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3" r:id="rId1"/>
  </p:sldMasterIdLst>
  <p:notesMasterIdLst>
    <p:notesMasterId r:id="rId52"/>
  </p:notesMasterIdLst>
  <p:sldIdLst>
    <p:sldId id="256" r:id="rId2"/>
    <p:sldId id="284" r:id="rId3"/>
    <p:sldId id="285" r:id="rId4"/>
    <p:sldId id="288" r:id="rId5"/>
    <p:sldId id="286" r:id="rId6"/>
    <p:sldId id="279" r:id="rId7"/>
    <p:sldId id="287" r:id="rId8"/>
    <p:sldId id="260" r:id="rId9"/>
    <p:sldId id="278" r:id="rId10"/>
    <p:sldId id="266" r:id="rId11"/>
    <p:sldId id="258" r:id="rId12"/>
    <p:sldId id="280" r:id="rId13"/>
    <p:sldId id="257" r:id="rId14"/>
    <p:sldId id="296" r:id="rId15"/>
    <p:sldId id="295" r:id="rId16"/>
    <p:sldId id="294" r:id="rId17"/>
    <p:sldId id="281" r:id="rId18"/>
    <p:sldId id="282" r:id="rId19"/>
    <p:sldId id="297" r:id="rId20"/>
    <p:sldId id="263" r:id="rId21"/>
    <p:sldId id="303" r:id="rId22"/>
    <p:sldId id="262" r:id="rId23"/>
    <p:sldId id="304" r:id="rId24"/>
    <p:sldId id="300" r:id="rId25"/>
    <p:sldId id="267" r:id="rId26"/>
    <p:sldId id="292" r:id="rId27"/>
    <p:sldId id="274" r:id="rId28"/>
    <p:sldId id="290" r:id="rId29"/>
    <p:sldId id="289" r:id="rId30"/>
    <p:sldId id="302" r:id="rId31"/>
    <p:sldId id="291" r:id="rId32"/>
    <p:sldId id="272" r:id="rId33"/>
    <p:sldId id="268" r:id="rId34"/>
    <p:sldId id="277" r:id="rId35"/>
    <p:sldId id="275" r:id="rId36"/>
    <p:sldId id="269" r:id="rId37"/>
    <p:sldId id="270" r:id="rId38"/>
    <p:sldId id="271" r:id="rId39"/>
    <p:sldId id="293" r:id="rId40"/>
    <p:sldId id="298" r:id="rId41"/>
    <p:sldId id="299" r:id="rId42"/>
    <p:sldId id="305" r:id="rId43"/>
    <p:sldId id="306" r:id="rId44"/>
    <p:sldId id="313" r:id="rId45"/>
    <p:sldId id="307" r:id="rId46"/>
    <p:sldId id="308" r:id="rId47"/>
    <p:sldId id="309" r:id="rId48"/>
    <p:sldId id="310" r:id="rId49"/>
    <p:sldId id="311" r:id="rId50"/>
    <p:sldId id="312"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56" d="100"/>
        <a:sy n="156" d="100"/>
      </p:scale>
      <p:origin x="0" y="-389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A4A88C-FD74-41ED-99FD-B33C237AE03B}" type="datetimeFigureOut">
              <a:rPr lang="en-GB" smtClean="0"/>
              <a:t>08/06/2018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EB775-7046-4B87-AE9D-D1A460D24FAA}" type="slidenum">
              <a:rPr lang="en-GB" smtClean="0"/>
              <a:t>‹#›</a:t>
            </a:fld>
            <a:endParaRPr lang="en-GB"/>
          </a:p>
        </p:txBody>
      </p:sp>
    </p:spTree>
    <p:extLst>
      <p:ext uri="{BB962C8B-B14F-4D97-AF65-F5344CB8AC3E}">
        <p14:creationId xmlns:p14="http://schemas.microsoft.com/office/powerpoint/2010/main" val="3973408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CEB775-7046-4B87-AE9D-D1A460D24FAA}" type="slidenum">
              <a:rPr lang="en-GB" smtClean="0"/>
              <a:t>13</a:t>
            </a:fld>
            <a:endParaRPr lang="en-GB"/>
          </a:p>
        </p:txBody>
      </p:sp>
    </p:spTree>
    <p:extLst>
      <p:ext uri="{BB962C8B-B14F-4D97-AF65-F5344CB8AC3E}">
        <p14:creationId xmlns:p14="http://schemas.microsoft.com/office/powerpoint/2010/main" val="2898524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CEB775-7046-4B87-AE9D-D1A460D24FAA}" type="slidenum">
              <a:rPr lang="en-GB" smtClean="0"/>
              <a:t>23</a:t>
            </a:fld>
            <a:endParaRPr lang="en-GB"/>
          </a:p>
        </p:txBody>
      </p:sp>
    </p:spTree>
    <p:extLst>
      <p:ext uri="{BB962C8B-B14F-4D97-AF65-F5344CB8AC3E}">
        <p14:creationId xmlns:p14="http://schemas.microsoft.com/office/powerpoint/2010/main" val="2555529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3239973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3870293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873033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03F83C-5ECF-4A6F-A5BF-C34CD25936DC}" type="datetimeFigureOut">
              <a:rPr lang="en-GB" smtClean="0"/>
              <a:t>08/06/2018</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4262030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03F83C-5ECF-4A6F-A5BF-C34CD25936DC}" type="datetimeFigureOut">
              <a:rPr lang="en-GB" smtClean="0"/>
              <a:t>08/06/2018</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173221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03F83C-5ECF-4A6F-A5BF-C34CD25936DC}" type="datetimeFigureOut">
              <a:rPr lang="en-GB" smtClean="0"/>
              <a:t>08/06/2018</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858484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03F83C-5ECF-4A6F-A5BF-C34CD25936DC}" type="datetimeFigureOut">
              <a:rPr lang="en-GB" smtClean="0"/>
              <a:t>08/06/2018</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2356626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A03F83C-5ECF-4A6F-A5BF-C34CD25936DC}" type="datetimeFigureOut">
              <a:rPr lang="en-GB" smtClean="0"/>
              <a:t>08/06/2018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3174862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A03F83C-5ECF-4A6F-A5BF-C34CD25936DC}" type="datetimeFigureOut">
              <a:rPr lang="en-GB" smtClean="0"/>
              <a:t>08/06/2018</a:t>
            </a:fld>
            <a:endParaRPr lang="en-GB"/>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3293681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1584432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68E8060-21DB-4ED1-8BC1-1D5C1D3D8FCA}"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47427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A03F83C-5ECF-4A6F-A5BF-C34CD25936DC}" type="datetimeFigureOut">
              <a:rPr lang="en-GB" smtClean="0"/>
              <a:t>08/06/2018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10256964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A03F83C-5ECF-4A6F-A5BF-C34CD25936DC}" type="datetimeFigureOut">
              <a:rPr lang="en-GB" smtClean="0"/>
              <a:t>08/06/2018</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68E8060-21DB-4ED1-8BC1-1D5C1D3D8FCA}"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719742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A03F83C-5ECF-4A6F-A5BF-C34CD25936DC}" type="datetimeFigureOut">
              <a:rPr lang="en-GB" smtClean="0"/>
              <a:t>08/06/2018</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3409109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4026912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03F83C-5ECF-4A6F-A5BF-C34CD25936DC}" type="datetimeFigureOut">
              <a:rPr lang="en-GB" smtClean="0"/>
              <a:t>08/06/2018</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68E8060-21DB-4ED1-8BC1-1D5C1D3D8FCA}" type="slidenum">
              <a:rPr lang="en-GB" smtClean="0"/>
              <a:t>‹#›</a:t>
            </a:fld>
            <a:endParaRPr lang="en-GB"/>
          </a:p>
        </p:txBody>
      </p:sp>
    </p:spTree>
    <p:extLst>
      <p:ext uri="{BB962C8B-B14F-4D97-AF65-F5344CB8AC3E}">
        <p14:creationId xmlns:p14="http://schemas.microsoft.com/office/powerpoint/2010/main" val="3162381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A03F83C-5ECF-4A6F-A5BF-C34CD25936DC}" type="datetimeFigureOut">
              <a:rPr lang="en-GB" smtClean="0"/>
              <a:t>08/06/2018</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68E8060-21DB-4ED1-8BC1-1D5C1D3D8FCA}" type="slidenum">
              <a:rPr lang="en-GB" smtClean="0"/>
              <a:t>‹#›</a:t>
            </a:fld>
            <a:endParaRPr lang="en-GB"/>
          </a:p>
        </p:txBody>
      </p:sp>
    </p:spTree>
    <p:extLst>
      <p:ext uri="{BB962C8B-B14F-4D97-AF65-F5344CB8AC3E}">
        <p14:creationId xmlns:p14="http://schemas.microsoft.com/office/powerpoint/2010/main" val="2115718147"/>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news.bbc.co.uk/1/hi/uk_politics/298745.stm" TargetMode="External"/><Relationship Id="rId2" Type="http://schemas.openxmlformats.org/officeDocument/2006/relationships/hyperlink" Target="https://qualityadvocacy.org.uk/resources/" TargetMode="External"/><Relationship Id="rId1" Type="http://schemas.openxmlformats.org/officeDocument/2006/relationships/slideLayout" Target="../slideLayouts/slideLayout7.xml"/><Relationship Id="rId5" Type="http://schemas.openxmlformats.org/officeDocument/2006/relationships/hyperlink" Target="http://www.bbc.co.uk/news/health-42655140" TargetMode="External"/><Relationship Id="rId4" Type="http://schemas.openxmlformats.org/officeDocument/2006/relationships/hyperlink" Target="http://www.bbc.co.uk/bitesize/higher/history/labour/five/revision/2/"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telegraph.co.uk/comment/personal-view/3580964/Poverty-of-aspiration-is-what-keeps-people-poor.html%20Accessed%20on%2023.05.2018" TargetMode="External"/><Relationship Id="rId2" Type="http://schemas.openxmlformats.org/officeDocument/2006/relationships/hyperlink" Target="http://www.communitycare.co.uk/2013/05/15/in-2013-do-we-still-need-residential-care-for-older-people/" TargetMode="External"/><Relationship Id="rId1" Type="http://schemas.openxmlformats.org/officeDocument/2006/relationships/slideLayout" Target="../slideLayouts/slideLayout7.xml"/><Relationship Id="rId5" Type="http://schemas.openxmlformats.org/officeDocument/2006/relationships/hyperlink" Target="http://fra.europa.eu/en/charterpedia/article/25-rights-elderly" TargetMode="External"/><Relationship Id="rId4" Type="http://schemas.openxmlformats.org/officeDocument/2006/relationships/hyperlink" Target="https://www.equalityhumanrights.com/en/human-rights/what-are-human-rights%20Accessed%20on%2006.06.2018"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eniorcareofcolorado.com/index.php?option=com_content&amp;id=134&amp;Itemid=148" TargetMode="External"/><Relationship Id="rId2" Type="http://schemas.openxmlformats.org/officeDocument/2006/relationships/hyperlink" Target="http://futurecommunities.net/ingredient/45/developing-and-delivering-cohesive-community" TargetMode="External"/><Relationship Id="rId1" Type="http://schemas.openxmlformats.org/officeDocument/2006/relationships/slideLayout" Target="../slideLayouts/slideLayout7.xml"/><Relationship Id="rId5" Type="http://schemas.openxmlformats.org/officeDocument/2006/relationships/hyperlink" Target="http://www.legislation.gov.uk/anaw/2015/2/contents/enacted" TargetMode="External"/><Relationship Id="rId4" Type="http://schemas.openxmlformats.org/officeDocument/2006/relationships/hyperlink" Target="http://www.itv.com/news/wales/2018-01-11/headteachers-warn-schools-in-wales-are-at-breaking-point-due-to-budget-cuts/"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justcliqit.com/filipinos-known-to-take-care-of-their-elderly/#prettyPhoto" TargetMode="External"/><Relationship Id="rId2" Type="http://schemas.openxmlformats.org/officeDocument/2006/relationships/hyperlink" Target="http://journals.sagepub.com/doi/pdf/10.1177/0042098009360690%20Accessed%20on%2003.06.2018" TargetMode="Externa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www.walesonline.co.uk/news/wales-news/care-home-owner-centre-abuse-9651502" TargetMode="External"/><Relationship Id="rId2" Type="http://schemas.openxmlformats.org/officeDocument/2006/relationships/hyperlink" Target="http://www.lovethynature.com/" TargetMode="External"/><Relationship Id="rId1" Type="http://schemas.openxmlformats.org/officeDocument/2006/relationships/slideLayout" Target="../slideLayouts/slideLayout7.xml"/><Relationship Id="rId4" Type="http://schemas.openxmlformats.org/officeDocument/2006/relationships/hyperlink" Target="https://www.agingcare.com/Articles/discrimination-against-elderly-150458.htm"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theguardian.com/society-professionals/2014/jul/07/-sp-beveridge-report-revisited-where-now-for-the-welfare-state" TargetMode="External"/><Relationship Id="rId2" Type="http://schemas.openxmlformats.org/officeDocument/2006/relationships/hyperlink" Target="http://www.sd-commission.org.uk/pages/what-is-sustainable-development.html" TargetMode="External"/><Relationship Id="rId1" Type="http://schemas.openxmlformats.org/officeDocument/2006/relationships/slideLayout" Target="../slideLayouts/slideLayout7.xml"/><Relationship Id="rId5" Type="http://schemas.openxmlformats.org/officeDocument/2006/relationships/hyperlink" Target="https://www.audit.wales/news/welsh-government-using-nhs-finances-act-drive-better-planning-services-and-finances" TargetMode="External"/><Relationship Id="rId4" Type="http://schemas.openxmlformats.org/officeDocument/2006/relationships/hyperlink" Target="https://www.theguardian.com/society/2017/oct/10/beveridge-five-evils-welfare-state%20Accessed%20on%2023.05.2018"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s://www.wcva.org.uk/what-we-do/the-future-generations-(wales)-act-all-you-need-to-know" TargetMode="External"/><Relationship Id="rId2" Type="http://schemas.openxmlformats.org/officeDocument/2006/relationships/hyperlink" Target="http://gov.wales/topics/health/socialcare/care/?lang=en" TargetMode="External"/><Relationship Id="rId1" Type="http://schemas.openxmlformats.org/officeDocument/2006/relationships/slideLayout" Target="../slideLayouts/slideLayout7.xml"/><Relationship Id="rId6" Type="http://schemas.openxmlformats.org/officeDocument/2006/relationships/hyperlink" Target="https://gov.wales/topics/health/socialcare/act/?lang=en" TargetMode="External"/><Relationship Id="rId5" Type="http://schemas.openxmlformats.org/officeDocument/2006/relationships/hyperlink" Target="http://www.thecarmarthenshirewewant.wales/media/8178/psb-wellbeing-assessment.pdf%20Accessed%20on%2004.06.2018" TargetMode="External"/><Relationship Id="rId4" Type="http://schemas.openxmlformats.org/officeDocument/2006/relationships/hyperlink" Target="https://gov.wales/topics/people-and-communities/people/future-generations-act/sdcharter/?lang=en"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file:///C:\Users\my%20laptop\Desktop\%20https:\www.which.co.uk\elderly-care\housing-options\care-homes\343028-the-benefits-and-drawbacks-of-care-homes" TargetMode="External"/><Relationship Id="rId2" Type="http://schemas.openxmlformats.org/officeDocument/2006/relationships/hyperlink" Target="https://gov.wales/newsroom/health-and-social-services/2018/olrights/?lang=en" TargetMode="External"/><Relationship Id="rId1" Type="http://schemas.openxmlformats.org/officeDocument/2006/relationships/slideLayout" Target="../slideLayouts/slideLayout7.xml"/><Relationship Id="rId5" Type="http://schemas.openxmlformats.org/officeDocument/2006/relationships/hyperlink" Target="http://www.who.int/features/factfiles/mental_health/en/" TargetMode="External"/><Relationship Id="rId4" Type="http://schemas.openxmlformats.org/officeDocument/2006/relationships/hyperlink" Target="http://www.communitycare.co.uk/2013/05/15/in-2013-do-we-still-need-residential-care-for-older-peop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1F91-121D-4E38-BE95-E62C4E01AD4F}"/>
              </a:ext>
            </a:extLst>
          </p:cNvPr>
          <p:cNvSpPr>
            <a:spLocks noGrp="1"/>
          </p:cNvSpPr>
          <p:nvPr>
            <p:ph type="ctrTitle"/>
          </p:nvPr>
        </p:nvSpPr>
        <p:spPr/>
        <p:txBody>
          <a:bodyPr>
            <a:normAutofit fontScale="90000"/>
          </a:bodyPr>
          <a:lstStyle/>
          <a:p>
            <a:r>
              <a:rPr lang="en-GB" dirty="0"/>
              <a:t>SJEQ7004 Sustainable  Communities: Equality in Action</a:t>
            </a:r>
          </a:p>
        </p:txBody>
      </p:sp>
      <p:sp>
        <p:nvSpPr>
          <p:cNvPr id="3" name="Subtitle 2">
            <a:extLst>
              <a:ext uri="{FF2B5EF4-FFF2-40B4-BE49-F238E27FC236}">
                <a16:creationId xmlns:a16="http://schemas.microsoft.com/office/drawing/2014/main" id="{554202B4-9C9E-4C35-AD5D-909B500F3661}"/>
              </a:ext>
            </a:extLst>
          </p:cNvPr>
          <p:cNvSpPr>
            <a:spLocks noGrp="1"/>
          </p:cNvSpPr>
          <p:nvPr>
            <p:ph type="subTitle" idx="1"/>
          </p:nvPr>
        </p:nvSpPr>
        <p:spPr/>
        <p:txBody>
          <a:bodyPr/>
          <a:lstStyle/>
          <a:p>
            <a:r>
              <a:rPr lang="en-GB" dirty="0"/>
              <a:t>Carol Morgan</a:t>
            </a:r>
          </a:p>
          <a:p>
            <a:r>
              <a:rPr lang="en-GB" dirty="0"/>
              <a:t>Student number: 1705514</a:t>
            </a:r>
          </a:p>
        </p:txBody>
      </p:sp>
    </p:spTree>
    <p:extLst>
      <p:ext uri="{BB962C8B-B14F-4D97-AF65-F5344CB8AC3E}">
        <p14:creationId xmlns:p14="http://schemas.microsoft.com/office/powerpoint/2010/main" val="269607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6CF9B-BF1D-45B3-8DCA-D687AC864F05}"/>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FBCB360F-8AF8-4590-A166-05E12AFF8592}"/>
              </a:ext>
            </a:extLst>
          </p:cNvPr>
          <p:cNvSpPr>
            <a:spLocks noGrp="1"/>
          </p:cNvSpPr>
          <p:nvPr>
            <p:ph idx="1"/>
          </p:nvPr>
        </p:nvSpPr>
        <p:spPr/>
        <p:txBody>
          <a:bodyPr>
            <a:normAutofit/>
          </a:bodyPr>
          <a:lstStyle/>
          <a:p>
            <a:r>
              <a:rPr lang="en-GB" dirty="0"/>
              <a:t>Future Generations (Wales) Act.</a:t>
            </a:r>
          </a:p>
          <a:p>
            <a:r>
              <a:rPr lang="en-GB" dirty="0"/>
              <a:t>Sustainable &amp; equitable community.</a:t>
            </a:r>
          </a:p>
          <a:p>
            <a:r>
              <a:rPr lang="en-GB" dirty="0"/>
              <a:t>Defined group:</a:t>
            </a:r>
          </a:p>
          <a:p>
            <a:pPr lvl="1"/>
            <a:r>
              <a:rPr lang="en-GB" dirty="0"/>
              <a:t>Retired Elderly People</a:t>
            </a:r>
          </a:p>
          <a:p>
            <a:pPr lvl="1"/>
            <a:r>
              <a:rPr lang="en-GB" dirty="0"/>
              <a:t>Economically inactive</a:t>
            </a:r>
          </a:p>
          <a:p>
            <a:pPr lvl="1"/>
            <a:r>
              <a:rPr lang="en-GB" dirty="0"/>
              <a:t>Pension receivers</a:t>
            </a:r>
          </a:p>
          <a:p>
            <a:pPr lvl="1"/>
            <a:r>
              <a:rPr lang="en-GB" dirty="0"/>
              <a:t>Not cared for within own family group</a:t>
            </a:r>
          </a:p>
          <a:p>
            <a:pPr lvl="1"/>
            <a:r>
              <a:rPr lang="en-GB" dirty="0"/>
              <a:t>Reliant on ‘others’ for provision of care</a:t>
            </a:r>
          </a:p>
          <a:p>
            <a:pPr lvl="1"/>
            <a:r>
              <a:rPr lang="en-GB" dirty="0"/>
              <a:t>No longer perceived as useful ….. (by society/family/business)</a:t>
            </a:r>
          </a:p>
        </p:txBody>
      </p:sp>
      <p:sp>
        <p:nvSpPr>
          <p:cNvPr id="5" name="TextBox 4">
            <a:extLst>
              <a:ext uri="{FF2B5EF4-FFF2-40B4-BE49-F238E27FC236}">
                <a16:creationId xmlns:a16="http://schemas.microsoft.com/office/drawing/2014/main" id="{B552604C-58C4-481B-8C98-6B70D9F7B92A}"/>
              </a:ext>
            </a:extLst>
          </p:cNvPr>
          <p:cNvSpPr txBox="1"/>
          <p:nvPr/>
        </p:nvSpPr>
        <p:spPr>
          <a:xfrm>
            <a:off x="8665700" y="6139822"/>
            <a:ext cx="2293032" cy="369332"/>
          </a:xfrm>
          <a:prstGeom prst="rect">
            <a:avLst/>
          </a:prstGeom>
          <a:noFill/>
        </p:spPr>
        <p:txBody>
          <a:bodyPr wrap="square" rtlCol="0">
            <a:spAutoFit/>
          </a:bodyPr>
          <a:lstStyle/>
          <a:p>
            <a:r>
              <a:rPr lang="en-GB" dirty="0"/>
              <a:t>(Head, 2000 p.3)</a:t>
            </a:r>
          </a:p>
        </p:txBody>
      </p:sp>
    </p:spTree>
    <p:extLst>
      <p:ext uri="{BB962C8B-B14F-4D97-AF65-F5344CB8AC3E}">
        <p14:creationId xmlns:p14="http://schemas.microsoft.com/office/powerpoint/2010/main" val="1198764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C7C9E-4223-489E-9451-85B4BDA708E3}"/>
              </a:ext>
            </a:extLst>
          </p:cNvPr>
          <p:cNvSpPr>
            <a:spLocks noGrp="1"/>
          </p:cNvSpPr>
          <p:nvPr>
            <p:ph type="title"/>
          </p:nvPr>
        </p:nvSpPr>
        <p:spPr/>
        <p:txBody>
          <a:bodyPr>
            <a:normAutofit/>
          </a:bodyPr>
          <a:lstStyle/>
          <a:p>
            <a:pPr algn="ctr"/>
            <a:r>
              <a:rPr lang="en-GB" dirty="0"/>
              <a:t>Disappearing Nature and Lessons of the Past</a:t>
            </a:r>
          </a:p>
        </p:txBody>
      </p:sp>
      <p:sp>
        <p:nvSpPr>
          <p:cNvPr id="3" name="Content Placeholder 2">
            <a:extLst>
              <a:ext uri="{FF2B5EF4-FFF2-40B4-BE49-F238E27FC236}">
                <a16:creationId xmlns:a16="http://schemas.microsoft.com/office/drawing/2014/main" id="{FDAA1171-36AE-49A4-82CD-AFDB622A95F0}"/>
              </a:ext>
            </a:extLst>
          </p:cNvPr>
          <p:cNvSpPr>
            <a:spLocks noGrp="1"/>
          </p:cNvSpPr>
          <p:nvPr>
            <p:ph idx="1"/>
          </p:nvPr>
        </p:nvSpPr>
        <p:spPr/>
        <p:txBody>
          <a:bodyPr>
            <a:normAutofit/>
          </a:bodyPr>
          <a:lstStyle/>
          <a:p>
            <a:pPr marL="0" indent="0" algn="ctr">
              <a:buNone/>
            </a:pPr>
            <a:endParaRPr lang="en-GB" sz="4000" i="1" dirty="0"/>
          </a:p>
          <a:p>
            <a:pPr marL="0" indent="0" algn="ctr">
              <a:buNone/>
            </a:pPr>
            <a:r>
              <a:rPr lang="en-GB" sz="4000" i="1" dirty="0"/>
              <a:t>‘Much of our thinking on these issues is constrained by a number of dualisms within Western thinking’</a:t>
            </a:r>
          </a:p>
        </p:txBody>
      </p:sp>
      <p:sp>
        <p:nvSpPr>
          <p:cNvPr id="4" name="TextBox 3">
            <a:extLst>
              <a:ext uri="{FF2B5EF4-FFF2-40B4-BE49-F238E27FC236}">
                <a16:creationId xmlns:a16="http://schemas.microsoft.com/office/drawing/2014/main" id="{2C8E3241-A1C1-4922-A1C0-67C613020C1F}"/>
              </a:ext>
            </a:extLst>
          </p:cNvPr>
          <p:cNvSpPr txBox="1"/>
          <p:nvPr/>
        </p:nvSpPr>
        <p:spPr>
          <a:xfrm>
            <a:off x="8989255" y="6176963"/>
            <a:ext cx="2082019" cy="369332"/>
          </a:xfrm>
          <a:prstGeom prst="rect">
            <a:avLst/>
          </a:prstGeom>
          <a:noFill/>
        </p:spPr>
        <p:txBody>
          <a:bodyPr wrap="square" rtlCol="0">
            <a:spAutoFit/>
          </a:bodyPr>
          <a:lstStyle/>
          <a:p>
            <a:r>
              <a:rPr lang="en-GB" dirty="0"/>
              <a:t>(Head, 2000 p.3)</a:t>
            </a:r>
          </a:p>
        </p:txBody>
      </p:sp>
    </p:spTree>
    <p:extLst>
      <p:ext uri="{BB962C8B-B14F-4D97-AF65-F5344CB8AC3E}">
        <p14:creationId xmlns:p14="http://schemas.microsoft.com/office/powerpoint/2010/main" val="20291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619DC-BC71-41A9-99CB-106011D9B863}"/>
              </a:ext>
            </a:extLst>
          </p:cNvPr>
          <p:cNvSpPr>
            <a:spLocks noGrp="1"/>
          </p:cNvSpPr>
          <p:nvPr>
            <p:ph type="title"/>
          </p:nvPr>
        </p:nvSpPr>
        <p:spPr/>
        <p:txBody>
          <a:bodyPr/>
          <a:lstStyle/>
          <a:p>
            <a:pPr algn="ctr"/>
            <a:r>
              <a:rPr lang="en-GB" dirty="0"/>
              <a:t>Love Thy Nature </a:t>
            </a:r>
          </a:p>
        </p:txBody>
      </p:sp>
      <p:sp>
        <p:nvSpPr>
          <p:cNvPr id="3" name="Content Placeholder 2">
            <a:extLst>
              <a:ext uri="{FF2B5EF4-FFF2-40B4-BE49-F238E27FC236}">
                <a16:creationId xmlns:a16="http://schemas.microsoft.com/office/drawing/2014/main" id="{24E7B922-0144-4D79-B65C-D2C6739DD614}"/>
              </a:ext>
            </a:extLst>
          </p:cNvPr>
          <p:cNvSpPr>
            <a:spLocks noGrp="1"/>
          </p:cNvSpPr>
          <p:nvPr>
            <p:ph idx="1"/>
          </p:nvPr>
        </p:nvSpPr>
        <p:spPr/>
        <p:txBody>
          <a:bodyPr/>
          <a:lstStyle/>
          <a:p>
            <a:pPr marL="0" indent="0">
              <a:buNone/>
            </a:pPr>
            <a:r>
              <a:rPr lang="en-GB" dirty="0"/>
              <a:t>The interdependence that once co-originated between man and nature spoiled by the arrogance of man. </a:t>
            </a:r>
          </a:p>
          <a:p>
            <a:pPr marL="0" indent="0" algn="ctr">
              <a:buNone/>
            </a:pPr>
            <a:r>
              <a:rPr lang="en-GB" i="1" dirty="0"/>
              <a:t>‘All things in life arise and co-exist together.’ </a:t>
            </a:r>
          </a:p>
          <a:p>
            <a:pPr marL="0" indent="0" algn="ctr">
              <a:buNone/>
            </a:pPr>
            <a:r>
              <a:rPr lang="en-GB" i="1" dirty="0"/>
              <a:t> </a:t>
            </a:r>
          </a:p>
        </p:txBody>
      </p:sp>
      <p:sp>
        <p:nvSpPr>
          <p:cNvPr id="5" name="TextBox 4">
            <a:extLst>
              <a:ext uri="{FF2B5EF4-FFF2-40B4-BE49-F238E27FC236}">
                <a16:creationId xmlns:a16="http://schemas.microsoft.com/office/drawing/2014/main" id="{A6466819-30EB-4B36-ACB8-CAADC010D961}"/>
              </a:ext>
            </a:extLst>
          </p:cNvPr>
          <p:cNvSpPr txBox="1"/>
          <p:nvPr/>
        </p:nvSpPr>
        <p:spPr>
          <a:xfrm>
            <a:off x="8890782" y="4921956"/>
            <a:ext cx="1751527" cy="369332"/>
          </a:xfrm>
          <a:prstGeom prst="rect">
            <a:avLst/>
          </a:prstGeom>
          <a:noFill/>
        </p:spPr>
        <p:txBody>
          <a:bodyPr wrap="square" rtlCol="0">
            <a:spAutoFit/>
          </a:bodyPr>
          <a:lstStyle/>
          <a:p>
            <a:r>
              <a:rPr lang="en-GB" dirty="0"/>
              <a:t>(Rokab, 2017)</a:t>
            </a:r>
          </a:p>
        </p:txBody>
      </p:sp>
    </p:spTree>
    <p:extLst>
      <p:ext uri="{BB962C8B-B14F-4D97-AF65-F5344CB8AC3E}">
        <p14:creationId xmlns:p14="http://schemas.microsoft.com/office/powerpoint/2010/main" val="3569761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EE3DF-42B7-4EB4-BD82-E41713A675FB}"/>
              </a:ext>
            </a:extLst>
          </p:cNvPr>
          <p:cNvSpPr>
            <a:spLocks noGrp="1"/>
          </p:cNvSpPr>
          <p:nvPr>
            <p:ph type="title"/>
          </p:nvPr>
        </p:nvSpPr>
        <p:spPr/>
        <p:txBody>
          <a:bodyPr/>
          <a:lstStyle/>
          <a:p>
            <a:pPr algn="ctr"/>
            <a:r>
              <a:rPr lang="en-GB" dirty="0"/>
              <a:t>Other Cultural View?</a:t>
            </a:r>
          </a:p>
        </p:txBody>
      </p:sp>
      <p:sp>
        <p:nvSpPr>
          <p:cNvPr id="3" name="Content Placeholder 2">
            <a:extLst>
              <a:ext uri="{FF2B5EF4-FFF2-40B4-BE49-F238E27FC236}">
                <a16:creationId xmlns:a16="http://schemas.microsoft.com/office/drawing/2014/main" id="{4C607B01-B8A1-4F48-A31E-8E8477549C79}"/>
              </a:ext>
            </a:extLst>
          </p:cNvPr>
          <p:cNvSpPr>
            <a:spLocks noGrp="1"/>
          </p:cNvSpPr>
          <p:nvPr>
            <p:ph idx="1"/>
          </p:nvPr>
        </p:nvSpPr>
        <p:spPr>
          <a:xfrm>
            <a:off x="838200" y="1406769"/>
            <a:ext cx="10515600" cy="4770194"/>
          </a:xfrm>
        </p:spPr>
        <p:txBody>
          <a:bodyPr/>
          <a:lstStyle/>
          <a:p>
            <a:r>
              <a:rPr lang="en-GB" dirty="0"/>
              <a:t>Filipinos – belong to community first then family (child/adult/elderly).</a:t>
            </a:r>
          </a:p>
          <a:p>
            <a:r>
              <a:rPr lang="en-GB" dirty="0"/>
              <a:t>‘Filipinos are generally known to take care of their elderly family members and not leave them to the care of an institution or other people’</a:t>
            </a:r>
          </a:p>
          <a:p>
            <a:endParaRPr lang="en-GB" dirty="0"/>
          </a:p>
        </p:txBody>
      </p:sp>
      <p:sp>
        <p:nvSpPr>
          <p:cNvPr id="4" name="TextBox 3">
            <a:extLst>
              <a:ext uri="{FF2B5EF4-FFF2-40B4-BE49-F238E27FC236}">
                <a16:creationId xmlns:a16="http://schemas.microsoft.com/office/drawing/2014/main" id="{DEFF9BE2-C5E8-460F-9388-6007C6098D46}"/>
              </a:ext>
            </a:extLst>
          </p:cNvPr>
          <p:cNvSpPr txBox="1"/>
          <p:nvPr/>
        </p:nvSpPr>
        <p:spPr>
          <a:xfrm>
            <a:off x="9580098" y="5570806"/>
            <a:ext cx="1519311" cy="369332"/>
          </a:xfrm>
          <a:prstGeom prst="rect">
            <a:avLst/>
          </a:prstGeom>
          <a:noFill/>
        </p:spPr>
        <p:txBody>
          <a:bodyPr wrap="square" rtlCol="0">
            <a:spAutoFit/>
          </a:bodyPr>
          <a:lstStyle/>
          <a:p>
            <a:r>
              <a:rPr lang="en-GB" dirty="0"/>
              <a:t>(OSM, 2018)</a:t>
            </a:r>
          </a:p>
        </p:txBody>
      </p:sp>
      <p:pic>
        <p:nvPicPr>
          <p:cNvPr id="6" name="Picture 5">
            <a:extLst>
              <a:ext uri="{FF2B5EF4-FFF2-40B4-BE49-F238E27FC236}">
                <a16:creationId xmlns:a16="http://schemas.microsoft.com/office/drawing/2014/main" id="{7D60468E-5BF2-4245-92F1-04924DF8DA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3131" y="2746354"/>
            <a:ext cx="3417497" cy="3407605"/>
          </a:xfrm>
          <a:prstGeom prst="rect">
            <a:avLst/>
          </a:prstGeom>
        </p:spPr>
      </p:pic>
    </p:spTree>
    <p:extLst>
      <p:ext uri="{BB962C8B-B14F-4D97-AF65-F5344CB8AC3E}">
        <p14:creationId xmlns:p14="http://schemas.microsoft.com/office/powerpoint/2010/main" val="1236946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F0772-878C-4BE3-8093-92ECC11E29B1}"/>
              </a:ext>
            </a:extLst>
          </p:cNvPr>
          <p:cNvSpPr>
            <a:spLocks noGrp="1"/>
          </p:cNvSpPr>
          <p:nvPr>
            <p:ph type="title"/>
          </p:nvPr>
        </p:nvSpPr>
        <p:spPr>
          <a:xfrm>
            <a:off x="838200" y="151545"/>
            <a:ext cx="10515600" cy="1325563"/>
          </a:xfrm>
        </p:spPr>
        <p:txBody>
          <a:bodyPr/>
          <a:lstStyle/>
          <a:p>
            <a:pPr algn="ctr"/>
            <a:r>
              <a:rPr lang="en-GB" dirty="0"/>
              <a:t>The Act Claims</a:t>
            </a:r>
          </a:p>
        </p:txBody>
      </p:sp>
      <p:sp>
        <p:nvSpPr>
          <p:cNvPr id="3" name="Content Placeholder 2">
            <a:extLst>
              <a:ext uri="{FF2B5EF4-FFF2-40B4-BE49-F238E27FC236}">
                <a16:creationId xmlns:a16="http://schemas.microsoft.com/office/drawing/2014/main" id="{97758719-9337-4114-BA89-CDE47233EA8F}"/>
              </a:ext>
            </a:extLst>
          </p:cNvPr>
          <p:cNvSpPr>
            <a:spLocks noGrp="1"/>
          </p:cNvSpPr>
          <p:nvPr>
            <p:ph idx="1"/>
          </p:nvPr>
        </p:nvSpPr>
        <p:spPr>
          <a:xfrm>
            <a:off x="838200" y="1477108"/>
            <a:ext cx="10515600" cy="4699855"/>
          </a:xfrm>
        </p:spPr>
        <p:txBody>
          <a:bodyPr>
            <a:normAutofit fontScale="47500" lnSpcReduction="20000"/>
          </a:bodyPr>
          <a:lstStyle/>
          <a:p>
            <a:r>
              <a:rPr lang="en-GB" sz="6000" dirty="0">
                <a:latin typeface="Calibri" panose="020F0502020204030204" pitchFamily="34" charset="0"/>
                <a:cs typeface="Calibri" panose="020F0502020204030204" pitchFamily="34" charset="0"/>
              </a:rPr>
              <a:t>The Welsh Government claim in the Well-being of Future Generations (Wales) Act 2015 their intention ‘on improving the social, economic, environmental and cultural well-being of Wales’.</a:t>
            </a:r>
          </a:p>
          <a:p>
            <a:pPr marL="0" indent="0">
              <a:buNone/>
            </a:pPr>
            <a:r>
              <a:rPr lang="en-GB" sz="5000" dirty="0">
                <a:solidFill>
                  <a:prstClr val="black"/>
                </a:solidFill>
                <a:latin typeface="Calibri Light" panose="020F0302020204030204"/>
                <a:ea typeface="+mj-ea"/>
                <a:cs typeface="+mj-cs"/>
              </a:rPr>
              <a:t>			</a:t>
            </a:r>
            <a:r>
              <a:rPr lang="en-GB" sz="6000" dirty="0">
                <a:solidFill>
                  <a:prstClr val="black"/>
                </a:solidFill>
                <a:latin typeface="Calibri Light" panose="020F0302020204030204"/>
                <a:ea typeface="+mj-ea"/>
                <a:cs typeface="+mj-cs"/>
              </a:rPr>
              <a:t>Aspirations of the Act:</a:t>
            </a:r>
          </a:p>
          <a:p>
            <a:pPr lvl="3"/>
            <a:r>
              <a:rPr lang="en-GB" sz="4500" dirty="0">
                <a:solidFill>
                  <a:prstClr val="black"/>
                </a:solidFill>
              </a:rPr>
              <a:t>It aspires to make public bodies: </a:t>
            </a:r>
          </a:p>
          <a:p>
            <a:pPr marL="1714500" lvl="3" indent="-342900">
              <a:buFont typeface="+mj-lt"/>
              <a:buAutoNum type="arabicPeriod"/>
            </a:pPr>
            <a:r>
              <a:rPr lang="en-GB" sz="4500" dirty="0">
                <a:solidFill>
                  <a:prstClr val="black"/>
                </a:solidFill>
              </a:rPr>
              <a:t>Think about the long term</a:t>
            </a:r>
          </a:p>
          <a:p>
            <a:pPr marL="1714500" lvl="3" indent="-342900">
              <a:buFont typeface="+mj-lt"/>
              <a:buAutoNum type="arabicPeriod"/>
            </a:pPr>
            <a:r>
              <a:rPr lang="en-GB" sz="4500" dirty="0">
                <a:solidFill>
                  <a:prstClr val="black"/>
                </a:solidFill>
              </a:rPr>
              <a:t>Work better with people/communities/each other</a:t>
            </a:r>
          </a:p>
          <a:p>
            <a:pPr marL="1714500" lvl="3" indent="-342900">
              <a:buFont typeface="+mj-lt"/>
              <a:buAutoNum type="arabicPeriod"/>
            </a:pPr>
            <a:r>
              <a:rPr lang="en-GB" sz="4500" dirty="0">
                <a:solidFill>
                  <a:prstClr val="black"/>
                </a:solidFill>
              </a:rPr>
              <a:t>Look to prevent problems</a:t>
            </a:r>
          </a:p>
          <a:p>
            <a:pPr marL="1714500" lvl="3" indent="-342900">
              <a:buFont typeface="+mj-lt"/>
              <a:buAutoNum type="arabicPeriod"/>
            </a:pPr>
            <a:r>
              <a:rPr lang="en-GB" sz="4500" dirty="0">
                <a:solidFill>
                  <a:prstClr val="black"/>
                </a:solidFill>
              </a:rPr>
              <a:t>Take a more joined up approach</a:t>
            </a:r>
          </a:p>
          <a:p>
            <a:pPr marL="1371600" lvl="3" indent="0">
              <a:buNone/>
            </a:pPr>
            <a:endParaRPr lang="en-GB" sz="1800" dirty="0">
              <a:solidFill>
                <a:prstClr val="black"/>
              </a:solidFill>
            </a:endParaRPr>
          </a:p>
          <a:p>
            <a:pPr marL="1714500" lvl="3" indent="-342900">
              <a:buFont typeface="+mj-lt"/>
              <a:buAutoNum type="arabicPeriod"/>
            </a:pPr>
            <a:endParaRPr lang="en-GB" sz="1800" dirty="0">
              <a:solidFill>
                <a:prstClr val="black"/>
              </a:solidFill>
            </a:endParaRPr>
          </a:p>
          <a:p>
            <a:pPr marL="0" lvl="0" indent="0" algn="r">
              <a:buNone/>
            </a:pPr>
            <a:r>
              <a:rPr lang="en-GB" sz="3800" dirty="0">
                <a:solidFill>
                  <a:prstClr val="black"/>
                </a:solidFill>
              </a:rPr>
              <a:t>(Welsh.gov, 2016; Wales.gov, 2018)</a:t>
            </a:r>
          </a:p>
          <a:p>
            <a:pPr marL="0" indent="0">
              <a:buNone/>
            </a:pPr>
            <a:endParaRPr lang="en-GB" sz="3800" dirty="0">
              <a:solidFill>
                <a:prstClr val="black"/>
              </a:solidFill>
              <a:latin typeface="Calibri Light" panose="020F0302020204030204"/>
              <a:ea typeface="+mj-ea"/>
              <a:cs typeface="+mj-cs"/>
            </a:endParaRPr>
          </a:p>
          <a:p>
            <a:endParaRPr lang="en-GB" dirty="0"/>
          </a:p>
        </p:txBody>
      </p:sp>
    </p:spTree>
    <p:extLst>
      <p:ext uri="{BB962C8B-B14F-4D97-AF65-F5344CB8AC3E}">
        <p14:creationId xmlns:p14="http://schemas.microsoft.com/office/powerpoint/2010/main" val="3833610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27B91-50D5-471E-92D3-E3307538D4FC}"/>
              </a:ext>
            </a:extLst>
          </p:cNvPr>
          <p:cNvSpPr>
            <a:spLocks noGrp="1"/>
          </p:cNvSpPr>
          <p:nvPr>
            <p:ph type="title"/>
          </p:nvPr>
        </p:nvSpPr>
        <p:spPr/>
        <p:txBody>
          <a:bodyPr/>
          <a:lstStyle/>
          <a:p>
            <a:pPr algn="ctr"/>
            <a:r>
              <a:rPr lang="en-GB" dirty="0"/>
              <a:t>Capitalist Mentality</a:t>
            </a:r>
          </a:p>
        </p:txBody>
      </p:sp>
      <p:sp>
        <p:nvSpPr>
          <p:cNvPr id="3" name="Content Placeholder 2">
            <a:extLst>
              <a:ext uri="{FF2B5EF4-FFF2-40B4-BE49-F238E27FC236}">
                <a16:creationId xmlns:a16="http://schemas.microsoft.com/office/drawing/2014/main" id="{0D3E8CC7-AB40-42BF-97C1-13EB3EBC14FB}"/>
              </a:ext>
            </a:extLst>
          </p:cNvPr>
          <p:cNvSpPr>
            <a:spLocks noGrp="1"/>
          </p:cNvSpPr>
          <p:nvPr>
            <p:ph idx="1"/>
          </p:nvPr>
        </p:nvSpPr>
        <p:spPr/>
        <p:txBody>
          <a:bodyPr>
            <a:normAutofit lnSpcReduction="10000"/>
          </a:bodyPr>
          <a:lstStyle/>
          <a:p>
            <a:pPr marL="0" lvl="0" indent="0">
              <a:buNone/>
            </a:pPr>
            <a:r>
              <a:rPr lang="en-GB" dirty="0">
                <a:solidFill>
                  <a:prstClr val="black"/>
                </a:solidFill>
              </a:rPr>
              <a:t>In a capitalist world (NEED and WANT profit and usefulness), we only value things if they are worth something. Elderly people are considered the ‘coffee grinds’ of our society (used, no longer contributing to the economy) </a:t>
            </a:r>
          </a:p>
          <a:p>
            <a:pPr lvl="1"/>
            <a:r>
              <a:rPr lang="en-GB" dirty="0">
                <a:solidFill>
                  <a:srgbClr val="121212"/>
                </a:solidFill>
                <a:latin typeface="Guardian Text Egyptian Web"/>
              </a:rPr>
              <a:t>drain on resources/service needs</a:t>
            </a:r>
          </a:p>
          <a:p>
            <a:pPr lvl="1"/>
            <a:r>
              <a:rPr lang="en-GB" dirty="0">
                <a:solidFill>
                  <a:srgbClr val="121212"/>
                </a:solidFill>
                <a:latin typeface="Guardian Text Egyptian Web"/>
              </a:rPr>
              <a:t>worthless/inconvenient </a:t>
            </a:r>
          </a:p>
          <a:p>
            <a:pPr lvl="1"/>
            <a:r>
              <a:rPr lang="en-GB" dirty="0">
                <a:solidFill>
                  <a:srgbClr val="121212"/>
                </a:solidFill>
                <a:latin typeface="Guardian Text Egyptian Web"/>
              </a:rPr>
              <a:t>a burden (moved away from nature, someone else look after them)</a:t>
            </a:r>
          </a:p>
          <a:p>
            <a:pPr lvl="1"/>
            <a:r>
              <a:rPr lang="en-GB" dirty="0">
                <a:solidFill>
                  <a:srgbClr val="121212"/>
                </a:solidFill>
                <a:latin typeface="Guardian Text Egyptian Web"/>
              </a:rPr>
              <a:t>loss of identity</a:t>
            </a:r>
            <a:endParaRPr lang="en-GB" i="1" dirty="0">
              <a:solidFill>
                <a:srgbClr val="121212"/>
              </a:solidFill>
              <a:latin typeface="Guardian Text Egyptian Web"/>
            </a:endParaRPr>
          </a:p>
          <a:p>
            <a:pPr marL="457200" lvl="1" indent="0" algn="ctr">
              <a:buNone/>
            </a:pPr>
            <a:r>
              <a:rPr lang="en-GB" sz="2800" i="1" dirty="0">
                <a:solidFill>
                  <a:srgbClr val="121212"/>
                </a:solidFill>
                <a:latin typeface="Guardian Text Egyptian Web"/>
              </a:rPr>
              <a:t>‘Identities are so important, and ultimately so powerful in this ever changing power structure because they build interests, values and projects around experience’.</a:t>
            </a:r>
            <a:endParaRPr lang="en-GB" sz="2800" i="1" dirty="0">
              <a:solidFill>
                <a:prstClr val="black"/>
              </a:solidFill>
            </a:endParaRPr>
          </a:p>
          <a:p>
            <a:pPr marL="0" indent="0">
              <a:buNone/>
            </a:pPr>
            <a:endParaRPr lang="en-GB" dirty="0"/>
          </a:p>
        </p:txBody>
      </p:sp>
      <p:sp>
        <p:nvSpPr>
          <p:cNvPr id="4" name="TextBox 3">
            <a:extLst>
              <a:ext uri="{FF2B5EF4-FFF2-40B4-BE49-F238E27FC236}">
                <a16:creationId xmlns:a16="http://schemas.microsoft.com/office/drawing/2014/main" id="{AFA55D06-D012-4D03-91C1-CF8972E3AFBD}"/>
              </a:ext>
            </a:extLst>
          </p:cNvPr>
          <p:cNvSpPr txBox="1"/>
          <p:nvPr/>
        </p:nvSpPr>
        <p:spPr>
          <a:xfrm>
            <a:off x="6555545" y="5795829"/>
            <a:ext cx="4616038" cy="369332"/>
          </a:xfrm>
          <a:prstGeom prst="rect">
            <a:avLst/>
          </a:prstGeom>
          <a:noFill/>
        </p:spPr>
        <p:txBody>
          <a:bodyPr wrap="square" rtlCol="0">
            <a:spAutoFit/>
          </a:bodyPr>
          <a:lstStyle/>
          <a:p>
            <a:r>
              <a:rPr lang="en-GB" dirty="0"/>
              <a:t>(Castells, 1997 </a:t>
            </a:r>
            <a:r>
              <a:rPr lang="en-GB" i="1" dirty="0"/>
              <a:t>cited in </a:t>
            </a:r>
            <a:r>
              <a:rPr lang="en-GB" dirty="0"/>
              <a:t>O’Riordan 2001) </a:t>
            </a:r>
          </a:p>
        </p:txBody>
      </p:sp>
    </p:spTree>
    <p:extLst>
      <p:ext uri="{BB962C8B-B14F-4D97-AF65-F5344CB8AC3E}">
        <p14:creationId xmlns:p14="http://schemas.microsoft.com/office/powerpoint/2010/main" val="3817363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94F56-8D5F-4FA9-BF40-84B2F897DB93}"/>
              </a:ext>
            </a:extLst>
          </p:cNvPr>
          <p:cNvSpPr>
            <a:spLocks noGrp="1"/>
          </p:cNvSpPr>
          <p:nvPr>
            <p:ph type="title"/>
          </p:nvPr>
        </p:nvSpPr>
        <p:spPr/>
        <p:txBody>
          <a:bodyPr/>
          <a:lstStyle/>
          <a:p>
            <a:pPr algn="ctr"/>
            <a:r>
              <a:rPr lang="en-GB" dirty="0"/>
              <a:t>Aims</a:t>
            </a:r>
          </a:p>
        </p:txBody>
      </p:sp>
      <p:sp>
        <p:nvSpPr>
          <p:cNvPr id="3" name="Content Placeholder 2">
            <a:extLst>
              <a:ext uri="{FF2B5EF4-FFF2-40B4-BE49-F238E27FC236}">
                <a16:creationId xmlns:a16="http://schemas.microsoft.com/office/drawing/2014/main" id="{27872064-E74B-484E-8DEC-9DBA988AE4A6}"/>
              </a:ext>
            </a:extLst>
          </p:cNvPr>
          <p:cNvSpPr>
            <a:spLocks noGrp="1"/>
          </p:cNvSpPr>
          <p:nvPr>
            <p:ph idx="1"/>
          </p:nvPr>
        </p:nvSpPr>
        <p:spPr/>
        <p:txBody>
          <a:bodyPr/>
          <a:lstStyle/>
          <a:p>
            <a:pPr lvl="0"/>
            <a:r>
              <a:rPr lang="en-GB" dirty="0">
                <a:solidFill>
                  <a:prstClr val="black"/>
                </a:solidFill>
              </a:rPr>
              <a:t>With the aim of:-</a:t>
            </a:r>
          </a:p>
          <a:p>
            <a:pPr marL="0" lvl="0" indent="0">
              <a:buNone/>
            </a:pPr>
            <a:r>
              <a:rPr lang="en-GB" dirty="0">
                <a:solidFill>
                  <a:prstClr val="black"/>
                </a:solidFill>
              </a:rPr>
              <a:t>Helping ‘us to create a Wales we all want to live in, now and in the future’</a:t>
            </a:r>
          </a:p>
          <a:p>
            <a:pPr marL="0" indent="0">
              <a:buNone/>
            </a:pPr>
            <a:endParaRPr lang="en-GB" dirty="0"/>
          </a:p>
        </p:txBody>
      </p:sp>
      <p:pic>
        <p:nvPicPr>
          <p:cNvPr id="4" name="Picture 3">
            <a:extLst>
              <a:ext uri="{FF2B5EF4-FFF2-40B4-BE49-F238E27FC236}">
                <a16:creationId xmlns:a16="http://schemas.microsoft.com/office/drawing/2014/main" id="{9527CE0D-A92E-4813-9608-4DA8D7DAB837}"/>
              </a:ext>
            </a:extLst>
          </p:cNvPr>
          <p:cNvPicPr>
            <a:picLocks noChangeAspect="1"/>
          </p:cNvPicPr>
          <p:nvPr/>
        </p:nvPicPr>
        <p:blipFill>
          <a:blip r:embed="rId2"/>
          <a:stretch>
            <a:fillRect/>
          </a:stretch>
        </p:blipFill>
        <p:spPr>
          <a:xfrm>
            <a:off x="3623603" y="3100180"/>
            <a:ext cx="4098095" cy="3076783"/>
          </a:xfrm>
          <a:prstGeom prst="rect">
            <a:avLst/>
          </a:prstGeom>
        </p:spPr>
      </p:pic>
      <p:sp>
        <p:nvSpPr>
          <p:cNvPr id="6" name="TextBox 5">
            <a:extLst>
              <a:ext uri="{FF2B5EF4-FFF2-40B4-BE49-F238E27FC236}">
                <a16:creationId xmlns:a16="http://schemas.microsoft.com/office/drawing/2014/main" id="{530F3406-4E80-430B-87AA-F74AE34C4B43}"/>
              </a:ext>
            </a:extLst>
          </p:cNvPr>
          <p:cNvSpPr txBox="1"/>
          <p:nvPr/>
        </p:nvSpPr>
        <p:spPr>
          <a:xfrm>
            <a:off x="9411287" y="6176963"/>
            <a:ext cx="1773548" cy="369332"/>
          </a:xfrm>
          <a:prstGeom prst="rect">
            <a:avLst/>
          </a:prstGeom>
          <a:noFill/>
        </p:spPr>
        <p:txBody>
          <a:bodyPr wrap="square" rtlCol="0">
            <a:spAutoFit/>
          </a:bodyPr>
          <a:lstStyle/>
          <a:p>
            <a:r>
              <a:rPr lang="en-GB" dirty="0"/>
              <a:t>(WCVA, 2018)</a:t>
            </a:r>
          </a:p>
        </p:txBody>
      </p:sp>
    </p:spTree>
    <p:extLst>
      <p:ext uri="{BB962C8B-B14F-4D97-AF65-F5344CB8AC3E}">
        <p14:creationId xmlns:p14="http://schemas.microsoft.com/office/powerpoint/2010/main" val="1364153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4B99F2-C1E5-4D2A-8C4E-11A3DC96E605}"/>
              </a:ext>
            </a:extLst>
          </p:cNvPr>
          <p:cNvPicPr>
            <a:picLocks noChangeAspect="1"/>
          </p:cNvPicPr>
          <p:nvPr/>
        </p:nvPicPr>
        <p:blipFill>
          <a:blip r:embed="rId2"/>
          <a:stretch>
            <a:fillRect/>
          </a:stretch>
        </p:blipFill>
        <p:spPr>
          <a:xfrm>
            <a:off x="964809" y="1618956"/>
            <a:ext cx="5239043" cy="5239043"/>
          </a:xfrm>
          <a:prstGeom prst="rect">
            <a:avLst/>
          </a:prstGeom>
        </p:spPr>
      </p:pic>
      <p:sp>
        <p:nvSpPr>
          <p:cNvPr id="3" name="TextBox 2">
            <a:extLst>
              <a:ext uri="{FF2B5EF4-FFF2-40B4-BE49-F238E27FC236}">
                <a16:creationId xmlns:a16="http://schemas.microsoft.com/office/drawing/2014/main" id="{0BDF8415-73DF-43C9-893F-D647A774AA63}"/>
              </a:ext>
            </a:extLst>
          </p:cNvPr>
          <p:cNvSpPr txBox="1"/>
          <p:nvPr/>
        </p:nvSpPr>
        <p:spPr>
          <a:xfrm>
            <a:off x="2334064" y="329011"/>
            <a:ext cx="4390293" cy="769441"/>
          </a:xfrm>
          <a:prstGeom prst="rect">
            <a:avLst/>
          </a:prstGeom>
          <a:noFill/>
        </p:spPr>
        <p:txBody>
          <a:bodyPr wrap="square" rtlCol="0">
            <a:spAutoFit/>
          </a:bodyPr>
          <a:lstStyle/>
          <a:p>
            <a:pPr algn="ctr"/>
            <a:r>
              <a:rPr lang="en-GB" sz="4400" dirty="0"/>
              <a:t>Well-being Goals</a:t>
            </a:r>
          </a:p>
        </p:txBody>
      </p:sp>
      <p:sp>
        <p:nvSpPr>
          <p:cNvPr id="4" name="TextBox 3">
            <a:extLst>
              <a:ext uri="{FF2B5EF4-FFF2-40B4-BE49-F238E27FC236}">
                <a16:creationId xmlns:a16="http://schemas.microsoft.com/office/drawing/2014/main" id="{E8ABD879-D8C4-442F-A5C7-E6698F042232}"/>
              </a:ext>
            </a:extLst>
          </p:cNvPr>
          <p:cNvSpPr txBox="1"/>
          <p:nvPr/>
        </p:nvSpPr>
        <p:spPr>
          <a:xfrm>
            <a:off x="7315200" y="2321170"/>
            <a:ext cx="3784209" cy="4154984"/>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prstClr val="black"/>
                </a:solidFill>
              </a:rPr>
              <a:t>It has put 7 well-being goals in place with the stipulation of working towards the same vision</a:t>
            </a:r>
          </a:p>
          <a:p>
            <a:endParaRPr lang="en-GB" sz="2400" dirty="0">
              <a:solidFill>
                <a:prstClr val="black"/>
              </a:solidFill>
            </a:endParaRPr>
          </a:p>
          <a:p>
            <a:pPr marL="342900" indent="-342900">
              <a:buFont typeface="Arial" panose="020B0604020202020204" pitchFamily="34" charset="0"/>
              <a:buChar char="•"/>
            </a:pPr>
            <a:r>
              <a:rPr lang="en-GB" sz="2400" dirty="0">
                <a:solidFill>
                  <a:prstClr val="black"/>
                </a:solidFill>
              </a:rPr>
              <a:t>However, for all goals to be reached, joined up thinking of all is essential</a:t>
            </a:r>
          </a:p>
          <a:p>
            <a:pPr marL="342900" indent="-342900">
              <a:buFont typeface="Arial" panose="020B0604020202020204" pitchFamily="34" charset="0"/>
              <a:buChar char="•"/>
            </a:pPr>
            <a:endParaRPr lang="en-GB" sz="2400" dirty="0">
              <a:solidFill>
                <a:prstClr val="black"/>
              </a:solidFill>
            </a:endParaRP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
        <p:nvSpPr>
          <p:cNvPr id="5" name="TextBox 4">
            <a:extLst>
              <a:ext uri="{FF2B5EF4-FFF2-40B4-BE49-F238E27FC236}">
                <a16:creationId xmlns:a16="http://schemas.microsoft.com/office/drawing/2014/main" id="{597861A8-3A03-421E-807A-FB7E2C3ED4A3}"/>
              </a:ext>
            </a:extLst>
          </p:cNvPr>
          <p:cNvSpPr txBox="1"/>
          <p:nvPr/>
        </p:nvSpPr>
        <p:spPr>
          <a:xfrm>
            <a:off x="7132321" y="6091311"/>
            <a:ext cx="3784209" cy="369332"/>
          </a:xfrm>
          <a:prstGeom prst="rect">
            <a:avLst/>
          </a:prstGeom>
          <a:noFill/>
        </p:spPr>
        <p:txBody>
          <a:bodyPr wrap="square" rtlCol="0">
            <a:spAutoFit/>
          </a:bodyPr>
          <a:lstStyle/>
          <a:p>
            <a:r>
              <a:rPr lang="en-GB" dirty="0"/>
              <a:t>(Wales.gov, 2018; WCVA, 2018)</a:t>
            </a:r>
          </a:p>
        </p:txBody>
      </p:sp>
    </p:spTree>
    <p:extLst>
      <p:ext uri="{BB962C8B-B14F-4D97-AF65-F5344CB8AC3E}">
        <p14:creationId xmlns:p14="http://schemas.microsoft.com/office/powerpoint/2010/main" val="1086296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4FFA-299E-47C4-B0AF-1B7DF979B878}"/>
              </a:ext>
            </a:extLst>
          </p:cNvPr>
          <p:cNvSpPr>
            <a:spLocks noGrp="1"/>
          </p:cNvSpPr>
          <p:nvPr>
            <p:ph type="title"/>
          </p:nvPr>
        </p:nvSpPr>
        <p:spPr/>
        <p:txBody>
          <a:bodyPr>
            <a:normAutofit/>
          </a:bodyPr>
          <a:lstStyle/>
          <a:p>
            <a:pPr algn="ctr"/>
            <a:r>
              <a:rPr lang="en-GB" dirty="0"/>
              <a:t>Critical Evaluation of Claims and Aspirations</a:t>
            </a:r>
          </a:p>
        </p:txBody>
      </p:sp>
      <p:sp>
        <p:nvSpPr>
          <p:cNvPr id="3" name="Content Placeholder 2">
            <a:extLst>
              <a:ext uri="{FF2B5EF4-FFF2-40B4-BE49-F238E27FC236}">
                <a16:creationId xmlns:a16="http://schemas.microsoft.com/office/drawing/2014/main" id="{55CE152A-FB0C-42FE-BF80-299EF844430A}"/>
              </a:ext>
            </a:extLst>
          </p:cNvPr>
          <p:cNvSpPr>
            <a:spLocks noGrp="1"/>
          </p:cNvSpPr>
          <p:nvPr>
            <p:ph idx="1"/>
          </p:nvPr>
        </p:nvSpPr>
        <p:spPr/>
        <p:txBody>
          <a:bodyPr>
            <a:normAutofit/>
          </a:bodyPr>
          <a:lstStyle/>
          <a:p>
            <a:r>
              <a:rPr lang="en-GB" dirty="0"/>
              <a:t>How can the government say we will reach these goals by ???</a:t>
            </a:r>
          </a:p>
          <a:p>
            <a:r>
              <a:rPr lang="en-GB" dirty="0"/>
              <a:t>Compare it to Tony Blair’s concept of ‘Ending Child Poverty’ by 2020, stating that his government’s "historic aim will be for ours to be the first generation to end child poverty“. Leading us to not accepting things at face value.</a:t>
            </a:r>
          </a:p>
          <a:p>
            <a:r>
              <a:rPr lang="en-GB" dirty="0"/>
              <a:t>It’s all about funding and commitment </a:t>
            </a:r>
          </a:p>
          <a:p>
            <a:r>
              <a:rPr lang="en-GB" dirty="0"/>
              <a:t>If no finance in place then will never happen</a:t>
            </a:r>
          </a:p>
          <a:p>
            <a:r>
              <a:rPr lang="en-GB" dirty="0"/>
              <a:t>How is this all achievable – NHS and SS are grossly underfunded atm</a:t>
            </a:r>
          </a:p>
        </p:txBody>
      </p:sp>
      <p:sp>
        <p:nvSpPr>
          <p:cNvPr id="4" name="TextBox 3">
            <a:extLst>
              <a:ext uri="{FF2B5EF4-FFF2-40B4-BE49-F238E27FC236}">
                <a16:creationId xmlns:a16="http://schemas.microsoft.com/office/drawing/2014/main" id="{241A7E32-91E6-48D3-B561-06E66CE0DE90}"/>
              </a:ext>
            </a:extLst>
          </p:cNvPr>
          <p:cNvSpPr txBox="1"/>
          <p:nvPr/>
        </p:nvSpPr>
        <p:spPr>
          <a:xfrm>
            <a:off x="7118253" y="6006905"/>
            <a:ext cx="3798276" cy="369332"/>
          </a:xfrm>
          <a:prstGeom prst="rect">
            <a:avLst/>
          </a:prstGeom>
          <a:noFill/>
        </p:spPr>
        <p:txBody>
          <a:bodyPr wrap="square" rtlCol="0">
            <a:spAutoFit/>
          </a:bodyPr>
          <a:lstStyle/>
          <a:p>
            <a:r>
              <a:rPr lang="en-GB" dirty="0"/>
              <a:t>(UK Parliament, 2010; BBC, 1999)</a:t>
            </a:r>
          </a:p>
        </p:txBody>
      </p:sp>
    </p:spTree>
    <p:extLst>
      <p:ext uri="{BB962C8B-B14F-4D97-AF65-F5344CB8AC3E}">
        <p14:creationId xmlns:p14="http://schemas.microsoft.com/office/powerpoint/2010/main" val="3731074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80CE0-4AF6-4059-9D7F-D626890167C2}"/>
              </a:ext>
            </a:extLst>
          </p:cNvPr>
          <p:cNvSpPr>
            <a:spLocks noGrp="1"/>
          </p:cNvSpPr>
          <p:nvPr>
            <p:ph type="title"/>
          </p:nvPr>
        </p:nvSpPr>
        <p:spPr/>
        <p:txBody>
          <a:bodyPr/>
          <a:lstStyle/>
          <a:p>
            <a:pPr algn="ctr"/>
            <a:r>
              <a:rPr lang="en-GB" dirty="0"/>
              <a:t>Module Question and Focus</a:t>
            </a:r>
          </a:p>
        </p:txBody>
      </p:sp>
      <p:sp>
        <p:nvSpPr>
          <p:cNvPr id="3" name="Content Placeholder 2">
            <a:extLst>
              <a:ext uri="{FF2B5EF4-FFF2-40B4-BE49-F238E27FC236}">
                <a16:creationId xmlns:a16="http://schemas.microsoft.com/office/drawing/2014/main" id="{D5E77A6F-3AAD-4231-AA66-B32AF0261A1A}"/>
              </a:ext>
            </a:extLst>
          </p:cNvPr>
          <p:cNvSpPr>
            <a:spLocks noGrp="1"/>
          </p:cNvSpPr>
          <p:nvPr>
            <p:ph idx="1"/>
          </p:nvPr>
        </p:nvSpPr>
        <p:spPr/>
        <p:txBody>
          <a:bodyPr>
            <a:normAutofit/>
          </a:bodyPr>
          <a:lstStyle/>
          <a:p>
            <a:pPr marL="0" indent="0">
              <a:buNone/>
            </a:pPr>
            <a:r>
              <a:rPr lang="en-GB" dirty="0"/>
              <a:t>This seminar presentation will focus on the following 2 well-being goals to critically evaluate how the Well Being of Future Generations (Wales) act 2015 may promote a more ‘sustainable and equal community’, and whether it is aspirational and achievable.</a:t>
            </a:r>
          </a:p>
          <a:p>
            <a:pPr marL="0" indent="0">
              <a:buNone/>
            </a:pPr>
            <a:endParaRPr lang="en-GB" dirty="0"/>
          </a:p>
          <a:p>
            <a:pPr marL="0" indent="0">
              <a:buNone/>
            </a:pPr>
            <a:endParaRPr lang="en-GB" dirty="0"/>
          </a:p>
          <a:p>
            <a:pPr marL="0" indent="0">
              <a:buNone/>
            </a:pPr>
            <a:endParaRPr lang="en-GB" dirty="0"/>
          </a:p>
          <a:p>
            <a:pPr marL="0" indent="0" algn="r">
              <a:buNone/>
            </a:pPr>
            <a:r>
              <a:rPr lang="en-GB" sz="1800" dirty="0">
                <a:solidFill>
                  <a:prstClr val="black"/>
                </a:solidFill>
              </a:rPr>
              <a:t>(Wales.gov, 2018; WCVA, 2018)</a:t>
            </a:r>
            <a:endParaRPr lang="en-GB" dirty="0"/>
          </a:p>
          <a:p>
            <a:pPr marL="457200" lvl="1" indent="0">
              <a:buNone/>
            </a:pPr>
            <a:endParaRPr lang="en-GB" dirty="0"/>
          </a:p>
        </p:txBody>
      </p:sp>
    </p:spTree>
    <p:extLst>
      <p:ext uri="{BB962C8B-B14F-4D97-AF65-F5344CB8AC3E}">
        <p14:creationId xmlns:p14="http://schemas.microsoft.com/office/powerpoint/2010/main" val="3208388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5F09F-E2D3-4F30-8784-39E0E837F6E1}"/>
              </a:ext>
            </a:extLst>
          </p:cNvPr>
          <p:cNvSpPr>
            <a:spLocks noGrp="1"/>
          </p:cNvSpPr>
          <p:nvPr>
            <p:ph type="title"/>
          </p:nvPr>
        </p:nvSpPr>
        <p:spPr/>
        <p:txBody>
          <a:bodyPr>
            <a:normAutofit/>
          </a:bodyPr>
          <a:lstStyle/>
          <a:p>
            <a:pPr algn="ctr"/>
            <a:r>
              <a:rPr lang="en-GB" dirty="0"/>
              <a:t>The Wellbeing of Future Generations</a:t>
            </a:r>
            <a:br>
              <a:rPr lang="en-GB" dirty="0"/>
            </a:br>
            <a:r>
              <a:rPr lang="en-GB" dirty="0"/>
              <a:t> (Wales) Act 2015</a:t>
            </a:r>
          </a:p>
        </p:txBody>
      </p:sp>
      <p:sp>
        <p:nvSpPr>
          <p:cNvPr id="3" name="Text Placeholder 2">
            <a:extLst>
              <a:ext uri="{FF2B5EF4-FFF2-40B4-BE49-F238E27FC236}">
                <a16:creationId xmlns:a16="http://schemas.microsoft.com/office/drawing/2014/main" id="{977D4871-9ED5-4929-9343-69248D6D222C}"/>
              </a:ext>
            </a:extLst>
          </p:cNvPr>
          <p:cNvSpPr>
            <a:spLocks noGrp="1"/>
          </p:cNvSpPr>
          <p:nvPr>
            <p:ph type="body" idx="1"/>
          </p:nvPr>
        </p:nvSpPr>
        <p:spPr>
          <a:xfrm>
            <a:off x="839787" y="1988347"/>
            <a:ext cx="5157787" cy="1223890"/>
          </a:xfrm>
        </p:spPr>
        <p:txBody>
          <a:bodyPr>
            <a:normAutofit/>
          </a:bodyPr>
          <a:lstStyle/>
          <a:p>
            <a:r>
              <a:rPr lang="en-GB" sz="3600" dirty="0">
                <a:latin typeface="+mj-lt"/>
                <a:ea typeface="+mj-ea"/>
                <a:cs typeface="+mj-cs"/>
              </a:rPr>
              <a:t>A healthier Wales</a:t>
            </a:r>
          </a:p>
          <a:p>
            <a:endParaRPr lang="en-GB" dirty="0"/>
          </a:p>
        </p:txBody>
      </p:sp>
      <p:pic>
        <p:nvPicPr>
          <p:cNvPr id="7" name="Content Placeholder 6">
            <a:extLst>
              <a:ext uri="{FF2B5EF4-FFF2-40B4-BE49-F238E27FC236}">
                <a16:creationId xmlns:a16="http://schemas.microsoft.com/office/drawing/2014/main" id="{81F7BD9A-FD48-453F-BEB6-645EF6357EE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68763" y="3099807"/>
            <a:ext cx="4343400" cy="3070919"/>
          </a:xfrm>
          <a:prstGeom prst="rect">
            <a:avLst/>
          </a:prstGeom>
        </p:spPr>
      </p:pic>
      <p:sp>
        <p:nvSpPr>
          <p:cNvPr id="5" name="Text Placeholder 4">
            <a:extLst>
              <a:ext uri="{FF2B5EF4-FFF2-40B4-BE49-F238E27FC236}">
                <a16:creationId xmlns:a16="http://schemas.microsoft.com/office/drawing/2014/main" id="{66BCCE1D-6C06-4C6A-8C80-DE9F51D0CFB3}"/>
              </a:ext>
            </a:extLst>
          </p:cNvPr>
          <p:cNvSpPr>
            <a:spLocks noGrp="1"/>
          </p:cNvSpPr>
          <p:nvPr>
            <p:ph type="body" sz="quarter" idx="3"/>
          </p:nvPr>
        </p:nvSpPr>
        <p:spPr>
          <a:xfrm>
            <a:off x="6194428" y="1905000"/>
            <a:ext cx="5183188" cy="1842868"/>
          </a:xfrm>
        </p:spPr>
        <p:txBody>
          <a:bodyPr>
            <a:normAutofit/>
          </a:bodyPr>
          <a:lstStyle/>
          <a:p>
            <a:r>
              <a:rPr lang="en-GB" sz="3600" dirty="0">
                <a:latin typeface="+mj-lt"/>
                <a:ea typeface="+mj-ea"/>
                <a:cs typeface="+mj-cs"/>
              </a:rPr>
              <a:t>A Wales of cohesive communities</a:t>
            </a:r>
          </a:p>
          <a:p>
            <a:endParaRPr lang="en-GB" dirty="0"/>
          </a:p>
        </p:txBody>
      </p:sp>
      <p:pic>
        <p:nvPicPr>
          <p:cNvPr id="8" name="Content Placeholder 7">
            <a:extLst>
              <a:ext uri="{FF2B5EF4-FFF2-40B4-BE49-F238E27FC236}">
                <a16:creationId xmlns:a16="http://schemas.microsoft.com/office/drawing/2014/main" id="{F665B9E1-CA03-407B-AC12-C7118BF41527}"/>
              </a:ext>
            </a:extLst>
          </p:cNvPr>
          <p:cNvPicPr>
            <a:picLocks noGrp="1" noChangeAspect="1"/>
          </p:cNvPicPr>
          <p:nvPr>
            <p:ph sz="quarter" idx="4"/>
          </p:nvPr>
        </p:nvPicPr>
        <p:blipFill>
          <a:blip r:embed="rId3"/>
          <a:stretch>
            <a:fillRect/>
          </a:stretch>
        </p:blipFill>
        <p:spPr>
          <a:xfrm>
            <a:off x="7810683" y="3769114"/>
            <a:ext cx="3333750" cy="1905000"/>
          </a:xfrm>
          <a:prstGeom prst="rect">
            <a:avLst/>
          </a:prstGeom>
        </p:spPr>
      </p:pic>
      <p:sp>
        <p:nvSpPr>
          <p:cNvPr id="4" name="Rectangle 3">
            <a:extLst>
              <a:ext uri="{FF2B5EF4-FFF2-40B4-BE49-F238E27FC236}">
                <a16:creationId xmlns:a16="http://schemas.microsoft.com/office/drawing/2014/main" id="{74CFDB64-F8DE-42FB-840B-AE243E70B5A3}"/>
              </a:ext>
            </a:extLst>
          </p:cNvPr>
          <p:cNvSpPr/>
          <p:nvPr/>
        </p:nvSpPr>
        <p:spPr>
          <a:xfrm>
            <a:off x="8202703" y="6170726"/>
            <a:ext cx="3120534" cy="369332"/>
          </a:xfrm>
          <a:prstGeom prst="rect">
            <a:avLst/>
          </a:prstGeom>
        </p:spPr>
        <p:txBody>
          <a:bodyPr wrap="none">
            <a:spAutoFit/>
          </a:bodyPr>
          <a:lstStyle/>
          <a:p>
            <a:r>
              <a:rPr lang="en-GB" dirty="0">
                <a:solidFill>
                  <a:prstClr val="black"/>
                </a:solidFill>
              </a:rPr>
              <a:t>(Wales.gov, 2018; WCVA, 2018)</a:t>
            </a:r>
            <a:endParaRPr lang="en-GB" dirty="0"/>
          </a:p>
        </p:txBody>
      </p:sp>
    </p:spTree>
    <p:extLst>
      <p:ext uri="{BB962C8B-B14F-4D97-AF65-F5344CB8AC3E}">
        <p14:creationId xmlns:p14="http://schemas.microsoft.com/office/powerpoint/2010/main" val="3895771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E8C31-5663-439F-82F4-145AE6AEF046}"/>
              </a:ext>
            </a:extLst>
          </p:cNvPr>
          <p:cNvSpPr>
            <a:spLocks noGrp="1"/>
          </p:cNvSpPr>
          <p:nvPr>
            <p:ph type="title"/>
          </p:nvPr>
        </p:nvSpPr>
        <p:spPr/>
        <p:txBody>
          <a:bodyPr>
            <a:normAutofit/>
          </a:bodyPr>
          <a:lstStyle/>
          <a:p>
            <a:pPr algn="ctr"/>
            <a:r>
              <a:rPr lang="en-GB" dirty="0"/>
              <a:t>Elderly Community Living in Residential Care</a:t>
            </a:r>
          </a:p>
        </p:txBody>
      </p:sp>
      <p:sp>
        <p:nvSpPr>
          <p:cNvPr id="3" name="Content Placeholder 2">
            <a:extLst>
              <a:ext uri="{FF2B5EF4-FFF2-40B4-BE49-F238E27FC236}">
                <a16:creationId xmlns:a16="http://schemas.microsoft.com/office/drawing/2014/main" id="{4F226BD1-2BBE-4CCF-BCC8-9620B6A8B35A}"/>
              </a:ext>
            </a:extLst>
          </p:cNvPr>
          <p:cNvSpPr>
            <a:spLocks noGrp="1"/>
          </p:cNvSpPr>
          <p:nvPr>
            <p:ph idx="1"/>
          </p:nvPr>
        </p:nvSpPr>
        <p:spPr/>
        <p:txBody>
          <a:bodyPr/>
          <a:lstStyle/>
          <a:p>
            <a:pPr marL="0" indent="0">
              <a:buNone/>
            </a:pPr>
            <a:r>
              <a:rPr lang="en-GB" dirty="0"/>
              <a:t>The area of inclusive practice I am going to consider is ‘Elderly Community living in Residential Care’, whilst meeting the following outcomes:-</a:t>
            </a:r>
          </a:p>
          <a:p>
            <a:r>
              <a:rPr lang="en-GB" dirty="0"/>
              <a:t>critically analyse ‘the contested nature of sustainable development,  and to differentiate and critically evaluate different interpretations of the discourse and theories of society-environment relationships’</a:t>
            </a:r>
          </a:p>
          <a:p>
            <a:r>
              <a:rPr lang="en-GB" dirty="0"/>
              <a:t>explore in depth definitions of sustainable communities and critically analyse it as a concept to promote an inclusive approach to sustainability that exists within current sustainability policies</a:t>
            </a:r>
          </a:p>
        </p:txBody>
      </p:sp>
      <p:sp>
        <p:nvSpPr>
          <p:cNvPr id="4" name="TextBox 3">
            <a:extLst>
              <a:ext uri="{FF2B5EF4-FFF2-40B4-BE49-F238E27FC236}">
                <a16:creationId xmlns:a16="http://schemas.microsoft.com/office/drawing/2014/main" id="{CCF422A4-F413-4146-BA3A-E3BF7F39D334}"/>
              </a:ext>
            </a:extLst>
          </p:cNvPr>
          <p:cNvSpPr txBox="1"/>
          <p:nvPr/>
        </p:nvSpPr>
        <p:spPr>
          <a:xfrm>
            <a:off x="8989254" y="5707911"/>
            <a:ext cx="2082019" cy="369332"/>
          </a:xfrm>
          <a:prstGeom prst="rect">
            <a:avLst/>
          </a:prstGeom>
          <a:noFill/>
        </p:spPr>
        <p:txBody>
          <a:bodyPr wrap="square" rtlCol="0">
            <a:spAutoFit/>
          </a:bodyPr>
          <a:lstStyle/>
          <a:p>
            <a:r>
              <a:rPr lang="en-GB" dirty="0"/>
              <a:t>(SJEQ7004, 2018)</a:t>
            </a:r>
          </a:p>
        </p:txBody>
      </p:sp>
    </p:spTree>
    <p:extLst>
      <p:ext uri="{BB962C8B-B14F-4D97-AF65-F5344CB8AC3E}">
        <p14:creationId xmlns:p14="http://schemas.microsoft.com/office/powerpoint/2010/main" val="3524330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55572-FF45-4AA7-A289-5BB4B946F9E5}"/>
              </a:ext>
            </a:extLst>
          </p:cNvPr>
          <p:cNvSpPr>
            <a:spLocks noGrp="1"/>
          </p:cNvSpPr>
          <p:nvPr>
            <p:ph type="title"/>
          </p:nvPr>
        </p:nvSpPr>
        <p:spPr/>
        <p:txBody>
          <a:bodyPr/>
          <a:lstStyle/>
          <a:p>
            <a:pPr algn="ctr"/>
            <a:r>
              <a:rPr lang="en-GB" dirty="0"/>
              <a:t>Sustainability and The Elderly Population</a:t>
            </a:r>
          </a:p>
        </p:txBody>
      </p:sp>
      <p:sp>
        <p:nvSpPr>
          <p:cNvPr id="3" name="Content Placeholder 2">
            <a:extLst>
              <a:ext uri="{FF2B5EF4-FFF2-40B4-BE49-F238E27FC236}">
                <a16:creationId xmlns:a16="http://schemas.microsoft.com/office/drawing/2014/main" id="{FB3912F5-660A-45BE-9A12-707949C445E0}"/>
              </a:ext>
            </a:extLst>
          </p:cNvPr>
          <p:cNvSpPr>
            <a:spLocks noGrp="1"/>
          </p:cNvSpPr>
          <p:nvPr>
            <p:ph idx="1"/>
          </p:nvPr>
        </p:nvSpPr>
        <p:spPr/>
        <p:txBody>
          <a:bodyPr>
            <a:normAutofit/>
          </a:bodyPr>
          <a:lstStyle/>
          <a:p>
            <a:r>
              <a:rPr lang="en-GB" dirty="0"/>
              <a:t>Is it sustainable to keep putting our elderly people into an ‘institution’?</a:t>
            </a:r>
          </a:p>
          <a:p>
            <a:r>
              <a:rPr lang="en-GB" dirty="0"/>
              <a:t>In differentiating the differing interpretations in elder care </a:t>
            </a:r>
          </a:p>
          <a:p>
            <a:r>
              <a:rPr lang="en-GB" dirty="0"/>
              <a:t>The different interpretations of the discourse ‘where people should be kept’</a:t>
            </a:r>
          </a:p>
          <a:p>
            <a:r>
              <a:rPr lang="en-GB" dirty="0"/>
              <a:t>The underpinning theories that support this:-</a:t>
            </a:r>
          </a:p>
          <a:p>
            <a:pPr lvl="1"/>
            <a:r>
              <a:rPr lang="en-GB" dirty="0"/>
              <a:t>Cameron’s medical models of care</a:t>
            </a:r>
          </a:p>
          <a:p>
            <a:pPr lvl="1"/>
            <a:r>
              <a:rPr lang="en-GB" dirty="0"/>
              <a:t>LA paradigm of care – a capitalist society can’t afford a workforce to stay at home and look after the elderly, go to work in the homes so they have a paid job, pay tax and contribute to a capitalist society.</a:t>
            </a:r>
          </a:p>
        </p:txBody>
      </p:sp>
      <p:sp>
        <p:nvSpPr>
          <p:cNvPr id="4" name="TextBox 3">
            <a:extLst>
              <a:ext uri="{FF2B5EF4-FFF2-40B4-BE49-F238E27FC236}">
                <a16:creationId xmlns:a16="http://schemas.microsoft.com/office/drawing/2014/main" id="{8F4CB178-BB69-4322-8073-93D5F5BCB1AF}"/>
              </a:ext>
            </a:extLst>
          </p:cNvPr>
          <p:cNvSpPr txBox="1"/>
          <p:nvPr/>
        </p:nvSpPr>
        <p:spPr>
          <a:xfrm>
            <a:off x="8046720" y="5880295"/>
            <a:ext cx="3446585" cy="369332"/>
          </a:xfrm>
          <a:prstGeom prst="rect">
            <a:avLst/>
          </a:prstGeom>
          <a:noFill/>
        </p:spPr>
        <p:txBody>
          <a:bodyPr wrap="square" rtlCol="0">
            <a:spAutoFit/>
          </a:bodyPr>
          <a:lstStyle/>
          <a:p>
            <a:r>
              <a:rPr lang="en-GB" dirty="0"/>
              <a:t>(Cameron, 2014; Marx, 2009)</a:t>
            </a:r>
          </a:p>
        </p:txBody>
      </p:sp>
    </p:spTree>
    <p:extLst>
      <p:ext uri="{BB962C8B-B14F-4D97-AF65-F5344CB8AC3E}">
        <p14:creationId xmlns:p14="http://schemas.microsoft.com/office/powerpoint/2010/main" val="3629894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C204F-42FA-43AB-BCE2-881711D31807}"/>
              </a:ext>
            </a:extLst>
          </p:cNvPr>
          <p:cNvSpPr>
            <a:spLocks noGrp="1"/>
          </p:cNvSpPr>
          <p:nvPr>
            <p:ph type="title"/>
          </p:nvPr>
        </p:nvSpPr>
        <p:spPr/>
        <p:txBody>
          <a:bodyPr>
            <a:normAutofit/>
          </a:bodyPr>
          <a:lstStyle/>
          <a:p>
            <a:pPr algn="ctr"/>
            <a:r>
              <a:rPr lang="en-GB" dirty="0">
                <a:solidFill>
                  <a:prstClr val="black"/>
                </a:solidFill>
              </a:rPr>
              <a:t>Elderly Community Living in Residential Care</a:t>
            </a:r>
            <a:endParaRPr lang="en-GB" dirty="0"/>
          </a:p>
        </p:txBody>
      </p:sp>
      <p:sp>
        <p:nvSpPr>
          <p:cNvPr id="3" name="Content Placeholder 2">
            <a:extLst>
              <a:ext uri="{FF2B5EF4-FFF2-40B4-BE49-F238E27FC236}">
                <a16:creationId xmlns:a16="http://schemas.microsoft.com/office/drawing/2014/main" id="{8A5366FF-F8F1-4BB2-A758-6C56A4A0015B}"/>
              </a:ext>
            </a:extLst>
          </p:cNvPr>
          <p:cNvSpPr>
            <a:spLocks noGrp="1"/>
          </p:cNvSpPr>
          <p:nvPr>
            <p:ph idx="1"/>
          </p:nvPr>
        </p:nvSpPr>
        <p:spPr/>
        <p:txBody>
          <a:bodyPr>
            <a:normAutofit/>
          </a:bodyPr>
          <a:lstStyle/>
          <a:p>
            <a:r>
              <a:rPr lang="en-GB" dirty="0"/>
              <a:t>‘Despite the wide usage and popular appeal of the concept of sustainability in UK policy, it does not appear to have challenged the </a:t>
            </a:r>
            <a:r>
              <a:rPr lang="en-GB" i="1" dirty="0"/>
              <a:t>status quo</a:t>
            </a:r>
            <a:r>
              <a:rPr lang="en-GB" dirty="0"/>
              <a:t> in urban regeneration because policy is not leading in its conceptualisation and therefore implementation’ (Lombardi </a:t>
            </a:r>
            <a:r>
              <a:rPr lang="en-GB" i="1" dirty="0"/>
              <a:t>et al</a:t>
            </a:r>
            <a:r>
              <a:rPr lang="en-GB" dirty="0"/>
              <a:t>, 2010) who question:</a:t>
            </a:r>
          </a:p>
          <a:p>
            <a:pPr marL="0" indent="0" algn="ctr">
              <a:buNone/>
            </a:pPr>
            <a:r>
              <a:rPr lang="en-GB" dirty="0"/>
              <a:t>‘finds that conceptualisations of sustainability are fundamentally limited’?</a:t>
            </a:r>
          </a:p>
        </p:txBody>
      </p:sp>
    </p:spTree>
    <p:extLst>
      <p:ext uri="{BB962C8B-B14F-4D97-AF65-F5344CB8AC3E}">
        <p14:creationId xmlns:p14="http://schemas.microsoft.com/office/powerpoint/2010/main" val="2472813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C204F-42FA-43AB-BCE2-881711D31807}"/>
              </a:ext>
            </a:extLst>
          </p:cNvPr>
          <p:cNvSpPr>
            <a:spLocks noGrp="1"/>
          </p:cNvSpPr>
          <p:nvPr>
            <p:ph type="title"/>
          </p:nvPr>
        </p:nvSpPr>
        <p:spPr/>
        <p:txBody>
          <a:bodyPr>
            <a:normAutofit/>
          </a:bodyPr>
          <a:lstStyle/>
          <a:p>
            <a:pPr algn="ctr"/>
            <a:r>
              <a:rPr lang="en-GB" dirty="0">
                <a:solidFill>
                  <a:prstClr val="black"/>
                </a:solidFill>
              </a:rPr>
              <a:t>Elderly Community Living in Residential Care</a:t>
            </a:r>
            <a:endParaRPr lang="en-GB" dirty="0"/>
          </a:p>
        </p:txBody>
      </p:sp>
      <p:sp>
        <p:nvSpPr>
          <p:cNvPr id="3" name="Content Placeholder 2">
            <a:extLst>
              <a:ext uri="{FF2B5EF4-FFF2-40B4-BE49-F238E27FC236}">
                <a16:creationId xmlns:a16="http://schemas.microsoft.com/office/drawing/2014/main" id="{8A5366FF-F8F1-4BB2-A758-6C56A4A0015B}"/>
              </a:ext>
            </a:extLst>
          </p:cNvPr>
          <p:cNvSpPr>
            <a:spLocks noGrp="1"/>
          </p:cNvSpPr>
          <p:nvPr>
            <p:ph idx="1"/>
          </p:nvPr>
        </p:nvSpPr>
        <p:spPr/>
        <p:txBody>
          <a:bodyPr>
            <a:normAutofit/>
          </a:bodyPr>
          <a:lstStyle/>
          <a:p>
            <a:r>
              <a:rPr lang="en-GB" dirty="0"/>
              <a:t>‘Despite the wide usage and popular appeal of the concept of sustainability in UK policy, it does not appear to have challenged the </a:t>
            </a:r>
            <a:r>
              <a:rPr lang="en-GB" i="1" dirty="0"/>
              <a:t>status quo</a:t>
            </a:r>
            <a:r>
              <a:rPr lang="en-GB" dirty="0"/>
              <a:t> in urban regeneration because policy is not leading in its conceptualisation and therefore implementation’ (Lombardi </a:t>
            </a:r>
            <a:r>
              <a:rPr lang="en-GB" i="1" dirty="0"/>
              <a:t>et al</a:t>
            </a:r>
            <a:r>
              <a:rPr lang="en-GB" dirty="0"/>
              <a:t>, 2010) who question:</a:t>
            </a:r>
          </a:p>
          <a:p>
            <a:pPr marL="0" indent="0" algn="ctr">
              <a:buNone/>
            </a:pPr>
            <a:r>
              <a:rPr lang="en-GB" dirty="0"/>
              <a:t>‘finds that conceptualisations of sustainability are fundamentally limited’?</a:t>
            </a:r>
          </a:p>
          <a:p>
            <a:pPr marL="0" indent="0" algn="ctr">
              <a:buNone/>
            </a:pPr>
            <a:r>
              <a:rPr lang="en-GB" dirty="0"/>
              <a:t>‘disparate conceptualisations of stakeholders demonstrate even less coherence than policy’? </a:t>
            </a:r>
          </a:p>
        </p:txBody>
      </p:sp>
    </p:spTree>
    <p:extLst>
      <p:ext uri="{BB962C8B-B14F-4D97-AF65-F5344CB8AC3E}">
        <p14:creationId xmlns:p14="http://schemas.microsoft.com/office/powerpoint/2010/main" val="11989194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C204F-42FA-43AB-BCE2-881711D31807}"/>
              </a:ext>
            </a:extLst>
          </p:cNvPr>
          <p:cNvSpPr>
            <a:spLocks noGrp="1"/>
          </p:cNvSpPr>
          <p:nvPr>
            <p:ph type="title"/>
          </p:nvPr>
        </p:nvSpPr>
        <p:spPr/>
        <p:txBody>
          <a:bodyPr>
            <a:normAutofit/>
          </a:bodyPr>
          <a:lstStyle/>
          <a:p>
            <a:pPr algn="ctr"/>
            <a:r>
              <a:rPr lang="en-GB" dirty="0">
                <a:solidFill>
                  <a:prstClr val="black"/>
                </a:solidFill>
              </a:rPr>
              <a:t>Elderly Community Living in Residential Care</a:t>
            </a:r>
            <a:endParaRPr lang="en-GB" dirty="0"/>
          </a:p>
        </p:txBody>
      </p:sp>
      <p:sp>
        <p:nvSpPr>
          <p:cNvPr id="3" name="Content Placeholder 2">
            <a:extLst>
              <a:ext uri="{FF2B5EF4-FFF2-40B4-BE49-F238E27FC236}">
                <a16:creationId xmlns:a16="http://schemas.microsoft.com/office/drawing/2014/main" id="{8A5366FF-F8F1-4BB2-A758-6C56A4A0015B}"/>
              </a:ext>
            </a:extLst>
          </p:cNvPr>
          <p:cNvSpPr>
            <a:spLocks noGrp="1"/>
          </p:cNvSpPr>
          <p:nvPr>
            <p:ph idx="1"/>
          </p:nvPr>
        </p:nvSpPr>
        <p:spPr/>
        <p:txBody>
          <a:bodyPr>
            <a:normAutofit/>
          </a:bodyPr>
          <a:lstStyle/>
          <a:p>
            <a:r>
              <a:rPr lang="en-GB" dirty="0"/>
              <a:t>‘Despite the wide usage and popular appeal of the concept of sustainability in UK policy, it does not appear to have challenged the </a:t>
            </a:r>
            <a:r>
              <a:rPr lang="en-GB" i="1" dirty="0"/>
              <a:t>status quo</a:t>
            </a:r>
            <a:r>
              <a:rPr lang="en-GB" dirty="0"/>
              <a:t> in urban regeneration because policy is not leading in its conceptualisation and therefore implementation’ (Lombardi </a:t>
            </a:r>
            <a:r>
              <a:rPr lang="en-GB" i="1" dirty="0"/>
              <a:t>et al</a:t>
            </a:r>
            <a:r>
              <a:rPr lang="en-GB" dirty="0"/>
              <a:t>, 2010) who question:</a:t>
            </a:r>
          </a:p>
          <a:p>
            <a:pPr marL="0" indent="0" algn="ctr">
              <a:buNone/>
            </a:pPr>
            <a:r>
              <a:rPr lang="en-GB" dirty="0"/>
              <a:t>‘finds that conceptualisations of sustainability are fundamentally limited’?</a:t>
            </a:r>
          </a:p>
          <a:p>
            <a:pPr marL="0" indent="0" algn="ctr">
              <a:buNone/>
            </a:pPr>
            <a:r>
              <a:rPr lang="en-GB" dirty="0"/>
              <a:t>‘disparate conceptualisations of stakeholders demonstrate even less coherence than policy’? </a:t>
            </a:r>
          </a:p>
          <a:p>
            <a:pPr marL="0" indent="0" algn="ctr">
              <a:buNone/>
            </a:pPr>
            <a:r>
              <a:rPr lang="en-GB" dirty="0"/>
              <a:t>‘urban policy discourse that is limited to solutions within market-based constraints’?</a:t>
            </a:r>
          </a:p>
        </p:txBody>
      </p:sp>
    </p:spTree>
    <p:extLst>
      <p:ext uri="{BB962C8B-B14F-4D97-AF65-F5344CB8AC3E}">
        <p14:creationId xmlns:p14="http://schemas.microsoft.com/office/powerpoint/2010/main" val="4050483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B36B2-CAFC-4C77-AD21-B6ED649A9A3C}"/>
              </a:ext>
            </a:extLst>
          </p:cNvPr>
          <p:cNvSpPr>
            <a:spLocks noGrp="1"/>
          </p:cNvSpPr>
          <p:nvPr>
            <p:ph type="title"/>
          </p:nvPr>
        </p:nvSpPr>
        <p:spPr/>
        <p:txBody>
          <a:bodyPr>
            <a:normAutofit/>
          </a:bodyPr>
          <a:lstStyle/>
          <a:p>
            <a:pPr algn="ctr"/>
            <a:r>
              <a:rPr lang="en-GB" dirty="0">
                <a:solidFill>
                  <a:prstClr val="black"/>
                </a:solidFill>
              </a:rPr>
              <a:t>Elderly Community Living in Residential Care</a:t>
            </a:r>
            <a:endParaRPr lang="en-GB" dirty="0"/>
          </a:p>
        </p:txBody>
      </p:sp>
      <p:sp>
        <p:nvSpPr>
          <p:cNvPr id="3" name="Content Placeholder 2">
            <a:extLst>
              <a:ext uri="{FF2B5EF4-FFF2-40B4-BE49-F238E27FC236}">
                <a16:creationId xmlns:a16="http://schemas.microsoft.com/office/drawing/2014/main" id="{DDB127C9-A7C3-4D91-86D3-60356D1A8152}"/>
              </a:ext>
            </a:extLst>
          </p:cNvPr>
          <p:cNvSpPr>
            <a:spLocks noGrp="1"/>
          </p:cNvSpPr>
          <p:nvPr>
            <p:ph idx="1"/>
          </p:nvPr>
        </p:nvSpPr>
        <p:spPr>
          <a:xfrm>
            <a:off x="1758462" y="1825625"/>
            <a:ext cx="9805180" cy="4518904"/>
          </a:xfrm>
        </p:spPr>
        <p:txBody>
          <a:bodyPr>
            <a:normAutofit fontScale="55000" lnSpcReduction="20000"/>
          </a:bodyPr>
          <a:lstStyle/>
          <a:p>
            <a:pPr marL="0" indent="0">
              <a:buNone/>
            </a:pPr>
            <a:r>
              <a:rPr lang="en-GB" sz="3600" dirty="0"/>
              <a:t>Reasons For:- </a:t>
            </a:r>
          </a:p>
          <a:p>
            <a:r>
              <a:rPr lang="en-GB" sz="3400" dirty="0">
                <a:solidFill>
                  <a:srgbClr val="444444"/>
                </a:solidFill>
              </a:rPr>
              <a:t>Structure – daily routine/care</a:t>
            </a:r>
          </a:p>
          <a:p>
            <a:r>
              <a:rPr lang="en-GB" sz="3400" dirty="0">
                <a:solidFill>
                  <a:srgbClr val="444444"/>
                </a:solidFill>
              </a:rPr>
              <a:t>Experienced carers – caring for elderly, especially frail/unwell</a:t>
            </a:r>
          </a:p>
          <a:p>
            <a:r>
              <a:rPr lang="en-GB" sz="3400" dirty="0">
                <a:solidFill>
                  <a:srgbClr val="444444"/>
                </a:solidFill>
              </a:rPr>
              <a:t>Dedicated carers – feel a ‘calling’ to care for older people/chosen to be there</a:t>
            </a:r>
          </a:p>
          <a:p>
            <a:r>
              <a:rPr lang="en-GB" sz="3400" dirty="0">
                <a:solidFill>
                  <a:srgbClr val="444444"/>
                </a:solidFill>
              </a:rPr>
              <a:t>Social interaction – natural opportunities for activities/recreation</a:t>
            </a:r>
          </a:p>
          <a:p>
            <a:r>
              <a:rPr lang="en-GB" sz="3400" dirty="0">
                <a:solidFill>
                  <a:srgbClr val="444444"/>
                </a:solidFill>
              </a:rPr>
              <a:t>Dietary provision – healthy/nutritious food</a:t>
            </a:r>
          </a:p>
          <a:p>
            <a:r>
              <a:rPr lang="en-GB" sz="3400" dirty="0">
                <a:solidFill>
                  <a:srgbClr val="444444"/>
                </a:solidFill>
              </a:rPr>
              <a:t>Medication – administered appropriately and their effect monitored</a:t>
            </a:r>
          </a:p>
          <a:p>
            <a:r>
              <a:rPr lang="en-GB" sz="3400" dirty="0">
                <a:solidFill>
                  <a:srgbClr val="444444"/>
                </a:solidFill>
              </a:rPr>
              <a:t>Services – rehab/therapy services readily available when needed</a:t>
            </a:r>
          </a:p>
          <a:p>
            <a:pPr marL="0" indent="0">
              <a:buNone/>
            </a:pPr>
            <a:endParaRPr lang="en-GB" sz="3600" dirty="0">
              <a:solidFill>
                <a:srgbClr val="444444"/>
              </a:solidFill>
            </a:endParaRPr>
          </a:p>
          <a:p>
            <a:pPr marL="0" indent="0" algn="ctr">
              <a:buNone/>
            </a:pPr>
            <a:r>
              <a:rPr lang="en-GB" sz="4000" dirty="0">
                <a:solidFill>
                  <a:srgbClr val="444444"/>
                </a:solidFill>
              </a:rPr>
              <a:t> </a:t>
            </a:r>
            <a:r>
              <a:rPr lang="en-GB" sz="4000" i="1" dirty="0">
                <a:solidFill>
                  <a:srgbClr val="444444"/>
                </a:solidFill>
                <a:cs typeface="Calibri" panose="020F0502020204030204" pitchFamily="34" charset="0"/>
              </a:rPr>
              <a:t>’receiving quality care that will result in their achieving or maintaining their ‘highest practicable’ physical, mental, and psychosocial well-being.’ </a:t>
            </a:r>
          </a:p>
          <a:p>
            <a:pPr algn="ctr"/>
            <a:endParaRPr lang="en-GB" i="1" dirty="0"/>
          </a:p>
          <a:p>
            <a:pPr marL="0" indent="0">
              <a:buNone/>
            </a:pPr>
            <a:endParaRPr lang="en-GB" dirty="0"/>
          </a:p>
        </p:txBody>
      </p:sp>
      <p:sp>
        <p:nvSpPr>
          <p:cNvPr id="6" name="TextBox 5">
            <a:extLst>
              <a:ext uri="{FF2B5EF4-FFF2-40B4-BE49-F238E27FC236}">
                <a16:creationId xmlns:a16="http://schemas.microsoft.com/office/drawing/2014/main" id="{C04D983A-42BC-4E6C-8A26-16AF2AAFBCBB}"/>
              </a:ext>
            </a:extLst>
          </p:cNvPr>
          <p:cNvSpPr txBox="1"/>
          <p:nvPr/>
        </p:nvSpPr>
        <p:spPr>
          <a:xfrm>
            <a:off x="9453490" y="6091311"/>
            <a:ext cx="1420836" cy="369332"/>
          </a:xfrm>
          <a:prstGeom prst="rect">
            <a:avLst/>
          </a:prstGeom>
          <a:noFill/>
        </p:spPr>
        <p:txBody>
          <a:bodyPr wrap="square" rtlCol="0">
            <a:spAutoFit/>
          </a:bodyPr>
          <a:lstStyle/>
          <a:p>
            <a:r>
              <a:rPr lang="en-GB" dirty="0"/>
              <a:t>(IPC, 2017)</a:t>
            </a:r>
          </a:p>
        </p:txBody>
      </p:sp>
    </p:spTree>
    <p:extLst>
      <p:ext uri="{BB962C8B-B14F-4D97-AF65-F5344CB8AC3E}">
        <p14:creationId xmlns:p14="http://schemas.microsoft.com/office/powerpoint/2010/main" val="305647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CFFE0-D2BA-462B-9C7B-B93777A6ECCA}"/>
              </a:ext>
            </a:extLst>
          </p:cNvPr>
          <p:cNvSpPr>
            <a:spLocks noGrp="1"/>
          </p:cNvSpPr>
          <p:nvPr>
            <p:ph type="title"/>
          </p:nvPr>
        </p:nvSpPr>
        <p:spPr/>
        <p:txBody>
          <a:bodyPr>
            <a:normAutofit/>
          </a:bodyPr>
          <a:lstStyle/>
          <a:p>
            <a:pPr algn="ctr"/>
            <a:r>
              <a:rPr lang="en-GB" dirty="0">
                <a:solidFill>
                  <a:prstClr val="black"/>
                </a:solidFill>
              </a:rPr>
              <a:t>Elderly Community Living in Residential Care</a:t>
            </a:r>
            <a:endParaRPr lang="en-GB" dirty="0"/>
          </a:p>
        </p:txBody>
      </p:sp>
      <p:sp>
        <p:nvSpPr>
          <p:cNvPr id="3" name="Content Placeholder 2">
            <a:extLst>
              <a:ext uri="{FF2B5EF4-FFF2-40B4-BE49-F238E27FC236}">
                <a16:creationId xmlns:a16="http://schemas.microsoft.com/office/drawing/2014/main" id="{FAC6A097-3B64-479C-B0BF-9505C35971AE}"/>
              </a:ext>
            </a:extLst>
          </p:cNvPr>
          <p:cNvSpPr>
            <a:spLocks noGrp="1"/>
          </p:cNvSpPr>
          <p:nvPr>
            <p:ph idx="1"/>
          </p:nvPr>
        </p:nvSpPr>
        <p:spPr>
          <a:xfrm>
            <a:off x="1617785" y="1905000"/>
            <a:ext cx="10381957" cy="4006222"/>
          </a:xfrm>
        </p:spPr>
        <p:txBody>
          <a:bodyPr>
            <a:normAutofit fontScale="32500" lnSpcReduction="20000"/>
          </a:bodyPr>
          <a:lstStyle/>
          <a:p>
            <a:r>
              <a:rPr lang="en-GB" sz="4500" dirty="0"/>
              <a:t>Reasons Against:-</a:t>
            </a:r>
          </a:p>
          <a:p>
            <a:pPr lvl="1"/>
            <a:r>
              <a:rPr lang="en-GB" sz="4500" dirty="0">
                <a:solidFill>
                  <a:srgbClr val="334852"/>
                </a:solidFill>
              </a:rPr>
              <a:t>Cost – especially if self funding</a:t>
            </a:r>
          </a:p>
          <a:p>
            <a:pPr lvl="1"/>
            <a:r>
              <a:rPr lang="en-GB" sz="4500" dirty="0">
                <a:solidFill>
                  <a:srgbClr val="334852"/>
                </a:solidFill>
              </a:rPr>
              <a:t>Choice – limited</a:t>
            </a:r>
          </a:p>
          <a:p>
            <a:pPr lvl="1"/>
            <a:r>
              <a:rPr lang="en-GB" sz="4500" dirty="0">
                <a:solidFill>
                  <a:srgbClr val="334852"/>
                </a:solidFill>
              </a:rPr>
              <a:t>Unfamiliar surroundings </a:t>
            </a:r>
          </a:p>
          <a:p>
            <a:pPr lvl="1"/>
            <a:r>
              <a:rPr lang="en-GB" sz="4500" dirty="0">
                <a:solidFill>
                  <a:srgbClr val="334852"/>
                </a:solidFill>
              </a:rPr>
              <a:t>Loneliness – </a:t>
            </a:r>
            <a:r>
              <a:rPr lang="en-GB" sz="4500" dirty="0">
                <a:solidFill>
                  <a:srgbClr val="334852"/>
                </a:solidFill>
                <a:latin typeface="StagSansWeb-Book"/>
              </a:rPr>
              <a:t>loss of contact with neighbours/old friends</a:t>
            </a:r>
            <a:endParaRPr lang="en-GB" sz="4500" dirty="0">
              <a:solidFill>
                <a:srgbClr val="334852"/>
              </a:solidFill>
            </a:endParaRPr>
          </a:p>
          <a:p>
            <a:pPr lvl="1"/>
            <a:r>
              <a:rPr lang="en-GB" sz="4500" dirty="0">
                <a:solidFill>
                  <a:srgbClr val="334852"/>
                </a:solidFill>
              </a:rPr>
              <a:t>Emotional effect – family </a:t>
            </a:r>
            <a:r>
              <a:rPr lang="en-GB" sz="4500" dirty="0">
                <a:solidFill>
                  <a:srgbClr val="334852"/>
                </a:solidFill>
                <a:latin typeface="StagSansWeb-Book"/>
              </a:rPr>
              <a:t>feel guilty even though caring is no longer practical</a:t>
            </a:r>
            <a:endParaRPr lang="en-GB" sz="4500" dirty="0">
              <a:solidFill>
                <a:srgbClr val="334852"/>
              </a:solidFill>
            </a:endParaRPr>
          </a:p>
          <a:p>
            <a:pPr lvl="1"/>
            <a:r>
              <a:rPr lang="en-GB" sz="4500" dirty="0">
                <a:solidFill>
                  <a:srgbClr val="334852"/>
                </a:solidFill>
              </a:rPr>
              <a:t>Feel rejected – </a:t>
            </a:r>
            <a:r>
              <a:rPr lang="en-GB" sz="4500" dirty="0">
                <a:solidFill>
                  <a:srgbClr val="334852"/>
                </a:solidFill>
                <a:latin typeface="StagSansWeb-Book"/>
              </a:rPr>
              <a:t>explain unable to give care needed/maintain regular contact</a:t>
            </a:r>
            <a:endParaRPr lang="en-GB" sz="4500" dirty="0">
              <a:solidFill>
                <a:srgbClr val="334852"/>
              </a:solidFill>
            </a:endParaRPr>
          </a:p>
          <a:p>
            <a:pPr lvl="1"/>
            <a:r>
              <a:rPr lang="en-GB" sz="4500" dirty="0">
                <a:solidFill>
                  <a:srgbClr val="334852"/>
                </a:solidFill>
              </a:rPr>
              <a:t>Loss of independence – </a:t>
            </a:r>
            <a:r>
              <a:rPr lang="en-GB" sz="4500" dirty="0">
                <a:solidFill>
                  <a:srgbClr val="334852"/>
                </a:solidFill>
                <a:latin typeface="StagSansWeb-Book"/>
              </a:rPr>
              <a:t>good homes encourage to be as much as they can be</a:t>
            </a:r>
            <a:endParaRPr lang="en-GB" sz="4500" dirty="0">
              <a:solidFill>
                <a:srgbClr val="334852"/>
              </a:solidFill>
            </a:endParaRPr>
          </a:p>
          <a:p>
            <a:pPr lvl="1"/>
            <a:r>
              <a:rPr lang="en-GB" sz="4500" dirty="0">
                <a:solidFill>
                  <a:srgbClr val="334852"/>
                </a:solidFill>
              </a:rPr>
              <a:t>Lack of privacy – </a:t>
            </a:r>
            <a:r>
              <a:rPr lang="en-GB" sz="4500" dirty="0">
                <a:solidFill>
                  <a:srgbClr val="334852"/>
                </a:solidFill>
                <a:latin typeface="StagSansWeb-Book"/>
              </a:rPr>
              <a:t>might find difficulty to adjust to</a:t>
            </a:r>
            <a:endParaRPr lang="en-GB" sz="4500" dirty="0">
              <a:solidFill>
                <a:srgbClr val="334852"/>
              </a:solidFill>
            </a:endParaRPr>
          </a:p>
          <a:p>
            <a:pPr lvl="1"/>
            <a:r>
              <a:rPr lang="en-GB" sz="4500" dirty="0">
                <a:solidFill>
                  <a:srgbClr val="334852"/>
                </a:solidFill>
              </a:rPr>
              <a:t>Small living space – limited amount </a:t>
            </a:r>
            <a:r>
              <a:rPr lang="en-GB" sz="4500" dirty="0">
                <a:solidFill>
                  <a:srgbClr val="334852"/>
                </a:solidFill>
                <a:latin typeface="StagSansWeb-Book"/>
              </a:rPr>
              <a:t>of their furniture/personal possessions</a:t>
            </a:r>
            <a:endParaRPr lang="en-GB" sz="4500" dirty="0">
              <a:solidFill>
                <a:srgbClr val="334852"/>
              </a:solidFill>
            </a:endParaRPr>
          </a:p>
          <a:p>
            <a:pPr lvl="1"/>
            <a:r>
              <a:rPr lang="en-GB" sz="4500" dirty="0">
                <a:solidFill>
                  <a:srgbClr val="334852"/>
                </a:solidFill>
              </a:rPr>
              <a:t>Variations in care – </a:t>
            </a:r>
            <a:r>
              <a:rPr lang="en-GB" sz="4500" dirty="0">
                <a:solidFill>
                  <a:srgbClr val="334852"/>
                </a:solidFill>
                <a:latin typeface="StagSansWeb-Book"/>
              </a:rPr>
              <a:t>quality of care may vary from home to home</a:t>
            </a:r>
          </a:p>
          <a:p>
            <a:pPr marL="457200" lvl="1" indent="0" algn="ctr">
              <a:buNone/>
            </a:pPr>
            <a:endParaRPr lang="en-GB" sz="3300" dirty="0"/>
          </a:p>
          <a:p>
            <a:pPr marL="457200" lvl="1" indent="0" algn="ctr">
              <a:buNone/>
            </a:pPr>
            <a:r>
              <a:rPr lang="en-GB" sz="5500" i="1" dirty="0"/>
              <a:t>‘The care system is failing to provide the support that we and our loved ones need.’</a:t>
            </a:r>
            <a:endParaRPr lang="en-GB" sz="5500" i="1" dirty="0">
              <a:solidFill>
                <a:srgbClr val="334852"/>
              </a:solidFill>
            </a:endParaRPr>
          </a:p>
          <a:p>
            <a:pPr marL="457200" lvl="1" indent="0" algn="ctr">
              <a:buNone/>
            </a:pPr>
            <a:endParaRPr lang="en-GB" sz="3000" dirty="0">
              <a:solidFill>
                <a:srgbClr val="334852"/>
              </a:solidFill>
            </a:endParaRPr>
          </a:p>
          <a:p>
            <a:pPr marL="457200" lvl="1" indent="0">
              <a:buNone/>
            </a:pPr>
            <a:endParaRPr lang="en-GB" dirty="0"/>
          </a:p>
        </p:txBody>
      </p:sp>
      <p:sp>
        <p:nvSpPr>
          <p:cNvPr id="4" name="TextBox 3">
            <a:extLst>
              <a:ext uri="{FF2B5EF4-FFF2-40B4-BE49-F238E27FC236}">
                <a16:creationId xmlns:a16="http://schemas.microsoft.com/office/drawing/2014/main" id="{803FE17C-9E93-45DE-8DC3-A23E126275DD}"/>
              </a:ext>
            </a:extLst>
          </p:cNvPr>
          <p:cNvSpPr txBox="1"/>
          <p:nvPr/>
        </p:nvSpPr>
        <p:spPr>
          <a:xfrm>
            <a:off x="8257735" y="6260123"/>
            <a:ext cx="1828800" cy="369332"/>
          </a:xfrm>
          <a:prstGeom prst="rect">
            <a:avLst/>
          </a:prstGeom>
          <a:noFill/>
        </p:spPr>
        <p:txBody>
          <a:bodyPr wrap="square" rtlCol="0">
            <a:spAutoFit/>
          </a:bodyPr>
          <a:lstStyle/>
          <a:p>
            <a:r>
              <a:rPr lang="en-GB" dirty="0"/>
              <a:t>(Which?, 2017)</a:t>
            </a:r>
          </a:p>
        </p:txBody>
      </p:sp>
    </p:spTree>
    <p:extLst>
      <p:ext uri="{BB962C8B-B14F-4D97-AF65-F5344CB8AC3E}">
        <p14:creationId xmlns:p14="http://schemas.microsoft.com/office/powerpoint/2010/main" val="1929439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71746-2549-4E1A-BDB2-066A8E65123F}"/>
              </a:ext>
            </a:extLst>
          </p:cNvPr>
          <p:cNvSpPr>
            <a:spLocks noGrp="1"/>
          </p:cNvSpPr>
          <p:nvPr>
            <p:ph type="title"/>
          </p:nvPr>
        </p:nvSpPr>
        <p:spPr/>
        <p:txBody>
          <a:bodyPr/>
          <a:lstStyle/>
          <a:p>
            <a:pPr algn="ctr"/>
            <a:r>
              <a:rPr lang="en-GB" dirty="0"/>
              <a:t>A Healthier Wales </a:t>
            </a:r>
          </a:p>
        </p:txBody>
      </p:sp>
      <p:sp>
        <p:nvSpPr>
          <p:cNvPr id="3" name="Content Placeholder 2">
            <a:extLst>
              <a:ext uri="{FF2B5EF4-FFF2-40B4-BE49-F238E27FC236}">
                <a16:creationId xmlns:a16="http://schemas.microsoft.com/office/drawing/2014/main" id="{7DFEC35C-3331-493F-ABE7-001E52B924ED}"/>
              </a:ext>
            </a:extLst>
          </p:cNvPr>
          <p:cNvSpPr>
            <a:spLocks noGrp="1"/>
          </p:cNvSpPr>
          <p:nvPr>
            <p:ph idx="1"/>
          </p:nvPr>
        </p:nvSpPr>
        <p:spPr>
          <a:xfrm>
            <a:off x="2039815" y="1434905"/>
            <a:ext cx="9464797" cy="4476317"/>
          </a:xfrm>
        </p:spPr>
        <p:txBody>
          <a:bodyPr>
            <a:normAutofit fontScale="25000" lnSpcReduction="20000"/>
          </a:bodyPr>
          <a:lstStyle/>
          <a:p>
            <a:r>
              <a:rPr lang="en-GB" sz="7200" dirty="0"/>
              <a:t>Are sufficient funds in place to meet current needs/equitably available for the future to meet the increase in demand of:-</a:t>
            </a:r>
          </a:p>
          <a:p>
            <a:pPr lvl="1"/>
            <a:r>
              <a:rPr lang="en-GB" sz="7200" dirty="0"/>
              <a:t>beds in our hospitals to cope with ageing population presenting with complex health problems</a:t>
            </a:r>
          </a:p>
          <a:p>
            <a:pPr lvl="1"/>
            <a:r>
              <a:rPr lang="en-GB" sz="7200" dirty="0"/>
              <a:t>nursing/residential places (delayed discharges)</a:t>
            </a:r>
          </a:p>
          <a:p>
            <a:pPr lvl="1"/>
            <a:r>
              <a:rPr lang="en-GB" sz="7200" dirty="0"/>
              <a:t>health funding/targets</a:t>
            </a:r>
          </a:p>
          <a:p>
            <a:pPr lvl="1"/>
            <a:r>
              <a:rPr lang="en-GB" sz="7200" dirty="0"/>
              <a:t>plan services/finances over the medium term</a:t>
            </a:r>
          </a:p>
          <a:p>
            <a:endParaRPr lang="en-GB" sz="7200" dirty="0"/>
          </a:p>
          <a:p>
            <a:r>
              <a:rPr lang="en-GB" sz="7200" dirty="0"/>
              <a:t>Conservatives claim Labour is responsible for health funding cuts/targets not being met. Wales NHS finances found Welsh Government had:- </a:t>
            </a:r>
          </a:p>
          <a:p>
            <a:pPr lvl="1"/>
            <a:r>
              <a:rPr lang="en-GB" sz="7200" dirty="0"/>
              <a:t>increased health spending</a:t>
            </a:r>
          </a:p>
          <a:p>
            <a:pPr lvl="1"/>
            <a:r>
              <a:rPr lang="en-GB" sz="7200" dirty="0"/>
              <a:t>greater focus on the longer term thinking and planning across NHS Wales.</a:t>
            </a:r>
          </a:p>
          <a:p>
            <a:pPr marL="457200" lvl="1" indent="0">
              <a:buNone/>
            </a:pPr>
            <a:endParaRPr lang="en-GB" dirty="0"/>
          </a:p>
          <a:p>
            <a:pPr marL="457200" lvl="1" indent="0">
              <a:buNone/>
            </a:pPr>
            <a:r>
              <a:rPr lang="en-GB" dirty="0"/>
              <a:t>                                                        </a:t>
            </a:r>
          </a:p>
          <a:p>
            <a:pPr marL="457200" lvl="1" indent="0">
              <a:buNone/>
            </a:pPr>
            <a:r>
              <a:rPr lang="en-GB" dirty="0"/>
              <a:t>                                                                                       </a:t>
            </a:r>
          </a:p>
          <a:p>
            <a:pPr marL="457200" lvl="1" indent="0" algn="r">
              <a:buNone/>
            </a:pPr>
            <a:r>
              <a:rPr lang="en-GB" sz="7200" dirty="0"/>
              <a:t>(Wales Audit Office, 2017; Wales Government, 2018; BBC,2018)</a:t>
            </a:r>
          </a:p>
          <a:p>
            <a:pPr marL="457200" lvl="1" indent="0">
              <a:buNone/>
            </a:pPr>
            <a:r>
              <a:rPr lang="en-GB" dirty="0"/>
              <a:t>                                                                               </a:t>
            </a:r>
            <a:endParaRPr lang="en-GB" sz="2900" dirty="0"/>
          </a:p>
        </p:txBody>
      </p:sp>
    </p:spTree>
    <p:extLst>
      <p:ext uri="{BB962C8B-B14F-4D97-AF65-F5344CB8AC3E}">
        <p14:creationId xmlns:p14="http://schemas.microsoft.com/office/powerpoint/2010/main" val="2266040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6FB27-444B-41F3-9651-ABCB37C18B4A}"/>
              </a:ext>
            </a:extLst>
          </p:cNvPr>
          <p:cNvSpPr>
            <a:spLocks noGrp="1"/>
          </p:cNvSpPr>
          <p:nvPr>
            <p:ph type="title"/>
          </p:nvPr>
        </p:nvSpPr>
        <p:spPr/>
        <p:txBody>
          <a:bodyPr/>
          <a:lstStyle/>
          <a:p>
            <a:pPr algn="ctr"/>
            <a:r>
              <a:rPr lang="en-GB" dirty="0"/>
              <a:t>Current Government Paradigm of Care </a:t>
            </a:r>
          </a:p>
        </p:txBody>
      </p:sp>
      <p:sp>
        <p:nvSpPr>
          <p:cNvPr id="3" name="Content Placeholder 2">
            <a:extLst>
              <a:ext uri="{FF2B5EF4-FFF2-40B4-BE49-F238E27FC236}">
                <a16:creationId xmlns:a16="http://schemas.microsoft.com/office/drawing/2014/main" id="{2161C1C7-150B-4996-ADEE-CA9D25CE3D1F}"/>
              </a:ext>
            </a:extLst>
          </p:cNvPr>
          <p:cNvSpPr>
            <a:spLocks noGrp="1"/>
          </p:cNvSpPr>
          <p:nvPr>
            <p:ph idx="1"/>
          </p:nvPr>
        </p:nvSpPr>
        <p:spPr/>
        <p:txBody>
          <a:bodyPr/>
          <a:lstStyle/>
          <a:p>
            <a:pPr marL="0" indent="0" algn="ctr">
              <a:buNone/>
            </a:pPr>
            <a:endParaRPr lang="en-GB" i="1" dirty="0"/>
          </a:p>
          <a:p>
            <a:pPr marL="0" indent="0" algn="ctr">
              <a:buNone/>
            </a:pPr>
            <a:endParaRPr lang="en-GB" i="1" dirty="0"/>
          </a:p>
          <a:p>
            <a:pPr marL="0" indent="0" algn="ctr">
              <a:buNone/>
            </a:pPr>
            <a:r>
              <a:rPr lang="en-GB" sz="2000" i="1" dirty="0"/>
              <a:t>‘If the Labour Party have got all the answers, why is it that we see funding being cut and targets not being met in Wales where the Labour Party is responsible?’</a:t>
            </a:r>
          </a:p>
          <a:p>
            <a:pPr marL="0" indent="0" algn="ctr">
              <a:buNone/>
            </a:pPr>
            <a:endParaRPr lang="en-GB" sz="2000" i="1" dirty="0"/>
          </a:p>
        </p:txBody>
      </p:sp>
      <p:sp>
        <p:nvSpPr>
          <p:cNvPr id="4" name="TextBox 3">
            <a:extLst>
              <a:ext uri="{FF2B5EF4-FFF2-40B4-BE49-F238E27FC236}">
                <a16:creationId xmlns:a16="http://schemas.microsoft.com/office/drawing/2014/main" id="{4CA1474C-2DDF-4072-B940-B5E014AB35E5}"/>
              </a:ext>
            </a:extLst>
          </p:cNvPr>
          <p:cNvSpPr txBox="1"/>
          <p:nvPr/>
        </p:nvSpPr>
        <p:spPr>
          <a:xfrm>
            <a:off x="7427743" y="4998128"/>
            <a:ext cx="3756074" cy="646331"/>
          </a:xfrm>
          <a:prstGeom prst="rect">
            <a:avLst/>
          </a:prstGeom>
          <a:noFill/>
        </p:spPr>
        <p:txBody>
          <a:bodyPr wrap="square" rtlCol="0">
            <a:spAutoFit/>
          </a:bodyPr>
          <a:lstStyle/>
          <a:p>
            <a:r>
              <a:rPr lang="en-GB" dirty="0"/>
              <a:t>(May, </a:t>
            </a:r>
            <a:r>
              <a:rPr lang="en-GB" i="1" dirty="0"/>
              <a:t>cited in </a:t>
            </a:r>
            <a:r>
              <a:rPr lang="en-GB" dirty="0"/>
              <a:t>BBC, 2018; Google Images, 2018)</a:t>
            </a:r>
          </a:p>
        </p:txBody>
      </p:sp>
      <p:pic>
        <p:nvPicPr>
          <p:cNvPr id="6" name="Picture 5">
            <a:extLst>
              <a:ext uri="{FF2B5EF4-FFF2-40B4-BE49-F238E27FC236}">
                <a16:creationId xmlns:a16="http://schemas.microsoft.com/office/drawing/2014/main" id="{7B0F9CC8-5865-4884-8D4A-0DE85154FC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8184" y="4076749"/>
            <a:ext cx="5162843" cy="2581422"/>
          </a:xfrm>
          <a:prstGeom prst="rect">
            <a:avLst/>
          </a:prstGeom>
        </p:spPr>
      </p:pic>
    </p:spTree>
    <p:extLst>
      <p:ext uri="{BB962C8B-B14F-4D97-AF65-F5344CB8AC3E}">
        <p14:creationId xmlns:p14="http://schemas.microsoft.com/office/powerpoint/2010/main" val="745886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03776-75EB-4334-B402-B066128D3342}"/>
              </a:ext>
            </a:extLst>
          </p:cNvPr>
          <p:cNvSpPr>
            <a:spLocks noGrp="1"/>
          </p:cNvSpPr>
          <p:nvPr>
            <p:ph type="title"/>
          </p:nvPr>
        </p:nvSpPr>
        <p:spPr/>
        <p:txBody>
          <a:bodyPr/>
          <a:lstStyle/>
          <a:p>
            <a:pPr algn="ctr"/>
            <a:r>
              <a:rPr lang="en-GB" dirty="0"/>
              <a:t>Inclusive Practice in Community Care</a:t>
            </a:r>
          </a:p>
        </p:txBody>
      </p:sp>
      <p:sp>
        <p:nvSpPr>
          <p:cNvPr id="3" name="Content Placeholder 2">
            <a:extLst>
              <a:ext uri="{FF2B5EF4-FFF2-40B4-BE49-F238E27FC236}">
                <a16:creationId xmlns:a16="http://schemas.microsoft.com/office/drawing/2014/main" id="{A33E1BD4-4856-4DAF-8199-0B7EF2FA3E15}"/>
              </a:ext>
            </a:extLst>
          </p:cNvPr>
          <p:cNvSpPr>
            <a:spLocks noGrp="1"/>
          </p:cNvSpPr>
          <p:nvPr>
            <p:ph idx="1"/>
          </p:nvPr>
        </p:nvSpPr>
        <p:spPr/>
        <p:txBody>
          <a:bodyPr/>
          <a:lstStyle/>
          <a:p>
            <a:r>
              <a:rPr lang="en-GB" dirty="0"/>
              <a:t>Carers in the community – heavy reliance on unpaid carers (family members, friends, neighbours), impacting on their health, employment, finances and general well-being. </a:t>
            </a:r>
          </a:p>
          <a:p>
            <a:r>
              <a:rPr lang="en-GB" dirty="0"/>
              <a:t>Provide access/transport to GP’s, HCP’s, support services, recreation services</a:t>
            </a:r>
          </a:p>
        </p:txBody>
      </p:sp>
      <p:sp>
        <p:nvSpPr>
          <p:cNvPr id="4" name="TextBox 3">
            <a:extLst>
              <a:ext uri="{FF2B5EF4-FFF2-40B4-BE49-F238E27FC236}">
                <a16:creationId xmlns:a16="http://schemas.microsoft.com/office/drawing/2014/main" id="{D8B55E97-1642-4F1B-8ECD-253D52ED9CD5}"/>
              </a:ext>
            </a:extLst>
          </p:cNvPr>
          <p:cNvSpPr txBox="1"/>
          <p:nvPr/>
        </p:nvSpPr>
        <p:spPr>
          <a:xfrm>
            <a:off x="4572000" y="4754880"/>
            <a:ext cx="6625883" cy="369332"/>
          </a:xfrm>
          <a:prstGeom prst="rect">
            <a:avLst/>
          </a:prstGeom>
          <a:noFill/>
        </p:spPr>
        <p:txBody>
          <a:bodyPr wrap="square" rtlCol="0">
            <a:spAutoFit/>
          </a:bodyPr>
          <a:lstStyle/>
          <a:p>
            <a:r>
              <a:rPr lang="en-GB" dirty="0"/>
              <a:t>(Wales Audit Office, 2017; Welsh Government, 2017, 2018)</a:t>
            </a:r>
          </a:p>
        </p:txBody>
      </p:sp>
    </p:spTree>
    <p:extLst>
      <p:ext uri="{BB962C8B-B14F-4D97-AF65-F5344CB8AC3E}">
        <p14:creationId xmlns:p14="http://schemas.microsoft.com/office/powerpoint/2010/main" val="51574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422B1-CF2B-4563-BD66-BAAA8EE17B62}"/>
              </a:ext>
            </a:extLst>
          </p:cNvPr>
          <p:cNvSpPr>
            <a:spLocks noGrp="1"/>
          </p:cNvSpPr>
          <p:nvPr>
            <p:ph type="title"/>
          </p:nvPr>
        </p:nvSpPr>
        <p:spPr/>
        <p:txBody>
          <a:bodyPr/>
          <a:lstStyle/>
          <a:p>
            <a:pPr algn="ctr"/>
            <a:r>
              <a:rPr lang="en-GB" dirty="0"/>
              <a:t>Cultural Sanitisation of the Elderly?</a:t>
            </a:r>
          </a:p>
        </p:txBody>
      </p:sp>
      <p:sp>
        <p:nvSpPr>
          <p:cNvPr id="3" name="Content Placeholder 2">
            <a:extLst>
              <a:ext uri="{FF2B5EF4-FFF2-40B4-BE49-F238E27FC236}">
                <a16:creationId xmlns:a16="http://schemas.microsoft.com/office/drawing/2014/main" id="{2B3D0FD2-A787-4CA3-98C1-52D840EF6C96}"/>
              </a:ext>
            </a:extLst>
          </p:cNvPr>
          <p:cNvSpPr>
            <a:spLocks noGrp="1"/>
          </p:cNvSpPr>
          <p:nvPr>
            <p:ph idx="1"/>
          </p:nvPr>
        </p:nvSpPr>
        <p:spPr/>
        <p:txBody>
          <a:bodyPr>
            <a:normAutofit/>
          </a:bodyPr>
          <a:lstStyle/>
          <a:p>
            <a:pPr marL="0" indent="0">
              <a:buNone/>
            </a:pPr>
            <a:endParaRPr lang="en-GB" dirty="0">
              <a:solidFill>
                <a:prstClr val="black"/>
              </a:solidFill>
            </a:endParaRPr>
          </a:p>
          <a:p>
            <a:pPr marL="0" indent="0" algn="ctr">
              <a:buNone/>
            </a:pPr>
            <a:endParaRPr lang="en-GB" i="1" dirty="0">
              <a:solidFill>
                <a:prstClr val="black"/>
              </a:solidFill>
            </a:endParaRPr>
          </a:p>
          <a:p>
            <a:pPr marL="0" indent="0" algn="ctr">
              <a:buNone/>
            </a:pPr>
            <a:r>
              <a:rPr lang="en-GB" sz="3000" i="1" dirty="0">
                <a:solidFill>
                  <a:prstClr val="black"/>
                </a:solidFill>
              </a:rPr>
              <a:t>‘Residential care denies older people the rights most of us take for granted. </a:t>
            </a:r>
            <a:r>
              <a:rPr lang="en-GB" sz="3000" i="1" dirty="0">
                <a:solidFill>
                  <a:srgbClr val="555555"/>
                </a:solidFill>
                <a:cs typeface="Calibri" panose="020F0502020204030204" pitchFamily="34" charset="0"/>
              </a:rPr>
              <a:t>We do need to consider whether the model of residential care is fit for the future.’</a:t>
            </a:r>
          </a:p>
          <a:p>
            <a:pPr marL="0" indent="0">
              <a:buNone/>
            </a:pPr>
            <a:endParaRPr lang="en-GB" dirty="0">
              <a:cs typeface="Calibri" panose="020F0502020204030204" pitchFamily="34" charset="0"/>
            </a:endParaRPr>
          </a:p>
          <a:p>
            <a:pPr marL="0" indent="0" algn="ctr">
              <a:buNone/>
            </a:pPr>
            <a:endParaRPr lang="en-GB" i="1" dirty="0"/>
          </a:p>
        </p:txBody>
      </p:sp>
      <p:sp>
        <p:nvSpPr>
          <p:cNvPr id="5" name="TextBox 4">
            <a:extLst>
              <a:ext uri="{FF2B5EF4-FFF2-40B4-BE49-F238E27FC236}">
                <a16:creationId xmlns:a16="http://schemas.microsoft.com/office/drawing/2014/main" id="{E60D2711-E846-45A9-ACA2-D6C59A1C5EE0}"/>
              </a:ext>
            </a:extLst>
          </p:cNvPr>
          <p:cNvSpPr txBox="1"/>
          <p:nvPr/>
        </p:nvSpPr>
        <p:spPr>
          <a:xfrm>
            <a:off x="6217920" y="5726556"/>
            <a:ext cx="4641338" cy="369332"/>
          </a:xfrm>
          <a:prstGeom prst="rect">
            <a:avLst/>
          </a:prstGeom>
          <a:noFill/>
        </p:spPr>
        <p:txBody>
          <a:bodyPr wrap="square" rtlCol="0">
            <a:spAutoFit/>
          </a:bodyPr>
          <a:lstStyle/>
          <a:p>
            <a:r>
              <a:rPr lang="en-GB" dirty="0"/>
              <a:t>(Wood </a:t>
            </a:r>
            <a:r>
              <a:rPr lang="en-GB" i="1" dirty="0"/>
              <a:t>cited in </a:t>
            </a:r>
            <a:r>
              <a:rPr lang="en-GB" dirty="0"/>
              <a:t>Community Care, 2013)</a:t>
            </a:r>
          </a:p>
        </p:txBody>
      </p:sp>
    </p:spTree>
    <p:extLst>
      <p:ext uri="{BB962C8B-B14F-4D97-AF65-F5344CB8AC3E}">
        <p14:creationId xmlns:p14="http://schemas.microsoft.com/office/powerpoint/2010/main" val="4566378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996E2-C1CB-4AFD-BF56-B4A8C43FEA92}"/>
              </a:ext>
            </a:extLst>
          </p:cNvPr>
          <p:cNvSpPr>
            <a:spLocks noGrp="1"/>
          </p:cNvSpPr>
          <p:nvPr>
            <p:ph type="title"/>
          </p:nvPr>
        </p:nvSpPr>
        <p:spPr/>
        <p:txBody>
          <a:bodyPr/>
          <a:lstStyle/>
          <a:p>
            <a:pPr algn="ctr"/>
            <a:r>
              <a:rPr lang="en-GB" dirty="0"/>
              <a:t>Paradigm of Care</a:t>
            </a:r>
          </a:p>
        </p:txBody>
      </p:sp>
      <p:sp>
        <p:nvSpPr>
          <p:cNvPr id="3" name="Content Placeholder 2">
            <a:extLst>
              <a:ext uri="{FF2B5EF4-FFF2-40B4-BE49-F238E27FC236}">
                <a16:creationId xmlns:a16="http://schemas.microsoft.com/office/drawing/2014/main" id="{04232ED8-546C-4D07-86B0-8E035D00BE01}"/>
              </a:ext>
            </a:extLst>
          </p:cNvPr>
          <p:cNvSpPr>
            <a:spLocks noGrp="1"/>
          </p:cNvSpPr>
          <p:nvPr>
            <p:ph idx="1"/>
          </p:nvPr>
        </p:nvSpPr>
        <p:spPr/>
        <p:txBody>
          <a:bodyPr>
            <a:normAutofit/>
          </a:bodyPr>
          <a:lstStyle/>
          <a:p>
            <a:r>
              <a:rPr lang="en-GB" dirty="0"/>
              <a:t>Some Local Authorities use medical model of care, some use social model</a:t>
            </a:r>
          </a:p>
          <a:p>
            <a:r>
              <a:rPr lang="en-GB" dirty="0"/>
              <a:t>Society seeing the Future Generation as being:</a:t>
            </a:r>
          </a:p>
          <a:p>
            <a:pPr lvl="1"/>
            <a:r>
              <a:rPr lang="en-GB" sz="1800" dirty="0"/>
              <a:t>Other</a:t>
            </a:r>
          </a:p>
          <a:p>
            <a:pPr lvl="1"/>
            <a:r>
              <a:rPr lang="en-GB" sz="1800" dirty="0"/>
              <a:t>Different</a:t>
            </a:r>
          </a:p>
          <a:p>
            <a:pPr lvl="1"/>
            <a:r>
              <a:rPr lang="en-GB" sz="1800" dirty="0"/>
              <a:t>Seeking to assert their ability on the basis of other inability or disability </a:t>
            </a:r>
          </a:p>
          <a:p>
            <a:pPr marL="457200" lvl="1" indent="0">
              <a:buNone/>
            </a:pPr>
            <a:r>
              <a:rPr lang="en-GB" sz="1800" dirty="0"/>
              <a:t>i.e. Old Age</a:t>
            </a:r>
          </a:p>
          <a:p>
            <a:r>
              <a:rPr lang="en-GB" dirty="0"/>
              <a:t>The Benjamin Franklin effect where:</a:t>
            </a:r>
          </a:p>
          <a:p>
            <a:pPr lvl="1"/>
            <a:r>
              <a:rPr lang="en-GB" sz="1800" dirty="0"/>
              <a:t>We dislike those we treat badly and vice versa </a:t>
            </a:r>
          </a:p>
        </p:txBody>
      </p:sp>
      <p:sp>
        <p:nvSpPr>
          <p:cNvPr id="5" name="TextBox 4">
            <a:extLst>
              <a:ext uri="{FF2B5EF4-FFF2-40B4-BE49-F238E27FC236}">
                <a16:creationId xmlns:a16="http://schemas.microsoft.com/office/drawing/2014/main" id="{961F75E3-4E5F-4963-898D-5DF647C6B9F2}"/>
              </a:ext>
            </a:extLst>
          </p:cNvPr>
          <p:cNvSpPr txBox="1"/>
          <p:nvPr/>
        </p:nvSpPr>
        <p:spPr>
          <a:xfrm>
            <a:off x="7455877" y="6176963"/>
            <a:ext cx="3699803" cy="369332"/>
          </a:xfrm>
          <a:prstGeom prst="rect">
            <a:avLst/>
          </a:prstGeom>
          <a:noFill/>
        </p:spPr>
        <p:txBody>
          <a:bodyPr wrap="square" rtlCol="0">
            <a:spAutoFit/>
          </a:bodyPr>
          <a:lstStyle/>
          <a:p>
            <a:r>
              <a:rPr lang="en-GB" dirty="0"/>
              <a:t>(Cameron, 2013; Ransom, 2011) </a:t>
            </a:r>
          </a:p>
        </p:txBody>
      </p:sp>
    </p:spTree>
    <p:extLst>
      <p:ext uri="{BB962C8B-B14F-4D97-AF65-F5344CB8AC3E}">
        <p14:creationId xmlns:p14="http://schemas.microsoft.com/office/powerpoint/2010/main" val="21684685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B61BE-7088-4540-9B9C-FEA1D57F65B7}"/>
              </a:ext>
            </a:extLst>
          </p:cNvPr>
          <p:cNvSpPr>
            <a:spLocks noGrp="1"/>
          </p:cNvSpPr>
          <p:nvPr>
            <p:ph type="title"/>
          </p:nvPr>
        </p:nvSpPr>
        <p:spPr/>
        <p:txBody>
          <a:bodyPr/>
          <a:lstStyle/>
          <a:p>
            <a:pPr algn="ctr"/>
            <a:r>
              <a:rPr lang="en-GB" dirty="0"/>
              <a:t>Paradigms of Care</a:t>
            </a:r>
          </a:p>
        </p:txBody>
      </p:sp>
      <p:sp>
        <p:nvSpPr>
          <p:cNvPr id="3" name="Content Placeholder 2">
            <a:extLst>
              <a:ext uri="{FF2B5EF4-FFF2-40B4-BE49-F238E27FC236}">
                <a16:creationId xmlns:a16="http://schemas.microsoft.com/office/drawing/2014/main" id="{8F0FFF30-6179-474A-84D4-9B9AE80002AF}"/>
              </a:ext>
            </a:extLst>
          </p:cNvPr>
          <p:cNvSpPr>
            <a:spLocks noGrp="1"/>
          </p:cNvSpPr>
          <p:nvPr>
            <p:ph sz="half" idx="1"/>
          </p:nvPr>
        </p:nvSpPr>
        <p:spPr/>
        <p:txBody>
          <a:bodyPr>
            <a:normAutofit/>
          </a:bodyPr>
          <a:lstStyle/>
          <a:p>
            <a:r>
              <a:rPr lang="en-GB" sz="2400" dirty="0"/>
              <a:t>Medical Model – says fit for discharge</a:t>
            </a:r>
          </a:p>
          <a:p>
            <a:pPr marL="0" indent="0">
              <a:buNone/>
            </a:pPr>
            <a:r>
              <a:rPr lang="en-GB" sz="2400" i="1" dirty="0"/>
              <a:t>‘Resources are targeted at individuals in order to fix them for participation in the world around them, while the environment in which they live is regarded as unproblematic’.</a:t>
            </a:r>
          </a:p>
        </p:txBody>
      </p:sp>
      <p:sp>
        <p:nvSpPr>
          <p:cNvPr id="4" name="Content Placeholder 3">
            <a:extLst>
              <a:ext uri="{FF2B5EF4-FFF2-40B4-BE49-F238E27FC236}">
                <a16:creationId xmlns:a16="http://schemas.microsoft.com/office/drawing/2014/main" id="{6EDD5E52-0F7A-42C2-9695-E989206E59FD}"/>
              </a:ext>
            </a:extLst>
          </p:cNvPr>
          <p:cNvSpPr>
            <a:spLocks noGrp="1"/>
          </p:cNvSpPr>
          <p:nvPr>
            <p:ph sz="half" idx="2"/>
          </p:nvPr>
        </p:nvSpPr>
        <p:spPr/>
        <p:txBody>
          <a:bodyPr>
            <a:normAutofit/>
          </a:bodyPr>
          <a:lstStyle/>
          <a:p>
            <a:r>
              <a:rPr lang="en-GB" sz="2400" dirty="0"/>
              <a:t>Social Model – says not…</a:t>
            </a:r>
          </a:p>
          <a:p>
            <a:pPr marL="0" indent="0">
              <a:buNone/>
            </a:pPr>
            <a:r>
              <a:rPr lang="en-GB" sz="2400" i="1" dirty="0"/>
              <a:t>‘…reconceptualised…not as an individual problem or as a personal trouble but as a social structural issue’.</a:t>
            </a:r>
          </a:p>
        </p:txBody>
      </p:sp>
      <p:sp>
        <p:nvSpPr>
          <p:cNvPr id="5" name="TextBox 4">
            <a:extLst>
              <a:ext uri="{FF2B5EF4-FFF2-40B4-BE49-F238E27FC236}">
                <a16:creationId xmlns:a16="http://schemas.microsoft.com/office/drawing/2014/main" id="{1E5ABA78-AEBA-4DA5-BE94-0C3306596C2E}"/>
              </a:ext>
            </a:extLst>
          </p:cNvPr>
          <p:cNvSpPr txBox="1"/>
          <p:nvPr/>
        </p:nvSpPr>
        <p:spPr>
          <a:xfrm>
            <a:off x="6903076" y="5807631"/>
            <a:ext cx="4603124" cy="369332"/>
          </a:xfrm>
          <a:prstGeom prst="rect">
            <a:avLst/>
          </a:prstGeom>
          <a:noFill/>
        </p:spPr>
        <p:txBody>
          <a:bodyPr wrap="square" rtlCol="0">
            <a:spAutoFit/>
          </a:bodyPr>
          <a:lstStyle/>
          <a:p>
            <a:r>
              <a:rPr lang="en-GB" dirty="0"/>
              <a:t>(Barnes ci</a:t>
            </a:r>
            <a:r>
              <a:rPr lang="en-GB" i="1" dirty="0"/>
              <a:t>ted in </a:t>
            </a:r>
            <a:r>
              <a:rPr lang="en-GB" dirty="0"/>
              <a:t>Cameron, 2013 p. 137)</a:t>
            </a:r>
          </a:p>
        </p:txBody>
      </p:sp>
      <p:sp>
        <p:nvSpPr>
          <p:cNvPr id="6" name="TextBox 5">
            <a:extLst>
              <a:ext uri="{FF2B5EF4-FFF2-40B4-BE49-F238E27FC236}">
                <a16:creationId xmlns:a16="http://schemas.microsoft.com/office/drawing/2014/main" id="{EC2ECBF3-A261-419D-B7AF-DD64574CC259}"/>
              </a:ext>
            </a:extLst>
          </p:cNvPr>
          <p:cNvSpPr txBox="1"/>
          <p:nvPr/>
        </p:nvSpPr>
        <p:spPr>
          <a:xfrm>
            <a:off x="2799471" y="5807631"/>
            <a:ext cx="2700411" cy="369332"/>
          </a:xfrm>
          <a:prstGeom prst="rect">
            <a:avLst/>
          </a:prstGeom>
          <a:noFill/>
        </p:spPr>
        <p:txBody>
          <a:bodyPr wrap="square" rtlCol="0">
            <a:spAutoFit/>
          </a:bodyPr>
          <a:lstStyle/>
          <a:p>
            <a:r>
              <a:rPr lang="en-GB" dirty="0"/>
              <a:t>(Cameron, 2013 p. 99)</a:t>
            </a:r>
          </a:p>
        </p:txBody>
      </p:sp>
    </p:spTree>
    <p:extLst>
      <p:ext uri="{BB962C8B-B14F-4D97-AF65-F5344CB8AC3E}">
        <p14:creationId xmlns:p14="http://schemas.microsoft.com/office/powerpoint/2010/main" val="3674205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A96CD-4C10-412C-BF88-CDE85406E986}"/>
              </a:ext>
            </a:extLst>
          </p:cNvPr>
          <p:cNvSpPr>
            <a:spLocks noGrp="1"/>
          </p:cNvSpPr>
          <p:nvPr>
            <p:ph type="title"/>
          </p:nvPr>
        </p:nvSpPr>
        <p:spPr/>
        <p:txBody>
          <a:bodyPr/>
          <a:lstStyle/>
          <a:p>
            <a:pPr algn="ctr"/>
            <a:r>
              <a:rPr lang="en-GB" dirty="0"/>
              <a:t>Cohesive Policy?</a:t>
            </a:r>
          </a:p>
        </p:txBody>
      </p:sp>
      <p:sp>
        <p:nvSpPr>
          <p:cNvPr id="3" name="Content Placeholder 2">
            <a:extLst>
              <a:ext uri="{FF2B5EF4-FFF2-40B4-BE49-F238E27FC236}">
                <a16:creationId xmlns:a16="http://schemas.microsoft.com/office/drawing/2014/main" id="{632283F8-080B-4CE8-B9DD-BD078F78B7B1}"/>
              </a:ext>
            </a:extLst>
          </p:cNvPr>
          <p:cNvSpPr>
            <a:spLocks noGrp="1"/>
          </p:cNvSpPr>
          <p:nvPr>
            <p:ph idx="1"/>
          </p:nvPr>
        </p:nvSpPr>
        <p:spPr/>
        <p:txBody>
          <a:bodyPr>
            <a:normAutofit/>
          </a:bodyPr>
          <a:lstStyle/>
          <a:p>
            <a:pPr marL="0" indent="0" algn="ctr">
              <a:lnSpc>
                <a:spcPct val="107000"/>
              </a:lnSpc>
              <a:spcAft>
                <a:spcPts val="800"/>
              </a:spcAft>
              <a:buNone/>
            </a:pPr>
            <a:endParaRPr lang="en-GB" i="1" dirty="0">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2400" i="1" dirty="0">
                <a:latin typeface="Calibri" panose="020F0502020204030204" pitchFamily="34" charset="0"/>
                <a:ea typeface="Calibri" panose="020F0502020204030204" pitchFamily="34" charset="0"/>
                <a:cs typeface="Times New Roman" panose="02020603050405020304" pitchFamily="18" charset="0"/>
              </a:rPr>
              <a:t>‘The residential and nursing care home sector becomes a sector of primary national strategic importance for Wales, is shaped by policies to improve the quality of care, and care home managers are registered and are members of a professional body which has disciplinary powers’</a:t>
            </a:r>
          </a:p>
          <a:p>
            <a:pPr marL="0" indent="0">
              <a:lnSpc>
                <a:spcPct val="107000"/>
              </a:lnSpc>
              <a:spcAft>
                <a:spcPts val="800"/>
              </a:spcAft>
              <a:buNone/>
            </a:pPr>
            <a:endParaRPr lang="en-GB" dirty="0"/>
          </a:p>
        </p:txBody>
      </p:sp>
      <p:sp>
        <p:nvSpPr>
          <p:cNvPr id="4" name="TextBox 3">
            <a:extLst>
              <a:ext uri="{FF2B5EF4-FFF2-40B4-BE49-F238E27FC236}">
                <a16:creationId xmlns:a16="http://schemas.microsoft.com/office/drawing/2014/main" id="{0ACFA181-4644-4AC1-8C24-5B163A3C6F3D}"/>
              </a:ext>
            </a:extLst>
          </p:cNvPr>
          <p:cNvSpPr txBox="1"/>
          <p:nvPr/>
        </p:nvSpPr>
        <p:spPr>
          <a:xfrm>
            <a:off x="6096000" y="5770490"/>
            <a:ext cx="4932257" cy="369332"/>
          </a:xfrm>
          <a:prstGeom prst="rect">
            <a:avLst/>
          </a:prstGeom>
          <a:noFill/>
        </p:spPr>
        <p:txBody>
          <a:bodyPr wrap="square" rtlCol="0">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a:t>
            </a:r>
            <a:r>
              <a:rPr lang="en-GB" dirty="0"/>
              <a:t>Wales on Line, 2015; Lombardi et al, 2010) </a:t>
            </a:r>
          </a:p>
        </p:txBody>
      </p:sp>
    </p:spTree>
    <p:extLst>
      <p:ext uri="{BB962C8B-B14F-4D97-AF65-F5344CB8AC3E}">
        <p14:creationId xmlns:p14="http://schemas.microsoft.com/office/powerpoint/2010/main" val="1718754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B78B8-C567-4115-9230-E3BBDD78D6CB}"/>
              </a:ext>
            </a:extLst>
          </p:cNvPr>
          <p:cNvSpPr>
            <a:spLocks noGrp="1"/>
          </p:cNvSpPr>
          <p:nvPr>
            <p:ph type="title"/>
          </p:nvPr>
        </p:nvSpPr>
        <p:spPr/>
        <p:txBody>
          <a:bodyPr/>
          <a:lstStyle/>
          <a:p>
            <a:pPr algn="ctr"/>
            <a:r>
              <a:rPr lang="en-GB" dirty="0"/>
              <a:t>A Wales of Cohesive Communities?</a:t>
            </a:r>
          </a:p>
        </p:txBody>
      </p:sp>
      <p:sp>
        <p:nvSpPr>
          <p:cNvPr id="3" name="Content Placeholder 2">
            <a:extLst>
              <a:ext uri="{FF2B5EF4-FFF2-40B4-BE49-F238E27FC236}">
                <a16:creationId xmlns:a16="http://schemas.microsoft.com/office/drawing/2014/main" id="{D06ADD06-56B8-47A0-A4C4-B66560887BF9}"/>
              </a:ext>
            </a:extLst>
          </p:cNvPr>
          <p:cNvSpPr>
            <a:spLocks noGrp="1"/>
          </p:cNvSpPr>
          <p:nvPr>
            <p:ph idx="1"/>
          </p:nvPr>
        </p:nvSpPr>
        <p:spPr/>
        <p:txBody>
          <a:bodyPr/>
          <a:lstStyle/>
          <a:p>
            <a:pPr marL="0" lvl="0" indent="0" algn="ctr">
              <a:lnSpc>
                <a:spcPct val="107000"/>
              </a:lnSpc>
              <a:spcAft>
                <a:spcPts val="800"/>
              </a:spcAft>
              <a:buNone/>
            </a:pPr>
            <a:r>
              <a:rPr lang="en-GB" sz="2400" i="1" dirty="0">
                <a:solidFill>
                  <a:prstClr val="black"/>
                </a:solidFill>
                <a:latin typeface="Calibri" panose="020F0502020204030204" pitchFamily="34" charset="0"/>
                <a:ea typeface="Calibri" panose="020F0502020204030204" pitchFamily="34" charset="0"/>
                <a:cs typeface="Times New Roman" panose="02020603050405020304" pitchFamily="18" charset="0"/>
              </a:rPr>
              <a:t>‘The needs of care home residents must always come first and they and their families must have the peace of mind of knowing that they will always be looked after properly and be treated with respect and dignity’</a:t>
            </a:r>
          </a:p>
          <a:p>
            <a:pPr marL="0" indent="0">
              <a:buNone/>
            </a:pPr>
            <a:endParaRPr lang="en-GB" dirty="0"/>
          </a:p>
        </p:txBody>
      </p:sp>
      <p:sp>
        <p:nvSpPr>
          <p:cNvPr id="8" name="TextBox 7">
            <a:extLst>
              <a:ext uri="{FF2B5EF4-FFF2-40B4-BE49-F238E27FC236}">
                <a16:creationId xmlns:a16="http://schemas.microsoft.com/office/drawing/2014/main" id="{2AA0035A-7698-4D0A-BC32-F6D7C3E1246D}"/>
              </a:ext>
            </a:extLst>
          </p:cNvPr>
          <p:cNvSpPr txBox="1"/>
          <p:nvPr/>
        </p:nvSpPr>
        <p:spPr>
          <a:xfrm>
            <a:off x="9101797" y="5070721"/>
            <a:ext cx="2224505" cy="369332"/>
          </a:xfrm>
          <a:prstGeom prst="rect">
            <a:avLst/>
          </a:prstGeom>
          <a:noFill/>
        </p:spPr>
        <p:txBody>
          <a:bodyPr wrap="square" rtlCol="0">
            <a:spAutoFit/>
          </a:bodyPr>
          <a:lstStyle/>
          <a:p>
            <a:pPr lvl="0"/>
            <a:r>
              <a:rPr lang="en-GB" dirty="0">
                <a:solidFill>
                  <a:prstClr val="black"/>
                </a:solidFill>
                <a:latin typeface="Calibri" panose="020F0502020204030204" pitchFamily="34" charset="0"/>
                <a:ea typeface="Calibri" panose="020F0502020204030204" pitchFamily="34" charset="0"/>
                <a:cs typeface="Times New Roman" panose="02020603050405020304" pitchFamily="18" charset="0"/>
              </a:rPr>
              <a:t>(Wales on Line, 2015) </a:t>
            </a:r>
            <a:endParaRPr lang="en-GB" dirty="0">
              <a:solidFill>
                <a:prstClr val="black"/>
              </a:solidFill>
            </a:endParaRPr>
          </a:p>
        </p:txBody>
      </p:sp>
    </p:spTree>
    <p:extLst>
      <p:ext uri="{BB962C8B-B14F-4D97-AF65-F5344CB8AC3E}">
        <p14:creationId xmlns:p14="http://schemas.microsoft.com/office/powerpoint/2010/main" val="11615893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706EB-D6C3-4174-8E29-BC9DAC5A7DA2}"/>
              </a:ext>
            </a:extLst>
          </p:cNvPr>
          <p:cNvSpPr>
            <a:spLocks noGrp="1"/>
          </p:cNvSpPr>
          <p:nvPr>
            <p:ph type="title"/>
          </p:nvPr>
        </p:nvSpPr>
        <p:spPr/>
        <p:txBody>
          <a:bodyPr/>
          <a:lstStyle/>
          <a:p>
            <a:pPr algn="ctr"/>
            <a:r>
              <a:rPr lang="en-GB" dirty="0"/>
              <a:t>A Wales of Cohesive Communities</a:t>
            </a:r>
          </a:p>
        </p:txBody>
      </p:sp>
      <p:sp>
        <p:nvSpPr>
          <p:cNvPr id="3" name="Content Placeholder 2">
            <a:extLst>
              <a:ext uri="{FF2B5EF4-FFF2-40B4-BE49-F238E27FC236}">
                <a16:creationId xmlns:a16="http://schemas.microsoft.com/office/drawing/2014/main" id="{C158F670-B36B-4708-95B3-1A63541381C3}"/>
              </a:ext>
            </a:extLst>
          </p:cNvPr>
          <p:cNvSpPr>
            <a:spLocks noGrp="1"/>
          </p:cNvSpPr>
          <p:nvPr>
            <p:ph idx="1"/>
          </p:nvPr>
        </p:nvSpPr>
        <p:spPr>
          <a:xfrm>
            <a:off x="2589212" y="1434905"/>
            <a:ext cx="8915400" cy="4476317"/>
          </a:xfrm>
        </p:spPr>
        <p:txBody>
          <a:bodyPr>
            <a:noAutofit/>
          </a:bodyPr>
          <a:lstStyle/>
          <a:p>
            <a:r>
              <a:rPr lang="en-GB" sz="2000" dirty="0">
                <a:solidFill>
                  <a:prstClr val="black"/>
                </a:solidFill>
              </a:rPr>
              <a:t>How can we be a cohesive society when:-</a:t>
            </a:r>
          </a:p>
          <a:p>
            <a:pPr lvl="1"/>
            <a:r>
              <a:rPr lang="en-GB" sz="2000" dirty="0">
                <a:solidFill>
                  <a:prstClr val="black"/>
                </a:solidFill>
              </a:rPr>
              <a:t>discard/segregate our elderly people from society</a:t>
            </a:r>
          </a:p>
          <a:p>
            <a:pPr lvl="1"/>
            <a:r>
              <a:rPr lang="en-GB" sz="2000" dirty="0">
                <a:solidFill>
                  <a:prstClr val="black"/>
                </a:solidFill>
              </a:rPr>
              <a:t>families sanitise their home/get rid of their elderly due to capitalist pressures they feel to work/provide/perform</a:t>
            </a:r>
          </a:p>
          <a:p>
            <a:r>
              <a:rPr lang="en-GB" sz="2000" dirty="0">
                <a:solidFill>
                  <a:prstClr val="black"/>
                </a:solidFill>
              </a:rPr>
              <a:t>Carers should feel privileged to look after elderly people who have contributed to society but…..</a:t>
            </a:r>
          </a:p>
          <a:p>
            <a:pPr lvl="1"/>
            <a:r>
              <a:rPr lang="en-GB" sz="2000" dirty="0">
                <a:solidFill>
                  <a:prstClr val="black"/>
                </a:solidFill>
              </a:rPr>
              <a:t>not reflected in wages</a:t>
            </a:r>
          </a:p>
          <a:p>
            <a:pPr lvl="1"/>
            <a:r>
              <a:rPr lang="en-GB" sz="2000" dirty="0">
                <a:solidFill>
                  <a:prstClr val="black"/>
                </a:solidFill>
              </a:rPr>
              <a:t>undervalued occupation</a:t>
            </a:r>
          </a:p>
          <a:p>
            <a:pPr lvl="1"/>
            <a:r>
              <a:rPr lang="en-GB" sz="2000" dirty="0">
                <a:solidFill>
                  <a:prstClr val="black"/>
                </a:solidFill>
              </a:rPr>
              <a:t>if people hate their job they end up hating elderly people (Benjamin Franklin Effect)</a:t>
            </a:r>
          </a:p>
          <a:p>
            <a:pPr marL="457200" lvl="1" indent="0" algn="r">
              <a:buNone/>
            </a:pPr>
            <a:r>
              <a:rPr lang="en-GB" sz="2000" dirty="0">
                <a:solidFill>
                  <a:prstClr val="black"/>
                </a:solidFill>
              </a:rPr>
              <a:t>(Ransom, 2011; Head, 2000)  </a:t>
            </a:r>
          </a:p>
          <a:p>
            <a:pPr marL="0" indent="0" algn="ctr">
              <a:buNone/>
            </a:pPr>
            <a:r>
              <a:rPr lang="en-GB" sz="2000" i="1" dirty="0">
                <a:solidFill>
                  <a:prstClr val="black"/>
                </a:solidFill>
              </a:rPr>
              <a:t>‘Natural capital is a stock of resources.’</a:t>
            </a:r>
            <a:r>
              <a:rPr lang="en-GB" sz="2000" dirty="0">
                <a:solidFill>
                  <a:prstClr val="black"/>
                </a:solidFill>
              </a:rPr>
              <a:t>                                                                                                                                         														(Thiele, 2013 p.156)</a:t>
            </a:r>
          </a:p>
          <a:p>
            <a:pPr lvl="1"/>
            <a:endParaRPr lang="en-GB" sz="2000" dirty="0"/>
          </a:p>
        </p:txBody>
      </p:sp>
    </p:spTree>
    <p:extLst>
      <p:ext uri="{BB962C8B-B14F-4D97-AF65-F5344CB8AC3E}">
        <p14:creationId xmlns:p14="http://schemas.microsoft.com/office/powerpoint/2010/main" val="2098339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595BB-A408-4178-97CB-CC50ABE1AE1C}"/>
              </a:ext>
            </a:extLst>
          </p:cNvPr>
          <p:cNvSpPr>
            <a:spLocks noGrp="1"/>
          </p:cNvSpPr>
          <p:nvPr>
            <p:ph type="title"/>
          </p:nvPr>
        </p:nvSpPr>
        <p:spPr/>
        <p:txBody>
          <a:bodyPr/>
          <a:lstStyle/>
          <a:p>
            <a:pPr algn="ctr"/>
            <a:r>
              <a:rPr lang="en-GB" dirty="0">
                <a:solidFill>
                  <a:prstClr val="black"/>
                </a:solidFill>
              </a:rPr>
              <a:t>A Wales of Cohesive Communities</a:t>
            </a:r>
            <a:endParaRPr lang="en-GB" dirty="0"/>
          </a:p>
        </p:txBody>
      </p:sp>
      <p:sp>
        <p:nvSpPr>
          <p:cNvPr id="3" name="Content Placeholder 2">
            <a:extLst>
              <a:ext uri="{FF2B5EF4-FFF2-40B4-BE49-F238E27FC236}">
                <a16:creationId xmlns:a16="http://schemas.microsoft.com/office/drawing/2014/main" id="{9FB86CA2-50C1-4003-8954-4D52FE237B1B}"/>
              </a:ext>
            </a:extLst>
          </p:cNvPr>
          <p:cNvSpPr>
            <a:spLocks noGrp="1"/>
          </p:cNvSpPr>
          <p:nvPr>
            <p:ph idx="1"/>
          </p:nvPr>
        </p:nvSpPr>
        <p:spPr/>
        <p:txBody>
          <a:bodyPr>
            <a:normAutofit lnSpcReduction="10000"/>
          </a:bodyPr>
          <a:lstStyle/>
          <a:p>
            <a:pPr marL="0" indent="0" algn="ctr">
              <a:buNone/>
            </a:pPr>
            <a:r>
              <a:rPr lang="en-GB" sz="2400" i="1" dirty="0"/>
              <a:t>‘The Union recognises and respects the rights of the elderly to lead a life of dignity and independence and to participate in social and cultural life’.</a:t>
            </a:r>
          </a:p>
          <a:p>
            <a:pPr marL="0" indent="0">
              <a:buNone/>
            </a:pPr>
            <a:endParaRPr lang="en-GB" dirty="0"/>
          </a:p>
          <a:p>
            <a:pPr marL="0" indent="0">
              <a:buNone/>
            </a:pPr>
            <a:endParaRPr lang="en-GB" dirty="0"/>
          </a:p>
          <a:p>
            <a:pPr marL="0" lvl="0" indent="0" algn="ctr">
              <a:buNone/>
            </a:pPr>
            <a:endParaRPr lang="en-GB" sz="2400" i="1" dirty="0">
              <a:solidFill>
                <a:prstClr val="black"/>
              </a:solidFill>
            </a:endParaRPr>
          </a:p>
          <a:p>
            <a:pPr marL="0" lvl="0" indent="0" algn="ctr">
              <a:buNone/>
            </a:pPr>
            <a:r>
              <a:rPr lang="en-GB" sz="2400" i="1" dirty="0">
                <a:solidFill>
                  <a:prstClr val="black"/>
                </a:solidFill>
              </a:rPr>
              <a:t>‘Older people get sick from disease, not old age. People can remain healthy, vibrant and of sound mind well into their 70s, 80s and even 90s.’</a:t>
            </a:r>
          </a:p>
          <a:p>
            <a:pPr marL="0" indent="0">
              <a:buNone/>
            </a:pPr>
            <a:r>
              <a:rPr lang="en-GB" dirty="0"/>
              <a:t>                                                              </a:t>
            </a:r>
            <a:r>
              <a:rPr lang="en-GB" sz="1800" dirty="0"/>
              <a:t>                (Stall </a:t>
            </a:r>
            <a:r>
              <a:rPr lang="en-GB" sz="1800" i="1" dirty="0"/>
              <a:t>cited in </a:t>
            </a:r>
            <a:r>
              <a:rPr lang="en-GB" sz="1800" dirty="0"/>
              <a:t>Aging-Care, 2017)</a:t>
            </a:r>
            <a:endParaRPr lang="en-GB" dirty="0"/>
          </a:p>
        </p:txBody>
      </p:sp>
      <p:sp>
        <p:nvSpPr>
          <p:cNvPr id="5" name="TextBox 4">
            <a:extLst>
              <a:ext uri="{FF2B5EF4-FFF2-40B4-BE49-F238E27FC236}">
                <a16:creationId xmlns:a16="http://schemas.microsoft.com/office/drawing/2014/main" id="{43BBB4A1-2154-4197-9BF4-DE38BCCE1B6B}"/>
              </a:ext>
            </a:extLst>
          </p:cNvPr>
          <p:cNvSpPr txBox="1"/>
          <p:nvPr/>
        </p:nvSpPr>
        <p:spPr>
          <a:xfrm>
            <a:off x="5275386" y="3553284"/>
            <a:ext cx="6386732" cy="369332"/>
          </a:xfrm>
          <a:prstGeom prst="rect">
            <a:avLst/>
          </a:prstGeom>
          <a:noFill/>
        </p:spPr>
        <p:txBody>
          <a:bodyPr wrap="square" rtlCol="0">
            <a:spAutoFit/>
          </a:bodyPr>
          <a:lstStyle/>
          <a:p>
            <a:r>
              <a:rPr lang="en-GB" dirty="0"/>
              <a:t>(European Union Agency For Fundamental Rights, 2018)</a:t>
            </a:r>
          </a:p>
        </p:txBody>
      </p:sp>
    </p:spTree>
    <p:extLst>
      <p:ext uri="{BB962C8B-B14F-4D97-AF65-F5344CB8AC3E}">
        <p14:creationId xmlns:p14="http://schemas.microsoft.com/office/powerpoint/2010/main" val="3901552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F4B49-6737-4ED0-BAD8-5406564C3B82}"/>
              </a:ext>
            </a:extLst>
          </p:cNvPr>
          <p:cNvSpPr>
            <a:spLocks noGrp="1"/>
          </p:cNvSpPr>
          <p:nvPr>
            <p:ph type="title"/>
          </p:nvPr>
        </p:nvSpPr>
        <p:spPr/>
        <p:txBody>
          <a:bodyPr/>
          <a:lstStyle/>
          <a:p>
            <a:pPr algn="ctr"/>
            <a:r>
              <a:rPr lang="en-GB" dirty="0">
                <a:solidFill>
                  <a:prstClr val="black"/>
                </a:solidFill>
              </a:rPr>
              <a:t>A Wales of Cohesive Communities</a:t>
            </a:r>
            <a:endParaRPr lang="en-GB" dirty="0"/>
          </a:p>
        </p:txBody>
      </p:sp>
      <p:sp>
        <p:nvSpPr>
          <p:cNvPr id="3" name="Content Placeholder 2">
            <a:extLst>
              <a:ext uri="{FF2B5EF4-FFF2-40B4-BE49-F238E27FC236}">
                <a16:creationId xmlns:a16="http://schemas.microsoft.com/office/drawing/2014/main" id="{03F0FBA1-21F3-44F5-A23A-D4E703F03B3F}"/>
              </a:ext>
            </a:extLst>
          </p:cNvPr>
          <p:cNvSpPr>
            <a:spLocks noGrp="1"/>
          </p:cNvSpPr>
          <p:nvPr>
            <p:ph idx="1"/>
          </p:nvPr>
        </p:nvSpPr>
        <p:spPr/>
        <p:txBody>
          <a:bodyPr>
            <a:noAutofit/>
          </a:bodyPr>
          <a:lstStyle/>
          <a:p>
            <a:r>
              <a:rPr lang="en-GB" dirty="0">
                <a:solidFill>
                  <a:srgbClr val="3D3A3B"/>
                </a:solidFill>
              </a:rPr>
              <a:t>The Human Rights Act 1998 states everyone’s rights to:-</a:t>
            </a:r>
          </a:p>
          <a:p>
            <a:pPr lvl="1"/>
            <a:r>
              <a:rPr lang="en-GB" sz="1800" dirty="0">
                <a:solidFill>
                  <a:srgbClr val="3D3A3B"/>
                </a:solidFill>
              </a:rPr>
              <a:t>have and express own opinion</a:t>
            </a:r>
          </a:p>
          <a:p>
            <a:pPr lvl="1"/>
            <a:r>
              <a:rPr lang="en-GB" sz="1800" dirty="0">
                <a:solidFill>
                  <a:srgbClr val="3D3A3B"/>
                </a:solidFill>
              </a:rPr>
              <a:t>an education</a:t>
            </a:r>
          </a:p>
          <a:p>
            <a:pPr lvl="1"/>
            <a:r>
              <a:rPr lang="en-GB" sz="1800" dirty="0">
                <a:solidFill>
                  <a:srgbClr val="3D3A3B"/>
                </a:solidFill>
              </a:rPr>
              <a:t>a private and family life</a:t>
            </a:r>
          </a:p>
          <a:p>
            <a:pPr lvl="1"/>
            <a:r>
              <a:rPr lang="en-GB" sz="1800" dirty="0">
                <a:solidFill>
                  <a:srgbClr val="3D3A3B"/>
                </a:solidFill>
              </a:rPr>
              <a:t>not be mistreated or wrongly punished by the state</a:t>
            </a:r>
          </a:p>
          <a:p>
            <a:pPr marL="0" lvl="0" indent="0" algn="ctr">
              <a:buNone/>
            </a:pPr>
            <a:r>
              <a:rPr lang="en-GB" i="1" dirty="0">
                <a:solidFill>
                  <a:srgbClr val="3D3A3B"/>
                </a:solidFill>
              </a:rPr>
              <a:t>‘Human rights are the basic rights and freedoms that belong to every person in the world, from birth until death. They apply regardless of where you are from, what you believe or how you choose to live your life. </a:t>
            </a:r>
            <a:r>
              <a:rPr lang="en-GB" i="1" dirty="0">
                <a:solidFill>
                  <a:prstClr val="black"/>
                </a:solidFill>
              </a:rPr>
              <a:t>These basic rights are based on shared values like dignity, fairness, equality, respect and independence’.</a:t>
            </a:r>
          </a:p>
          <a:p>
            <a:pPr marL="0" indent="0">
              <a:buNone/>
            </a:pPr>
            <a:endParaRPr lang="en-GB" dirty="0">
              <a:solidFill>
                <a:srgbClr val="3D3A3B"/>
              </a:solidFill>
            </a:endParaRPr>
          </a:p>
          <a:p>
            <a:pPr marL="457200" lvl="1" indent="0">
              <a:buNone/>
            </a:pPr>
            <a:r>
              <a:rPr lang="en-GB" sz="1800" dirty="0">
                <a:solidFill>
                  <a:srgbClr val="3D3A3B"/>
                </a:solidFill>
              </a:rPr>
              <a:t>                                                (</a:t>
            </a:r>
            <a:r>
              <a:rPr lang="en-GB" sz="1800" dirty="0">
                <a:solidFill>
                  <a:prstClr val="black"/>
                </a:solidFill>
              </a:rPr>
              <a:t>Equality and Human Rights Commission, 2018)</a:t>
            </a:r>
            <a:endParaRPr lang="en-GB" sz="1800" dirty="0">
              <a:solidFill>
                <a:srgbClr val="3D3A3B"/>
              </a:solidFill>
            </a:endParaRPr>
          </a:p>
          <a:p>
            <a:pPr lvl="1"/>
            <a:endParaRPr lang="en-GB" sz="1800" dirty="0">
              <a:solidFill>
                <a:srgbClr val="3D3A3B"/>
              </a:solidFill>
            </a:endParaRPr>
          </a:p>
          <a:p>
            <a:pPr lvl="1"/>
            <a:endParaRPr lang="en-GB" sz="1800" dirty="0">
              <a:solidFill>
                <a:srgbClr val="3D3A3B"/>
              </a:solidFill>
            </a:endParaRPr>
          </a:p>
          <a:p>
            <a:pPr marL="0" indent="0">
              <a:buNone/>
            </a:pPr>
            <a:endParaRPr lang="en-GB" dirty="0">
              <a:solidFill>
                <a:srgbClr val="3D3A3B"/>
              </a:solidFill>
            </a:endParaRPr>
          </a:p>
        </p:txBody>
      </p:sp>
    </p:spTree>
    <p:extLst>
      <p:ext uri="{BB962C8B-B14F-4D97-AF65-F5344CB8AC3E}">
        <p14:creationId xmlns:p14="http://schemas.microsoft.com/office/powerpoint/2010/main" val="3111267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599C2-735A-4ABC-B90C-087B436A0C64}"/>
              </a:ext>
            </a:extLst>
          </p:cNvPr>
          <p:cNvSpPr>
            <a:spLocks noGrp="1"/>
          </p:cNvSpPr>
          <p:nvPr>
            <p:ph type="title"/>
          </p:nvPr>
        </p:nvSpPr>
        <p:spPr/>
        <p:txBody>
          <a:bodyPr/>
          <a:lstStyle/>
          <a:p>
            <a:pPr algn="ctr"/>
            <a:r>
              <a:rPr lang="en-GB" dirty="0">
                <a:solidFill>
                  <a:prstClr val="black"/>
                </a:solidFill>
              </a:rPr>
              <a:t>A Wales of Cohesive Communities</a:t>
            </a:r>
            <a:endParaRPr lang="en-GB" dirty="0"/>
          </a:p>
        </p:txBody>
      </p:sp>
      <p:sp>
        <p:nvSpPr>
          <p:cNvPr id="3" name="Content Placeholder 2">
            <a:extLst>
              <a:ext uri="{FF2B5EF4-FFF2-40B4-BE49-F238E27FC236}">
                <a16:creationId xmlns:a16="http://schemas.microsoft.com/office/drawing/2014/main" id="{F59327A5-D0F6-4F35-B5A0-BF8454CE21BF}"/>
              </a:ext>
            </a:extLst>
          </p:cNvPr>
          <p:cNvSpPr>
            <a:spLocks noGrp="1"/>
          </p:cNvSpPr>
          <p:nvPr>
            <p:ph idx="1"/>
          </p:nvPr>
        </p:nvSpPr>
        <p:spPr/>
        <p:txBody>
          <a:bodyPr>
            <a:normAutofit fontScale="77500" lnSpcReduction="20000"/>
          </a:bodyPr>
          <a:lstStyle/>
          <a:p>
            <a:pPr marL="0" indent="0" algn="ctr">
              <a:buNone/>
            </a:pPr>
            <a:endParaRPr lang="en-GB" sz="3600" i="1" dirty="0"/>
          </a:p>
          <a:p>
            <a:pPr marL="0" indent="0" algn="ctr">
              <a:buNone/>
            </a:pPr>
            <a:r>
              <a:rPr lang="en-GB" sz="3600" i="1" dirty="0"/>
              <a:t>‘Our ability to reach unity in diversity will be the beauty and the test of our civilization.’</a:t>
            </a:r>
          </a:p>
          <a:p>
            <a:pPr marL="0" indent="0" algn="ctr">
              <a:buNone/>
            </a:pPr>
            <a:r>
              <a:rPr lang="en-GB" sz="3600" i="1" dirty="0">
                <a:solidFill>
                  <a:srgbClr val="333333"/>
                </a:solidFill>
              </a:rPr>
              <a:t>‘The true measure of any society can be found in how it treats its most vulnerable members’</a:t>
            </a:r>
          </a:p>
          <a:p>
            <a:pPr marL="0" indent="0" algn="ctr">
              <a:buNone/>
            </a:pPr>
            <a:r>
              <a:rPr lang="en-GB" sz="3600" i="1" dirty="0">
                <a:solidFill>
                  <a:srgbClr val="333333"/>
                </a:solidFill>
              </a:rPr>
              <a:t>‘Relationships are based on four principles: respect, understanding, acceptance and appreciation.’</a:t>
            </a:r>
            <a:endParaRPr lang="en-GB" sz="3600" i="1" dirty="0"/>
          </a:p>
        </p:txBody>
      </p:sp>
      <p:sp>
        <p:nvSpPr>
          <p:cNvPr id="4" name="TextBox 3">
            <a:extLst>
              <a:ext uri="{FF2B5EF4-FFF2-40B4-BE49-F238E27FC236}">
                <a16:creationId xmlns:a16="http://schemas.microsoft.com/office/drawing/2014/main" id="{6E4315F7-E41A-4B1F-8157-B9BA718F027E}"/>
              </a:ext>
            </a:extLst>
          </p:cNvPr>
          <p:cNvSpPr txBox="1"/>
          <p:nvPr/>
        </p:nvSpPr>
        <p:spPr>
          <a:xfrm>
            <a:off x="4994032" y="5816656"/>
            <a:ext cx="5923738" cy="646331"/>
          </a:xfrm>
          <a:prstGeom prst="rect">
            <a:avLst/>
          </a:prstGeom>
          <a:noFill/>
        </p:spPr>
        <p:txBody>
          <a:bodyPr wrap="square" rtlCol="0">
            <a:spAutoFit/>
          </a:bodyPr>
          <a:lstStyle/>
          <a:p>
            <a:pPr lvl="0"/>
            <a:r>
              <a:rPr lang="en-GB" dirty="0"/>
              <a:t>(</a:t>
            </a:r>
            <a:r>
              <a:rPr lang="en-GB" dirty="0">
                <a:solidFill>
                  <a:prstClr val="black"/>
                </a:solidFill>
              </a:rPr>
              <a:t>Gandhi, </a:t>
            </a:r>
            <a:r>
              <a:rPr lang="en-GB" i="1" dirty="0">
                <a:solidFill>
                  <a:prstClr val="black"/>
                </a:solidFill>
              </a:rPr>
              <a:t>cited in </a:t>
            </a:r>
            <a:r>
              <a:rPr lang="en-GB" dirty="0">
                <a:solidFill>
                  <a:prstClr val="black"/>
                </a:solidFill>
              </a:rPr>
              <a:t>Pathak 2016; </a:t>
            </a:r>
            <a:r>
              <a:rPr lang="en-GB" dirty="0" err="1">
                <a:solidFill>
                  <a:prstClr val="black"/>
                </a:solidFill>
              </a:rPr>
              <a:t>A’la</a:t>
            </a:r>
            <a:r>
              <a:rPr lang="en-GB" dirty="0">
                <a:solidFill>
                  <a:prstClr val="black"/>
                </a:solidFill>
              </a:rPr>
              <a:t> </a:t>
            </a:r>
            <a:r>
              <a:rPr lang="en-GB" dirty="0" err="1">
                <a:solidFill>
                  <a:prstClr val="black"/>
                </a:solidFill>
              </a:rPr>
              <a:t>Mawdudi</a:t>
            </a:r>
            <a:r>
              <a:rPr lang="en-GB" dirty="0">
                <a:solidFill>
                  <a:prstClr val="black"/>
                </a:solidFill>
              </a:rPr>
              <a:t>, 2006)</a:t>
            </a:r>
          </a:p>
          <a:p>
            <a:r>
              <a:rPr lang="en-GB" dirty="0"/>
              <a:t>  </a:t>
            </a:r>
          </a:p>
        </p:txBody>
      </p:sp>
    </p:spTree>
    <p:extLst>
      <p:ext uri="{BB962C8B-B14F-4D97-AF65-F5344CB8AC3E}">
        <p14:creationId xmlns:p14="http://schemas.microsoft.com/office/powerpoint/2010/main" val="1909905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0499A-A4CE-4427-91AA-0F4020711982}"/>
              </a:ext>
            </a:extLst>
          </p:cNvPr>
          <p:cNvSpPr>
            <a:spLocks noGrp="1"/>
          </p:cNvSpPr>
          <p:nvPr>
            <p:ph type="title"/>
          </p:nvPr>
        </p:nvSpPr>
        <p:spPr/>
        <p:txBody>
          <a:bodyPr/>
          <a:lstStyle/>
          <a:p>
            <a:pPr algn="ctr"/>
            <a:r>
              <a:rPr lang="en-GB" dirty="0"/>
              <a:t>In Conclusion</a:t>
            </a:r>
          </a:p>
        </p:txBody>
      </p:sp>
      <p:sp>
        <p:nvSpPr>
          <p:cNvPr id="3" name="Content Placeholder 2">
            <a:extLst>
              <a:ext uri="{FF2B5EF4-FFF2-40B4-BE49-F238E27FC236}">
                <a16:creationId xmlns:a16="http://schemas.microsoft.com/office/drawing/2014/main" id="{70C6FE18-0F9F-428D-9E3D-914678062272}"/>
              </a:ext>
            </a:extLst>
          </p:cNvPr>
          <p:cNvSpPr>
            <a:spLocks noGrp="1"/>
          </p:cNvSpPr>
          <p:nvPr>
            <p:ph idx="1"/>
          </p:nvPr>
        </p:nvSpPr>
        <p:spPr>
          <a:xfrm>
            <a:off x="2589212" y="1744394"/>
            <a:ext cx="8915400" cy="4166828"/>
          </a:xfrm>
        </p:spPr>
        <p:txBody>
          <a:bodyPr>
            <a:noAutofit/>
          </a:bodyPr>
          <a:lstStyle/>
          <a:p>
            <a:r>
              <a:rPr lang="en-GB" sz="2400" dirty="0"/>
              <a:t>It is argued that ‘Well-being of Future Generations (Wales) Act 2015:-</a:t>
            </a:r>
          </a:p>
          <a:p>
            <a:pPr lvl="1"/>
            <a:r>
              <a:rPr lang="en-GB" sz="2400" dirty="0"/>
              <a:t>does not reflect what this ‘Future Generation’ really wants</a:t>
            </a:r>
          </a:p>
          <a:p>
            <a:pPr lvl="1"/>
            <a:r>
              <a:rPr lang="en-GB" sz="2400" dirty="0"/>
              <a:t>fails to negate the Benjamin Franklin/Tony Blair effect, in that there is no guarantee that the aspirations of the act will be met</a:t>
            </a:r>
          </a:p>
          <a:p>
            <a:pPr lvl="1"/>
            <a:r>
              <a:rPr lang="en-GB" sz="2400" dirty="0"/>
              <a:t>tends towards requesting rather than demands</a:t>
            </a:r>
          </a:p>
          <a:p>
            <a:pPr lvl="1"/>
            <a:r>
              <a:rPr lang="en-GB" sz="2400" dirty="0"/>
              <a:t>what evidence supports such claims?</a:t>
            </a:r>
          </a:p>
        </p:txBody>
      </p:sp>
      <p:sp>
        <p:nvSpPr>
          <p:cNvPr id="4" name="TextBox 3">
            <a:extLst>
              <a:ext uri="{FF2B5EF4-FFF2-40B4-BE49-F238E27FC236}">
                <a16:creationId xmlns:a16="http://schemas.microsoft.com/office/drawing/2014/main" id="{44F47A04-7F7C-444C-84BE-3EFA59492D6B}"/>
              </a:ext>
            </a:extLst>
          </p:cNvPr>
          <p:cNvSpPr txBox="1"/>
          <p:nvPr/>
        </p:nvSpPr>
        <p:spPr>
          <a:xfrm>
            <a:off x="3685735" y="6139822"/>
            <a:ext cx="7399607" cy="369332"/>
          </a:xfrm>
          <a:prstGeom prst="rect">
            <a:avLst/>
          </a:prstGeom>
          <a:noFill/>
        </p:spPr>
        <p:txBody>
          <a:bodyPr wrap="square" rtlCol="0">
            <a:spAutoFit/>
          </a:bodyPr>
          <a:lstStyle/>
          <a:p>
            <a:r>
              <a:rPr lang="en-GB" dirty="0"/>
              <a:t>(</a:t>
            </a:r>
            <a:r>
              <a:rPr lang="en-GB" dirty="0">
                <a:solidFill>
                  <a:prstClr val="black"/>
                </a:solidFill>
              </a:rPr>
              <a:t>Wales.gov, 2018</a:t>
            </a:r>
            <a:r>
              <a:rPr lang="en-GB" dirty="0"/>
              <a:t> ; UK Parliament, 2010; BBC, 1999; Ransom, 2011)</a:t>
            </a:r>
          </a:p>
        </p:txBody>
      </p:sp>
    </p:spTree>
    <p:extLst>
      <p:ext uri="{BB962C8B-B14F-4D97-AF65-F5344CB8AC3E}">
        <p14:creationId xmlns:p14="http://schemas.microsoft.com/office/powerpoint/2010/main" val="18119574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ECB35-186F-45D0-B65B-88CDE981A91E}"/>
              </a:ext>
            </a:extLst>
          </p:cNvPr>
          <p:cNvSpPr>
            <a:spLocks noGrp="1"/>
          </p:cNvSpPr>
          <p:nvPr>
            <p:ph type="title"/>
          </p:nvPr>
        </p:nvSpPr>
        <p:spPr/>
        <p:txBody>
          <a:bodyPr/>
          <a:lstStyle/>
          <a:p>
            <a:pPr algn="ctr"/>
            <a:r>
              <a:rPr lang="en-GB" dirty="0"/>
              <a:t>Giants of Poverty</a:t>
            </a:r>
          </a:p>
        </p:txBody>
      </p:sp>
      <p:sp>
        <p:nvSpPr>
          <p:cNvPr id="3" name="Content Placeholder 2">
            <a:extLst>
              <a:ext uri="{FF2B5EF4-FFF2-40B4-BE49-F238E27FC236}">
                <a16:creationId xmlns:a16="http://schemas.microsoft.com/office/drawing/2014/main" id="{7DFF53A6-DE07-402B-A3CE-1B7798FAECDC}"/>
              </a:ext>
            </a:extLst>
          </p:cNvPr>
          <p:cNvSpPr>
            <a:spLocks noGrp="1"/>
          </p:cNvSpPr>
          <p:nvPr>
            <p:ph idx="1"/>
          </p:nvPr>
        </p:nvSpPr>
        <p:spPr>
          <a:xfrm>
            <a:off x="1885070" y="1463040"/>
            <a:ext cx="9619541" cy="4670474"/>
          </a:xfrm>
        </p:spPr>
        <p:txBody>
          <a:bodyPr>
            <a:noAutofit/>
          </a:bodyPr>
          <a:lstStyle/>
          <a:p>
            <a:r>
              <a:rPr lang="en-GB" sz="2000" dirty="0"/>
              <a:t>Government’s 1945 programme of social reform based on the ‘Beveridge Report’ aimed to eradicate the five “giant evils”</a:t>
            </a:r>
          </a:p>
          <a:p>
            <a:pPr marL="914400" lvl="1" indent="-457200">
              <a:buFont typeface="+mj-lt"/>
              <a:buAutoNum type="arabicPeriod"/>
            </a:pPr>
            <a:r>
              <a:rPr lang="en-GB" sz="2000" dirty="0"/>
              <a:t>Want – (NI – social provision from ‘cradle to the grave’)</a:t>
            </a:r>
          </a:p>
          <a:p>
            <a:pPr marL="914400" lvl="1" indent="-457200">
              <a:buFont typeface="+mj-lt"/>
              <a:buAutoNum type="arabicPeriod"/>
            </a:pPr>
            <a:r>
              <a:rPr lang="en-GB" sz="2000" dirty="0"/>
              <a:t>Disease – (NHS – free medical, dental, optical services, GPs and hospitals)</a:t>
            </a:r>
          </a:p>
          <a:p>
            <a:pPr marL="914400" lvl="1" indent="-457200">
              <a:buFont typeface="+mj-lt"/>
              <a:buAutoNum type="arabicPeriod"/>
            </a:pPr>
            <a:r>
              <a:rPr lang="en-GB" sz="2000" dirty="0"/>
              <a:t>Squalor – (housing – building of new houses and towns).</a:t>
            </a:r>
          </a:p>
          <a:p>
            <a:pPr marL="914400" lvl="1" indent="-457200">
              <a:buFont typeface="+mj-lt"/>
              <a:buAutoNum type="arabicPeriod"/>
            </a:pPr>
            <a:r>
              <a:rPr lang="en-GB" sz="2000" dirty="0"/>
              <a:t>Ignorance – (education – secondary education ‘compulsory until the age of 15 years, pupils to be provided meals and medical services at every school)’ </a:t>
            </a:r>
          </a:p>
          <a:p>
            <a:pPr marL="914400" lvl="1" indent="-457200">
              <a:buFont typeface="+mj-lt"/>
              <a:buAutoNum type="arabicPeriod"/>
            </a:pPr>
            <a:r>
              <a:rPr lang="en-GB" sz="2000" dirty="0"/>
              <a:t>Idleness – (employment – maintain high levels of employment via nationalisation)</a:t>
            </a:r>
          </a:p>
          <a:p>
            <a:pPr marL="457200" lvl="1" indent="0" algn="r">
              <a:buNone/>
            </a:pPr>
            <a:r>
              <a:rPr lang="en-GB" sz="2000" dirty="0"/>
              <a:t>                                                                                                                           (BBC, 2014; ITV, 2018; The Guardian, 2014, 2017)</a:t>
            </a:r>
          </a:p>
          <a:p>
            <a:pPr marL="0" indent="0">
              <a:buNone/>
            </a:pPr>
            <a:r>
              <a:rPr lang="en-GB" sz="2000" dirty="0"/>
              <a:t> </a:t>
            </a:r>
          </a:p>
          <a:p>
            <a:pPr marL="457200" lvl="1" indent="0">
              <a:buNone/>
            </a:pPr>
            <a:endParaRPr lang="en-GB" sz="2000" dirty="0"/>
          </a:p>
          <a:p>
            <a:pPr marL="457200" lvl="1" indent="0">
              <a:buNone/>
            </a:pPr>
            <a:endParaRPr lang="en-GB" sz="2000" dirty="0"/>
          </a:p>
          <a:p>
            <a:pPr marL="457200" lvl="1" indent="0">
              <a:buNone/>
            </a:pPr>
            <a:endParaRPr lang="en-GB" sz="2000" dirty="0"/>
          </a:p>
          <a:p>
            <a:pPr lvl="1"/>
            <a:endParaRPr lang="en-GB" sz="2000" dirty="0"/>
          </a:p>
        </p:txBody>
      </p:sp>
    </p:spTree>
    <p:extLst>
      <p:ext uri="{BB962C8B-B14F-4D97-AF65-F5344CB8AC3E}">
        <p14:creationId xmlns:p14="http://schemas.microsoft.com/office/powerpoint/2010/main" val="3240429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E5032-9EF9-4E3D-9F53-1C7A2EC0D42D}"/>
              </a:ext>
            </a:extLst>
          </p:cNvPr>
          <p:cNvSpPr>
            <a:spLocks noGrp="1"/>
          </p:cNvSpPr>
          <p:nvPr>
            <p:ph type="title"/>
          </p:nvPr>
        </p:nvSpPr>
        <p:spPr/>
        <p:txBody>
          <a:bodyPr/>
          <a:lstStyle/>
          <a:p>
            <a:pPr algn="ctr"/>
            <a:r>
              <a:rPr lang="en-GB" dirty="0"/>
              <a:t>Giants of Poverty (contd.)</a:t>
            </a:r>
          </a:p>
        </p:txBody>
      </p:sp>
      <p:sp>
        <p:nvSpPr>
          <p:cNvPr id="3" name="Content Placeholder 2">
            <a:extLst>
              <a:ext uri="{FF2B5EF4-FFF2-40B4-BE49-F238E27FC236}">
                <a16:creationId xmlns:a16="http://schemas.microsoft.com/office/drawing/2014/main" id="{D0F7DBDB-B5F5-43A1-A493-F86D1F6E5099}"/>
              </a:ext>
            </a:extLst>
          </p:cNvPr>
          <p:cNvSpPr>
            <a:spLocks noGrp="1"/>
          </p:cNvSpPr>
          <p:nvPr>
            <p:ph idx="1"/>
          </p:nvPr>
        </p:nvSpPr>
        <p:spPr>
          <a:xfrm>
            <a:off x="2589212" y="1463039"/>
            <a:ext cx="8915400" cy="4979963"/>
          </a:xfrm>
        </p:spPr>
        <p:txBody>
          <a:bodyPr>
            <a:normAutofit/>
          </a:bodyPr>
          <a:lstStyle/>
          <a:p>
            <a:pPr lvl="0"/>
            <a:r>
              <a:rPr lang="en-GB" sz="2000" dirty="0">
                <a:solidFill>
                  <a:prstClr val="black"/>
                </a:solidFill>
              </a:rPr>
              <a:t>Almost 75 years later the five “giant evils” still remain</a:t>
            </a:r>
          </a:p>
          <a:p>
            <a:pPr marL="971550" lvl="1" indent="-514350">
              <a:buAutoNum type="arabicPeriod"/>
            </a:pPr>
            <a:r>
              <a:rPr lang="en-GB" sz="2000" dirty="0">
                <a:solidFill>
                  <a:prstClr val="black"/>
                </a:solidFill>
              </a:rPr>
              <a:t>Want – ‘(</a:t>
            </a:r>
            <a:r>
              <a:rPr lang="en-GB" sz="2000" dirty="0"/>
              <a:t>roughly 2% of population in world’s fifth largest economy struggling to eat/keep warm/clean/find a bed for the night)’</a:t>
            </a:r>
            <a:endParaRPr lang="en-GB" sz="2000" dirty="0">
              <a:solidFill>
                <a:prstClr val="black"/>
              </a:solidFill>
            </a:endParaRPr>
          </a:p>
          <a:p>
            <a:pPr marL="971550" lvl="1" indent="-514350">
              <a:buAutoNum type="arabicPeriod"/>
            </a:pPr>
            <a:r>
              <a:rPr lang="en-GB" sz="2000" dirty="0">
                <a:solidFill>
                  <a:prstClr val="black"/>
                </a:solidFill>
              </a:rPr>
              <a:t>Disease – (stagnating life expectancy/health inequalities)</a:t>
            </a:r>
          </a:p>
          <a:p>
            <a:pPr marL="971550" lvl="1" indent="-514350">
              <a:buAutoNum type="arabicPeriod"/>
            </a:pPr>
            <a:r>
              <a:rPr lang="en-GB" sz="2000" dirty="0"/>
              <a:t>Squalor – (councils house building ban contribute to shortage of homes)</a:t>
            </a:r>
          </a:p>
          <a:p>
            <a:pPr marL="971550" lvl="1" indent="-514350">
              <a:buAutoNum type="arabicPeriod"/>
            </a:pPr>
            <a:r>
              <a:rPr lang="en-GB" sz="2000" dirty="0"/>
              <a:t>Ignorance – (schools at ‘breaking point’ due to budget cuts) </a:t>
            </a:r>
          </a:p>
          <a:p>
            <a:pPr marL="971550" lvl="1" indent="-514350">
              <a:buAutoNum type="arabicPeriod"/>
            </a:pPr>
            <a:r>
              <a:rPr lang="en-GB" sz="2000" dirty="0"/>
              <a:t>Idleness – (low unemployment/high employment rates disguise under-employment i.e. part time/zero hours contract)</a:t>
            </a:r>
          </a:p>
          <a:p>
            <a:pPr marL="457200" lvl="1" indent="0">
              <a:buNone/>
            </a:pPr>
            <a:r>
              <a:rPr lang="en-GB" sz="2000" dirty="0"/>
              <a:t>                                                                                           </a:t>
            </a:r>
          </a:p>
          <a:p>
            <a:pPr marL="457200" lvl="1" indent="0" algn="r">
              <a:buNone/>
            </a:pPr>
            <a:r>
              <a:rPr lang="en-GB" sz="2000" dirty="0"/>
              <a:t>                                         (The Guardian, 2014, 2017; ITV, 2018)</a:t>
            </a:r>
          </a:p>
          <a:p>
            <a:pPr marL="3657600" lvl="8" indent="0">
              <a:buNone/>
            </a:pPr>
            <a:endParaRPr lang="en-GB" sz="2000" dirty="0">
              <a:solidFill>
                <a:prstClr val="black"/>
              </a:solidFill>
            </a:endParaRPr>
          </a:p>
          <a:p>
            <a:pPr marL="971550" lvl="1" indent="-514350">
              <a:buAutoNum type="arabicPeriod"/>
            </a:pPr>
            <a:endParaRPr lang="en-GB" sz="2000" dirty="0">
              <a:solidFill>
                <a:prstClr val="black"/>
              </a:solidFill>
            </a:endParaRPr>
          </a:p>
          <a:p>
            <a:pPr marL="914400" lvl="1" indent="-457200">
              <a:buAutoNum type="arabicPeriod"/>
            </a:pPr>
            <a:endParaRPr lang="en-GB" sz="2000" dirty="0">
              <a:solidFill>
                <a:prstClr val="black"/>
              </a:solidFill>
            </a:endParaRPr>
          </a:p>
          <a:p>
            <a:endParaRPr lang="en-GB" sz="2000" dirty="0"/>
          </a:p>
        </p:txBody>
      </p:sp>
    </p:spTree>
    <p:extLst>
      <p:ext uri="{BB962C8B-B14F-4D97-AF65-F5344CB8AC3E}">
        <p14:creationId xmlns:p14="http://schemas.microsoft.com/office/powerpoint/2010/main" val="1544279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295AA-ECDD-45B3-A98B-B96B819E308D}"/>
              </a:ext>
            </a:extLst>
          </p:cNvPr>
          <p:cNvSpPr>
            <a:spLocks noGrp="1"/>
          </p:cNvSpPr>
          <p:nvPr>
            <p:ph type="title"/>
          </p:nvPr>
        </p:nvSpPr>
        <p:spPr/>
        <p:txBody>
          <a:bodyPr/>
          <a:lstStyle/>
          <a:p>
            <a:pPr algn="ctr"/>
            <a:r>
              <a:rPr lang="en-GB" dirty="0"/>
              <a:t>Poverty of Aspiration</a:t>
            </a:r>
          </a:p>
        </p:txBody>
      </p:sp>
      <p:sp>
        <p:nvSpPr>
          <p:cNvPr id="3" name="Content Placeholder 2">
            <a:extLst>
              <a:ext uri="{FF2B5EF4-FFF2-40B4-BE49-F238E27FC236}">
                <a16:creationId xmlns:a16="http://schemas.microsoft.com/office/drawing/2014/main" id="{C1A78617-57FE-438C-ABE2-A16DFEE63DA2}"/>
              </a:ext>
            </a:extLst>
          </p:cNvPr>
          <p:cNvSpPr>
            <a:spLocks noGrp="1"/>
          </p:cNvSpPr>
          <p:nvPr>
            <p:ph idx="1"/>
          </p:nvPr>
        </p:nvSpPr>
        <p:spPr/>
        <p:txBody>
          <a:bodyPr>
            <a:normAutofit/>
          </a:bodyPr>
          <a:lstStyle/>
          <a:p>
            <a:pPr marL="0" lvl="0" indent="0">
              <a:buNone/>
            </a:pPr>
            <a:r>
              <a:rPr lang="en-GB" sz="2400" dirty="0">
                <a:solidFill>
                  <a:prstClr val="black"/>
                </a:solidFill>
              </a:rPr>
              <a:t>Poverty and deprived communities……. </a:t>
            </a:r>
          </a:p>
          <a:p>
            <a:pPr lvl="1">
              <a:buFontTx/>
              <a:buChar char="-"/>
            </a:pPr>
            <a:r>
              <a:rPr lang="en-GB" sz="2400" dirty="0">
                <a:solidFill>
                  <a:prstClr val="black"/>
                </a:solidFill>
              </a:rPr>
              <a:t>contributing to health inequalities resulting in shorter life expectancy</a:t>
            </a:r>
          </a:p>
          <a:p>
            <a:pPr lvl="1">
              <a:buFontTx/>
              <a:buChar char="-"/>
            </a:pPr>
            <a:r>
              <a:rPr lang="en-GB" sz="2400" dirty="0">
                <a:solidFill>
                  <a:prstClr val="black"/>
                </a:solidFill>
              </a:rPr>
              <a:t>demonstrates negative impact of socio economic circumstances on health and well-being </a:t>
            </a:r>
          </a:p>
          <a:p>
            <a:pPr marL="0" indent="0">
              <a:buNone/>
            </a:pPr>
            <a:endParaRPr lang="en-GB" sz="2400" dirty="0"/>
          </a:p>
        </p:txBody>
      </p:sp>
      <p:sp>
        <p:nvSpPr>
          <p:cNvPr id="4" name="TextBox 3">
            <a:extLst>
              <a:ext uri="{FF2B5EF4-FFF2-40B4-BE49-F238E27FC236}">
                <a16:creationId xmlns:a16="http://schemas.microsoft.com/office/drawing/2014/main" id="{07375F48-A5F5-4BFF-BB87-C905E8B266C0}"/>
              </a:ext>
            </a:extLst>
          </p:cNvPr>
          <p:cNvSpPr txBox="1"/>
          <p:nvPr/>
        </p:nvSpPr>
        <p:spPr>
          <a:xfrm>
            <a:off x="5022166" y="5331655"/>
            <a:ext cx="5472333" cy="369332"/>
          </a:xfrm>
          <a:prstGeom prst="rect">
            <a:avLst/>
          </a:prstGeom>
          <a:noFill/>
        </p:spPr>
        <p:txBody>
          <a:bodyPr wrap="square" rtlCol="0">
            <a:spAutoFit/>
          </a:bodyPr>
          <a:lstStyle/>
          <a:p>
            <a:r>
              <a:rPr lang="en-GB" dirty="0"/>
              <a:t>(BBC, 2013; ITV, 2018; The Guardian, 2014, 2017)</a:t>
            </a:r>
          </a:p>
        </p:txBody>
      </p:sp>
    </p:spTree>
    <p:extLst>
      <p:ext uri="{BB962C8B-B14F-4D97-AF65-F5344CB8AC3E}">
        <p14:creationId xmlns:p14="http://schemas.microsoft.com/office/powerpoint/2010/main" val="20537628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196BB-2F9B-40ED-ABEB-31356F44AB94}"/>
              </a:ext>
            </a:extLst>
          </p:cNvPr>
          <p:cNvSpPr>
            <a:spLocks noGrp="1"/>
          </p:cNvSpPr>
          <p:nvPr>
            <p:ph type="title"/>
          </p:nvPr>
        </p:nvSpPr>
        <p:spPr/>
        <p:txBody>
          <a:bodyPr/>
          <a:lstStyle/>
          <a:p>
            <a:pPr algn="ctr"/>
            <a:r>
              <a:rPr lang="en-GB" dirty="0"/>
              <a:t>Ageing Population</a:t>
            </a:r>
          </a:p>
        </p:txBody>
      </p:sp>
      <p:sp>
        <p:nvSpPr>
          <p:cNvPr id="3" name="Content Placeholder 2">
            <a:extLst>
              <a:ext uri="{FF2B5EF4-FFF2-40B4-BE49-F238E27FC236}">
                <a16:creationId xmlns:a16="http://schemas.microsoft.com/office/drawing/2014/main" id="{D414AA96-F34B-4371-B7CF-A93E1588C8A7}"/>
              </a:ext>
            </a:extLst>
          </p:cNvPr>
          <p:cNvSpPr>
            <a:spLocks noGrp="1"/>
          </p:cNvSpPr>
          <p:nvPr>
            <p:ph idx="1"/>
          </p:nvPr>
        </p:nvSpPr>
        <p:spPr/>
        <p:txBody>
          <a:bodyPr>
            <a:normAutofit/>
          </a:bodyPr>
          <a:lstStyle/>
          <a:p>
            <a:r>
              <a:rPr lang="en-GB" sz="2400" dirty="0"/>
              <a:t>Increase in demand/dependence on medical support due to having multiple and more complex conditions</a:t>
            </a:r>
          </a:p>
          <a:p>
            <a:r>
              <a:rPr lang="en-GB" sz="2400" dirty="0"/>
              <a:t>Increase in number of people with dementia/learning disabilities/mental health issues placing additional demands on care and support (both in hospitals and community)</a:t>
            </a:r>
          </a:p>
        </p:txBody>
      </p:sp>
      <p:sp>
        <p:nvSpPr>
          <p:cNvPr id="4" name="TextBox 3">
            <a:extLst>
              <a:ext uri="{FF2B5EF4-FFF2-40B4-BE49-F238E27FC236}">
                <a16:creationId xmlns:a16="http://schemas.microsoft.com/office/drawing/2014/main" id="{606DB65E-B530-492E-8C4B-93D240E4E161}"/>
              </a:ext>
            </a:extLst>
          </p:cNvPr>
          <p:cNvSpPr txBox="1"/>
          <p:nvPr/>
        </p:nvSpPr>
        <p:spPr>
          <a:xfrm>
            <a:off x="4825218" y="5359791"/>
            <a:ext cx="6119448" cy="369332"/>
          </a:xfrm>
          <a:prstGeom prst="rect">
            <a:avLst/>
          </a:prstGeom>
          <a:noFill/>
        </p:spPr>
        <p:txBody>
          <a:bodyPr wrap="square" rtlCol="0">
            <a:spAutoFit/>
          </a:bodyPr>
          <a:lstStyle/>
          <a:p>
            <a:r>
              <a:rPr lang="en-GB" dirty="0"/>
              <a:t>(</a:t>
            </a:r>
            <a:r>
              <a:rPr lang="en-GB" dirty="0">
                <a:solidFill>
                  <a:prstClr val="black"/>
                </a:solidFill>
              </a:rPr>
              <a:t>Wales.gov, 2018; BBC,2018; Wales Audit Office, 2017) </a:t>
            </a:r>
            <a:endParaRPr lang="en-GB" dirty="0"/>
          </a:p>
        </p:txBody>
      </p:sp>
    </p:spTree>
    <p:extLst>
      <p:ext uri="{BB962C8B-B14F-4D97-AF65-F5344CB8AC3E}">
        <p14:creationId xmlns:p14="http://schemas.microsoft.com/office/powerpoint/2010/main" val="32757044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1EFC-CC57-4D08-9FC5-C62153EA5567}"/>
              </a:ext>
            </a:extLst>
          </p:cNvPr>
          <p:cNvSpPr>
            <a:spLocks noGrp="1"/>
          </p:cNvSpPr>
          <p:nvPr>
            <p:ph type="title"/>
          </p:nvPr>
        </p:nvSpPr>
        <p:spPr/>
        <p:txBody>
          <a:bodyPr/>
          <a:lstStyle/>
          <a:p>
            <a:pPr algn="ctr"/>
            <a:r>
              <a:rPr lang="en-GB" dirty="0"/>
              <a:t>Funding for Health Promotion</a:t>
            </a:r>
          </a:p>
        </p:txBody>
      </p:sp>
      <p:sp>
        <p:nvSpPr>
          <p:cNvPr id="3" name="Content Placeholder 2">
            <a:extLst>
              <a:ext uri="{FF2B5EF4-FFF2-40B4-BE49-F238E27FC236}">
                <a16:creationId xmlns:a16="http://schemas.microsoft.com/office/drawing/2014/main" id="{D1ED8365-C585-4149-BA01-DFBD6D41FEB9}"/>
              </a:ext>
            </a:extLst>
          </p:cNvPr>
          <p:cNvSpPr>
            <a:spLocks noGrp="1"/>
          </p:cNvSpPr>
          <p:nvPr>
            <p:ph idx="1"/>
          </p:nvPr>
        </p:nvSpPr>
        <p:spPr/>
        <p:txBody>
          <a:bodyPr>
            <a:normAutofit/>
          </a:bodyPr>
          <a:lstStyle/>
          <a:p>
            <a:r>
              <a:rPr lang="en-GB" sz="2400" dirty="0"/>
              <a:t>Funding for health promotion initiatives/screening/health education etc.</a:t>
            </a:r>
          </a:p>
          <a:p>
            <a:r>
              <a:rPr lang="en-GB" sz="2400" dirty="0"/>
              <a:t>Providing affordable/accessible recreation facilities – improve physical/mental health and well-being</a:t>
            </a:r>
          </a:p>
        </p:txBody>
      </p:sp>
      <p:sp>
        <p:nvSpPr>
          <p:cNvPr id="4" name="TextBox 3">
            <a:extLst>
              <a:ext uri="{FF2B5EF4-FFF2-40B4-BE49-F238E27FC236}">
                <a16:creationId xmlns:a16="http://schemas.microsoft.com/office/drawing/2014/main" id="{D3303D0A-A18D-474F-8053-8CAB96394545}"/>
              </a:ext>
            </a:extLst>
          </p:cNvPr>
          <p:cNvSpPr txBox="1"/>
          <p:nvPr/>
        </p:nvSpPr>
        <p:spPr>
          <a:xfrm>
            <a:off x="6710288" y="5480001"/>
            <a:ext cx="4079631" cy="369332"/>
          </a:xfrm>
          <a:prstGeom prst="rect">
            <a:avLst/>
          </a:prstGeom>
          <a:noFill/>
        </p:spPr>
        <p:txBody>
          <a:bodyPr wrap="square" rtlCol="0">
            <a:spAutoFit/>
          </a:bodyPr>
          <a:lstStyle/>
          <a:p>
            <a:r>
              <a:rPr lang="en-GB" dirty="0"/>
              <a:t>(</a:t>
            </a:r>
            <a:r>
              <a:rPr lang="en-GB" dirty="0">
                <a:solidFill>
                  <a:prstClr val="black"/>
                </a:solidFill>
              </a:rPr>
              <a:t>Wales.gov, 2018</a:t>
            </a:r>
            <a:r>
              <a:rPr lang="en-GB" dirty="0"/>
              <a:t> ; BBC, 1999, 2018)</a:t>
            </a:r>
          </a:p>
        </p:txBody>
      </p:sp>
    </p:spTree>
    <p:extLst>
      <p:ext uri="{BB962C8B-B14F-4D97-AF65-F5344CB8AC3E}">
        <p14:creationId xmlns:p14="http://schemas.microsoft.com/office/powerpoint/2010/main" val="30157459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89D62-FD20-4693-BC95-1E006864E21F}"/>
              </a:ext>
            </a:extLst>
          </p:cNvPr>
          <p:cNvSpPr>
            <a:spLocks noGrp="1"/>
          </p:cNvSpPr>
          <p:nvPr>
            <p:ph type="title"/>
          </p:nvPr>
        </p:nvSpPr>
        <p:spPr/>
        <p:txBody>
          <a:bodyPr/>
          <a:lstStyle/>
          <a:p>
            <a:pPr algn="ctr"/>
            <a:r>
              <a:rPr lang="en-GB" dirty="0"/>
              <a:t>Raising Aspirations</a:t>
            </a:r>
          </a:p>
        </p:txBody>
      </p:sp>
      <p:sp>
        <p:nvSpPr>
          <p:cNvPr id="3" name="Content Placeholder 2">
            <a:extLst>
              <a:ext uri="{FF2B5EF4-FFF2-40B4-BE49-F238E27FC236}">
                <a16:creationId xmlns:a16="http://schemas.microsoft.com/office/drawing/2014/main" id="{5770436C-53C5-4A56-988B-F9E466C8918D}"/>
              </a:ext>
            </a:extLst>
          </p:cNvPr>
          <p:cNvSpPr>
            <a:spLocks noGrp="1"/>
          </p:cNvSpPr>
          <p:nvPr>
            <p:ph idx="1"/>
          </p:nvPr>
        </p:nvSpPr>
        <p:spPr/>
        <p:txBody>
          <a:bodyPr>
            <a:normAutofit/>
          </a:bodyPr>
          <a:lstStyle/>
          <a:p>
            <a:r>
              <a:rPr lang="en-GB" sz="2400" dirty="0"/>
              <a:t>Next Generation Thinking</a:t>
            </a:r>
          </a:p>
          <a:p>
            <a:r>
              <a:rPr lang="en-GB" sz="2400" dirty="0"/>
              <a:t>Ill educated</a:t>
            </a:r>
          </a:p>
          <a:p>
            <a:r>
              <a:rPr lang="en-GB" sz="2400" dirty="0"/>
              <a:t>Time served</a:t>
            </a:r>
          </a:p>
          <a:p>
            <a:r>
              <a:rPr lang="en-GB" sz="2400" dirty="0"/>
              <a:t>Limited vision of what care could be like </a:t>
            </a:r>
          </a:p>
        </p:txBody>
      </p:sp>
      <p:sp>
        <p:nvSpPr>
          <p:cNvPr id="4" name="TextBox 3">
            <a:extLst>
              <a:ext uri="{FF2B5EF4-FFF2-40B4-BE49-F238E27FC236}">
                <a16:creationId xmlns:a16="http://schemas.microsoft.com/office/drawing/2014/main" id="{34C9ADCE-39BC-4F91-9FCD-549FF5050FA0}"/>
              </a:ext>
            </a:extLst>
          </p:cNvPr>
          <p:cNvSpPr txBox="1"/>
          <p:nvPr/>
        </p:nvSpPr>
        <p:spPr>
          <a:xfrm>
            <a:off x="5753686" y="5092505"/>
            <a:ext cx="5233182" cy="369332"/>
          </a:xfrm>
          <a:prstGeom prst="rect">
            <a:avLst/>
          </a:prstGeom>
          <a:noFill/>
        </p:spPr>
        <p:txBody>
          <a:bodyPr wrap="square" rtlCol="0">
            <a:spAutoFit/>
          </a:bodyPr>
          <a:lstStyle/>
          <a:p>
            <a:r>
              <a:rPr lang="en-GB" dirty="0"/>
              <a:t>(</a:t>
            </a:r>
            <a:r>
              <a:rPr lang="en-GB" dirty="0">
                <a:solidFill>
                  <a:prstClr val="black"/>
                </a:solidFill>
              </a:rPr>
              <a:t>Wales.gov, 2018</a:t>
            </a:r>
            <a:r>
              <a:rPr lang="en-GB" dirty="0"/>
              <a:t> ; The Guardian, 2014, 2017)</a:t>
            </a:r>
          </a:p>
        </p:txBody>
      </p:sp>
    </p:spTree>
    <p:extLst>
      <p:ext uri="{BB962C8B-B14F-4D97-AF65-F5344CB8AC3E}">
        <p14:creationId xmlns:p14="http://schemas.microsoft.com/office/powerpoint/2010/main" val="41163308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FDFFE-0CF9-4D1D-A0A9-96516322D4D9}"/>
              </a:ext>
            </a:extLst>
          </p:cNvPr>
          <p:cNvSpPr>
            <a:spLocks noGrp="1"/>
          </p:cNvSpPr>
          <p:nvPr>
            <p:ph type="title"/>
          </p:nvPr>
        </p:nvSpPr>
        <p:spPr/>
        <p:txBody>
          <a:bodyPr/>
          <a:lstStyle/>
          <a:p>
            <a:pPr algn="ctr"/>
            <a:r>
              <a:rPr lang="en-GB" dirty="0"/>
              <a:t>Self Reflection</a:t>
            </a:r>
          </a:p>
        </p:txBody>
      </p:sp>
      <p:sp>
        <p:nvSpPr>
          <p:cNvPr id="3" name="Content Placeholder 2">
            <a:extLst>
              <a:ext uri="{FF2B5EF4-FFF2-40B4-BE49-F238E27FC236}">
                <a16:creationId xmlns:a16="http://schemas.microsoft.com/office/drawing/2014/main" id="{A8730DC2-4B0D-41CD-9DEA-5872623F0612}"/>
              </a:ext>
            </a:extLst>
          </p:cNvPr>
          <p:cNvSpPr>
            <a:spLocks noGrp="1"/>
          </p:cNvSpPr>
          <p:nvPr>
            <p:ph idx="1"/>
          </p:nvPr>
        </p:nvSpPr>
        <p:spPr>
          <a:xfrm>
            <a:off x="2589212" y="1786597"/>
            <a:ext cx="8915400" cy="3446585"/>
          </a:xfrm>
        </p:spPr>
        <p:txBody>
          <a:bodyPr>
            <a:normAutofit/>
          </a:bodyPr>
          <a:lstStyle/>
          <a:p>
            <a:pPr marL="0" indent="0" algn="ctr">
              <a:buNone/>
            </a:pPr>
            <a:endParaRPr lang="en-GB" sz="4800" i="1" dirty="0"/>
          </a:p>
          <a:p>
            <a:pPr marL="0" indent="0" algn="ctr">
              <a:buNone/>
            </a:pPr>
            <a:r>
              <a:rPr lang="en-GB" sz="3200" i="1" dirty="0"/>
              <a:t>‘We but mirror the world. All the tendencies present in the world are present in our body. If we could change ourselves, the tendencies in the world would change’.</a:t>
            </a:r>
          </a:p>
        </p:txBody>
      </p:sp>
      <p:sp>
        <p:nvSpPr>
          <p:cNvPr id="4" name="TextBox 3">
            <a:extLst>
              <a:ext uri="{FF2B5EF4-FFF2-40B4-BE49-F238E27FC236}">
                <a16:creationId xmlns:a16="http://schemas.microsoft.com/office/drawing/2014/main" id="{B7E0FF2F-BA5A-476A-B353-476FCDD8CEA0}"/>
              </a:ext>
            </a:extLst>
          </p:cNvPr>
          <p:cNvSpPr txBox="1"/>
          <p:nvPr/>
        </p:nvSpPr>
        <p:spPr>
          <a:xfrm>
            <a:off x="4754880" y="5807631"/>
            <a:ext cx="5903945" cy="369332"/>
          </a:xfrm>
          <a:prstGeom prst="rect">
            <a:avLst/>
          </a:prstGeom>
          <a:noFill/>
        </p:spPr>
        <p:txBody>
          <a:bodyPr wrap="square" rtlCol="0">
            <a:spAutoFit/>
          </a:bodyPr>
          <a:lstStyle/>
          <a:p>
            <a:r>
              <a:rPr lang="en-GB" dirty="0"/>
              <a:t>(Gandhi </a:t>
            </a:r>
            <a:r>
              <a:rPr lang="en-GB" i="1" dirty="0"/>
              <a:t>cited in </a:t>
            </a:r>
            <a:r>
              <a:rPr lang="en-GB" dirty="0"/>
              <a:t>Pathak, 2016; </a:t>
            </a:r>
            <a:r>
              <a:rPr lang="en-GB" dirty="0" err="1"/>
              <a:t>A’la</a:t>
            </a:r>
            <a:r>
              <a:rPr lang="en-GB" dirty="0"/>
              <a:t> </a:t>
            </a:r>
            <a:r>
              <a:rPr lang="en-GB" dirty="0" err="1"/>
              <a:t>Mawdudi</a:t>
            </a:r>
            <a:r>
              <a:rPr lang="en-GB" dirty="0"/>
              <a:t>, 2006)</a:t>
            </a:r>
          </a:p>
        </p:txBody>
      </p:sp>
    </p:spTree>
    <p:extLst>
      <p:ext uri="{BB962C8B-B14F-4D97-AF65-F5344CB8AC3E}">
        <p14:creationId xmlns:p14="http://schemas.microsoft.com/office/powerpoint/2010/main" val="2577691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40651-F985-4022-A952-C80A31849CEB}"/>
              </a:ext>
            </a:extLst>
          </p:cNvPr>
          <p:cNvSpPr>
            <a:spLocks noGrp="1"/>
          </p:cNvSpPr>
          <p:nvPr>
            <p:ph type="title"/>
          </p:nvPr>
        </p:nvSpPr>
        <p:spPr/>
        <p:txBody>
          <a:bodyPr/>
          <a:lstStyle/>
          <a:p>
            <a:pPr algn="ctr"/>
            <a:r>
              <a:rPr lang="en-GB" dirty="0"/>
              <a:t>Who is Speaking up for the Elderly? Now?</a:t>
            </a:r>
          </a:p>
        </p:txBody>
      </p:sp>
      <p:sp>
        <p:nvSpPr>
          <p:cNvPr id="3" name="Content Placeholder 2">
            <a:extLst>
              <a:ext uri="{FF2B5EF4-FFF2-40B4-BE49-F238E27FC236}">
                <a16:creationId xmlns:a16="http://schemas.microsoft.com/office/drawing/2014/main" id="{6939A398-EA36-4C71-942C-7E100A8A205C}"/>
              </a:ext>
            </a:extLst>
          </p:cNvPr>
          <p:cNvSpPr>
            <a:spLocks noGrp="1"/>
          </p:cNvSpPr>
          <p:nvPr>
            <p:ph idx="1"/>
          </p:nvPr>
        </p:nvSpPr>
        <p:spPr/>
        <p:txBody>
          <a:bodyPr/>
          <a:lstStyle/>
          <a:p>
            <a:pPr marL="0" indent="0" algn="ctr">
              <a:buNone/>
            </a:pPr>
            <a:endParaRPr lang="en-GB" i="1" dirty="0"/>
          </a:p>
          <a:p>
            <a:pPr marL="0" indent="0" algn="ctr">
              <a:buNone/>
            </a:pPr>
            <a:r>
              <a:rPr lang="en-GB" sz="2400" i="1" dirty="0"/>
              <a:t>‘Early work will involve supporting all older people to have voice and control over their health and social care, with a focus on commissioning, safeguarding and advocacy’</a:t>
            </a:r>
          </a:p>
          <a:p>
            <a:pPr algn="ctr"/>
            <a:endParaRPr lang="en-GB" i="1" dirty="0"/>
          </a:p>
          <a:p>
            <a:pPr marL="0" indent="0" algn="ctr">
              <a:buNone/>
            </a:pPr>
            <a:endParaRPr lang="en-GB" i="1" dirty="0"/>
          </a:p>
        </p:txBody>
      </p:sp>
      <p:sp>
        <p:nvSpPr>
          <p:cNvPr id="4" name="TextBox 3">
            <a:extLst>
              <a:ext uri="{FF2B5EF4-FFF2-40B4-BE49-F238E27FC236}">
                <a16:creationId xmlns:a16="http://schemas.microsoft.com/office/drawing/2014/main" id="{7A5E4978-2106-4F8B-9C30-C990239ECD91}"/>
              </a:ext>
            </a:extLst>
          </p:cNvPr>
          <p:cNvSpPr txBox="1"/>
          <p:nvPr/>
        </p:nvSpPr>
        <p:spPr>
          <a:xfrm>
            <a:off x="5148775" y="4811151"/>
            <a:ext cx="6020973" cy="369332"/>
          </a:xfrm>
          <a:prstGeom prst="rect">
            <a:avLst/>
          </a:prstGeom>
          <a:noFill/>
        </p:spPr>
        <p:txBody>
          <a:bodyPr wrap="square" rtlCol="0">
            <a:spAutoFit/>
          </a:bodyPr>
          <a:lstStyle/>
          <a:p>
            <a:r>
              <a:rPr lang="en-GB" dirty="0"/>
              <a:t>(Welsh Government, 2018; Advocacy Charter, 2018)</a:t>
            </a:r>
          </a:p>
        </p:txBody>
      </p:sp>
    </p:spTree>
    <p:extLst>
      <p:ext uri="{BB962C8B-B14F-4D97-AF65-F5344CB8AC3E}">
        <p14:creationId xmlns:p14="http://schemas.microsoft.com/office/powerpoint/2010/main" val="13844591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FDFA-9F66-49E4-A897-D1C5D6E7E9BB}"/>
              </a:ext>
            </a:extLst>
          </p:cNvPr>
          <p:cNvSpPr>
            <a:spLocks noGrp="1"/>
          </p:cNvSpPr>
          <p:nvPr>
            <p:ph type="title"/>
          </p:nvPr>
        </p:nvSpPr>
        <p:spPr/>
        <p:txBody>
          <a:bodyPr/>
          <a:lstStyle/>
          <a:p>
            <a:pPr algn="ctr"/>
            <a:r>
              <a:rPr lang="en-GB" dirty="0"/>
              <a:t>Health Definition</a:t>
            </a:r>
          </a:p>
        </p:txBody>
      </p:sp>
      <p:sp>
        <p:nvSpPr>
          <p:cNvPr id="3" name="Content Placeholder 2">
            <a:extLst>
              <a:ext uri="{FF2B5EF4-FFF2-40B4-BE49-F238E27FC236}">
                <a16:creationId xmlns:a16="http://schemas.microsoft.com/office/drawing/2014/main" id="{261A5E2A-4BC6-4148-AFE9-EB4181CE536C}"/>
              </a:ext>
            </a:extLst>
          </p:cNvPr>
          <p:cNvSpPr>
            <a:spLocks noGrp="1"/>
          </p:cNvSpPr>
          <p:nvPr>
            <p:ph idx="1"/>
          </p:nvPr>
        </p:nvSpPr>
        <p:spPr>
          <a:xfrm>
            <a:off x="972457" y="1756229"/>
            <a:ext cx="10532155" cy="4154993"/>
          </a:xfrm>
        </p:spPr>
        <p:txBody>
          <a:bodyPr>
            <a:noAutofit/>
          </a:bodyPr>
          <a:lstStyle/>
          <a:p>
            <a:pPr marL="0" indent="0" algn="ctr">
              <a:buNone/>
            </a:pPr>
            <a:r>
              <a:rPr lang="en-GB" sz="2400" dirty="0"/>
              <a:t> </a:t>
            </a:r>
          </a:p>
          <a:p>
            <a:pPr marL="0" indent="0" algn="ctr">
              <a:buNone/>
            </a:pPr>
            <a:r>
              <a:rPr lang="en-GB" sz="2400" i="1" dirty="0"/>
              <a:t>‘Health is a state of complete physical, mental and social well-being and not merely the absence of disease or infirmity’. </a:t>
            </a:r>
          </a:p>
          <a:p>
            <a:pPr marL="0" indent="0" algn="ctr">
              <a:buNone/>
            </a:pPr>
            <a:r>
              <a:rPr lang="en-GB" sz="2400" i="1" dirty="0"/>
              <a:t>                                                                                                    </a:t>
            </a:r>
            <a:r>
              <a:rPr lang="en-GB" sz="2400" dirty="0"/>
              <a:t>(WHO, 2014)  </a:t>
            </a:r>
          </a:p>
          <a:p>
            <a:pPr marL="0" indent="0" algn="ctr">
              <a:buNone/>
            </a:pPr>
            <a:r>
              <a:rPr lang="en-GB" sz="2400" i="1" dirty="0"/>
              <a:t>‘Yet older people face physical, environmental, psycho-emotional and attitudinal barriers to meaningful inclusion’.</a:t>
            </a:r>
          </a:p>
          <a:p>
            <a:pPr marL="0" indent="0">
              <a:buNone/>
            </a:pPr>
            <a:endParaRPr lang="en-GB" sz="2400" dirty="0"/>
          </a:p>
          <a:p>
            <a:pPr marL="0" indent="0" algn="r">
              <a:buNone/>
            </a:pPr>
            <a:r>
              <a:rPr lang="en-GB" sz="2400" dirty="0"/>
              <a:t>(Cameron, 2014 p.7)</a:t>
            </a:r>
          </a:p>
        </p:txBody>
      </p:sp>
    </p:spTree>
    <p:extLst>
      <p:ext uri="{BB962C8B-B14F-4D97-AF65-F5344CB8AC3E}">
        <p14:creationId xmlns:p14="http://schemas.microsoft.com/office/powerpoint/2010/main" val="11428242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26805-5F02-4EF5-B391-41FA40A23F5F}"/>
              </a:ext>
            </a:extLst>
          </p:cNvPr>
          <p:cNvSpPr>
            <a:spLocks noGrp="1"/>
          </p:cNvSpPr>
          <p:nvPr>
            <p:ph type="title"/>
          </p:nvPr>
        </p:nvSpPr>
        <p:spPr/>
        <p:txBody>
          <a:bodyPr/>
          <a:lstStyle/>
          <a:p>
            <a:pPr algn="ctr"/>
            <a:r>
              <a:rPr lang="en-GB" dirty="0"/>
              <a:t>Sustainability &amp; The Community</a:t>
            </a:r>
          </a:p>
        </p:txBody>
      </p:sp>
      <p:sp>
        <p:nvSpPr>
          <p:cNvPr id="3" name="Content Placeholder 2">
            <a:extLst>
              <a:ext uri="{FF2B5EF4-FFF2-40B4-BE49-F238E27FC236}">
                <a16:creationId xmlns:a16="http://schemas.microsoft.com/office/drawing/2014/main" id="{FB2B24A3-845F-4275-B05C-8F3EDF305178}"/>
              </a:ext>
            </a:extLst>
          </p:cNvPr>
          <p:cNvSpPr>
            <a:spLocks noGrp="1"/>
          </p:cNvSpPr>
          <p:nvPr>
            <p:ph idx="1"/>
          </p:nvPr>
        </p:nvSpPr>
        <p:spPr/>
        <p:txBody>
          <a:bodyPr>
            <a:normAutofit/>
          </a:bodyPr>
          <a:lstStyle/>
          <a:p>
            <a:pPr marL="0" indent="0" algn="ctr">
              <a:buNone/>
            </a:pPr>
            <a:endParaRPr lang="en-GB" i="1" dirty="0"/>
          </a:p>
          <a:p>
            <a:pPr marL="0" indent="0" algn="ctr">
              <a:buNone/>
            </a:pPr>
            <a:r>
              <a:rPr lang="en-GB" sz="4400" dirty="0">
                <a:latin typeface="+mj-lt"/>
                <a:ea typeface="+mj-ea"/>
                <a:cs typeface="+mj-cs"/>
              </a:rPr>
              <a:t>Sustainable  Communities: Equality in Action</a:t>
            </a:r>
            <a:endParaRPr lang="en-GB" i="1" dirty="0"/>
          </a:p>
          <a:p>
            <a:pPr marL="0" indent="0" algn="ctr">
              <a:buNone/>
            </a:pPr>
            <a:r>
              <a:rPr lang="en-GB" sz="2400" i="1" dirty="0"/>
              <a:t>‘Sustainable development is development that meets the needs of the present, without compromising the ability of future generations to meet their own needs.’</a:t>
            </a:r>
          </a:p>
        </p:txBody>
      </p:sp>
      <p:sp>
        <p:nvSpPr>
          <p:cNvPr id="5" name="TextBox 4">
            <a:extLst>
              <a:ext uri="{FF2B5EF4-FFF2-40B4-BE49-F238E27FC236}">
                <a16:creationId xmlns:a16="http://schemas.microsoft.com/office/drawing/2014/main" id="{C380BF3C-32E3-43C8-81C3-03B88D9EC087}"/>
              </a:ext>
            </a:extLst>
          </p:cNvPr>
          <p:cNvSpPr txBox="1"/>
          <p:nvPr/>
        </p:nvSpPr>
        <p:spPr>
          <a:xfrm>
            <a:off x="5261317" y="5628323"/>
            <a:ext cx="5556739" cy="369332"/>
          </a:xfrm>
          <a:prstGeom prst="rect">
            <a:avLst/>
          </a:prstGeom>
          <a:noFill/>
        </p:spPr>
        <p:txBody>
          <a:bodyPr wrap="square" rtlCol="0">
            <a:spAutoFit/>
          </a:bodyPr>
          <a:lstStyle/>
          <a:p>
            <a:r>
              <a:rPr lang="en-GB" dirty="0"/>
              <a:t>(Sustainable Development Commission, 2011)</a:t>
            </a:r>
          </a:p>
        </p:txBody>
      </p:sp>
    </p:spTree>
    <p:extLst>
      <p:ext uri="{BB962C8B-B14F-4D97-AF65-F5344CB8AC3E}">
        <p14:creationId xmlns:p14="http://schemas.microsoft.com/office/powerpoint/2010/main" val="39311071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74AC58-AADB-4A1B-8992-E52533996847}"/>
              </a:ext>
            </a:extLst>
          </p:cNvPr>
          <p:cNvSpPr txBox="1"/>
          <p:nvPr/>
        </p:nvSpPr>
        <p:spPr>
          <a:xfrm>
            <a:off x="1561514" y="731520"/>
            <a:ext cx="10199077" cy="6186309"/>
          </a:xfrm>
          <a:prstGeom prst="rect">
            <a:avLst/>
          </a:prstGeom>
          <a:noFill/>
        </p:spPr>
        <p:txBody>
          <a:bodyPr wrap="square" rtlCol="0">
            <a:spAutoFit/>
          </a:bodyPr>
          <a:lstStyle/>
          <a:p>
            <a:r>
              <a:rPr lang="en-GB" dirty="0"/>
              <a:t>References:</a:t>
            </a:r>
          </a:p>
          <a:p>
            <a:r>
              <a:rPr lang="en-GB" dirty="0" err="1"/>
              <a:t>A’la</a:t>
            </a:r>
            <a:r>
              <a:rPr lang="en-GB" dirty="0"/>
              <a:t> </a:t>
            </a:r>
            <a:r>
              <a:rPr lang="en-GB" dirty="0" err="1"/>
              <a:t>Mawdudi</a:t>
            </a:r>
            <a:r>
              <a:rPr lang="en-GB" dirty="0"/>
              <a:t>, S.A. (2006) Towards Understanding The Qur’an. UK: THE ISLAMIC FOUNDATION.</a:t>
            </a:r>
          </a:p>
          <a:p>
            <a:endParaRPr lang="en-GB" dirty="0"/>
          </a:p>
          <a:p>
            <a:r>
              <a:rPr lang="en-GB" dirty="0"/>
              <a:t>Advocacy QPM (2018) Advocacy Charter (4</a:t>
            </a:r>
            <a:r>
              <a:rPr lang="en-GB" baseline="30000" dirty="0"/>
              <a:t>th</a:t>
            </a:r>
            <a:r>
              <a:rPr lang="en-GB" dirty="0"/>
              <a:t> Ed). Available at </a:t>
            </a:r>
            <a:r>
              <a:rPr lang="en-GB" u="sng" dirty="0">
                <a:hlinkClick r:id="rId2"/>
              </a:rPr>
              <a:t>https://qualityadvocacy.org.uk/resources/</a:t>
            </a:r>
            <a:r>
              <a:rPr lang="en-GB" dirty="0"/>
              <a:t> Accessed on 07.06.2018.</a:t>
            </a:r>
          </a:p>
          <a:p>
            <a:endParaRPr lang="en-GB" dirty="0"/>
          </a:p>
          <a:p>
            <a:r>
              <a:rPr lang="en-GB" dirty="0"/>
              <a:t>Baker, S. (2006) Sustainable Development. UK: Routledge.</a:t>
            </a:r>
          </a:p>
          <a:p>
            <a:endParaRPr lang="en-GB" dirty="0"/>
          </a:p>
          <a:p>
            <a:r>
              <a:rPr lang="en-GB" dirty="0"/>
              <a:t>BBC (1999) Pledge to eliminate child poverty. Available at </a:t>
            </a:r>
            <a:r>
              <a:rPr lang="en-GB" u="sng" dirty="0">
                <a:hlinkClick r:id="rId3"/>
              </a:rPr>
              <a:t>http://news.bbc.co.uk/1/hi/uk_politics/298745.stm</a:t>
            </a:r>
            <a:r>
              <a:rPr lang="en-GB" dirty="0"/>
              <a:t>  Accessed on 29.05.2018. </a:t>
            </a:r>
          </a:p>
          <a:p>
            <a:endParaRPr lang="en-GB" dirty="0"/>
          </a:p>
          <a:p>
            <a:r>
              <a:rPr lang="en-GB" dirty="0"/>
              <a:t>BBC (2014) Beveridge’s</a:t>
            </a:r>
            <a:r>
              <a:rPr lang="en-GB" b="1" dirty="0"/>
              <a:t> </a:t>
            </a:r>
            <a:r>
              <a:rPr lang="en-GB" dirty="0"/>
              <a:t>Five Giants. Available at </a:t>
            </a:r>
            <a:r>
              <a:rPr lang="en-GB" u="sng" dirty="0">
                <a:hlinkClick r:id="rId4"/>
              </a:rPr>
              <a:t>http://www.bbc.co.uk/bitesize/higher/history/labour/five/revision/2/</a:t>
            </a:r>
            <a:r>
              <a:rPr lang="en-GB" dirty="0"/>
              <a:t>  Accessed on 22.05.2018.   </a:t>
            </a:r>
          </a:p>
          <a:p>
            <a:endParaRPr lang="en-GB" dirty="0"/>
          </a:p>
          <a:p>
            <a:r>
              <a:rPr lang="en-GB" dirty="0"/>
              <a:t>BBC (2018) Reality Check: Is NHS funding worse in Wales? Available at </a:t>
            </a:r>
            <a:r>
              <a:rPr lang="en-GB" u="sng" dirty="0">
                <a:hlinkClick r:id="rId5"/>
              </a:rPr>
              <a:t>http://www.bbc.co.uk/news/health-42655140</a:t>
            </a:r>
            <a:r>
              <a:rPr lang="en-GB" dirty="0"/>
              <a:t> Accessed on 29.05.2018. </a:t>
            </a:r>
          </a:p>
          <a:p>
            <a:endParaRPr lang="en-GB" dirty="0"/>
          </a:p>
          <a:p>
            <a:pPr lvl="0"/>
            <a:r>
              <a:rPr lang="en-GB" dirty="0">
                <a:solidFill>
                  <a:prstClr val="black"/>
                </a:solidFill>
              </a:rPr>
              <a:t>Cameron, C. (2014) Disability Studies, a student’s guide. UK: Sage.</a:t>
            </a:r>
          </a:p>
          <a:p>
            <a:endParaRPr lang="en-GB" dirty="0"/>
          </a:p>
          <a:p>
            <a:endParaRPr lang="en-GB" dirty="0"/>
          </a:p>
        </p:txBody>
      </p:sp>
    </p:spTree>
    <p:extLst>
      <p:ext uri="{BB962C8B-B14F-4D97-AF65-F5344CB8AC3E}">
        <p14:creationId xmlns:p14="http://schemas.microsoft.com/office/powerpoint/2010/main" val="21609217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497E08-7841-4BC9-8BDF-08DD514DEC9C}"/>
              </a:ext>
            </a:extLst>
          </p:cNvPr>
          <p:cNvSpPr txBox="1"/>
          <p:nvPr/>
        </p:nvSpPr>
        <p:spPr>
          <a:xfrm>
            <a:off x="1434905" y="998805"/>
            <a:ext cx="10536701" cy="6155531"/>
          </a:xfrm>
          <a:prstGeom prst="rect">
            <a:avLst/>
          </a:prstGeom>
          <a:noFill/>
        </p:spPr>
        <p:txBody>
          <a:bodyPr wrap="square" rtlCol="0">
            <a:spAutoFit/>
          </a:bodyPr>
          <a:lstStyle/>
          <a:p>
            <a:pPr lvl="0"/>
            <a:r>
              <a:rPr lang="en-GB" dirty="0">
                <a:solidFill>
                  <a:prstClr val="black"/>
                </a:solidFill>
              </a:rPr>
              <a:t>Community Care (2013). Available at </a:t>
            </a:r>
            <a:r>
              <a:rPr lang="en-GB" u="sng" dirty="0">
                <a:solidFill>
                  <a:prstClr val="black"/>
                </a:solidFill>
                <a:hlinkClick r:id="rId2"/>
              </a:rPr>
              <a:t>http://www.communitycare.co.uk/2013/05/15/in-2013-do-we-still-need-residential-care-for-older-people/</a:t>
            </a:r>
            <a:r>
              <a:rPr lang="en-GB" dirty="0">
                <a:solidFill>
                  <a:prstClr val="black"/>
                </a:solidFill>
              </a:rPr>
              <a:t> Accessed on 17.05.2018.</a:t>
            </a:r>
          </a:p>
          <a:p>
            <a:pPr lvl="0"/>
            <a:endParaRPr lang="en-GB" dirty="0">
              <a:solidFill>
                <a:prstClr val="black"/>
              </a:solidFill>
            </a:endParaRPr>
          </a:p>
          <a:p>
            <a:pPr lvl="0"/>
            <a:r>
              <a:rPr lang="en-GB" dirty="0" err="1">
                <a:solidFill>
                  <a:prstClr val="black"/>
                </a:solidFill>
              </a:rPr>
              <a:t>Cudworthy</a:t>
            </a:r>
            <a:r>
              <a:rPr lang="en-GB" dirty="0">
                <a:solidFill>
                  <a:prstClr val="black"/>
                </a:solidFill>
              </a:rPr>
              <a:t>, E. (2003) Environment and Society. UK: Routledge.</a:t>
            </a:r>
          </a:p>
          <a:p>
            <a:pPr lvl="0"/>
            <a:endParaRPr lang="en-GB" dirty="0">
              <a:solidFill>
                <a:prstClr val="black"/>
              </a:solidFill>
            </a:endParaRPr>
          </a:p>
          <a:p>
            <a:pPr lvl="0"/>
            <a:r>
              <a:rPr lang="en-GB" dirty="0">
                <a:solidFill>
                  <a:prstClr val="black"/>
                </a:solidFill>
              </a:rPr>
              <a:t>Daley, J. (2002) The Telegraph: Poverty of aspiration is what keeps people poor. Available at </a:t>
            </a:r>
            <a:r>
              <a:rPr lang="en-GB" u="sng" dirty="0">
                <a:solidFill>
                  <a:prstClr val="black"/>
                </a:solidFill>
                <a:hlinkClick r:id="rId3"/>
              </a:rPr>
              <a:t>https://www.telegraph.co.uk/comment/personal-view/3580964/Poverty-of-aspiration-is-what-keeps-people-poor.html Accessed on 23.05.2018</a:t>
            </a:r>
            <a:r>
              <a:rPr lang="en-GB" dirty="0">
                <a:solidFill>
                  <a:prstClr val="black"/>
                </a:solidFill>
              </a:rPr>
              <a:t>.</a:t>
            </a:r>
          </a:p>
          <a:p>
            <a:pPr lvl="0"/>
            <a:endParaRPr lang="en-GB" dirty="0">
              <a:solidFill>
                <a:prstClr val="black"/>
              </a:solidFill>
            </a:endParaRPr>
          </a:p>
          <a:p>
            <a:pPr lvl="0"/>
            <a:r>
              <a:rPr lang="en-GB" dirty="0">
                <a:solidFill>
                  <a:prstClr val="black"/>
                </a:solidFill>
              </a:rPr>
              <a:t>Dillon, M. (2010) Introduction to Sociological Theory: Theorists, Concepts and Their Applicability to the Twenty-First Century. UK: Wiley-Blackwell.</a:t>
            </a:r>
          </a:p>
          <a:p>
            <a:pPr lvl="0"/>
            <a:endParaRPr lang="en-GB" dirty="0">
              <a:solidFill>
                <a:prstClr val="black"/>
              </a:solidFill>
            </a:endParaRPr>
          </a:p>
          <a:p>
            <a:r>
              <a:rPr lang="en-GB" dirty="0">
                <a:ea typeface="Calibri" panose="020F0502020204030204" pitchFamily="34" charset="0"/>
                <a:cs typeface="Times New Roman" panose="02020603050405020304" pitchFamily="18" charset="0"/>
              </a:rPr>
              <a:t>Equality and Human Rights Commission (2018) What are human rights? Available at </a:t>
            </a:r>
            <a:r>
              <a:rPr lang="en-GB" u="sng" dirty="0">
                <a:solidFill>
                  <a:srgbClr val="0563C1"/>
                </a:solidFill>
                <a:ea typeface="Calibri" panose="020F0502020204030204" pitchFamily="34" charset="0"/>
                <a:cs typeface="Times New Roman" panose="02020603050405020304" pitchFamily="18" charset="0"/>
                <a:hlinkClick r:id="rId4"/>
              </a:rPr>
              <a:t>https://www.equalityhumanrights.com/en/human-rights/what-are-human-rights</a:t>
            </a:r>
            <a:r>
              <a:rPr lang="en-GB" dirty="0">
                <a:ea typeface="Calibri" panose="020F0502020204030204" pitchFamily="34" charset="0"/>
                <a:cs typeface="Times New Roman" panose="02020603050405020304" pitchFamily="18" charset="0"/>
                <a:hlinkClick r:id="rId4"/>
              </a:rPr>
              <a:t> Accessed on 06.06.2018</a:t>
            </a:r>
            <a:r>
              <a:rPr lang="en-GB" dirty="0">
                <a:ea typeface="Calibri" panose="020F0502020204030204" pitchFamily="34" charset="0"/>
                <a:cs typeface="Times New Roman" panose="02020603050405020304" pitchFamily="18" charset="0"/>
              </a:rPr>
              <a:t>.</a:t>
            </a:r>
          </a:p>
          <a:p>
            <a:endParaRPr lang="en-GB" dirty="0">
              <a:ea typeface="Calibri" panose="020F0502020204030204" pitchFamily="34" charset="0"/>
              <a:cs typeface="Times New Roman" panose="02020603050405020304" pitchFamily="18" charset="0"/>
            </a:endParaRPr>
          </a:p>
          <a:p>
            <a:r>
              <a:rPr lang="en-GB" dirty="0">
                <a:ea typeface="Calibri" panose="020F0502020204030204" pitchFamily="34" charset="0"/>
                <a:cs typeface="Times New Roman" panose="02020603050405020304" pitchFamily="18" charset="0"/>
              </a:rPr>
              <a:t>European Union Agency For Fundamental Rights (2018) EU Charter of Fundamental Rights: Article 25 - The rights of the elderly. Available at </a:t>
            </a:r>
            <a:r>
              <a:rPr lang="en-GB" u="sng" dirty="0">
                <a:solidFill>
                  <a:srgbClr val="0563C1"/>
                </a:solidFill>
                <a:ea typeface="Calibri" panose="020F0502020204030204" pitchFamily="34" charset="0"/>
                <a:cs typeface="Times New Roman" panose="02020603050405020304" pitchFamily="18" charset="0"/>
                <a:hlinkClick r:id="rId5"/>
              </a:rPr>
              <a:t>http://fra.europa.eu/en/charterpedia/article/25-rights-elderly</a:t>
            </a:r>
            <a:r>
              <a:rPr lang="en-GB" dirty="0">
                <a:ea typeface="Calibri" panose="020F0502020204030204" pitchFamily="34" charset="0"/>
                <a:cs typeface="Times New Roman" panose="02020603050405020304" pitchFamily="18" charset="0"/>
              </a:rPr>
              <a:t> Accessed on 06.06.2018.</a:t>
            </a:r>
          </a:p>
          <a:p>
            <a:endParaRPr lang="en-GB" dirty="0">
              <a:ea typeface="Calibri" panose="020F0502020204030204" pitchFamily="34" charset="0"/>
              <a:cs typeface="Times New Roman" panose="02020603050405020304" pitchFamily="18" charset="0"/>
            </a:endParaRPr>
          </a:p>
          <a:p>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lvl="0"/>
            <a:endParaRPr lang="en-GB" dirty="0">
              <a:solidFill>
                <a:prstClr val="black"/>
              </a:solidFill>
            </a:endParaRPr>
          </a:p>
        </p:txBody>
      </p:sp>
    </p:spTree>
    <p:extLst>
      <p:ext uri="{BB962C8B-B14F-4D97-AF65-F5344CB8AC3E}">
        <p14:creationId xmlns:p14="http://schemas.microsoft.com/office/powerpoint/2010/main" val="33885651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F52478-9972-440D-BC06-D7A63B5555C0}"/>
              </a:ext>
            </a:extLst>
          </p:cNvPr>
          <p:cNvSpPr txBox="1"/>
          <p:nvPr/>
        </p:nvSpPr>
        <p:spPr>
          <a:xfrm>
            <a:off x="1547446" y="703385"/>
            <a:ext cx="9973994" cy="6272166"/>
          </a:xfrm>
          <a:prstGeom prst="rect">
            <a:avLst/>
          </a:prstGeom>
          <a:noFill/>
        </p:spPr>
        <p:txBody>
          <a:bodyPr wrap="square" rtlCol="0">
            <a:spAutoFit/>
          </a:bodyPr>
          <a:lstStyle/>
          <a:p>
            <a:pPr marL="457200" indent="-457200">
              <a:lnSpc>
                <a:spcPct val="150000"/>
              </a:lnSpc>
              <a:spcAft>
                <a:spcPts val="0"/>
              </a:spcAft>
            </a:pPr>
            <a:r>
              <a:rPr lang="en-GB" dirty="0">
                <a:ea typeface="Calibri" panose="020F0502020204030204" pitchFamily="34" charset="0"/>
                <a:cs typeface="Times New Roman" panose="02020603050405020304" pitchFamily="18" charset="0"/>
              </a:rPr>
              <a:t>Future Communities (2018) Developing and Delivering a Cohesive Community. Available at </a:t>
            </a:r>
            <a:r>
              <a:rPr lang="en-GB" u="sng" dirty="0">
                <a:solidFill>
                  <a:srgbClr val="0563C1"/>
                </a:solidFill>
                <a:ea typeface="Calibri" panose="020F0502020204030204" pitchFamily="34" charset="0"/>
                <a:cs typeface="Times New Roman" panose="02020603050405020304" pitchFamily="18" charset="0"/>
                <a:hlinkClick r:id="rId2"/>
              </a:rPr>
              <a:t>http://futurecommunities.net/ingredient/45/developing-and-delivering-cohesive-community</a:t>
            </a:r>
            <a:r>
              <a:rPr lang="en-GB" dirty="0">
                <a:ea typeface="Calibri" panose="020F0502020204030204" pitchFamily="34" charset="0"/>
                <a:cs typeface="Times New Roman" panose="02020603050405020304" pitchFamily="18" charset="0"/>
              </a:rPr>
              <a:t> Accessed on 18.05.2018.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Giddens, A., &amp; Sutton, P.W. (2017) Sociology. (Ed. 8). UK: Polity. </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Head, L. (2000) Cultural Landscapes and Environmental Change. UK: Arnold.</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 IPC (2017) Why Nursing Homes Are a Good Place to Live. Available at </a:t>
            </a:r>
            <a:r>
              <a:rPr lang="en-GB" u="sng" dirty="0">
                <a:solidFill>
                  <a:srgbClr val="0563C1"/>
                </a:solidFill>
                <a:ea typeface="Calibri" panose="020F0502020204030204" pitchFamily="34" charset="0"/>
                <a:cs typeface="Times New Roman" panose="02020603050405020304" pitchFamily="18" charset="0"/>
                <a:hlinkClick r:id="rId3"/>
              </a:rPr>
              <a:t>http://seniorcareofcolorado.com/index.php?option=com_content&amp;id=134&amp;Itemid=148</a:t>
            </a:r>
            <a:r>
              <a:rPr lang="en-GB" dirty="0">
                <a:ea typeface="Calibri" panose="020F0502020204030204" pitchFamily="34" charset="0"/>
                <a:cs typeface="Times New Roman" panose="02020603050405020304" pitchFamily="18" charset="0"/>
              </a:rPr>
              <a:t> Accessed on 04.06.2018. </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ITV News (2018). Available at </a:t>
            </a:r>
            <a:r>
              <a:rPr lang="en-GB" u="sng" dirty="0">
                <a:solidFill>
                  <a:srgbClr val="0563C1"/>
                </a:solidFill>
                <a:ea typeface="Calibri" panose="020F0502020204030204" pitchFamily="34" charset="0"/>
                <a:cs typeface="Times New Roman" panose="02020603050405020304" pitchFamily="18" charset="0"/>
                <a:hlinkClick r:id="rId4"/>
              </a:rPr>
              <a:t>http://www.itv.com/news/wales/2018-01-11/headteachers-warn-schools-in-wales-are-at-breaking-point-due-to-budget-cuts/</a:t>
            </a:r>
            <a:r>
              <a:rPr lang="en-GB" dirty="0">
                <a:ea typeface="Calibri" panose="020F0502020204030204" pitchFamily="34" charset="0"/>
                <a:cs typeface="Times New Roman" panose="02020603050405020304" pitchFamily="18" charset="0"/>
              </a:rPr>
              <a:t>  Accessed on 29.05.2018.</a:t>
            </a:r>
          </a:p>
          <a:p>
            <a:pPr marL="457200" indent="-457200">
              <a:lnSpc>
                <a:spcPct val="150000"/>
              </a:lnSpc>
            </a:pPr>
            <a:r>
              <a:rPr lang="en-GB" dirty="0">
                <a:ea typeface="Calibri" panose="020F0502020204030204" pitchFamily="34" charset="0"/>
                <a:cs typeface="Times New Roman" panose="02020603050405020304" pitchFamily="18" charset="0"/>
              </a:rPr>
              <a:t>Legislation.gov.uk (2018) Well-being of Future Generations (Wales) Act 2015. Available at </a:t>
            </a:r>
            <a:r>
              <a:rPr lang="en-GB" u="sng" dirty="0">
                <a:solidFill>
                  <a:srgbClr val="0563C1"/>
                </a:solidFill>
                <a:ea typeface="Calibri" panose="020F0502020204030204" pitchFamily="34" charset="0"/>
                <a:cs typeface="Times New Roman" panose="02020603050405020304" pitchFamily="18" charset="0"/>
                <a:hlinkClick r:id="rId5"/>
              </a:rPr>
              <a:t>http://www.legislation.gov.uk/anaw/2015/2/contents/enacted</a:t>
            </a:r>
            <a:r>
              <a:rPr lang="en-GB" dirty="0">
                <a:ea typeface="Calibri" panose="020F0502020204030204" pitchFamily="34" charset="0"/>
                <a:cs typeface="Times New Roman" panose="02020603050405020304" pitchFamily="18" charset="0"/>
              </a:rPr>
              <a:t> Accessed on 23.05.2018.</a:t>
            </a:r>
          </a:p>
          <a:p>
            <a:pPr marL="457200" indent="-457200">
              <a:lnSpc>
                <a:spcPct val="150000"/>
              </a:lnSpc>
              <a:spcAft>
                <a:spcPts val="0"/>
              </a:spcAft>
            </a:pP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21690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6F1CC6-D8AB-411E-B5D3-2F118D411708}"/>
              </a:ext>
            </a:extLst>
          </p:cNvPr>
          <p:cNvSpPr txBox="1"/>
          <p:nvPr/>
        </p:nvSpPr>
        <p:spPr>
          <a:xfrm>
            <a:off x="1575582" y="281354"/>
            <a:ext cx="9889587" cy="5441170"/>
          </a:xfrm>
          <a:prstGeom prst="rect">
            <a:avLst/>
          </a:prstGeom>
          <a:noFill/>
        </p:spPr>
        <p:txBody>
          <a:bodyPr wrap="square" rtlCol="0">
            <a:spAutoFit/>
          </a:bodyPr>
          <a:lstStyle/>
          <a:p>
            <a:pPr marL="457200" indent="-457200">
              <a:lnSpc>
                <a:spcPct val="150000"/>
              </a:lnSpc>
              <a:spcAft>
                <a:spcPts val="0"/>
              </a:spcAft>
            </a:pPr>
            <a:r>
              <a:rPr lang="en-GB" dirty="0">
                <a:ea typeface="Calibri" panose="020F0502020204030204" pitchFamily="34" charset="0"/>
                <a:cs typeface="Times New Roman" panose="02020603050405020304" pitchFamily="18" charset="0"/>
              </a:rPr>
              <a:t>Lombardi, D.; Porter, L. &amp; Barber, A. (2010) Conceptualising Sustainability in UK Urban Regeneration: a Discursive Formation. Available at </a:t>
            </a:r>
            <a:r>
              <a:rPr lang="en-GB" u="sng" dirty="0">
                <a:solidFill>
                  <a:srgbClr val="0563C1"/>
                </a:solidFill>
                <a:ea typeface="Calibri" panose="020F0502020204030204" pitchFamily="34" charset="0"/>
                <a:cs typeface="Times New Roman" panose="02020603050405020304" pitchFamily="18" charset="0"/>
                <a:hlinkClick r:id="rId2"/>
              </a:rPr>
              <a:t>http://journals.sagepub.com/doi/pdf/10.1177/0042098009360690 Accessed on 03.06.2018</a:t>
            </a:r>
            <a:r>
              <a:rPr lang="en-GB" dirty="0">
                <a:ea typeface="Calibri" panose="020F0502020204030204" pitchFamily="34" charset="0"/>
                <a:cs typeface="Times New Roman" panose="02020603050405020304" pitchFamily="18" charset="0"/>
              </a:rPr>
              <a:t>.</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Marx, K. (2009) Das Kapital. USA: Regnery Publishing.</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Moule, P. (2018) Making Sense of Research in Nursing, Health and Social Care. UK: Sage.</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Muff, K. (2015) Building Sustainable Legacies: The New Frontier of Societal Value Co-creation. (Issue 5). UK: Greenleaf.</a:t>
            </a:r>
          </a:p>
          <a:p>
            <a:pPr marL="457200" indent="-457200">
              <a:lnSpc>
                <a:spcPct val="150000"/>
              </a:lnSpc>
              <a:spcAft>
                <a:spcPts val="0"/>
              </a:spcAft>
            </a:pPr>
            <a:r>
              <a:rPr lang="en-GB" dirty="0" err="1">
                <a:ea typeface="Calibri" panose="020F0502020204030204" pitchFamily="34" charset="0"/>
                <a:cs typeface="Times New Roman" panose="02020603050405020304" pitchFamily="18" charset="0"/>
              </a:rPr>
              <a:t>O’Riordan</a:t>
            </a:r>
            <a:r>
              <a:rPr lang="en-GB" dirty="0">
                <a:ea typeface="Calibri" panose="020F0502020204030204" pitchFamily="34" charset="0"/>
                <a:cs typeface="Times New Roman" panose="02020603050405020304" pitchFamily="18" charset="0"/>
              </a:rPr>
              <a:t>, T. (2001) Globalism, Localism and Identity: Fresh Perspectives on the Transition to Sustainability.  London, UK: Earthscan Publications Ltd.</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OSM (2018). Available at </a:t>
            </a:r>
            <a:r>
              <a:rPr lang="en-GB" u="sng" dirty="0">
                <a:solidFill>
                  <a:srgbClr val="0563C1"/>
                </a:solidFill>
                <a:ea typeface="Calibri" panose="020F0502020204030204" pitchFamily="34" charset="0"/>
                <a:cs typeface="Times New Roman" panose="02020603050405020304" pitchFamily="18" charset="0"/>
                <a:hlinkClick r:id="rId3"/>
              </a:rPr>
              <a:t>http://justcliqit.com/filipinos-known-to-take-care-of-their-elderly/#prettyPhoto</a:t>
            </a:r>
            <a:r>
              <a:rPr lang="en-GB" dirty="0">
                <a:ea typeface="Calibri" panose="020F0502020204030204" pitchFamily="34" charset="0"/>
                <a:cs typeface="Times New Roman" panose="02020603050405020304" pitchFamily="18" charset="0"/>
              </a:rPr>
              <a:t> Accessed on 30.05.2018.</a:t>
            </a:r>
          </a:p>
        </p:txBody>
      </p:sp>
    </p:spTree>
    <p:extLst>
      <p:ext uri="{BB962C8B-B14F-4D97-AF65-F5344CB8AC3E}">
        <p14:creationId xmlns:p14="http://schemas.microsoft.com/office/powerpoint/2010/main" val="4562788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562E3D-A527-4511-A9D1-7F0A7A6364F9}"/>
              </a:ext>
            </a:extLst>
          </p:cNvPr>
          <p:cNvSpPr txBox="1"/>
          <p:nvPr/>
        </p:nvSpPr>
        <p:spPr>
          <a:xfrm>
            <a:off x="1434905" y="647114"/>
            <a:ext cx="9875520" cy="5856668"/>
          </a:xfrm>
          <a:prstGeom prst="rect">
            <a:avLst/>
          </a:prstGeom>
          <a:noFill/>
        </p:spPr>
        <p:txBody>
          <a:bodyPr wrap="square" rtlCol="0">
            <a:spAutoFit/>
          </a:bodyPr>
          <a:lstStyle/>
          <a:p>
            <a:pPr marL="457200" indent="-457200">
              <a:lnSpc>
                <a:spcPct val="150000"/>
              </a:lnSpc>
              <a:spcAft>
                <a:spcPts val="0"/>
              </a:spcAft>
            </a:pPr>
            <a:r>
              <a:rPr lang="en-GB" dirty="0">
                <a:ea typeface="Calibri" panose="020F0502020204030204" pitchFamily="34" charset="0"/>
                <a:cs typeface="Times New Roman" panose="02020603050405020304" pitchFamily="18" charset="0"/>
              </a:rPr>
              <a:t>Pathak, B. (2016) Mahatma - Gandhi’s Life in Colour. India: Gandhi Serve. </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Ransom, C.F. (2011) What Was the Continental Congress? And Other Questions About the Declaration of Independence. USA: Lerner. </a:t>
            </a:r>
          </a:p>
          <a:p>
            <a:pPr marL="457200" indent="-457200">
              <a:lnSpc>
                <a:spcPct val="150000"/>
              </a:lnSpc>
              <a:spcAft>
                <a:spcPts val="0"/>
              </a:spcAft>
            </a:pPr>
            <a:r>
              <a:rPr lang="en-GB" dirty="0" err="1">
                <a:ea typeface="Calibri" panose="020F0502020204030204" pitchFamily="34" charset="0"/>
                <a:cs typeface="Times New Roman" panose="02020603050405020304" pitchFamily="18" charset="0"/>
              </a:rPr>
              <a:t>Rokab</a:t>
            </a:r>
            <a:r>
              <a:rPr lang="en-GB" dirty="0">
                <a:ea typeface="Calibri" panose="020F0502020204030204" pitchFamily="34" charset="0"/>
                <a:cs typeface="Times New Roman" panose="02020603050405020304" pitchFamily="18" charset="0"/>
              </a:rPr>
              <a:t>, S. (2017) Love Thy Nature. Available at </a:t>
            </a:r>
            <a:r>
              <a:rPr lang="en-GB" u="sng" dirty="0">
                <a:solidFill>
                  <a:srgbClr val="0563C1"/>
                </a:solidFill>
                <a:ea typeface="Calibri" panose="020F0502020204030204" pitchFamily="34" charset="0"/>
                <a:cs typeface="Times New Roman" panose="02020603050405020304" pitchFamily="18" charset="0"/>
                <a:hlinkClick r:id="rId2"/>
              </a:rPr>
              <a:t>http://www.lovethynature.com/</a:t>
            </a:r>
            <a:r>
              <a:rPr lang="en-GB" dirty="0">
                <a:ea typeface="Calibri" panose="020F0502020204030204" pitchFamily="34" charset="0"/>
                <a:cs typeface="Times New Roman" panose="02020603050405020304" pitchFamily="18" charset="0"/>
              </a:rPr>
              <a:t>         Accessed on 03.06.2018.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Scott, W. &amp; Gough, S. (2003) Sustainable Development and Learning: Framing the Issues. UK: Routledge.</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Smith, M. (2015) Wales Online: Care home owner at centre of abuse probe ‘could and should’ have been prosecuted, scathing report finds. Available at </a:t>
            </a:r>
            <a:r>
              <a:rPr lang="en-GB" u="sng" dirty="0">
                <a:solidFill>
                  <a:srgbClr val="0563C1"/>
                </a:solidFill>
                <a:ea typeface="Calibri" panose="020F0502020204030204" pitchFamily="34" charset="0"/>
                <a:cs typeface="Times New Roman" panose="02020603050405020304" pitchFamily="18" charset="0"/>
                <a:hlinkClick r:id="rId3"/>
              </a:rPr>
              <a:t>https://www.walesonline.co.uk/news/wales-news/care-home-owner-centre-abuse-9651502</a:t>
            </a:r>
            <a:r>
              <a:rPr lang="en-GB" dirty="0">
                <a:ea typeface="Calibri" panose="020F0502020204030204" pitchFamily="34" charset="0"/>
                <a:cs typeface="Times New Roman" panose="02020603050405020304" pitchFamily="18" charset="0"/>
              </a:rPr>
              <a:t> Accessed on 02.06.2018.</a:t>
            </a:r>
          </a:p>
          <a:p>
            <a:pPr marL="457200" indent="-457200">
              <a:lnSpc>
                <a:spcPct val="150000"/>
              </a:lnSpc>
              <a:spcAft>
                <a:spcPts val="0"/>
              </a:spcAft>
            </a:pPr>
            <a:r>
              <a:rPr lang="en-GB" dirty="0" err="1">
                <a:ea typeface="Calibri" panose="020F0502020204030204" pitchFamily="34" charset="0"/>
                <a:cs typeface="Times New Roman" panose="02020603050405020304" pitchFamily="18" charset="0"/>
              </a:rPr>
              <a:t>Sollitto</a:t>
            </a:r>
            <a:r>
              <a:rPr lang="en-GB" dirty="0">
                <a:ea typeface="Calibri" panose="020F0502020204030204" pitchFamily="34" charset="0"/>
                <a:cs typeface="Times New Roman" panose="02020603050405020304" pitchFamily="18" charset="0"/>
              </a:rPr>
              <a:t>, M. (2017) Geriatricians: The Antidote to Ageism in Senior Healthcare. Available at  </a:t>
            </a:r>
            <a:r>
              <a:rPr lang="en-GB" u="sng" dirty="0">
                <a:solidFill>
                  <a:srgbClr val="0563C1"/>
                </a:solidFill>
                <a:ea typeface="Calibri" panose="020F0502020204030204" pitchFamily="34" charset="0"/>
                <a:cs typeface="Times New Roman" panose="02020603050405020304" pitchFamily="18" charset="0"/>
                <a:hlinkClick r:id="rId4"/>
              </a:rPr>
              <a:t>https://www.agingcare.com/Articles/discrimination-against-elderly-150458.htm</a:t>
            </a:r>
            <a:r>
              <a:rPr lang="en-GB" dirty="0">
                <a:ea typeface="Calibri" panose="020F0502020204030204" pitchFamily="34" charset="0"/>
                <a:cs typeface="Times New Roman" panose="02020603050405020304" pitchFamily="18" charset="0"/>
              </a:rPr>
              <a:t> Accessed on 06.06.2018. </a:t>
            </a:r>
          </a:p>
        </p:txBody>
      </p:sp>
    </p:spTree>
    <p:extLst>
      <p:ext uri="{BB962C8B-B14F-4D97-AF65-F5344CB8AC3E}">
        <p14:creationId xmlns:p14="http://schemas.microsoft.com/office/powerpoint/2010/main" val="36728647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29BEE2-9F44-45F6-B8E4-FC6609CF28CB}"/>
              </a:ext>
            </a:extLst>
          </p:cNvPr>
          <p:cNvSpPr txBox="1"/>
          <p:nvPr/>
        </p:nvSpPr>
        <p:spPr>
          <a:xfrm>
            <a:off x="1589649" y="351692"/>
            <a:ext cx="10030265" cy="6272166"/>
          </a:xfrm>
          <a:prstGeom prst="rect">
            <a:avLst/>
          </a:prstGeom>
          <a:noFill/>
        </p:spPr>
        <p:txBody>
          <a:bodyPr wrap="square" rtlCol="0">
            <a:spAutoFit/>
          </a:bodyPr>
          <a:lstStyle/>
          <a:p>
            <a:pPr marL="457200" indent="-457200">
              <a:lnSpc>
                <a:spcPct val="150000"/>
              </a:lnSpc>
              <a:spcAft>
                <a:spcPts val="0"/>
              </a:spcAft>
            </a:pPr>
            <a:r>
              <a:rPr lang="en-GB" dirty="0">
                <a:ea typeface="Calibri" panose="020F0502020204030204" pitchFamily="34" charset="0"/>
                <a:cs typeface="Times New Roman" panose="02020603050405020304" pitchFamily="18" charset="0"/>
              </a:rPr>
              <a:t>Sustainable Development Commission (2011) What is sustainable development. Available at </a:t>
            </a:r>
            <a:r>
              <a:rPr lang="en-GB" u="sng" dirty="0">
                <a:solidFill>
                  <a:srgbClr val="0563C1"/>
                </a:solidFill>
                <a:ea typeface="Calibri" panose="020F0502020204030204" pitchFamily="34" charset="0"/>
                <a:cs typeface="Times New Roman" panose="02020603050405020304" pitchFamily="18" charset="0"/>
                <a:hlinkClick r:id="rId2"/>
              </a:rPr>
              <a:t>http://www.sd-commission.org.uk/pages/what-is-sustainable-development.html</a:t>
            </a:r>
            <a:r>
              <a:rPr lang="en-GB" dirty="0">
                <a:ea typeface="Calibri" panose="020F0502020204030204" pitchFamily="34" charset="0"/>
                <a:cs typeface="Times New Roman" panose="02020603050405020304" pitchFamily="18" charset="0"/>
              </a:rPr>
              <a:t> Accessed on 06.06.2018.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The Guardian (2014) The Beveridge report revisited: where now for the welfare state? Available at </a:t>
            </a:r>
            <a:r>
              <a:rPr lang="en-GB" u="sng" dirty="0">
                <a:solidFill>
                  <a:srgbClr val="0563C1"/>
                </a:solidFill>
                <a:ea typeface="Calibri" panose="020F0502020204030204" pitchFamily="34" charset="0"/>
                <a:cs typeface="Times New Roman" panose="02020603050405020304" pitchFamily="18" charset="0"/>
                <a:hlinkClick r:id="rId3"/>
              </a:rPr>
              <a:t>https://www.theguardian.com/society-professionals/2014/jul/07/-sp-beveridge-report-revisited-where-now-for-the-welfare-state</a:t>
            </a:r>
            <a:r>
              <a:rPr lang="en-GB" dirty="0">
                <a:ea typeface="Calibri" panose="020F0502020204030204" pitchFamily="34" charset="0"/>
                <a:cs typeface="Times New Roman" panose="02020603050405020304" pitchFamily="18" charset="0"/>
              </a:rPr>
              <a:t> Accessed on 29.05.2018.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The Guardian (2017) Want, disease, ignorance, squalor and idleness: are Beveridge’s five evils back? Available at </a:t>
            </a:r>
            <a:r>
              <a:rPr lang="en-GB" u="sng" dirty="0">
                <a:solidFill>
                  <a:srgbClr val="0563C1"/>
                </a:solidFill>
                <a:ea typeface="Calibri" panose="020F0502020204030204" pitchFamily="34" charset="0"/>
                <a:cs typeface="Times New Roman" panose="02020603050405020304" pitchFamily="18" charset="0"/>
                <a:hlinkClick r:id="rId4"/>
              </a:rPr>
              <a:t>https://www.theguardian.com/society/2017/oct/10/beveridge-five-evils-welfare-state Accessed on 23.05.2018</a:t>
            </a:r>
            <a:r>
              <a:rPr lang="en-GB" dirty="0">
                <a:ea typeface="Calibri" panose="020F0502020204030204" pitchFamily="34" charset="0"/>
                <a:cs typeface="Times New Roman" panose="02020603050405020304" pitchFamily="18" charset="0"/>
              </a:rPr>
              <a:t>.</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Thiele, L.P. (2013) Sustainability. UK: Polity.</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Wales Audit Office (2017) Welsh Government using the NHS finances act to drive better planning of services and finances. Available at </a:t>
            </a:r>
            <a:r>
              <a:rPr lang="en-GB" u="sng" dirty="0">
                <a:solidFill>
                  <a:srgbClr val="0563C1"/>
                </a:solidFill>
                <a:ea typeface="Calibri" panose="020F0502020204030204" pitchFamily="34" charset="0"/>
                <a:cs typeface="Times New Roman" panose="02020603050405020304" pitchFamily="18" charset="0"/>
                <a:hlinkClick r:id="rId5"/>
              </a:rPr>
              <a:t>https://www.audit.wales/news/welsh-government-using-nhs-finances-act-drive-better-planning-services-and-finances</a:t>
            </a:r>
            <a:r>
              <a:rPr lang="en-GB" dirty="0">
                <a:ea typeface="Calibri" panose="020F0502020204030204" pitchFamily="34" charset="0"/>
                <a:cs typeface="Times New Roman" panose="02020603050405020304" pitchFamily="18" charset="0"/>
              </a:rPr>
              <a:t> Accessed on 29.05.2018.</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77565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85502B-F9B4-475A-A4E0-29E40FF4A0D4}"/>
              </a:ext>
            </a:extLst>
          </p:cNvPr>
          <p:cNvSpPr txBox="1"/>
          <p:nvPr/>
        </p:nvSpPr>
        <p:spPr>
          <a:xfrm>
            <a:off x="1589649" y="337626"/>
            <a:ext cx="9594166" cy="6272166"/>
          </a:xfrm>
          <a:prstGeom prst="rect">
            <a:avLst/>
          </a:prstGeom>
          <a:noFill/>
        </p:spPr>
        <p:txBody>
          <a:bodyPr wrap="square" rtlCol="0">
            <a:spAutoFit/>
          </a:bodyPr>
          <a:lstStyle/>
          <a:p>
            <a:pPr marL="457200" indent="-457200">
              <a:lnSpc>
                <a:spcPct val="150000"/>
              </a:lnSpc>
              <a:spcAft>
                <a:spcPts val="0"/>
              </a:spcAft>
            </a:pPr>
            <a:r>
              <a:rPr lang="en-GB" dirty="0">
                <a:ea typeface="Calibri" panose="020F0502020204030204" pitchFamily="34" charset="0"/>
                <a:cs typeface="Times New Roman" panose="02020603050405020304" pitchFamily="18" charset="0"/>
              </a:rPr>
              <a:t>Wales Government (2018) Paying for Social Care Report. Available at </a:t>
            </a:r>
            <a:r>
              <a:rPr lang="en-GB" u="sng" dirty="0">
                <a:solidFill>
                  <a:srgbClr val="0563C1"/>
                </a:solidFill>
                <a:ea typeface="Calibri" panose="020F0502020204030204" pitchFamily="34" charset="0"/>
                <a:cs typeface="Times New Roman" panose="02020603050405020304" pitchFamily="18" charset="0"/>
                <a:hlinkClick r:id="rId2"/>
              </a:rPr>
              <a:t>http://gov.wales/topics/health/socialcare/care/?lang=en</a:t>
            </a:r>
            <a:r>
              <a:rPr lang="en-GB" dirty="0">
                <a:ea typeface="Calibri" panose="020F0502020204030204" pitchFamily="34" charset="0"/>
                <a:cs typeface="Times New Roman" panose="02020603050405020304" pitchFamily="18" charset="0"/>
              </a:rPr>
              <a:t> Accessed on 17.05.2018.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WCVA, (2018) The Well-being of Future Generations (Wales) Act - All You Need To Know. Available at </a:t>
            </a:r>
            <a:r>
              <a:rPr lang="en-GB" u="sng" dirty="0">
                <a:solidFill>
                  <a:srgbClr val="0563C1"/>
                </a:solidFill>
                <a:ea typeface="Calibri" panose="020F0502020204030204" pitchFamily="34" charset="0"/>
                <a:cs typeface="Times New Roman" panose="02020603050405020304" pitchFamily="18" charset="0"/>
                <a:hlinkClick r:id="rId3"/>
              </a:rPr>
              <a:t>https://www.wcva.org.uk/what-we-do/the-future-generations-(wales)-act-all-you-need-to-know</a:t>
            </a:r>
            <a:r>
              <a:rPr lang="en-GB" dirty="0">
                <a:ea typeface="Calibri" panose="020F0502020204030204" pitchFamily="34" charset="0"/>
                <a:cs typeface="Times New Roman" panose="02020603050405020304" pitchFamily="18" charset="0"/>
              </a:rPr>
              <a:t> Accessed on 03.06.2018.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Welsh Government (2016) Sustainable Development Charter. Available at </a:t>
            </a:r>
            <a:r>
              <a:rPr lang="en-GB" u="sng" dirty="0">
                <a:solidFill>
                  <a:srgbClr val="0563C1"/>
                </a:solidFill>
                <a:ea typeface="Calibri" panose="020F0502020204030204" pitchFamily="34" charset="0"/>
                <a:cs typeface="Times New Roman" panose="02020603050405020304" pitchFamily="18" charset="0"/>
                <a:hlinkClick r:id="rId4"/>
              </a:rPr>
              <a:t>https://gov.wales/topics/people-and-communities/people/future-generations-act/sdcharter/?lang=en</a:t>
            </a:r>
            <a:r>
              <a:rPr lang="en-GB" dirty="0">
                <a:ea typeface="Calibri" panose="020F0502020204030204" pitchFamily="34" charset="0"/>
                <a:cs typeface="Times New Roman" panose="02020603050405020304" pitchFamily="18" charset="0"/>
              </a:rPr>
              <a:t> Accessed on 06.06.2018.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Welsh Government (2017) Carmarthenshire Well-Being Assessment. Available at </a:t>
            </a:r>
            <a:r>
              <a:rPr lang="en-GB" u="sng" dirty="0">
                <a:solidFill>
                  <a:srgbClr val="0563C1"/>
                </a:solidFill>
                <a:ea typeface="Calibri" panose="020F0502020204030204" pitchFamily="34" charset="0"/>
                <a:cs typeface="Times New Roman" panose="02020603050405020304" pitchFamily="18" charset="0"/>
                <a:hlinkClick r:id="rId5"/>
              </a:rPr>
              <a:t>http://www.thecarmarthenshirewewant.wales/media/8178/psb-wellbeing-assessment.pdf Accessed on 04.06.2018</a:t>
            </a:r>
            <a:r>
              <a:rPr lang="en-GB" dirty="0">
                <a:ea typeface="Calibri" panose="020F0502020204030204" pitchFamily="34" charset="0"/>
                <a:cs typeface="Times New Roman" panose="02020603050405020304" pitchFamily="18" charset="0"/>
              </a:rPr>
              <a:t> Accessed on 04.06.2018.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Welsh Government (2017) Social Services and Well-being (Wales) Act 2014. Available at </a:t>
            </a:r>
            <a:r>
              <a:rPr lang="en-GB" u="sng" dirty="0">
                <a:solidFill>
                  <a:srgbClr val="0563C1"/>
                </a:solidFill>
                <a:ea typeface="Calibri" panose="020F0502020204030204" pitchFamily="34" charset="0"/>
                <a:cs typeface="Times New Roman" panose="02020603050405020304" pitchFamily="18" charset="0"/>
                <a:hlinkClick r:id="rId6"/>
              </a:rPr>
              <a:t>https://gov.wales/topics/health/socialcare/act/?lang=en</a:t>
            </a:r>
            <a:r>
              <a:rPr lang="en-GB" dirty="0">
                <a:ea typeface="Calibri" panose="020F0502020204030204" pitchFamily="34" charset="0"/>
                <a:cs typeface="Times New Roman" panose="02020603050405020304" pitchFamily="18" charset="0"/>
              </a:rPr>
              <a:t> Accessed on 23.05.2018.</a:t>
            </a:r>
          </a:p>
        </p:txBody>
      </p:sp>
    </p:spTree>
    <p:extLst>
      <p:ext uri="{BB962C8B-B14F-4D97-AF65-F5344CB8AC3E}">
        <p14:creationId xmlns:p14="http://schemas.microsoft.com/office/powerpoint/2010/main" val="18936833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9D9F58-EFCA-4890-93D5-E9D02D58E44A}"/>
              </a:ext>
            </a:extLst>
          </p:cNvPr>
          <p:cNvSpPr txBox="1"/>
          <p:nvPr/>
        </p:nvSpPr>
        <p:spPr>
          <a:xfrm>
            <a:off x="1575582" y="633046"/>
            <a:ext cx="9622301" cy="5441170"/>
          </a:xfrm>
          <a:prstGeom prst="rect">
            <a:avLst/>
          </a:prstGeom>
          <a:noFill/>
        </p:spPr>
        <p:txBody>
          <a:bodyPr wrap="square" rtlCol="0">
            <a:spAutoFit/>
          </a:bodyPr>
          <a:lstStyle/>
          <a:p>
            <a:pPr marL="457200" indent="-457200">
              <a:lnSpc>
                <a:spcPct val="150000"/>
              </a:lnSpc>
              <a:spcAft>
                <a:spcPts val="0"/>
              </a:spcAft>
            </a:pPr>
            <a:r>
              <a:rPr lang="en-GB" dirty="0">
                <a:ea typeface="Calibri" panose="020F0502020204030204" pitchFamily="34" charset="0"/>
                <a:cs typeface="Times New Roman" panose="02020603050405020304" pitchFamily="18" charset="0"/>
              </a:rPr>
              <a:t>Welsh Government (2018) Making older people’s rights a reality will make Wales the best place in the world to grow old. Available at </a:t>
            </a:r>
            <a:r>
              <a:rPr lang="en-GB" u="sng" dirty="0">
                <a:solidFill>
                  <a:srgbClr val="0563C1"/>
                </a:solidFill>
                <a:ea typeface="Calibri" panose="020F0502020204030204" pitchFamily="34" charset="0"/>
                <a:cs typeface="Times New Roman" panose="02020603050405020304" pitchFamily="18" charset="0"/>
                <a:hlinkClick r:id="rId2"/>
              </a:rPr>
              <a:t>https://gov.wales/newsroom/health-and-social-services/2018/olrights/?lang=en</a:t>
            </a:r>
            <a:r>
              <a:rPr lang="en-GB" dirty="0">
                <a:ea typeface="Calibri" panose="020F0502020204030204" pitchFamily="34" charset="0"/>
                <a:cs typeface="Times New Roman" panose="02020603050405020304" pitchFamily="18" charset="0"/>
              </a:rPr>
              <a:t> Accessed on 05.06.2018.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Which? Elderly Care (2017) The benefits and drawbacks of care homes. Available at  </a:t>
            </a:r>
            <a:r>
              <a:rPr lang="en-GB" u="sng" dirty="0">
                <a:solidFill>
                  <a:srgbClr val="0563C1"/>
                </a:solidFill>
                <a:ea typeface="Calibri" panose="020F0502020204030204" pitchFamily="34" charset="0"/>
                <a:cs typeface="Times New Roman" panose="02020603050405020304" pitchFamily="18" charset="0"/>
                <a:hlinkClick r:id="rId3"/>
              </a:rPr>
              <a:t> https://www.which.co.uk/elderly-care/housing-options/care-homes/343028-the-benefits-and-drawbacks-of-care-homes</a:t>
            </a:r>
            <a:r>
              <a:rPr lang="en-GB" dirty="0">
                <a:ea typeface="Calibri" panose="020F0502020204030204" pitchFamily="34" charset="0"/>
                <a:cs typeface="Times New Roman" panose="02020603050405020304" pitchFamily="18" charset="0"/>
              </a:rPr>
              <a:t> Accessed on 05.06.2018. </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Wood, A. (2013) Community Care: ‘In 2013, do we still need residential care for older people?’ Available at </a:t>
            </a:r>
            <a:r>
              <a:rPr lang="en-GB" u="sng" dirty="0">
                <a:solidFill>
                  <a:srgbClr val="0563C1"/>
                </a:solidFill>
                <a:ea typeface="Calibri" panose="020F0502020204030204" pitchFamily="34" charset="0"/>
                <a:cs typeface="Times New Roman" panose="02020603050405020304" pitchFamily="18" charset="0"/>
                <a:hlinkClick r:id="rId4"/>
              </a:rPr>
              <a:t>http://www.communitycare.co.uk/2013/05/15/in-2013-do-we-still-need-residential-care-for-older-people/</a:t>
            </a:r>
            <a:r>
              <a:rPr lang="en-GB" dirty="0">
                <a:ea typeface="Calibri" panose="020F0502020204030204" pitchFamily="34" charset="0"/>
                <a:cs typeface="Times New Roman" panose="02020603050405020304" pitchFamily="18" charset="0"/>
              </a:rPr>
              <a:t> Accessed on 06.06.2018.</a:t>
            </a:r>
          </a:p>
          <a:p>
            <a:pPr marL="457200" indent="-457200">
              <a:lnSpc>
                <a:spcPct val="150000"/>
              </a:lnSpc>
              <a:spcAft>
                <a:spcPts val="0"/>
              </a:spcAft>
            </a:pPr>
            <a:r>
              <a:rPr lang="en-GB" dirty="0">
                <a:ea typeface="Calibri" panose="020F0502020204030204" pitchFamily="34" charset="0"/>
                <a:cs typeface="Times New Roman" panose="02020603050405020304" pitchFamily="18" charset="0"/>
              </a:rPr>
              <a:t>World Health Organisation (2014) Mental health: a state of well-being. Available at </a:t>
            </a:r>
            <a:r>
              <a:rPr lang="en-GB" u="sng" dirty="0">
                <a:solidFill>
                  <a:srgbClr val="0563C1"/>
                </a:solidFill>
                <a:ea typeface="Calibri" panose="020F0502020204030204" pitchFamily="34" charset="0"/>
                <a:cs typeface="Times New Roman" panose="02020603050405020304" pitchFamily="18" charset="0"/>
                <a:hlinkClick r:id="rId5"/>
              </a:rPr>
              <a:t>http://www.who.int/features/factfiles/mental_health/en/</a:t>
            </a:r>
            <a:r>
              <a:rPr lang="en-GB" dirty="0">
                <a:ea typeface="Calibri" panose="020F0502020204030204" pitchFamily="34" charset="0"/>
                <a:cs typeface="Times New Roman" panose="02020603050405020304" pitchFamily="18" charset="0"/>
              </a:rPr>
              <a:t> Accessed on 05.06.2018.</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004570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TM02892315[[fn=Wisp]]</Template>
  <TotalTime>13354</TotalTime>
  <Words>3901</Words>
  <Application>Microsoft Office PowerPoint</Application>
  <PresentationFormat>Widescreen</PresentationFormat>
  <Paragraphs>341</Paragraphs>
  <Slides>50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Century Gothic</vt:lpstr>
      <vt:lpstr>Guardian Text Egyptian Web</vt:lpstr>
      <vt:lpstr>StagSansWeb-Book</vt:lpstr>
      <vt:lpstr>Times New Roman</vt:lpstr>
      <vt:lpstr>Wingdings 3</vt:lpstr>
      <vt:lpstr>Wisp</vt:lpstr>
      <vt:lpstr>SJEQ7004 Sustainable  Communities: Equality in Action</vt:lpstr>
      <vt:lpstr>Introduction</vt:lpstr>
      <vt:lpstr>Disappearing Nature and Lessons of the Past</vt:lpstr>
      <vt:lpstr>Love Thy Nature </vt:lpstr>
      <vt:lpstr>Other Cultural View?</vt:lpstr>
      <vt:lpstr>The Act Claims</vt:lpstr>
      <vt:lpstr>Capitalist Mentality</vt:lpstr>
      <vt:lpstr>Aims</vt:lpstr>
      <vt:lpstr>PowerPoint Presentation</vt:lpstr>
      <vt:lpstr>Critical Evaluation of Claims and Aspirations</vt:lpstr>
      <vt:lpstr>Module Question and Focus</vt:lpstr>
      <vt:lpstr>The Wellbeing of Future Generations  (Wales) Act 2015</vt:lpstr>
      <vt:lpstr>Elderly Community Living in Residential Care</vt:lpstr>
      <vt:lpstr>Sustainability and The Elderly Population</vt:lpstr>
      <vt:lpstr>Elderly Community Living in Residential Care</vt:lpstr>
      <vt:lpstr>Elderly Community Living in Residential Care</vt:lpstr>
      <vt:lpstr>Elderly Community Living in Residential Care</vt:lpstr>
      <vt:lpstr>Elderly Community Living in Residential Care</vt:lpstr>
      <vt:lpstr>Elderly Community Living in Residential Care</vt:lpstr>
      <vt:lpstr>A Healthier Wales </vt:lpstr>
      <vt:lpstr>Current Government Paradigm of Care </vt:lpstr>
      <vt:lpstr>Inclusive Practice in Community Care</vt:lpstr>
      <vt:lpstr>Cultural Sanitisation of the Elderly?</vt:lpstr>
      <vt:lpstr>Paradigm of Care</vt:lpstr>
      <vt:lpstr>Paradigms of Care</vt:lpstr>
      <vt:lpstr>Cohesive Policy?</vt:lpstr>
      <vt:lpstr>A Wales of Cohesive Communities?</vt:lpstr>
      <vt:lpstr>A Wales of Cohesive Communities</vt:lpstr>
      <vt:lpstr>A Wales of Cohesive Communities</vt:lpstr>
      <vt:lpstr>A Wales of Cohesive Communities</vt:lpstr>
      <vt:lpstr>A Wales of Cohesive Communities</vt:lpstr>
      <vt:lpstr>In Conclusion</vt:lpstr>
      <vt:lpstr>Giants of Poverty</vt:lpstr>
      <vt:lpstr>Giants of Poverty (contd.)</vt:lpstr>
      <vt:lpstr>Poverty of Aspiration</vt:lpstr>
      <vt:lpstr>Ageing Population</vt:lpstr>
      <vt:lpstr>Funding for Health Promotion</vt:lpstr>
      <vt:lpstr>Raising Aspirations</vt:lpstr>
      <vt:lpstr>Self Reflection</vt:lpstr>
      <vt:lpstr>Who is Speaking up for the Elderly? Now?</vt:lpstr>
      <vt:lpstr>Health Definition</vt:lpstr>
      <vt:lpstr>Sustainability &amp; The Community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SJEQ7004 Sustainable  Communities: Equality in Action</dc:title>
  <dc:creator>Carol Morgan</dc:creator>
  <cp:lastModifiedBy>Carol Morgan</cp:lastModifiedBy>
  <cp:revision>481</cp:revision>
  <dcterms:created xsi:type="dcterms:W3CDTF">2018-05-21T19:13:41Z</dcterms:created>
  <dcterms:modified xsi:type="dcterms:W3CDTF">2018-06-08T15:29:23Z</dcterms:modified>
</cp:coreProperties>
</file>