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1" r:id="rId3"/>
    <p:sldId id="258" r:id="rId4"/>
    <p:sldId id="257" r:id="rId5"/>
    <p:sldId id="259" r:id="rId6"/>
    <p:sldId id="260"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6" d="100"/>
          <a:sy n="76" d="100"/>
        </p:scale>
        <p:origin x="132"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2727330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3093667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300732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C11C7A6-162B-437E-B6EA-34EB819BC5FC}" type="datetimeFigureOut">
              <a:rPr lang="en-GB" smtClean="0"/>
              <a:t>18/12/2017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278876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C11C7A6-162B-437E-B6EA-34EB819BC5FC}" type="datetimeFigureOut">
              <a:rPr lang="en-GB" smtClean="0"/>
              <a:t>18/12/2017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2291794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C11C7A6-162B-437E-B6EA-34EB819BC5FC}" type="datetimeFigureOut">
              <a:rPr lang="en-GB" smtClean="0"/>
              <a:t>18/12/2017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616676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11C7A6-162B-437E-B6EA-34EB819BC5FC}" type="datetimeFigureOut">
              <a:rPr lang="en-GB" smtClean="0"/>
              <a:t>18/12/2017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1159721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11C7A6-162B-437E-B6EA-34EB819BC5FC}" type="datetimeFigureOut">
              <a:rPr lang="en-GB" smtClean="0"/>
              <a:t>18/12/2017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616051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11C7A6-162B-437E-B6EA-34EB819BC5FC}" type="datetimeFigureOut">
              <a:rPr lang="en-GB" smtClean="0"/>
              <a:t>18/12/2017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112107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432193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20936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1779529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33843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523672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1698396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11C7A6-162B-437E-B6EA-34EB819BC5FC}"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58E16-E583-431C-955C-C9E9D2D2B2B2}" type="slidenum">
              <a:rPr lang="en-GB" smtClean="0"/>
              <a:t>‹#›</a:t>
            </a:fld>
            <a:endParaRPr lang="en-GB"/>
          </a:p>
        </p:txBody>
      </p:sp>
    </p:spTree>
    <p:extLst>
      <p:ext uri="{BB962C8B-B14F-4D97-AF65-F5344CB8AC3E}">
        <p14:creationId xmlns:p14="http://schemas.microsoft.com/office/powerpoint/2010/main" val="2066886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C11C7A6-162B-437E-B6EA-34EB819BC5FC}" type="datetimeFigureOut">
              <a:rPr lang="en-GB" smtClean="0"/>
              <a:t>18/12/2017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ED58E16-E583-431C-955C-C9E9D2D2B2B2}" type="slidenum">
              <a:rPr lang="en-GB" smtClean="0"/>
              <a:t>‹#›</a:t>
            </a:fld>
            <a:endParaRPr lang="en-GB"/>
          </a:p>
        </p:txBody>
      </p:sp>
    </p:spTree>
    <p:extLst>
      <p:ext uri="{BB962C8B-B14F-4D97-AF65-F5344CB8AC3E}">
        <p14:creationId xmlns:p14="http://schemas.microsoft.com/office/powerpoint/2010/main" val="2887840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009900"/>
            <a:ext cx="9537700" cy="3200400"/>
          </a:xfrm>
        </p:spPr>
        <p:txBody>
          <a:bodyPr>
            <a:normAutofit fontScale="90000"/>
          </a:bodyPr>
          <a:lstStyle/>
          <a:p>
            <a:pPr algn="ctr"/>
            <a:r>
              <a:rPr lang="en-GB" b="1" cap="small" dirty="0" smtClean="0">
                <a:solidFill>
                  <a:schemeClr val="tx1"/>
                </a:solidFill>
              </a:rPr>
              <a:t>Project Proposal</a:t>
            </a:r>
            <a:r>
              <a:rPr lang="en-GB" dirty="0" smtClean="0"/>
              <a:t/>
            </a:r>
            <a:br>
              <a:rPr lang="en-GB" dirty="0" smtClean="0"/>
            </a:br>
            <a:r>
              <a:rPr lang="en-GB" b="1" cap="small" dirty="0" smtClean="0"/>
              <a:t>STUDENT ATTENDANCE MONITORING SYSTEM USING BIOMETRIC FINGERPRINT SYSTEM</a:t>
            </a:r>
            <a:r>
              <a:rPr lang="en-GB" dirty="0"/>
              <a:t/>
            </a:r>
            <a:br>
              <a:rPr lang="en-GB" dirty="0"/>
            </a:br>
            <a:r>
              <a:rPr lang="en-GB" dirty="0" smtClean="0"/>
              <a:t>BY Darren H Jones</a:t>
            </a:r>
            <a:endParaRPr lang="en-GB" dirty="0"/>
          </a:p>
        </p:txBody>
      </p:sp>
    </p:spTree>
    <p:extLst>
      <p:ext uri="{BB962C8B-B14F-4D97-AF65-F5344CB8AC3E}">
        <p14:creationId xmlns:p14="http://schemas.microsoft.com/office/powerpoint/2010/main" val="110619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92317" y="961697"/>
            <a:ext cx="7551683" cy="1200329"/>
          </a:xfrm>
          <a:prstGeom prst="rect">
            <a:avLst/>
          </a:prstGeom>
        </p:spPr>
        <p:txBody>
          <a:bodyPr wrap="square">
            <a:spAutoFit/>
          </a:bodyPr>
          <a:lstStyle/>
          <a:p>
            <a:endParaRPr lang="en-US" dirty="0" smtClean="0"/>
          </a:p>
          <a:p>
            <a:endParaRPr lang="en-US" dirty="0" smtClean="0"/>
          </a:p>
          <a:p>
            <a:endParaRPr lang="en-US" dirty="0" smtClean="0"/>
          </a:p>
          <a:p>
            <a:r>
              <a:rPr lang="en-US" dirty="0" smtClean="0"/>
              <a:t>Fingerprint </a:t>
            </a:r>
            <a:r>
              <a:rPr lang="en-US" dirty="0"/>
              <a:t>biometric system to monitor the student’s attendants</a:t>
            </a:r>
            <a:endParaRPr lang="en-GB" dirty="0"/>
          </a:p>
        </p:txBody>
      </p:sp>
      <p:pic>
        <p:nvPicPr>
          <p:cNvPr id="4" name="Picture 3"/>
          <p:cNvPicPr>
            <a:picLocks noChangeAspect="1"/>
          </p:cNvPicPr>
          <p:nvPr/>
        </p:nvPicPr>
        <p:blipFill>
          <a:blip r:embed="rId2"/>
          <a:stretch>
            <a:fillRect/>
          </a:stretch>
        </p:blipFill>
        <p:spPr>
          <a:xfrm>
            <a:off x="2939118" y="2785241"/>
            <a:ext cx="3381375" cy="2895600"/>
          </a:xfrm>
          <a:prstGeom prst="rect">
            <a:avLst/>
          </a:prstGeom>
        </p:spPr>
      </p:pic>
      <p:sp>
        <p:nvSpPr>
          <p:cNvPr id="5" name="TextBox 4"/>
          <p:cNvSpPr txBox="1"/>
          <p:nvPr/>
        </p:nvSpPr>
        <p:spPr>
          <a:xfrm>
            <a:off x="2301766" y="581745"/>
            <a:ext cx="4887310" cy="923330"/>
          </a:xfrm>
          <a:prstGeom prst="rect">
            <a:avLst/>
          </a:prstGeom>
          <a:noFill/>
        </p:spPr>
        <p:txBody>
          <a:bodyPr wrap="square" rtlCol="0">
            <a:spAutoFit/>
          </a:bodyPr>
          <a:lstStyle/>
          <a:p>
            <a:r>
              <a:rPr lang="en-GB" sz="5400" dirty="0"/>
              <a:t>Introduction </a:t>
            </a:r>
          </a:p>
        </p:txBody>
      </p:sp>
    </p:spTree>
    <p:extLst>
      <p:ext uri="{BB962C8B-B14F-4D97-AF65-F5344CB8AC3E}">
        <p14:creationId xmlns:p14="http://schemas.microsoft.com/office/powerpoint/2010/main" val="1903601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1308100"/>
            <a:ext cx="8128000" cy="4955203"/>
          </a:xfrm>
          <a:prstGeom prst="rect">
            <a:avLst/>
          </a:prstGeom>
        </p:spPr>
        <p:txBody>
          <a:bodyPr wrap="square">
            <a:spAutoFit/>
          </a:bodyPr>
          <a:lstStyle/>
          <a:p>
            <a:r>
              <a:rPr lang="en-US" sz="3200" b="1" u="sng" dirty="0" smtClean="0"/>
              <a:t>Why </a:t>
            </a:r>
            <a:r>
              <a:rPr lang="en-US" sz="3200" b="1" u="sng" dirty="0"/>
              <a:t>the need for Biometric attendants monitoring </a:t>
            </a:r>
            <a:r>
              <a:rPr lang="en-US" sz="3200" b="1" u="sng" dirty="0" smtClean="0"/>
              <a:t>system ?</a:t>
            </a:r>
          </a:p>
          <a:p>
            <a:endParaRPr lang="en-US" dirty="0"/>
          </a:p>
          <a:p>
            <a:endParaRPr lang="en-US" dirty="0" smtClean="0"/>
          </a:p>
          <a:p>
            <a:r>
              <a:rPr lang="en-US" dirty="0" smtClean="0"/>
              <a:t>In June 2014 as many as 50 colleges had their license suspended by immigration office because of abusing the attendant’s records for foreign students. </a:t>
            </a:r>
          </a:p>
          <a:p>
            <a:endParaRPr lang="en-US" dirty="0"/>
          </a:p>
          <a:p>
            <a:endParaRPr lang="en-US" dirty="0" smtClean="0"/>
          </a:p>
          <a:p>
            <a:endParaRPr lang="en-US" dirty="0"/>
          </a:p>
          <a:p>
            <a:endParaRPr lang="en-US" dirty="0" smtClean="0"/>
          </a:p>
          <a:p>
            <a:r>
              <a:rPr lang="en-US" dirty="0" smtClean="0"/>
              <a:t> At one college (Glyndwr University) quoted by a member off staff they said that “they were not encouraged to report students' absence or failure because doing so would reduce the college's income and jeopardize its right to sponsor foreign students”[3]. </a:t>
            </a:r>
          </a:p>
          <a:p>
            <a:endParaRPr lang="en-US" dirty="0"/>
          </a:p>
        </p:txBody>
      </p:sp>
    </p:spTree>
    <p:extLst>
      <p:ext uri="{BB962C8B-B14F-4D97-AF65-F5344CB8AC3E}">
        <p14:creationId xmlns:p14="http://schemas.microsoft.com/office/powerpoint/2010/main" val="1648240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9500" y="1168400"/>
            <a:ext cx="8585200" cy="923330"/>
          </a:xfrm>
          <a:prstGeom prst="rect">
            <a:avLst/>
          </a:prstGeom>
        </p:spPr>
        <p:txBody>
          <a:bodyPr wrap="square">
            <a:spAutoFit/>
          </a:bodyPr>
          <a:lstStyle/>
          <a:p>
            <a:r>
              <a:rPr lang="en-US" dirty="0" smtClean="0"/>
              <a:t>Colleges </a:t>
            </a:r>
            <a:r>
              <a:rPr lang="en-US" dirty="0" smtClean="0"/>
              <a:t>will use many of its resources to regularly try to improve attendants but without clearly understanding the problems that are influencing it.</a:t>
            </a:r>
            <a:endParaRPr lang="en-US" dirty="0"/>
          </a:p>
          <a:p>
            <a:endParaRPr lang="en-GB" dirty="0"/>
          </a:p>
        </p:txBody>
      </p:sp>
    </p:spTree>
    <p:extLst>
      <p:ext uri="{BB962C8B-B14F-4D97-AF65-F5344CB8AC3E}">
        <p14:creationId xmlns:p14="http://schemas.microsoft.com/office/powerpoint/2010/main" val="3839263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6289" y="671691"/>
            <a:ext cx="7457090" cy="6740307"/>
          </a:xfrm>
          <a:prstGeom prst="rect">
            <a:avLst/>
          </a:prstGeom>
        </p:spPr>
        <p:txBody>
          <a:bodyPr wrap="square">
            <a:spAutoFit/>
          </a:bodyPr>
          <a:lstStyle/>
          <a:p>
            <a:endParaRPr lang="en-US" dirty="0" smtClean="0"/>
          </a:p>
          <a:p>
            <a:r>
              <a:rPr lang="en-US" dirty="0" smtClean="0"/>
              <a:t> </a:t>
            </a:r>
            <a:endParaRPr lang="en-US" dirty="0"/>
          </a:p>
          <a:p>
            <a:r>
              <a:rPr lang="en-US" dirty="0" smtClean="0"/>
              <a:t>The </a:t>
            </a:r>
            <a:r>
              <a:rPr lang="en-US" dirty="0"/>
              <a:t>aim of the project is to design and develop a reliable, scalable and cost effective Fingerprint based Student Attendance Monitoring system. This is to be achieved by the following objectives</a:t>
            </a:r>
            <a:r>
              <a:rPr lang="en-US" dirty="0" smtClean="0"/>
              <a:t>:</a:t>
            </a:r>
          </a:p>
          <a:p>
            <a:endParaRPr lang="en-US" dirty="0"/>
          </a:p>
          <a:p>
            <a:endParaRPr lang="en-US" dirty="0" smtClean="0"/>
          </a:p>
          <a:p>
            <a:endParaRPr lang="en-US" dirty="0"/>
          </a:p>
          <a:p>
            <a:endParaRPr lang="en-US" dirty="0" smtClean="0"/>
          </a:p>
          <a:p>
            <a:pPr marL="342900" indent="-342900">
              <a:buFont typeface="+mj-lt"/>
              <a:buAutoNum type="arabicPeriod"/>
            </a:pPr>
            <a:r>
              <a:rPr lang="en-US" dirty="0" smtClean="0"/>
              <a:t>To </a:t>
            </a:r>
            <a:r>
              <a:rPr lang="en-US" dirty="0"/>
              <a:t>analyses the attendant’s methods and techniques used by the Institution and identify functions the biometric system could perform. </a:t>
            </a:r>
          </a:p>
          <a:p>
            <a:pPr marL="342900" indent="-342900">
              <a:buFont typeface="+mj-lt"/>
              <a:buAutoNum type="arabicPeriod"/>
            </a:pPr>
            <a:endParaRPr lang="en-US" dirty="0" smtClean="0"/>
          </a:p>
          <a:p>
            <a:pPr marL="342900" indent="-342900">
              <a:buFont typeface="+mj-lt"/>
              <a:buAutoNum type="arabicPeriod"/>
            </a:pPr>
            <a:r>
              <a:rPr lang="en-US" dirty="0" smtClean="0"/>
              <a:t>Develop </a:t>
            </a:r>
            <a:r>
              <a:rPr lang="en-US" dirty="0"/>
              <a:t>a Biometric fingerprint attendants system, using Biometric system technology, based on appropriate knowledge gained from the report and to suit the business/user requirements. </a:t>
            </a:r>
          </a:p>
          <a:p>
            <a:pPr marL="342900" indent="-342900">
              <a:buFont typeface="+mj-lt"/>
              <a:buAutoNum type="arabicPeriod"/>
            </a:pPr>
            <a:endParaRPr lang="en-US" dirty="0" smtClean="0"/>
          </a:p>
          <a:p>
            <a:pPr marL="342900" indent="-342900">
              <a:buFont typeface="+mj-lt"/>
              <a:buAutoNum type="arabicPeriod"/>
            </a:pPr>
            <a:r>
              <a:rPr lang="en-US" dirty="0" smtClean="0"/>
              <a:t>To </a:t>
            </a:r>
            <a:r>
              <a:rPr lang="en-US" dirty="0"/>
              <a:t>provide an interface from the new biometric fingerprint attendants system software, to the college institution </a:t>
            </a:r>
          </a:p>
          <a:p>
            <a:pPr marL="342900" indent="-342900">
              <a:buFont typeface="+mj-lt"/>
              <a:buAutoNum type="arabicPeriod"/>
            </a:pPr>
            <a:endParaRPr lang="en-US" dirty="0"/>
          </a:p>
          <a:p>
            <a:pPr marL="342900" indent="-342900">
              <a:buFont typeface="+mj-lt"/>
              <a:buAutoNum type="arabicPeriod"/>
            </a:pPr>
            <a:r>
              <a:rPr lang="en-US" dirty="0" smtClean="0"/>
              <a:t>Evaluate </a:t>
            </a:r>
            <a:r>
              <a:rPr lang="en-US" dirty="0"/>
              <a:t>the success of using technology in the context/domain.</a:t>
            </a:r>
          </a:p>
          <a:p>
            <a:endParaRPr lang="en-US" dirty="0"/>
          </a:p>
          <a:p>
            <a:endParaRPr lang="en-US" dirty="0" smtClean="0"/>
          </a:p>
          <a:p>
            <a:endParaRPr lang="en-GB" dirty="0"/>
          </a:p>
        </p:txBody>
      </p:sp>
      <p:sp>
        <p:nvSpPr>
          <p:cNvPr id="3" name="TextBox 2"/>
          <p:cNvSpPr txBox="1"/>
          <p:nvPr/>
        </p:nvSpPr>
        <p:spPr>
          <a:xfrm>
            <a:off x="3695241" y="487025"/>
            <a:ext cx="2179186" cy="369332"/>
          </a:xfrm>
          <a:prstGeom prst="rect">
            <a:avLst/>
          </a:prstGeom>
          <a:noFill/>
        </p:spPr>
        <p:txBody>
          <a:bodyPr wrap="none" rtlCol="0">
            <a:spAutoFit/>
          </a:bodyPr>
          <a:lstStyle/>
          <a:p>
            <a:r>
              <a:rPr lang="en-GB" dirty="0" smtClean="0"/>
              <a:t>Aims of the Project</a:t>
            </a:r>
            <a:endParaRPr lang="en-GB" dirty="0"/>
          </a:p>
        </p:txBody>
      </p:sp>
    </p:spTree>
    <p:extLst>
      <p:ext uri="{BB962C8B-B14F-4D97-AF65-F5344CB8AC3E}">
        <p14:creationId xmlns:p14="http://schemas.microsoft.com/office/powerpoint/2010/main" val="4051869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4407" y="1794202"/>
            <a:ext cx="8639503" cy="1754326"/>
          </a:xfrm>
          <a:prstGeom prst="rect">
            <a:avLst/>
          </a:prstGeom>
        </p:spPr>
        <p:txBody>
          <a:bodyPr wrap="square">
            <a:spAutoFit/>
          </a:bodyPr>
          <a:lstStyle/>
          <a:p>
            <a:r>
              <a:rPr lang="en-US" dirty="0"/>
              <a:t>After investigating and reviewing the different methods of registering attendants from the Conventional and Automated methods. Biometrics has made the more significant impact on society in recent years. This method helps people get rid for the need to carry ID cards, documents, and remembering pins and passwords, allowing them to prove their identity or attendants by their unique physiological or behavior characteristics [6]. </a:t>
            </a:r>
            <a:endParaRPr lang="en-GB" dirty="0"/>
          </a:p>
        </p:txBody>
      </p:sp>
      <p:sp>
        <p:nvSpPr>
          <p:cNvPr id="3" name="TextBox 2"/>
          <p:cNvSpPr txBox="1"/>
          <p:nvPr/>
        </p:nvSpPr>
        <p:spPr>
          <a:xfrm>
            <a:off x="2832100" y="539234"/>
            <a:ext cx="5182829" cy="369332"/>
          </a:xfrm>
          <a:prstGeom prst="rect">
            <a:avLst/>
          </a:prstGeom>
          <a:noFill/>
        </p:spPr>
        <p:txBody>
          <a:bodyPr wrap="none" rtlCol="0">
            <a:spAutoFit/>
          </a:bodyPr>
          <a:lstStyle/>
          <a:p>
            <a:r>
              <a:rPr lang="en-US" dirty="0"/>
              <a:t>T</a:t>
            </a:r>
            <a:r>
              <a:rPr lang="en-US" dirty="0" smtClean="0"/>
              <a:t>he </a:t>
            </a:r>
            <a:r>
              <a:rPr lang="en-US" dirty="0"/>
              <a:t>different methods of registering attendants </a:t>
            </a:r>
            <a:endParaRPr lang="en-GB" dirty="0"/>
          </a:p>
        </p:txBody>
      </p:sp>
      <p:pic>
        <p:nvPicPr>
          <p:cNvPr id="5" name="Picture 4"/>
          <p:cNvPicPr>
            <a:picLocks noChangeAspect="1"/>
          </p:cNvPicPr>
          <p:nvPr/>
        </p:nvPicPr>
        <p:blipFill>
          <a:blip r:embed="rId2"/>
          <a:stretch>
            <a:fillRect/>
          </a:stretch>
        </p:blipFill>
        <p:spPr>
          <a:xfrm>
            <a:off x="794407" y="4625975"/>
            <a:ext cx="2486025" cy="1543050"/>
          </a:xfrm>
          <a:prstGeom prst="rect">
            <a:avLst/>
          </a:prstGeom>
        </p:spPr>
      </p:pic>
      <p:sp>
        <p:nvSpPr>
          <p:cNvPr id="6" name="TextBox 5"/>
          <p:cNvSpPr txBox="1"/>
          <p:nvPr/>
        </p:nvSpPr>
        <p:spPr>
          <a:xfrm>
            <a:off x="1270000" y="4256643"/>
            <a:ext cx="1029449" cy="369332"/>
          </a:xfrm>
          <a:prstGeom prst="rect">
            <a:avLst/>
          </a:prstGeom>
          <a:noFill/>
        </p:spPr>
        <p:txBody>
          <a:bodyPr wrap="none" rtlCol="0">
            <a:spAutoFit/>
          </a:bodyPr>
          <a:lstStyle/>
          <a:p>
            <a:r>
              <a:rPr lang="en-GB" dirty="0" smtClean="0"/>
              <a:t>ID Cards</a:t>
            </a:r>
            <a:endParaRPr lang="en-GB" dirty="0"/>
          </a:p>
        </p:txBody>
      </p:sp>
      <p:pic>
        <p:nvPicPr>
          <p:cNvPr id="7" name="Picture 6"/>
          <p:cNvPicPr>
            <a:picLocks noChangeAspect="1"/>
          </p:cNvPicPr>
          <p:nvPr/>
        </p:nvPicPr>
        <p:blipFill>
          <a:blip r:embed="rId3"/>
          <a:stretch>
            <a:fillRect/>
          </a:stretch>
        </p:blipFill>
        <p:spPr>
          <a:xfrm>
            <a:off x="4505813" y="3644774"/>
            <a:ext cx="3383573" cy="2895851"/>
          </a:xfrm>
          <a:prstGeom prst="rect">
            <a:avLst/>
          </a:prstGeom>
        </p:spPr>
      </p:pic>
      <p:sp>
        <p:nvSpPr>
          <p:cNvPr id="8" name="TextBox 7"/>
          <p:cNvSpPr txBox="1"/>
          <p:nvPr/>
        </p:nvSpPr>
        <p:spPr>
          <a:xfrm>
            <a:off x="5829893" y="3548528"/>
            <a:ext cx="3284874" cy="369332"/>
          </a:xfrm>
          <a:prstGeom prst="rect">
            <a:avLst/>
          </a:prstGeom>
          <a:noFill/>
        </p:spPr>
        <p:txBody>
          <a:bodyPr wrap="none" rtlCol="0">
            <a:spAutoFit/>
          </a:bodyPr>
          <a:lstStyle/>
          <a:p>
            <a:r>
              <a:rPr lang="en-GB" dirty="0" smtClean="0"/>
              <a:t>Biometric Fingerprint Scanner</a:t>
            </a:r>
            <a:endParaRPr lang="en-GB" dirty="0"/>
          </a:p>
        </p:txBody>
      </p:sp>
    </p:spTree>
    <p:extLst>
      <p:ext uri="{BB962C8B-B14F-4D97-AF65-F5344CB8AC3E}">
        <p14:creationId xmlns:p14="http://schemas.microsoft.com/office/powerpoint/2010/main" val="410433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6290" y="1720839"/>
            <a:ext cx="8087710" cy="2585323"/>
          </a:xfrm>
          <a:prstGeom prst="rect">
            <a:avLst/>
          </a:prstGeom>
        </p:spPr>
        <p:txBody>
          <a:bodyPr wrap="square">
            <a:spAutoFit/>
          </a:bodyPr>
          <a:lstStyle/>
          <a:p>
            <a:r>
              <a:rPr lang="en-US" dirty="0"/>
              <a:t>After researching and studying the different types and suitable biometric systems that could be used for the intended project the two best candidates for the attendants system was narrowed down to either facial recognition system or the fingerprint scanner biometric system [8]. The two recognition methods are considerably different from each other and both have their advantages and disadvantages. The facial recognition is better suited in mass surveillance applications in crowded places. But personal identification with the users consent is better achieved by the fingerprint system [6] [10] [11].</a:t>
            </a:r>
            <a:endParaRPr lang="en-GB" dirty="0"/>
          </a:p>
        </p:txBody>
      </p:sp>
      <p:sp>
        <p:nvSpPr>
          <p:cNvPr id="3" name="TextBox 2"/>
          <p:cNvSpPr txBox="1"/>
          <p:nvPr/>
        </p:nvSpPr>
        <p:spPr>
          <a:xfrm>
            <a:off x="3429000" y="774700"/>
            <a:ext cx="2791149" cy="369332"/>
          </a:xfrm>
          <a:prstGeom prst="rect">
            <a:avLst/>
          </a:prstGeom>
          <a:noFill/>
        </p:spPr>
        <p:txBody>
          <a:bodyPr wrap="none" rtlCol="0">
            <a:spAutoFit/>
          </a:bodyPr>
          <a:lstStyle/>
          <a:p>
            <a:r>
              <a:rPr lang="en-GB" dirty="0" smtClean="0"/>
              <a:t>The </a:t>
            </a:r>
            <a:r>
              <a:rPr lang="en-GB" dirty="0"/>
              <a:t>two best candidates </a:t>
            </a:r>
          </a:p>
        </p:txBody>
      </p:sp>
    </p:spTree>
    <p:extLst>
      <p:ext uri="{BB962C8B-B14F-4D97-AF65-F5344CB8AC3E}">
        <p14:creationId xmlns:p14="http://schemas.microsoft.com/office/powerpoint/2010/main" val="2636543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7321" y="1865343"/>
            <a:ext cx="8056179" cy="3416320"/>
          </a:xfrm>
          <a:prstGeom prst="rect">
            <a:avLst/>
          </a:prstGeom>
        </p:spPr>
        <p:txBody>
          <a:bodyPr wrap="square">
            <a:spAutoFit/>
          </a:bodyPr>
          <a:lstStyle/>
          <a:p>
            <a:r>
              <a:rPr lang="en-US" dirty="0"/>
              <a:t>After some considerations the implemented system for this project will be the fingerprint biometric system to monitor the student’s attendants. </a:t>
            </a:r>
            <a:endParaRPr lang="en-US" dirty="0" smtClean="0"/>
          </a:p>
          <a:p>
            <a:r>
              <a:rPr lang="en-US" dirty="0" smtClean="0"/>
              <a:t>According </a:t>
            </a:r>
            <a:r>
              <a:rPr lang="en-US" dirty="0"/>
              <a:t>to Pike J from global security “The leading modality is fingerprint biometrics thanks to its wide user’s acceptability, accuracy, security as well as to its relative inexpensive” [8]. By implementing a biometric fingerprint recognition system it will efficiently aid the monitoring of the students time keeping or attendants of a particular class [7]. Unlike using barcode codes in smart cards fingerprints are unique feature to everyone. This new system that will be implement will stop the tedious and time consuming aspects of recording the student’s attendants and also will help prevent human error and will eliminate the possibility of other students helping their fellow friends by forging their signatures [8] [9]. </a:t>
            </a:r>
            <a:endParaRPr lang="en-GB" dirty="0"/>
          </a:p>
        </p:txBody>
      </p:sp>
      <p:sp>
        <p:nvSpPr>
          <p:cNvPr id="3" name="TextBox 2"/>
          <p:cNvSpPr txBox="1"/>
          <p:nvPr/>
        </p:nvSpPr>
        <p:spPr>
          <a:xfrm>
            <a:off x="785237" y="495300"/>
            <a:ext cx="8661345" cy="369332"/>
          </a:xfrm>
          <a:prstGeom prst="rect">
            <a:avLst/>
          </a:prstGeom>
          <a:noFill/>
        </p:spPr>
        <p:txBody>
          <a:bodyPr wrap="none" rtlCol="0">
            <a:spAutoFit/>
          </a:bodyPr>
          <a:lstStyle/>
          <a:p>
            <a:r>
              <a:rPr lang="en-US" dirty="0"/>
              <a:t>T</a:t>
            </a:r>
            <a:r>
              <a:rPr lang="en-US" dirty="0" smtClean="0"/>
              <a:t>he </a:t>
            </a:r>
            <a:r>
              <a:rPr lang="en-US" dirty="0"/>
              <a:t>implemented system for this project will be the fingerprint biometric system </a:t>
            </a:r>
            <a:endParaRPr lang="en-GB" dirty="0"/>
          </a:p>
        </p:txBody>
      </p:sp>
    </p:spTree>
    <p:extLst>
      <p:ext uri="{BB962C8B-B14F-4D97-AF65-F5344CB8AC3E}">
        <p14:creationId xmlns:p14="http://schemas.microsoft.com/office/powerpoint/2010/main" val="839134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1406" y="662152"/>
            <a:ext cx="5305705" cy="369332"/>
          </a:xfrm>
          <a:prstGeom prst="rect">
            <a:avLst/>
          </a:prstGeom>
        </p:spPr>
        <p:txBody>
          <a:bodyPr wrap="square">
            <a:spAutoFit/>
          </a:bodyPr>
          <a:lstStyle/>
          <a:p>
            <a:r>
              <a:rPr lang="en-GB" dirty="0" smtClean="0"/>
              <a:t>The </a:t>
            </a:r>
            <a:r>
              <a:rPr lang="en-GB" dirty="0"/>
              <a:t>Research Methodology</a:t>
            </a:r>
          </a:p>
        </p:txBody>
      </p:sp>
      <p:pic>
        <p:nvPicPr>
          <p:cNvPr id="3" name="Picture 2"/>
          <p:cNvPicPr>
            <a:picLocks noChangeAspect="1"/>
          </p:cNvPicPr>
          <p:nvPr/>
        </p:nvPicPr>
        <p:blipFill>
          <a:blip r:embed="rId2"/>
          <a:stretch>
            <a:fillRect/>
          </a:stretch>
        </p:blipFill>
        <p:spPr>
          <a:xfrm>
            <a:off x="1947863" y="1954923"/>
            <a:ext cx="6160552" cy="4512551"/>
          </a:xfrm>
          <a:prstGeom prst="rect">
            <a:avLst/>
          </a:prstGeom>
        </p:spPr>
      </p:pic>
    </p:spTree>
    <p:extLst>
      <p:ext uri="{BB962C8B-B14F-4D97-AF65-F5344CB8AC3E}">
        <p14:creationId xmlns:p14="http://schemas.microsoft.com/office/powerpoint/2010/main" val="3050997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81958" y="2017985"/>
            <a:ext cx="9490842" cy="2308324"/>
          </a:xfrm>
          <a:prstGeom prst="rect">
            <a:avLst/>
          </a:prstGeom>
        </p:spPr>
        <p:txBody>
          <a:bodyPr wrap="square">
            <a:spAutoFit/>
          </a:bodyPr>
          <a:lstStyle/>
          <a:p>
            <a:r>
              <a:rPr lang="en-US" b="1" u="sng" dirty="0"/>
              <a:t>The reasons for using Phenomenology</a:t>
            </a:r>
          </a:p>
          <a:p>
            <a:r>
              <a:rPr lang="en-US" dirty="0"/>
              <a:t>	</a:t>
            </a:r>
            <a:endParaRPr lang="en-US" dirty="0" smtClean="0"/>
          </a:p>
          <a:p>
            <a:pPr marL="342900" indent="-342900">
              <a:buFont typeface="Arial" panose="020B0604020202020204" pitchFamily="34" charset="0"/>
              <a:buChar char="•"/>
            </a:pPr>
            <a:r>
              <a:rPr lang="en-US" dirty="0" smtClean="0"/>
              <a:t>It </a:t>
            </a:r>
            <a:r>
              <a:rPr lang="en-US" dirty="0"/>
              <a:t>is flexible and can look at change processes over time.</a:t>
            </a:r>
          </a:p>
          <a:p>
            <a:r>
              <a:rPr lang="en-US" dirty="0"/>
              <a:t>	</a:t>
            </a:r>
            <a:endParaRPr lang="en-US" dirty="0" smtClean="0"/>
          </a:p>
          <a:p>
            <a:pPr marL="342900" indent="-342900">
              <a:buFont typeface="Arial" panose="020B0604020202020204" pitchFamily="34" charset="0"/>
              <a:buChar char="•"/>
            </a:pPr>
            <a:r>
              <a:rPr lang="en-US" dirty="0" smtClean="0"/>
              <a:t>Help </a:t>
            </a:r>
            <a:r>
              <a:rPr lang="en-US" dirty="0"/>
              <a:t>to understand people’s meanings.</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r>
              <a:rPr lang="en-US" dirty="0" smtClean="0"/>
              <a:t>It </a:t>
            </a:r>
            <a:r>
              <a:rPr lang="en-US" dirty="0"/>
              <a:t>can adjust to new issues and ideas as they </a:t>
            </a:r>
            <a:r>
              <a:rPr lang="en-US" dirty="0" smtClean="0"/>
              <a:t>emerge [15].</a:t>
            </a:r>
            <a:endParaRPr lang="en-US" dirty="0"/>
          </a:p>
          <a:p>
            <a:endParaRPr lang="en-US" dirty="0"/>
          </a:p>
        </p:txBody>
      </p:sp>
      <p:sp>
        <p:nvSpPr>
          <p:cNvPr id="3" name="Rectangle 2"/>
          <p:cNvSpPr/>
          <p:nvPr/>
        </p:nvSpPr>
        <p:spPr>
          <a:xfrm>
            <a:off x="2439800" y="611492"/>
            <a:ext cx="4102889" cy="369332"/>
          </a:xfrm>
          <a:prstGeom prst="rect">
            <a:avLst/>
          </a:prstGeom>
        </p:spPr>
        <p:txBody>
          <a:bodyPr wrap="square">
            <a:spAutoFit/>
          </a:bodyPr>
          <a:lstStyle/>
          <a:p>
            <a:r>
              <a:rPr lang="en-GB" dirty="0"/>
              <a:t>Phenomenology</a:t>
            </a:r>
          </a:p>
        </p:txBody>
      </p:sp>
    </p:spTree>
    <p:extLst>
      <p:ext uri="{BB962C8B-B14F-4D97-AF65-F5344CB8AC3E}">
        <p14:creationId xmlns:p14="http://schemas.microsoft.com/office/powerpoint/2010/main" val="3887603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8538" y="2136338"/>
            <a:ext cx="7835462" cy="2862322"/>
          </a:xfrm>
          <a:prstGeom prst="rect">
            <a:avLst/>
          </a:prstGeom>
        </p:spPr>
        <p:txBody>
          <a:bodyPr wrap="square">
            <a:spAutoFit/>
          </a:bodyPr>
          <a:lstStyle/>
          <a:p>
            <a:r>
              <a:rPr lang="en-US" dirty="0"/>
              <a:t>Reason for using Inductive approach. </a:t>
            </a:r>
          </a:p>
          <a:p>
            <a:endParaRPr lang="en-US" dirty="0"/>
          </a:p>
          <a:p>
            <a:pPr marL="285750" indent="-285750">
              <a:buFont typeface="Arial" panose="020B0604020202020204" pitchFamily="34" charset="0"/>
              <a:buChar char="•"/>
            </a:pPr>
            <a:r>
              <a:rPr lang="en-US" dirty="0" smtClean="0"/>
              <a:t>Subjective </a:t>
            </a:r>
            <a:r>
              <a:rPr lang="en-US" dirty="0"/>
              <a:t>reasoning will be allowed to the researcher with the help of real life example.</a:t>
            </a:r>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r>
              <a:rPr lang="en-US" dirty="0" smtClean="0"/>
              <a:t>Probability </a:t>
            </a:r>
            <a:r>
              <a:rPr lang="en-US" dirty="0"/>
              <a:t>will be established by inductive reasoning this will allow the researcher to be wrong.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Free </a:t>
            </a:r>
            <a:r>
              <a:rPr lang="en-US" dirty="0"/>
              <a:t>to follow unexpected directions and the researcher does not start the research with any prejudices [15].</a:t>
            </a:r>
          </a:p>
        </p:txBody>
      </p:sp>
      <p:sp>
        <p:nvSpPr>
          <p:cNvPr id="3" name="Rectangle 2"/>
          <p:cNvSpPr/>
          <p:nvPr/>
        </p:nvSpPr>
        <p:spPr>
          <a:xfrm>
            <a:off x="3048000" y="942569"/>
            <a:ext cx="2164375" cy="369332"/>
          </a:xfrm>
          <a:prstGeom prst="rect">
            <a:avLst/>
          </a:prstGeom>
        </p:spPr>
        <p:txBody>
          <a:bodyPr wrap="none">
            <a:spAutoFit/>
          </a:bodyPr>
          <a:lstStyle/>
          <a:p>
            <a:r>
              <a:rPr lang="en-GB" dirty="0"/>
              <a:t>Inductive approach</a:t>
            </a:r>
          </a:p>
        </p:txBody>
      </p:sp>
    </p:spTree>
    <p:extLst>
      <p:ext uri="{BB962C8B-B14F-4D97-AF65-F5344CB8AC3E}">
        <p14:creationId xmlns:p14="http://schemas.microsoft.com/office/powerpoint/2010/main" val="2117025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1697" y="2274837"/>
            <a:ext cx="8182303" cy="2862322"/>
          </a:xfrm>
          <a:prstGeom prst="rect">
            <a:avLst/>
          </a:prstGeom>
        </p:spPr>
        <p:txBody>
          <a:bodyPr wrap="square">
            <a:spAutoFit/>
          </a:bodyPr>
          <a:lstStyle/>
          <a:p>
            <a:r>
              <a:rPr lang="en-US" dirty="0"/>
              <a:t>Reason for using a case study approach </a:t>
            </a:r>
          </a:p>
          <a:p>
            <a:endParaRPr lang="en-US" dirty="0" smtClean="0"/>
          </a:p>
          <a:p>
            <a:pPr marL="285750" indent="-285750">
              <a:buFont typeface="Arial" panose="020B0604020202020204" pitchFamily="34" charset="0"/>
              <a:buChar char="•"/>
            </a:pPr>
            <a:r>
              <a:rPr lang="en-US" dirty="0" smtClean="0"/>
              <a:t>No </a:t>
            </a:r>
            <a:r>
              <a:rPr lang="en-US" dirty="0"/>
              <a:t>pressure on the researcher to change or control any circumstances with the research as the approach investigates as it naturally occurs.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Included </a:t>
            </a:r>
            <a:r>
              <a:rPr lang="en-US" dirty="0"/>
              <a:t>in the research is a detailed information why and how a technology is used.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Provides </a:t>
            </a:r>
            <a:r>
              <a:rPr lang="en-US" dirty="0"/>
              <a:t>detailed (rich qualitative) information and high validity of explanation and </a:t>
            </a:r>
            <a:r>
              <a:rPr lang="en-US" dirty="0" smtClean="0"/>
              <a:t>analysis [16].</a:t>
            </a:r>
            <a:endParaRPr lang="en-US" dirty="0"/>
          </a:p>
        </p:txBody>
      </p:sp>
      <p:sp>
        <p:nvSpPr>
          <p:cNvPr id="3" name="Rectangle 2"/>
          <p:cNvSpPr/>
          <p:nvPr/>
        </p:nvSpPr>
        <p:spPr>
          <a:xfrm>
            <a:off x="3137731" y="879506"/>
            <a:ext cx="3310366" cy="369332"/>
          </a:xfrm>
          <a:prstGeom prst="rect">
            <a:avLst/>
          </a:prstGeom>
        </p:spPr>
        <p:txBody>
          <a:bodyPr wrap="square">
            <a:spAutoFit/>
          </a:bodyPr>
          <a:lstStyle/>
          <a:p>
            <a:r>
              <a:rPr lang="en-GB" dirty="0" smtClean="0"/>
              <a:t>Case </a:t>
            </a:r>
            <a:r>
              <a:rPr lang="en-GB" dirty="0"/>
              <a:t>study approach </a:t>
            </a:r>
          </a:p>
        </p:txBody>
      </p:sp>
    </p:spTree>
    <p:extLst>
      <p:ext uri="{BB962C8B-B14F-4D97-AF65-F5344CB8AC3E}">
        <p14:creationId xmlns:p14="http://schemas.microsoft.com/office/powerpoint/2010/main" val="3421499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24303" y="2078871"/>
            <a:ext cx="8592207" cy="2031325"/>
          </a:xfrm>
          <a:prstGeom prst="rect">
            <a:avLst/>
          </a:prstGeom>
        </p:spPr>
        <p:txBody>
          <a:bodyPr wrap="square">
            <a:spAutoFit/>
          </a:bodyPr>
          <a:lstStyle/>
          <a:p>
            <a:r>
              <a:rPr lang="en-US" dirty="0"/>
              <a:t>The advantages of cross-sectional study include:</a:t>
            </a:r>
          </a:p>
          <a:p>
            <a:endParaRPr lang="en-US" dirty="0"/>
          </a:p>
          <a:p>
            <a:pPr marL="285750" indent="-285750">
              <a:buFont typeface="Arial" panose="020B0604020202020204" pitchFamily="34" charset="0"/>
              <a:buChar char="•"/>
            </a:pPr>
            <a:r>
              <a:rPr lang="en-US" dirty="0" smtClean="0"/>
              <a:t>Not </a:t>
            </a:r>
            <a:r>
              <a:rPr lang="en-US" dirty="0"/>
              <a:t>too expensive to perform and does not require a lot of </a:t>
            </a:r>
            <a:r>
              <a:rPr lang="en-US" dirty="0" smtClean="0"/>
              <a:t>time.</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Captures </a:t>
            </a:r>
            <a:r>
              <a:rPr lang="en-US" dirty="0"/>
              <a:t>a specific point in </a:t>
            </a:r>
            <a:r>
              <a:rPr lang="en-US" dirty="0" smtClean="0"/>
              <a:t>time.</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Used </a:t>
            </a:r>
            <a:r>
              <a:rPr lang="en-US" dirty="0"/>
              <a:t>to prove and/or disprove </a:t>
            </a:r>
            <a:r>
              <a:rPr lang="en-US" dirty="0" smtClean="0"/>
              <a:t>assumptions [17].</a:t>
            </a:r>
            <a:endParaRPr lang="en-US" dirty="0"/>
          </a:p>
        </p:txBody>
      </p:sp>
      <p:sp>
        <p:nvSpPr>
          <p:cNvPr id="3" name="Rectangle 2"/>
          <p:cNvSpPr/>
          <p:nvPr/>
        </p:nvSpPr>
        <p:spPr>
          <a:xfrm>
            <a:off x="2916196" y="438071"/>
            <a:ext cx="2869749" cy="369332"/>
          </a:xfrm>
          <a:prstGeom prst="rect">
            <a:avLst/>
          </a:prstGeom>
        </p:spPr>
        <p:txBody>
          <a:bodyPr wrap="square">
            <a:spAutoFit/>
          </a:bodyPr>
          <a:lstStyle/>
          <a:p>
            <a:r>
              <a:rPr lang="en-GB" dirty="0" smtClean="0"/>
              <a:t>Time </a:t>
            </a:r>
            <a:r>
              <a:rPr lang="en-GB" dirty="0"/>
              <a:t>Horizon </a:t>
            </a:r>
          </a:p>
        </p:txBody>
      </p:sp>
    </p:spTree>
    <p:extLst>
      <p:ext uri="{BB962C8B-B14F-4D97-AF65-F5344CB8AC3E}">
        <p14:creationId xmlns:p14="http://schemas.microsoft.com/office/powerpoint/2010/main" val="2538083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70993" y="1912232"/>
            <a:ext cx="6096000" cy="3416320"/>
          </a:xfrm>
          <a:prstGeom prst="rect">
            <a:avLst/>
          </a:prstGeom>
        </p:spPr>
        <p:txBody>
          <a:bodyPr>
            <a:spAutoFit/>
          </a:bodyPr>
          <a:lstStyle/>
          <a:p>
            <a:r>
              <a:rPr lang="en-US" dirty="0" smtClean="0"/>
              <a:t>Benefits for </a:t>
            </a:r>
            <a:r>
              <a:rPr lang="en-US" dirty="0"/>
              <a:t>using Qualitative Data Analysis</a:t>
            </a:r>
            <a:endParaRPr lang="en-US" dirty="0" smtClean="0"/>
          </a:p>
          <a:p>
            <a:endParaRPr lang="en-US" dirty="0"/>
          </a:p>
          <a:p>
            <a:pPr marL="285750" indent="-285750">
              <a:buFont typeface="Arial" panose="020B0604020202020204" pitchFamily="34" charset="0"/>
              <a:buChar char="•"/>
            </a:pPr>
            <a:r>
              <a:rPr lang="en-US" dirty="0" smtClean="0"/>
              <a:t>Provides </a:t>
            </a:r>
            <a:r>
              <a:rPr lang="en-US" dirty="0"/>
              <a:t>depth and detail : looks deeper than analyzing ranks and counts by recording attitudes, feelings and behaviors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Creates </a:t>
            </a:r>
            <a:r>
              <a:rPr lang="en-US" dirty="0"/>
              <a:t>openness: encouraging people to expand on their responses can open up new topic areas not initially considered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Simulates </a:t>
            </a:r>
            <a:r>
              <a:rPr lang="en-US" dirty="0"/>
              <a:t>people's individual experiences: a detailed picture can be built up </a:t>
            </a:r>
            <a:r>
              <a:rPr lang="en-US" dirty="0" smtClean="0"/>
              <a:t>[19]</a:t>
            </a:r>
            <a:endParaRPr lang="en-GB" dirty="0"/>
          </a:p>
        </p:txBody>
      </p:sp>
      <p:sp>
        <p:nvSpPr>
          <p:cNvPr id="3" name="Rectangle 2"/>
          <p:cNvSpPr/>
          <p:nvPr/>
        </p:nvSpPr>
        <p:spPr>
          <a:xfrm>
            <a:off x="2455117" y="800678"/>
            <a:ext cx="2763898" cy="369332"/>
          </a:xfrm>
          <a:prstGeom prst="rect">
            <a:avLst/>
          </a:prstGeom>
        </p:spPr>
        <p:txBody>
          <a:bodyPr wrap="none">
            <a:spAutoFit/>
          </a:bodyPr>
          <a:lstStyle/>
          <a:p>
            <a:r>
              <a:rPr lang="en-GB" dirty="0" smtClean="0"/>
              <a:t>Data </a:t>
            </a:r>
            <a:r>
              <a:rPr lang="en-GB" dirty="0"/>
              <a:t>Collection Methods </a:t>
            </a:r>
          </a:p>
        </p:txBody>
      </p:sp>
    </p:spTree>
    <p:extLst>
      <p:ext uri="{BB962C8B-B14F-4D97-AF65-F5344CB8AC3E}">
        <p14:creationId xmlns:p14="http://schemas.microsoft.com/office/powerpoint/2010/main" val="1652563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81066" y="784913"/>
            <a:ext cx="2920992" cy="369332"/>
          </a:xfrm>
          <a:prstGeom prst="rect">
            <a:avLst/>
          </a:prstGeom>
        </p:spPr>
        <p:txBody>
          <a:bodyPr wrap="none">
            <a:spAutoFit/>
          </a:bodyPr>
          <a:lstStyle/>
          <a:p>
            <a:r>
              <a:rPr lang="en-GB" dirty="0" smtClean="0"/>
              <a:t>Development </a:t>
            </a:r>
            <a:r>
              <a:rPr lang="en-GB" dirty="0"/>
              <a:t>Methodology</a:t>
            </a:r>
          </a:p>
        </p:txBody>
      </p:sp>
      <p:sp>
        <p:nvSpPr>
          <p:cNvPr id="3" name="Rectangle 2"/>
          <p:cNvSpPr/>
          <p:nvPr/>
        </p:nvSpPr>
        <p:spPr>
          <a:xfrm>
            <a:off x="1355835" y="1154245"/>
            <a:ext cx="7961586" cy="5078313"/>
          </a:xfrm>
          <a:prstGeom prst="rect">
            <a:avLst/>
          </a:prstGeom>
        </p:spPr>
        <p:txBody>
          <a:bodyPr wrap="square">
            <a:spAutoFit/>
          </a:bodyPr>
          <a:lstStyle/>
          <a:p>
            <a:endParaRPr lang="en-US" dirty="0"/>
          </a:p>
          <a:p>
            <a:r>
              <a:rPr lang="en-US" dirty="0" smtClean="0"/>
              <a:t>Time boxing</a:t>
            </a:r>
            <a:endParaRPr lang="en-US" dirty="0"/>
          </a:p>
          <a:p>
            <a:endParaRPr lang="en-US" dirty="0"/>
          </a:p>
          <a:p>
            <a:r>
              <a:rPr lang="en-US" dirty="0"/>
              <a:t>The methodology that will be used for the </a:t>
            </a:r>
            <a:r>
              <a:rPr lang="en-US" dirty="0" smtClean="0"/>
              <a:t>project </a:t>
            </a:r>
            <a:r>
              <a:rPr lang="en-US" dirty="0"/>
              <a:t>is time boxing</a:t>
            </a:r>
            <a:r>
              <a:rPr lang="en-US" dirty="0" smtClean="0"/>
              <a:t>,</a:t>
            </a:r>
          </a:p>
          <a:p>
            <a:endParaRPr lang="en-US" dirty="0" smtClean="0"/>
          </a:p>
          <a:p>
            <a:r>
              <a:rPr lang="en-US" dirty="0" smtClean="0"/>
              <a:t>Preferred </a:t>
            </a:r>
            <a:r>
              <a:rPr lang="en-US" dirty="0"/>
              <a:t>methodology because it has the ability to break the project down into smaller parts </a:t>
            </a:r>
          </a:p>
          <a:p>
            <a:endParaRPr lang="en-US" dirty="0" smtClean="0"/>
          </a:p>
          <a:p>
            <a:r>
              <a:rPr lang="en-US" dirty="0" smtClean="0"/>
              <a:t>Because </a:t>
            </a:r>
            <a:r>
              <a:rPr lang="en-US" dirty="0"/>
              <a:t>the iterations are fixed and not flexible this means the project will end regardless of if the project is completely finished or </a:t>
            </a:r>
            <a:r>
              <a:rPr lang="en-US" dirty="0" smtClean="0"/>
              <a:t>not</a:t>
            </a:r>
          </a:p>
          <a:p>
            <a:endParaRPr lang="en-US" dirty="0"/>
          </a:p>
          <a:p>
            <a:r>
              <a:rPr lang="en-US" dirty="0" smtClean="0"/>
              <a:t>Any </a:t>
            </a:r>
            <a:r>
              <a:rPr lang="en-US" dirty="0"/>
              <a:t>outstanding work will then either be assigned the next iteration, or reprioritized at a later date. </a:t>
            </a:r>
            <a:endParaRPr lang="en-US" dirty="0" smtClean="0"/>
          </a:p>
          <a:p>
            <a:endParaRPr lang="en-US" dirty="0"/>
          </a:p>
          <a:p>
            <a:r>
              <a:rPr lang="en-US" dirty="0" smtClean="0"/>
              <a:t>Also </a:t>
            </a:r>
            <a:r>
              <a:rPr lang="en-US" dirty="0"/>
              <a:t>by using time box mythology durations between meetings and target deadlines are shorter this is an advantage because there is less risk of slippage and error. Also the feedback from the customer is shorter so if any errors occur or changes they can be dealt with sooner [21] [22].</a:t>
            </a:r>
          </a:p>
        </p:txBody>
      </p:sp>
    </p:spTree>
    <p:extLst>
      <p:ext uri="{BB962C8B-B14F-4D97-AF65-F5344CB8AC3E}">
        <p14:creationId xmlns:p14="http://schemas.microsoft.com/office/powerpoint/2010/main" val="1763721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55707" y="1053853"/>
            <a:ext cx="4117603" cy="5673804"/>
          </a:xfrm>
          <a:prstGeom prst="rect">
            <a:avLst/>
          </a:prstGeom>
        </p:spPr>
      </p:pic>
      <p:sp>
        <p:nvSpPr>
          <p:cNvPr id="3" name="TextBox 2"/>
          <p:cNvSpPr txBox="1"/>
          <p:nvPr/>
        </p:nvSpPr>
        <p:spPr>
          <a:xfrm>
            <a:off x="3831021" y="488731"/>
            <a:ext cx="1445011" cy="369332"/>
          </a:xfrm>
          <a:prstGeom prst="rect">
            <a:avLst/>
          </a:prstGeom>
          <a:noFill/>
        </p:spPr>
        <p:txBody>
          <a:bodyPr wrap="none" rtlCol="0">
            <a:spAutoFit/>
          </a:bodyPr>
          <a:lstStyle/>
          <a:p>
            <a:r>
              <a:rPr lang="en-GB" dirty="0" smtClean="0"/>
              <a:t>Project Plan</a:t>
            </a:r>
            <a:endParaRPr lang="en-GB" dirty="0"/>
          </a:p>
        </p:txBody>
      </p:sp>
    </p:spTree>
    <p:extLst>
      <p:ext uri="{BB962C8B-B14F-4D97-AF65-F5344CB8AC3E}">
        <p14:creationId xmlns:p14="http://schemas.microsoft.com/office/powerpoint/2010/main" val="154215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34662" y="867103"/>
            <a:ext cx="7551683" cy="369332"/>
          </a:xfrm>
          <a:prstGeom prst="rect">
            <a:avLst/>
          </a:prstGeom>
        </p:spPr>
        <p:txBody>
          <a:bodyPr wrap="square">
            <a:spAutoFit/>
          </a:bodyPr>
          <a:lstStyle/>
          <a:p>
            <a:r>
              <a:rPr lang="en-US" dirty="0" smtClean="0"/>
              <a:t>Any </a:t>
            </a:r>
            <a:r>
              <a:rPr lang="en-US" dirty="0"/>
              <a:t>issues you expect to encounter and how you will overcome them </a:t>
            </a:r>
            <a:endParaRPr lang="en-GB" dirty="0"/>
          </a:p>
        </p:txBody>
      </p:sp>
    </p:spTree>
    <p:extLst>
      <p:ext uri="{BB962C8B-B14F-4D97-AF65-F5344CB8AC3E}">
        <p14:creationId xmlns:p14="http://schemas.microsoft.com/office/powerpoint/2010/main" val="2345113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3735" y="1147521"/>
            <a:ext cx="5463355" cy="369332"/>
          </a:xfrm>
          <a:prstGeom prst="rect">
            <a:avLst/>
          </a:prstGeom>
        </p:spPr>
        <p:txBody>
          <a:bodyPr wrap="none">
            <a:spAutoFit/>
          </a:bodyPr>
          <a:lstStyle/>
          <a:p>
            <a:r>
              <a:rPr lang="en-US" b="1" u="sng" dirty="0" smtClean="0"/>
              <a:t>What </a:t>
            </a:r>
            <a:r>
              <a:rPr lang="en-US" b="1" u="sng" dirty="0"/>
              <a:t>you hope to find or show by your research </a:t>
            </a:r>
            <a:endParaRPr lang="en-GB" b="1" u="sng" dirty="0"/>
          </a:p>
        </p:txBody>
      </p:sp>
      <p:sp>
        <p:nvSpPr>
          <p:cNvPr id="3" name="Rectangle 2"/>
          <p:cNvSpPr/>
          <p:nvPr/>
        </p:nvSpPr>
        <p:spPr>
          <a:xfrm>
            <a:off x="1345324" y="2144110"/>
            <a:ext cx="6947338" cy="3139321"/>
          </a:xfrm>
          <a:prstGeom prst="rect">
            <a:avLst/>
          </a:prstGeom>
        </p:spPr>
        <p:txBody>
          <a:bodyPr wrap="square">
            <a:spAutoFit/>
          </a:bodyPr>
          <a:lstStyle/>
          <a:p>
            <a:endParaRPr lang="en-US" dirty="0"/>
          </a:p>
          <a:p>
            <a:r>
              <a:rPr lang="en-US" dirty="0" smtClean="0"/>
              <a:t>Students </a:t>
            </a:r>
            <a:r>
              <a:rPr lang="en-US" dirty="0"/>
              <a:t>will be more regular in attending their </a:t>
            </a:r>
            <a:r>
              <a:rPr lang="en-US" dirty="0" smtClean="0"/>
              <a:t>classes! </a:t>
            </a:r>
          </a:p>
          <a:p>
            <a:endParaRPr lang="en-US" dirty="0"/>
          </a:p>
          <a:p>
            <a:endParaRPr lang="en-US" dirty="0" smtClean="0"/>
          </a:p>
          <a:p>
            <a:pPr marL="285750" indent="-285750">
              <a:buFont typeface="Arial" panose="020B0604020202020204" pitchFamily="34" charset="0"/>
              <a:buChar char="•"/>
            </a:pPr>
            <a:r>
              <a:rPr lang="en-US" dirty="0" smtClean="0"/>
              <a:t>More efficient for teachers!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More cost effective!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Eliminate Human Error!    </a:t>
            </a:r>
            <a:endParaRPr lang="en-US" dirty="0"/>
          </a:p>
          <a:p>
            <a:endParaRPr lang="en-US" dirty="0" smtClean="0"/>
          </a:p>
          <a:p>
            <a:endParaRPr lang="en-US" dirty="0"/>
          </a:p>
        </p:txBody>
      </p:sp>
    </p:spTree>
    <p:extLst>
      <p:ext uri="{BB962C8B-B14F-4D97-AF65-F5344CB8AC3E}">
        <p14:creationId xmlns:p14="http://schemas.microsoft.com/office/powerpoint/2010/main" val="856996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67012" y="1762125"/>
            <a:ext cx="4524375" cy="3333750"/>
          </a:xfrm>
          <a:prstGeom prst="rect">
            <a:avLst/>
          </a:prstGeom>
        </p:spPr>
      </p:pic>
      <p:sp>
        <p:nvSpPr>
          <p:cNvPr id="3" name="TextBox 2"/>
          <p:cNvSpPr txBox="1"/>
          <p:nvPr/>
        </p:nvSpPr>
        <p:spPr>
          <a:xfrm>
            <a:off x="4114800" y="977900"/>
            <a:ext cx="1451038" cy="369332"/>
          </a:xfrm>
          <a:prstGeom prst="rect">
            <a:avLst/>
          </a:prstGeom>
          <a:noFill/>
        </p:spPr>
        <p:txBody>
          <a:bodyPr wrap="none" rtlCol="0">
            <a:spAutoFit/>
          </a:bodyPr>
          <a:lstStyle/>
          <a:p>
            <a:r>
              <a:rPr lang="en-GB" dirty="0" smtClean="0"/>
              <a:t>Admin Login</a:t>
            </a:r>
            <a:endParaRPr lang="en-GB" dirty="0"/>
          </a:p>
        </p:txBody>
      </p:sp>
    </p:spTree>
    <p:extLst>
      <p:ext uri="{BB962C8B-B14F-4D97-AF65-F5344CB8AC3E}">
        <p14:creationId xmlns:p14="http://schemas.microsoft.com/office/powerpoint/2010/main" val="3873736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2242" y="1185333"/>
            <a:ext cx="8907225" cy="4605365"/>
          </a:xfrm>
          <a:prstGeom prst="rect">
            <a:avLst/>
          </a:prstGeom>
        </p:spPr>
      </p:pic>
      <p:sp>
        <p:nvSpPr>
          <p:cNvPr id="3" name="TextBox 2"/>
          <p:cNvSpPr txBox="1"/>
          <p:nvPr/>
        </p:nvSpPr>
        <p:spPr>
          <a:xfrm>
            <a:off x="3022600" y="508000"/>
            <a:ext cx="4446923" cy="369332"/>
          </a:xfrm>
          <a:prstGeom prst="rect">
            <a:avLst/>
          </a:prstGeom>
          <a:noFill/>
        </p:spPr>
        <p:txBody>
          <a:bodyPr wrap="none" rtlCol="0">
            <a:spAutoFit/>
          </a:bodyPr>
          <a:lstStyle/>
          <a:p>
            <a:r>
              <a:rPr lang="en-GB" dirty="0" smtClean="0"/>
              <a:t>Adding Student </a:t>
            </a:r>
            <a:r>
              <a:rPr lang="en-GB" dirty="0"/>
              <a:t>F</a:t>
            </a:r>
            <a:r>
              <a:rPr lang="en-GB" dirty="0" smtClean="0"/>
              <a:t>or First Time To System</a:t>
            </a:r>
            <a:endParaRPr lang="en-GB" dirty="0"/>
          </a:p>
        </p:txBody>
      </p:sp>
    </p:spTree>
    <p:extLst>
      <p:ext uri="{BB962C8B-B14F-4D97-AF65-F5344CB8AC3E}">
        <p14:creationId xmlns:p14="http://schemas.microsoft.com/office/powerpoint/2010/main" val="545106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31900" y="1257300"/>
            <a:ext cx="7853034" cy="3779837"/>
          </a:xfrm>
          <a:prstGeom prst="rect">
            <a:avLst/>
          </a:prstGeom>
        </p:spPr>
      </p:pic>
      <p:sp>
        <p:nvSpPr>
          <p:cNvPr id="3" name="TextBox 2"/>
          <p:cNvSpPr txBox="1"/>
          <p:nvPr/>
        </p:nvSpPr>
        <p:spPr>
          <a:xfrm>
            <a:off x="3200400" y="711200"/>
            <a:ext cx="4435894" cy="369332"/>
          </a:xfrm>
          <a:prstGeom prst="rect">
            <a:avLst/>
          </a:prstGeom>
          <a:noFill/>
        </p:spPr>
        <p:txBody>
          <a:bodyPr wrap="none" rtlCol="0">
            <a:spAutoFit/>
          </a:bodyPr>
          <a:lstStyle/>
          <a:p>
            <a:r>
              <a:rPr lang="en-GB" dirty="0" smtClean="0"/>
              <a:t>Student Attendants Marked Successfully  </a:t>
            </a:r>
            <a:endParaRPr lang="en-GB" dirty="0"/>
          </a:p>
        </p:txBody>
      </p:sp>
    </p:spTree>
    <p:extLst>
      <p:ext uri="{BB962C8B-B14F-4D97-AF65-F5344CB8AC3E}">
        <p14:creationId xmlns:p14="http://schemas.microsoft.com/office/powerpoint/2010/main" val="10727098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8500" y="558800"/>
            <a:ext cx="8534400" cy="7786747"/>
          </a:xfrm>
          <a:prstGeom prst="rect">
            <a:avLst/>
          </a:prstGeom>
        </p:spPr>
        <p:txBody>
          <a:bodyPr wrap="square">
            <a:spAutoFit/>
          </a:bodyPr>
          <a:lstStyle/>
          <a:p>
            <a:r>
              <a:rPr lang="en-GB" sz="1000" dirty="0">
                <a:solidFill>
                  <a:srgbClr val="00B0F0"/>
                </a:solidFill>
              </a:rPr>
              <a:t>Reference </a:t>
            </a:r>
          </a:p>
          <a:p>
            <a:endParaRPr lang="en-GB" sz="1000" dirty="0"/>
          </a:p>
          <a:p>
            <a:r>
              <a:rPr lang="en-GB" sz="1000" dirty="0"/>
              <a:t>1.	Ofsted - GOV.UK [Internet]. Gov.uk. 2017 [cited 7 December 2017]. Available from: https://www.gov.uk/government/organisations/ofsted</a:t>
            </a:r>
          </a:p>
          <a:p>
            <a:endParaRPr lang="en-GB" sz="1000" dirty="0"/>
          </a:p>
          <a:p>
            <a:r>
              <a:rPr lang="en-GB" sz="1000" dirty="0"/>
              <a:t>2.	Cite a Website - Cite This For Me [Internet]. Tmc.ac.uk. 2017 [cited 8 December 2017]. Available from: http://www.tmc.ac.uk/sites/default/files/policies/TMC%20attendance%20strategy.pdf</a:t>
            </a:r>
          </a:p>
          <a:p>
            <a:endParaRPr lang="en-GB" sz="1000" dirty="0"/>
          </a:p>
          <a:p>
            <a:r>
              <a:rPr lang="en-GB" sz="1000" dirty="0"/>
              <a:t>3.	More than 50 colleges have licenses suspended as Immigration Minister makes statement on student visa abuses | www.ein.org.uk [Internet]. Ein.org.uk. 2017 [cited 8 December 2017]. Available from: https://www.ein.org.uk/news/more-50-colleges-have-licenses-revoked-immigration-minister-makes-statement-student-visa-abuses</a:t>
            </a:r>
          </a:p>
          <a:p>
            <a:endParaRPr lang="en-GB" sz="1000" dirty="0"/>
          </a:p>
          <a:p>
            <a:r>
              <a:rPr lang="en-GB" sz="1000" dirty="0"/>
              <a:t>4.	Jr. J. CPS reinstates Cook County Jail high school principal accused of fraud [Internet]. chicagotribune.com. 2017 [cited 8 December 2017]. Available from: http://www.chicagotribune.com/news/local/breaking/ct-met-chicago-jail-principal-reinstated-fraud-20171108-story.html</a:t>
            </a:r>
          </a:p>
          <a:p>
            <a:endParaRPr lang="en-GB" sz="1000" dirty="0"/>
          </a:p>
          <a:p>
            <a:r>
              <a:rPr lang="en-GB" sz="1000" dirty="0"/>
              <a:t>5.	CPS Watchdog: School In Cook County Jail Falsified Attendance, Credit Rates [Internet]. Chicago Tonight | WTTW. 2017 [cited 8 December 2017]. Available from: http://chicagotonight.wttw.com/2017/09/12/cps-watchdog-school-cook-county-jail-falsified-attendance-credit-rates</a:t>
            </a:r>
          </a:p>
          <a:p>
            <a:endParaRPr lang="en-GB" sz="1000" dirty="0"/>
          </a:p>
          <a:p>
            <a:r>
              <a:rPr lang="en-GB" sz="1000" dirty="0"/>
              <a:t>6.	</a:t>
            </a:r>
            <a:r>
              <a:rPr lang="en-GB" sz="1000" dirty="0" err="1"/>
              <a:t>Belhadj</a:t>
            </a:r>
            <a:r>
              <a:rPr lang="en-GB" sz="1000" dirty="0"/>
              <a:t> F. Biometric system for identification and authentication [Internet]. Hal.archives-ouvertes.fr. 2017 [cited 8 December 2017]. Available from: https://hal.archives-ouvertes.fr/tel-01456829/</a:t>
            </a:r>
          </a:p>
          <a:p>
            <a:endParaRPr lang="en-GB" sz="1000" dirty="0" smtClean="0"/>
          </a:p>
          <a:p>
            <a:r>
              <a:rPr lang="en-GB" sz="1000" dirty="0"/>
              <a:t>7.	IJCSNS - International Journal of Computer Science and Network Security [Internet]. Search.ijcsns.org. 2017 [cited 8 December 2017]. Available from: http://search.ijcsns.org/02_search/02_search_03.php?number=201110003</a:t>
            </a:r>
          </a:p>
          <a:p>
            <a:endParaRPr lang="en-GB" sz="1000" dirty="0"/>
          </a:p>
          <a:p>
            <a:r>
              <a:rPr lang="en-GB" sz="1000" dirty="0"/>
              <a:t>8.	Pike J. Biometrics [Internet]. Globalsecurity.org. 2017 [cited 8 December 2017]. Available from: https://www.globalsecurity.org/security/systems/biometrics.htm</a:t>
            </a:r>
          </a:p>
          <a:p>
            <a:endParaRPr lang="en-GB" sz="1000" dirty="0"/>
          </a:p>
          <a:p>
            <a:r>
              <a:rPr lang="en-GB" sz="1000" dirty="0"/>
              <a:t>9.	Fingerprint Recognition [Internet]. Biometrics. 2017 [cited 8 December 2017]. Available from: http://www.biometric-solutions.com/fingerprint-recognition.html</a:t>
            </a:r>
          </a:p>
          <a:p>
            <a:endParaRPr lang="en-GB" sz="1000" dirty="0"/>
          </a:p>
          <a:p>
            <a:r>
              <a:rPr lang="en-GB" sz="1000" dirty="0"/>
              <a:t>10.	Gaikwad P, </a:t>
            </a:r>
            <a:r>
              <a:rPr lang="en-GB" sz="1000" dirty="0" err="1"/>
              <a:t>Narule</a:t>
            </a:r>
            <a:r>
              <a:rPr lang="en-GB" sz="1000" dirty="0"/>
              <a:t> S, </a:t>
            </a:r>
            <a:r>
              <a:rPr lang="en-GB" sz="1000" dirty="0" err="1"/>
              <a:t>Thakre</a:t>
            </a:r>
            <a:r>
              <a:rPr lang="en-GB" sz="1000" dirty="0"/>
              <a:t> N, </a:t>
            </a:r>
            <a:r>
              <a:rPr lang="en-GB" sz="1000" dirty="0" err="1"/>
              <a:t>Chandekar</a:t>
            </a:r>
            <a:r>
              <a:rPr lang="en-GB" sz="1000" dirty="0"/>
              <a:t> P. RFID Technology Based Attendance Management System. International Journal Of Engineering And Computer Science. 2017;.</a:t>
            </a:r>
          </a:p>
          <a:p>
            <a:endParaRPr lang="en-GB" sz="1000" dirty="0"/>
          </a:p>
          <a:p>
            <a:r>
              <a:rPr lang="en-GB" sz="1000" dirty="0"/>
              <a:t>11.	Uddin M, </a:t>
            </a:r>
            <a:r>
              <a:rPr lang="en-GB" sz="1000" dirty="0" err="1"/>
              <a:t>Allayear</a:t>
            </a:r>
            <a:r>
              <a:rPr lang="en-GB" sz="1000" dirty="0"/>
              <a:t> S, Das N, </a:t>
            </a:r>
            <a:r>
              <a:rPr lang="en-GB" sz="1000" dirty="0" err="1"/>
              <a:t>Talukder</a:t>
            </a:r>
            <a:r>
              <a:rPr lang="en-GB" sz="1000" dirty="0"/>
              <a:t> F. A Location Based Time and Attendance System. International Journal of Computer Theory and Engineering. 2014;:36-38.</a:t>
            </a:r>
          </a:p>
          <a:p>
            <a:endParaRPr lang="en-GB" sz="1000" dirty="0"/>
          </a:p>
          <a:p>
            <a:r>
              <a:rPr lang="en-GB" sz="1000" dirty="0"/>
              <a:t>12.	RFID BASED ATTENDANCE SYSTEM. International Journal of Recent Trends in Engineering and Research. 2017;3(4):94-97.</a:t>
            </a:r>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a:p>
        </p:txBody>
      </p:sp>
    </p:spTree>
    <p:extLst>
      <p:ext uri="{BB962C8B-B14F-4D97-AF65-F5344CB8AC3E}">
        <p14:creationId xmlns:p14="http://schemas.microsoft.com/office/powerpoint/2010/main" val="1556818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0" y="406400"/>
            <a:ext cx="9245600" cy="5416868"/>
          </a:xfrm>
          <a:prstGeom prst="rect">
            <a:avLst/>
          </a:prstGeom>
        </p:spPr>
        <p:txBody>
          <a:bodyPr wrap="square">
            <a:spAutoFit/>
          </a:bodyPr>
          <a:lstStyle/>
          <a:p>
            <a:r>
              <a:rPr lang="en-GB" sz="1000" dirty="0"/>
              <a:t>13.	</a:t>
            </a:r>
            <a:r>
              <a:rPr lang="en-GB" sz="1000" dirty="0" err="1"/>
              <a:t>Bantle</a:t>
            </a:r>
            <a:r>
              <a:rPr lang="en-GB" sz="1000" dirty="0"/>
              <a:t> A. Automated workforce tracking keeps you flexible. Nursing Management (Springhouse). 2007;&amp;NA;(Supplement):29-30</a:t>
            </a:r>
            <a:r>
              <a:rPr lang="en-GB" sz="1000" dirty="0" smtClean="0"/>
              <a:t>.</a:t>
            </a:r>
          </a:p>
          <a:p>
            <a:endParaRPr lang="en-GB" sz="1000" dirty="0"/>
          </a:p>
          <a:p>
            <a:r>
              <a:rPr lang="en-GB" sz="1000" dirty="0" smtClean="0"/>
              <a:t>14</a:t>
            </a:r>
            <a:r>
              <a:rPr lang="en-GB" sz="1000" dirty="0"/>
              <a:t>.	</a:t>
            </a:r>
            <a:r>
              <a:rPr lang="en-GB" sz="1000" dirty="0" smtClean="0"/>
              <a:t>Cite </a:t>
            </a:r>
            <a:r>
              <a:rPr lang="en-GB" sz="1000" dirty="0"/>
              <a:t>a Website - Cite This For Me [Internet]. Anlp.org. 2017 [cited 18 December 2017]. Available from: https://anlp.org/files/research-onion-layers_42_357.pdf</a:t>
            </a:r>
          </a:p>
          <a:p>
            <a:endParaRPr lang="en-GB" dirty="0" smtClean="0"/>
          </a:p>
          <a:p>
            <a:r>
              <a:rPr lang="en-GB" sz="1000" dirty="0" smtClean="0"/>
              <a:t>15</a:t>
            </a:r>
            <a:r>
              <a:rPr lang="en-GB" sz="1000" dirty="0"/>
              <a:t>.	Research Onion [Internet]. Onion.derby.ac.uk. 2017 [cited 8 December 2017]. Available from: https://onion.derby.ac.uk/</a:t>
            </a:r>
          </a:p>
          <a:p>
            <a:endParaRPr lang="en-GB" sz="1000" dirty="0"/>
          </a:p>
          <a:p>
            <a:r>
              <a:rPr lang="en-GB" sz="1000" dirty="0"/>
              <a:t>16.	Research methodologies [Internet]. Socscidiss.bham.ac.uk. 2017 [cited 18 December 2017]. Available from: http://www.socscidiss.bham.ac.uk/methodologies.html</a:t>
            </a:r>
          </a:p>
          <a:p>
            <a:endParaRPr lang="en-GB" sz="1000" dirty="0"/>
          </a:p>
          <a:p>
            <a:r>
              <a:rPr lang="en-GB" sz="1000" dirty="0"/>
              <a:t>17.	Cite a Website - Cite This For Me [Internet]. Repository.up.ac.za. 2017 [cited 18 December 2017]. Available from: https://repository.up.ac.za/bitstream/handle/2263/24016/04chapter4.pdf?sequence=5</a:t>
            </a:r>
          </a:p>
          <a:p>
            <a:endParaRPr lang="en-GB" sz="1000" dirty="0"/>
          </a:p>
          <a:p>
            <a:r>
              <a:rPr lang="en-GB" sz="1000" dirty="0"/>
              <a:t>18.	Cite a Website - Cite This For Me [Internet]. Citeseerx.ist.psu.edu. 2017 [cited 18 December 2017]. Available from: http://citeseerx.ist.psu.edu/viewdoc/download?doi=10.1.1.102.4717&amp;rep=rep1&amp;type=pdf</a:t>
            </a:r>
          </a:p>
          <a:p>
            <a:endParaRPr lang="en-GB" sz="1000" dirty="0"/>
          </a:p>
          <a:p>
            <a:endParaRPr lang="en-GB" sz="1000" dirty="0"/>
          </a:p>
          <a:p>
            <a:r>
              <a:rPr lang="en-GB" sz="1000" dirty="0"/>
              <a:t>19.	Cite a Website - Cite This For Me [Internet]. Samuellearning.org. 2017 [cited 18 December 2017]. Available from: http://www.samuellearning.org/MSc_Research_Methods/Week_6_ResearchMethodology.pdf</a:t>
            </a:r>
          </a:p>
          <a:p>
            <a:endParaRPr lang="en-GB" sz="1000" dirty="0"/>
          </a:p>
          <a:p>
            <a:r>
              <a:rPr lang="en-GB" sz="1000" dirty="0"/>
              <a:t>20.	Edwards R, Brannelly T. Approaches to democratising qualitative research methods. Qualitative Research. 2017;17(3):271-277.</a:t>
            </a:r>
          </a:p>
          <a:p>
            <a:endParaRPr lang="en-GB" sz="1000" dirty="0"/>
          </a:p>
          <a:p>
            <a:r>
              <a:rPr lang="en-GB" sz="1000" dirty="0"/>
              <a:t>21.	What is a Timebox? [Internet]. Agile Alliance. 2017 [cited 18 December 2017]. Available from: https://www.agilealliance.org/glossary/timebox/</a:t>
            </a:r>
          </a:p>
          <a:p>
            <a:endParaRPr lang="en-GB" sz="1000" dirty="0"/>
          </a:p>
          <a:p>
            <a:r>
              <a:rPr lang="en-GB" sz="1000" dirty="0"/>
              <a:t>22.	</a:t>
            </a:r>
            <a:r>
              <a:rPr lang="en-GB" sz="1000" dirty="0" err="1"/>
              <a:t>Jalote</a:t>
            </a:r>
            <a:r>
              <a:rPr lang="en-GB" sz="1000" dirty="0"/>
              <a:t> P, </a:t>
            </a:r>
            <a:r>
              <a:rPr lang="en-GB" sz="1000" dirty="0" err="1"/>
              <a:t>Palit</a:t>
            </a:r>
            <a:r>
              <a:rPr lang="en-GB" sz="1000" dirty="0"/>
              <a:t> A, </a:t>
            </a:r>
            <a:r>
              <a:rPr lang="en-GB" sz="1000" dirty="0" err="1"/>
              <a:t>Kurien</a:t>
            </a:r>
            <a:r>
              <a:rPr lang="en-GB" sz="1000" dirty="0"/>
              <a:t> P, Peethamber V. </a:t>
            </a:r>
            <a:r>
              <a:rPr lang="en-GB" sz="1000" dirty="0" err="1"/>
              <a:t>Timeboxing</a:t>
            </a:r>
            <a:r>
              <a:rPr lang="en-GB" sz="1000" dirty="0"/>
              <a:t>: a process model for iterative software development. Journal of Systems and Software. 2004;70(1-2):117-127.</a:t>
            </a:r>
          </a:p>
          <a:p>
            <a:endParaRPr lang="en-GB" sz="1000" dirty="0"/>
          </a:p>
          <a:p>
            <a:r>
              <a:rPr lang="en-GB" sz="1000" dirty="0"/>
              <a:t>23.	</a:t>
            </a:r>
            <a:r>
              <a:rPr lang="en-GB" sz="1000" dirty="0" err="1"/>
              <a:t>Timeboxing</a:t>
            </a:r>
            <a:r>
              <a:rPr lang="en-GB" sz="1000" dirty="0"/>
              <a:t>: A Motivational Factor for Scrum Teams - Scrum Alliance [Internet]. Scrumalliance.org. 2017 [cited 18 December 2017]. Available from: https://www.scrumalliance.org/community/articles/2014/february/timeboxing-a-motivational-factor-for-scrum-teams</a:t>
            </a:r>
          </a:p>
          <a:p>
            <a:endParaRPr lang="en-GB" sz="1000" dirty="0"/>
          </a:p>
          <a:p>
            <a:r>
              <a:rPr lang="en-GB" sz="1000" dirty="0"/>
              <a:t>24.	</a:t>
            </a:r>
            <a:r>
              <a:rPr lang="en-GB" sz="1000" dirty="0" err="1"/>
              <a:t>Alterman</a:t>
            </a:r>
            <a:r>
              <a:rPr lang="en-GB" sz="1000" dirty="0"/>
              <a:t> A. ``A piece of yourself'': Ethical issues in biometric identification. Ethics and Information Technology. 2003;5(3):139-150.</a:t>
            </a:r>
          </a:p>
          <a:p>
            <a:endParaRPr lang="en-GB" dirty="0"/>
          </a:p>
        </p:txBody>
      </p:sp>
    </p:spTree>
    <p:extLst>
      <p:ext uri="{BB962C8B-B14F-4D97-AF65-F5344CB8AC3E}">
        <p14:creationId xmlns:p14="http://schemas.microsoft.com/office/powerpoint/2010/main" val="1264542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1544</TotalTime>
  <Words>1002</Words>
  <Application>Microsoft Office PowerPoint</Application>
  <PresentationFormat>Widescreen</PresentationFormat>
  <Paragraphs>167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Trebuchet MS</vt:lpstr>
      <vt:lpstr>Wingdings 3</vt:lpstr>
      <vt:lpstr>Facet</vt:lpstr>
      <vt:lpstr>Project Proposal STUDENT ATTENDANCE MONITORING SYSTEM USING BIOMETRIC FINGERPRINT SYSTEM BY Darren H Jones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Proposal STUDENT ATTENDANCE MONITORING SYSTEM USING BIOMETRIC FINGERPRINT SYSTEM</dc:title>
  <dc:creator>darren jones</dc:creator>
  <cp:lastModifiedBy>darren jones</cp:lastModifiedBy>
  <cp:revision>15</cp:revision>
  <dcterms:created xsi:type="dcterms:W3CDTF">2017-12-14T18:50:35Z</dcterms:created>
  <dcterms:modified xsi:type="dcterms:W3CDTF">2017-12-18T21:26:06Z</dcterms:modified>
</cp:coreProperties>
</file>