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xls" ContentType="application/vnd.ms-excel"/>
  <Default Extension="rels" ContentType="application/vnd.openxmlformats-package.relationships+xml"/>
  <Default Extension="xml" ContentType="application/xml"/>
  <Default Extension="pptx" ContentType="application/vnd.openxmlformats-officedocument.presentationml.presentation"/>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7"/>
  </p:notesMasterIdLst>
  <p:sldIdLst>
    <p:sldId id="495" r:id="rId2"/>
    <p:sldId id="518" r:id="rId3"/>
    <p:sldId id="392" r:id="rId4"/>
    <p:sldId id="394" r:id="rId5"/>
    <p:sldId id="388" r:id="rId6"/>
    <p:sldId id="513" r:id="rId7"/>
    <p:sldId id="400" r:id="rId8"/>
    <p:sldId id="422" r:id="rId9"/>
    <p:sldId id="514" r:id="rId10"/>
    <p:sldId id="515" r:id="rId11"/>
    <p:sldId id="516" r:id="rId12"/>
    <p:sldId id="517" r:id="rId13"/>
    <p:sldId id="425" r:id="rId14"/>
    <p:sldId id="355" r:id="rId15"/>
    <p:sldId id="453" r:id="rId16"/>
    <p:sldId id="454" r:id="rId17"/>
    <p:sldId id="455" r:id="rId18"/>
    <p:sldId id="256" r:id="rId19"/>
    <p:sldId id="350" r:id="rId20"/>
    <p:sldId id="445" r:id="rId21"/>
    <p:sldId id="446" r:id="rId22"/>
    <p:sldId id="267" r:id="rId23"/>
    <p:sldId id="447" r:id="rId24"/>
    <p:sldId id="448" r:id="rId25"/>
    <p:sldId id="449" r:id="rId26"/>
    <p:sldId id="450" r:id="rId27"/>
    <p:sldId id="451" r:id="rId28"/>
    <p:sldId id="452" r:id="rId29"/>
    <p:sldId id="257" r:id="rId30"/>
    <p:sldId id="259" r:id="rId31"/>
    <p:sldId id="258" r:id="rId32"/>
    <p:sldId id="263" r:id="rId33"/>
    <p:sldId id="260" r:id="rId34"/>
    <p:sldId id="261" r:id="rId35"/>
    <p:sldId id="265" r:id="rId36"/>
    <p:sldId id="264" r:id="rId37"/>
    <p:sldId id="262" r:id="rId38"/>
    <p:sldId id="395" r:id="rId39"/>
    <p:sldId id="266" r:id="rId40"/>
    <p:sldId id="269" r:id="rId41"/>
    <p:sldId id="358" r:id="rId42"/>
    <p:sldId id="386" r:id="rId43"/>
    <p:sldId id="391" r:id="rId44"/>
    <p:sldId id="402" r:id="rId45"/>
    <p:sldId id="404" r:id="rId46"/>
    <p:sldId id="274" r:id="rId47"/>
    <p:sldId id="496" r:id="rId48"/>
    <p:sldId id="497" r:id="rId49"/>
    <p:sldId id="275" r:id="rId50"/>
    <p:sldId id="280" r:id="rId51"/>
    <p:sldId id="281" r:id="rId52"/>
    <p:sldId id="359" r:id="rId53"/>
    <p:sldId id="430" r:id="rId54"/>
    <p:sldId id="429" r:id="rId55"/>
    <p:sldId id="431" r:id="rId56"/>
    <p:sldId id="426" r:id="rId57"/>
    <p:sldId id="428" r:id="rId58"/>
    <p:sldId id="427" r:id="rId59"/>
    <p:sldId id="352" r:id="rId60"/>
    <p:sldId id="357" r:id="rId61"/>
    <p:sldId id="433" r:id="rId62"/>
    <p:sldId id="435" r:id="rId63"/>
    <p:sldId id="438" r:id="rId64"/>
    <p:sldId id="436" r:id="rId65"/>
    <p:sldId id="439" r:id="rId66"/>
    <p:sldId id="434" r:id="rId67"/>
    <p:sldId id="440" r:id="rId68"/>
    <p:sldId id="441" r:id="rId69"/>
    <p:sldId id="432" r:id="rId70"/>
    <p:sldId id="442" r:id="rId71"/>
    <p:sldId id="443" r:id="rId72"/>
    <p:sldId id="268" r:id="rId73"/>
    <p:sldId id="459" r:id="rId74"/>
    <p:sldId id="437" r:id="rId75"/>
    <p:sldId id="457" r:id="rId76"/>
    <p:sldId id="461" r:id="rId77"/>
    <p:sldId id="458" r:id="rId78"/>
    <p:sldId id="498" r:id="rId79"/>
    <p:sldId id="460" r:id="rId80"/>
    <p:sldId id="465" r:id="rId81"/>
    <p:sldId id="467" r:id="rId82"/>
    <p:sldId id="466" r:id="rId83"/>
    <p:sldId id="468" r:id="rId84"/>
    <p:sldId id="469" r:id="rId85"/>
    <p:sldId id="470" r:id="rId86"/>
    <p:sldId id="471" r:id="rId87"/>
    <p:sldId id="472" r:id="rId88"/>
    <p:sldId id="519" r:id="rId89"/>
    <p:sldId id="475" r:id="rId90"/>
    <p:sldId id="476" r:id="rId91"/>
    <p:sldId id="477" r:id="rId92"/>
    <p:sldId id="478" r:id="rId93"/>
    <p:sldId id="479" r:id="rId94"/>
    <p:sldId id="480" r:id="rId95"/>
    <p:sldId id="481" r:id="rId96"/>
    <p:sldId id="482" r:id="rId97"/>
    <p:sldId id="492" r:id="rId98"/>
    <p:sldId id="483" r:id="rId99"/>
    <p:sldId id="484" r:id="rId100"/>
    <p:sldId id="485" r:id="rId101"/>
    <p:sldId id="486" r:id="rId102"/>
    <p:sldId id="487" r:id="rId103"/>
    <p:sldId id="488" r:id="rId104"/>
    <p:sldId id="489" r:id="rId105"/>
    <p:sldId id="490" r:id="rId106"/>
    <p:sldId id="491" r:id="rId107"/>
    <p:sldId id="493" r:id="rId108"/>
    <p:sldId id="505" r:id="rId109"/>
    <p:sldId id="504" r:id="rId110"/>
    <p:sldId id="502" r:id="rId111"/>
    <p:sldId id="503" r:id="rId112"/>
    <p:sldId id="494" r:id="rId113"/>
    <p:sldId id="500" r:id="rId114"/>
    <p:sldId id="501" r:id="rId115"/>
    <p:sldId id="511" r:id="rId116"/>
    <p:sldId id="512" r:id="rId117"/>
    <p:sldId id="405" r:id="rId118"/>
    <p:sldId id="406" r:id="rId119"/>
    <p:sldId id="407" r:id="rId120"/>
    <p:sldId id="408" r:id="rId121"/>
    <p:sldId id="410" r:id="rId122"/>
    <p:sldId id="409" r:id="rId123"/>
    <p:sldId id="411" r:id="rId124"/>
    <p:sldId id="412" r:id="rId125"/>
    <p:sldId id="413" r:id="rId126"/>
    <p:sldId id="414" r:id="rId127"/>
    <p:sldId id="415" r:id="rId128"/>
    <p:sldId id="416" r:id="rId129"/>
    <p:sldId id="417" r:id="rId130"/>
    <p:sldId id="418" r:id="rId131"/>
    <p:sldId id="419" r:id="rId132"/>
    <p:sldId id="420" r:id="rId133"/>
    <p:sldId id="421" r:id="rId134"/>
    <p:sldId id="423" r:id="rId135"/>
    <p:sldId id="424" r:id="rId1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99" autoAdjust="0"/>
    <p:restoredTop sz="94660"/>
  </p:normalViewPr>
  <p:slideViewPr>
    <p:cSldViewPr>
      <p:cViewPr varScale="1">
        <p:scale>
          <a:sx n="100" d="100"/>
          <a:sy n="100" d="100"/>
        </p:scale>
        <p:origin x="-294" y="-84"/>
      </p:cViewPr>
      <p:guideLst>
        <p:guide orient="horz" pos="2160"/>
        <p:guide pos="2880"/>
      </p:guideLst>
    </p:cSldViewPr>
  </p:slideViewPr>
  <p:notesTextViewPr>
    <p:cViewPr>
      <p:scale>
        <a:sx n="1" d="1"/>
        <a:sy n="1" d="1"/>
      </p:scale>
      <p:origin x="0" y="0"/>
    </p:cViewPr>
  </p:notesTextViewPr>
  <p:sorterViewPr>
    <p:cViewPr>
      <p:scale>
        <a:sx n="100" d="100"/>
        <a:sy n="100" d="100"/>
      </p:scale>
      <p:origin x="0" y="1284"/>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presProps" Target="presProps.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slide" Target="slides/slide128.xml"/><Relationship Id="rId13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slide" Target="slides/slide131.xml"/><Relationship Id="rId14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slide" Target="slides/slide13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2.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3.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4.w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44.emf"/><Relationship Id="rId1" Type="http://schemas.openxmlformats.org/officeDocument/2006/relationships/image" Target="../media/image43.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png"/></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70.png"/></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22.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23.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24.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243.wmf"/></Relationships>
</file>

<file path=ppt/drawings/_rels/vmlDrawing14.vml.rels><?xml version="1.0" encoding="UTF-8" standalone="yes"?>
<Relationships xmlns="http://schemas.openxmlformats.org/package/2006/relationships"><Relationship Id="rId3" Type="http://schemas.openxmlformats.org/officeDocument/2006/relationships/image" Target="../media/image247.wmf"/><Relationship Id="rId2" Type="http://schemas.openxmlformats.org/officeDocument/2006/relationships/image" Target="../media/image246.wmf"/><Relationship Id="rId1" Type="http://schemas.openxmlformats.org/officeDocument/2006/relationships/image" Target="../media/image245.wmf"/></Relationships>
</file>

<file path=ppt/drawings/_rels/vmlDrawing15.vml.rels><?xml version="1.0" encoding="UTF-8" standalone="yes"?>
<Relationships xmlns="http://schemas.openxmlformats.org/package/2006/relationships"><Relationship Id="rId2" Type="http://schemas.openxmlformats.org/officeDocument/2006/relationships/image" Target="../media/image245.wmf"/><Relationship Id="rId1" Type="http://schemas.openxmlformats.org/officeDocument/2006/relationships/image" Target="../media/image249.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7F19C27-F02F-4B0C-9DEB-720E389D8C79}" type="datetimeFigureOut">
              <a:rPr lang="en-GB" smtClean="0"/>
              <a:t>29/09/2014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D4F118E-F09C-4022-B35A-89863C6629D8}" type="slidenum">
              <a:rPr lang="en-GB" smtClean="0"/>
              <a:t>‹#›</a:t>
            </a:fld>
            <a:endParaRPr lang="en-GB"/>
          </a:p>
        </p:txBody>
      </p:sp>
    </p:spTree>
    <p:extLst>
      <p:ext uri="{BB962C8B-B14F-4D97-AF65-F5344CB8AC3E}">
        <p14:creationId xmlns:p14="http://schemas.microsoft.com/office/powerpoint/2010/main" val="6650135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err="1" smtClean="0">
                <a:solidFill>
                  <a:schemeClr val="tx1"/>
                </a:solidFill>
                <a:effectLst/>
                <a:latin typeface="+mn-lt"/>
                <a:ea typeface="+mn-ea"/>
                <a:cs typeface="+mn-cs"/>
              </a:rPr>
              <a:t>Hinkel</a:t>
            </a:r>
            <a:r>
              <a:rPr lang="en-GB" sz="1200" kern="1200" dirty="0" smtClean="0">
                <a:solidFill>
                  <a:schemeClr val="tx1"/>
                </a:solidFill>
                <a:effectLst/>
                <a:latin typeface="+mn-lt"/>
                <a:ea typeface="+mn-ea"/>
                <a:cs typeface="+mn-cs"/>
              </a:rPr>
              <a:t>, J., D. </a:t>
            </a:r>
            <a:r>
              <a:rPr lang="en-GB" sz="1200" kern="1200" dirty="0" err="1" smtClean="0">
                <a:solidFill>
                  <a:schemeClr val="tx1"/>
                </a:solidFill>
                <a:effectLst/>
                <a:latin typeface="+mn-lt"/>
                <a:ea typeface="+mn-ea"/>
                <a:cs typeface="+mn-cs"/>
              </a:rPr>
              <a:t>Lincke</a:t>
            </a:r>
            <a:r>
              <a:rPr lang="en-GB" sz="1200" kern="1200" dirty="0" smtClean="0">
                <a:solidFill>
                  <a:schemeClr val="tx1"/>
                </a:solidFill>
                <a:effectLst/>
                <a:latin typeface="+mn-lt"/>
                <a:ea typeface="+mn-ea"/>
                <a:cs typeface="+mn-cs"/>
              </a:rPr>
              <a:t>, A. T. </a:t>
            </a:r>
            <a:r>
              <a:rPr lang="en-GB" sz="1200" kern="1200" dirty="0" err="1" smtClean="0">
                <a:solidFill>
                  <a:schemeClr val="tx1"/>
                </a:solidFill>
                <a:effectLst/>
                <a:latin typeface="+mn-lt"/>
                <a:ea typeface="+mn-ea"/>
                <a:cs typeface="+mn-cs"/>
              </a:rPr>
              <a:t>Vafeidis</a:t>
            </a:r>
            <a:r>
              <a:rPr lang="en-GB" sz="1200" kern="1200" dirty="0" smtClean="0">
                <a:solidFill>
                  <a:schemeClr val="tx1"/>
                </a:solidFill>
                <a:effectLst/>
                <a:latin typeface="+mn-lt"/>
                <a:ea typeface="+mn-ea"/>
                <a:cs typeface="+mn-cs"/>
              </a:rPr>
              <a:t>, M. </a:t>
            </a:r>
            <a:r>
              <a:rPr lang="en-GB" sz="1200" kern="1200" dirty="0" err="1" smtClean="0">
                <a:solidFill>
                  <a:schemeClr val="tx1"/>
                </a:solidFill>
                <a:effectLst/>
                <a:latin typeface="+mn-lt"/>
                <a:ea typeface="+mn-ea"/>
                <a:cs typeface="+mn-cs"/>
              </a:rPr>
              <a:t>Perrette</a:t>
            </a:r>
            <a:r>
              <a:rPr lang="en-GB" sz="1200" kern="1200" dirty="0" smtClean="0">
                <a:solidFill>
                  <a:schemeClr val="tx1"/>
                </a:solidFill>
                <a:effectLst/>
                <a:latin typeface="+mn-lt"/>
                <a:ea typeface="+mn-ea"/>
                <a:cs typeface="+mn-cs"/>
              </a:rPr>
              <a:t>, R. J. Nicholls, R. S. J. </a:t>
            </a:r>
            <a:r>
              <a:rPr lang="en-GB" sz="1200" kern="1200" dirty="0" err="1" smtClean="0">
                <a:solidFill>
                  <a:schemeClr val="tx1"/>
                </a:solidFill>
                <a:effectLst/>
                <a:latin typeface="+mn-lt"/>
                <a:ea typeface="+mn-ea"/>
                <a:cs typeface="+mn-cs"/>
              </a:rPr>
              <a:t>Tol</a:t>
            </a:r>
            <a:r>
              <a:rPr lang="en-GB" sz="1200" kern="1200" dirty="0" smtClean="0">
                <a:solidFill>
                  <a:schemeClr val="tx1"/>
                </a:solidFill>
                <a:effectLst/>
                <a:latin typeface="+mn-lt"/>
                <a:ea typeface="+mn-ea"/>
                <a:cs typeface="+mn-cs"/>
              </a:rPr>
              <a:t>, B. </a:t>
            </a:r>
            <a:r>
              <a:rPr lang="en-GB" sz="1200" kern="1200" dirty="0" err="1" smtClean="0">
                <a:solidFill>
                  <a:schemeClr val="tx1"/>
                </a:solidFill>
                <a:effectLst/>
                <a:latin typeface="+mn-lt"/>
                <a:ea typeface="+mn-ea"/>
                <a:cs typeface="+mn-cs"/>
              </a:rPr>
              <a:t>Marzeion</a:t>
            </a:r>
            <a:r>
              <a:rPr lang="en-GB" sz="1200" kern="1200" dirty="0" smtClean="0">
                <a:solidFill>
                  <a:schemeClr val="tx1"/>
                </a:solidFill>
                <a:effectLst/>
                <a:latin typeface="+mn-lt"/>
                <a:ea typeface="+mn-ea"/>
                <a:cs typeface="+mn-cs"/>
              </a:rPr>
              <a:t>, X. </a:t>
            </a:r>
            <a:r>
              <a:rPr lang="en-GB" sz="1200" kern="1200" dirty="0" err="1" smtClean="0">
                <a:solidFill>
                  <a:schemeClr val="tx1"/>
                </a:solidFill>
                <a:effectLst/>
                <a:latin typeface="+mn-lt"/>
                <a:ea typeface="+mn-ea"/>
                <a:cs typeface="+mn-cs"/>
              </a:rPr>
              <a:t>Fettweis</a:t>
            </a:r>
            <a:r>
              <a:rPr lang="en-GB" sz="1200" kern="1200" dirty="0" smtClean="0">
                <a:solidFill>
                  <a:schemeClr val="tx1"/>
                </a:solidFill>
                <a:effectLst/>
                <a:latin typeface="+mn-lt"/>
                <a:ea typeface="+mn-ea"/>
                <a:cs typeface="+mn-cs"/>
              </a:rPr>
              <a:t>, C. </a:t>
            </a:r>
            <a:r>
              <a:rPr lang="en-GB" sz="1200" kern="1200" dirty="0" err="1" smtClean="0">
                <a:solidFill>
                  <a:schemeClr val="tx1"/>
                </a:solidFill>
                <a:effectLst/>
                <a:latin typeface="+mn-lt"/>
                <a:ea typeface="+mn-ea"/>
                <a:cs typeface="+mn-cs"/>
              </a:rPr>
              <a:t>Ionescu</a:t>
            </a:r>
            <a:r>
              <a:rPr lang="en-GB" sz="1200" kern="1200" dirty="0" smtClean="0">
                <a:solidFill>
                  <a:schemeClr val="tx1"/>
                </a:solidFill>
                <a:effectLst/>
                <a:latin typeface="+mn-lt"/>
                <a:ea typeface="+mn-ea"/>
                <a:cs typeface="+mn-cs"/>
              </a:rPr>
              <a:t>, and A. </a:t>
            </a:r>
            <a:r>
              <a:rPr lang="en-GB" sz="1200" kern="1200" dirty="0" err="1" smtClean="0">
                <a:solidFill>
                  <a:schemeClr val="tx1"/>
                </a:solidFill>
                <a:effectLst/>
                <a:latin typeface="+mn-lt"/>
                <a:ea typeface="+mn-ea"/>
                <a:cs typeface="+mn-cs"/>
              </a:rPr>
              <a:t>Levermann</a:t>
            </a:r>
            <a:r>
              <a:rPr lang="en-GB" sz="1200" kern="1200" dirty="0" smtClean="0">
                <a:solidFill>
                  <a:schemeClr val="tx1"/>
                </a:solidFill>
                <a:effectLst/>
                <a:latin typeface="+mn-lt"/>
                <a:ea typeface="+mn-ea"/>
                <a:cs typeface="+mn-cs"/>
              </a:rPr>
              <a:t> (2014). Coastal flood damage and adaptation cost under 21st century sea-level rise. In: Proceedings of the National Academy of Sciences, published ahead of print February 3, 2014, doi:10.1073/pnas.1222469111</a:t>
            </a:r>
            <a:r>
              <a:rPr lang="en-GB" dirty="0" smtClean="0"/>
              <a:t>Holderness shore,  rock armour, fishtail groins Sussex, detached rock Sussex,  St </a:t>
            </a:r>
            <a:r>
              <a:rPr lang="en-GB" dirty="0" err="1" smtClean="0"/>
              <a:t>Monans</a:t>
            </a:r>
            <a:r>
              <a:rPr lang="en-GB" dirty="0" smtClean="0"/>
              <a:t> Fife closest to sea in </a:t>
            </a:r>
            <a:r>
              <a:rPr lang="en-GB" dirty="0" err="1" smtClean="0"/>
              <a:t>Sc</a:t>
            </a:r>
            <a:r>
              <a:rPr lang="en-GB" dirty="0" smtClean="0"/>
              <a:t>, </a:t>
            </a:r>
            <a:r>
              <a:rPr lang="en-GB" dirty="0" err="1" smtClean="0"/>
              <a:t>Sewa</a:t>
            </a:r>
            <a:r>
              <a:rPr lang="en-GB" dirty="0" smtClean="0"/>
              <a:t>;; repairs Fife. Defra EA </a:t>
            </a:r>
            <a:r>
              <a:rPr lang="en-GB" dirty="0" err="1" smtClean="0"/>
              <a:t>Eur</a:t>
            </a:r>
            <a:r>
              <a:rPr lang="en-GB" dirty="0" smtClean="0"/>
              <a:t> </a:t>
            </a:r>
            <a:r>
              <a:rPr lang="en-GB" dirty="0" err="1" smtClean="0"/>
              <a:t>Reg</a:t>
            </a:r>
            <a:r>
              <a:rPr lang="en-GB" dirty="0" smtClean="0"/>
              <a:t> Dev fund £26 </a:t>
            </a:r>
            <a:r>
              <a:rPr lang="en-GB" dirty="0" err="1" smtClean="0"/>
              <a:t>Clevely</a:t>
            </a:r>
            <a:endParaRPr lang="en-GB" dirty="0" smtClean="0"/>
          </a:p>
          <a:p>
            <a:endParaRPr lang="en-GB" sz="1200" kern="1200" dirty="0" smtClean="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DDF3ABFB-9FFD-46A3-B808-749D8CC99618}" type="slidenum">
              <a:rPr lang="en-GB" smtClean="0"/>
              <a:pPr/>
              <a:t>2</a:t>
            </a:fld>
            <a:endParaRPr lang="en-GB"/>
          </a:p>
        </p:txBody>
      </p:sp>
    </p:spTree>
    <p:extLst>
      <p:ext uri="{BB962C8B-B14F-4D97-AF65-F5344CB8AC3E}">
        <p14:creationId xmlns:p14="http://schemas.microsoft.com/office/powerpoint/2010/main" val="3824953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F67D8F3-DF63-4979-9B8B-7E849B848214}" type="slidenum">
              <a:rPr lang="en-GB" altLang="en-US"/>
              <a:pPr/>
              <a:t>3</a:t>
            </a:fld>
            <a:endParaRPr lang="en-GB" altLang="en-US"/>
          </a:p>
        </p:txBody>
      </p:sp>
      <p:sp>
        <p:nvSpPr>
          <p:cNvPr id="115714" name="Rectangle 2"/>
          <p:cNvSpPr>
            <a:spLocks noGrp="1" noRot="1" noChangeAspect="1" noChangeArrowheads="1" noTextEdit="1"/>
          </p:cNvSpPr>
          <p:nvPr>
            <p:ph type="sldImg"/>
          </p:nvPr>
        </p:nvSpPr>
        <p:spPr>
          <a:ln/>
        </p:spPr>
      </p:sp>
      <p:sp>
        <p:nvSpPr>
          <p:cNvPr id="115715" name="Rectangle 3"/>
          <p:cNvSpPr>
            <a:spLocks noGrp="1" noChangeArrowheads="1"/>
          </p:cNvSpPr>
          <p:nvPr>
            <p:ph type="body" idx="1"/>
          </p:nvPr>
        </p:nvSpPr>
        <p:spPr/>
        <p:txBody>
          <a:bodyPr/>
          <a:lstStyle/>
          <a:p>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DAC5687-8BEC-4FA3-A5FB-9DD8C1D3E97C}" type="slidenum">
              <a:rPr lang="en-GB" altLang="en-US"/>
              <a:pPr/>
              <a:t>8</a:t>
            </a:fld>
            <a:endParaRPr lang="en-GB" altLang="en-US" dirty="0"/>
          </a:p>
        </p:txBody>
      </p:sp>
      <p:sp>
        <p:nvSpPr>
          <p:cNvPr id="145410" name="Rectangle 2"/>
          <p:cNvSpPr>
            <a:spLocks noGrp="1" noRot="1" noChangeAspect="1" noChangeArrowheads="1" noTextEdit="1"/>
          </p:cNvSpPr>
          <p:nvPr>
            <p:ph type="sldImg"/>
          </p:nvPr>
        </p:nvSpPr>
        <p:spPr>
          <a:ln/>
        </p:spPr>
      </p:sp>
      <p:sp>
        <p:nvSpPr>
          <p:cNvPr id="145411" name="Rectangle 3"/>
          <p:cNvSpPr>
            <a:spLocks noGrp="1" noChangeArrowheads="1"/>
          </p:cNvSpPr>
          <p:nvPr>
            <p:ph type="body" idx="1"/>
          </p:nvPr>
        </p:nvSpPr>
        <p:spPr/>
        <p:txBody>
          <a:bodyPr/>
          <a:lstStyle/>
          <a:p>
            <a:endParaRPr lang="en-GB"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982C342-2937-413B-8F0B-F41C82273142}" type="slidenum">
              <a:rPr lang="en-GB" altLang="en-US"/>
              <a:pPr/>
              <a:t>9</a:t>
            </a:fld>
            <a:endParaRPr lang="en-GB" altLang="en-US"/>
          </a:p>
        </p:txBody>
      </p:sp>
      <p:sp>
        <p:nvSpPr>
          <p:cNvPr id="132098" name="Rectangle 2"/>
          <p:cNvSpPr>
            <a:spLocks noGrp="1" noRot="1" noChangeAspect="1" noChangeArrowheads="1" noTextEdit="1"/>
          </p:cNvSpPr>
          <p:nvPr>
            <p:ph type="sldImg"/>
          </p:nvPr>
        </p:nvSpPr>
        <p:spPr>
          <a:ln/>
        </p:spPr>
      </p:sp>
      <p:sp>
        <p:nvSpPr>
          <p:cNvPr id="132099" name="Rectangle 3"/>
          <p:cNvSpPr>
            <a:spLocks noGrp="1" noChangeArrowheads="1"/>
          </p:cNvSpPr>
          <p:nvPr>
            <p:ph type="body" idx="1"/>
          </p:nvPr>
        </p:nvSpPr>
        <p:spPr/>
        <p:txBody>
          <a:bodyPr/>
          <a:lstStyle/>
          <a:p>
            <a:endParaRPr lang="en-GB"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DBBB2E1-0E6D-4A92-AFBB-B139B27F68B8}" type="slidenum">
              <a:rPr lang="en-GB" altLang="en-US"/>
              <a:pPr/>
              <a:t>10</a:t>
            </a:fld>
            <a:endParaRPr lang="en-GB" altLang="en-US"/>
          </a:p>
        </p:txBody>
      </p:sp>
      <p:sp>
        <p:nvSpPr>
          <p:cNvPr id="134146" name="Rectangle 2"/>
          <p:cNvSpPr>
            <a:spLocks noGrp="1" noRot="1" noChangeAspect="1" noChangeArrowheads="1" noTextEdit="1"/>
          </p:cNvSpPr>
          <p:nvPr>
            <p:ph type="sldImg"/>
          </p:nvPr>
        </p:nvSpPr>
        <p:spPr>
          <a:ln/>
        </p:spPr>
      </p:sp>
      <p:sp>
        <p:nvSpPr>
          <p:cNvPr id="134147" name="Rectangle 3"/>
          <p:cNvSpPr>
            <a:spLocks noGrp="1" noChangeArrowheads="1"/>
          </p:cNvSpPr>
          <p:nvPr>
            <p:ph type="body" idx="1"/>
          </p:nvPr>
        </p:nvSpPr>
        <p:spPr/>
        <p:txBody>
          <a:bodyPr/>
          <a:lstStyle/>
          <a:p>
            <a:endParaRPr lang="en-GB"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426EBAE-FCB7-424C-A6D2-BA03FEA7F9AD}" type="slidenum">
              <a:rPr lang="en-GB" altLang="en-US"/>
              <a:pPr/>
              <a:t>11</a:t>
            </a:fld>
            <a:endParaRPr lang="en-GB" altLang="en-US"/>
          </a:p>
        </p:txBody>
      </p:sp>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p:txBody>
          <a:bodyPr/>
          <a:lstStyle/>
          <a:p>
            <a:endParaRPr lang="en-GB"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1314B37-178A-48BC-B286-62F6E8BD8BE3}" type="slidenum">
              <a:rPr lang="en-GB" altLang="en-US"/>
              <a:pPr/>
              <a:t>12</a:t>
            </a:fld>
            <a:endParaRPr lang="en-GB" altLang="en-US"/>
          </a:p>
        </p:txBody>
      </p:sp>
      <p:sp>
        <p:nvSpPr>
          <p:cNvPr id="154626" name="Rectangle 2"/>
          <p:cNvSpPr>
            <a:spLocks noGrp="1" noRot="1" noChangeAspect="1" noChangeArrowheads="1" noTextEdit="1"/>
          </p:cNvSpPr>
          <p:nvPr>
            <p:ph type="sldImg"/>
          </p:nvPr>
        </p:nvSpPr>
        <p:spPr>
          <a:ln/>
        </p:spPr>
      </p:sp>
      <p:sp>
        <p:nvSpPr>
          <p:cNvPr id="154627" name="Rectangle 3"/>
          <p:cNvSpPr>
            <a:spLocks noGrp="1" noChangeArrowheads="1"/>
          </p:cNvSpPr>
          <p:nvPr>
            <p:ph type="body" idx="1"/>
          </p:nvPr>
        </p:nvSpPr>
        <p:spPr/>
        <p:txBody>
          <a:bodyPr/>
          <a:lstStyle/>
          <a:p>
            <a:endParaRPr lang="en-GB"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DE35823-5B28-4051-A027-C4E4E15B316A}" type="slidenum">
              <a:rPr lang="en-GB" altLang="en-US"/>
              <a:pPr/>
              <a:t>13</a:t>
            </a:fld>
            <a:endParaRPr lang="en-GB" altLang="en-US"/>
          </a:p>
        </p:txBody>
      </p:sp>
      <p:sp>
        <p:nvSpPr>
          <p:cNvPr id="173058" name="Rectangle 2"/>
          <p:cNvSpPr>
            <a:spLocks noGrp="1" noRot="1" noChangeAspect="1" noChangeArrowheads="1" noTextEdit="1"/>
          </p:cNvSpPr>
          <p:nvPr>
            <p:ph type="sldImg"/>
          </p:nvPr>
        </p:nvSpPr>
        <p:spPr>
          <a:ln/>
        </p:spPr>
      </p:sp>
      <p:sp>
        <p:nvSpPr>
          <p:cNvPr id="173059" name="Rectangle 3"/>
          <p:cNvSpPr>
            <a:spLocks noGrp="1" noChangeArrowheads="1"/>
          </p:cNvSpPr>
          <p:nvPr>
            <p:ph type="body" idx="1"/>
          </p:nvPr>
        </p:nvSpPr>
        <p:spPr/>
        <p:txBody>
          <a:bodyPr/>
          <a:lstStyle/>
          <a:p>
            <a:endParaRPr lang="en-GB"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Coastal structures</a:t>
            </a:r>
            <a:endParaRPr lang="en-GB" dirty="0"/>
          </a:p>
        </p:txBody>
      </p:sp>
      <p:sp>
        <p:nvSpPr>
          <p:cNvPr id="4" name="Slide Number Placeholder 3"/>
          <p:cNvSpPr>
            <a:spLocks noGrp="1"/>
          </p:cNvSpPr>
          <p:nvPr>
            <p:ph type="sldNum" sz="quarter" idx="10"/>
          </p:nvPr>
        </p:nvSpPr>
        <p:spPr/>
        <p:txBody>
          <a:bodyPr/>
          <a:lstStyle/>
          <a:p>
            <a:fld id="{9D4F118E-F09C-4022-B35A-89863C6629D8}" type="slidenum">
              <a:rPr lang="en-GB" smtClean="0"/>
              <a:t>18</a:t>
            </a:fld>
            <a:endParaRPr lang="en-GB"/>
          </a:p>
        </p:txBody>
      </p:sp>
    </p:spTree>
    <p:extLst>
      <p:ext uri="{BB962C8B-B14F-4D97-AF65-F5344CB8AC3E}">
        <p14:creationId xmlns:p14="http://schemas.microsoft.com/office/powerpoint/2010/main" val="42147763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‘The ancient of days’ striking the first circle.. strongest objections to orthodox Christianity is that he felt it encouraged the suppression of natural desires and discouraged earthly joy.  </a:t>
            </a:r>
            <a:r>
              <a:rPr lang="en-GB" dirty="0" err="1" smtClean="0"/>
              <a:t>Ch</a:t>
            </a:r>
            <a:r>
              <a:rPr lang="en-GB" dirty="0" smtClean="0"/>
              <a:t> 7 Book of Daniel   Brit Museum</a:t>
            </a:r>
          </a:p>
          <a:p>
            <a:endParaRPr lang="en-GB" dirty="0"/>
          </a:p>
        </p:txBody>
      </p:sp>
      <p:sp>
        <p:nvSpPr>
          <p:cNvPr id="4" name="Slide Number Placeholder 3"/>
          <p:cNvSpPr>
            <a:spLocks noGrp="1"/>
          </p:cNvSpPr>
          <p:nvPr>
            <p:ph type="sldNum" sz="quarter" idx="10"/>
          </p:nvPr>
        </p:nvSpPr>
        <p:spPr/>
        <p:txBody>
          <a:bodyPr/>
          <a:lstStyle/>
          <a:p>
            <a:fld id="{9D4F118E-F09C-4022-B35A-89863C6629D8}" type="slidenum">
              <a:rPr lang="en-GB" smtClean="0"/>
              <a:t>19</a:t>
            </a:fld>
            <a:endParaRPr lang="en-GB"/>
          </a:p>
        </p:txBody>
      </p:sp>
    </p:spTree>
    <p:extLst>
      <p:ext uri="{BB962C8B-B14F-4D97-AF65-F5344CB8AC3E}">
        <p14:creationId xmlns:p14="http://schemas.microsoft.com/office/powerpoint/2010/main" val="19381465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Holderness shore,  rock armour, fishtail groins Sussex, detached rock Sussex,  St Monans Fife closest to sea in Sc, Sewa;; repairs Fife. Defra EA Eur Reg Dev fund £26 Clevely</a:t>
            </a:r>
          </a:p>
          <a:p>
            <a:endParaRPr lang="en-GB" dirty="0"/>
          </a:p>
        </p:txBody>
      </p:sp>
      <p:sp>
        <p:nvSpPr>
          <p:cNvPr id="4" name="Slide Number Placeholder 3"/>
          <p:cNvSpPr>
            <a:spLocks noGrp="1"/>
          </p:cNvSpPr>
          <p:nvPr>
            <p:ph type="sldNum" sz="quarter" idx="10"/>
          </p:nvPr>
        </p:nvSpPr>
        <p:spPr/>
        <p:txBody>
          <a:bodyPr/>
          <a:lstStyle/>
          <a:p>
            <a:fld id="{83DE2F0B-2878-4150-930B-D65D9AAFAF7B}" type="slidenum">
              <a:rPr lang="en-GB" smtClean="0"/>
              <a:pPr/>
              <a:t>21</a:t>
            </a:fld>
            <a:endParaRPr lang="en-GB" dirty="0"/>
          </a:p>
        </p:txBody>
      </p:sp>
    </p:spTree>
    <p:extLst>
      <p:ext uri="{BB962C8B-B14F-4D97-AF65-F5344CB8AC3E}">
        <p14:creationId xmlns:p14="http://schemas.microsoft.com/office/powerpoint/2010/main" val="9521077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 G local bodies private stakeholders  Photo </a:t>
            </a:r>
            <a:r>
              <a:rPr lang="en-GB" dirty="0" err="1" smtClean="0"/>
              <a:t>Bil</a:t>
            </a:r>
            <a:r>
              <a:rPr lang="en-GB" baseline="0" smtClean="0"/>
              <a:t> </a:t>
            </a:r>
            <a:r>
              <a:rPr lang="en-GB" smtClean="0"/>
              <a:t>Cameron </a:t>
            </a:r>
            <a:r>
              <a:rPr lang="en-GB" dirty="0" smtClean="0"/>
              <a:t>23 May The Guardian</a:t>
            </a:r>
            <a:endParaRPr lang="en-GB" dirty="0"/>
          </a:p>
        </p:txBody>
      </p:sp>
      <p:sp>
        <p:nvSpPr>
          <p:cNvPr id="4" name="Slide Number Placeholder 3"/>
          <p:cNvSpPr>
            <a:spLocks noGrp="1"/>
          </p:cNvSpPr>
          <p:nvPr>
            <p:ph type="sldNum" sz="quarter" idx="10"/>
          </p:nvPr>
        </p:nvSpPr>
        <p:spPr/>
        <p:txBody>
          <a:bodyPr/>
          <a:lstStyle/>
          <a:p>
            <a:fld id="{83DE2F0B-2878-4150-930B-D65D9AAFAF7B}" type="slidenum">
              <a:rPr lang="en-GB" smtClean="0"/>
              <a:pPr/>
              <a:t>23</a:t>
            </a:fld>
            <a:endParaRPr lang="en-GB" dirty="0"/>
          </a:p>
        </p:txBody>
      </p:sp>
    </p:spTree>
    <p:extLst>
      <p:ext uri="{BB962C8B-B14F-4D97-AF65-F5344CB8AC3E}">
        <p14:creationId xmlns:p14="http://schemas.microsoft.com/office/powerpoint/2010/main" val="756459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Wales looking at it £1365 m just</a:t>
            </a:r>
            <a:r>
              <a:rPr lang="en-GB" baseline="0" dirty="0" smtClean="0"/>
              <a:t> t</a:t>
            </a:r>
            <a:r>
              <a:rPr lang="en-GB" dirty="0" smtClean="0"/>
              <a:t>o maintain current set up.</a:t>
            </a:r>
            <a:r>
              <a:rPr lang="en-GB" baseline="0" dirty="0" smtClean="0"/>
              <a:t> </a:t>
            </a:r>
            <a:r>
              <a:rPr lang="en-GB" baseline="0" dirty="0" err="1" smtClean="0"/>
              <a:t>FairbourNe</a:t>
            </a:r>
            <a:r>
              <a:rPr lang="en-GB" baseline="0" dirty="0" smtClean="0"/>
              <a:t> –out by 2025 residents believe.</a:t>
            </a:r>
            <a:endParaRPr lang="en-GB" dirty="0"/>
          </a:p>
        </p:txBody>
      </p:sp>
      <p:sp>
        <p:nvSpPr>
          <p:cNvPr id="4" name="Slide Number Placeholder 3"/>
          <p:cNvSpPr>
            <a:spLocks noGrp="1"/>
          </p:cNvSpPr>
          <p:nvPr>
            <p:ph type="sldNum" sz="quarter" idx="10"/>
          </p:nvPr>
        </p:nvSpPr>
        <p:spPr/>
        <p:txBody>
          <a:bodyPr/>
          <a:lstStyle/>
          <a:p>
            <a:fld id="{DDF3ABFB-9FFD-46A3-B808-749D8CC99618}" type="slidenum">
              <a:rPr lang="en-GB" smtClean="0"/>
              <a:pPr/>
              <a:t>24</a:t>
            </a:fld>
            <a:endParaRPr lang="en-GB"/>
          </a:p>
        </p:txBody>
      </p:sp>
    </p:spTree>
    <p:extLst>
      <p:ext uri="{BB962C8B-B14F-4D97-AF65-F5344CB8AC3E}">
        <p14:creationId xmlns:p14="http://schemas.microsoft.com/office/powerpoint/2010/main" val="31342035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Bars</a:t>
            </a:r>
            <a:r>
              <a:rPr lang="en-GB" baseline="0" dirty="0" smtClean="0"/>
              <a:t> =500m of coast  g rock armour 9,  b/waters 4, 3 groins,  circa 50 </a:t>
            </a:r>
            <a:r>
              <a:rPr lang="en-GB" baseline="0" dirty="0" err="1" smtClean="0"/>
              <a:t>yrs</a:t>
            </a:r>
            <a:r>
              <a:rPr lang="en-GB" baseline="0" dirty="0" smtClean="0"/>
              <a:t> retreat about 4350m in locations</a:t>
            </a:r>
            <a:endParaRPr lang="en-GB" dirty="0"/>
          </a:p>
        </p:txBody>
      </p:sp>
      <p:sp>
        <p:nvSpPr>
          <p:cNvPr id="4" name="Slide Number Placeholder 3"/>
          <p:cNvSpPr>
            <a:spLocks noGrp="1"/>
          </p:cNvSpPr>
          <p:nvPr>
            <p:ph type="sldNum" sz="quarter" idx="10"/>
          </p:nvPr>
        </p:nvSpPr>
        <p:spPr/>
        <p:txBody>
          <a:bodyPr/>
          <a:lstStyle/>
          <a:p>
            <a:fld id="{83DE2F0B-2878-4150-930B-D65D9AAFAF7B}" type="slidenum">
              <a:rPr lang="en-GB" smtClean="0"/>
              <a:pPr/>
              <a:t>26</a:t>
            </a:fld>
            <a:endParaRPr lang="en-GB"/>
          </a:p>
        </p:txBody>
      </p:sp>
    </p:spTree>
    <p:extLst>
      <p:ext uri="{BB962C8B-B14F-4D97-AF65-F5344CB8AC3E}">
        <p14:creationId xmlns:p14="http://schemas.microsoft.com/office/powerpoint/2010/main" val="28497935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Geotextiles and ‘</a:t>
            </a:r>
            <a:r>
              <a:rPr lang="en-GB" dirty="0" err="1" smtClean="0"/>
              <a:t>Rainbowing</a:t>
            </a:r>
            <a:r>
              <a:rPr lang="en-GB" dirty="0" smtClean="0"/>
              <a:t>’</a:t>
            </a:r>
            <a:endParaRPr lang="en-GB" dirty="0"/>
          </a:p>
        </p:txBody>
      </p:sp>
      <p:sp>
        <p:nvSpPr>
          <p:cNvPr id="4" name="Slide Number Placeholder 3"/>
          <p:cNvSpPr>
            <a:spLocks noGrp="1"/>
          </p:cNvSpPr>
          <p:nvPr>
            <p:ph type="sldNum" sz="quarter" idx="10"/>
          </p:nvPr>
        </p:nvSpPr>
        <p:spPr/>
        <p:txBody>
          <a:bodyPr/>
          <a:lstStyle/>
          <a:p>
            <a:fld id="{9D4F118E-F09C-4022-B35A-89863C6629D8}" type="slidenum">
              <a:rPr lang="en-GB" smtClean="0"/>
              <a:t>41</a:t>
            </a:fld>
            <a:endParaRPr lang="en-GB"/>
          </a:p>
        </p:txBody>
      </p:sp>
    </p:spTree>
    <p:extLst>
      <p:ext uri="{BB962C8B-B14F-4D97-AF65-F5344CB8AC3E}">
        <p14:creationId xmlns:p14="http://schemas.microsoft.com/office/powerpoint/2010/main" val="12217429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PELLISTRINA</a:t>
            </a:r>
            <a:endParaRPr lang="en-GB" dirty="0"/>
          </a:p>
        </p:txBody>
      </p:sp>
      <p:sp>
        <p:nvSpPr>
          <p:cNvPr id="4" name="Slide Number Placeholder 3"/>
          <p:cNvSpPr>
            <a:spLocks noGrp="1"/>
          </p:cNvSpPr>
          <p:nvPr>
            <p:ph type="sldNum" sz="quarter" idx="10"/>
          </p:nvPr>
        </p:nvSpPr>
        <p:spPr/>
        <p:txBody>
          <a:bodyPr/>
          <a:lstStyle/>
          <a:p>
            <a:fld id="{9D4F118E-F09C-4022-B35A-89863C6629D8}" type="slidenum">
              <a:rPr lang="en-GB" smtClean="0"/>
              <a:t>42</a:t>
            </a:fld>
            <a:endParaRPr lang="en-GB"/>
          </a:p>
        </p:txBody>
      </p:sp>
    </p:spTree>
    <p:extLst>
      <p:ext uri="{BB962C8B-B14F-4D97-AF65-F5344CB8AC3E}">
        <p14:creationId xmlns:p14="http://schemas.microsoft.com/office/powerpoint/2010/main" val="13115915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JESOLO Venice</a:t>
            </a:r>
            <a:endParaRPr lang="en-GB" dirty="0"/>
          </a:p>
        </p:txBody>
      </p:sp>
      <p:sp>
        <p:nvSpPr>
          <p:cNvPr id="4" name="Slide Number Placeholder 3"/>
          <p:cNvSpPr>
            <a:spLocks noGrp="1"/>
          </p:cNvSpPr>
          <p:nvPr>
            <p:ph type="sldNum" sz="quarter" idx="10"/>
          </p:nvPr>
        </p:nvSpPr>
        <p:spPr/>
        <p:txBody>
          <a:bodyPr/>
          <a:lstStyle/>
          <a:p>
            <a:fld id="{9D4F118E-F09C-4022-B35A-89863C6629D8}" type="slidenum">
              <a:rPr lang="en-GB" smtClean="0"/>
              <a:t>43</a:t>
            </a:fld>
            <a:endParaRPr lang="en-GB"/>
          </a:p>
        </p:txBody>
      </p:sp>
    </p:spTree>
    <p:extLst>
      <p:ext uri="{BB962C8B-B14F-4D97-AF65-F5344CB8AC3E}">
        <p14:creationId xmlns:p14="http://schemas.microsoft.com/office/powerpoint/2010/main" val="6560771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Post</a:t>
            </a:r>
            <a:r>
              <a:rPr lang="en-GB" baseline="0" dirty="0" smtClean="0"/>
              <a:t> storm </a:t>
            </a:r>
            <a:r>
              <a:rPr lang="en-GB" dirty="0" smtClean="0"/>
              <a:t>250k m cubed loss </a:t>
            </a:r>
            <a:r>
              <a:rPr lang="en-GB" dirty="0" err="1" smtClean="0"/>
              <a:t>Chesil</a:t>
            </a:r>
            <a:endParaRPr lang="en-GB" dirty="0"/>
          </a:p>
        </p:txBody>
      </p:sp>
      <p:sp>
        <p:nvSpPr>
          <p:cNvPr id="4" name="Slide Number Placeholder 3"/>
          <p:cNvSpPr>
            <a:spLocks noGrp="1"/>
          </p:cNvSpPr>
          <p:nvPr>
            <p:ph type="sldNum" sz="quarter" idx="10"/>
          </p:nvPr>
        </p:nvSpPr>
        <p:spPr/>
        <p:txBody>
          <a:bodyPr/>
          <a:lstStyle/>
          <a:p>
            <a:fld id="{DDF3ABFB-9FFD-46A3-B808-749D8CC99618}" type="slidenum">
              <a:rPr lang="en-GB" smtClean="0"/>
              <a:pPr/>
              <a:t>47</a:t>
            </a:fld>
            <a:endParaRPr lang="en-GB"/>
          </a:p>
        </p:txBody>
      </p:sp>
    </p:spTree>
    <p:extLst>
      <p:ext uri="{BB962C8B-B14F-4D97-AF65-F5344CB8AC3E}">
        <p14:creationId xmlns:p14="http://schemas.microsoft.com/office/powerpoint/2010/main" val="23173952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Co2 emissions</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b="1" kern="1200" dirty="0" smtClean="0">
                <a:solidFill>
                  <a:schemeClr val="tx1"/>
                </a:solidFill>
                <a:effectLst/>
                <a:latin typeface="+mn-lt"/>
                <a:ea typeface="+mn-ea"/>
                <a:cs typeface="+mn-cs"/>
              </a:rPr>
              <a:t>The Antarctic ice sheet is the largest single mass of ice on Earth. It covers almost 14 million </a:t>
            </a:r>
            <a:r>
              <a:rPr lang="en-GB" sz="1200" b="1" kern="1200" dirty="0" err="1" smtClean="0">
                <a:solidFill>
                  <a:schemeClr val="tx1"/>
                </a:solidFill>
                <a:effectLst/>
                <a:latin typeface="+mn-lt"/>
                <a:ea typeface="+mn-ea"/>
                <a:cs typeface="+mn-cs"/>
              </a:rPr>
              <a:t>sq</a:t>
            </a:r>
            <a:r>
              <a:rPr lang="en-GB" sz="1200" b="1" kern="1200" dirty="0" smtClean="0">
                <a:solidFill>
                  <a:schemeClr val="tx1"/>
                </a:solidFill>
                <a:effectLst/>
                <a:latin typeface="+mn-lt"/>
                <a:ea typeface="+mn-ea"/>
                <a:cs typeface="+mn-cs"/>
              </a:rPr>
              <a:t> km and contains 30 million cubic km of ice – accounting for around 90% of all fresh water on the Earth’s surface.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i="1" kern="1200" dirty="0" smtClean="0">
                <a:solidFill>
                  <a:schemeClr val="tx1"/>
                </a:solidFill>
                <a:effectLst/>
                <a:latin typeface="+mn-lt"/>
                <a:ea typeface="+mn-ea"/>
                <a:cs typeface="+mn-cs"/>
              </a:rPr>
              <a:t>Christopher Booker's The Real Global Warming Disaster: Is the Obsession with 'Climate Change' Turning Out to be the Most Costly Scientific Blunder in History? </a:t>
            </a:r>
            <a:r>
              <a:rPr lang="en-GB" sz="1200" i="1" kern="1200" smtClean="0">
                <a:solidFill>
                  <a:schemeClr val="tx1"/>
                </a:solidFill>
                <a:effectLst/>
                <a:latin typeface="+mn-lt"/>
                <a:ea typeface="+mn-ea"/>
                <a:cs typeface="+mn-cs"/>
              </a:rPr>
              <a:t>(Continuum, £16.99) </a:t>
            </a:r>
            <a:endParaRPr lang="en-GB" sz="1200" kern="1200" dirty="0" smtClean="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D4F118E-F09C-4022-B35A-89863C6629D8}" type="slidenum">
              <a:rPr lang="en-GB" smtClean="0"/>
              <a:t>60</a:t>
            </a:fld>
            <a:endParaRPr lang="en-GB"/>
          </a:p>
        </p:txBody>
      </p:sp>
    </p:spTree>
    <p:extLst>
      <p:ext uri="{BB962C8B-B14F-4D97-AF65-F5344CB8AC3E}">
        <p14:creationId xmlns:p14="http://schemas.microsoft.com/office/powerpoint/2010/main" val="5912736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Tewkesbury</a:t>
            </a:r>
            <a:r>
              <a:rPr lang="en-GB" baseline="0" dirty="0" smtClean="0"/>
              <a:t> and Somerset level dredging, beach repairs at Preston</a:t>
            </a:r>
            <a:endParaRPr lang="en-GB" dirty="0"/>
          </a:p>
        </p:txBody>
      </p:sp>
      <p:sp>
        <p:nvSpPr>
          <p:cNvPr id="4" name="Slide Number Placeholder 3"/>
          <p:cNvSpPr>
            <a:spLocks noGrp="1"/>
          </p:cNvSpPr>
          <p:nvPr>
            <p:ph type="sldNum" sz="quarter" idx="10"/>
          </p:nvPr>
        </p:nvSpPr>
        <p:spPr/>
        <p:txBody>
          <a:bodyPr/>
          <a:lstStyle/>
          <a:p>
            <a:fld id="{C9A30DC1-B6C9-4AD1-A16C-C2C9D207832A}" type="slidenum">
              <a:rPr lang="en-GB" smtClean="0"/>
              <a:pPr/>
              <a:t>73</a:t>
            </a:fld>
            <a:endParaRPr lang="en-GB"/>
          </a:p>
        </p:txBody>
      </p:sp>
    </p:spTree>
    <p:extLst>
      <p:ext uri="{BB962C8B-B14F-4D97-AF65-F5344CB8AC3E}">
        <p14:creationId xmlns:p14="http://schemas.microsoft.com/office/powerpoint/2010/main" val="23801455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recent studies have suggested an increase in the intensity of Atlantic storms that take a more southerly track, typical of this winter's extreme weather. The North Atlantic jet stream has also been unusually strong; this can be linked to exceptional wind patterns in the stratosphere with a very intense polar vortex. </a:t>
            </a:r>
          </a:p>
          <a:p>
            <a:endParaRPr lang="en-GB" dirty="0"/>
          </a:p>
        </p:txBody>
      </p:sp>
      <p:sp>
        <p:nvSpPr>
          <p:cNvPr id="4" name="Slide Number Placeholder 3"/>
          <p:cNvSpPr>
            <a:spLocks noGrp="1"/>
          </p:cNvSpPr>
          <p:nvPr>
            <p:ph type="sldNum" sz="quarter" idx="10"/>
          </p:nvPr>
        </p:nvSpPr>
        <p:spPr/>
        <p:txBody>
          <a:bodyPr/>
          <a:lstStyle/>
          <a:p>
            <a:fld id="{C9A30DC1-B6C9-4AD1-A16C-C2C9D207832A}" type="slidenum">
              <a:rPr lang="en-GB" smtClean="0"/>
              <a:pPr/>
              <a:t>76</a:t>
            </a:fld>
            <a:endParaRPr lang="en-GB" dirty="0"/>
          </a:p>
        </p:txBody>
      </p:sp>
    </p:spTree>
    <p:extLst>
      <p:ext uri="{BB962C8B-B14F-4D97-AF65-F5344CB8AC3E}">
        <p14:creationId xmlns:p14="http://schemas.microsoft.com/office/powerpoint/2010/main" val="24918903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mtClean="0"/>
              <a:t>This could </a:t>
            </a:r>
            <a:r>
              <a:rPr lang="en-GB" dirty="0" smtClean="0"/>
              <a:t>go instead of the next three slides</a:t>
            </a:r>
            <a:endParaRPr lang="en-GB" dirty="0"/>
          </a:p>
        </p:txBody>
      </p:sp>
      <p:sp>
        <p:nvSpPr>
          <p:cNvPr id="4" name="Slide Number Placeholder 3"/>
          <p:cNvSpPr>
            <a:spLocks noGrp="1"/>
          </p:cNvSpPr>
          <p:nvPr>
            <p:ph type="sldNum" sz="quarter" idx="10"/>
          </p:nvPr>
        </p:nvSpPr>
        <p:spPr/>
        <p:txBody>
          <a:bodyPr/>
          <a:lstStyle/>
          <a:p>
            <a:fld id="{9D4F118E-F09C-4022-B35A-89863C6629D8}" type="slidenum">
              <a:rPr lang="en-GB" smtClean="0"/>
              <a:t>78</a:t>
            </a:fld>
            <a:endParaRPr lang="en-GB"/>
          </a:p>
        </p:txBody>
      </p:sp>
    </p:spTree>
    <p:extLst>
      <p:ext uri="{BB962C8B-B14F-4D97-AF65-F5344CB8AC3E}">
        <p14:creationId xmlns:p14="http://schemas.microsoft.com/office/powerpoint/2010/main" val="26278324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Pipes at </a:t>
            </a:r>
            <a:r>
              <a:rPr lang="en-GB" dirty="0" err="1" smtClean="0"/>
              <a:t>Saltmore</a:t>
            </a:r>
            <a:r>
              <a:rPr lang="en-GB" dirty="0" smtClean="0"/>
              <a:t>, Chertsey sausage. Pumping     Chertsey sausage </a:t>
            </a:r>
            <a:r>
              <a:rPr lang="en-GB" sz="1200" kern="1200" dirty="0" smtClean="0">
                <a:solidFill>
                  <a:schemeClr val="tx1"/>
                </a:solidFill>
                <a:effectLst/>
                <a:latin typeface="+mn-lt"/>
                <a:ea typeface="+mn-ea"/>
                <a:cs typeface="+mn-cs"/>
              </a:rPr>
              <a:t>the £90,000 US-made dam, claims it will stop the floodwaters reaching a further 200 homes on the south side of the street.  Two  inner tubes contained in an outer one are pumped full of water simultaneously. Counter friction</a:t>
            </a:r>
            <a:r>
              <a:rPr lang="en-GB" sz="1200" kern="1200" baseline="0" dirty="0" smtClean="0">
                <a:solidFill>
                  <a:schemeClr val="tx1"/>
                </a:solidFill>
                <a:effectLst/>
                <a:latin typeface="+mn-lt"/>
                <a:ea typeface="+mn-ea"/>
                <a:cs typeface="+mn-cs"/>
              </a:rPr>
              <a:t> between the </a:t>
            </a:r>
            <a:r>
              <a:rPr lang="en-GB" sz="1200" kern="1200" baseline="0" dirty="0" err="1" smtClean="0">
                <a:solidFill>
                  <a:schemeClr val="tx1"/>
                </a:solidFill>
                <a:effectLst/>
                <a:latin typeface="+mn-lt"/>
                <a:ea typeface="+mn-ea"/>
                <a:cs typeface="+mn-cs"/>
              </a:rPr>
              <a:t>tWo</a:t>
            </a:r>
            <a:r>
              <a:rPr lang="en-GB" sz="1200" kern="1200" baseline="0" dirty="0" smtClean="0">
                <a:solidFill>
                  <a:schemeClr val="tx1"/>
                </a:solidFill>
                <a:effectLst/>
                <a:latin typeface="+mn-lt"/>
                <a:ea typeface="+mn-ea"/>
                <a:cs typeface="+mn-cs"/>
              </a:rPr>
              <a:t> gives a stable non rolling wall which adjusts to the bottom automatically. Has divided </a:t>
            </a:r>
            <a:r>
              <a:rPr lang="en-GB" sz="1200" kern="1200" baseline="0" dirty="0" err="1" smtClean="0">
                <a:solidFill>
                  <a:schemeClr val="tx1"/>
                </a:solidFill>
                <a:effectLst/>
                <a:latin typeface="+mn-lt"/>
                <a:ea typeface="+mn-ea"/>
                <a:cs typeface="+mn-cs"/>
              </a:rPr>
              <a:t>comMunities</a:t>
            </a:r>
            <a:endParaRPr lang="en-GB"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 </a:t>
            </a:r>
            <a:r>
              <a:rPr lang="en-GB" dirty="0" err="1" smtClean="0"/>
              <a:t>Hydrosnake</a:t>
            </a:r>
            <a:r>
              <a:rPr lang="en-GB" baseline="0" dirty="0" smtClean="0"/>
              <a:t> (</a:t>
            </a:r>
            <a:r>
              <a:rPr lang="en-GB" sz="1200" kern="1200" dirty="0" smtClean="0">
                <a:solidFill>
                  <a:schemeClr val="tx1"/>
                </a:solidFill>
                <a:effectLst/>
                <a:latin typeface="+mn-lt"/>
                <a:ea typeface="+mn-ea"/>
                <a:cs typeface="+mn-cs"/>
              </a:rPr>
              <a:t>HYDROSNAKES stay inflated for up to 3 </a:t>
            </a:r>
            <a:r>
              <a:rPr lang="en-GB" sz="1200" kern="1200" dirty="0" err="1" smtClean="0">
                <a:solidFill>
                  <a:schemeClr val="tx1"/>
                </a:solidFill>
                <a:effectLst/>
                <a:latin typeface="+mn-lt"/>
                <a:ea typeface="+mn-ea"/>
                <a:cs typeface="+mn-cs"/>
              </a:rPr>
              <a:t>months</a:t>
            </a:r>
            <a:r>
              <a:rPr lang="en-GB" sz="1200" kern="1200" baseline="0" dirty="0" err="1" smtClean="0">
                <a:solidFill>
                  <a:schemeClr val="tx1"/>
                </a:solidFill>
                <a:effectLst/>
                <a:latin typeface="+mn-lt"/>
                <a:ea typeface="+mn-ea"/>
                <a:cs typeface="+mn-cs"/>
              </a:rPr>
              <a:t>,</a:t>
            </a:r>
            <a:r>
              <a:rPr lang="en-GB" sz="1200" kern="1200" dirty="0" err="1" smtClean="0">
                <a:solidFill>
                  <a:schemeClr val="tx1"/>
                </a:solidFill>
                <a:effectLst/>
                <a:latin typeface="+mn-lt"/>
                <a:ea typeface="+mn-ea"/>
                <a:cs typeface="+mn-cs"/>
              </a:rPr>
              <a:t>mould</a:t>
            </a:r>
            <a:r>
              <a:rPr lang="en-GB" sz="1200" kern="1200" dirty="0" smtClean="0">
                <a:solidFill>
                  <a:schemeClr val="tx1"/>
                </a:solidFill>
                <a:effectLst/>
                <a:latin typeface="+mn-lt"/>
                <a:ea typeface="+mn-ea"/>
                <a:cs typeface="+mn-cs"/>
              </a:rPr>
              <a:t> together easily to form a very effective barrier.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A non-woven</a:t>
            </a:r>
            <a:r>
              <a:rPr lang="en-GB" baseline="0" dirty="0" smtClean="0"/>
              <a:t> </a:t>
            </a:r>
            <a:r>
              <a:rPr lang="en-GB" dirty="0" smtClean="0"/>
              <a:t>fabric that covers pads of super absorbent polymer (SAP). Absorbent polymer and pulp filled pouches.</a:t>
            </a:r>
          </a:p>
          <a:p>
            <a:pPr lvl="0"/>
            <a:endParaRPr lang="en-GB" sz="1200" kern="1200" dirty="0" smtClean="0">
              <a:solidFill>
                <a:schemeClr val="tx1"/>
              </a:solidFill>
              <a:effectLst/>
              <a:latin typeface="+mn-lt"/>
              <a:ea typeface="+mn-ea"/>
              <a:cs typeface="+mn-cs"/>
            </a:endParaRPr>
          </a:p>
          <a:p>
            <a:pPr lvl="0"/>
            <a:r>
              <a:rPr lang="en-GB" sz="1200" kern="1200" dirty="0" smtClean="0">
                <a:solidFill>
                  <a:schemeClr val="tx1"/>
                </a:solidFill>
                <a:effectLst/>
                <a:latin typeface="+mn-lt"/>
                <a:ea typeface="+mn-ea"/>
                <a:cs typeface="+mn-cs"/>
              </a:rPr>
              <a:t>are easy to dispose of</a:t>
            </a:r>
            <a:r>
              <a:rPr lang="en-GB" sz="1200" kern="1200" baseline="0" dirty="0" smtClean="0">
                <a:solidFill>
                  <a:schemeClr val="tx1"/>
                </a:solidFill>
                <a:effectLst/>
                <a:latin typeface="+mn-lt"/>
                <a:ea typeface="+mn-ea"/>
                <a:cs typeface="+mn-cs"/>
              </a:rPr>
              <a:t> a</a:t>
            </a:r>
            <a:r>
              <a:rPr lang="en-GB" sz="1200" kern="1200" dirty="0" smtClean="0">
                <a:solidFill>
                  <a:schemeClr val="tx1"/>
                </a:solidFill>
                <a:effectLst/>
                <a:latin typeface="+mn-lt"/>
                <a:ea typeface="+mn-ea"/>
                <a:cs typeface="+mn-cs"/>
              </a:rPr>
              <a:t>nd Eco and Environment friendly. They</a:t>
            </a:r>
            <a:r>
              <a:rPr lang="en-GB" sz="1200" kern="1200" baseline="0" dirty="0" smtClean="0">
                <a:solidFill>
                  <a:schemeClr val="tx1"/>
                </a:solidFill>
                <a:effectLst/>
                <a:latin typeface="+mn-lt"/>
                <a:ea typeface="+mn-ea"/>
                <a:cs typeface="+mn-cs"/>
              </a:rPr>
              <a:t> weigh half a kilo &amp;</a:t>
            </a:r>
            <a:r>
              <a:rPr lang="en-GB" sz="1200" kern="1200" dirty="0" smtClean="0">
                <a:solidFill>
                  <a:schemeClr val="tx1"/>
                </a:solidFill>
                <a:effectLst/>
                <a:latin typeface="+mn-lt"/>
                <a:ea typeface="+mn-ea"/>
                <a:cs typeface="+mn-cs"/>
              </a:rPr>
              <a:t>after 3 minutes of soaking in water  become a staggering 15-20 kilos each. </a:t>
            </a:r>
            <a:r>
              <a:rPr lang="en-GB" sz="1200" kern="1200" dirty="0" err="1" smtClean="0">
                <a:solidFill>
                  <a:schemeClr val="tx1"/>
                </a:solidFill>
                <a:effectLst/>
                <a:latin typeface="+mn-lt"/>
                <a:ea typeface="+mn-ea"/>
                <a:cs typeface="+mn-cs"/>
              </a:rPr>
              <a:t>Hydrosack</a:t>
            </a:r>
            <a:r>
              <a:rPr lang="en-GB" sz="1200" kern="1200" baseline="0" dirty="0" smtClean="0">
                <a:solidFill>
                  <a:schemeClr val="tx1"/>
                </a:solidFill>
                <a:effectLst/>
                <a:latin typeface="+mn-lt"/>
                <a:ea typeface="+mn-ea"/>
                <a:cs typeface="+mn-cs"/>
              </a:rPr>
              <a:t> (sand bag type)</a:t>
            </a:r>
            <a:endParaRPr lang="en-GB" sz="1200" kern="1200" dirty="0" smtClean="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C9A30DC1-B6C9-4AD1-A16C-C2C9D207832A}" type="slidenum">
              <a:rPr lang="en-GB" smtClean="0"/>
              <a:pPr/>
              <a:t>79</a:t>
            </a:fld>
            <a:endParaRPr lang="en-GB"/>
          </a:p>
        </p:txBody>
      </p:sp>
    </p:spTree>
    <p:extLst>
      <p:ext uri="{BB962C8B-B14F-4D97-AF65-F5344CB8AC3E}">
        <p14:creationId xmlns:p14="http://schemas.microsoft.com/office/powerpoint/2010/main" val="32187203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Each flood prevention pod incorporates a unique foam gasket base. When the foam gasket is placed under pressure by the self-filling units a seal with the ground is created.</a:t>
            </a:r>
            <a:br>
              <a:rPr lang="en-US" sz="1200" kern="1200" dirty="0" smtClean="0">
                <a:solidFill>
                  <a:schemeClr val="tx1"/>
                </a:solidFill>
                <a:effectLst/>
                <a:latin typeface="+mn-lt"/>
                <a:ea typeface="+mn-ea"/>
                <a:cs typeface="+mn-cs"/>
              </a:rPr>
            </a:br>
            <a:r>
              <a:rPr lang="en-US" sz="1200" kern="1200" dirty="0" smtClean="0">
                <a:solidFill>
                  <a:schemeClr val="tx1"/>
                </a:solidFill>
                <a:effectLst/>
                <a:latin typeface="+mn-lt"/>
                <a:ea typeface="+mn-ea"/>
                <a:cs typeface="+mn-cs"/>
              </a:rPr>
              <a:t/>
            </a:r>
            <a:br>
              <a:rPr lang="en-US" sz="1200" kern="1200" dirty="0" smtClean="0">
                <a:solidFill>
                  <a:schemeClr val="tx1"/>
                </a:solidFill>
                <a:effectLst/>
                <a:latin typeface="+mn-lt"/>
                <a:ea typeface="+mn-ea"/>
                <a:cs typeface="+mn-cs"/>
              </a:rPr>
            </a:br>
            <a:r>
              <a:rPr lang="en-US" sz="1200" kern="1200" dirty="0" smtClean="0">
                <a:solidFill>
                  <a:schemeClr val="tx1"/>
                </a:solidFill>
                <a:effectLst/>
                <a:latin typeface="+mn-lt"/>
                <a:ea typeface="+mn-ea"/>
                <a:cs typeface="+mn-cs"/>
              </a:rPr>
              <a:t>The beauty of this patented flood prevention system is that no bolting to the ground is required. It also means that when the flood waters recede, the pods empty themselves and become light enough to be carried away. They are also a much more cost effective and reliable alternative to flood sandbags.</a:t>
            </a:r>
            <a:endParaRPr lang="en-GB" dirty="0"/>
          </a:p>
        </p:txBody>
      </p:sp>
      <p:sp>
        <p:nvSpPr>
          <p:cNvPr id="4" name="Slide Number Placeholder 3"/>
          <p:cNvSpPr>
            <a:spLocks noGrp="1"/>
          </p:cNvSpPr>
          <p:nvPr>
            <p:ph type="sldNum" sz="quarter" idx="10"/>
          </p:nvPr>
        </p:nvSpPr>
        <p:spPr/>
        <p:txBody>
          <a:bodyPr/>
          <a:lstStyle/>
          <a:p>
            <a:fld id="{C9A30DC1-B6C9-4AD1-A16C-C2C9D207832A}" type="slidenum">
              <a:rPr lang="en-GB" smtClean="0"/>
              <a:pPr/>
              <a:t>80</a:t>
            </a:fld>
            <a:endParaRPr lang="en-GB"/>
          </a:p>
        </p:txBody>
      </p:sp>
    </p:spTree>
    <p:extLst>
      <p:ext uri="{BB962C8B-B14F-4D97-AF65-F5344CB8AC3E}">
        <p14:creationId xmlns:p14="http://schemas.microsoft.com/office/powerpoint/2010/main" val="39205303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A30DC1-B6C9-4AD1-A16C-C2C9D207832A}" type="slidenum">
              <a:rPr lang="en-GB" smtClean="0"/>
              <a:pPr/>
              <a:t>81</a:t>
            </a:fld>
            <a:endParaRPr lang="en-GB"/>
          </a:p>
        </p:txBody>
      </p:sp>
    </p:spTree>
    <p:extLst>
      <p:ext uri="{BB962C8B-B14F-4D97-AF65-F5344CB8AC3E}">
        <p14:creationId xmlns:p14="http://schemas.microsoft.com/office/powerpoint/2010/main" val="184573313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smtClean="0"/>
              <a:t>Caversham</a:t>
            </a:r>
            <a:r>
              <a:rPr lang="en-GB" dirty="0" smtClean="0"/>
              <a:t>,  Hovercraft, Tewkesbury Abbey</a:t>
            </a:r>
            <a:endParaRPr lang="en-GB" dirty="0"/>
          </a:p>
        </p:txBody>
      </p:sp>
      <p:sp>
        <p:nvSpPr>
          <p:cNvPr id="4" name="Slide Number Placeholder 3"/>
          <p:cNvSpPr>
            <a:spLocks noGrp="1"/>
          </p:cNvSpPr>
          <p:nvPr>
            <p:ph type="sldNum" sz="quarter" idx="10"/>
          </p:nvPr>
        </p:nvSpPr>
        <p:spPr/>
        <p:txBody>
          <a:bodyPr/>
          <a:lstStyle/>
          <a:p>
            <a:fld id="{C9A30DC1-B6C9-4AD1-A16C-C2C9D207832A}" type="slidenum">
              <a:rPr lang="en-GB" smtClean="0"/>
              <a:pPr/>
              <a:t>82</a:t>
            </a:fld>
            <a:endParaRPr lang="en-GB"/>
          </a:p>
        </p:txBody>
      </p:sp>
    </p:spTree>
    <p:extLst>
      <p:ext uri="{BB962C8B-B14F-4D97-AF65-F5344CB8AC3E}">
        <p14:creationId xmlns:p14="http://schemas.microsoft.com/office/powerpoint/2010/main" val="353074501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Three-quarters of the UK’s flood defences are being inadequately maintained due to budget cuts, putting homes at risk and storing up problems for the future. As many as 500 potential new flood defence projects around the country have also been put on hold, further threatening communities and businesses as the effects of global warming – including more flooding, droughts and fiercer storms – take hold</a:t>
            </a:r>
          </a:p>
          <a:p>
            <a:r>
              <a:rPr lang="en-GB" sz="1200" kern="1200" dirty="0" smtClean="0">
                <a:solidFill>
                  <a:schemeClr val="tx1"/>
                </a:solidFill>
                <a:effectLst/>
                <a:latin typeface="+mn-lt"/>
                <a:ea typeface="+mn-ea"/>
                <a:cs typeface="+mn-cs"/>
              </a:rPr>
              <a:t>Only 5 local authorities filed adequate flood risk assessment reports. It is mandatory to do so?</a:t>
            </a:r>
          </a:p>
          <a:p>
            <a:r>
              <a:rPr lang="en-GB" sz="1200" kern="1200" dirty="0" smtClean="0">
                <a:solidFill>
                  <a:schemeClr val="tx1"/>
                </a:solidFill>
                <a:effectLst/>
                <a:latin typeface="+mn-lt"/>
                <a:ea typeface="+mn-ea"/>
                <a:cs typeface="+mn-cs"/>
              </a:rPr>
              <a:t>For every £1 spent on flood defences, an estimated £8 is saved, from insurance and the cost of damage to homes and businesses’</a:t>
            </a:r>
          </a:p>
          <a:p>
            <a:r>
              <a:rPr lang="en-GB" sz="1200" kern="1200" dirty="0" smtClean="0">
                <a:solidFill>
                  <a:schemeClr val="tx1"/>
                </a:solidFill>
                <a:effectLst/>
                <a:latin typeface="+mn-lt"/>
                <a:ea typeface="+mn-ea"/>
                <a:cs typeface="+mn-cs"/>
              </a:rPr>
              <a:t>The ‘domino effect” by which damage to one network – e.g.  a flood overwhelms  roads/rail or water network in an affected area – can have a knock-on effect on other infrastructure, such as, transport and energy. This ‘disruption results in an even greater impact on society and the economy.” David </a:t>
            </a:r>
            <a:r>
              <a:rPr lang="en-GB" sz="1200" kern="1200" dirty="0" err="1" smtClean="0">
                <a:solidFill>
                  <a:schemeClr val="tx1"/>
                </a:solidFill>
                <a:effectLst/>
                <a:latin typeface="+mn-lt"/>
                <a:ea typeface="+mn-ea"/>
                <a:cs typeface="+mn-cs"/>
              </a:rPr>
              <a:t>Balmforth</a:t>
            </a:r>
            <a:r>
              <a:rPr lang="en-GB" sz="1200" kern="1200" dirty="0" smtClean="0">
                <a:solidFill>
                  <a:schemeClr val="tx1"/>
                </a:solidFill>
                <a:effectLst/>
                <a:latin typeface="+mn-lt"/>
                <a:ea typeface="+mn-ea"/>
                <a:cs typeface="+mn-cs"/>
              </a:rPr>
              <a:t>, senior vice-president of the Institution of Civil Engineers</a:t>
            </a:r>
            <a:endParaRPr lang="en-GB" dirty="0"/>
          </a:p>
        </p:txBody>
      </p:sp>
      <p:sp>
        <p:nvSpPr>
          <p:cNvPr id="4" name="Slide Number Placeholder 3"/>
          <p:cNvSpPr>
            <a:spLocks noGrp="1"/>
          </p:cNvSpPr>
          <p:nvPr>
            <p:ph type="sldNum" sz="quarter" idx="10"/>
          </p:nvPr>
        </p:nvSpPr>
        <p:spPr/>
        <p:txBody>
          <a:bodyPr/>
          <a:lstStyle/>
          <a:p>
            <a:fld id="{DDF3ABFB-9FFD-46A3-B808-749D8CC99618}" type="slidenum">
              <a:rPr lang="en-GB" smtClean="0"/>
              <a:pPr/>
              <a:t>83</a:t>
            </a:fld>
            <a:endParaRPr lang="en-GB"/>
          </a:p>
        </p:txBody>
      </p:sp>
    </p:spTree>
    <p:extLst>
      <p:ext uri="{BB962C8B-B14F-4D97-AF65-F5344CB8AC3E}">
        <p14:creationId xmlns:p14="http://schemas.microsoft.com/office/powerpoint/2010/main" val="197700311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smtClean="0">
                <a:solidFill>
                  <a:schemeClr val="bg1"/>
                </a:solidFill>
                <a:latin typeface="Comic Sans MS" panose="030F0702030302020204" pitchFamily="66" charset="0"/>
              </a:rPr>
              <a:t>National Flood Risk Assessment  NAFRA</a:t>
            </a:r>
            <a:endParaRPr lang="en-GB" dirty="0"/>
          </a:p>
        </p:txBody>
      </p:sp>
      <p:sp>
        <p:nvSpPr>
          <p:cNvPr id="4" name="Slide Number Placeholder 3"/>
          <p:cNvSpPr>
            <a:spLocks noGrp="1"/>
          </p:cNvSpPr>
          <p:nvPr>
            <p:ph type="sldNum" sz="quarter" idx="10"/>
          </p:nvPr>
        </p:nvSpPr>
        <p:spPr/>
        <p:txBody>
          <a:bodyPr/>
          <a:lstStyle/>
          <a:p>
            <a:fld id="{DDF3ABFB-9FFD-46A3-B808-749D8CC99618}" type="slidenum">
              <a:rPr lang="en-GB" smtClean="0"/>
              <a:pPr/>
              <a:t>84</a:t>
            </a:fld>
            <a:endParaRPr lang="en-GB" dirty="0"/>
          </a:p>
        </p:txBody>
      </p:sp>
    </p:spTree>
    <p:extLst>
      <p:ext uri="{BB962C8B-B14F-4D97-AF65-F5344CB8AC3E}">
        <p14:creationId xmlns:p14="http://schemas.microsoft.com/office/powerpoint/2010/main" val="310192161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solidFill>
                  <a:schemeClr val="bg1"/>
                </a:solidFill>
                <a:latin typeface="Comic Sans MS" panose="030F0702030302020204" pitchFamily="66" charset="0"/>
              </a:rPr>
              <a:t>165 Thames Barrier closures since built. 25% between Nov ‘13-Jan.’14</a:t>
            </a:r>
          </a:p>
          <a:p>
            <a:endParaRPr lang="en-GB" dirty="0"/>
          </a:p>
        </p:txBody>
      </p:sp>
      <p:sp>
        <p:nvSpPr>
          <p:cNvPr id="4" name="Slide Number Placeholder 3"/>
          <p:cNvSpPr>
            <a:spLocks noGrp="1"/>
          </p:cNvSpPr>
          <p:nvPr>
            <p:ph type="sldNum" sz="quarter" idx="10"/>
          </p:nvPr>
        </p:nvSpPr>
        <p:spPr/>
        <p:txBody>
          <a:bodyPr/>
          <a:lstStyle/>
          <a:p>
            <a:fld id="{DDF3ABFB-9FFD-46A3-B808-749D8CC99618}" type="slidenum">
              <a:rPr lang="en-GB" smtClean="0"/>
              <a:pPr/>
              <a:t>88</a:t>
            </a:fld>
            <a:endParaRPr lang="en-GB" dirty="0"/>
          </a:p>
        </p:txBody>
      </p:sp>
    </p:spTree>
    <p:extLst>
      <p:ext uri="{BB962C8B-B14F-4D97-AF65-F5344CB8AC3E}">
        <p14:creationId xmlns:p14="http://schemas.microsoft.com/office/powerpoint/2010/main" val="334833308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 </a:t>
            </a:r>
            <a:endParaRPr lang="en-GB" dirty="0"/>
          </a:p>
        </p:txBody>
      </p:sp>
      <p:sp>
        <p:nvSpPr>
          <p:cNvPr id="4" name="Slide Number Placeholder 3"/>
          <p:cNvSpPr>
            <a:spLocks noGrp="1"/>
          </p:cNvSpPr>
          <p:nvPr>
            <p:ph type="sldNum" sz="quarter" idx="10"/>
          </p:nvPr>
        </p:nvSpPr>
        <p:spPr/>
        <p:txBody>
          <a:bodyPr/>
          <a:lstStyle/>
          <a:p>
            <a:fld id="{B79D74C8-4D57-495F-8BE9-9B3C585890AC}" type="slidenum">
              <a:rPr lang="en-GB" smtClean="0"/>
              <a:pPr/>
              <a:t>89</a:t>
            </a:fld>
            <a:endParaRPr lang="en-GB"/>
          </a:p>
        </p:txBody>
      </p:sp>
    </p:spTree>
    <p:extLst>
      <p:ext uri="{BB962C8B-B14F-4D97-AF65-F5344CB8AC3E}">
        <p14:creationId xmlns:p14="http://schemas.microsoft.com/office/powerpoint/2010/main" val="213869800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D4F118E-F09C-4022-B35A-89863C6629D8}" type="slidenum">
              <a:rPr lang="en-GB" smtClean="0"/>
              <a:t>92</a:t>
            </a:fld>
            <a:endParaRPr lang="en-GB"/>
          </a:p>
        </p:txBody>
      </p:sp>
    </p:spTree>
    <p:extLst>
      <p:ext uri="{BB962C8B-B14F-4D97-AF65-F5344CB8AC3E}">
        <p14:creationId xmlns:p14="http://schemas.microsoft.com/office/powerpoint/2010/main" val="231866555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Better</a:t>
            </a:r>
            <a:r>
              <a:rPr lang="en-GB" b="1" baseline="0" dirty="0" smtClean="0"/>
              <a:t> Forecasting, Aware </a:t>
            </a:r>
            <a:r>
              <a:rPr lang="en-GB" baseline="0" dirty="0" smtClean="0"/>
              <a:t>of danger, </a:t>
            </a:r>
            <a:r>
              <a:rPr lang="en-GB" b="1" baseline="0" dirty="0" smtClean="0"/>
              <a:t>Integrated</a:t>
            </a:r>
            <a:r>
              <a:rPr lang="en-GB" baseline="0" dirty="0" smtClean="0"/>
              <a:t> action,</a:t>
            </a:r>
            <a:r>
              <a:rPr lang="en-GB" b="1" baseline="0" dirty="0" smtClean="0"/>
              <a:t> Let </a:t>
            </a:r>
            <a:r>
              <a:rPr lang="en-GB" baseline="0" dirty="0" smtClean="0"/>
              <a:t>river expand, </a:t>
            </a:r>
            <a:r>
              <a:rPr lang="en-GB" b="1" baseline="0" dirty="0" smtClean="0"/>
              <a:t>Store</a:t>
            </a:r>
            <a:r>
              <a:rPr lang="en-GB" baseline="0" dirty="0" smtClean="0"/>
              <a:t> water in catchment as long as possible.</a:t>
            </a:r>
            <a:endParaRPr lang="en-GB" dirty="0"/>
          </a:p>
        </p:txBody>
      </p:sp>
      <p:sp>
        <p:nvSpPr>
          <p:cNvPr id="4" name="Slide Number Placeholder 3"/>
          <p:cNvSpPr>
            <a:spLocks noGrp="1"/>
          </p:cNvSpPr>
          <p:nvPr>
            <p:ph type="sldNum" sz="quarter" idx="10"/>
          </p:nvPr>
        </p:nvSpPr>
        <p:spPr/>
        <p:txBody>
          <a:bodyPr/>
          <a:lstStyle/>
          <a:p>
            <a:fld id="{DDF3ABFB-9FFD-46A3-B808-749D8CC99618}" type="slidenum">
              <a:rPr lang="en-GB" smtClean="0"/>
              <a:pPr/>
              <a:t>93</a:t>
            </a:fld>
            <a:endParaRPr lang="en-GB"/>
          </a:p>
        </p:txBody>
      </p:sp>
    </p:spTree>
    <p:extLst>
      <p:ext uri="{BB962C8B-B14F-4D97-AF65-F5344CB8AC3E}">
        <p14:creationId xmlns:p14="http://schemas.microsoft.com/office/powerpoint/2010/main" val="366742374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buFont typeface="Arial" panose="020B0604020202020204" pitchFamily="34" charset="0"/>
              <a:buChar char="•"/>
            </a:pPr>
            <a:r>
              <a:rPr lang="en-GB" sz="1200" dirty="0" smtClean="0">
                <a:solidFill>
                  <a:schemeClr val="bg1"/>
                </a:solidFill>
                <a:latin typeface="Comic Sans MS" panose="030F0702030302020204" pitchFamily="66" charset="0"/>
              </a:rPr>
              <a:t>The EA’s </a:t>
            </a:r>
            <a:r>
              <a:rPr lang="en-GB" sz="1200" dirty="0" smtClean="0">
                <a:solidFill>
                  <a:schemeClr val="accent6">
                    <a:lumMod val="75000"/>
                  </a:schemeClr>
                </a:solidFill>
                <a:latin typeface="Comic Sans MS" panose="030F0702030302020204" pitchFamily="66" charset="0"/>
              </a:rPr>
              <a:t>NAFRA</a:t>
            </a:r>
            <a:r>
              <a:rPr lang="en-GB" sz="1200" dirty="0" smtClean="0">
                <a:solidFill>
                  <a:schemeClr val="bg1"/>
                </a:solidFill>
                <a:latin typeface="Comic Sans MS" panose="030F0702030302020204" pitchFamily="66" charset="0"/>
              </a:rPr>
              <a:t> 2008 results (Environment Agency, 2009b) suggest that </a:t>
            </a:r>
            <a:r>
              <a:rPr lang="en-GB" sz="1200" b="1" dirty="0" smtClean="0">
                <a:solidFill>
                  <a:srgbClr val="FFFF00"/>
                </a:solidFill>
                <a:latin typeface="Comic Sans MS" panose="030F0702030302020204" pitchFamily="66" charset="0"/>
              </a:rPr>
              <a:t>2.4 m </a:t>
            </a:r>
            <a:r>
              <a:rPr lang="en-GB" sz="1200" dirty="0" smtClean="0">
                <a:solidFill>
                  <a:schemeClr val="bg1"/>
                </a:solidFill>
                <a:latin typeface="Comic Sans MS" panose="030F0702030302020204" pitchFamily="66" charset="0"/>
              </a:rPr>
              <a:t>English properties are at risk of flooding from rivers and the sea. </a:t>
            </a:r>
          </a:p>
          <a:p>
            <a:pPr marL="342900" indent="-342900">
              <a:buFont typeface="Arial" panose="020B0604020202020204" pitchFamily="34" charset="0"/>
              <a:buChar char="•"/>
            </a:pPr>
            <a:endParaRPr lang="en-GB" sz="1200" dirty="0" smtClean="0">
              <a:solidFill>
                <a:schemeClr val="bg1"/>
              </a:solidFill>
              <a:latin typeface="Comic Sans MS" panose="030F0702030302020204" pitchFamily="66" charset="0"/>
            </a:endParaRPr>
          </a:p>
          <a:p>
            <a:pPr marL="342900" indent="-342900">
              <a:buFont typeface="Arial" panose="020B0604020202020204" pitchFamily="34" charset="0"/>
              <a:buChar char="•"/>
            </a:pPr>
            <a:r>
              <a:rPr lang="en-GB" sz="1200" b="1" dirty="0" smtClean="0">
                <a:solidFill>
                  <a:srgbClr val="FFFF00"/>
                </a:solidFill>
                <a:latin typeface="Comic Sans MS" panose="030F0702030302020204" pitchFamily="66" charset="0"/>
              </a:rPr>
              <a:t>One million </a:t>
            </a:r>
            <a:r>
              <a:rPr lang="en-GB" sz="1200" dirty="0" smtClean="0">
                <a:solidFill>
                  <a:schemeClr val="bg1"/>
                </a:solidFill>
                <a:latin typeface="Comic Sans MS" panose="030F0702030302020204" pitchFamily="66" charset="0"/>
              </a:rPr>
              <a:t>of these are also susceptible to ‘surface water (pluvial)</a:t>
            </a:r>
          </a:p>
          <a:p>
            <a:r>
              <a:rPr lang="en-GB" sz="1200" dirty="0" smtClean="0">
                <a:solidFill>
                  <a:schemeClr val="bg1"/>
                </a:solidFill>
                <a:latin typeface="Comic Sans MS" panose="030F0702030302020204" pitchFamily="66" charset="0"/>
              </a:rPr>
              <a:t>    flooding’. </a:t>
            </a:r>
          </a:p>
          <a:p>
            <a:pPr marL="342900" indent="-342900">
              <a:buFont typeface="Arial" panose="020B0604020202020204" pitchFamily="34" charset="0"/>
              <a:buChar char="•"/>
            </a:pPr>
            <a:endParaRPr lang="en-GB" sz="1200" dirty="0" smtClean="0">
              <a:solidFill>
                <a:schemeClr val="bg1"/>
              </a:solidFill>
              <a:latin typeface="Comic Sans MS" panose="030F0702030302020204" pitchFamily="66" charset="0"/>
            </a:endParaRPr>
          </a:p>
          <a:p>
            <a:pPr marL="342900" indent="-342900">
              <a:buFont typeface="Arial" panose="020B0604020202020204" pitchFamily="34" charset="0"/>
              <a:buChar char="•"/>
            </a:pPr>
            <a:r>
              <a:rPr lang="en-GB" sz="1200" dirty="0" smtClean="0">
                <a:solidFill>
                  <a:schemeClr val="bg1"/>
                </a:solidFill>
                <a:latin typeface="Comic Sans MS" panose="030F0702030302020204" pitchFamily="66" charset="0"/>
              </a:rPr>
              <a:t>A further </a:t>
            </a:r>
            <a:r>
              <a:rPr lang="en-GB" sz="1200" b="1" dirty="0" smtClean="0">
                <a:solidFill>
                  <a:srgbClr val="FFFF00"/>
                </a:solidFill>
                <a:latin typeface="Comic Sans MS" panose="030F0702030302020204" pitchFamily="66" charset="0"/>
              </a:rPr>
              <a:t>2.8 million </a:t>
            </a:r>
            <a:r>
              <a:rPr lang="en-GB" sz="1200" dirty="0" smtClean="0">
                <a:solidFill>
                  <a:schemeClr val="bg1"/>
                </a:solidFill>
                <a:latin typeface="Comic Sans MS" panose="030F0702030302020204" pitchFamily="66" charset="0"/>
              </a:rPr>
              <a:t>properties are at risk from surface water flooding alone.</a:t>
            </a:r>
          </a:p>
          <a:p>
            <a:pPr marL="342900" indent="-342900">
              <a:buFont typeface="Arial" panose="020B0604020202020204" pitchFamily="34" charset="0"/>
              <a:buChar char="•"/>
            </a:pPr>
            <a:endParaRPr lang="en-GB" sz="1200" dirty="0" smtClean="0">
              <a:solidFill>
                <a:schemeClr val="bg1"/>
              </a:solidFill>
              <a:latin typeface="Comic Sans MS" panose="030F0702030302020204" pitchFamily="66" charset="0"/>
            </a:endParaRPr>
          </a:p>
          <a:p>
            <a:pPr marL="342900" indent="-342900">
              <a:buFont typeface="Arial" panose="020B0604020202020204" pitchFamily="34" charset="0"/>
              <a:buChar char="•"/>
            </a:pPr>
            <a:r>
              <a:rPr lang="en-GB" sz="1200" dirty="0" smtClean="0">
                <a:solidFill>
                  <a:schemeClr val="bg1"/>
                </a:solidFill>
                <a:latin typeface="Comic Sans MS" panose="030F0702030302020204" pitchFamily="66" charset="0"/>
              </a:rPr>
              <a:t> ‘The expected annual  Fluvial and Coastal Flooding Response </a:t>
            </a:r>
            <a:r>
              <a:rPr lang="en-GB" sz="1200" dirty="0" smtClean="0">
                <a:solidFill>
                  <a:schemeClr val="accent6">
                    <a:lumMod val="75000"/>
                  </a:schemeClr>
                </a:solidFill>
                <a:latin typeface="Comic Sans MS" panose="030F0702030302020204" pitchFamily="66" charset="0"/>
              </a:rPr>
              <a:t>(FCFR) </a:t>
            </a:r>
            <a:r>
              <a:rPr lang="en-GB" sz="1200" dirty="0" smtClean="0">
                <a:solidFill>
                  <a:schemeClr val="bg1"/>
                </a:solidFill>
                <a:latin typeface="Comic Sans MS" panose="030F0702030302020204" pitchFamily="66" charset="0"/>
              </a:rPr>
              <a:t>damages … is estimated at </a:t>
            </a:r>
            <a:r>
              <a:rPr lang="en-GB" sz="1200" b="1" dirty="0" smtClean="0">
                <a:solidFill>
                  <a:schemeClr val="bg1"/>
                </a:solidFill>
                <a:latin typeface="Comic Sans MS" panose="030F0702030302020204" pitchFamily="66" charset="0"/>
              </a:rPr>
              <a:t>&gt;</a:t>
            </a:r>
            <a:r>
              <a:rPr lang="en-GB" sz="1200" b="1" dirty="0" smtClean="0">
                <a:solidFill>
                  <a:srgbClr val="FFFF00"/>
                </a:solidFill>
                <a:latin typeface="Comic Sans MS" panose="030F0702030302020204" pitchFamily="66" charset="0"/>
              </a:rPr>
              <a:t>£1 billion</a:t>
            </a:r>
            <a:r>
              <a:rPr lang="en-GB" sz="1200" dirty="0" smtClean="0">
                <a:solidFill>
                  <a:schemeClr val="bg1"/>
                </a:solidFill>
                <a:latin typeface="Comic Sans MS" panose="030F0702030302020204" pitchFamily="66" charset="0"/>
              </a:rPr>
              <a:t>’ (Environment Agency 2009b, 6).</a:t>
            </a:r>
          </a:p>
          <a:p>
            <a:endParaRPr lang="en-GB" dirty="0"/>
          </a:p>
        </p:txBody>
      </p:sp>
      <p:sp>
        <p:nvSpPr>
          <p:cNvPr id="4" name="Slide Number Placeholder 3"/>
          <p:cNvSpPr>
            <a:spLocks noGrp="1"/>
          </p:cNvSpPr>
          <p:nvPr>
            <p:ph type="sldNum" sz="quarter" idx="10"/>
          </p:nvPr>
        </p:nvSpPr>
        <p:spPr/>
        <p:txBody>
          <a:bodyPr/>
          <a:lstStyle/>
          <a:p>
            <a:fld id="{DDF3ABFB-9FFD-46A3-B808-749D8CC99618}" type="slidenum">
              <a:rPr lang="en-GB" smtClean="0"/>
              <a:pPr/>
              <a:t>94</a:t>
            </a:fld>
            <a:endParaRPr lang="en-GB"/>
          </a:p>
        </p:txBody>
      </p:sp>
    </p:spTree>
    <p:extLst>
      <p:ext uri="{BB962C8B-B14F-4D97-AF65-F5344CB8AC3E}">
        <p14:creationId xmlns:p14="http://schemas.microsoft.com/office/powerpoint/2010/main" val="96834164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With a staff of 11,200 and an annual budget of £1.2 billion, this bloated EA quango is grotesquely </a:t>
            </a:r>
            <a:r>
              <a:rPr lang="en-GB" dirty="0" err="1" smtClean="0"/>
              <a:t>overmanned</a:t>
            </a:r>
            <a:r>
              <a:rPr lang="en-GB" dirty="0" smtClean="0"/>
              <a:t> and overfunded, bigger almost than the size of the Canadian, Danish, French, Swedish and Austrian Environment Agencies combined</a:t>
            </a:r>
          </a:p>
          <a:p>
            <a:r>
              <a:rPr lang="en-US" sz="1200" kern="1200" dirty="0" smtClean="0">
                <a:solidFill>
                  <a:schemeClr val="tx1"/>
                </a:solidFill>
                <a:effectLst/>
                <a:latin typeface="+mn-lt"/>
                <a:ea typeface="+mn-ea"/>
                <a:cs typeface="+mn-cs"/>
              </a:rPr>
              <a:t>decrease the channel roughness or increase the channel slope, discharge increases. </a:t>
            </a:r>
          </a:p>
          <a:p>
            <a:r>
              <a:rPr lang="en-US" sz="1200" kern="1200" dirty="0" smtClean="0">
                <a:solidFill>
                  <a:schemeClr val="tx1"/>
                </a:solidFill>
                <a:effectLst/>
                <a:latin typeface="+mn-lt"/>
                <a:ea typeface="+mn-ea"/>
                <a:cs typeface="+mn-cs"/>
              </a:rPr>
              <a:t>A is channel cross-sectional area, </a:t>
            </a:r>
            <a:r>
              <a:rPr lang="en-GB"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R is hydraulic radius (cross-sectional area/wetted perimeter -length across the channel where the stream water is in contact with the bed and the banks), S is water slope.</a:t>
            </a:r>
            <a:r>
              <a:rPr lang="en-US" sz="1200" kern="1200" baseline="0" dirty="0" smtClean="0">
                <a:solidFill>
                  <a:schemeClr val="tx1"/>
                </a:solidFill>
                <a:effectLst/>
                <a:latin typeface="+mn-lt"/>
                <a:ea typeface="+mn-ea"/>
                <a:cs typeface="+mn-cs"/>
              </a:rPr>
              <a:t> n Manning N</a:t>
            </a:r>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smtClean="0"/>
          </a:p>
          <a:p>
            <a:r>
              <a:rPr lang="en-GB" dirty="0" smtClean="0"/>
              <a:t>it was considerably wetter between November 1929 and January 1930. Yes, this January was wet, but it still only ranks as the sixteenth wettest month since records began in 1766.</a:t>
            </a:r>
          </a:p>
          <a:p>
            <a:r>
              <a:rPr lang="en-GB" dirty="0" smtClean="0"/>
              <a:t>It claims to have been forbidden by Treasury rules from spending the £4 million needed to dredge the River Parrett, which runs through the Somerset Levels. Yet mysteriously, it had no problem finding the £31 million it cost to flood hundreds of acres of farmland on the nearby Somerset coast in order to create a habitat for birds.</a:t>
            </a:r>
          </a:p>
          <a:p>
            <a:r>
              <a:rPr lang="en-GB" dirty="0" smtClean="0"/>
              <a:t>The fact - and this cannot be restated often enough - is that these floods are a man-made disaster. But the man-made element has nothing whatsoever to do with anthropogenic CO2 emissions. Rather it is the result of deliberate policy, initiated by the UN (Agenda 21), the European Union and its amen corner the Environment Agency, designed to create wildlife habitats at the expense of humans</a:t>
            </a:r>
            <a:endParaRPr lang="en-GB" dirty="0"/>
          </a:p>
        </p:txBody>
      </p:sp>
      <p:sp>
        <p:nvSpPr>
          <p:cNvPr id="4" name="Slide Number Placeholder 3"/>
          <p:cNvSpPr>
            <a:spLocks noGrp="1"/>
          </p:cNvSpPr>
          <p:nvPr>
            <p:ph type="sldNum" sz="quarter" idx="10"/>
          </p:nvPr>
        </p:nvSpPr>
        <p:spPr/>
        <p:txBody>
          <a:bodyPr/>
          <a:lstStyle/>
          <a:p>
            <a:fld id="{B79D74C8-4D57-495F-8BE9-9B3C585890AC}" type="slidenum">
              <a:rPr lang="en-GB" smtClean="0"/>
              <a:pPr/>
              <a:t>96</a:t>
            </a:fld>
            <a:endParaRPr lang="en-GB"/>
          </a:p>
        </p:txBody>
      </p:sp>
    </p:spTree>
    <p:extLst>
      <p:ext uri="{BB962C8B-B14F-4D97-AF65-F5344CB8AC3E}">
        <p14:creationId xmlns:p14="http://schemas.microsoft.com/office/powerpoint/2010/main" val="75732673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Better</a:t>
            </a:r>
            <a:r>
              <a:rPr lang="en-GB" b="1" baseline="0" dirty="0" smtClean="0"/>
              <a:t> Forecasting, Aware </a:t>
            </a:r>
            <a:r>
              <a:rPr lang="en-GB" baseline="0" dirty="0" smtClean="0"/>
              <a:t>of danger, </a:t>
            </a:r>
            <a:r>
              <a:rPr lang="en-GB" b="1" baseline="0" dirty="0" smtClean="0"/>
              <a:t>Integrated</a:t>
            </a:r>
            <a:r>
              <a:rPr lang="en-GB" baseline="0" dirty="0" smtClean="0"/>
              <a:t> action,</a:t>
            </a:r>
            <a:r>
              <a:rPr lang="en-GB" b="1" baseline="0" dirty="0" smtClean="0"/>
              <a:t> Let </a:t>
            </a:r>
            <a:r>
              <a:rPr lang="en-GB" baseline="0" dirty="0" smtClean="0"/>
              <a:t>river expand, </a:t>
            </a:r>
            <a:r>
              <a:rPr lang="en-GB" b="1" baseline="0" dirty="0" smtClean="0"/>
              <a:t>Store</a:t>
            </a:r>
            <a:r>
              <a:rPr lang="en-GB" baseline="0" dirty="0" smtClean="0"/>
              <a:t> water in catchment as long as possible.</a:t>
            </a:r>
            <a:endParaRPr lang="en-GB" dirty="0"/>
          </a:p>
        </p:txBody>
      </p:sp>
      <p:sp>
        <p:nvSpPr>
          <p:cNvPr id="4" name="Slide Number Placeholder 3"/>
          <p:cNvSpPr>
            <a:spLocks noGrp="1"/>
          </p:cNvSpPr>
          <p:nvPr>
            <p:ph type="sldNum" sz="quarter" idx="10"/>
          </p:nvPr>
        </p:nvSpPr>
        <p:spPr/>
        <p:txBody>
          <a:bodyPr/>
          <a:lstStyle/>
          <a:p>
            <a:fld id="{DDF3ABFB-9FFD-46A3-B808-749D8CC99618}" type="slidenum">
              <a:rPr lang="en-GB" smtClean="0"/>
              <a:pPr/>
              <a:t>98</a:t>
            </a:fld>
            <a:endParaRPr lang="en-GB"/>
          </a:p>
        </p:txBody>
      </p:sp>
    </p:spTree>
    <p:extLst>
      <p:ext uri="{BB962C8B-B14F-4D97-AF65-F5344CB8AC3E}">
        <p14:creationId xmlns:p14="http://schemas.microsoft.com/office/powerpoint/2010/main" val="366742374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RECORD REPORT AND ACCOUNT  It</a:t>
            </a:r>
            <a:r>
              <a:rPr lang="en-GB" baseline="0" dirty="0" smtClean="0"/>
              <a:t> involves </a:t>
            </a:r>
            <a:r>
              <a:rPr lang="en-GB" dirty="0" smtClean="0"/>
              <a:t>breaching</a:t>
            </a:r>
            <a:r>
              <a:rPr lang="en-GB" baseline="0" dirty="0" smtClean="0"/>
              <a:t>/removal of coastal defences</a:t>
            </a:r>
            <a:endParaRPr lang="en-GB" dirty="0"/>
          </a:p>
        </p:txBody>
      </p:sp>
      <p:sp>
        <p:nvSpPr>
          <p:cNvPr id="4" name="Slide Number Placeholder 3"/>
          <p:cNvSpPr>
            <a:spLocks noGrp="1"/>
          </p:cNvSpPr>
          <p:nvPr>
            <p:ph type="sldNum" sz="quarter" idx="10"/>
          </p:nvPr>
        </p:nvSpPr>
        <p:spPr/>
        <p:txBody>
          <a:bodyPr/>
          <a:lstStyle/>
          <a:p>
            <a:fld id="{83DE2F0B-2878-4150-930B-D65D9AAFAF7B}" type="slidenum">
              <a:rPr lang="en-GB" smtClean="0"/>
              <a:pPr/>
              <a:t>99</a:t>
            </a:fld>
            <a:endParaRPr lang="en-GB"/>
          </a:p>
        </p:txBody>
      </p:sp>
    </p:spTree>
    <p:extLst>
      <p:ext uri="{BB962C8B-B14F-4D97-AF65-F5344CB8AC3E}">
        <p14:creationId xmlns:p14="http://schemas.microsoft.com/office/powerpoint/2010/main" val="195368935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err="1" smtClean="0"/>
              <a:t>Farlington</a:t>
            </a:r>
            <a:r>
              <a:rPr lang="en-GB" dirty="0" smtClean="0"/>
              <a:t> marshes Portsmouth. It will los e freshwater habitat –flood risk to the north??? improves flood risk m/</a:t>
            </a:r>
            <a:r>
              <a:rPr lang="en-GB" dirty="0" err="1" smtClean="0"/>
              <a:t>ment</a:t>
            </a:r>
            <a:r>
              <a:rPr lang="en-GB" dirty="0" smtClean="0"/>
              <a:t> +</a:t>
            </a:r>
            <a:r>
              <a:rPr lang="en-GB" dirty="0" err="1" smtClean="0"/>
              <a:t>envir</a:t>
            </a:r>
            <a:r>
              <a:rPr lang="en-GB" dirty="0" smtClean="0"/>
              <a:t> value  Adjusts dynamically to changing conditions incl. SLR. Shift from hard </a:t>
            </a:r>
            <a:r>
              <a:rPr lang="en-GB" dirty="0" err="1" smtClean="0"/>
              <a:t>eng.</a:t>
            </a:r>
            <a:endParaRPr lang="en-GB" dirty="0" smtClean="0"/>
          </a:p>
          <a:p>
            <a:endParaRPr lang="en-GB" dirty="0"/>
          </a:p>
        </p:txBody>
      </p:sp>
      <p:sp>
        <p:nvSpPr>
          <p:cNvPr id="4" name="Slide Number Placeholder 3"/>
          <p:cNvSpPr>
            <a:spLocks noGrp="1"/>
          </p:cNvSpPr>
          <p:nvPr>
            <p:ph type="sldNum" sz="quarter" idx="10"/>
          </p:nvPr>
        </p:nvSpPr>
        <p:spPr/>
        <p:txBody>
          <a:bodyPr/>
          <a:lstStyle/>
          <a:p>
            <a:fld id="{3BBC082E-38AF-4F49-B31C-89466A4FF586}" type="slidenum">
              <a:rPr lang="en-GB" smtClean="0"/>
              <a:pPr/>
              <a:t>100</a:t>
            </a:fld>
            <a:endParaRPr lang="en-GB"/>
          </a:p>
        </p:txBody>
      </p:sp>
    </p:spTree>
    <p:extLst>
      <p:ext uri="{BB962C8B-B14F-4D97-AF65-F5344CB8AC3E}">
        <p14:creationId xmlns:p14="http://schemas.microsoft.com/office/powerpoint/2010/main" val="288314443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smtClean="0"/>
              <a:t>Tp</a:t>
            </a:r>
            <a:r>
              <a:rPr lang="en-GB" dirty="0" smtClean="0"/>
              <a:t> provide all ecosystem</a:t>
            </a:r>
            <a:r>
              <a:rPr lang="en-GB" baseline="0" dirty="0" smtClean="0"/>
              <a:t> services</a:t>
            </a:r>
            <a:endParaRPr lang="en-GB" dirty="0"/>
          </a:p>
        </p:txBody>
      </p:sp>
      <p:sp>
        <p:nvSpPr>
          <p:cNvPr id="4" name="Slide Number Placeholder 3"/>
          <p:cNvSpPr>
            <a:spLocks noGrp="1"/>
          </p:cNvSpPr>
          <p:nvPr>
            <p:ph type="sldNum" sz="quarter" idx="10"/>
          </p:nvPr>
        </p:nvSpPr>
        <p:spPr/>
        <p:txBody>
          <a:bodyPr/>
          <a:lstStyle/>
          <a:p>
            <a:fld id="{83DE2F0B-2878-4150-930B-D65D9AAFAF7B}" type="slidenum">
              <a:rPr lang="en-GB" smtClean="0"/>
              <a:pPr/>
              <a:t>101</a:t>
            </a:fld>
            <a:endParaRPr lang="en-GB"/>
          </a:p>
        </p:txBody>
      </p:sp>
    </p:spTree>
    <p:extLst>
      <p:ext uri="{BB962C8B-B14F-4D97-AF65-F5344CB8AC3E}">
        <p14:creationId xmlns:p14="http://schemas.microsoft.com/office/powerpoint/2010/main" val="325827361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Breaching and re-</a:t>
            </a:r>
            <a:r>
              <a:rPr lang="en-GB" dirty="0" err="1" smtClean="0"/>
              <a:t>aligbnment</a:t>
            </a:r>
            <a:r>
              <a:rPr lang="en-GB" dirty="0" smtClean="0"/>
              <a:t>  sand dune </a:t>
            </a:r>
            <a:r>
              <a:rPr lang="en-GB" dirty="0" err="1" smtClean="0"/>
              <a:t>salone</a:t>
            </a:r>
            <a:r>
              <a:rPr lang="en-GB" dirty="0" smtClean="0"/>
              <a:t> </a:t>
            </a:r>
            <a:r>
              <a:rPr lang="en-GB" dirty="0" err="1" smtClean="0"/>
              <a:t>inWales</a:t>
            </a:r>
            <a:r>
              <a:rPr lang="en-GB" dirty="0" smtClean="0"/>
              <a:t> £53 to $199 m</a:t>
            </a:r>
            <a:endParaRPr lang="en-GB" dirty="0"/>
          </a:p>
        </p:txBody>
      </p:sp>
      <p:sp>
        <p:nvSpPr>
          <p:cNvPr id="4" name="Slide Number Placeholder 3"/>
          <p:cNvSpPr>
            <a:spLocks noGrp="1"/>
          </p:cNvSpPr>
          <p:nvPr>
            <p:ph type="sldNum" sz="quarter" idx="10"/>
          </p:nvPr>
        </p:nvSpPr>
        <p:spPr/>
        <p:txBody>
          <a:bodyPr/>
          <a:lstStyle/>
          <a:p>
            <a:fld id="{3BBC082E-38AF-4F49-B31C-89466A4FF586}" type="slidenum">
              <a:rPr lang="en-GB" smtClean="0"/>
              <a:pPr/>
              <a:t>102</a:t>
            </a:fld>
            <a:endParaRPr lang="en-GB"/>
          </a:p>
        </p:txBody>
      </p:sp>
    </p:spTree>
    <p:extLst>
      <p:ext uri="{BB962C8B-B14F-4D97-AF65-F5344CB8AC3E}">
        <p14:creationId xmlns:p14="http://schemas.microsoft.com/office/powerpoint/2010/main" val="60786152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solidFill>
                  <a:srgbClr val="FFFF00"/>
                </a:solidFill>
                <a:latin typeface="Comic Sans MS" panose="030F0702030302020204" pitchFamily="66" charset="0"/>
              </a:rPr>
              <a:t>Do you choose to maintain a 200 year old habitat or create an habitat to compensate for those lost? </a:t>
            </a:r>
            <a:r>
              <a:rPr lang="en-GB" sz="1200" i="1" dirty="0" smtClean="0">
                <a:solidFill>
                  <a:srgbClr val="FFFF00"/>
                </a:solidFill>
                <a:latin typeface="Comic Sans MS" panose="030F0702030302020204" pitchFamily="66" charset="0"/>
              </a:rPr>
              <a:t> </a:t>
            </a:r>
            <a:r>
              <a:rPr lang="en-GB" sz="1200" i="1" dirty="0" smtClean="0">
                <a:solidFill>
                  <a:schemeClr val="bg1"/>
                </a:solidFill>
                <a:latin typeface="Comic Sans MS" panose="030F0702030302020204" pitchFamily="66" charset="0"/>
              </a:rPr>
              <a:t>i.e</a:t>
            </a:r>
            <a:r>
              <a:rPr lang="en-GB" sz="1200" dirty="0" smtClean="0">
                <a:solidFill>
                  <a:schemeClr val="bg1"/>
                </a:solidFill>
                <a:latin typeface="Comic Sans MS" panose="030F0702030302020204" pitchFamily="66" charset="0"/>
              </a:rPr>
              <a:t>. uncertain gains (depends on type/quality of habitat) </a:t>
            </a:r>
            <a:r>
              <a:rPr lang="en-GB" sz="1200" i="1" dirty="0" smtClean="0">
                <a:solidFill>
                  <a:schemeClr val="bg1"/>
                </a:solidFill>
                <a:latin typeface="Comic Sans MS" panose="030F0702030302020204" pitchFamily="66" charset="0"/>
              </a:rPr>
              <a:t>vs.</a:t>
            </a:r>
            <a:r>
              <a:rPr lang="en-GB" sz="1200" dirty="0" smtClean="0">
                <a:solidFill>
                  <a:schemeClr val="bg1"/>
                </a:solidFill>
                <a:latin typeface="Comic Sans MS" panose="030F0702030302020204" pitchFamily="66" charset="0"/>
              </a:rPr>
              <a:t> certain loss, </a:t>
            </a:r>
            <a:r>
              <a:rPr lang="en-GB" sz="1200" dirty="0" err="1" smtClean="0">
                <a:solidFill>
                  <a:schemeClr val="bg1"/>
                </a:solidFill>
                <a:latin typeface="Comic Sans MS" panose="030F0702030302020204" pitchFamily="66" charset="0"/>
              </a:rPr>
              <a:t>Maltby</a:t>
            </a:r>
            <a:r>
              <a:rPr lang="en-GB" sz="1200" dirty="0" smtClean="0">
                <a:solidFill>
                  <a:schemeClr val="bg1"/>
                </a:solidFill>
                <a:latin typeface="Comic Sans MS" panose="030F0702030302020204" pitchFamily="66" charset="0"/>
              </a:rPr>
              <a:t>, (</a:t>
            </a:r>
            <a:r>
              <a:rPr lang="en-GB" sz="1200" smtClean="0">
                <a:solidFill>
                  <a:schemeClr val="bg1"/>
                </a:solidFill>
                <a:latin typeface="Comic Sans MS" panose="030F0702030302020204" pitchFamily="66" charset="0"/>
              </a:rPr>
              <a:t>2006)… 550km 2030</a:t>
            </a:r>
            <a:endParaRPr lang="en-GB" sz="1200" dirty="0" smtClean="0">
              <a:solidFill>
                <a:schemeClr val="bg1"/>
              </a:solidFill>
              <a:latin typeface="Comic Sans MS" panose="030F0702030302020204" pitchFamily="66" charset="0"/>
            </a:endParaRPr>
          </a:p>
          <a:p>
            <a:endParaRPr lang="en-GB" dirty="0"/>
          </a:p>
        </p:txBody>
      </p:sp>
      <p:sp>
        <p:nvSpPr>
          <p:cNvPr id="4" name="Slide Number Placeholder 3"/>
          <p:cNvSpPr>
            <a:spLocks noGrp="1"/>
          </p:cNvSpPr>
          <p:nvPr>
            <p:ph type="sldNum" sz="quarter" idx="10"/>
          </p:nvPr>
        </p:nvSpPr>
        <p:spPr/>
        <p:txBody>
          <a:bodyPr/>
          <a:lstStyle/>
          <a:p>
            <a:fld id="{83DE2F0B-2878-4150-930B-D65D9AAFAF7B}" type="slidenum">
              <a:rPr lang="en-GB" smtClean="0"/>
              <a:pPr/>
              <a:t>103</a:t>
            </a:fld>
            <a:endParaRPr lang="en-GB"/>
          </a:p>
        </p:txBody>
      </p:sp>
    </p:spTree>
    <p:extLst>
      <p:ext uri="{BB962C8B-B14F-4D97-AF65-F5344CB8AC3E}">
        <p14:creationId xmlns:p14="http://schemas.microsoft.com/office/powerpoint/2010/main" val="240019466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Wales looking at it £1365 m just</a:t>
            </a:r>
            <a:r>
              <a:rPr lang="en-GB" baseline="0" dirty="0" smtClean="0"/>
              <a:t> t</a:t>
            </a:r>
            <a:r>
              <a:rPr lang="en-GB" dirty="0" smtClean="0"/>
              <a:t>o maintain current set up.</a:t>
            </a:r>
            <a:r>
              <a:rPr lang="en-GB" baseline="0" dirty="0" smtClean="0"/>
              <a:t> </a:t>
            </a:r>
            <a:r>
              <a:rPr lang="en-GB" baseline="0" dirty="0" err="1" smtClean="0"/>
              <a:t>Fairbourne</a:t>
            </a:r>
            <a:r>
              <a:rPr lang="en-GB" baseline="0" dirty="0" smtClean="0"/>
              <a:t> –out by 2025 residents believe.</a:t>
            </a:r>
            <a:endParaRPr lang="en-GB" dirty="0"/>
          </a:p>
        </p:txBody>
      </p:sp>
      <p:sp>
        <p:nvSpPr>
          <p:cNvPr id="4" name="Slide Number Placeholder 3"/>
          <p:cNvSpPr>
            <a:spLocks noGrp="1"/>
          </p:cNvSpPr>
          <p:nvPr>
            <p:ph type="sldNum" sz="quarter" idx="10"/>
          </p:nvPr>
        </p:nvSpPr>
        <p:spPr/>
        <p:txBody>
          <a:bodyPr/>
          <a:lstStyle/>
          <a:p>
            <a:fld id="{DDF3ABFB-9FFD-46A3-B808-749D8CC99618}" type="slidenum">
              <a:rPr lang="en-GB" smtClean="0"/>
              <a:pPr/>
              <a:t>104</a:t>
            </a:fld>
            <a:endParaRPr lang="en-GB"/>
          </a:p>
        </p:txBody>
      </p:sp>
    </p:spTree>
    <p:extLst>
      <p:ext uri="{BB962C8B-B14F-4D97-AF65-F5344CB8AC3E}">
        <p14:creationId xmlns:p14="http://schemas.microsoft.com/office/powerpoint/2010/main" val="313420351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Maximises outcomes, attracts funds</a:t>
            </a:r>
          </a:p>
          <a:p>
            <a:endParaRPr lang="en-GB" dirty="0"/>
          </a:p>
        </p:txBody>
      </p:sp>
      <p:sp>
        <p:nvSpPr>
          <p:cNvPr id="4" name="Slide Number Placeholder 3"/>
          <p:cNvSpPr>
            <a:spLocks noGrp="1"/>
          </p:cNvSpPr>
          <p:nvPr>
            <p:ph type="sldNum" sz="quarter" idx="10"/>
          </p:nvPr>
        </p:nvSpPr>
        <p:spPr/>
        <p:txBody>
          <a:bodyPr/>
          <a:lstStyle/>
          <a:p>
            <a:fld id="{DDF3ABFB-9FFD-46A3-B808-749D8CC99618}" type="slidenum">
              <a:rPr lang="en-GB" smtClean="0"/>
              <a:pPr/>
              <a:t>106</a:t>
            </a:fld>
            <a:endParaRPr lang="en-GB"/>
          </a:p>
        </p:txBody>
      </p:sp>
    </p:spTree>
    <p:extLst>
      <p:ext uri="{BB962C8B-B14F-4D97-AF65-F5344CB8AC3E}">
        <p14:creationId xmlns:p14="http://schemas.microsoft.com/office/powerpoint/2010/main" val="128321694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3C82F53-725A-4C31-9B02-7708DBADA107}" type="slidenum">
              <a:rPr lang="en-GB" altLang="en-US"/>
              <a:pPr/>
              <a:t>117</a:t>
            </a:fld>
            <a:endParaRPr lang="en-GB" altLang="en-US"/>
          </a:p>
        </p:txBody>
      </p:sp>
      <p:sp>
        <p:nvSpPr>
          <p:cNvPr id="125954" name="Rectangle 2"/>
          <p:cNvSpPr>
            <a:spLocks noGrp="1" noRot="1" noChangeAspect="1" noChangeArrowheads="1" noTextEdit="1"/>
          </p:cNvSpPr>
          <p:nvPr>
            <p:ph type="sldImg"/>
          </p:nvPr>
        </p:nvSpPr>
        <p:spPr>
          <a:ln/>
        </p:spPr>
      </p:sp>
      <p:sp>
        <p:nvSpPr>
          <p:cNvPr id="125955" name="Rectangle 3"/>
          <p:cNvSpPr>
            <a:spLocks noGrp="1" noChangeArrowheads="1"/>
          </p:cNvSpPr>
          <p:nvPr>
            <p:ph type="body" idx="1"/>
          </p:nvPr>
        </p:nvSpPr>
        <p:spPr/>
        <p:txBody>
          <a:bodyPr/>
          <a:lstStyle/>
          <a:p>
            <a:endParaRPr lang="en-GB" alt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05CEDD1-E9AF-41FF-8658-FB89114E8884}" type="slidenum">
              <a:rPr lang="en-GB" altLang="en-US"/>
              <a:pPr/>
              <a:t>118</a:t>
            </a:fld>
            <a:endParaRPr lang="en-GB" altLang="en-US"/>
          </a:p>
        </p:txBody>
      </p:sp>
      <p:sp>
        <p:nvSpPr>
          <p:cNvPr id="147458" name="Rectangle 2"/>
          <p:cNvSpPr>
            <a:spLocks noGrp="1" noRot="1" noChangeAspect="1" noChangeArrowheads="1" noTextEdit="1"/>
          </p:cNvSpPr>
          <p:nvPr>
            <p:ph type="sldImg"/>
          </p:nvPr>
        </p:nvSpPr>
        <p:spPr>
          <a:ln/>
        </p:spPr>
      </p:sp>
      <p:sp>
        <p:nvSpPr>
          <p:cNvPr id="147459" name="Rectangle 3"/>
          <p:cNvSpPr>
            <a:spLocks noGrp="1" noChangeArrowheads="1"/>
          </p:cNvSpPr>
          <p:nvPr>
            <p:ph type="body" idx="1"/>
          </p:nvPr>
        </p:nvSpPr>
        <p:spPr/>
        <p:txBody>
          <a:bodyPr/>
          <a:lstStyle/>
          <a:p>
            <a:endParaRPr lang="en-GB" alt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982C342-2937-413B-8F0B-F41C82273142}" type="slidenum">
              <a:rPr lang="en-GB" altLang="en-US"/>
              <a:pPr/>
              <a:t>119</a:t>
            </a:fld>
            <a:endParaRPr lang="en-GB" altLang="en-US"/>
          </a:p>
        </p:txBody>
      </p:sp>
      <p:sp>
        <p:nvSpPr>
          <p:cNvPr id="132098" name="Rectangle 2"/>
          <p:cNvSpPr>
            <a:spLocks noGrp="1" noRot="1" noChangeAspect="1" noChangeArrowheads="1" noTextEdit="1"/>
          </p:cNvSpPr>
          <p:nvPr>
            <p:ph type="sldImg"/>
          </p:nvPr>
        </p:nvSpPr>
        <p:spPr>
          <a:ln/>
        </p:spPr>
      </p:sp>
      <p:sp>
        <p:nvSpPr>
          <p:cNvPr id="132099" name="Rectangle 3"/>
          <p:cNvSpPr>
            <a:spLocks noGrp="1" noChangeArrowheads="1"/>
          </p:cNvSpPr>
          <p:nvPr>
            <p:ph type="body" idx="1"/>
          </p:nvPr>
        </p:nvSpPr>
        <p:spPr/>
        <p:txBody>
          <a:bodyPr/>
          <a:lstStyle/>
          <a:p>
            <a:endParaRPr lang="en-GB" alt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DBBB2E1-0E6D-4A92-AFBB-B139B27F68B8}" type="slidenum">
              <a:rPr lang="en-GB" altLang="en-US"/>
              <a:pPr/>
              <a:t>120</a:t>
            </a:fld>
            <a:endParaRPr lang="en-GB" altLang="en-US"/>
          </a:p>
        </p:txBody>
      </p:sp>
      <p:sp>
        <p:nvSpPr>
          <p:cNvPr id="134146" name="Rectangle 2"/>
          <p:cNvSpPr>
            <a:spLocks noGrp="1" noRot="1" noChangeAspect="1" noChangeArrowheads="1" noTextEdit="1"/>
          </p:cNvSpPr>
          <p:nvPr>
            <p:ph type="sldImg"/>
          </p:nvPr>
        </p:nvSpPr>
        <p:spPr>
          <a:ln/>
        </p:spPr>
      </p:sp>
      <p:sp>
        <p:nvSpPr>
          <p:cNvPr id="134147" name="Rectangle 3"/>
          <p:cNvSpPr>
            <a:spLocks noGrp="1" noChangeArrowheads="1"/>
          </p:cNvSpPr>
          <p:nvPr>
            <p:ph type="body" idx="1"/>
          </p:nvPr>
        </p:nvSpPr>
        <p:spPr/>
        <p:txBody>
          <a:bodyPr/>
          <a:lstStyle/>
          <a:p>
            <a:endParaRPr lang="en-GB" alt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426EBAE-FCB7-424C-A6D2-BA03FEA7F9AD}" type="slidenum">
              <a:rPr lang="en-GB" altLang="en-US"/>
              <a:pPr/>
              <a:t>121</a:t>
            </a:fld>
            <a:endParaRPr lang="en-GB" altLang="en-US"/>
          </a:p>
        </p:txBody>
      </p:sp>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p:txBody>
          <a:bodyPr/>
          <a:lstStyle/>
          <a:p>
            <a:endParaRPr lang="en-GB" alt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C345B4A-7B6C-4F14-A2F2-A544E0E278D2}" type="slidenum">
              <a:rPr lang="en-GB" altLang="en-US"/>
              <a:pPr/>
              <a:t>122</a:t>
            </a:fld>
            <a:endParaRPr lang="en-GB" altLang="en-US"/>
          </a:p>
        </p:txBody>
      </p:sp>
      <p:sp>
        <p:nvSpPr>
          <p:cNvPr id="136194" name="Rectangle 2"/>
          <p:cNvSpPr>
            <a:spLocks noGrp="1" noRot="1" noChangeAspect="1" noChangeArrowheads="1" noTextEdit="1"/>
          </p:cNvSpPr>
          <p:nvPr>
            <p:ph type="sldImg"/>
          </p:nvPr>
        </p:nvSpPr>
        <p:spPr>
          <a:ln/>
        </p:spPr>
      </p:sp>
      <p:sp>
        <p:nvSpPr>
          <p:cNvPr id="136195" name="Rectangle 3"/>
          <p:cNvSpPr>
            <a:spLocks noGrp="1" noChangeArrowheads="1"/>
          </p:cNvSpPr>
          <p:nvPr>
            <p:ph type="body" idx="1"/>
          </p:nvPr>
        </p:nvSpPr>
        <p:spPr/>
        <p:txBody>
          <a:bodyPr/>
          <a:lstStyle/>
          <a:p>
            <a:endParaRPr lang="en-GB" alt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220C9B4-28B9-4561-83CB-4F497506D439}" type="slidenum">
              <a:rPr lang="en-GB" altLang="en-US"/>
              <a:pPr/>
              <a:t>123</a:t>
            </a:fld>
            <a:endParaRPr lang="en-GB" altLang="en-US"/>
          </a:p>
        </p:txBody>
      </p:sp>
      <p:sp>
        <p:nvSpPr>
          <p:cNvPr id="181250" name="Rectangle 2"/>
          <p:cNvSpPr>
            <a:spLocks noGrp="1" noRot="1" noChangeAspect="1" noChangeArrowheads="1" noTextEdit="1"/>
          </p:cNvSpPr>
          <p:nvPr>
            <p:ph type="sldImg"/>
          </p:nvPr>
        </p:nvSpPr>
        <p:spPr>
          <a:ln/>
        </p:spPr>
      </p:sp>
      <p:sp>
        <p:nvSpPr>
          <p:cNvPr id="181251" name="Rectangle 3"/>
          <p:cNvSpPr>
            <a:spLocks noGrp="1" noChangeArrowheads="1"/>
          </p:cNvSpPr>
          <p:nvPr>
            <p:ph type="body" idx="1"/>
          </p:nvPr>
        </p:nvSpPr>
        <p:spPr/>
        <p:txBody>
          <a:bodyPr/>
          <a:lstStyle/>
          <a:p>
            <a:endParaRPr lang="en-GB" alt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1314B37-178A-48BC-B286-62F6E8BD8BE3}" type="slidenum">
              <a:rPr lang="en-GB" altLang="en-US"/>
              <a:pPr/>
              <a:t>124</a:t>
            </a:fld>
            <a:endParaRPr lang="en-GB" altLang="en-US"/>
          </a:p>
        </p:txBody>
      </p:sp>
      <p:sp>
        <p:nvSpPr>
          <p:cNvPr id="154626" name="Rectangle 2"/>
          <p:cNvSpPr>
            <a:spLocks noGrp="1" noRot="1" noChangeAspect="1" noChangeArrowheads="1" noTextEdit="1"/>
          </p:cNvSpPr>
          <p:nvPr>
            <p:ph type="sldImg"/>
          </p:nvPr>
        </p:nvSpPr>
        <p:spPr>
          <a:ln/>
        </p:spPr>
      </p:sp>
      <p:sp>
        <p:nvSpPr>
          <p:cNvPr id="154627" name="Rectangle 3"/>
          <p:cNvSpPr>
            <a:spLocks noGrp="1" noChangeArrowheads="1"/>
          </p:cNvSpPr>
          <p:nvPr>
            <p:ph type="body" idx="1"/>
          </p:nvPr>
        </p:nvSpPr>
        <p:spPr/>
        <p:txBody>
          <a:bodyPr/>
          <a:lstStyle/>
          <a:p>
            <a:endParaRPr lang="en-GB" alt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3C97E25-0A62-4C26-9EDE-564444D3ABB8}" type="slidenum">
              <a:rPr lang="en-GB" altLang="en-US"/>
              <a:pPr/>
              <a:t>126</a:t>
            </a:fld>
            <a:endParaRPr lang="en-GB" altLang="en-US"/>
          </a:p>
        </p:txBody>
      </p:sp>
      <p:sp>
        <p:nvSpPr>
          <p:cNvPr id="152578" name="Rectangle 2"/>
          <p:cNvSpPr>
            <a:spLocks noGrp="1" noRot="1" noChangeAspect="1" noChangeArrowheads="1" noTextEdit="1"/>
          </p:cNvSpPr>
          <p:nvPr>
            <p:ph type="sldImg"/>
          </p:nvPr>
        </p:nvSpPr>
        <p:spPr>
          <a:ln/>
        </p:spPr>
      </p:sp>
      <p:sp>
        <p:nvSpPr>
          <p:cNvPr id="152579" name="Rectangle 3"/>
          <p:cNvSpPr>
            <a:spLocks noGrp="1" noChangeArrowheads="1"/>
          </p:cNvSpPr>
          <p:nvPr>
            <p:ph type="body" idx="1"/>
          </p:nvPr>
        </p:nvSpPr>
        <p:spPr/>
        <p:txBody>
          <a:bodyPr/>
          <a:lstStyle/>
          <a:p>
            <a:endParaRPr lang="en-GB" alt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992C690-51A5-4616-B8C1-A4AB54FF4F14}" type="slidenum">
              <a:rPr lang="en-GB" altLang="en-US"/>
              <a:pPr/>
              <a:t>127</a:t>
            </a:fld>
            <a:endParaRPr lang="en-GB" altLang="en-US"/>
          </a:p>
        </p:txBody>
      </p:sp>
      <p:sp>
        <p:nvSpPr>
          <p:cNvPr id="158722" name="Rectangle 2"/>
          <p:cNvSpPr>
            <a:spLocks noGrp="1" noRot="1" noChangeAspect="1" noChangeArrowheads="1" noTextEdit="1"/>
          </p:cNvSpPr>
          <p:nvPr>
            <p:ph type="sldImg"/>
          </p:nvPr>
        </p:nvSpPr>
        <p:spPr>
          <a:ln/>
        </p:spPr>
      </p:sp>
      <p:sp>
        <p:nvSpPr>
          <p:cNvPr id="158723" name="Rectangle 3"/>
          <p:cNvSpPr>
            <a:spLocks noGrp="1" noChangeArrowheads="1"/>
          </p:cNvSpPr>
          <p:nvPr>
            <p:ph type="body" idx="1"/>
          </p:nvPr>
        </p:nvSpPr>
        <p:spPr/>
        <p:txBody>
          <a:bodyPr/>
          <a:lstStyle/>
          <a:p>
            <a:endParaRPr lang="en-GB" alt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EAAD264-073E-46E9-9C29-68E23224B748}" type="slidenum">
              <a:rPr lang="en-GB" altLang="en-US"/>
              <a:pPr/>
              <a:t>128</a:t>
            </a:fld>
            <a:endParaRPr lang="en-GB" altLang="en-US"/>
          </a:p>
        </p:txBody>
      </p:sp>
      <p:sp>
        <p:nvSpPr>
          <p:cNvPr id="179202" name="Rectangle 2"/>
          <p:cNvSpPr>
            <a:spLocks noGrp="1" noRot="1" noChangeAspect="1" noChangeArrowheads="1" noTextEdit="1"/>
          </p:cNvSpPr>
          <p:nvPr>
            <p:ph type="sldImg"/>
          </p:nvPr>
        </p:nvSpPr>
        <p:spPr>
          <a:ln/>
        </p:spPr>
      </p:sp>
      <p:sp>
        <p:nvSpPr>
          <p:cNvPr id="179203" name="Rectangle 3"/>
          <p:cNvSpPr>
            <a:spLocks noGrp="1" noChangeArrowheads="1"/>
          </p:cNvSpPr>
          <p:nvPr>
            <p:ph type="body" idx="1"/>
          </p:nvPr>
        </p:nvSpPr>
        <p:spPr/>
        <p:txBody>
          <a:bodyPr/>
          <a:lstStyle/>
          <a:p>
            <a:endParaRPr lang="en-GB" alt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083DF78-9F34-4E66-8B87-1CB754FFCE99}" type="slidenum">
              <a:rPr lang="en-GB" altLang="en-US"/>
              <a:pPr/>
              <a:t>129</a:t>
            </a:fld>
            <a:endParaRPr lang="en-GB" altLang="en-US"/>
          </a:p>
        </p:txBody>
      </p:sp>
      <p:sp>
        <p:nvSpPr>
          <p:cNvPr id="162818" name="Rectangle 2"/>
          <p:cNvSpPr>
            <a:spLocks noGrp="1" noRot="1" noChangeAspect="1" noChangeArrowheads="1" noTextEdit="1"/>
          </p:cNvSpPr>
          <p:nvPr>
            <p:ph type="sldImg"/>
          </p:nvPr>
        </p:nvSpPr>
        <p:spPr>
          <a:ln/>
        </p:spPr>
      </p:sp>
      <p:sp>
        <p:nvSpPr>
          <p:cNvPr id="162819" name="Rectangle 3"/>
          <p:cNvSpPr>
            <a:spLocks noGrp="1" noChangeArrowheads="1"/>
          </p:cNvSpPr>
          <p:nvPr>
            <p:ph type="body" idx="1"/>
          </p:nvPr>
        </p:nvSpPr>
        <p:spPr/>
        <p:txBody>
          <a:bodyPr/>
          <a:lstStyle/>
          <a:p>
            <a:endParaRPr lang="en-GB" alt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9042168-FC64-420C-B919-EFB0DF036D8F}" type="slidenum">
              <a:rPr lang="en-GB" altLang="en-US"/>
              <a:pPr/>
              <a:t>130</a:t>
            </a:fld>
            <a:endParaRPr lang="en-GB" altLang="en-US"/>
          </a:p>
        </p:txBody>
      </p:sp>
      <p:sp>
        <p:nvSpPr>
          <p:cNvPr id="191490" name="Rectangle 2"/>
          <p:cNvSpPr>
            <a:spLocks noGrp="1" noRot="1" noChangeAspect="1" noChangeArrowheads="1" noTextEdit="1"/>
          </p:cNvSpPr>
          <p:nvPr>
            <p:ph type="sldImg"/>
          </p:nvPr>
        </p:nvSpPr>
        <p:spPr>
          <a:ln/>
        </p:spPr>
      </p:sp>
      <p:sp>
        <p:nvSpPr>
          <p:cNvPr id="191491" name="Rectangle 3"/>
          <p:cNvSpPr>
            <a:spLocks noGrp="1" noChangeArrowheads="1"/>
          </p:cNvSpPr>
          <p:nvPr>
            <p:ph type="body" idx="1"/>
          </p:nvPr>
        </p:nvSpPr>
        <p:spPr/>
        <p:txBody>
          <a:bodyPr/>
          <a:lstStyle/>
          <a:p>
            <a:endParaRPr lang="en-GB" altLang="en-U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0CC389C-1AA3-4E08-A737-6261D5046BCA}" type="slidenum">
              <a:rPr lang="en-GB" altLang="en-US"/>
              <a:pPr/>
              <a:t>131</a:t>
            </a:fld>
            <a:endParaRPr lang="en-GB" altLang="en-US"/>
          </a:p>
        </p:txBody>
      </p:sp>
      <p:sp>
        <p:nvSpPr>
          <p:cNvPr id="164866" name="Rectangle 2"/>
          <p:cNvSpPr>
            <a:spLocks noGrp="1" noRot="1" noChangeAspect="1" noChangeArrowheads="1" noTextEdit="1"/>
          </p:cNvSpPr>
          <p:nvPr>
            <p:ph type="sldImg"/>
          </p:nvPr>
        </p:nvSpPr>
        <p:spPr>
          <a:ln/>
        </p:spPr>
      </p:sp>
      <p:sp>
        <p:nvSpPr>
          <p:cNvPr id="164867" name="Rectangle 3"/>
          <p:cNvSpPr>
            <a:spLocks noGrp="1" noChangeArrowheads="1"/>
          </p:cNvSpPr>
          <p:nvPr>
            <p:ph type="body" idx="1"/>
          </p:nvPr>
        </p:nvSpPr>
        <p:spPr/>
        <p:txBody>
          <a:bodyPr/>
          <a:lstStyle/>
          <a:p>
            <a:endParaRPr lang="en-GB" altLang="en-U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E99C183-CAAB-4546-855A-450BE3EC272F}" type="slidenum">
              <a:rPr lang="en-GB" altLang="en-US"/>
              <a:pPr/>
              <a:t>132</a:t>
            </a:fld>
            <a:endParaRPr lang="en-GB" altLang="en-US"/>
          </a:p>
        </p:txBody>
      </p:sp>
      <p:sp>
        <p:nvSpPr>
          <p:cNvPr id="160770" name="Rectangle 2"/>
          <p:cNvSpPr>
            <a:spLocks noGrp="1" noRot="1" noChangeAspect="1" noChangeArrowheads="1" noTextEdit="1"/>
          </p:cNvSpPr>
          <p:nvPr>
            <p:ph type="sldImg"/>
          </p:nvPr>
        </p:nvSpPr>
        <p:spPr>
          <a:ln/>
        </p:spPr>
      </p:sp>
      <p:sp>
        <p:nvSpPr>
          <p:cNvPr id="160771" name="Rectangle 3"/>
          <p:cNvSpPr>
            <a:spLocks noGrp="1" noChangeArrowheads="1"/>
          </p:cNvSpPr>
          <p:nvPr>
            <p:ph type="body" idx="1"/>
          </p:nvPr>
        </p:nvSpPr>
        <p:spPr/>
        <p:txBody>
          <a:bodyPr/>
          <a:lstStyle/>
          <a:p>
            <a:endParaRPr lang="en-GB" altLang="en-US"/>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EB55488-04A0-49CC-BC48-18CF8F95D3A2}" type="slidenum">
              <a:rPr lang="en-GB" altLang="en-US"/>
              <a:pPr/>
              <a:t>133</a:t>
            </a:fld>
            <a:endParaRPr lang="en-GB" altLang="en-US"/>
          </a:p>
        </p:txBody>
      </p:sp>
      <p:sp>
        <p:nvSpPr>
          <p:cNvPr id="166914" name="Rectangle 2"/>
          <p:cNvSpPr>
            <a:spLocks noGrp="1" noRot="1" noChangeAspect="1" noChangeArrowheads="1" noTextEdit="1"/>
          </p:cNvSpPr>
          <p:nvPr>
            <p:ph type="sldImg"/>
          </p:nvPr>
        </p:nvSpPr>
        <p:spPr>
          <a:ln/>
        </p:spPr>
      </p:sp>
      <p:sp>
        <p:nvSpPr>
          <p:cNvPr id="166915" name="Rectangle 3"/>
          <p:cNvSpPr>
            <a:spLocks noGrp="1" noChangeArrowheads="1"/>
          </p:cNvSpPr>
          <p:nvPr>
            <p:ph type="body" idx="1"/>
          </p:nvPr>
        </p:nvSpPr>
        <p:spPr/>
        <p:txBody>
          <a:bodyPr/>
          <a:lstStyle/>
          <a:p>
            <a:endParaRPr lang="en-GB" altLang="en-U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F9BA8A-61D4-4A6A-AE5B-9F34AD26AD85}" type="slidenum">
              <a:rPr lang="en-GB" altLang="en-US"/>
              <a:pPr/>
              <a:t>134</a:t>
            </a:fld>
            <a:endParaRPr lang="en-GB" altLang="en-US"/>
          </a:p>
        </p:txBody>
      </p:sp>
      <p:sp>
        <p:nvSpPr>
          <p:cNvPr id="183298" name="Rectangle 2"/>
          <p:cNvSpPr>
            <a:spLocks noGrp="1" noRot="1" noChangeAspect="1" noChangeArrowheads="1" noTextEdit="1"/>
          </p:cNvSpPr>
          <p:nvPr>
            <p:ph type="sldImg"/>
          </p:nvPr>
        </p:nvSpPr>
        <p:spPr>
          <a:ln/>
        </p:spPr>
      </p:sp>
      <p:sp>
        <p:nvSpPr>
          <p:cNvPr id="183299" name="Rectangle 3"/>
          <p:cNvSpPr>
            <a:spLocks noGrp="1" noChangeArrowheads="1"/>
          </p:cNvSpPr>
          <p:nvPr>
            <p:ph type="body" idx="1"/>
          </p:nvPr>
        </p:nvSpPr>
        <p:spPr/>
        <p:txBody>
          <a:bodyPr/>
          <a:lstStyle/>
          <a:p>
            <a:endParaRPr lang="en-GB" altLang="en-US"/>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A820B3-0B31-4573-A03F-3CE2FF6223C1}" type="slidenum">
              <a:rPr lang="en-GB" altLang="en-US"/>
              <a:pPr/>
              <a:t>135</a:t>
            </a:fld>
            <a:endParaRPr lang="en-GB" altLang="en-US"/>
          </a:p>
        </p:txBody>
      </p:sp>
      <p:sp>
        <p:nvSpPr>
          <p:cNvPr id="168962" name="Rectangle 2"/>
          <p:cNvSpPr>
            <a:spLocks noGrp="1" noRot="1" noChangeAspect="1" noChangeArrowheads="1" noTextEdit="1"/>
          </p:cNvSpPr>
          <p:nvPr>
            <p:ph type="sldImg"/>
          </p:nvPr>
        </p:nvSpPr>
        <p:spPr>
          <a:ln/>
        </p:spPr>
      </p:sp>
      <p:sp>
        <p:nvSpPr>
          <p:cNvPr id="168963" name="Rectangle 3"/>
          <p:cNvSpPr>
            <a:spLocks noGrp="1" noChangeArrowheads="1"/>
          </p:cNvSpPr>
          <p:nvPr>
            <p:ph type="body" idx="1"/>
          </p:nvPr>
        </p:nvSpPr>
        <p:spPr/>
        <p:txBody>
          <a:bodyPr/>
          <a:lstStyle/>
          <a:p>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7DC9A1D-03E0-49AA-B269-1A7E1E0D9893}" type="datetimeFigureOut">
              <a:rPr lang="en-GB" smtClean="0"/>
              <a:t>29/09/2014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0C8DB3-14D5-4F2B-A4DE-76A20ED82BDA}" type="slidenum">
              <a:rPr lang="en-GB" smtClean="0"/>
              <a:t>‹#›</a:t>
            </a:fld>
            <a:endParaRPr lang="en-GB"/>
          </a:p>
        </p:txBody>
      </p:sp>
    </p:spTree>
    <p:extLst>
      <p:ext uri="{BB962C8B-B14F-4D97-AF65-F5344CB8AC3E}">
        <p14:creationId xmlns:p14="http://schemas.microsoft.com/office/powerpoint/2010/main" val="31598767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7DC9A1D-03E0-49AA-B269-1A7E1E0D9893}" type="datetimeFigureOut">
              <a:rPr lang="en-GB" smtClean="0"/>
              <a:t>29/09/2014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0C8DB3-14D5-4F2B-A4DE-76A20ED82BDA}" type="slidenum">
              <a:rPr lang="en-GB" smtClean="0"/>
              <a:t>‹#›</a:t>
            </a:fld>
            <a:endParaRPr lang="en-GB"/>
          </a:p>
        </p:txBody>
      </p:sp>
    </p:spTree>
    <p:extLst>
      <p:ext uri="{BB962C8B-B14F-4D97-AF65-F5344CB8AC3E}">
        <p14:creationId xmlns:p14="http://schemas.microsoft.com/office/powerpoint/2010/main" val="10381737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7DC9A1D-03E0-49AA-B269-1A7E1E0D9893}" type="datetimeFigureOut">
              <a:rPr lang="en-GB" smtClean="0"/>
              <a:t>29/09/2014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0C8DB3-14D5-4F2B-A4DE-76A20ED82BDA}" type="slidenum">
              <a:rPr lang="en-GB" smtClean="0"/>
              <a:t>‹#›</a:t>
            </a:fld>
            <a:endParaRPr lang="en-GB"/>
          </a:p>
        </p:txBody>
      </p:sp>
    </p:spTree>
    <p:extLst>
      <p:ext uri="{BB962C8B-B14F-4D97-AF65-F5344CB8AC3E}">
        <p14:creationId xmlns:p14="http://schemas.microsoft.com/office/powerpoint/2010/main" val="2472876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7DC9A1D-03E0-49AA-B269-1A7E1E0D9893}" type="datetimeFigureOut">
              <a:rPr lang="en-GB" smtClean="0"/>
              <a:t>29/09/2014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0C8DB3-14D5-4F2B-A4DE-76A20ED82BDA}" type="slidenum">
              <a:rPr lang="en-GB" smtClean="0"/>
              <a:t>‹#›</a:t>
            </a:fld>
            <a:endParaRPr lang="en-GB"/>
          </a:p>
        </p:txBody>
      </p:sp>
    </p:spTree>
    <p:extLst>
      <p:ext uri="{BB962C8B-B14F-4D97-AF65-F5344CB8AC3E}">
        <p14:creationId xmlns:p14="http://schemas.microsoft.com/office/powerpoint/2010/main" val="431463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7DC9A1D-03E0-49AA-B269-1A7E1E0D9893}" type="datetimeFigureOut">
              <a:rPr lang="en-GB" smtClean="0"/>
              <a:t>29/09/2014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0C8DB3-14D5-4F2B-A4DE-76A20ED82BDA}" type="slidenum">
              <a:rPr lang="en-GB" smtClean="0"/>
              <a:t>‹#›</a:t>
            </a:fld>
            <a:endParaRPr lang="en-GB"/>
          </a:p>
        </p:txBody>
      </p:sp>
    </p:spTree>
    <p:extLst>
      <p:ext uri="{BB962C8B-B14F-4D97-AF65-F5344CB8AC3E}">
        <p14:creationId xmlns:p14="http://schemas.microsoft.com/office/powerpoint/2010/main" val="14822983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7DC9A1D-03E0-49AA-B269-1A7E1E0D9893}" type="datetimeFigureOut">
              <a:rPr lang="en-GB" smtClean="0"/>
              <a:t>29/09/2014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0C8DB3-14D5-4F2B-A4DE-76A20ED82BDA}" type="slidenum">
              <a:rPr lang="en-GB" smtClean="0"/>
              <a:t>‹#›</a:t>
            </a:fld>
            <a:endParaRPr lang="en-GB"/>
          </a:p>
        </p:txBody>
      </p:sp>
    </p:spTree>
    <p:extLst>
      <p:ext uri="{BB962C8B-B14F-4D97-AF65-F5344CB8AC3E}">
        <p14:creationId xmlns:p14="http://schemas.microsoft.com/office/powerpoint/2010/main" val="23440453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DC9A1D-03E0-49AA-B269-1A7E1E0D9893}" type="datetimeFigureOut">
              <a:rPr lang="en-GB" smtClean="0"/>
              <a:t>29/09/2014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0C8DB3-14D5-4F2B-A4DE-76A20ED82BDA}" type="slidenum">
              <a:rPr lang="en-GB" smtClean="0"/>
              <a:t>‹#›</a:t>
            </a:fld>
            <a:endParaRPr lang="en-GB"/>
          </a:p>
        </p:txBody>
      </p:sp>
    </p:spTree>
    <p:extLst>
      <p:ext uri="{BB962C8B-B14F-4D97-AF65-F5344CB8AC3E}">
        <p14:creationId xmlns:p14="http://schemas.microsoft.com/office/powerpoint/2010/main" val="6350920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7DC9A1D-03E0-49AA-B269-1A7E1E0D9893}" type="datetimeFigureOut">
              <a:rPr lang="en-GB" smtClean="0"/>
              <a:t>29/09/2014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0C8DB3-14D5-4F2B-A4DE-76A20ED82BDA}" type="slidenum">
              <a:rPr lang="en-GB" smtClean="0"/>
              <a:t>‹#›</a:t>
            </a:fld>
            <a:endParaRPr lang="en-GB"/>
          </a:p>
        </p:txBody>
      </p:sp>
    </p:spTree>
    <p:extLst>
      <p:ext uri="{BB962C8B-B14F-4D97-AF65-F5344CB8AC3E}">
        <p14:creationId xmlns:p14="http://schemas.microsoft.com/office/powerpoint/2010/main" val="39289498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7DC9A1D-03E0-49AA-B269-1A7E1E0D9893}" type="datetimeFigureOut">
              <a:rPr lang="en-GB" smtClean="0"/>
              <a:t>29/09/2014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0C8DB3-14D5-4F2B-A4DE-76A20ED82BDA}" type="slidenum">
              <a:rPr lang="en-GB" smtClean="0"/>
              <a:t>‹#›</a:t>
            </a:fld>
            <a:endParaRPr lang="en-GB"/>
          </a:p>
        </p:txBody>
      </p:sp>
    </p:spTree>
    <p:extLst>
      <p:ext uri="{BB962C8B-B14F-4D97-AF65-F5344CB8AC3E}">
        <p14:creationId xmlns:p14="http://schemas.microsoft.com/office/powerpoint/2010/main" val="13133908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7DC9A1D-03E0-49AA-B269-1A7E1E0D9893}" type="datetimeFigureOut">
              <a:rPr lang="en-GB" smtClean="0"/>
              <a:t>29/09/2014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0C8DB3-14D5-4F2B-A4DE-76A20ED82BDA}" type="slidenum">
              <a:rPr lang="en-GB" smtClean="0"/>
              <a:t>‹#›</a:t>
            </a:fld>
            <a:endParaRPr lang="en-GB"/>
          </a:p>
        </p:txBody>
      </p:sp>
    </p:spTree>
    <p:extLst>
      <p:ext uri="{BB962C8B-B14F-4D97-AF65-F5344CB8AC3E}">
        <p14:creationId xmlns:p14="http://schemas.microsoft.com/office/powerpoint/2010/main" val="25170504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7DC9A1D-03E0-49AA-B269-1A7E1E0D9893}" type="datetimeFigureOut">
              <a:rPr lang="en-GB" smtClean="0"/>
              <a:t>29/09/2014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0C8DB3-14D5-4F2B-A4DE-76A20ED82BDA}" type="slidenum">
              <a:rPr lang="en-GB" smtClean="0"/>
              <a:t>‹#›</a:t>
            </a:fld>
            <a:endParaRPr lang="en-GB"/>
          </a:p>
        </p:txBody>
      </p:sp>
    </p:spTree>
    <p:extLst>
      <p:ext uri="{BB962C8B-B14F-4D97-AF65-F5344CB8AC3E}">
        <p14:creationId xmlns:p14="http://schemas.microsoft.com/office/powerpoint/2010/main" val="37503332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DC9A1D-03E0-49AA-B269-1A7E1E0D9893}" type="datetimeFigureOut">
              <a:rPr lang="en-GB" smtClean="0"/>
              <a:t>29/09/2014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0C8DB3-14D5-4F2B-A4DE-76A20ED82BDA}" type="slidenum">
              <a:rPr lang="en-GB" smtClean="0"/>
              <a:t>‹#›</a:t>
            </a:fld>
            <a:endParaRPr lang="en-GB"/>
          </a:p>
        </p:txBody>
      </p:sp>
    </p:spTree>
    <p:extLst>
      <p:ext uri="{BB962C8B-B14F-4D97-AF65-F5344CB8AC3E}">
        <p14:creationId xmlns:p14="http://schemas.microsoft.com/office/powerpoint/2010/main" val="41274978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0.png"/><Relationship Id="rId3" Type="http://schemas.openxmlformats.org/officeDocument/2006/relationships/notesSlide" Target="../notesSlides/notesSlide1.xml"/><Relationship Id="rId7" Type="http://schemas.openxmlformats.org/officeDocument/2006/relationships/image" Target="../media/image6.jpeg"/><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5.png"/><Relationship Id="rId11" Type="http://schemas.openxmlformats.org/officeDocument/2006/relationships/oleObject" Target="../embeddings/oleObject2.bin"/><Relationship Id="rId5" Type="http://schemas.openxmlformats.org/officeDocument/2006/relationships/image" Target="../media/image4.png"/><Relationship Id="rId15" Type="http://schemas.openxmlformats.org/officeDocument/2006/relationships/image" Target="../media/image12.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image" Target="../media/image12.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vmlDrawing" Target="../drawings/vmlDrawing4.vml"/><Relationship Id="rId5" Type="http://schemas.openxmlformats.org/officeDocument/2006/relationships/image" Target="../media/image22.emf"/><Relationship Id="rId4" Type="http://schemas.openxmlformats.org/officeDocument/2006/relationships/oleObject" Target="../embeddings/oleObject4.bin"/></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vmlDrawing" Target="../drawings/vmlDrawing5.vml"/><Relationship Id="rId5" Type="http://schemas.openxmlformats.org/officeDocument/2006/relationships/image" Target="../media/image23.wmf"/><Relationship Id="rId4" Type="http://schemas.openxmlformats.org/officeDocument/2006/relationships/oleObject" Target="../embeddings/oleObject5.bin"/></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vmlDrawing" Target="../drawings/vmlDrawing6.vml"/><Relationship Id="rId6" Type="http://schemas.openxmlformats.org/officeDocument/2006/relationships/image" Target="../media/image24.wmf"/><Relationship Id="rId5" Type="http://schemas.openxmlformats.org/officeDocument/2006/relationships/oleObject" Target="../embeddings/oleObject6.bin"/><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1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 Id="rId5" Type="http://schemas.openxmlformats.org/officeDocument/2006/relationships/image" Target="../media/image36.jpeg"/><Relationship Id="rId4" Type="http://schemas.openxmlformats.org/officeDocument/2006/relationships/image" Target="../media/image35.png"/></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40.jpe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38.jpeg"/><Relationship Id="rId4" Type="http://schemas.openxmlformats.org/officeDocument/2006/relationships/image" Target="../media/image37.jpeg"/></Relationships>
</file>

<file path=ppt/slides/_rels/slide1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42.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0.xml"/><Relationship Id="rId7" Type="http://schemas.openxmlformats.org/officeDocument/2006/relationships/image" Target="../media/image44.emf"/><Relationship Id="rId2" Type="http://schemas.openxmlformats.org/officeDocument/2006/relationships/slideLayout" Target="../slideLayouts/slideLayout2.xml"/><Relationship Id="rId1" Type="http://schemas.openxmlformats.org/officeDocument/2006/relationships/vmlDrawing" Target="../drawings/vmlDrawing7.vml"/><Relationship Id="rId6" Type="http://schemas.openxmlformats.org/officeDocument/2006/relationships/oleObject" Target="../embeddings/Microsoft_Excel_97-2003_Worksheet1.xls"/><Relationship Id="rId5" Type="http://schemas.openxmlformats.org/officeDocument/2006/relationships/image" Target="../media/image43.emf"/><Relationship Id="rId4" Type="http://schemas.openxmlformats.org/officeDocument/2006/relationships/package" Target="../embeddings/Microsoft_PowerPoint_Presentation1.pptx"/></Relationships>
</file>

<file path=ppt/slides/_rels/slide20.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oleObject" Target="../embeddings/oleObject7.bin"/><Relationship Id="rId13" Type="http://schemas.openxmlformats.org/officeDocument/2006/relationships/image" Target="../media/image47.png"/><Relationship Id="rId3" Type="http://schemas.openxmlformats.org/officeDocument/2006/relationships/notesSlide" Target="../notesSlides/notesSlide11.xml"/><Relationship Id="rId7" Type="http://schemas.openxmlformats.org/officeDocument/2006/relationships/image" Target="../media/image12.png"/><Relationship Id="rId12" Type="http://schemas.openxmlformats.org/officeDocument/2006/relationships/image" Target="../media/image8.png"/><Relationship Id="rId2" Type="http://schemas.openxmlformats.org/officeDocument/2006/relationships/slideLayout" Target="../slideLayouts/slideLayout1.xml"/><Relationship Id="rId1" Type="http://schemas.openxmlformats.org/officeDocument/2006/relationships/vmlDrawing" Target="../drawings/vmlDrawing8.vml"/><Relationship Id="rId6" Type="http://schemas.openxmlformats.org/officeDocument/2006/relationships/image" Target="../media/image10.png"/><Relationship Id="rId11" Type="http://schemas.openxmlformats.org/officeDocument/2006/relationships/image" Target="../media/image9.png"/><Relationship Id="rId5" Type="http://schemas.openxmlformats.org/officeDocument/2006/relationships/image" Target="../media/image14.png"/><Relationship Id="rId10" Type="http://schemas.openxmlformats.org/officeDocument/2006/relationships/image" Target="../media/image13.png"/><Relationship Id="rId4" Type="http://schemas.openxmlformats.org/officeDocument/2006/relationships/image" Target="../media/image46.png"/><Relationship Id="rId9" Type="http://schemas.openxmlformats.org/officeDocument/2006/relationships/image" Target="../media/image2.png"/></Relationships>
</file>

<file path=ppt/slides/_rels/slide22.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50.jpeg"/></Relationships>
</file>

<file path=ppt/slides/_rels/slide2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 Id="rId4" Type="http://schemas.openxmlformats.org/officeDocument/2006/relationships/image" Target="../media/image54.png"/></Relationships>
</file>

<file path=ppt/slides/_rels/slide26.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56.png"/></Relationships>
</file>

<file path=ppt/slides/_rels/slide27.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7.xml"/><Relationship Id="rId5" Type="http://schemas.openxmlformats.org/officeDocument/2006/relationships/image" Target="../media/image60.jpeg"/><Relationship Id="rId4" Type="http://schemas.openxmlformats.org/officeDocument/2006/relationships/image" Target="../media/image59.jpeg"/></Relationships>
</file>

<file path=ppt/slides/_rels/slide28.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7.xml"/><Relationship Id="rId5" Type="http://schemas.openxmlformats.org/officeDocument/2006/relationships/image" Target="../media/image63.jpeg"/><Relationship Id="rId4" Type="http://schemas.openxmlformats.org/officeDocument/2006/relationships/image" Target="../media/image28.jpeg"/></Relationships>
</file>

<file path=ppt/slides/_rels/slide29.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png"/><Relationship Id="rId1" Type="http://schemas.openxmlformats.org/officeDocument/2006/relationships/slideLayout" Target="../slideLayouts/slideLayout2.xml"/><Relationship Id="rId4" Type="http://schemas.openxmlformats.org/officeDocument/2006/relationships/image" Target="../media/image79.jpeg"/></Relationships>
</file>

<file path=ppt/slides/_rels/slide37.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png"/><Relationship Id="rId1" Type="http://schemas.openxmlformats.org/officeDocument/2006/relationships/slideLayout" Target="../slideLayouts/slideLayout2.xml"/><Relationship Id="rId4" Type="http://schemas.openxmlformats.org/officeDocument/2006/relationships/image" Target="../media/image82.png"/></Relationships>
</file>

<file path=ppt/slides/_rels/slide38.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87.jpeg"/></Relationships>
</file>

<file path=ppt/slides/_rels/slide42.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89.jpeg"/></Relationships>
</file>

<file path=ppt/slides/_rels/slide43.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92.png"/><Relationship Id="rId4" Type="http://schemas.openxmlformats.org/officeDocument/2006/relationships/image" Target="../media/image91.jpeg"/></Relationships>
</file>

<file path=ppt/slides/_rels/slide44.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image" Target="../media/image9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image" Target="../media/image97.jpeg"/><Relationship Id="rId1" Type="http://schemas.openxmlformats.org/officeDocument/2006/relationships/slideLayout" Target="../slideLayouts/slideLayout1.xml"/><Relationship Id="rId4" Type="http://schemas.openxmlformats.org/officeDocument/2006/relationships/image" Target="../media/image42.png"/></Relationships>
</file>

<file path=ppt/slides/_rels/slide47.xml.rels><?xml version="1.0" encoding="UTF-8" standalone="yes"?>
<Relationships xmlns="http://schemas.openxmlformats.org/package/2006/relationships"><Relationship Id="rId3" Type="http://schemas.openxmlformats.org/officeDocument/2006/relationships/image" Target="../media/image99.png"/><Relationship Id="rId7" Type="http://schemas.openxmlformats.org/officeDocument/2006/relationships/image" Target="../media/image103.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102.png"/><Relationship Id="rId5" Type="http://schemas.openxmlformats.org/officeDocument/2006/relationships/image" Target="../media/image101.png"/><Relationship Id="rId4" Type="http://schemas.openxmlformats.org/officeDocument/2006/relationships/image" Target="../media/image100.png"/></Relationships>
</file>

<file path=ppt/slides/_rels/slide48.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image" Target="../media/image104.jpeg"/><Relationship Id="rId1" Type="http://schemas.openxmlformats.org/officeDocument/2006/relationships/slideLayout" Target="../slideLayouts/slideLayout2.xml"/><Relationship Id="rId6" Type="http://schemas.openxmlformats.org/officeDocument/2006/relationships/image" Target="../media/image108.png"/><Relationship Id="rId5" Type="http://schemas.openxmlformats.org/officeDocument/2006/relationships/image" Target="../media/image107.png"/><Relationship Id="rId4" Type="http://schemas.openxmlformats.org/officeDocument/2006/relationships/image" Target="../media/image106.png"/></Relationships>
</file>

<file path=ppt/slides/_rels/slide49.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image" Target="../media/image109.png"/><Relationship Id="rId1" Type="http://schemas.openxmlformats.org/officeDocument/2006/relationships/slideLayout" Target="../slideLayouts/slideLayout1.xml"/><Relationship Id="rId4" Type="http://schemas.openxmlformats.org/officeDocument/2006/relationships/image" Target="../media/image42.png"/></Relationships>
</file>

<file path=ppt/slides/_rels/slide50.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image" Target="../media/image110.jpeg"/><Relationship Id="rId1" Type="http://schemas.openxmlformats.org/officeDocument/2006/relationships/slideLayout" Target="../slideLayouts/slideLayout1.xml"/><Relationship Id="rId4" Type="http://schemas.openxmlformats.org/officeDocument/2006/relationships/image" Target="../media/image42.png"/></Relationships>
</file>

<file path=ppt/slides/_rels/slide51.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image" Target="../media/image111.jpeg"/><Relationship Id="rId1" Type="http://schemas.openxmlformats.org/officeDocument/2006/relationships/slideLayout" Target="../slideLayouts/slideLayout1.xml"/><Relationship Id="rId4" Type="http://schemas.openxmlformats.org/officeDocument/2006/relationships/image" Target="../media/image42.png"/></Relationships>
</file>

<file path=ppt/slides/_rels/slide52.xml.rels><?xml version="1.0" encoding="UTF-8" standalone="yes"?>
<Relationships xmlns="http://schemas.openxmlformats.org/package/2006/relationships"><Relationship Id="rId3" Type="http://schemas.openxmlformats.org/officeDocument/2006/relationships/image" Target="../media/image113.jpeg"/><Relationship Id="rId2" Type="http://schemas.openxmlformats.org/officeDocument/2006/relationships/image" Target="../media/image112.jpeg"/><Relationship Id="rId1" Type="http://schemas.openxmlformats.org/officeDocument/2006/relationships/slideLayout" Target="../slideLayouts/slideLayout2.xml"/><Relationship Id="rId5" Type="http://schemas.openxmlformats.org/officeDocument/2006/relationships/image" Target="../media/image115.jpeg"/><Relationship Id="rId4" Type="http://schemas.openxmlformats.org/officeDocument/2006/relationships/image" Target="../media/image114.jpeg"/></Relationships>
</file>

<file path=ppt/slides/_rels/slide53.xml.rels><?xml version="1.0" encoding="UTF-8" standalone="yes"?>
<Relationships xmlns="http://schemas.openxmlformats.org/package/2006/relationships"><Relationship Id="rId3" Type="http://schemas.openxmlformats.org/officeDocument/2006/relationships/image" Target="../media/image117.jpeg"/><Relationship Id="rId2" Type="http://schemas.openxmlformats.org/officeDocument/2006/relationships/image" Target="../media/image116.jpeg"/><Relationship Id="rId1" Type="http://schemas.openxmlformats.org/officeDocument/2006/relationships/slideLayout" Target="../slideLayouts/slideLayout2.xml"/><Relationship Id="rId5" Type="http://schemas.openxmlformats.org/officeDocument/2006/relationships/image" Target="../media/image119.jpeg"/><Relationship Id="rId4" Type="http://schemas.openxmlformats.org/officeDocument/2006/relationships/image" Target="../media/image118.wmf"/></Relationships>
</file>

<file path=ppt/slides/_rels/slide54.xml.rels><?xml version="1.0" encoding="UTF-8" standalone="yes"?>
<Relationships xmlns="http://schemas.openxmlformats.org/package/2006/relationships"><Relationship Id="rId3" Type="http://schemas.openxmlformats.org/officeDocument/2006/relationships/image" Target="../media/image121.jpeg"/><Relationship Id="rId2" Type="http://schemas.openxmlformats.org/officeDocument/2006/relationships/image" Target="../media/image120.jpeg"/><Relationship Id="rId1" Type="http://schemas.openxmlformats.org/officeDocument/2006/relationships/slideLayout" Target="../slideLayouts/slideLayout2.xml"/><Relationship Id="rId4" Type="http://schemas.openxmlformats.org/officeDocument/2006/relationships/image" Target="../media/image122.jpeg"/></Relationships>
</file>

<file path=ppt/slides/_rels/slide55.xml.rels><?xml version="1.0" encoding="UTF-8" standalone="yes"?>
<Relationships xmlns="http://schemas.openxmlformats.org/package/2006/relationships"><Relationship Id="rId3" Type="http://schemas.openxmlformats.org/officeDocument/2006/relationships/image" Target="../media/image124.jpeg"/><Relationship Id="rId2" Type="http://schemas.openxmlformats.org/officeDocument/2006/relationships/image" Target="../media/image123.jpeg"/><Relationship Id="rId1" Type="http://schemas.openxmlformats.org/officeDocument/2006/relationships/slideLayout" Target="../slideLayouts/slideLayout2.xml"/><Relationship Id="rId5" Type="http://schemas.openxmlformats.org/officeDocument/2006/relationships/image" Target="../media/image126.jpeg"/><Relationship Id="rId4" Type="http://schemas.openxmlformats.org/officeDocument/2006/relationships/image" Target="../media/image125.jpeg"/></Relationships>
</file>

<file path=ppt/slides/_rels/slide56.xml.rels><?xml version="1.0" encoding="UTF-8" standalone="yes"?>
<Relationships xmlns="http://schemas.openxmlformats.org/package/2006/relationships"><Relationship Id="rId3" Type="http://schemas.openxmlformats.org/officeDocument/2006/relationships/image" Target="../media/image128.jpeg"/><Relationship Id="rId2" Type="http://schemas.openxmlformats.org/officeDocument/2006/relationships/image" Target="../media/image127.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130.jpeg"/><Relationship Id="rId2" Type="http://schemas.openxmlformats.org/officeDocument/2006/relationships/image" Target="../media/image129.jpeg"/><Relationship Id="rId1" Type="http://schemas.openxmlformats.org/officeDocument/2006/relationships/slideLayout" Target="../slideLayouts/slideLayout2.xml"/><Relationship Id="rId5" Type="http://schemas.openxmlformats.org/officeDocument/2006/relationships/image" Target="../media/image132.jpeg"/><Relationship Id="rId4" Type="http://schemas.openxmlformats.org/officeDocument/2006/relationships/image" Target="../media/image131.jpeg"/></Relationships>
</file>

<file path=ppt/slides/_rels/slide58.xml.rels><?xml version="1.0" encoding="UTF-8" standalone="yes"?>
<Relationships xmlns="http://schemas.openxmlformats.org/package/2006/relationships"><Relationship Id="rId3" Type="http://schemas.openxmlformats.org/officeDocument/2006/relationships/image" Target="../media/image134.jpeg"/><Relationship Id="rId2" Type="http://schemas.openxmlformats.org/officeDocument/2006/relationships/image" Target="../media/image133.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136.png"/><Relationship Id="rId2" Type="http://schemas.openxmlformats.org/officeDocument/2006/relationships/image" Target="../media/image135.jpeg"/><Relationship Id="rId1" Type="http://schemas.openxmlformats.org/officeDocument/2006/relationships/slideLayout" Target="../slideLayouts/slideLayout2.xml"/><Relationship Id="rId4" Type="http://schemas.openxmlformats.org/officeDocument/2006/relationships/image" Target="../media/image137.jpeg"/></Relationships>
</file>

<file path=ppt/slides/_rels/slide60.xml.rels><?xml version="1.0" encoding="UTF-8" standalone="yes"?>
<Relationships xmlns="http://schemas.openxmlformats.org/package/2006/relationships"><Relationship Id="rId3" Type="http://schemas.openxmlformats.org/officeDocument/2006/relationships/image" Target="../media/image138.jpe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140.jpeg"/><Relationship Id="rId4" Type="http://schemas.openxmlformats.org/officeDocument/2006/relationships/image" Target="../media/image139.jpeg"/></Relationships>
</file>

<file path=ppt/slides/_rels/slide61.xml.rels><?xml version="1.0" encoding="UTF-8" standalone="yes"?>
<Relationships xmlns="http://schemas.openxmlformats.org/package/2006/relationships"><Relationship Id="rId3" Type="http://schemas.openxmlformats.org/officeDocument/2006/relationships/image" Target="../media/image142.png"/><Relationship Id="rId2" Type="http://schemas.openxmlformats.org/officeDocument/2006/relationships/image" Target="../media/image141.jpeg"/><Relationship Id="rId1" Type="http://schemas.openxmlformats.org/officeDocument/2006/relationships/slideLayout" Target="../slideLayouts/slideLayout2.xml"/><Relationship Id="rId5" Type="http://schemas.openxmlformats.org/officeDocument/2006/relationships/image" Target="../media/image144.jpeg"/><Relationship Id="rId4" Type="http://schemas.openxmlformats.org/officeDocument/2006/relationships/image" Target="../media/image143.jpeg"/></Relationships>
</file>

<file path=ppt/slides/_rels/slide62.xml.rels><?xml version="1.0" encoding="UTF-8" standalone="yes"?>
<Relationships xmlns="http://schemas.openxmlformats.org/package/2006/relationships"><Relationship Id="rId3" Type="http://schemas.openxmlformats.org/officeDocument/2006/relationships/image" Target="../media/image146.jpeg"/><Relationship Id="rId2" Type="http://schemas.openxmlformats.org/officeDocument/2006/relationships/image" Target="../media/image145.jpeg"/><Relationship Id="rId1" Type="http://schemas.openxmlformats.org/officeDocument/2006/relationships/slideLayout" Target="../slideLayouts/slideLayout2.xml"/><Relationship Id="rId6" Type="http://schemas.openxmlformats.org/officeDocument/2006/relationships/image" Target="../media/image149.jpeg"/><Relationship Id="rId5" Type="http://schemas.openxmlformats.org/officeDocument/2006/relationships/image" Target="../media/image148.jpeg"/><Relationship Id="rId4" Type="http://schemas.openxmlformats.org/officeDocument/2006/relationships/image" Target="../media/image147.jpeg"/></Relationships>
</file>

<file path=ppt/slides/_rels/slide63.xml.rels><?xml version="1.0" encoding="UTF-8" standalone="yes"?>
<Relationships xmlns="http://schemas.openxmlformats.org/package/2006/relationships"><Relationship Id="rId3" Type="http://schemas.openxmlformats.org/officeDocument/2006/relationships/image" Target="../media/image151.jpeg"/><Relationship Id="rId2" Type="http://schemas.openxmlformats.org/officeDocument/2006/relationships/image" Target="../media/image150.png"/><Relationship Id="rId1" Type="http://schemas.openxmlformats.org/officeDocument/2006/relationships/slideLayout" Target="../slideLayouts/slideLayout2.xml"/><Relationship Id="rId5" Type="http://schemas.openxmlformats.org/officeDocument/2006/relationships/image" Target="../media/image153.png"/><Relationship Id="rId4" Type="http://schemas.openxmlformats.org/officeDocument/2006/relationships/image" Target="../media/image152.jpeg"/></Relationships>
</file>

<file path=ppt/slides/_rels/slide64.xml.rels><?xml version="1.0" encoding="UTF-8" standalone="yes"?>
<Relationships xmlns="http://schemas.openxmlformats.org/package/2006/relationships"><Relationship Id="rId3" Type="http://schemas.openxmlformats.org/officeDocument/2006/relationships/image" Target="../media/image155.jpeg"/><Relationship Id="rId2" Type="http://schemas.openxmlformats.org/officeDocument/2006/relationships/image" Target="../media/image154.jpeg"/><Relationship Id="rId1" Type="http://schemas.openxmlformats.org/officeDocument/2006/relationships/slideLayout" Target="../slideLayouts/slideLayout2.xml"/><Relationship Id="rId5" Type="http://schemas.openxmlformats.org/officeDocument/2006/relationships/image" Target="../media/image156.jpeg"/><Relationship Id="rId4" Type="http://schemas.openxmlformats.org/officeDocument/2006/relationships/image" Target="../media/image38.jpeg"/></Relationships>
</file>

<file path=ppt/slides/_rels/slide65.xml.rels><?xml version="1.0" encoding="UTF-8" standalone="yes"?>
<Relationships xmlns="http://schemas.openxmlformats.org/package/2006/relationships"><Relationship Id="rId3" Type="http://schemas.openxmlformats.org/officeDocument/2006/relationships/image" Target="../media/image158.jpeg"/><Relationship Id="rId2" Type="http://schemas.openxmlformats.org/officeDocument/2006/relationships/image" Target="../media/image157.jpeg"/><Relationship Id="rId1" Type="http://schemas.openxmlformats.org/officeDocument/2006/relationships/slideLayout" Target="../slideLayouts/slideLayout2.xml"/><Relationship Id="rId4" Type="http://schemas.openxmlformats.org/officeDocument/2006/relationships/image" Target="../media/image159.jpeg"/></Relationships>
</file>

<file path=ppt/slides/_rels/slide66.xml.rels><?xml version="1.0" encoding="UTF-8" standalone="yes"?>
<Relationships xmlns="http://schemas.openxmlformats.org/package/2006/relationships"><Relationship Id="rId3" Type="http://schemas.openxmlformats.org/officeDocument/2006/relationships/image" Target="../media/image161.jpeg"/><Relationship Id="rId2" Type="http://schemas.openxmlformats.org/officeDocument/2006/relationships/image" Target="../media/image160.jpeg"/><Relationship Id="rId1" Type="http://schemas.openxmlformats.org/officeDocument/2006/relationships/slideLayout" Target="../slideLayouts/slideLayout2.xml"/><Relationship Id="rId4" Type="http://schemas.openxmlformats.org/officeDocument/2006/relationships/image" Target="../media/image162.jpeg"/></Relationships>
</file>

<file path=ppt/slides/_rels/slide67.xml.rels><?xml version="1.0" encoding="UTF-8" standalone="yes"?>
<Relationships xmlns="http://schemas.openxmlformats.org/package/2006/relationships"><Relationship Id="rId3" Type="http://schemas.openxmlformats.org/officeDocument/2006/relationships/image" Target="../media/image164.jpeg"/><Relationship Id="rId2" Type="http://schemas.openxmlformats.org/officeDocument/2006/relationships/image" Target="../media/image163.jpeg"/><Relationship Id="rId1" Type="http://schemas.openxmlformats.org/officeDocument/2006/relationships/slideLayout" Target="../slideLayouts/slideLayout2.xml"/><Relationship Id="rId5" Type="http://schemas.openxmlformats.org/officeDocument/2006/relationships/image" Target="../media/image166.jpeg"/><Relationship Id="rId4" Type="http://schemas.openxmlformats.org/officeDocument/2006/relationships/image" Target="../media/image165.jpeg"/></Relationships>
</file>

<file path=ppt/slides/_rels/slide68.xml.rels><?xml version="1.0" encoding="UTF-8" standalone="yes"?>
<Relationships xmlns="http://schemas.openxmlformats.org/package/2006/relationships"><Relationship Id="rId2" Type="http://schemas.openxmlformats.org/officeDocument/2006/relationships/image" Target="../media/image167.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169.jpeg"/><Relationship Id="rId2" Type="http://schemas.openxmlformats.org/officeDocument/2006/relationships/image" Target="../media/image168.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171.jpeg"/><Relationship Id="rId2" Type="http://schemas.openxmlformats.org/officeDocument/2006/relationships/slideLayout" Target="../slideLayouts/slideLayout2.xml"/><Relationship Id="rId1" Type="http://schemas.openxmlformats.org/officeDocument/2006/relationships/vmlDrawing" Target="../drawings/vmlDrawing9.vml"/><Relationship Id="rId5" Type="http://schemas.openxmlformats.org/officeDocument/2006/relationships/image" Target="../media/image170.png"/><Relationship Id="rId4" Type="http://schemas.openxmlformats.org/officeDocument/2006/relationships/oleObject" Target="../embeddings/oleObject8.bin"/></Relationships>
</file>

<file path=ppt/slides/_rels/slide71.xml.rels><?xml version="1.0" encoding="UTF-8" standalone="yes"?>
<Relationships xmlns="http://schemas.openxmlformats.org/package/2006/relationships"><Relationship Id="rId3" Type="http://schemas.openxmlformats.org/officeDocument/2006/relationships/image" Target="../media/image173.jpeg"/><Relationship Id="rId2" Type="http://schemas.openxmlformats.org/officeDocument/2006/relationships/image" Target="../media/image172.jpeg"/><Relationship Id="rId1" Type="http://schemas.openxmlformats.org/officeDocument/2006/relationships/slideLayout" Target="../slideLayouts/slideLayout2.xml"/><Relationship Id="rId4" Type="http://schemas.openxmlformats.org/officeDocument/2006/relationships/image" Target="../media/image174.jpeg"/></Relationships>
</file>

<file path=ppt/slides/_rels/slide72.xml.rels><?xml version="1.0" encoding="UTF-8" standalone="yes"?>
<Relationships xmlns="http://schemas.openxmlformats.org/package/2006/relationships"><Relationship Id="rId2" Type="http://schemas.openxmlformats.org/officeDocument/2006/relationships/image" Target="../media/image175.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176.jpe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179.jpeg"/><Relationship Id="rId5" Type="http://schemas.openxmlformats.org/officeDocument/2006/relationships/image" Target="../media/image178.jpeg"/><Relationship Id="rId4" Type="http://schemas.openxmlformats.org/officeDocument/2006/relationships/image" Target="../media/image177.jpeg"/></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180.jpe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183.jpeg"/><Relationship Id="rId5" Type="http://schemas.openxmlformats.org/officeDocument/2006/relationships/image" Target="../media/image182.png"/><Relationship Id="rId4" Type="http://schemas.openxmlformats.org/officeDocument/2006/relationships/image" Target="../media/image181.jpeg"/></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8" Type="http://schemas.openxmlformats.org/officeDocument/2006/relationships/image" Target="../media/image189.jpeg"/><Relationship Id="rId3" Type="http://schemas.openxmlformats.org/officeDocument/2006/relationships/image" Target="../media/image184.jpeg"/><Relationship Id="rId7" Type="http://schemas.openxmlformats.org/officeDocument/2006/relationships/image" Target="../media/image188.jpe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187.jpeg"/><Relationship Id="rId5" Type="http://schemas.openxmlformats.org/officeDocument/2006/relationships/image" Target="../media/image186.jpeg"/><Relationship Id="rId10" Type="http://schemas.openxmlformats.org/officeDocument/2006/relationships/image" Target="../media/image191.png"/><Relationship Id="rId4" Type="http://schemas.openxmlformats.org/officeDocument/2006/relationships/image" Target="../media/image185.jpeg"/><Relationship Id="rId9" Type="http://schemas.openxmlformats.org/officeDocument/2006/relationships/image" Target="../media/image190.jpeg"/></Relationships>
</file>

<file path=ppt/slides/_rels/slide79.xml.rels><?xml version="1.0" encoding="UTF-8" standalone="yes"?>
<Relationships xmlns="http://schemas.openxmlformats.org/package/2006/relationships"><Relationship Id="rId8" Type="http://schemas.openxmlformats.org/officeDocument/2006/relationships/image" Target="../media/image193.jpeg"/><Relationship Id="rId3" Type="http://schemas.openxmlformats.org/officeDocument/2006/relationships/image" Target="../media/image187.jpeg"/><Relationship Id="rId7" Type="http://schemas.openxmlformats.org/officeDocument/2006/relationships/image" Target="../media/image190.jpe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192.jpeg"/><Relationship Id="rId5" Type="http://schemas.openxmlformats.org/officeDocument/2006/relationships/image" Target="../media/image184.jpeg"/><Relationship Id="rId10" Type="http://schemas.openxmlformats.org/officeDocument/2006/relationships/image" Target="../media/image194.jpeg"/><Relationship Id="rId4" Type="http://schemas.openxmlformats.org/officeDocument/2006/relationships/image" Target="../media/image185.jpeg"/><Relationship Id="rId9" Type="http://schemas.openxmlformats.org/officeDocument/2006/relationships/image" Target="../media/image191.png"/></Relationships>
</file>

<file path=ppt/slides/_rels/slide80.xml.rels><?xml version="1.0" encoding="UTF-8" standalone="yes"?>
<Relationships xmlns="http://schemas.openxmlformats.org/package/2006/relationships"><Relationship Id="rId3" Type="http://schemas.openxmlformats.org/officeDocument/2006/relationships/image" Target="../media/image195.jpe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189.jpeg"/><Relationship Id="rId5" Type="http://schemas.openxmlformats.org/officeDocument/2006/relationships/image" Target="../media/image186.jpeg"/><Relationship Id="rId4" Type="http://schemas.openxmlformats.org/officeDocument/2006/relationships/image" Target="../media/image196.jpeg"/></Relationships>
</file>

<file path=ppt/slides/_rels/slide81.xml.rels><?xml version="1.0" encoding="UTF-8" standalone="yes"?>
<Relationships xmlns="http://schemas.openxmlformats.org/package/2006/relationships"><Relationship Id="rId3" Type="http://schemas.openxmlformats.org/officeDocument/2006/relationships/image" Target="../media/image197.png"/><Relationship Id="rId2" Type="http://schemas.openxmlformats.org/officeDocument/2006/relationships/notesSlide" Target="../notesSlides/notesSlide25.xml"/><Relationship Id="rId1" Type="http://schemas.openxmlformats.org/officeDocument/2006/relationships/slideLayout" Target="../slideLayouts/slideLayout7.xml"/><Relationship Id="rId5" Type="http://schemas.openxmlformats.org/officeDocument/2006/relationships/image" Target="../media/image199.png"/><Relationship Id="rId4" Type="http://schemas.openxmlformats.org/officeDocument/2006/relationships/image" Target="../media/image198.png"/></Relationships>
</file>

<file path=ppt/slides/_rels/slide82.xml.rels><?xml version="1.0" encoding="UTF-8" standalone="yes"?>
<Relationships xmlns="http://schemas.openxmlformats.org/package/2006/relationships"><Relationship Id="rId3" Type="http://schemas.openxmlformats.org/officeDocument/2006/relationships/image" Target="../media/image200.emf"/><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202.emf"/><Relationship Id="rId4" Type="http://schemas.openxmlformats.org/officeDocument/2006/relationships/image" Target="../media/image201.emf"/></Relationships>
</file>

<file path=ppt/slides/_rels/slide83.xml.rels><?xml version="1.0" encoding="UTF-8" standalone="yes"?>
<Relationships xmlns="http://schemas.openxmlformats.org/package/2006/relationships"><Relationship Id="rId3" Type="http://schemas.openxmlformats.org/officeDocument/2006/relationships/image" Target="../media/image203.pn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205.jpeg"/><Relationship Id="rId4" Type="http://schemas.openxmlformats.org/officeDocument/2006/relationships/image" Target="../media/image204.jpeg"/></Relationships>
</file>

<file path=ppt/slides/_rels/slide84.xml.rels><?xml version="1.0" encoding="UTF-8" standalone="yes"?>
<Relationships xmlns="http://schemas.openxmlformats.org/package/2006/relationships"><Relationship Id="rId3" Type="http://schemas.openxmlformats.org/officeDocument/2006/relationships/image" Target="../media/image206.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208.jpeg"/><Relationship Id="rId2" Type="http://schemas.openxmlformats.org/officeDocument/2006/relationships/image" Target="../media/image207.jpeg"/><Relationship Id="rId1" Type="http://schemas.openxmlformats.org/officeDocument/2006/relationships/slideLayout" Target="../slideLayouts/slideLayout7.xml"/><Relationship Id="rId4" Type="http://schemas.openxmlformats.org/officeDocument/2006/relationships/image" Target="../media/image209.png"/></Relationships>
</file>

<file path=ppt/slides/_rels/slide87.xml.rels><?xml version="1.0" encoding="UTF-8" standalone="yes"?>
<Relationships xmlns="http://schemas.openxmlformats.org/package/2006/relationships"><Relationship Id="rId2" Type="http://schemas.openxmlformats.org/officeDocument/2006/relationships/image" Target="../media/image210.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8" Type="http://schemas.openxmlformats.org/officeDocument/2006/relationships/image" Target="../media/image215.jpeg"/><Relationship Id="rId3" Type="http://schemas.openxmlformats.org/officeDocument/2006/relationships/image" Target="../media/image211.jpeg"/><Relationship Id="rId7" Type="http://schemas.openxmlformats.org/officeDocument/2006/relationships/image" Target="../media/image214.jpe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213.jpeg"/><Relationship Id="rId5" Type="http://schemas.openxmlformats.org/officeDocument/2006/relationships/image" Target="../media/image212.jpeg"/><Relationship Id="rId4" Type="http://schemas.openxmlformats.org/officeDocument/2006/relationships/image" Target="../media/image177.jpeg"/><Relationship Id="rId9" Type="http://schemas.openxmlformats.org/officeDocument/2006/relationships/image" Target="../media/image216.jpeg"/></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image" Target="../media/image217.jpe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3" Type="http://schemas.openxmlformats.org/officeDocument/2006/relationships/image" Target="../media/image218.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image" Target="../media/image219.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3" Type="http://schemas.openxmlformats.org/officeDocument/2006/relationships/image" Target="../media/image221.jpeg"/><Relationship Id="rId2" Type="http://schemas.openxmlformats.org/officeDocument/2006/relationships/image" Target="../media/image220.jpeg"/><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3" Type="http://schemas.openxmlformats.org/officeDocument/2006/relationships/image" Target="../media/image218.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7.xml"/><Relationship Id="rId1" Type="http://schemas.openxmlformats.org/officeDocument/2006/relationships/slideLayout" Target="../slideLayouts/slideLayout2.xml"/><Relationship Id="rId5" Type="http://schemas.openxmlformats.org/officeDocument/2006/relationships/image" Target="../media/image223.png"/><Relationship Id="rId4" Type="http://schemas.openxmlformats.org/officeDocument/2006/relationships/image" Target="../media/image222.png"/></Relationships>
</file>

<file path=ppt/slides/_rels/slide101.xml.rels><?xml version="1.0" encoding="UTF-8" standalone="yes"?>
<Relationships xmlns="http://schemas.openxmlformats.org/package/2006/relationships"><Relationship Id="rId3" Type="http://schemas.openxmlformats.org/officeDocument/2006/relationships/image" Target="../media/image224.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image" Target="../media/image225.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3" Type="http://schemas.openxmlformats.org/officeDocument/2006/relationships/image" Target="../media/image225.png"/><Relationship Id="rId2" Type="http://schemas.openxmlformats.org/officeDocument/2006/relationships/notesSlide" Target="../notesSlides/notesSlide40.xml"/><Relationship Id="rId1" Type="http://schemas.openxmlformats.org/officeDocument/2006/relationships/slideLayout" Target="../slideLayouts/slideLayout2.xml"/><Relationship Id="rId4" Type="http://schemas.openxmlformats.org/officeDocument/2006/relationships/image" Target="../media/image226.png"/></Relationships>
</file>

<file path=ppt/slides/_rels/slide10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image" Target="../media/image228.png"/><Relationship Id="rId2" Type="http://schemas.openxmlformats.org/officeDocument/2006/relationships/image" Target="../media/image227.png"/><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3" Type="http://schemas.openxmlformats.org/officeDocument/2006/relationships/image" Target="../media/image229.png"/><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image" Target="../media/image230.png"/></Relationships>
</file>

<file path=ppt/slides/_rels/slide107.xml.rels><?xml version="1.0" encoding="UTF-8" standalone="yes"?>
<Relationships xmlns="http://schemas.openxmlformats.org/package/2006/relationships"><Relationship Id="rId2" Type="http://schemas.openxmlformats.org/officeDocument/2006/relationships/image" Target="../media/image231.pn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image" Target="../media/image232.jpeg"/><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2" Type="http://schemas.openxmlformats.org/officeDocument/2006/relationships/image" Target="../media/image233.jpeg"/><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3" Type="http://schemas.openxmlformats.org/officeDocument/2006/relationships/image" Target="../media/image235.jpeg"/><Relationship Id="rId2" Type="http://schemas.openxmlformats.org/officeDocument/2006/relationships/image" Target="../media/image234.jpeg"/><Relationship Id="rId1" Type="http://schemas.openxmlformats.org/officeDocument/2006/relationships/slideLayout" Target="../slideLayouts/slideLayout7.xml"/><Relationship Id="rId6" Type="http://schemas.openxmlformats.org/officeDocument/2006/relationships/image" Target="../media/image238.jpeg"/><Relationship Id="rId5" Type="http://schemas.openxmlformats.org/officeDocument/2006/relationships/image" Target="../media/image237.png"/><Relationship Id="rId4" Type="http://schemas.openxmlformats.org/officeDocument/2006/relationships/image" Target="../media/image236.jpeg"/></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2" Type="http://schemas.openxmlformats.org/officeDocument/2006/relationships/image" Target="../media/image239.png"/><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2" Type="http://schemas.openxmlformats.org/officeDocument/2006/relationships/image" Target="../media/image240.png"/><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7.xml"/><Relationship Id="rId1" Type="http://schemas.openxmlformats.org/officeDocument/2006/relationships/vmlDrawing" Target="../drawings/vmlDrawing10.vml"/><Relationship Id="rId5" Type="http://schemas.openxmlformats.org/officeDocument/2006/relationships/image" Target="../media/image22.emf"/><Relationship Id="rId4" Type="http://schemas.openxmlformats.org/officeDocument/2006/relationships/oleObject" Target="../embeddings/oleObject9.bin"/></Relationships>
</file>

<file path=ppt/slides/_rels/slide121.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7.xml"/><Relationship Id="rId1" Type="http://schemas.openxmlformats.org/officeDocument/2006/relationships/vmlDrawing" Target="../drawings/vmlDrawing11.vml"/><Relationship Id="rId5" Type="http://schemas.openxmlformats.org/officeDocument/2006/relationships/image" Target="../media/image23.wmf"/><Relationship Id="rId4" Type="http://schemas.openxmlformats.org/officeDocument/2006/relationships/oleObject" Target="../embeddings/oleObject10.bin"/></Relationships>
</file>

<file path=ppt/slides/_rels/slide122.xml.rels><?xml version="1.0" encoding="UTF-8" standalone="yes"?>
<Relationships xmlns="http://schemas.openxmlformats.org/package/2006/relationships"><Relationship Id="rId3" Type="http://schemas.openxmlformats.org/officeDocument/2006/relationships/image" Target="../media/image241.jpe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7.xml"/><Relationship Id="rId1" Type="http://schemas.openxmlformats.org/officeDocument/2006/relationships/vmlDrawing" Target="../drawings/vmlDrawing12.vml"/><Relationship Id="rId6" Type="http://schemas.openxmlformats.org/officeDocument/2006/relationships/image" Target="../media/image24.wmf"/><Relationship Id="rId5" Type="http://schemas.openxmlformats.org/officeDocument/2006/relationships/oleObject" Target="../embeddings/oleObject11.bin"/><Relationship Id="rId4" Type="http://schemas.openxmlformats.org/officeDocument/2006/relationships/image" Target="../media/image242.png"/></Relationships>
</file>

<file path=ppt/slides/_rels/slide125.xml.rels><?xml version="1.0" encoding="UTF-8" standalone="yes"?>
<Relationships xmlns="http://schemas.openxmlformats.org/package/2006/relationships"><Relationship Id="rId3" Type="http://schemas.openxmlformats.org/officeDocument/2006/relationships/image" Target="../media/image244.wmf"/><Relationship Id="rId2" Type="http://schemas.openxmlformats.org/officeDocument/2006/relationships/slideLayout" Target="../slideLayouts/slideLayout7.xml"/><Relationship Id="rId1" Type="http://schemas.openxmlformats.org/officeDocument/2006/relationships/vmlDrawing" Target="../drawings/vmlDrawing13.vml"/><Relationship Id="rId5" Type="http://schemas.openxmlformats.org/officeDocument/2006/relationships/image" Target="../media/image243.wmf"/><Relationship Id="rId4" Type="http://schemas.openxmlformats.org/officeDocument/2006/relationships/oleObject" Target="../embeddings/oleObject12.bin"/></Relationships>
</file>

<file path=ppt/slides/_rels/slide126.xml.rels><?xml version="1.0" encoding="UTF-8" standalone="yes"?>
<Relationships xmlns="http://schemas.openxmlformats.org/package/2006/relationships"><Relationship Id="rId8" Type="http://schemas.openxmlformats.org/officeDocument/2006/relationships/image" Target="../media/image246.wmf"/><Relationship Id="rId3" Type="http://schemas.openxmlformats.org/officeDocument/2006/relationships/notesSlide" Target="../notesSlides/notesSlide51.xml"/><Relationship Id="rId7" Type="http://schemas.openxmlformats.org/officeDocument/2006/relationships/oleObject" Target="../embeddings/oleObject14.bin"/><Relationship Id="rId2" Type="http://schemas.openxmlformats.org/officeDocument/2006/relationships/slideLayout" Target="../slideLayouts/slideLayout7.xml"/><Relationship Id="rId1" Type="http://schemas.openxmlformats.org/officeDocument/2006/relationships/vmlDrawing" Target="../drawings/vmlDrawing14.vml"/><Relationship Id="rId6" Type="http://schemas.openxmlformats.org/officeDocument/2006/relationships/image" Target="../media/image245.wmf"/><Relationship Id="rId5" Type="http://schemas.openxmlformats.org/officeDocument/2006/relationships/oleObject" Target="../embeddings/oleObject13.bin"/><Relationship Id="rId10" Type="http://schemas.openxmlformats.org/officeDocument/2006/relationships/image" Target="../media/image247.wmf"/><Relationship Id="rId4" Type="http://schemas.openxmlformats.org/officeDocument/2006/relationships/image" Target="../media/image248.png"/><Relationship Id="rId9" Type="http://schemas.openxmlformats.org/officeDocument/2006/relationships/oleObject" Target="../embeddings/oleObject15.bin"/></Relationships>
</file>

<file path=ppt/slides/_rels/slide127.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8" Type="http://schemas.openxmlformats.org/officeDocument/2006/relationships/image" Target="../media/image250.jpeg"/><Relationship Id="rId3" Type="http://schemas.openxmlformats.org/officeDocument/2006/relationships/notesSlide" Target="../notesSlides/notesSlide56.xml"/><Relationship Id="rId7" Type="http://schemas.openxmlformats.org/officeDocument/2006/relationships/image" Target="../media/image245.wmf"/><Relationship Id="rId2" Type="http://schemas.openxmlformats.org/officeDocument/2006/relationships/slideLayout" Target="../slideLayouts/slideLayout7.xml"/><Relationship Id="rId1" Type="http://schemas.openxmlformats.org/officeDocument/2006/relationships/vmlDrawing" Target="../drawings/vmlDrawing15.vml"/><Relationship Id="rId6" Type="http://schemas.openxmlformats.org/officeDocument/2006/relationships/oleObject" Target="../embeddings/oleObject17.bin"/><Relationship Id="rId5" Type="http://schemas.openxmlformats.org/officeDocument/2006/relationships/image" Target="../media/image249.emf"/><Relationship Id="rId4" Type="http://schemas.openxmlformats.org/officeDocument/2006/relationships/oleObject" Target="../embeddings/oleObject16.bin"/></Relationships>
</file>

<file path=ppt/slides/_rels/slide132.xml.rels><?xml version="1.0" encoding="UTF-8" standalone="yes"?>
<Relationships xmlns="http://schemas.openxmlformats.org/package/2006/relationships"><Relationship Id="rId3" Type="http://schemas.openxmlformats.org/officeDocument/2006/relationships/image" Target="../media/image251.wmf"/><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133.xml.rels><?xml version="1.0" encoding="UTF-8" standalone="yes"?>
<Relationships xmlns="http://schemas.openxmlformats.org/package/2006/relationships"><Relationship Id="rId3" Type="http://schemas.openxmlformats.org/officeDocument/2006/relationships/image" Target="../media/image252.wmf"/><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134.xml.rels><?xml version="1.0" encoding="UTF-8" standalone="yes"?>
<Relationships xmlns="http://schemas.openxmlformats.org/package/2006/relationships"><Relationship Id="rId3" Type="http://schemas.openxmlformats.org/officeDocument/2006/relationships/image" Target="../media/image253.png"/><Relationship Id="rId2" Type="http://schemas.openxmlformats.org/officeDocument/2006/relationships/notesSlide" Target="../notesSlides/notesSlide59.xml"/><Relationship Id="rId1" Type="http://schemas.openxmlformats.org/officeDocument/2006/relationships/slideLayout" Target="../slideLayouts/slideLayout7.xml"/><Relationship Id="rId4" Type="http://schemas.openxmlformats.org/officeDocument/2006/relationships/image" Target="../media/image87.jpeg"/></Relationships>
</file>

<file path=ppt/slides/_rels/slide135.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graphicFrame>
        <p:nvGraphicFramePr>
          <p:cNvPr id="2" name="Object 1"/>
          <p:cNvGraphicFramePr>
            <a:graphicFrameLocks noChangeAspect="1"/>
          </p:cNvGraphicFramePr>
          <p:nvPr>
            <p:extLst>
              <p:ext uri="{D42A27DB-BD31-4B8C-83A1-F6EECF244321}">
                <p14:modId xmlns:p14="http://schemas.microsoft.com/office/powerpoint/2010/main" val="3717948629"/>
              </p:ext>
            </p:extLst>
          </p:nvPr>
        </p:nvGraphicFramePr>
        <p:xfrm>
          <a:off x="0" y="0"/>
          <a:ext cx="9144000" cy="6856413"/>
        </p:xfrm>
        <a:graphic>
          <a:graphicData uri="http://schemas.openxmlformats.org/presentationml/2006/ole">
            <mc:AlternateContent xmlns:mc="http://schemas.openxmlformats.org/markup-compatibility/2006">
              <mc:Choice xmlns:v="urn:schemas-microsoft-com:vml" Requires="v">
                <p:oleObj spid="_x0000_s16415" name="Photo Editor Photo" r:id="rId3" imgW="7621064" imgH="5714286" progId="MSPhotoEd.3">
                  <p:embed/>
                </p:oleObj>
              </mc:Choice>
              <mc:Fallback>
                <p:oleObj name="Photo Editor Photo" r:id="rId3" imgW="7621064" imgH="5714286" progId="MSPhotoEd.3">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6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 name="Rectangle 2"/>
          <p:cNvSpPr/>
          <p:nvPr/>
        </p:nvSpPr>
        <p:spPr>
          <a:xfrm>
            <a:off x="1043608" y="4797152"/>
            <a:ext cx="4968552" cy="1107996"/>
          </a:xfrm>
          <a:prstGeom prst="rect">
            <a:avLst/>
          </a:prstGeom>
        </p:spPr>
        <p:txBody>
          <a:bodyPr wrap="square">
            <a:spAutoFit/>
          </a:bodyPr>
          <a:lstStyle/>
          <a:p>
            <a:r>
              <a:rPr lang="en-GB" sz="2400" b="1" dirty="0" smtClean="0">
                <a:solidFill>
                  <a:srgbClr val="00B0F0"/>
                </a:solidFill>
                <a:latin typeface="Comic Sans MS" panose="030F0702030302020204" pitchFamily="66" charset="0"/>
              </a:rPr>
              <a:t>CLIMATE CHANGE:CONCEPTS, PRACTICE &amp; ADAPTATION    </a:t>
            </a:r>
          </a:p>
          <a:p>
            <a:r>
              <a:rPr lang="en-GB" b="1" dirty="0" smtClean="0">
                <a:solidFill>
                  <a:srgbClr val="0070C0"/>
                </a:solidFill>
                <a:latin typeface="Comic Sans MS" panose="030F0702030302020204" pitchFamily="66" charset="0"/>
              </a:rPr>
              <a:t>                                </a:t>
            </a:r>
            <a:r>
              <a:rPr lang="en-US" b="1" dirty="0" smtClean="0">
                <a:ln w="1905"/>
                <a:solidFill>
                  <a:srgbClr val="FFFF00"/>
                </a:solidFill>
                <a:effectLst>
                  <a:innerShdw blurRad="69850" dist="43180" dir="5400000">
                    <a:srgbClr val="000000">
                      <a:alpha val="65000"/>
                    </a:srgbClr>
                  </a:innerShdw>
                </a:effectLst>
                <a:latin typeface="Comic Sans MS" panose="030F0702030302020204" pitchFamily="66" charset="0"/>
              </a:rPr>
              <a:t>Allan </a:t>
            </a:r>
            <a:r>
              <a:rPr lang="en-US" b="1" dirty="0">
                <a:ln w="1905"/>
                <a:solidFill>
                  <a:srgbClr val="FFFF00"/>
                </a:solidFill>
                <a:effectLst>
                  <a:innerShdw blurRad="69850" dist="43180" dir="5400000">
                    <a:srgbClr val="000000">
                      <a:alpha val="65000"/>
                    </a:srgbClr>
                  </a:innerShdw>
                </a:effectLst>
                <a:latin typeface="Comic Sans MS" panose="030F0702030302020204" pitchFamily="66" charset="0"/>
              </a:rPr>
              <a:t>Williams</a:t>
            </a:r>
          </a:p>
        </p:txBody>
      </p:sp>
    </p:spTree>
    <p:extLst>
      <p:ext uri="{BB962C8B-B14F-4D97-AF65-F5344CB8AC3E}">
        <p14:creationId xmlns:p14="http://schemas.microsoft.com/office/powerpoint/2010/main" val="34896495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1536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167" y="654521"/>
            <a:ext cx="4520159" cy="45746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4576576" y="515107"/>
            <a:ext cx="2408032" cy="2862322"/>
          </a:xfrm>
          <a:prstGeom prst="rect">
            <a:avLst/>
          </a:prstGeom>
          <a:noFill/>
        </p:spPr>
        <p:txBody>
          <a:bodyPr wrap="none" rtlCol="0">
            <a:spAutoFit/>
          </a:bodyPr>
          <a:lstStyle/>
          <a:p>
            <a:r>
              <a:rPr lang="en-GB" sz="2000" b="1" dirty="0" smtClean="0">
                <a:solidFill>
                  <a:schemeClr val="accent6">
                    <a:lumMod val="75000"/>
                  </a:schemeClr>
                </a:solidFill>
                <a:latin typeface="Comic Sans MS" panose="030F0702030302020204" pitchFamily="66" charset="0"/>
              </a:rPr>
              <a:t>Option taken is </a:t>
            </a:r>
          </a:p>
          <a:p>
            <a:r>
              <a:rPr lang="en-GB" sz="2000" b="1" dirty="0" smtClean="0">
                <a:solidFill>
                  <a:schemeClr val="accent6">
                    <a:lumMod val="75000"/>
                  </a:schemeClr>
                </a:solidFill>
                <a:latin typeface="Comic Sans MS" panose="030F0702030302020204" pitchFamily="66" charset="0"/>
              </a:rPr>
              <a:t>a function of:</a:t>
            </a:r>
          </a:p>
          <a:p>
            <a:endParaRPr lang="en-GB" sz="2000" dirty="0" smtClean="0">
              <a:solidFill>
                <a:schemeClr val="bg1"/>
              </a:solidFill>
              <a:latin typeface="Comic Sans MS" panose="030F0702030302020204" pitchFamily="66" charset="0"/>
            </a:endParaRPr>
          </a:p>
          <a:p>
            <a:r>
              <a:rPr lang="en-GB" sz="2000" dirty="0" smtClean="0">
                <a:solidFill>
                  <a:schemeClr val="bg1"/>
                </a:solidFill>
                <a:latin typeface="Comic Sans MS" panose="030F0702030302020204" pitchFamily="66" charset="0"/>
              </a:rPr>
              <a:t>Impact severity</a:t>
            </a:r>
          </a:p>
          <a:p>
            <a:r>
              <a:rPr lang="en-GB" sz="2000" dirty="0" smtClean="0">
                <a:solidFill>
                  <a:schemeClr val="bg1"/>
                </a:solidFill>
                <a:latin typeface="Comic Sans MS" panose="030F0702030302020204" pitchFamily="66" charset="0"/>
              </a:rPr>
              <a:t>Property rights</a:t>
            </a:r>
          </a:p>
          <a:p>
            <a:r>
              <a:rPr lang="en-GB" sz="2000" dirty="0" smtClean="0">
                <a:solidFill>
                  <a:schemeClr val="bg1"/>
                </a:solidFill>
                <a:latin typeface="Comic Sans MS" panose="030F0702030302020204" pitchFamily="66" charset="0"/>
              </a:rPr>
              <a:t>Finance</a:t>
            </a:r>
          </a:p>
          <a:p>
            <a:r>
              <a:rPr lang="en-GB" sz="2000" dirty="0" smtClean="0">
                <a:solidFill>
                  <a:schemeClr val="bg1"/>
                </a:solidFill>
                <a:latin typeface="Comic Sans MS" panose="030F0702030302020204" pitchFamily="66" charset="0"/>
              </a:rPr>
              <a:t>Aesthetics</a:t>
            </a:r>
            <a:endParaRPr lang="en-GB" sz="2000" dirty="0">
              <a:solidFill>
                <a:schemeClr val="bg1"/>
              </a:solidFill>
              <a:latin typeface="Comic Sans MS" panose="030F0702030302020204" pitchFamily="66" charset="0"/>
            </a:endParaRPr>
          </a:p>
          <a:p>
            <a:r>
              <a:rPr lang="en-GB" sz="2000" dirty="0" smtClean="0">
                <a:solidFill>
                  <a:schemeClr val="bg1"/>
                </a:solidFill>
                <a:latin typeface="Comic Sans MS" panose="030F0702030302020204" pitchFamily="66" charset="0"/>
              </a:rPr>
              <a:t>Legislation etc.</a:t>
            </a:r>
          </a:p>
          <a:p>
            <a:r>
              <a:rPr lang="en-GB" sz="2000" dirty="0" smtClean="0">
                <a:solidFill>
                  <a:schemeClr val="bg1"/>
                </a:solidFill>
                <a:latin typeface="Comic Sans MS" panose="030F0702030302020204" pitchFamily="66" charset="0"/>
              </a:rPr>
              <a:t>(</a:t>
            </a:r>
            <a:r>
              <a:rPr lang="en-GB" sz="2000" dirty="0" err="1" smtClean="0">
                <a:solidFill>
                  <a:schemeClr val="bg1"/>
                </a:solidFill>
                <a:latin typeface="Comic Sans MS" panose="030F0702030302020204" pitchFamily="66" charset="0"/>
              </a:rPr>
              <a:t>Hinkel</a:t>
            </a:r>
            <a:r>
              <a:rPr lang="en-GB" sz="2000" dirty="0" smtClean="0">
                <a:solidFill>
                  <a:schemeClr val="bg1"/>
                </a:solidFill>
                <a:latin typeface="Comic Sans MS" panose="030F0702030302020204" pitchFamily="66" charset="0"/>
              </a:rPr>
              <a:t> </a:t>
            </a:r>
            <a:r>
              <a:rPr lang="en-GB" sz="2000" i="1" dirty="0" smtClean="0">
                <a:solidFill>
                  <a:schemeClr val="bg1"/>
                </a:solidFill>
                <a:latin typeface="Comic Sans MS" panose="030F0702030302020204" pitchFamily="66" charset="0"/>
              </a:rPr>
              <a:t>et al </a:t>
            </a:r>
            <a:r>
              <a:rPr lang="en-GB" sz="2000" dirty="0" smtClean="0">
                <a:solidFill>
                  <a:schemeClr val="bg1"/>
                </a:solidFill>
                <a:latin typeface="Comic Sans MS" panose="030F0702030302020204" pitchFamily="66" charset="0"/>
              </a:rPr>
              <a:t>2014)</a:t>
            </a:r>
            <a:endParaRPr lang="en-GB" sz="2000" dirty="0">
              <a:solidFill>
                <a:schemeClr val="bg1"/>
              </a:solidFill>
              <a:latin typeface="Comic Sans MS" panose="030F0702030302020204" pitchFamily="66" charset="0"/>
            </a:endParaRPr>
          </a:p>
        </p:txBody>
      </p:sp>
      <p:pic>
        <p:nvPicPr>
          <p:cNvPr id="1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241" y="5229200"/>
            <a:ext cx="2195939" cy="1628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216179" y="5229200"/>
            <a:ext cx="2283813" cy="16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5" descr="C:\Users\Allan\Desktop\Dawlsih, Chesil and Wales storms\dawlish 15.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009178" y="5262661"/>
            <a:ext cx="2138592" cy="1660554"/>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6" descr="C:\Users\Allan\Desktop\Dawlsih, Chesil and Wales storms\dawlish 13.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499992" y="3530885"/>
            <a:ext cx="2498098" cy="1747643"/>
          </a:xfrm>
          <a:prstGeom prst="rect">
            <a:avLst/>
          </a:prstGeom>
          <a:noFill/>
          <a:extLst>
            <a:ext uri="{909E8E84-426E-40DD-AFC4-6F175D3DCCD1}">
              <a14:hiddenFill xmlns:a14="http://schemas.microsoft.com/office/drawing/2010/main">
                <a:solidFill>
                  <a:srgbClr val="FFFFFF"/>
                </a:solidFill>
              </a14:hiddenFill>
            </a:ext>
          </a:extLst>
        </p:spPr>
      </p:pic>
      <p:sp>
        <p:nvSpPr>
          <p:cNvPr id="16" name="Oval Callout 15"/>
          <p:cNvSpPr/>
          <p:nvPr/>
        </p:nvSpPr>
        <p:spPr>
          <a:xfrm>
            <a:off x="2302105" y="774116"/>
            <a:ext cx="1570599" cy="900680"/>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t>Costly &amp; temporary.</a:t>
            </a:r>
            <a:endParaRPr lang="en-GB" sz="1600" dirty="0"/>
          </a:p>
        </p:txBody>
      </p:sp>
      <p:sp>
        <p:nvSpPr>
          <p:cNvPr id="17" name="Oval Callout 16"/>
          <p:cNvSpPr/>
          <p:nvPr/>
        </p:nvSpPr>
        <p:spPr>
          <a:xfrm>
            <a:off x="51918" y="2541412"/>
            <a:ext cx="1572034" cy="1056481"/>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t>Emotional.</a:t>
            </a:r>
            <a:endParaRPr lang="en-GB" sz="1600" dirty="0"/>
          </a:p>
          <a:p>
            <a:pPr algn="ctr"/>
            <a:r>
              <a:rPr lang="en-GB" sz="1600" dirty="0" smtClean="0"/>
              <a:t>Compensation</a:t>
            </a:r>
            <a:endParaRPr lang="en-GB" sz="1600" dirty="0"/>
          </a:p>
        </p:txBody>
      </p:sp>
      <p:sp>
        <p:nvSpPr>
          <p:cNvPr id="18" name="Oval Callout 17"/>
          <p:cNvSpPr/>
          <p:nvPr/>
        </p:nvSpPr>
        <p:spPr>
          <a:xfrm>
            <a:off x="2677998" y="2533400"/>
            <a:ext cx="1707826" cy="1044696"/>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t>Good in theory but in practice</a:t>
            </a:r>
            <a:r>
              <a:rPr lang="en-GB" sz="1600" dirty="0"/>
              <a:t>?</a:t>
            </a:r>
          </a:p>
        </p:txBody>
      </p:sp>
      <p:sp>
        <p:nvSpPr>
          <p:cNvPr id="6" name="Rectangle 5"/>
          <p:cNvSpPr/>
          <p:nvPr/>
        </p:nvSpPr>
        <p:spPr>
          <a:xfrm>
            <a:off x="20242" y="0"/>
            <a:ext cx="9112670" cy="707886"/>
          </a:xfrm>
          <a:prstGeom prst="rect">
            <a:avLst/>
          </a:prstGeom>
        </p:spPr>
        <p:txBody>
          <a:bodyPr wrap="square">
            <a:spAutoFit/>
          </a:bodyPr>
          <a:lstStyle/>
          <a:p>
            <a:r>
              <a:rPr lang="en-GB" sz="2000" b="1" dirty="0">
                <a:solidFill>
                  <a:srgbClr val="00B0F0"/>
                </a:solidFill>
                <a:latin typeface="Comic Sans MS" panose="030F0702030302020204" pitchFamily="66" charset="0"/>
              </a:rPr>
              <a:t>CLIMATE CHANGE:CONCEPTS, </a:t>
            </a:r>
            <a:r>
              <a:rPr lang="en-GB" sz="2000" b="1" dirty="0" smtClean="0">
                <a:solidFill>
                  <a:srgbClr val="00B0F0"/>
                </a:solidFill>
                <a:latin typeface="Comic Sans MS" panose="030F0702030302020204" pitchFamily="66" charset="0"/>
              </a:rPr>
              <a:t>PRACTICE &amp; </a:t>
            </a:r>
          </a:p>
          <a:p>
            <a:r>
              <a:rPr lang="en-GB" sz="2000" b="1" dirty="0" smtClean="0">
                <a:solidFill>
                  <a:srgbClr val="00B0F0"/>
                </a:solidFill>
                <a:latin typeface="Comic Sans MS" panose="030F0702030302020204" pitchFamily="66" charset="0"/>
              </a:rPr>
              <a:t>ADAPTATION       </a:t>
            </a:r>
            <a:r>
              <a:rPr lang="en-US" sz="2000" b="1" dirty="0" smtClean="0">
                <a:ln w="1905"/>
                <a:solidFill>
                  <a:srgbClr val="FFFF00"/>
                </a:solidFill>
                <a:effectLst>
                  <a:innerShdw blurRad="69850" dist="43180" dir="5400000">
                    <a:srgbClr val="000000">
                      <a:alpha val="65000"/>
                    </a:srgbClr>
                  </a:innerShdw>
                </a:effectLst>
                <a:latin typeface="Comic Sans MS" panose="030F0702030302020204" pitchFamily="66" charset="0"/>
              </a:rPr>
              <a:t>Allan Williams</a:t>
            </a:r>
            <a:endParaRPr lang="en-GB" sz="2000" dirty="0"/>
          </a:p>
        </p:txBody>
      </p:sp>
      <p:sp>
        <p:nvSpPr>
          <p:cNvPr id="7" name="TextBox 6"/>
          <p:cNvSpPr txBox="1"/>
          <p:nvPr/>
        </p:nvSpPr>
        <p:spPr>
          <a:xfrm>
            <a:off x="-265" y="657112"/>
            <a:ext cx="2452916" cy="646331"/>
          </a:xfrm>
          <a:prstGeom prst="rect">
            <a:avLst/>
          </a:prstGeom>
          <a:noFill/>
        </p:spPr>
        <p:txBody>
          <a:bodyPr wrap="none" rtlCol="0">
            <a:spAutoFit/>
          </a:bodyPr>
          <a:lstStyle/>
          <a:p>
            <a:r>
              <a:rPr lang="en-GB" b="1" dirty="0" smtClean="0">
                <a:solidFill>
                  <a:srgbClr val="FF0000"/>
                </a:solidFill>
                <a:latin typeface="Comic Sans MS" panose="030F0702030302020204" pitchFamily="66" charset="0"/>
              </a:rPr>
              <a:t>International trends</a:t>
            </a:r>
          </a:p>
          <a:p>
            <a:r>
              <a:rPr lang="en-GB" b="1" dirty="0">
                <a:solidFill>
                  <a:srgbClr val="FF0000"/>
                </a:solidFill>
                <a:latin typeface="Comic Sans MS" panose="030F0702030302020204" pitchFamily="66" charset="0"/>
              </a:rPr>
              <a:t>t</a:t>
            </a:r>
            <a:r>
              <a:rPr lang="en-GB" b="1" dirty="0" smtClean="0">
                <a:solidFill>
                  <a:srgbClr val="FF0000"/>
                </a:solidFill>
                <a:latin typeface="Comic Sans MS" panose="030F0702030302020204" pitchFamily="66" charset="0"/>
              </a:rPr>
              <a:t>o coastal defence</a:t>
            </a:r>
          </a:p>
        </p:txBody>
      </p:sp>
      <p:pic>
        <p:nvPicPr>
          <p:cNvPr id="21" name="Picture 1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998090" y="0"/>
            <a:ext cx="2113440" cy="17828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Picture 1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009178" y="1782835"/>
            <a:ext cx="2134822" cy="17341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8" name="Object 7"/>
          <p:cNvGraphicFramePr>
            <a:graphicFrameLocks noChangeAspect="1"/>
          </p:cNvGraphicFramePr>
          <p:nvPr>
            <p:extLst>
              <p:ext uri="{D42A27DB-BD31-4B8C-83A1-F6EECF244321}">
                <p14:modId xmlns:p14="http://schemas.microsoft.com/office/powerpoint/2010/main" val="3468155396"/>
              </p:ext>
            </p:extLst>
          </p:nvPr>
        </p:nvGraphicFramePr>
        <p:xfrm>
          <a:off x="4499992" y="5262659"/>
          <a:ext cx="2509185" cy="1660556"/>
        </p:xfrm>
        <a:graphic>
          <a:graphicData uri="http://schemas.openxmlformats.org/presentationml/2006/ole">
            <mc:AlternateContent xmlns:mc="http://schemas.openxmlformats.org/markup-compatibility/2006">
              <mc:Choice xmlns:v="urn:schemas-microsoft-com:vml" Requires="v">
                <p:oleObj spid="_x0000_s20488" name="Picture" r:id="rId11" imgW="0" imgH="0" progId="StaticMetafile">
                  <p:embed/>
                </p:oleObj>
              </mc:Choice>
              <mc:Fallback>
                <p:oleObj name="Picture" r:id="rId11" imgW="0" imgH="0" progId="StaticMetafile">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499992" y="5262659"/>
                        <a:ext cx="2509185" cy="1660556"/>
                      </a:xfrm>
                      <a:prstGeom prst="rect">
                        <a:avLst/>
                      </a:prstGeom>
                      <a:noFill/>
                      <a:ln>
                        <a:noFill/>
                      </a:ln>
                    </p:spPr>
                  </p:pic>
                </p:oleObj>
              </mc:Fallback>
            </mc:AlternateContent>
          </a:graphicData>
        </a:graphic>
      </p:graphicFrame>
      <p:pic>
        <p:nvPicPr>
          <p:cNvPr id="24" name="Picture 4"/>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009178" y="3517027"/>
            <a:ext cx="2123734" cy="17456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 name="Picture 2"/>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629036" y="4136186"/>
            <a:ext cx="1587143" cy="11264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 name="Picture 5"/>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2206947" y="4142957"/>
            <a:ext cx="1728192" cy="1135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335693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114694" name="Text Box 6"/>
          <p:cNvSpPr txBox="1">
            <a:spLocks noChangeArrowheads="1"/>
          </p:cNvSpPr>
          <p:nvPr/>
        </p:nvSpPr>
        <p:spPr bwMode="auto">
          <a:xfrm>
            <a:off x="323850" y="-11759"/>
            <a:ext cx="8424863" cy="21852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1" algn="just" eaLnBrk="0" hangingPunct="0"/>
            <a:r>
              <a:rPr lang="tr-TR" altLang="en-US" sz="3600" b="1" dirty="0">
                <a:solidFill>
                  <a:srgbClr val="FFFF00"/>
                </a:solidFill>
                <a:latin typeface="Arial Narrow" pitchFamily="34" charset="0"/>
              </a:rPr>
              <a:t>Coastal erosion (definition)</a:t>
            </a:r>
          </a:p>
          <a:p>
            <a:pPr lvl="1" algn="just" eaLnBrk="0" hangingPunct="0"/>
            <a:r>
              <a:rPr lang="en-GB" altLang="en-US" sz="2000" b="1" dirty="0">
                <a:solidFill>
                  <a:srgbClr val="FFFFCC"/>
                </a:solidFill>
                <a:latin typeface="Comic Sans MS" panose="030F0702030302020204" pitchFamily="66" charset="0"/>
              </a:rPr>
              <a:t>Coastal erosion indicate the long term loss of the shore material (volume) relative to fixed reference line (baseline) and initial reference volume seaward of this line above some, arbitrary vertical datum. </a:t>
            </a:r>
            <a:r>
              <a:rPr lang="en-GB" altLang="en-US" sz="2000" b="1" dirty="0" smtClean="0">
                <a:solidFill>
                  <a:srgbClr val="00B0F0"/>
                </a:solidFill>
                <a:latin typeface="Comic Sans MS" panose="030F0702030302020204" pitchFamily="66" charset="0"/>
              </a:rPr>
              <a:t>Coastal </a:t>
            </a:r>
            <a:r>
              <a:rPr lang="en-GB" altLang="en-US" sz="2000" b="1" dirty="0">
                <a:solidFill>
                  <a:srgbClr val="00B0F0"/>
                </a:solidFill>
                <a:latin typeface="Comic Sans MS" panose="030F0702030302020204" pitchFamily="66" charset="0"/>
              </a:rPr>
              <a:t>erosion is always accompanied </a:t>
            </a:r>
            <a:r>
              <a:rPr lang="en-GB" altLang="en-US" sz="2000" b="1" dirty="0" smtClean="0">
                <a:solidFill>
                  <a:srgbClr val="00B0F0"/>
                </a:solidFill>
                <a:latin typeface="Comic Sans MS" panose="030F0702030302020204" pitchFamily="66" charset="0"/>
              </a:rPr>
              <a:t>with </a:t>
            </a:r>
            <a:r>
              <a:rPr lang="en-GB" altLang="en-US" sz="2000" b="1" dirty="0">
                <a:solidFill>
                  <a:srgbClr val="00B0F0"/>
                </a:solidFill>
                <a:latin typeface="Comic Sans MS" panose="030F0702030302020204" pitchFamily="66" charset="0"/>
              </a:rPr>
              <a:t>shoreward recession of the shoreline.</a:t>
            </a:r>
            <a:endParaRPr lang="en-US" altLang="en-US" sz="2000" dirty="0">
              <a:solidFill>
                <a:srgbClr val="00B0F0"/>
              </a:solidFill>
              <a:latin typeface="Comic Sans MS" panose="030F0702030302020204" pitchFamily="66" charset="0"/>
            </a:endParaRPr>
          </a:p>
        </p:txBody>
      </p:sp>
      <p:sp>
        <p:nvSpPr>
          <p:cNvPr id="114695" name="Text Box 7"/>
          <p:cNvSpPr txBox="1">
            <a:spLocks noChangeArrowheads="1"/>
          </p:cNvSpPr>
          <p:nvPr/>
        </p:nvSpPr>
        <p:spPr bwMode="auto">
          <a:xfrm>
            <a:off x="530609" y="4293096"/>
            <a:ext cx="8153400"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GB" altLang="en-US" sz="3600" b="1" dirty="0">
                <a:solidFill>
                  <a:srgbClr val="FFFF00"/>
                </a:solidFill>
                <a:latin typeface="Arial Narrow" pitchFamily="34" charset="0"/>
              </a:rPr>
              <a:t>Critical erosion:</a:t>
            </a:r>
            <a:endParaRPr lang="en-GB" altLang="en-US" sz="2800" b="1" dirty="0">
              <a:solidFill>
                <a:srgbClr val="FFFF00"/>
              </a:solidFill>
              <a:latin typeface="Arial Narrow" pitchFamily="34" charset="0"/>
            </a:endParaRPr>
          </a:p>
          <a:p>
            <a:pPr algn="just" eaLnBrk="0" hangingPunct="0"/>
            <a:r>
              <a:rPr lang="en-GB" altLang="en-US" sz="2000" b="1" dirty="0">
                <a:solidFill>
                  <a:srgbClr val="FFFFCC"/>
                </a:solidFill>
                <a:latin typeface="Comic Sans MS" panose="030F0702030302020204" pitchFamily="66" charset="0"/>
              </a:rPr>
              <a:t>Coastal erosion is usually considered as  “critical “ when it presents a serious problem because the rate of erosion considered in conjunction with economic, industrial, recreational, agricultural, navigational, demographic, ecological and other relevant factors </a:t>
            </a:r>
            <a:r>
              <a:rPr lang="en-GB" altLang="en-US" sz="2000" b="1" dirty="0">
                <a:solidFill>
                  <a:srgbClr val="00B0F0"/>
                </a:solidFill>
                <a:latin typeface="Comic Sans MS" panose="030F0702030302020204" pitchFamily="66" charset="0"/>
              </a:rPr>
              <a:t>indicates that action to remedy (stop) erosion</a:t>
            </a:r>
            <a:r>
              <a:rPr lang="en-GB" altLang="en-US" sz="2000" b="1" dirty="0">
                <a:solidFill>
                  <a:srgbClr val="FFFFCC"/>
                </a:solidFill>
                <a:latin typeface="Comic Sans MS" panose="030F0702030302020204" pitchFamily="66" charset="0"/>
              </a:rPr>
              <a:t> may be “</a:t>
            </a:r>
            <a:r>
              <a:rPr lang="en-GB" altLang="en-US" sz="2000" b="1" dirty="0">
                <a:solidFill>
                  <a:srgbClr val="00FF00"/>
                </a:solidFill>
                <a:latin typeface="Comic Sans MS" panose="030F0702030302020204" pitchFamily="66" charset="0"/>
              </a:rPr>
              <a:t>justified</a:t>
            </a:r>
            <a:r>
              <a:rPr lang="en-GB" altLang="en-US" sz="2000" b="1" dirty="0">
                <a:solidFill>
                  <a:srgbClr val="FFFFCC"/>
                </a:solidFill>
                <a:latin typeface="Comic Sans MS" panose="030F0702030302020204" pitchFamily="66" charset="0"/>
              </a:rPr>
              <a:t>”</a:t>
            </a:r>
          </a:p>
          <a:p>
            <a:pPr eaLnBrk="0" hangingPunct="0">
              <a:spcBef>
                <a:spcPct val="50000"/>
              </a:spcBef>
            </a:pPr>
            <a:endParaRPr lang="en-US" altLang="en-US" sz="2400" dirty="0">
              <a:latin typeface="Arial Narrow" pitchFamily="34" charset="0"/>
            </a:endParaRPr>
          </a:p>
        </p:txBody>
      </p:sp>
      <p:pic>
        <p:nvPicPr>
          <p:cNvPr id="4"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7664" y="2200756"/>
            <a:ext cx="2664296" cy="2164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0072" y="2192902"/>
            <a:ext cx="2834962" cy="21641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704785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138242" name="Rectangle 2"/>
          <p:cNvSpPr>
            <a:spLocks noGrp="1" noChangeArrowheads="1"/>
          </p:cNvSpPr>
          <p:nvPr>
            <p:ph type="title"/>
          </p:nvPr>
        </p:nvSpPr>
        <p:spPr>
          <a:xfrm>
            <a:off x="468313" y="-747464"/>
            <a:ext cx="8229600" cy="1897360"/>
          </a:xfrm>
        </p:spPr>
        <p:txBody>
          <a:bodyPr/>
          <a:lstStyle/>
          <a:p>
            <a:r>
              <a:rPr lang="en-GB" altLang="en-US" sz="3600" dirty="0">
                <a:solidFill>
                  <a:srgbClr val="FFFF00"/>
                </a:solidFill>
              </a:rPr>
              <a:t>Coastal defence</a:t>
            </a:r>
            <a:endParaRPr lang="en-AU" altLang="en-US" sz="3600" b="1" i="1" dirty="0">
              <a:solidFill>
                <a:srgbClr val="FFFF00"/>
              </a:solidFill>
            </a:endParaRPr>
          </a:p>
        </p:txBody>
      </p:sp>
      <p:sp>
        <p:nvSpPr>
          <p:cNvPr id="138243" name="Rectangle 3"/>
          <p:cNvSpPr>
            <a:spLocks noGrp="1" noChangeArrowheads="1"/>
          </p:cNvSpPr>
          <p:nvPr>
            <p:ph type="body" idx="1"/>
          </p:nvPr>
        </p:nvSpPr>
        <p:spPr>
          <a:xfrm>
            <a:off x="107504" y="548680"/>
            <a:ext cx="7772400" cy="2735386"/>
          </a:xfrm>
        </p:spPr>
        <p:txBody>
          <a:bodyPr>
            <a:normAutofit/>
          </a:bodyPr>
          <a:lstStyle/>
          <a:p>
            <a:pPr marL="0" indent="0">
              <a:buFontTx/>
              <a:buNone/>
            </a:pPr>
            <a:r>
              <a:rPr lang="en-US" altLang="en-US" sz="2000" dirty="0">
                <a:solidFill>
                  <a:schemeClr val="bg1"/>
                </a:solidFill>
                <a:latin typeface="Comic Sans MS" panose="030F0702030302020204" pitchFamily="66" charset="0"/>
              </a:rPr>
              <a:t>The defense strategy for an eroding coast may incorporate the so-called “</a:t>
            </a:r>
            <a:r>
              <a:rPr lang="en-US" altLang="en-US" sz="2000" dirty="0">
                <a:solidFill>
                  <a:srgbClr val="66FF33"/>
                </a:solidFill>
                <a:latin typeface="Comic Sans MS" panose="030F0702030302020204" pitchFamily="66" charset="0"/>
              </a:rPr>
              <a:t>hard</a:t>
            </a:r>
            <a:r>
              <a:rPr lang="en-US" altLang="en-US" sz="2000" dirty="0">
                <a:solidFill>
                  <a:schemeClr val="bg1"/>
                </a:solidFill>
                <a:latin typeface="Comic Sans MS" panose="030F0702030302020204" pitchFamily="66" charset="0"/>
              </a:rPr>
              <a:t>” or “</a:t>
            </a:r>
            <a:r>
              <a:rPr lang="en-US" altLang="en-US" sz="2000" dirty="0">
                <a:solidFill>
                  <a:srgbClr val="66FF33"/>
                </a:solidFill>
                <a:latin typeface="Comic Sans MS" panose="030F0702030302020204" pitchFamily="66" charset="0"/>
              </a:rPr>
              <a:t>soft</a:t>
            </a:r>
            <a:r>
              <a:rPr lang="en-US" altLang="en-US" sz="2000" dirty="0">
                <a:solidFill>
                  <a:schemeClr val="bg1"/>
                </a:solidFill>
                <a:latin typeface="Comic Sans MS" panose="030F0702030302020204" pitchFamily="66" charset="0"/>
              </a:rPr>
              <a:t>” measures, or a combination of them</a:t>
            </a:r>
          </a:p>
          <a:p>
            <a:pPr marL="0" indent="0"/>
            <a:endParaRPr lang="en-AU" altLang="en-US" sz="2000" dirty="0">
              <a:solidFill>
                <a:srgbClr val="000000"/>
              </a:solidFill>
            </a:endParaRPr>
          </a:p>
        </p:txBody>
      </p:sp>
      <p:sp>
        <p:nvSpPr>
          <p:cNvPr id="138248" name="Rectangle 8"/>
          <p:cNvSpPr>
            <a:spLocks noChangeArrowheads="1"/>
          </p:cNvSpPr>
          <p:nvPr/>
        </p:nvSpPr>
        <p:spPr bwMode="auto">
          <a:xfrm>
            <a:off x="9178" y="1412776"/>
            <a:ext cx="8064500" cy="51125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har char="•"/>
              <a:defRPr sz="3200">
                <a:solidFill>
                  <a:schemeClr val="tx1"/>
                </a:solidFill>
                <a:latin typeface="Arial" charset="0"/>
              </a:defRPr>
            </a:lvl1pPr>
            <a:lvl2pPr marL="742950" indent="-285750">
              <a:spcBef>
                <a:spcPct val="20000"/>
              </a:spcBef>
              <a:buChar char="–"/>
              <a:defRPr sz="2800">
                <a:solidFill>
                  <a:schemeClr val="tx1"/>
                </a:solidFill>
                <a:latin typeface="Arial" charset="0"/>
              </a:defRPr>
            </a:lvl2pPr>
            <a:lvl3pPr marL="1143000" indent="-228600">
              <a:spcBef>
                <a:spcPct val="20000"/>
              </a:spcBef>
              <a:buChar char="•"/>
              <a:defRPr sz="2400">
                <a:solidFill>
                  <a:schemeClr val="tx1"/>
                </a:solidFill>
                <a:latin typeface="Arial" charset="0"/>
              </a:defRPr>
            </a:lvl3pPr>
            <a:lvl4pPr marL="1600200" indent="-228600">
              <a:spcBef>
                <a:spcPct val="20000"/>
              </a:spcBef>
              <a:buChar char="–"/>
              <a:defRPr sz="2000">
                <a:solidFill>
                  <a:schemeClr val="tx1"/>
                </a:solidFill>
                <a:latin typeface="Arial" charset="0"/>
              </a:defRPr>
            </a:lvl4pPr>
            <a:lvl5pPr marL="2057400" indent="-228600">
              <a:spcBef>
                <a:spcPct val="20000"/>
              </a:spcBef>
              <a:buChar char="»"/>
              <a:defRPr sz="2000">
                <a:solidFill>
                  <a:schemeClr val="tx1"/>
                </a:solidFill>
                <a:latin typeface="Arial" charset="0"/>
              </a:defRPr>
            </a:lvl5pPr>
            <a:lvl6pPr marL="2514600" indent="-228600" fontAlgn="base">
              <a:spcBef>
                <a:spcPct val="20000"/>
              </a:spcBef>
              <a:spcAft>
                <a:spcPct val="0"/>
              </a:spcAft>
              <a:buChar char="»"/>
              <a:defRPr sz="2000">
                <a:solidFill>
                  <a:schemeClr val="tx1"/>
                </a:solidFill>
                <a:latin typeface="Arial" charset="0"/>
              </a:defRPr>
            </a:lvl6pPr>
            <a:lvl7pPr marL="2971800" indent="-228600" fontAlgn="base">
              <a:spcBef>
                <a:spcPct val="20000"/>
              </a:spcBef>
              <a:spcAft>
                <a:spcPct val="0"/>
              </a:spcAft>
              <a:buChar char="»"/>
              <a:defRPr sz="2000">
                <a:solidFill>
                  <a:schemeClr val="tx1"/>
                </a:solidFill>
                <a:latin typeface="Arial" charset="0"/>
              </a:defRPr>
            </a:lvl7pPr>
            <a:lvl8pPr marL="3429000" indent="-228600" fontAlgn="base">
              <a:spcBef>
                <a:spcPct val="20000"/>
              </a:spcBef>
              <a:spcAft>
                <a:spcPct val="0"/>
              </a:spcAft>
              <a:buChar char="»"/>
              <a:defRPr sz="2000">
                <a:solidFill>
                  <a:schemeClr val="tx1"/>
                </a:solidFill>
                <a:latin typeface="Arial" charset="0"/>
              </a:defRPr>
            </a:lvl8pPr>
            <a:lvl9pPr marL="3886200" indent="-228600" fontAlgn="base">
              <a:spcBef>
                <a:spcPct val="20000"/>
              </a:spcBef>
              <a:spcAft>
                <a:spcPct val="0"/>
              </a:spcAft>
              <a:buChar char="»"/>
              <a:defRPr sz="2000">
                <a:solidFill>
                  <a:schemeClr val="tx1"/>
                </a:solidFill>
                <a:latin typeface="Arial" charset="0"/>
              </a:defRPr>
            </a:lvl9pPr>
          </a:lstStyle>
          <a:p>
            <a:r>
              <a:rPr lang="en-GB" altLang="en-US" sz="2000" dirty="0">
                <a:solidFill>
                  <a:schemeClr val="bg1"/>
                </a:solidFill>
                <a:latin typeface="Comic Sans MS" panose="030F0702030302020204" pitchFamily="66" charset="0"/>
              </a:rPr>
              <a:t>The “</a:t>
            </a:r>
            <a:r>
              <a:rPr lang="en-GB" altLang="en-US" sz="2000" dirty="0">
                <a:solidFill>
                  <a:srgbClr val="66FF33"/>
                </a:solidFill>
                <a:latin typeface="Comic Sans MS" panose="030F0702030302020204" pitchFamily="66" charset="0"/>
              </a:rPr>
              <a:t>hard</a:t>
            </a:r>
            <a:r>
              <a:rPr lang="en-GB" altLang="en-US" sz="2000" dirty="0">
                <a:solidFill>
                  <a:schemeClr val="bg1"/>
                </a:solidFill>
                <a:latin typeface="Comic Sans MS" panose="030F0702030302020204" pitchFamily="66" charset="0"/>
              </a:rPr>
              <a:t>” measure -</a:t>
            </a:r>
            <a:r>
              <a:rPr lang="en-GB" altLang="en-US" sz="2000" dirty="0" smtClean="0">
                <a:solidFill>
                  <a:schemeClr val="bg1"/>
                </a:solidFill>
                <a:latin typeface="Comic Sans MS" panose="030F0702030302020204" pitchFamily="66" charset="0"/>
              </a:rPr>
              <a:t>generic </a:t>
            </a:r>
            <a:r>
              <a:rPr lang="en-GB" altLang="en-US" sz="2000" dirty="0">
                <a:solidFill>
                  <a:schemeClr val="bg1"/>
                </a:solidFill>
                <a:latin typeface="Comic Sans MS" panose="030F0702030302020204" pitchFamily="66" charset="0"/>
              </a:rPr>
              <a:t>name given to those using classical coastal structures. S</a:t>
            </a:r>
            <a:r>
              <a:rPr lang="en-GB" altLang="en-US" sz="2000" dirty="0" smtClean="0">
                <a:solidFill>
                  <a:schemeClr val="bg1"/>
                </a:solidFill>
                <a:latin typeface="Comic Sans MS" panose="030F0702030302020204" pitchFamily="66" charset="0"/>
              </a:rPr>
              <a:t>everal </a:t>
            </a:r>
            <a:r>
              <a:rPr lang="en-GB" altLang="en-US" sz="2000" dirty="0">
                <a:solidFill>
                  <a:schemeClr val="bg1"/>
                </a:solidFill>
                <a:latin typeface="Comic Sans MS" panose="030F0702030302020204" pitchFamily="66" charset="0"/>
              </a:rPr>
              <a:t>types of </a:t>
            </a:r>
            <a:r>
              <a:rPr lang="en-GB" altLang="en-US" sz="2000" dirty="0" smtClean="0">
                <a:solidFill>
                  <a:schemeClr val="bg1"/>
                </a:solidFill>
                <a:latin typeface="Comic Sans MS" panose="030F0702030302020204" pitchFamily="66" charset="0"/>
              </a:rPr>
              <a:t>structure used </a:t>
            </a:r>
            <a:r>
              <a:rPr lang="en-GB" altLang="en-US" sz="2000" dirty="0">
                <a:solidFill>
                  <a:schemeClr val="bg1"/>
                </a:solidFill>
                <a:latin typeface="Comic Sans MS" panose="030F0702030302020204" pitchFamily="66" charset="0"/>
              </a:rPr>
              <a:t>to stabilise an eroding beach.  Most commonly used types are groins, detached breakwaters, revetments and sea walls</a:t>
            </a:r>
            <a:r>
              <a:rPr lang="en-GB" altLang="en-US" sz="2000" dirty="0" smtClean="0">
                <a:solidFill>
                  <a:schemeClr val="bg1"/>
                </a:solidFill>
                <a:latin typeface="Comic Sans MS" panose="030F0702030302020204" pitchFamily="66" charset="0"/>
              </a:rPr>
              <a:t>.</a:t>
            </a:r>
          </a:p>
          <a:p>
            <a:endParaRPr lang="en-GB" altLang="en-US" sz="2000" dirty="0" smtClean="0">
              <a:solidFill>
                <a:schemeClr val="bg1"/>
              </a:solidFill>
            </a:endParaRPr>
          </a:p>
          <a:p>
            <a:endParaRPr lang="en-GB" altLang="en-US" sz="2000" dirty="0" smtClean="0">
              <a:solidFill>
                <a:schemeClr val="bg1"/>
              </a:solidFill>
              <a:latin typeface="Comic Sans MS" panose="030F0702030302020204" pitchFamily="66" charset="0"/>
            </a:endParaRPr>
          </a:p>
          <a:p>
            <a:endParaRPr lang="en-GB" altLang="en-US" sz="2000" dirty="0" smtClean="0">
              <a:solidFill>
                <a:schemeClr val="bg1"/>
              </a:solidFill>
              <a:latin typeface="Comic Sans MS" panose="030F0702030302020204" pitchFamily="66" charset="0"/>
            </a:endParaRPr>
          </a:p>
          <a:p>
            <a:endParaRPr lang="en-GB" altLang="en-US" sz="2000" dirty="0">
              <a:solidFill>
                <a:schemeClr val="bg1"/>
              </a:solidFill>
              <a:latin typeface="Comic Sans MS" panose="030F0702030302020204" pitchFamily="66" charset="0"/>
            </a:endParaRPr>
          </a:p>
          <a:p>
            <a:endParaRPr lang="en-GB" altLang="en-US" sz="2000" dirty="0" smtClean="0">
              <a:solidFill>
                <a:schemeClr val="bg1"/>
              </a:solidFill>
              <a:latin typeface="Comic Sans MS" panose="030F0702030302020204" pitchFamily="66" charset="0"/>
            </a:endParaRPr>
          </a:p>
          <a:p>
            <a:r>
              <a:rPr lang="en-GB" altLang="en-US" sz="2000" dirty="0" smtClean="0">
                <a:solidFill>
                  <a:schemeClr val="bg1"/>
                </a:solidFill>
                <a:latin typeface="Comic Sans MS" panose="030F0702030302020204" pitchFamily="66" charset="0"/>
              </a:rPr>
              <a:t>So-called </a:t>
            </a:r>
            <a:r>
              <a:rPr lang="en-GB" altLang="en-US" sz="2000" dirty="0">
                <a:solidFill>
                  <a:srgbClr val="FFFF00"/>
                </a:solidFill>
                <a:latin typeface="Comic Sans MS" panose="030F0702030302020204" pitchFamily="66" charset="0"/>
              </a:rPr>
              <a:t>“</a:t>
            </a:r>
            <a:r>
              <a:rPr lang="en-GB" altLang="en-US" sz="2000" dirty="0">
                <a:solidFill>
                  <a:srgbClr val="66FF33"/>
                </a:solidFill>
                <a:latin typeface="Comic Sans MS" panose="030F0702030302020204" pitchFamily="66" charset="0"/>
              </a:rPr>
              <a:t>soft</a:t>
            </a:r>
            <a:r>
              <a:rPr lang="en-GB" altLang="en-US" sz="2000" dirty="0">
                <a:solidFill>
                  <a:srgbClr val="FFFF00"/>
                </a:solidFill>
                <a:latin typeface="Comic Sans MS" panose="030F0702030302020204" pitchFamily="66" charset="0"/>
              </a:rPr>
              <a:t>” </a:t>
            </a:r>
            <a:r>
              <a:rPr lang="en-GB" altLang="en-US" sz="2000" dirty="0">
                <a:solidFill>
                  <a:schemeClr val="bg1"/>
                </a:solidFill>
                <a:latin typeface="Comic Sans MS" panose="030F0702030302020204" pitchFamily="66" charset="0"/>
              </a:rPr>
              <a:t>coastal defence </a:t>
            </a:r>
            <a:r>
              <a:rPr lang="en-GB" altLang="en-US" sz="2000" dirty="0" smtClean="0">
                <a:solidFill>
                  <a:schemeClr val="bg1"/>
                </a:solidFill>
                <a:latin typeface="Comic Sans MS" panose="030F0702030302020204" pitchFamily="66" charset="0"/>
              </a:rPr>
              <a:t>measures</a:t>
            </a:r>
            <a:endParaRPr lang="en-GB" altLang="en-US" sz="2000" dirty="0">
              <a:solidFill>
                <a:schemeClr val="bg1"/>
              </a:solidFill>
              <a:latin typeface="Comic Sans MS" panose="030F0702030302020204" pitchFamily="66" charset="0"/>
            </a:endParaRPr>
          </a:p>
          <a:p>
            <a:r>
              <a:rPr lang="en-GB" altLang="en-US" sz="2000" b="1" dirty="0">
                <a:solidFill>
                  <a:srgbClr val="FFFF00"/>
                </a:solidFill>
                <a:latin typeface="Comic Sans MS" panose="030F0702030302020204" pitchFamily="66" charset="0"/>
              </a:rPr>
              <a:t>Beach </a:t>
            </a:r>
            <a:r>
              <a:rPr lang="en-GB" altLang="en-US" sz="2000" b="1" dirty="0" smtClean="0">
                <a:solidFill>
                  <a:srgbClr val="FFFF00"/>
                </a:solidFill>
                <a:latin typeface="Comic Sans MS" panose="030F0702030302020204" pitchFamily="66" charset="0"/>
              </a:rPr>
              <a:t>nourishment</a:t>
            </a:r>
            <a:r>
              <a:rPr lang="en-GB" altLang="en-US" sz="2000" dirty="0" smtClean="0">
                <a:solidFill>
                  <a:schemeClr val="bg1"/>
                </a:solidFill>
                <a:latin typeface="Comic Sans MS" panose="030F0702030302020204" pitchFamily="66" charset="0"/>
              </a:rPr>
              <a:t> </a:t>
            </a:r>
            <a:endParaRPr lang="en-GB" altLang="en-US" sz="2000" dirty="0">
              <a:solidFill>
                <a:schemeClr val="bg1"/>
              </a:solidFill>
              <a:latin typeface="Comic Sans MS" panose="030F0702030302020204" pitchFamily="66" charset="0"/>
            </a:endParaRPr>
          </a:p>
          <a:p>
            <a:r>
              <a:rPr lang="en-GB" altLang="en-US" sz="2000" dirty="0">
                <a:solidFill>
                  <a:schemeClr val="bg1"/>
                </a:solidFill>
                <a:latin typeface="Comic Sans MS" panose="030F0702030302020204" pitchFamily="66" charset="0"/>
              </a:rPr>
              <a:t>Generation of gravel beaches</a:t>
            </a:r>
          </a:p>
          <a:p>
            <a:r>
              <a:rPr lang="en-GB" altLang="en-US" sz="2000" dirty="0">
                <a:solidFill>
                  <a:schemeClr val="bg1"/>
                </a:solidFill>
                <a:latin typeface="Comic Sans MS" panose="030F0702030302020204" pitchFamily="66" charset="0"/>
              </a:rPr>
              <a:t>Low-crested (submerged) structures (breakwaters, groins)</a:t>
            </a:r>
          </a:p>
          <a:p>
            <a:r>
              <a:rPr lang="en-GB" altLang="en-US" sz="2000" dirty="0">
                <a:solidFill>
                  <a:schemeClr val="bg1"/>
                </a:solidFill>
                <a:latin typeface="Comic Sans MS" panose="030F0702030302020204" pitchFamily="66" charset="0"/>
              </a:rPr>
              <a:t>Others (dewatering of beach face to decrease erosion-dry beaches, planting </a:t>
            </a:r>
            <a:r>
              <a:rPr lang="en-GB" altLang="en-US" sz="2000" dirty="0" err="1">
                <a:solidFill>
                  <a:schemeClr val="bg1"/>
                </a:solidFill>
                <a:latin typeface="Comic Sans MS" panose="030F0702030302020204" pitchFamily="66" charset="0"/>
              </a:rPr>
              <a:t>seagrass</a:t>
            </a:r>
            <a:r>
              <a:rPr lang="en-GB" altLang="en-US" sz="2000" dirty="0">
                <a:solidFill>
                  <a:schemeClr val="bg1"/>
                </a:solidFill>
                <a:latin typeface="Comic Sans MS" panose="030F0702030302020204" pitchFamily="66" charset="0"/>
              </a:rPr>
              <a:t> on the sea bottom)</a:t>
            </a:r>
            <a:endParaRPr lang="en-AU" altLang="en-US" sz="2000" dirty="0">
              <a:solidFill>
                <a:schemeClr val="bg1"/>
              </a:solidFill>
              <a:latin typeface="Comic Sans MS" panose="030F0702030302020204" pitchFamily="66" charset="0"/>
            </a:endParaRPr>
          </a:p>
          <a:p>
            <a:endParaRPr lang="en-GB" altLang="en-US" sz="2000" dirty="0" smtClean="0">
              <a:solidFill>
                <a:schemeClr val="bg1"/>
              </a:solidFill>
              <a:latin typeface="Comic Sans MS" panose="030F0702030302020204" pitchFamily="66" charset="0"/>
            </a:endParaRPr>
          </a:p>
          <a:p>
            <a:endParaRPr lang="en-AU" altLang="en-US" sz="2000" dirty="0">
              <a:latin typeface="Comic Sans MS" panose="030F0702030302020204" pitchFamily="66" charset="0"/>
            </a:endParaRPr>
          </a:p>
        </p:txBody>
      </p:sp>
      <p:graphicFrame>
        <p:nvGraphicFramePr>
          <p:cNvPr id="2" name="Object 1"/>
          <p:cNvGraphicFramePr>
            <a:graphicFrameLocks noChangeAspect="1"/>
          </p:cNvGraphicFramePr>
          <p:nvPr>
            <p:extLst>
              <p:ext uri="{D42A27DB-BD31-4B8C-83A1-F6EECF244321}">
                <p14:modId xmlns:p14="http://schemas.microsoft.com/office/powerpoint/2010/main" val="1830469916"/>
              </p:ext>
            </p:extLst>
          </p:nvPr>
        </p:nvGraphicFramePr>
        <p:xfrm>
          <a:off x="5724128" y="2719191"/>
          <a:ext cx="2627313" cy="1936760"/>
        </p:xfrm>
        <a:graphic>
          <a:graphicData uri="http://schemas.openxmlformats.org/presentationml/2006/ole">
            <mc:AlternateContent xmlns:mc="http://schemas.openxmlformats.org/markup-compatibility/2006">
              <mc:Choice xmlns:v="urn:schemas-microsoft-com:vml" Requires="v">
                <p:oleObj spid="_x0000_s22535" name="Picture" r:id="rId3" imgW="0" imgH="0" progId="StaticMetafile">
                  <p:embed/>
                </p:oleObj>
              </mc:Choice>
              <mc:Fallback>
                <p:oleObj name="Picture" r:id="rId3" imgW="0" imgH="0" progId="StaticMetafile">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24128" y="2719191"/>
                        <a:ext cx="2627313" cy="1936760"/>
                      </a:xfrm>
                      <a:prstGeom prst="rect">
                        <a:avLst/>
                      </a:prstGeom>
                      <a:noFill/>
                      <a:ln>
                        <a:noFill/>
                      </a:ln>
                    </p:spPr>
                  </p:pic>
                </p:oleObj>
              </mc:Fallback>
            </mc:AlternateContent>
          </a:graphicData>
        </a:graphic>
      </p:graphicFrame>
      <p:pic>
        <p:nvPicPr>
          <p:cNvPr id="6"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58690" y="2719191"/>
            <a:ext cx="2681262" cy="18288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1539696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5310336" y="797510"/>
            <a:ext cx="3558410"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400" b="1" dirty="0" smtClean="0">
                <a:solidFill>
                  <a:schemeClr val="bg1"/>
                </a:solidFill>
              </a:rPr>
              <a:t>ALTERNATIVES FOR SHORE</a:t>
            </a:r>
          </a:p>
          <a:p>
            <a:r>
              <a:rPr lang="en-GB" altLang="en-US" sz="2400" b="1" dirty="0" smtClean="0">
                <a:solidFill>
                  <a:schemeClr val="bg1"/>
                </a:solidFill>
              </a:rPr>
              <a:t>          PROTECTION </a:t>
            </a:r>
          </a:p>
          <a:p>
            <a:r>
              <a:rPr lang="en-GB" altLang="en-US" sz="2400" b="1" dirty="0" smtClean="0">
                <a:solidFill>
                  <a:schemeClr val="bg1"/>
                </a:solidFill>
              </a:rPr>
              <a:t>    (surge. SLR &amp; </a:t>
            </a:r>
            <a:r>
              <a:rPr lang="en-GB" altLang="en-US" sz="2400" b="1" dirty="0">
                <a:solidFill>
                  <a:schemeClr val="bg1"/>
                </a:solidFill>
              </a:rPr>
              <a:t>e</a:t>
            </a:r>
            <a:r>
              <a:rPr lang="en-GB" altLang="en-US" sz="2400" b="1" dirty="0" smtClean="0">
                <a:solidFill>
                  <a:schemeClr val="bg1"/>
                </a:solidFill>
              </a:rPr>
              <a:t>rosion.)</a:t>
            </a:r>
          </a:p>
          <a:p>
            <a:endParaRPr lang="en-GB" altLang="en-US" sz="2400" b="1" dirty="0">
              <a:solidFill>
                <a:schemeClr val="bg1"/>
              </a:solidFill>
            </a:endParaRPr>
          </a:p>
          <a:p>
            <a:r>
              <a:rPr lang="en-GB" altLang="en-US" sz="2400" b="1" dirty="0" smtClean="0">
                <a:solidFill>
                  <a:srgbClr val="FF0000"/>
                </a:solidFill>
              </a:rPr>
              <a:t>Today</a:t>
            </a:r>
          </a:p>
          <a:p>
            <a:endParaRPr lang="en-GB" altLang="en-US" sz="2400" b="1" dirty="0" smtClean="0">
              <a:solidFill>
                <a:srgbClr val="FF0000"/>
              </a:solidFill>
            </a:endParaRPr>
          </a:p>
          <a:p>
            <a:r>
              <a:rPr lang="en-GB" altLang="en-US" sz="2400" b="1" dirty="0" smtClean="0">
                <a:solidFill>
                  <a:srgbClr val="FF0000"/>
                </a:solidFill>
              </a:rPr>
              <a:t>Adaptive (accumulation)</a:t>
            </a:r>
          </a:p>
          <a:p>
            <a:endParaRPr lang="en-GB" altLang="en-US" sz="2400" b="1" dirty="0">
              <a:solidFill>
                <a:srgbClr val="FF0000"/>
              </a:solidFill>
            </a:endParaRPr>
          </a:p>
          <a:p>
            <a:r>
              <a:rPr lang="en-GB" altLang="en-US" sz="2400" b="1" dirty="0" smtClean="0">
                <a:solidFill>
                  <a:srgbClr val="FF0000"/>
                </a:solidFill>
              </a:rPr>
              <a:t>Protective</a:t>
            </a:r>
          </a:p>
          <a:p>
            <a:endParaRPr lang="en-GB" altLang="en-US" sz="2400" b="1" dirty="0">
              <a:solidFill>
                <a:srgbClr val="FF0000"/>
              </a:solidFill>
            </a:endParaRPr>
          </a:p>
          <a:p>
            <a:r>
              <a:rPr lang="en-GB" altLang="en-US" sz="2400" b="1" dirty="0" smtClean="0">
                <a:solidFill>
                  <a:srgbClr val="FF0000"/>
                </a:solidFill>
              </a:rPr>
              <a:t>Beach nourishment</a:t>
            </a:r>
          </a:p>
          <a:p>
            <a:endParaRPr lang="en-GB" altLang="en-US" sz="2400" b="1" dirty="0">
              <a:solidFill>
                <a:srgbClr val="FF0000"/>
              </a:solidFill>
            </a:endParaRPr>
          </a:p>
          <a:p>
            <a:r>
              <a:rPr lang="en-GB" altLang="en-US" sz="2400" b="1" dirty="0" smtClean="0">
                <a:solidFill>
                  <a:srgbClr val="FF0000"/>
                </a:solidFill>
              </a:rPr>
              <a:t>Retreat</a:t>
            </a:r>
            <a:endParaRPr lang="en-GB" altLang="en-US" sz="2400" b="1" dirty="0">
              <a:solidFill>
                <a:srgbClr val="FF0000"/>
              </a:solidFill>
            </a:endParaRPr>
          </a:p>
        </p:txBody>
      </p:sp>
      <p:sp>
        <p:nvSpPr>
          <p:cNvPr id="3" name="Rectangle 2"/>
          <p:cNvSpPr/>
          <p:nvPr/>
        </p:nvSpPr>
        <p:spPr>
          <a:xfrm>
            <a:off x="2700249" y="1412776"/>
            <a:ext cx="744050" cy="369332"/>
          </a:xfrm>
          <a:prstGeom prst="rect">
            <a:avLst/>
          </a:prstGeom>
        </p:spPr>
        <p:txBody>
          <a:bodyPr wrap="none">
            <a:spAutoFit/>
          </a:bodyPr>
          <a:lstStyle/>
          <a:p>
            <a:r>
              <a:rPr lang="en-GB" altLang="en-US" b="1" dirty="0">
                <a:solidFill>
                  <a:srgbClr val="FF0000"/>
                </a:solidFill>
              </a:rPr>
              <a:t>Today</a:t>
            </a:r>
          </a:p>
        </p:txBody>
      </p:sp>
      <p:sp>
        <p:nvSpPr>
          <p:cNvPr id="4" name="Rectangle 3"/>
          <p:cNvSpPr/>
          <p:nvPr/>
        </p:nvSpPr>
        <p:spPr>
          <a:xfrm>
            <a:off x="169107" y="1916832"/>
            <a:ext cx="2531142" cy="369332"/>
          </a:xfrm>
          <a:prstGeom prst="rect">
            <a:avLst/>
          </a:prstGeom>
        </p:spPr>
        <p:txBody>
          <a:bodyPr wrap="none">
            <a:spAutoFit/>
          </a:bodyPr>
          <a:lstStyle/>
          <a:p>
            <a:r>
              <a:rPr lang="en-GB" altLang="en-US" b="1" dirty="0">
                <a:solidFill>
                  <a:srgbClr val="FF0000"/>
                </a:solidFill>
              </a:rPr>
              <a:t>Adaptive (</a:t>
            </a:r>
            <a:r>
              <a:rPr lang="en-GB" altLang="en-US" b="1" dirty="0" smtClean="0">
                <a:solidFill>
                  <a:srgbClr val="FF0000"/>
                </a:solidFill>
              </a:rPr>
              <a:t>accumulation)</a:t>
            </a:r>
            <a:endParaRPr lang="en-GB" dirty="0"/>
          </a:p>
        </p:txBody>
      </p:sp>
      <p:sp>
        <p:nvSpPr>
          <p:cNvPr id="5" name="Rectangle 4"/>
          <p:cNvSpPr/>
          <p:nvPr/>
        </p:nvSpPr>
        <p:spPr>
          <a:xfrm>
            <a:off x="276732" y="3244334"/>
            <a:ext cx="1157946" cy="369332"/>
          </a:xfrm>
          <a:prstGeom prst="rect">
            <a:avLst/>
          </a:prstGeom>
        </p:spPr>
        <p:txBody>
          <a:bodyPr wrap="none">
            <a:spAutoFit/>
          </a:bodyPr>
          <a:lstStyle/>
          <a:p>
            <a:r>
              <a:rPr lang="en-GB" altLang="en-US" b="1" dirty="0">
                <a:solidFill>
                  <a:srgbClr val="FF0000"/>
                </a:solidFill>
              </a:rPr>
              <a:t>Protective</a:t>
            </a:r>
          </a:p>
        </p:txBody>
      </p:sp>
      <p:sp>
        <p:nvSpPr>
          <p:cNvPr id="6" name="Rectangle 5"/>
          <p:cNvSpPr/>
          <p:nvPr/>
        </p:nvSpPr>
        <p:spPr>
          <a:xfrm>
            <a:off x="251520" y="4530273"/>
            <a:ext cx="2043636" cy="369332"/>
          </a:xfrm>
          <a:prstGeom prst="rect">
            <a:avLst/>
          </a:prstGeom>
        </p:spPr>
        <p:txBody>
          <a:bodyPr wrap="none">
            <a:spAutoFit/>
          </a:bodyPr>
          <a:lstStyle/>
          <a:p>
            <a:r>
              <a:rPr lang="en-GB" altLang="en-US" b="1" dirty="0">
                <a:solidFill>
                  <a:srgbClr val="FF0000"/>
                </a:solidFill>
              </a:rPr>
              <a:t>Beach nourishment</a:t>
            </a:r>
          </a:p>
        </p:txBody>
      </p:sp>
      <p:pic>
        <p:nvPicPr>
          <p:cNvPr id="1536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967" y="0"/>
            <a:ext cx="48768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276732" y="620688"/>
            <a:ext cx="744050" cy="369332"/>
          </a:xfrm>
          <a:prstGeom prst="rect">
            <a:avLst/>
          </a:prstGeom>
        </p:spPr>
        <p:txBody>
          <a:bodyPr wrap="none">
            <a:spAutoFit/>
          </a:bodyPr>
          <a:lstStyle/>
          <a:p>
            <a:r>
              <a:rPr lang="en-GB" altLang="en-US" b="1" dirty="0">
                <a:solidFill>
                  <a:srgbClr val="FF0000"/>
                </a:solidFill>
              </a:rPr>
              <a:t>Today</a:t>
            </a:r>
          </a:p>
        </p:txBody>
      </p:sp>
      <p:sp>
        <p:nvSpPr>
          <p:cNvPr id="8" name="Rectangle 7"/>
          <p:cNvSpPr/>
          <p:nvPr/>
        </p:nvSpPr>
        <p:spPr>
          <a:xfrm>
            <a:off x="169107" y="3284984"/>
            <a:ext cx="1157946" cy="369332"/>
          </a:xfrm>
          <a:prstGeom prst="rect">
            <a:avLst/>
          </a:prstGeom>
        </p:spPr>
        <p:txBody>
          <a:bodyPr wrap="none">
            <a:spAutoFit/>
          </a:bodyPr>
          <a:lstStyle/>
          <a:p>
            <a:r>
              <a:rPr lang="en-GB" altLang="en-US" b="1" dirty="0">
                <a:solidFill>
                  <a:srgbClr val="FF0000"/>
                </a:solidFill>
              </a:rPr>
              <a:t>Protective</a:t>
            </a:r>
          </a:p>
        </p:txBody>
      </p:sp>
      <p:sp>
        <p:nvSpPr>
          <p:cNvPr id="9" name="Rectangle 8"/>
          <p:cNvSpPr/>
          <p:nvPr/>
        </p:nvSpPr>
        <p:spPr>
          <a:xfrm>
            <a:off x="274450" y="4559648"/>
            <a:ext cx="2043636" cy="369332"/>
          </a:xfrm>
          <a:prstGeom prst="rect">
            <a:avLst/>
          </a:prstGeom>
        </p:spPr>
        <p:txBody>
          <a:bodyPr wrap="none">
            <a:spAutoFit/>
          </a:bodyPr>
          <a:lstStyle/>
          <a:p>
            <a:r>
              <a:rPr lang="en-GB" altLang="en-US" b="1" dirty="0">
                <a:solidFill>
                  <a:srgbClr val="FF0000"/>
                </a:solidFill>
              </a:rPr>
              <a:t>Beach nourishment</a:t>
            </a:r>
          </a:p>
        </p:txBody>
      </p:sp>
      <p:sp>
        <p:nvSpPr>
          <p:cNvPr id="10" name="Rectangle 9"/>
          <p:cNvSpPr/>
          <p:nvPr/>
        </p:nvSpPr>
        <p:spPr>
          <a:xfrm>
            <a:off x="291218" y="1916832"/>
            <a:ext cx="2531142" cy="369332"/>
          </a:xfrm>
          <a:prstGeom prst="rect">
            <a:avLst/>
          </a:prstGeom>
        </p:spPr>
        <p:txBody>
          <a:bodyPr wrap="none">
            <a:spAutoFit/>
          </a:bodyPr>
          <a:lstStyle/>
          <a:p>
            <a:r>
              <a:rPr lang="en-GB" altLang="en-US" b="1" dirty="0">
                <a:solidFill>
                  <a:srgbClr val="FF0000"/>
                </a:solidFill>
              </a:rPr>
              <a:t>Adaptive (</a:t>
            </a:r>
            <a:r>
              <a:rPr lang="en-GB" altLang="en-US" b="1" dirty="0" smtClean="0">
                <a:solidFill>
                  <a:srgbClr val="FF0000"/>
                </a:solidFill>
              </a:rPr>
              <a:t>accumulation)</a:t>
            </a:r>
            <a:endParaRPr lang="en-GB" dirty="0"/>
          </a:p>
        </p:txBody>
      </p:sp>
      <p:sp>
        <p:nvSpPr>
          <p:cNvPr id="11" name="Rectangle 10"/>
          <p:cNvSpPr/>
          <p:nvPr/>
        </p:nvSpPr>
        <p:spPr>
          <a:xfrm>
            <a:off x="302317" y="5877272"/>
            <a:ext cx="891526" cy="369332"/>
          </a:xfrm>
          <a:prstGeom prst="rect">
            <a:avLst/>
          </a:prstGeom>
        </p:spPr>
        <p:txBody>
          <a:bodyPr wrap="none">
            <a:spAutoFit/>
          </a:bodyPr>
          <a:lstStyle/>
          <a:p>
            <a:r>
              <a:rPr lang="en-GB" altLang="en-US" b="1" dirty="0">
                <a:solidFill>
                  <a:srgbClr val="FF0000"/>
                </a:solidFill>
              </a:rPr>
              <a:t>Retreat</a:t>
            </a:r>
          </a:p>
        </p:txBody>
      </p:sp>
    </p:spTree>
    <p:extLst>
      <p:ext uri="{BB962C8B-B14F-4D97-AF65-F5344CB8AC3E}">
        <p14:creationId xmlns:p14="http://schemas.microsoft.com/office/powerpoint/2010/main" val="235138630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BeachWin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00563" y="-242888"/>
            <a:ext cx="4643437" cy="710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7" name="Picture 3" descr="BeachSumm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5005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02097600"/>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141314" name="Rectangle 2"/>
          <p:cNvSpPr>
            <a:spLocks noGrp="1" noChangeArrowheads="1"/>
          </p:cNvSpPr>
          <p:nvPr>
            <p:ph type="body" idx="4294967295"/>
          </p:nvPr>
        </p:nvSpPr>
        <p:spPr>
          <a:xfrm>
            <a:off x="107504" y="188640"/>
            <a:ext cx="8856984" cy="2303463"/>
          </a:xfrm>
        </p:spPr>
        <p:txBody>
          <a:bodyPr/>
          <a:lstStyle/>
          <a:p>
            <a:pPr indent="15875">
              <a:buFontTx/>
              <a:buNone/>
            </a:pPr>
            <a:r>
              <a:rPr lang="en-GB" altLang="en-US" sz="3600" dirty="0">
                <a:solidFill>
                  <a:srgbClr val="FFFF00"/>
                </a:solidFill>
                <a:latin typeface="Comic Sans MS" panose="030F0702030302020204" pitchFamily="66" charset="0"/>
              </a:rPr>
              <a:t>Beach nourishment</a:t>
            </a:r>
            <a:r>
              <a:rPr lang="en-GB" altLang="en-US" dirty="0">
                <a:solidFill>
                  <a:schemeClr val="bg1"/>
                </a:solidFill>
                <a:latin typeface="Comic Sans MS" panose="030F0702030302020204" pitchFamily="66" charset="0"/>
              </a:rPr>
              <a:t>, </a:t>
            </a:r>
            <a:br>
              <a:rPr lang="en-GB" altLang="en-US" dirty="0">
                <a:solidFill>
                  <a:schemeClr val="bg1"/>
                </a:solidFill>
                <a:latin typeface="Comic Sans MS" panose="030F0702030302020204" pitchFamily="66" charset="0"/>
              </a:rPr>
            </a:br>
            <a:r>
              <a:rPr lang="en-GB" altLang="en-US" sz="2400" dirty="0" smtClean="0">
                <a:solidFill>
                  <a:schemeClr val="bg1"/>
                </a:solidFill>
                <a:latin typeface="Comic Sans MS" panose="030F0702030302020204" pitchFamily="66" charset="0"/>
              </a:rPr>
              <a:t>has </a:t>
            </a:r>
            <a:r>
              <a:rPr lang="en-GB" altLang="en-US" sz="2400" dirty="0">
                <a:solidFill>
                  <a:schemeClr val="bg1"/>
                </a:solidFill>
                <a:latin typeface="Comic Sans MS" panose="030F0702030302020204" pitchFamily="66" charset="0"/>
              </a:rPr>
              <a:t>been the most important soft defence measure during the last decades, indicates the process of feeding a beach periodically with material brought </a:t>
            </a:r>
            <a:r>
              <a:rPr lang="en-GB" altLang="en-US" sz="2000" dirty="0">
                <a:solidFill>
                  <a:schemeClr val="bg1"/>
                </a:solidFill>
                <a:latin typeface="Comic Sans MS" panose="030F0702030302020204" pitchFamily="66" charset="0"/>
              </a:rPr>
              <a:t>from</a:t>
            </a:r>
            <a:r>
              <a:rPr lang="en-GB" altLang="en-US" sz="2400" dirty="0">
                <a:solidFill>
                  <a:schemeClr val="bg1"/>
                </a:solidFill>
                <a:latin typeface="Comic Sans MS" panose="030F0702030302020204" pitchFamily="66" charset="0"/>
              </a:rPr>
              <a:t> elsewhere</a:t>
            </a:r>
            <a:r>
              <a:rPr lang="en-GB" altLang="en-US" sz="2400" dirty="0">
                <a:solidFill>
                  <a:schemeClr val="bg1"/>
                </a:solidFill>
              </a:rPr>
              <a:t>.</a:t>
            </a:r>
            <a:endParaRPr lang="en-AU" altLang="en-US" sz="2400" dirty="0">
              <a:solidFill>
                <a:schemeClr val="bg1"/>
              </a:solidFill>
            </a:endParaRPr>
          </a:p>
        </p:txBody>
      </p:sp>
      <p:pic>
        <p:nvPicPr>
          <p:cNvPr id="141319"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2132856"/>
            <a:ext cx="6480175" cy="3127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467544" y="5518254"/>
            <a:ext cx="7776864" cy="1169551"/>
          </a:xfrm>
          <a:prstGeom prst="rect">
            <a:avLst/>
          </a:prstGeom>
        </p:spPr>
        <p:txBody>
          <a:bodyPr wrap="square">
            <a:spAutoFit/>
          </a:bodyPr>
          <a:lstStyle/>
          <a:p>
            <a:pPr algn="ctr"/>
            <a:r>
              <a:rPr lang="en-US" altLang="en-US" b="1" dirty="0">
                <a:solidFill>
                  <a:schemeClr val="bg1"/>
                </a:solidFill>
                <a:latin typeface="Arial Narrow" pitchFamily="34" charset="0"/>
              </a:rPr>
              <a:t>“Artificial addition of suitable (in terms of beach quality) sediment to a coastal area that have a sediment deficiency in order to rebuild and maintain that beach at a certain width and height which provides storm protection and/or a recreation area</a:t>
            </a:r>
            <a:r>
              <a:rPr lang="en-US" altLang="en-US" b="1" dirty="0" smtClean="0">
                <a:solidFill>
                  <a:schemeClr val="bg1"/>
                </a:solidFill>
                <a:latin typeface="Arial Narrow" pitchFamily="34" charset="0"/>
              </a:rPr>
              <a:t>”</a:t>
            </a:r>
            <a:endParaRPr lang="en-US" altLang="en-US" b="1" dirty="0">
              <a:solidFill>
                <a:schemeClr val="bg1"/>
              </a:solidFill>
              <a:latin typeface="Arial Narrow" pitchFamily="34" charset="0"/>
            </a:endParaRPr>
          </a:p>
          <a:p>
            <a:pPr algn="ctr"/>
            <a:r>
              <a:rPr lang="en-US" altLang="en-US" sz="1600" dirty="0">
                <a:solidFill>
                  <a:schemeClr val="bg1"/>
                </a:solidFill>
                <a:latin typeface="Arial Narrow" pitchFamily="34" charset="0"/>
              </a:rPr>
              <a:t>(CBNP, 1995 – Committee on Beach Nourishment and Protection</a:t>
            </a:r>
            <a:endParaRPr lang="en-GB" dirty="0"/>
          </a:p>
        </p:txBody>
      </p:sp>
    </p:spTree>
    <p:extLst>
      <p:ext uri="{BB962C8B-B14F-4D97-AF65-F5344CB8AC3E}">
        <p14:creationId xmlns:p14="http://schemas.microsoft.com/office/powerpoint/2010/main" val="363658822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144389" name="Picture 5" descr="Beach Nourishment__Pagina_35"/>
          <p:cNvPicPr>
            <a:picLocks noChangeAspect="1" noChangeArrowheads="1"/>
          </p:cNvPicPr>
          <p:nvPr/>
        </p:nvPicPr>
        <p:blipFill>
          <a:blip r:embed="rId3">
            <a:extLst>
              <a:ext uri="{28A0092B-C50C-407E-A947-70E740481C1C}">
                <a14:useLocalDpi xmlns:a14="http://schemas.microsoft.com/office/drawing/2010/main" val="0"/>
              </a:ext>
            </a:extLst>
          </a:blip>
          <a:srcRect l="12231" t="30046" r="9871" b="4861"/>
          <a:stretch>
            <a:fillRect/>
          </a:stretch>
        </p:blipFill>
        <p:spPr bwMode="auto">
          <a:xfrm>
            <a:off x="684213" y="2565400"/>
            <a:ext cx="7850187" cy="4130675"/>
          </a:xfrm>
          <a:prstGeom prst="rect">
            <a:avLst/>
          </a:prstGeom>
          <a:noFill/>
          <a:extLst>
            <a:ext uri="{909E8E84-426E-40DD-AFC4-6F175D3DCCD1}">
              <a14:hiddenFill xmlns:a14="http://schemas.microsoft.com/office/drawing/2010/main">
                <a:solidFill>
                  <a:srgbClr val="FFFFFF"/>
                </a:solidFill>
              </a14:hiddenFill>
            </a:ext>
          </a:extLst>
        </p:spPr>
      </p:pic>
      <p:sp>
        <p:nvSpPr>
          <p:cNvPr id="144391" name="Text Box 7"/>
          <p:cNvSpPr txBox="1">
            <a:spLocks noChangeArrowheads="1"/>
          </p:cNvSpPr>
          <p:nvPr/>
        </p:nvSpPr>
        <p:spPr bwMode="auto">
          <a:xfrm>
            <a:off x="395536" y="332656"/>
            <a:ext cx="8280400" cy="1465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defRPr>
            </a:lvl1pPr>
            <a:lvl2pPr marL="881063" indent="-342900">
              <a:defRPr>
                <a:solidFill>
                  <a:schemeClr val="tx1"/>
                </a:solidFill>
                <a:latin typeface="Arial" charset="0"/>
              </a:defRPr>
            </a:lvl2pPr>
            <a:lvl3pPr marL="1403350" indent="-342900">
              <a:defRPr>
                <a:solidFill>
                  <a:schemeClr val="tx1"/>
                </a:solidFill>
                <a:latin typeface="Arial" charset="0"/>
              </a:defRPr>
            </a:lvl3pPr>
            <a:lvl4pPr marL="1925638" indent="-342900">
              <a:defRPr>
                <a:solidFill>
                  <a:schemeClr val="tx1"/>
                </a:solidFill>
                <a:latin typeface="Arial" charset="0"/>
              </a:defRPr>
            </a:lvl4pPr>
            <a:lvl5pPr marL="2447925" indent="-342900">
              <a:defRPr>
                <a:solidFill>
                  <a:schemeClr val="tx1"/>
                </a:solidFill>
                <a:latin typeface="Arial" charset="0"/>
              </a:defRPr>
            </a:lvl5pPr>
            <a:lvl6pPr marL="2905125" indent="-342900" fontAlgn="base">
              <a:spcBef>
                <a:spcPct val="0"/>
              </a:spcBef>
              <a:spcAft>
                <a:spcPct val="0"/>
              </a:spcAft>
              <a:defRPr>
                <a:solidFill>
                  <a:schemeClr val="tx1"/>
                </a:solidFill>
                <a:latin typeface="Arial" charset="0"/>
              </a:defRPr>
            </a:lvl6pPr>
            <a:lvl7pPr marL="3362325" indent="-342900" fontAlgn="base">
              <a:spcBef>
                <a:spcPct val="0"/>
              </a:spcBef>
              <a:spcAft>
                <a:spcPct val="0"/>
              </a:spcAft>
              <a:defRPr>
                <a:solidFill>
                  <a:schemeClr val="tx1"/>
                </a:solidFill>
                <a:latin typeface="Arial" charset="0"/>
              </a:defRPr>
            </a:lvl7pPr>
            <a:lvl8pPr marL="3819525" indent="-342900" fontAlgn="base">
              <a:spcBef>
                <a:spcPct val="0"/>
              </a:spcBef>
              <a:spcAft>
                <a:spcPct val="0"/>
              </a:spcAft>
              <a:defRPr>
                <a:solidFill>
                  <a:schemeClr val="tx1"/>
                </a:solidFill>
                <a:latin typeface="Arial" charset="0"/>
              </a:defRPr>
            </a:lvl8pPr>
            <a:lvl9pPr marL="4276725" indent="-342900" fontAlgn="base">
              <a:spcBef>
                <a:spcPct val="0"/>
              </a:spcBef>
              <a:spcAft>
                <a:spcPct val="0"/>
              </a:spcAft>
              <a:defRPr>
                <a:solidFill>
                  <a:schemeClr val="tx1"/>
                </a:solidFill>
                <a:latin typeface="Arial" charset="0"/>
              </a:defRPr>
            </a:lvl9pPr>
          </a:lstStyle>
          <a:p>
            <a:pPr>
              <a:spcBef>
                <a:spcPct val="50000"/>
              </a:spcBef>
            </a:pPr>
            <a:r>
              <a:rPr lang="en-GB" altLang="en-US" dirty="0">
                <a:solidFill>
                  <a:srgbClr val="FFFF00"/>
                </a:solidFill>
              </a:rPr>
              <a:t>Different </a:t>
            </a:r>
            <a:r>
              <a:rPr lang="en-GB" altLang="en-US" b="1" u="sng" dirty="0">
                <a:solidFill>
                  <a:schemeClr val="accent6">
                    <a:lumMod val="75000"/>
                  </a:schemeClr>
                </a:solidFill>
              </a:rPr>
              <a:t>placement techniques</a:t>
            </a:r>
            <a:r>
              <a:rPr lang="en-GB" altLang="en-US" dirty="0">
                <a:solidFill>
                  <a:srgbClr val="FFFF00"/>
                </a:solidFill>
              </a:rPr>
              <a:t>: the placement of fill material on a project area is conducted by two primary methods: </a:t>
            </a:r>
            <a:br>
              <a:rPr lang="en-GB" altLang="en-US" dirty="0">
                <a:solidFill>
                  <a:srgbClr val="FFFF00"/>
                </a:solidFill>
              </a:rPr>
            </a:br>
            <a:r>
              <a:rPr lang="en-GB" altLang="en-US" dirty="0">
                <a:solidFill>
                  <a:schemeClr val="accent6">
                    <a:lumMod val="75000"/>
                  </a:schemeClr>
                </a:solidFill>
              </a:rPr>
              <a:t>-</a:t>
            </a:r>
            <a:r>
              <a:rPr lang="en-GB" altLang="en-US" b="1" dirty="0">
                <a:solidFill>
                  <a:schemeClr val="accent6">
                    <a:lumMod val="75000"/>
                  </a:schemeClr>
                </a:solidFill>
              </a:rPr>
              <a:t> </a:t>
            </a:r>
            <a:r>
              <a:rPr lang="en-GB" altLang="en-US" b="1" u="sng" dirty="0">
                <a:solidFill>
                  <a:schemeClr val="accent6">
                    <a:lumMod val="75000"/>
                  </a:schemeClr>
                </a:solidFill>
              </a:rPr>
              <a:t>land-hauling</a:t>
            </a:r>
            <a:r>
              <a:rPr lang="en-GB" altLang="en-US" b="1" dirty="0">
                <a:solidFill>
                  <a:schemeClr val="accent6">
                    <a:lumMod val="75000"/>
                  </a:schemeClr>
                </a:solidFill>
              </a:rPr>
              <a:t> </a:t>
            </a:r>
            <a:r>
              <a:rPr lang="en-GB" altLang="en-US" dirty="0">
                <a:solidFill>
                  <a:srgbClr val="FFFF00"/>
                </a:solidFill>
              </a:rPr>
              <a:t>material from nearby upland source; </a:t>
            </a:r>
            <a:br>
              <a:rPr lang="en-GB" altLang="en-US" dirty="0">
                <a:solidFill>
                  <a:srgbClr val="FFFF00"/>
                </a:solidFill>
              </a:rPr>
            </a:br>
            <a:r>
              <a:rPr lang="en-GB" altLang="en-US" dirty="0">
                <a:solidFill>
                  <a:srgbClr val="FFFF00"/>
                </a:solidFill>
              </a:rPr>
              <a:t>- direct pumping of sand through a pipeline from</a:t>
            </a:r>
            <a:r>
              <a:rPr lang="en-GB" altLang="en-US" b="1" dirty="0">
                <a:solidFill>
                  <a:srgbClr val="FFFF00"/>
                </a:solidFill>
              </a:rPr>
              <a:t> </a:t>
            </a:r>
            <a:r>
              <a:rPr lang="en-GB" altLang="en-US" dirty="0" smtClean="0">
                <a:solidFill>
                  <a:schemeClr val="accent6">
                    <a:lumMod val="75000"/>
                  </a:schemeClr>
                </a:solidFill>
              </a:rPr>
              <a:t>a</a:t>
            </a:r>
            <a:r>
              <a:rPr lang="en-GB" altLang="en-US" b="1" dirty="0" smtClean="0">
                <a:solidFill>
                  <a:schemeClr val="accent6">
                    <a:lumMod val="75000"/>
                  </a:schemeClr>
                </a:solidFill>
              </a:rPr>
              <a:t> </a:t>
            </a:r>
            <a:r>
              <a:rPr lang="en-GB" altLang="en-US" b="1" u="sng" dirty="0" smtClean="0">
                <a:solidFill>
                  <a:schemeClr val="accent6">
                    <a:lumMod val="75000"/>
                  </a:schemeClr>
                </a:solidFill>
              </a:rPr>
              <a:t>sub-aqueous </a:t>
            </a:r>
            <a:r>
              <a:rPr lang="en-GB" altLang="en-US" b="1" u="sng" dirty="0">
                <a:solidFill>
                  <a:schemeClr val="accent6">
                    <a:lumMod val="75000"/>
                  </a:schemeClr>
                </a:solidFill>
              </a:rPr>
              <a:t>source</a:t>
            </a:r>
            <a:r>
              <a:rPr lang="en-GB" altLang="en-US" dirty="0">
                <a:solidFill>
                  <a:srgbClr val="FFFF00"/>
                </a:solidFill>
              </a:rPr>
              <a:t>, using a dredge.</a:t>
            </a:r>
          </a:p>
        </p:txBody>
      </p:sp>
      <p:pic>
        <p:nvPicPr>
          <p:cNvPr id="4"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89213" y="1640681"/>
            <a:ext cx="2953023" cy="20158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912085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131077" name="Picture 5" descr="profilie quilibrio_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44196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70012" y="4419600"/>
            <a:ext cx="8866484" cy="2462213"/>
          </a:xfrm>
          <a:prstGeom prst="rect">
            <a:avLst/>
          </a:prstGeom>
        </p:spPr>
        <p:txBody>
          <a:bodyPr wrap="square">
            <a:spAutoFit/>
          </a:bodyPr>
          <a:lstStyle/>
          <a:p>
            <a:r>
              <a:rPr lang="en-US" altLang="en-US" dirty="0">
                <a:solidFill>
                  <a:schemeClr val="bg1"/>
                </a:solidFill>
              </a:rPr>
              <a:t>The stability of sediment placed on a beach is directly related to grain </a:t>
            </a:r>
            <a:r>
              <a:rPr lang="en-US" altLang="en-US" dirty="0" smtClean="0">
                <a:solidFill>
                  <a:schemeClr val="bg1"/>
                </a:solidFill>
              </a:rPr>
              <a:t>siz</a:t>
            </a:r>
            <a:r>
              <a:rPr lang="en-US" altLang="en-US" dirty="0" smtClean="0">
                <a:solidFill>
                  <a:srgbClr val="00B0F0"/>
                </a:solidFill>
              </a:rPr>
              <a:t>e.</a:t>
            </a:r>
            <a:endParaRPr lang="en-US" altLang="en-US" dirty="0">
              <a:solidFill>
                <a:srgbClr val="00B0F0"/>
              </a:solidFill>
            </a:endParaRPr>
          </a:p>
          <a:p>
            <a:r>
              <a:rPr lang="en-US" altLang="en-US" dirty="0" smtClean="0">
                <a:solidFill>
                  <a:srgbClr val="00B0F0"/>
                </a:solidFill>
              </a:rPr>
              <a:t>The </a:t>
            </a:r>
            <a:r>
              <a:rPr lang="en-US" altLang="en-US" dirty="0">
                <a:solidFill>
                  <a:srgbClr val="00B0F0"/>
                </a:solidFill>
              </a:rPr>
              <a:t>equilibrium profile is the profile a stretch of beach will tend toward after </a:t>
            </a:r>
            <a:r>
              <a:rPr lang="en-US" altLang="en-US" dirty="0" smtClean="0">
                <a:solidFill>
                  <a:srgbClr val="00B0F0"/>
                </a:solidFill>
              </a:rPr>
              <a:t>any disturbance </a:t>
            </a:r>
            <a:r>
              <a:rPr lang="en-US" altLang="en-US" dirty="0">
                <a:solidFill>
                  <a:srgbClr val="00B0F0"/>
                </a:solidFill>
              </a:rPr>
              <a:t>(i.e., storms, nourishment). </a:t>
            </a:r>
            <a:r>
              <a:rPr lang="en-US" altLang="en-US" dirty="0" smtClean="0">
                <a:solidFill>
                  <a:srgbClr val="00B0F0"/>
                </a:solidFill>
              </a:rPr>
              <a:t> </a:t>
            </a:r>
            <a:r>
              <a:rPr lang="en-US" altLang="en-US" dirty="0">
                <a:solidFill>
                  <a:srgbClr val="00B0F0"/>
                </a:solidFill>
              </a:rPr>
              <a:t>(Dean and </a:t>
            </a:r>
            <a:r>
              <a:rPr lang="en-US" altLang="en-US" dirty="0" err="1">
                <a:solidFill>
                  <a:srgbClr val="00B0F0"/>
                </a:solidFill>
              </a:rPr>
              <a:t>Dalrymple</a:t>
            </a:r>
            <a:r>
              <a:rPr lang="en-US" altLang="en-US" dirty="0">
                <a:solidFill>
                  <a:srgbClr val="00B0F0"/>
                </a:solidFill>
              </a:rPr>
              <a:t>, 2002). </a:t>
            </a:r>
          </a:p>
          <a:p>
            <a:r>
              <a:rPr lang="en-US" altLang="en-US" dirty="0" smtClean="0">
                <a:solidFill>
                  <a:schemeClr val="bg1"/>
                </a:solidFill>
              </a:rPr>
              <a:t>Equilibrium </a:t>
            </a:r>
            <a:r>
              <a:rPr lang="en-US" altLang="en-US" dirty="0">
                <a:solidFill>
                  <a:schemeClr val="bg1"/>
                </a:solidFill>
              </a:rPr>
              <a:t>profile theory indicates that the beach profile shape will follow: </a:t>
            </a:r>
            <a:r>
              <a:rPr lang="en-US" altLang="en-US" i="1" dirty="0">
                <a:solidFill>
                  <a:srgbClr val="00B0F0"/>
                </a:solidFill>
              </a:rPr>
              <a:t>	</a:t>
            </a:r>
          </a:p>
          <a:p>
            <a:r>
              <a:rPr lang="en-US" altLang="en-US" i="1" dirty="0">
                <a:solidFill>
                  <a:srgbClr val="FFFF00"/>
                </a:solidFill>
              </a:rPr>
              <a:t>		</a:t>
            </a:r>
            <a:r>
              <a:rPr lang="en-US" altLang="en-US" sz="2800" i="1" dirty="0">
                <a:solidFill>
                  <a:schemeClr val="bg1"/>
                </a:solidFill>
              </a:rPr>
              <a:t>h = </a:t>
            </a:r>
            <a:r>
              <a:rPr lang="en-US" altLang="en-US" sz="2800" i="1" dirty="0" smtClean="0">
                <a:solidFill>
                  <a:schemeClr val="bg1"/>
                </a:solidFill>
              </a:rPr>
              <a:t>Ay</a:t>
            </a:r>
            <a:r>
              <a:rPr lang="en-US" altLang="en-US" sz="2800" i="1" baseline="30000" dirty="0" smtClean="0">
                <a:solidFill>
                  <a:schemeClr val="bg1"/>
                </a:solidFill>
              </a:rPr>
              <a:t>2/3     </a:t>
            </a:r>
            <a:r>
              <a:rPr lang="en-US" altLang="en-US" dirty="0" smtClean="0">
                <a:solidFill>
                  <a:srgbClr val="00B0F0"/>
                </a:solidFill>
              </a:rPr>
              <a:t>where:</a:t>
            </a:r>
            <a:endParaRPr lang="en-US" altLang="en-US" dirty="0">
              <a:solidFill>
                <a:srgbClr val="00B0F0"/>
              </a:solidFill>
            </a:endParaRPr>
          </a:p>
          <a:p>
            <a:r>
              <a:rPr lang="en-US" altLang="en-US" dirty="0">
                <a:solidFill>
                  <a:srgbClr val="00B0F0"/>
                </a:solidFill>
              </a:rPr>
              <a:t>		</a:t>
            </a:r>
            <a:r>
              <a:rPr lang="en-US" altLang="en-US" i="1" dirty="0">
                <a:solidFill>
                  <a:srgbClr val="00B0F0"/>
                </a:solidFill>
              </a:rPr>
              <a:t>h </a:t>
            </a:r>
            <a:r>
              <a:rPr lang="en-US" altLang="en-US" dirty="0">
                <a:solidFill>
                  <a:srgbClr val="00B0F0"/>
                </a:solidFill>
              </a:rPr>
              <a:t> = water depth at distance </a:t>
            </a:r>
            <a:r>
              <a:rPr lang="en-US" altLang="en-US" i="1" dirty="0">
                <a:solidFill>
                  <a:srgbClr val="00B0F0"/>
                </a:solidFill>
              </a:rPr>
              <a:t>y </a:t>
            </a:r>
            <a:r>
              <a:rPr lang="en-US" altLang="en-US" dirty="0">
                <a:solidFill>
                  <a:srgbClr val="00B0F0"/>
                </a:solidFill>
              </a:rPr>
              <a:t>from the shoreline </a:t>
            </a:r>
          </a:p>
          <a:p>
            <a:r>
              <a:rPr lang="en-US" altLang="en-US" dirty="0">
                <a:solidFill>
                  <a:srgbClr val="00B0F0"/>
                </a:solidFill>
              </a:rPr>
              <a:t>		</a:t>
            </a:r>
            <a:r>
              <a:rPr lang="en-US" altLang="en-US" i="1" dirty="0">
                <a:solidFill>
                  <a:srgbClr val="00B0F0"/>
                </a:solidFill>
              </a:rPr>
              <a:t>A </a:t>
            </a:r>
            <a:r>
              <a:rPr lang="en-US" altLang="en-US" dirty="0">
                <a:solidFill>
                  <a:srgbClr val="00B0F0"/>
                </a:solidFill>
              </a:rPr>
              <a:t>= profile scale factor</a:t>
            </a:r>
          </a:p>
          <a:p>
            <a:r>
              <a:rPr lang="en-US" altLang="en-US" dirty="0">
                <a:solidFill>
                  <a:srgbClr val="00B0F0"/>
                </a:solidFill>
              </a:rPr>
              <a:t>		</a:t>
            </a:r>
            <a:r>
              <a:rPr lang="en-US" altLang="en-US" i="1" dirty="0">
                <a:solidFill>
                  <a:srgbClr val="00B0F0"/>
                </a:solidFill>
              </a:rPr>
              <a:t>y = </a:t>
            </a:r>
            <a:r>
              <a:rPr lang="en-US" altLang="en-US" dirty="0">
                <a:solidFill>
                  <a:srgbClr val="00B0F0"/>
                </a:solidFill>
              </a:rPr>
              <a:t>distance from shoreline </a:t>
            </a:r>
            <a:endParaRPr lang="en-GB" altLang="en-US" dirty="0">
              <a:solidFill>
                <a:srgbClr val="00B0F0"/>
              </a:solidFill>
            </a:endParaRPr>
          </a:p>
        </p:txBody>
      </p:sp>
    </p:spTree>
    <p:extLst>
      <p:ext uri="{BB962C8B-B14F-4D97-AF65-F5344CB8AC3E}">
        <p14:creationId xmlns:p14="http://schemas.microsoft.com/office/powerpoint/2010/main" val="276688737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graphicFrame>
        <p:nvGraphicFramePr>
          <p:cNvPr id="133126" name="Object 6"/>
          <p:cNvGraphicFramePr>
            <a:graphicFrameLocks noChangeAspect="1"/>
          </p:cNvGraphicFramePr>
          <p:nvPr>
            <p:extLst>
              <p:ext uri="{D42A27DB-BD31-4B8C-83A1-F6EECF244321}">
                <p14:modId xmlns:p14="http://schemas.microsoft.com/office/powerpoint/2010/main" val="2399598343"/>
              </p:ext>
            </p:extLst>
          </p:nvPr>
        </p:nvGraphicFramePr>
        <p:xfrm>
          <a:off x="0" y="0"/>
          <a:ext cx="9144000" cy="6858000"/>
        </p:xfrm>
        <a:graphic>
          <a:graphicData uri="http://schemas.openxmlformats.org/presentationml/2006/ole">
            <mc:AlternateContent xmlns:mc="http://schemas.openxmlformats.org/markup-compatibility/2006">
              <mc:Choice xmlns:v="urn:schemas-microsoft-com:vml" Requires="v">
                <p:oleObj spid="_x0000_s17420" name="Grafico" r:id="rId4" imgW="9372760" imgH="4914839" progId="Excel.Chart.8">
                  <p:embed/>
                </p:oleObj>
              </mc:Choice>
              <mc:Fallback>
                <p:oleObj name="Grafico" r:id="rId4" imgW="9372760" imgH="4914839" progId="Excel.Chart.8">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solidFill>
                        <a:schemeClr val="accent1"/>
                      </a:solidFill>
                      <a:ln>
                        <a:noFill/>
                      </a:ln>
                      <a:effectLst/>
                      <a:extLst/>
                    </p:spPr>
                  </p:pic>
                </p:oleObj>
              </mc:Fallback>
            </mc:AlternateContent>
          </a:graphicData>
        </a:graphic>
      </p:graphicFrame>
      <p:sp>
        <p:nvSpPr>
          <p:cNvPr id="133131" name="AutoShape 11"/>
          <p:cNvSpPr>
            <a:spLocks noChangeArrowheads="1"/>
          </p:cNvSpPr>
          <p:nvPr/>
        </p:nvSpPr>
        <p:spPr bwMode="auto">
          <a:xfrm rot="-23878782">
            <a:off x="2106613" y="3824288"/>
            <a:ext cx="2120900" cy="125412"/>
          </a:xfrm>
          <a:prstGeom prst="leftArrow">
            <a:avLst>
              <a:gd name="adj1" fmla="val 50000"/>
              <a:gd name="adj2" fmla="val 422786"/>
            </a:avLst>
          </a:prstGeom>
          <a:solidFill>
            <a:schemeClr val="accent1"/>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GB" altLang="en-US">
              <a:solidFill>
                <a:srgbClr val="FF9933"/>
              </a:solidFill>
            </a:endParaRPr>
          </a:p>
        </p:txBody>
      </p:sp>
      <p:sp>
        <p:nvSpPr>
          <p:cNvPr id="133134" name="Text Box 14"/>
          <p:cNvSpPr txBox="1">
            <a:spLocks noChangeArrowheads="1"/>
          </p:cNvSpPr>
          <p:nvPr/>
        </p:nvSpPr>
        <p:spPr bwMode="auto">
          <a:xfrm>
            <a:off x="3635375" y="2924175"/>
            <a:ext cx="18002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a:t>finer material</a:t>
            </a:r>
          </a:p>
        </p:txBody>
      </p:sp>
      <p:sp>
        <p:nvSpPr>
          <p:cNvPr id="133135" name="Text Box 15"/>
          <p:cNvSpPr txBox="1">
            <a:spLocks noChangeArrowheads="1"/>
          </p:cNvSpPr>
          <p:nvPr/>
        </p:nvSpPr>
        <p:spPr bwMode="auto">
          <a:xfrm>
            <a:off x="1403350" y="4508500"/>
            <a:ext cx="2376488"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a:t>coarser material</a:t>
            </a:r>
          </a:p>
        </p:txBody>
      </p:sp>
    </p:spTree>
    <p:extLst>
      <p:ext uri="{BB962C8B-B14F-4D97-AF65-F5344CB8AC3E}">
        <p14:creationId xmlns:p14="http://schemas.microsoft.com/office/powerpoint/2010/main" val="426667948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155654" name="Text Box 6"/>
          <p:cNvSpPr txBox="1">
            <a:spLocks noChangeArrowheads="1"/>
          </p:cNvSpPr>
          <p:nvPr/>
        </p:nvSpPr>
        <p:spPr bwMode="auto">
          <a:xfrm>
            <a:off x="395288" y="1916832"/>
            <a:ext cx="8497887" cy="2016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b="1" dirty="0">
                <a:solidFill>
                  <a:schemeClr val="accent6">
                    <a:lumMod val="75000"/>
                  </a:schemeClr>
                </a:solidFill>
                <a:latin typeface="Comic Sans MS" panose="030F0702030302020204" pitchFamily="66" charset="0"/>
              </a:rPr>
              <a:t>D</a:t>
            </a:r>
            <a:r>
              <a:rPr lang="en-GB" altLang="en-US" b="1" baseline="-50000" dirty="0">
                <a:solidFill>
                  <a:schemeClr val="accent6">
                    <a:lumMod val="75000"/>
                  </a:schemeClr>
                </a:solidFill>
                <a:latin typeface="Comic Sans MS" panose="030F0702030302020204" pitchFamily="66" charset="0"/>
              </a:rPr>
              <a:t>c</a:t>
            </a:r>
            <a:r>
              <a:rPr lang="en-GB" altLang="en-US" b="1" dirty="0">
                <a:solidFill>
                  <a:schemeClr val="accent6">
                    <a:lumMod val="75000"/>
                  </a:schemeClr>
                </a:solidFill>
                <a:latin typeface="Comic Sans MS" panose="030F0702030302020204" pitchFamily="66" charset="0"/>
              </a:rPr>
              <a:t>: Depth of closure (seaward limit)</a:t>
            </a:r>
          </a:p>
          <a:p>
            <a:pPr>
              <a:spcBef>
                <a:spcPct val="50000"/>
              </a:spcBef>
            </a:pPr>
            <a:r>
              <a:rPr lang="en-GB" altLang="en-US" dirty="0">
                <a:solidFill>
                  <a:schemeClr val="bg1"/>
                </a:solidFill>
                <a:latin typeface="Comic Sans MS" panose="030F0702030302020204" pitchFamily="66" charset="0"/>
              </a:rPr>
              <a:t>The most accurate method of determining the depth of closure is to examine historical profiles. The depth at which no changes in the profile took place can be assumed to be the depth of closure</a:t>
            </a:r>
          </a:p>
          <a:p>
            <a:pPr>
              <a:spcBef>
                <a:spcPct val="50000"/>
              </a:spcBef>
            </a:pPr>
            <a:r>
              <a:rPr lang="en-GB" altLang="en-US" dirty="0">
                <a:solidFill>
                  <a:schemeClr val="bg1"/>
                </a:solidFill>
                <a:latin typeface="Comic Sans MS" panose="030F0702030302020204" pitchFamily="66" charset="0"/>
              </a:rPr>
              <a:t>If no bathymetric survey is available, some equations can be used, as, for example the one recommended by </a:t>
            </a:r>
            <a:r>
              <a:rPr lang="en-GB" altLang="en-US" dirty="0" err="1">
                <a:solidFill>
                  <a:schemeClr val="bg1"/>
                </a:solidFill>
                <a:latin typeface="Comic Sans MS" panose="030F0702030302020204" pitchFamily="66" charset="0"/>
              </a:rPr>
              <a:t>Hallermeier</a:t>
            </a:r>
            <a:r>
              <a:rPr lang="en-GB" altLang="en-US" dirty="0">
                <a:solidFill>
                  <a:schemeClr val="bg1"/>
                </a:solidFill>
                <a:latin typeface="Comic Sans MS" panose="030F0702030302020204" pitchFamily="66" charset="0"/>
              </a:rPr>
              <a:t>:</a:t>
            </a:r>
          </a:p>
        </p:txBody>
      </p:sp>
      <p:sp>
        <p:nvSpPr>
          <p:cNvPr id="155659" name="Text Box 11"/>
          <p:cNvSpPr txBox="1">
            <a:spLocks noChangeArrowheads="1"/>
          </p:cNvSpPr>
          <p:nvPr/>
        </p:nvSpPr>
        <p:spPr bwMode="auto">
          <a:xfrm>
            <a:off x="323850" y="260350"/>
            <a:ext cx="8569325" cy="18928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dirty="0">
                <a:solidFill>
                  <a:srgbClr val="00B0F0"/>
                </a:solidFill>
                <a:latin typeface="Comic Sans MS" panose="030F0702030302020204" pitchFamily="66" charset="0"/>
              </a:rPr>
              <a:t>The calculation of the fill quantity for a beach nourishment requires the definition of the “active zone”, i.e. to limit shoreward </a:t>
            </a:r>
            <a:r>
              <a:rPr lang="en-GB" altLang="en-US" dirty="0" smtClean="0">
                <a:solidFill>
                  <a:srgbClr val="00B0F0"/>
                </a:solidFill>
                <a:latin typeface="Comic Sans MS" panose="030F0702030302020204" pitchFamily="66" charset="0"/>
              </a:rPr>
              <a:t>(</a:t>
            </a:r>
            <a:r>
              <a:rPr lang="en-GB" altLang="en-US" b="1" dirty="0">
                <a:solidFill>
                  <a:schemeClr val="accent6">
                    <a:lumMod val="75000"/>
                  </a:schemeClr>
                </a:solidFill>
                <a:latin typeface="Comic Sans MS" panose="030F0702030302020204" pitchFamily="66" charset="0"/>
              </a:rPr>
              <a:t>B</a:t>
            </a:r>
            <a:r>
              <a:rPr lang="en-GB" altLang="en-US" b="1" dirty="0" smtClean="0">
                <a:solidFill>
                  <a:schemeClr val="accent6">
                    <a:lumMod val="75000"/>
                  </a:schemeClr>
                </a:solidFill>
                <a:latin typeface="Comic Sans MS" panose="030F0702030302020204" pitchFamily="66" charset="0"/>
              </a:rPr>
              <a:t>erm </a:t>
            </a:r>
            <a:r>
              <a:rPr lang="en-GB" altLang="en-US" b="1" dirty="0" err="1">
                <a:solidFill>
                  <a:schemeClr val="accent6">
                    <a:lumMod val="75000"/>
                  </a:schemeClr>
                </a:solidFill>
                <a:latin typeface="Comic Sans MS" panose="030F0702030302020204" pitchFamily="66" charset="0"/>
              </a:rPr>
              <a:t>B</a:t>
            </a:r>
            <a:r>
              <a:rPr lang="en-GB" altLang="en-US" b="1" dirty="0" err="1" smtClean="0">
                <a:solidFill>
                  <a:schemeClr val="accent6">
                    <a:lumMod val="75000"/>
                  </a:schemeClr>
                </a:solidFill>
                <a:latin typeface="Comic Sans MS" panose="030F0702030302020204" pitchFamily="66" charset="0"/>
              </a:rPr>
              <a:t>eight</a:t>
            </a:r>
            <a:r>
              <a:rPr lang="en-GB" altLang="en-US" b="1" dirty="0">
                <a:solidFill>
                  <a:schemeClr val="accent6">
                    <a:lumMod val="75000"/>
                  </a:schemeClr>
                </a:solidFill>
                <a:latin typeface="Comic Sans MS" panose="030F0702030302020204" pitchFamily="66" charset="0"/>
              </a:rPr>
              <a:t>: B</a:t>
            </a:r>
            <a:r>
              <a:rPr lang="en-GB" altLang="en-US" dirty="0">
                <a:solidFill>
                  <a:srgbClr val="00B0F0"/>
                </a:solidFill>
                <a:latin typeface="Comic Sans MS" panose="030F0702030302020204" pitchFamily="66" charset="0"/>
              </a:rPr>
              <a:t>) and seaward </a:t>
            </a:r>
            <a:r>
              <a:rPr lang="en-GB" altLang="en-US" dirty="0" smtClean="0">
                <a:solidFill>
                  <a:srgbClr val="00B0F0"/>
                </a:solidFill>
                <a:latin typeface="Comic Sans MS" panose="030F0702030302020204" pitchFamily="66" charset="0"/>
              </a:rPr>
              <a:t>(</a:t>
            </a:r>
            <a:r>
              <a:rPr lang="en-GB" altLang="en-US" b="1" dirty="0">
                <a:solidFill>
                  <a:schemeClr val="accent6">
                    <a:lumMod val="75000"/>
                  </a:schemeClr>
                </a:solidFill>
                <a:latin typeface="Comic Sans MS" panose="030F0702030302020204" pitchFamily="66" charset="0"/>
              </a:rPr>
              <a:t>D</a:t>
            </a:r>
            <a:r>
              <a:rPr lang="en-GB" altLang="en-US" b="1" dirty="0" smtClean="0">
                <a:solidFill>
                  <a:schemeClr val="accent6">
                    <a:lumMod val="75000"/>
                  </a:schemeClr>
                </a:solidFill>
                <a:latin typeface="Comic Sans MS" panose="030F0702030302020204" pitchFamily="66" charset="0"/>
              </a:rPr>
              <a:t>epth </a:t>
            </a:r>
            <a:r>
              <a:rPr lang="en-GB" altLang="en-US" b="1" dirty="0">
                <a:solidFill>
                  <a:schemeClr val="accent6">
                    <a:lumMod val="75000"/>
                  </a:schemeClr>
                </a:solidFill>
                <a:latin typeface="Comic Sans MS" panose="030F0702030302020204" pitchFamily="66" charset="0"/>
              </a:rPr>
              <a:t>of </a:t>
            </a:r>
            <a:r>
              <a:rPr lang="en-GB" altLang="en-US" b="1" dirty="0" smtClean="0">
                <a:solidFill>
                  <a:schemeClr val="accent6">
                    <a:lumMod val="75000"/>
                  </a:schemeClr>
                </a:solidFill>
                <a:latin typeface="Comic Sans MS" panose="030F0702030302020204" pitchFamily="66" charset="0"/>
              </a:rPr>
              <a:t>Closure</a:t>
            </a:r>
            <a:r>
              <a:rPr lang="en-GB" altLang="en-US" b="1" dirty="0">
                <a:solidFill>
                  <a:schemeClr val="accent6">
                    <a:lumMod val="75000"/>
                  </a:schemeClr>
                </a:solidFill>
                <a:latin typeface="Comic Sans MS" panose="030F0702030302020204" pitchFamily="66" charset="0"/>
              </a:rPr>
              <a:t>: Dc</a:t>
            </a:r>
            <a:r>
              <a:rPr lang="en-GB" altLang="en-US" dirty="0">
                <a:solidFill>
                  <a:srgbClr val="00B0F0"/>
                </a:solidFill>
                <a:latin typeface="Comic Sans MS" panose="030F0702030302020204" pitchFamily="66" charset="0"/>
              </a:rPr>
              <a:t>) the portion of emerged/submerged beach profile after which no changes in the profile take place (in the short time scale</a:t>
            </a:r>
            <a:r>
              <a:rPr lang="en-GB" altLang="en-US" dirty="0" smtClean="0">
                <a:solidFill>
                  <a:srgbClr val="00B0F0"/>
                </a:solidFill>
                <a:latin typeface="Comic Sans MS" panose="030F0702030302020204" pitchFamily="66" charset="0"/>
              </a:rPr>
              <a:t>).</a:t>
            </a:r>
            <a:endParaRPr lang="en-GB" altLang="en-US" dirty="0">
              <a:solidFill>
                <a:srgbClr val="00B0F0"/>
              </a:solidFill>
              <a:latin typeface="Comic Sans MS" panose="030F0702030302020204" pitchFamily="66" charset="0"/>
            </a:endParaRPr>
          </a:p>
          <a:p>
            <a:pPr>
              <a:spcBef>
                <a:spcPct val="50000"/>
              </a:spcBef>
            </a:pPr>
            <a:endParaRPr lang="en-GB" altLang="en-US" dirty="0">
              <a:solidFill>
                <a:srgbClr val="00B0F0"/>
              </a:solidFill>
            </a:endParaRPr>
          </a:p>
        </p:txBody>
      </p:sp>
      <p:graphicFrame>
        <p:nvGraphicFramePr>
          <p:cNvPr id="155660" name="Object 12"/>
          <p:cNvGraphicFramePr>
            <a:graphicFrameLocks noChangeAspect="1"/>
          </p:cNvGraphicFramePr>
          <p:nvPr/>
        </p:nvGraphicFramePr>
        <p:xfrm>
          <a:off x="2484438" y="4149725"/>
          <a:ext cx="3527425" cy="912813"/>
        </p:xfrm>
        <a:graphic>
          <a:graphicData uri="http://schemas.openxmlformats.org/presentationml/2006/ole">
            <mc:AlternateContent xmlns:mc="http://schemas.openxmlformats.org/markup-compatibility/2006">
              <mc:Choice xmlns:v="urn:schemas-microsoft-com:vml" Requires="v">
                <p:oleObj spid="_x0000_s18445" name="Equation" r:id="rId4" imgW="1765080" imgH="457200" progId="Equation.3">
                  <p:embed/>
                </p:oleObj>
              </mc:Choice>
              <mc:Fallback>
                <p:oleObj name="Equation" r:id="rId4" imgW="1765080" imgH="45720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84438" y="4149725"/>
                        <a:ext cx="3527425" cy="912813"/>
                      </a:xfrm>
                      <a:prstGeom prst="rect">
                        <a:avLst/>
                      </a:prstGeom>
                      <a:solidFill>
                        <a:srgbClr val="FFFF00"/>
                      </a:soli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55662" name="Text Box 14"/>
          <p:cNvSpPr txBox="1">
            <a:spLocks noChangeArrowheads="1"/>
          </p:cNvSpPr>
          <p:nvPr/>
        </p:nvSpPr>
        <p:spPr bwMode="auto">
          <a:xfrm>
            <a:off x="468313" y="5229200"/>
            <a:ext cx="7991475"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dirty="0">
                <a:solidFill>
                  <a:schemeClr val="accent6">
                    <a:lumMod val="75000"/>
                  </a:schemeClr>
                </a:solidFill>
                <a:latin typeface="Comic Sans MS" panose="030F0702030302020204" pitchFamily="66" charset="0"/>
              </a:rPr>
              <a:t> </a:t>
            </a:r>
            <a:r>
              <a:rPr lang="en-GB" altLang="en-US" dirty="0" smtClean="0">
                <a:solidFill>
                  <a:schemeClr val="accent6">
                    <a:lumMod val="75000"/>
                  </a:schemeClr>
                </a:solidFill>
                <a:latin typeface="Comic Sans MS" panose="030F0702030302020204" pitchFamily="66" charset="0"/>
              </a:rPr>
              <a:t>        </a:t>
            </a:r>
            <a:r>
              <a:rPr lang="en-GB" altLang="en-US" dirty="0">
                <a:solidFill>
                  <a:schemeClr val="accent6">
                    <a:lumMod val="75000"/>
                  </a:schemeClr>
                </a:solidFill>
                <a:latin typeface="Comic Sans MS" panose="030F0702030302020204" pitchFamily="66" charset="0"/>
              </a:rPr>
              <a:t>H</a:t>
            </a:r>
            <a:r>
              <a:rPr lang="en-GB" altLang="en-US" baseline="-50000" dirty="0">
                <a:solidFill>
                  <a:schemeClr val="accent6">
                    <a:lumMod val="75000"/>
                  </a:schemeClr>
                </a:solidFill>
                <a:latin typeface="Comic Sans MS" panose="030F0702030302020204" pitchFamily="66" charset="0"/>
              </a:rPr>
              <a:t>s,12  </a:t>
            </a:r>
            <a:r>
              <a:rPr lang="en-GB" altLang="en-US" dirty="0">
                <a:solidFill>
                  <a:schemeClr val="accent6">
                    <a:lumMod val="75000"/>
                  </a:schemeClr>
                </a:solidFill>
                <a:latin typeface="Comic Sans MS" panose="030F0702030302020204" pitchFamily="66" charset="0"/>
              </a:rPr>
              <a:t>: significant wave height which is exceeded 12 hr/year</a:t>
            </a:r>
          </a:p>
          <a:p>
            <a:pPr>
              <a:spcBef>
                <a:spcPct val="50000"/>
              </a:spcBef>
            </a:pPr>
            <a:r>
              <a:rPr lang="en-GB" altLang="en-US" dirty="0">
                <a:solidFill>
                  <a:schemeClr val="accent6">
                    <a:lumMod val="75000"/>
                  </a:schemeClr>
                </a:solidFill>
                <a:latin typeface="Comic Sans MS" panose="030F0702030302020204" pitchFamily="66" charset="0"/>
              </a:rPr>
              <a:t>      </a:t>
            </a:r>
            <a:r>
              <a:rPr lang="en-GB" altLang="en-US" dirty="0" smtClean="0">
                <a:solidFill>
                  <a:schemeClr val="accent6">
                    <a:lumMod val="75000"/>
                  </a:schemeClr>
                </a:solidFill>
                <a:latin typeface="Comic Sans MS" panose="030F0702030302020204" pitchFamily="66" charset="0"/>
              </a:rPr>
              <a:t>   T      </a:t>
            </a:r>
            <a:r>
              <a:rPr lang="en-GB" altLang="en-US" dirty="0">
                <a:solidFill>
                  <a:schemeClr val="accent6">
                    <a:lumMod val="75000"/>
                  </a:schemeClr>
                </a:solidFill>
                <a:latin typeface="Comic Sans MS" panose="030F0702030302020204" pitchFamily="66" charset="0"/>
              </a:rPr>
              <a:t>: associated period</a:t>
            </a:r>
          </a:p>
          <a:p>
            <a:pPr>
              <a:spcBef>
                <a:spcPct val="50000"/>
              </a:spcBef>
            </a:pPr>
            <a:r>
              <a:rPr lang="en-GB" altLang="en-US" dirty="0" smtClean="0">
                <a:solidFill>
                  <a:srgbClr val="00B0F0"/>
                </a:solidFill>
                <a:latin typeface="Comic Sans MS" panose="030F0702030302020204" pitchFamily="66" charset="0"/>
              </a:rPr>
              <a:t>               </a:t>
            </a:r>
            <a:r>
              <a:rPr lang="en-GB" altLang="en-US" dirty="0" smtClean="0">
                <a:solidFill>
                  <a:schemeClr val="bg1"/>
                </a:solidFill>
                <a:latin typeface="Comic Sans MS" panose="030F0702030302020204" pitchFamily="66" charset="0"/>
              </a:rPr>
              <a:t>In </a:t>
            </a:r>
            <a:r>
              <a:rPr lang="en-GB" altLang="en-US" dirty="0">
                <a:solidFill>
                  <a:schemeClr val="bg1"/>
                </a:solidFill>
                <a:latin typeface="Comic Sans MS" panose="030F0702030302020204" pitchFamily="66" charset="0"/>
              </a:rPr>
              <a:t>most cases, such depth limit ranges between 5</a:t>
            </a:r>
            <a:r>
              <a:rPr lang="en-US" altLang="en-US" dirty="0">
                <a:solidFill>
                  <a:schemeClr val="bg1"/>
                </a:solidFill>
                <a:latin typeface="Comic Sans MS" panose="030F0702030302020204" pitchFamily="66" charset="0"/>
                <a:cs typeface="Arial" charset="0"/>
              </a:rPr>
              <a:t>÷</a:t>
            </a:r>
            <a:r>
              <a:rPr lang="en-GB" altLang="en-US" dirty="0">
                <a:solidFill>
                  <a:schemeClr val="bg1"/>
                </a:solidFill>
                <a:latin typeface="Comic Sans MS" panose="030F0702030302020204" pitchFamily="66" charset="0"/>
              </a:rPr>
              <a:t>10m</a:t>
            </a:r>
          </a:p>
        </p:txBody>
      </p:sp>
    </p:spTree>
    <p:extLst>
      <p:ext uri="{BB962C8B-B14F-4D97-AF65-F5344CB8AC3E}">
        <p14:creationId xmlns:p14="http://schemas.microsoft.com/office/powerpoint/2010/main" val="33707288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153606" name="Picture 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932039" y="3247935"/>
            <a:ext cx="4182269" cy="2629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3610" name="Text Box 10"/>
          <p:cNvSpPr txBox="1">
            <a:spLocks noChangeArrowheads="1"/>
          </p:cNvSpPr>
          <p:nvPr/>
        </p:nvSpPr>
        <p:spPr bwMode="auto">
          <a:xfrm>
            <a:off x="1109763" y="4149080"/>
            <a:ext cx="3748460" cy="16158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it-IT" altLang="en-US" b="1" dirty="0" smtClean="0">
                <a:solidFill>
                  <a:srgbClr val="FFFF00"/>
                </a:solidFill>
              </a:rPr>
              <a:t>e.g. INTERSECTING </a:t>
            </a:r>
            <a:r>
              <a:rPr lang="it-IT" altLang="en-US" b="1" dirty="0">
                <a:solidFill>
                  <a:srgbClr val="FFFF00"/>
                </a:solidFill>
              </a:rPr>
              <a:t>PROFILES</a:t>
            </a:r>
            <a:r>
              <a:rPr lang="en-GB" altLang="en-US" b="1" dirty="0">
                <a:solidFill>
                  <a:srgbClr val="FFFF00"/>
                </a:solidFill>
              </a:rPr>
              <a:t>: </a:t>
            </a:r>
            <a:r>
              <a:rPr lang="en-GB" altLang="en-US" b="1" dirty="0" smtClean="0">
                <a:solidFill>
                  <a:srgbClr val="FFFF00"/>
                </a:solidFill>
              </a:rPr>
              <a:t>when</a:t>
            </a:r>
          </a:p>
          <a:p>
            <a:pPr>
              <a:spcBef>
                <a:spcPct val="50000"/>
              </a:spcBef>
            </a:pPr>
            <a:r>
              <a:rPr lang="en-GB" altLang="en-US" b="1" dirty="0" smtClean="0">
                <a:solidFill>
                  <a:srgbClr val="FFFF00"/>
                </a:solidFill>
              </a:rPr>
              <a:t> </a:t>
            </a:r>
            <a:r>
              <a:rPr lang="en-GB" altLang="en-US" b="1" dirty="0">
                <a:solidFill>
                  <a:srgbClr val="FFFF00"/>
                </a:solidFill>
              </a:rPr>
              <a:t>borrow sand (</a:t>
            </a:r>
            <a:r>
              <a:rPr lang="en-GB" altLang="en-US" b="1" dirty="0" smtClean="0">
                <a:solidFill>
                  <a:srgbClr val="FFFF00"/>
                </a:solidFill>
              </a:rPr>
              <a:t>A</a:t>
            </a:r>
            <a:r>
              <a:rPr lang="en-GB" altLang="en-US" b="1" baseline="-25000" dirty="0" smtClean="0">
                <a:solidFill>
                  <a:srgbClr val="FFFF00"/>
                </a:solidFill>
              </a:rPr>
              <a:t>F</a:t>
            </a:r>
            <a:r>
              <a:rPr lang="en-GB" altLang="en-US" b="1" dirty="0" smtClean="0">
                <a:solidFill>
                  <a:srgbClr val="FFFF00"/>
                </a:solidFill>
              </a:rPr>
              <a:t>: </a:t>
            </a:r>
            <a:r>
              <a:rPr lang="en-GB" altLang="en-US" b="1" dirty="0">
                <a:solidFill>
                  <a:srgbClr val="FFFF00"/>
                </a:solidFill>
              </a:rPr>
              <a:t>fill sand) is </a:t>
            </a:r>
            <a:r>
              <a:rPr lang="en-GB" altLang="en-US" b="1" dirty="0" smtClean="0">
                <a:solidFill>
                  <a:srgbClr val="FFFF00"/>
                </a:solidFill>
              </a:rPr>
              <a:t>coarser</a:t>
            </a:r>
          </a:p>
          <a:p>
            <a:pPr>
              <a:spcBef>
                <a:spcPct val="50000"/>
              </a:spcBef>
            </a:pPr>
            <a:r>
              <a:rPr lang="en-GB" altLang="en-US" b="1" dirty="0" smtClean="0">
                <a:solidFill>
                  <a:srgbClr val="FFFF00"/>
                </a:solidFill>
              </a:rPr>
              <a:t> </a:t>
            </a:r>
            <a:r>
              <a:rPr lang="en-GB" altLang="en-US" b="1" dirty="0">
                <a:solidFill>
                  <a:srgbClr val="FFFF00"/>
                </a:solidFill>
              </a:rPr>
              <a:t>than native sand (A</a:t>
            </a:r>
            <a:r>
              <a:rPr lang="en-GB" altLang="en-US" b="1" baseline="-25000" dirty="0">
                <a:solidFill>
                  <a:srgbClr val="FFFF00"/>
                </a:solidFill>
              </a:rPr>
              <a:t>N </a:t>
            </a:r>
            <a:r>
              <a:rPr lang="en-GB" altLang="en-US" b="1" dirty="0">
                <a:solidFill>
                  <a:srgbClr val="FFFF00"/>
                </a:solidFill>
              </a:rPr>
              <a:t>: native </a:t>
            </a:r>
            <a:r>
              <a:rPr lang="en-GB" altLang="en-US" dirty="0">
                <a:solidFill>
                  <a:srgbClr val="FFFF00"/>
                </a:solidFill>
              </a:rPr>
              <a:t>sand); </a:t>
            </a:r>
            <a:endParaRPr lang="en-GB" altLang="en-US" dirty="0" smtClean="0">
              <a:solidFill>
                <a:srgbClr val="FFFF00"/>
              </a:solidFill>
            </a:endParaRPr>
          </a:p>
          <a:p>
            <a:pPr>
              <a:spcBef>
                <a:spcPct val="50000"/>
              </a:spcBef>
            </a:pPr>
            <a:r>
              <a:rPr lang="en-GB" altLang="en-US" dirty="0" smtClean="0">
                <a:solidFill>
                  <a:srgbClr val="FFFF00"/>
                </a:solidFill>
              </a:rPr>
              <a:t> </a:t>
            </a:r>
            <a:r>
              <a:rPr lang="en-GB" altLang="en-US" dirty="0">
                <a:solidFill>
                  <a:srgbClr val="FFFF00"/>
                </a:solidFill>
              </a:rPr>
              <a:t>(</a:t>
            </a:r>
            <a:r>
              <a:rPr lang="en-GB" altLang="en-US" b="1" dirty="0">
                <a:solidFill>
                  <a:srgbClr val="FFFF00"/>
                </a:solidFill>
              </a:rPr>
              <a:t>A</a:t>
            </a:r>
            <a:r>
              <a:rPr lang="en-GB" altLang="en-US" b="1" baseline="-25000" dirty="0">
                <a:solidFill>
                  <a:srgbClr val="FFFF00"/>
                </a:solidFill>
              </a:rPr>
              <a:t>F</a:t>
            </a:r>
            <a:r>
              <a:rPr lang="en-GB" altLang="en-US" b="1" dirty="0">
                <a:solidFill>
                  <a:srgbClr val="FFFF00"/>
                </a:solidFill>
              </a:rPr>
              <a:t> &gt;A</a:t>
            </a:r>
            <a:r>
              <a:rPr lang="en-GB" altLang="en-US" b="1" baseline="-25000" dirty="0">
                <a:solidFill>
                  <a:srgbClr val="FFFF00"/>
                </a:solidFill>
              </a:rPr>
              <a:t>N</a:t>
            </a:r>
            <a:r>
              <a:rPr lang="en-GB" altLang="en-US" b="1" dirty="0" smtClean="0">
                <a:solidFill>
                  <a:srgbClr val="FFFF00"/>
                </a:solidFill>
              </a:rPr>
              <a:t>).</a:t>
            </a:r>
            <a:endParaRPr lang="en-GB" altLang="en-US" b="1" dirty="0">
              <a:solidFill>
                <a:srgbClr val="FFFF00"/>
              </a:solidFill>
            </a:endParaRPr>
          </a:p>
        </p:txBody>
      </p:sp>
      <p:sp>
        <p:nvSpPr>
          <p:cNvPr id="153612" name="Text Box 12"/>
          <p:cNvSpPr txBox="1">
            <a:spLocks noChangeArrowheads="1"/>
          </p:cNvSpPr>
          <p:nvPr/>
        </p:nvSpPr>
        <p:spPr bwMode="auto">
          <a:xfrm>
            <a:off x="339232" y="5877272"/>
            <a:ext cx="4722439" cy="784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GB" altLang="en-US" dirty="0">
                <a:solidFill>
                  <a:schemeClr val="bg1"/>
                </a:solidFill>
              </a:rPr>
              <a:t>Volume of fill required to produce a width W </a:t>
            </a:r>
            <a:endParaRPr lang="en-GB" altLang="en-US" dirty="0" smtClean="0">
              <a:solidFill>
                <a:schemeClr val="bg1"/>
              </a:solidFill>
            </a:endParaRPr>
          </a:p>
          <a:p>
            <a:pPr>
              <a:spcBef>
                <a:spcPct val="50000"/>
              </a:spcBef>
            </a:pPr>
            <a:r>
              <a:rPr lang="en-GB" altLang="en-US" dirty="0" smtClean="0">
                <a:solidFill>
                  <a:schemeClr val="bg1"/>
                </a:solidFill>
              </a:rPr>
              <a:t>of sub-aerial </a:t>
            </a:r>
            <a:r>
              <a:rPr lang="en-GB" altLang="en-US" dirty="0">
                <a:solidFill>
                  <a:schemeClr val="bg1"/>
                </a:solidFill>
              </a:rPr>
              <a:t>beach per unit length of shoreline:</a:t>
            </a:r>
          </a:p>
        </p:txBody>
      </p:sp>
      <p:graphicFrame>
        <p:nvGraphicFramePr>
          <p:cNvPr id="153614" name="Object 14"/>
          <p:cNvGraphicFramePr>
            <a:graphicFrameLocks noChangeAspect="1"/>
          </p:cNvGraphicFramePr>
          <p:nvPr>
            <p:extLst>
              <p:ext uri="{D42A27DB-BD31-4B8C-83A1-F6EECF244321}">
                <p14:modId xmlns:p14="http://schemas.microsoft.com/office/powerpoint/2010/main" val="440584883"/>
              </p:ext>
            </p:extLst>
          </p:nvPr>
        </p:nvGraphicFramePr>
        <p:xfrm>
          <a:off x="5148064" y="6029611"/>
          <a:ext cx="2519362" cy="814388"/>
        </p:xfrm>
        <a:graphic>
          <a:graphicData uri="http://schemas.openxmlformats.org/presentationml/2006/ole">
            <mc:AlternateContent xmlns:mc="http://schemas.openxmlformats.org/markup-compatibility/2006">
              <mc:Choice xmlns:v="urn:schemas-microsoft-com:vml" Requires="v">
                <p:oleObj spid="_x0000_s19468" name="Equation" r:id="rId5" imgW="1688760" imgH="545760" progId="Equation.3">
                  <p:embed/>
                </p:oleObj>
              </mc:Choice>
              <mc:Fallback>
                <p:oleObj name="Equation" r:id="rId5" imgW="1688760" imgH="54576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48064" y="6029611"/>
                        <a:ext cx="2519362" cy="814388"/>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6" name="Text Box 6"/>
          <p:cNvSpPr txBox="1">
            <a:spLocks noChangeArrowheads="1"/>
          </p:cNvSpPr>
          <p:nvPr/>
        </p:nvSpPr>
        <p:spPr bwMode="auto">
          <a:xfrm>
            <a:off x="20960" y="-6350"/>
            <a:ext cx="9093349" cy="38779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GB" altLang="en-US" b="1" dirty="0" smtClean="0">
                <a:solidFill>
                  <a:schemeClr val="accent6">
                    <a:lumMod val="75000"/>
                  </a:schemeClr>
                </a:solidFill>
                <a:latin typeface="Comic Sans MS" panose="030F0702030302020204" pitchFamily="66" charset="0"/>
              </a:rPr>
              <a:t>Berm </a:t>
            </a:r>
            <a:r>
              <a:rPr lang="en-GB" altLang="en-US" b="1" dirty="0">
                <a:solidFill>
                  <a:schemeClr val="accent6">
                    <a:lumMod val="75000"/>
                  </a:schemeClr>
                </a:solidFill>
                <a:latin typeface="Comic Sans MS" panose="030F0702030302020204" pitchFamily="66" charset="0"/>
              </a:rPr>
              <a:t>height (LANDWARD LIMIT)</a:t>
            </a:r>
          </a:p>
          <a:p>
            <a:pPr>
              <a:spcBef>
                <a:spcPct val="50000"/>
              </a:spcBef>
            </a:pPr>
            <a:r>
              <a:rPr lang="en-GB" altLang="en-US" dirty="0">
                <a:solidFill>
                  <a:srgbClr val="00B0F0"/>
                </a:solidFill>
                <a:latin typeface="Comic Sans MS" panose="030F0702030302020204" pitchFamily="66" charset="0"/>
              </a:rPr>
              <a:t>The most accurate method of determining the berm height is </a:t>
            </a:r>
            <a:r>
              <a:rPr lang="en-GB" altLang="en-US" dirty="0" smtClean="0">
                <a:solidFill>
                  <a:srgbClr val="00B0F0"/>
                </a:solidFill>
                <a:latin typeface="Comic Sans MS" panose="030F0702030302020204" pitchFamily="66" charset="0"/>
              </a:rPr>
              <a:t> </a:t>
            </a:r>
            <a:r>
              <a:rPr lang="en-GB" altLang="en-US" dirty="0">
                <a:solidFill>
                  <a:srgbClr val="00B0F0"/>
                </a:solidFill>
                <a:latin typeface="Comic Sans MS" panose="030F0702030302020204" pitchFamily="66" charset="0"/>
              </a:rPr>
              <a:t>to examine historical profiles. </a:t>
            </a:r>
          </a:p>
          <a:p>
            <a:pPr>
              <a:spcBef>
                <a:spcPct val="50000"/>
              </a:spcBef>
            </a:pPr>
            <a:r>
              <a:rPr lang="en-GB" altLang="en-US" dirty="0">
                <a:solidFill>
                  <a:srgbClr val="00B0F0"/>
                </a:solidFill>
                <a:latin typeface="Comic Sans MS" panose="030F0702030302020204" pitchFamily="66" charset="0"/>
              </a:rPr>
              <a:t>If no topographic survey is available, some equations able to predict the RUN-UP on the analysed beach can be </a:t>
            </a:r>
            <a:r>
              <a:rPr lang="en-GB" altLang="en-US" dirty="0" smtClean="0">
                <a:solidFill>
                  <a:srgbClr val="00B0F0"/>
                </a:solidFill>
                <a:latin typeface="Comic Sans MS" panose="030F0702030302020204" pitchFamily="66" charset="0"/>
              </a:rPr>
              <a:t>used. Typically </a:t>
            </a:r>
            <a:r>
              <a:rPr lang="en-GB" altLang="en-US" dirty="0">
                <a:solidFill>
                  <a:srgbClr val="00B0F0"/>
                </a:solidFill>
                <a:latin typeface="Comic Sans MS" panose="030F0702030302020204" pitchFamily="66" charset="0"/>
              </a:rPr>
              <a:t>the berm height can assume the </a:t>
            </a:r>
            <a:r>
              <a:rPr lang="en-GB" altLang="en-US" dirty="0" smtClean="0">
                <a:solidFill>
                  <a:srgbClr val="00B0F0"/>
                </a:solidFill>
                <a:latin typeface="Comic Sans MS" panose="030F0702030302020204" pitchFamily="66" charset="0"/>
              </a:rPr>
              <a:t>value:        </a:t>
            </a:r>
          </a:p>
          <a:p>
            <a:pPr>
              <a:spcBef>
                <a:spcPct val="50000"/>
              </a:spcBef>
            </a:pPr>
            <a:r>
              <a:rPr lang="en-GB" altLang="en-US" sz="2000" dirty="0">
                <a:solidFill>
                  <a:schemeClr val="accent6">
                    <a:lumMod val="75000"/>
                  </a:schemeClr>
                </a:solidFill>
                <a:latin typeface="Comic Sans MS" panose="030F0702030302020204" pitchFamily="66" charset="0"/>
              </a:rPr>
              <a:t> </a:t>
            </a:r>
            <a:r>
              <a:rPr lang="en-GB" altLang="en-US" sz="2000" dirty="0" smtClean="0">
                <a:solidFill>
                  <a:schemeClr val="accent6">
                    <a:lumMod val="75000"/>
                  </a:schemeClr>
                </a:solidFill>
                <a:latin typeface="Comic Sans MS" panose="030F0702030302020204" pitchFamily="66" charset="0"/>
              </a:rPr>
              <a:t>                                                                                         </a:t>
            </a:r>
            <a:r>
              <a:rPr lang="en-GB" altLang="en-US" sz="2000" b="1" dirty="0" smtClean="0">
                <a:solidFill>
                  <a:schemeClr val="accent6">
                    <a:lumMod val="75000"/>
                  </a:schemeClr>
                </a:solidFill>
                <a:latin typeface="Comic Sans MS" panose="030F0702030302020204" pitchFamily="66" charset="0"/>
              </a:rPr>
              <a:t>B=D</a:t>
            </a:r>
            <a:r>
              <a:rPr lang="en-GB" altLang="en-US" sz="2000" b="1" baseline="-25000" dirty="0" smtClean="0">
                <a:solidFill>
                  <a:schemeClr val="accent6">
                    <a:lumMod val="75000"/>
                  </a:schemeClr>
                </a:solidFill>
                <a:latin typeface="Comic Sans MS" panose="030F0702030302020204" pitchFamily="66" charset="0"/>
              </a:rPr>
              <a:t>c</a:t>
            </a:r>
            <a:r>
              <a:rPr lang="en-GB" altLang="en-US" sz="2000" b="1" dirty="0" smtClean="0">
                <a:solidFill>
                  <a:schemeClr val="accent6">
                    <a:lumMod val="75000"/>
                  </a:schemeClr>
                </a:solidFill>
                <a:latin typeface="Comic Sans MS" panose="030F0702030302020204" pitchFamily="66" charset="0"/>
              </a:rPr>
              <a:t>/4</a:t>
            </a:r>
            <a:endParaRPr lang="en-GB" altLang="en-US" sz="2000" b="1" dirty="0">
              <a:solidFill>
                <a:schemeClr val="accent6">
                  <a:lumMod val="75000"/>
                </a:schemeClr>
              </a:solidFill>
              <a:latin typeface="Comic Sans MS" panose="030F0702030302020204" pitchFamily="66" charset="0"/>
            </a:endParaRPr>
          </a:p>
          <a:p>
            <a:pPr>
              <a:spcBef>
                <a:spcPct val="50000"/>
              </a:spcBef>
            </a:pPr>
            <a:r>
              <a:rPr lang="en-GB" altLang="en-US" dirty="0">
                <a:solidFill>
                  <a:srgbClr val="00B0F0"/>
                </a:solidFill>
                <a:latin typeface="Comic Sans MS" panose="030F0702030302020204" pitchFamily="66" charset="0"/>
              </a:rPr>
              <a:t>Based on the equilibrium </a:t>
            </a:r>
            <a:r>
              <a:rPr lang="en-GB" altLang="en-US" dirty="0" smtClean="0">
                <a:solidFill>
                  <a:srgbClr val="00B0F0"/>
                </a:solidFill>
                <a:latin typeface="Comic Sans MS" panose="030F0702030302020204" pitchFamily="66" charset="0"/>
              </a:rPr>
              <a:t>profile </a:t>
            </a:r>
            <a:r>
              <a:rPr lang="en-GB" altLang="en-US" dirty="0">
                <a:solidFill>
                  <a:srgbClr val="00B0F0"/>
                </a:solidFill>
                <a:latin typeface="Comic Sans MS" panose="030F0702030302020204" pitchFamily="66" charset="0"/>
              </a:rPr>
              <a:t>equation (and on the anticipated </a:t>
            </a:r>
            <a:r>
              <a:rPr lang="en-GB" altLang="en-US" dirty="0" smtClean="0">
                <a:solidFill>
                  <a:srgbClr val="00B0F0"/>
                </a:solidFill>
                <a:latin typeface="Comic Sans MS" panose="030F0702030302020204" pitchFamily="66" charset="0"/>
              </a:rPr>
              <a:t>seaward </a:t>
            </a:r>
            <a:r>
              <a:rPr lang="en-GB" altLang="en-US" dirty="0">
                <a:solidFill>
                  <a:srgbClr val="00B0F0"/>
                </a:solidFill>
                <a:latin typeface="Comic Sans MS" panose="030F0702030302020204" pitchFamily="66" charset="0"/>
              </a:rPr>
              <a:t>/ landward limits), the volume of fill required to translate the beach at a given distance seaward can be easily </a:t>
            </a:r>
            <a:r>
              <a:rPr lang="en-GB" altLang="en-US" dirty="0" err="1" smtClean="0">
                <a:solidFill>
                  <a:srgbClr val="00B0F0"/>
                </a:solidFill>
                <a:latin typeface="Comic Sans MS" panose="030F0702030302020204" pitchFamily="66" charset="0"/>
              </a:rPr>
              <a:t>calculated.Dean</a:t>
            </a:r>
            <a:r>
              <a:rPr lang="en-GB" altLang="en-US" dirty="0" smtClean="0">
                <a:solidFill>
                  <a:srgbClr val="00B0F0"/>
                </a:solidFill>
                <a:latin typeface="Comic Sans MS" panose="030F0702030302020204" pitchFamily="66" charset="0"/>
              </a:rPr>
              <a:t> </a:t>
            </a:r>
            <a:r>
              <a:rPr lang="en-GB" altLang="en-US" dirty="0">
                <a:solidFill>
                  <a:srgbClr val="00B0F0"/>
                </a:solidFill>
                <a:latin typeface="Comic Sans MS" panose="030F0702030302020204" pitchFamily="66" charset="0"/>
              </a:rPr>
              <a:t>defines three basic types of </a:t>
            </a:r>
            <a:r>
              <a:rPr lang="en-GB" altLang="en-US" dirty="0" smtClean="0">
                <a:solidFill>
                  <a:srgbClr val="00B0F0"/>
                </a:solidFill>
                <a:latin typeface="Comic Sans MS" panose="030F0702030302020204" pitchFamily="66" charset="0"/>
              </a:rPr>
              <a:t>nourished profiles:</a:t>
            </a:r>
          </a:p>
          <a:p>
            <a:pPr>
              <a:spcBef>
                <a:spcPct val="50000"/>
              </a:spcBef>
            </a:pPr>
            <a:r>
              <a:rPr lang="en-GB" altLang="en-US" dirty="0" smtClean="0">
                <a:solidFill>
                  <a:srgbClr val="00B0F0"/>
                </a:solidFill>
                <a:latin typeface="Comic Sans MS" panose="030F0702030302020204" pitchFamily="66" charset="0"/>
              </a:rPr>
              <a:t>      </a:t>
            </a:r>
            <a:r>
              <a:rPr lang="en-GB" altLang="en-US" b="1" dirty="0" smtClean="0">
                <a:solidFill>
                  <a:schemeClr val="accent6">
                    <a:lumMod val="75000"/>
                  </a:schemeClr>
                </a:solidFill>
                <a:latin typeface="Comic Sans MS" panose="030F0702030302020204" pitchFamily="66" charset="0"/>
              </a:rPr>
              <a:t>Intersecting, Parallel and Diverging</a:t>
            </a:r>
            <a:r>
              <a:rPr lang="en-GB" altLang="en-US" b="1" dirty="0" smtClean="0">
                <a:solidFill>
                  <a:srgbClr val="00B0F0"/>
                </a:solidFill>
              </a:rPr>
              <a:t>.</a:t>
            </a:r>
            <a:endParaRPr lang="en-GB" altLang="en-US" b="1" dirty="0">
              <a:solidFill>
                <a:srgbClr val="00B0F0"/>
              </a:solidFill>
            </a:endParaRPr>
          </a:p>
        </p:txBody>
      </p:sp>
    </p:spTree>
    <p:extLst>
      <p:ext uri="{BB962C8B-B14F-4D97-AF65-F5344CB8AC3E}">
        <p14:creationId xmlns:p14="http://schemas.microsoft.com/office/powerpoint/2010/main" val="164675455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172037" name="Picture 5" descr="P823234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950" y="908050"/>
            <a:ext cx="4318000" cy="3238500"/>
          </a:xfrm>
          <a:prstGeom prst="rect">
            <a:avLst/>
          </a:prstGeom>
          <a:noFill/>
          <a:extLst>
            <a:ext uri="{909E8E84-426E-40DD-AFC4-6F175D3DCCD1}">
              <a14:hiddenFill xmlns:a14="http://schemas.microsoft.com/office/drawing/2010/main">
                <a:solidFill>
                  <a:srgbClr val="FFFFFF"/>
                </a:solidFill>
              </a14:hiddenFill>
            </a:ext>
          </a:extLst>
        </p:spPr>
      </p:pic>
      <p:pic>
        <p:nvPicPr>
          <p:cNvPr id="172038" name="Picture 6" descr="P823233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43438" y="908050"/>
            <a:ext cx="4318000" cy="3238500"/>
          </a:xfrm>
          <a:prstGeom prst="rect">
            <a:avLst/>
          </a:prstGeom>
          <a:noFill/>
          <a:extLst>
            <a:ext uri="{909E8E84-426E-40DD-AFC4-6F175D3DCCD1}">
              <a14:hiddenFill xmlns:a14="http://schemas.microsoft.com/office/drawing/2010/main">
                <a:solidFill>
                  <a:srgbClr val="FFFFFF"/>
                </a:solidFill>
              </a14:hiddenFill>
            </a:ext>
          </a:extLst>
        </p:spPr>
      </p:pic>
      <p:sp>
        <p:nvSpPr>
          <p:cNvPr id="172040" name="Rectangle 8"/>
          <p:cNvSpPr>
            <a:spLocks noChangeArrowheads="1"/>
          </p:cNvSpPr>
          <p:nvPr/>
        </p:nvSpPr>
        <p:spPr bwMode="auto">
          <a:xfrm>
            <a:off x="539750" y="4802356"/>
            <a:ext cx="8135938"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tabLst>
                <a:tab pos="2628900" algn="l"/>
              </a:tabLst>
              <a:defRPr>
                <a:solidFill>
                  <a:schemeClr val="tx1"/>
                </a:solidFill>
                <a:latin typeface="Arial" charset="0"/>
              </a:defRPr>
            </a:lvl1pPr>
            <a:lvl2pPr>
              <a:tabLst>
                <a:tab pos="2628900" algn="l"/>
              </a:tabLst>
              <a:defRPr>
                <a:solidFill>
                  <a:schemeClr val="tx1"/>
                </a:solidFill>
                <a:latin typeface="Arial" charset="0"/>
              </a:defRPr>
            </a:lvl2pPr>
            <a:lvl3pPr>
              <a:tabLst>
                <a:tab pos="2628900" algn="l"/>
              </a:tabLst>
              <a:defRPr>
                <a:solidFill>
                  <a:schemeClr val="tx1"/>
                </a:solidFill>
                <a:latin typeface="Arial" charset="0"/>
              </a:defRPr>
            </a:lvl3pPr>
            <a:lvl4pPr>
              <a:tabLst>
                <a:tab pos="2628900" algn="l"/>
              </a:tabLst>
              <a:defRPr>
                <a:solidFill>
                  <a:schemeClr val="tx1"/>
                </a:solidFill>
                <a:latin typeface="Arial" charset="0"/>
              </a:defRPr>
            </a:lvl4pPr>
            <a:lvl5pPr>
              <a:tabLst>
                <a:tab pos="2628900" algn="l"/>
              </a:tabLst>
              <a:defRPr>
                <a:solidFill>
                  <a:schemeClr val="tx1"/>
                </a:solidFill>
                <a:latin typeface="Arial" charset="0"/>
              </a:defRPr>
            </a:lvl5pPr>
            <a:lvl6pPr fontAlgn="base">
              <a:spcBef>
                <a:spcPct val="0"/>
              </a:spcBef>
              <a:spcAft>
                <a:spcPct val="0"/>
              </a:spcAft>
              <a:tabLst>
                <a:tab pos="2628900" algn="l"/>
              </a:tabLst>
              <a:defRPr>
                <a:solidFill>
                  <a:schemeClr val="tx1"/>
                </a:solidFill>
                <a:latin typeface="Arial" charset="0"/>
              </a:defRPr>
            </a:lvl6pPr>
            <a:lvl7pPr fontAlgn="base">
              <a:spcBef>
                <a:spcPct val="0"/>
              </a:spcBef>
              <a:spcAft>
                <a:spcPct val="0"/>
              </a:spcAft>
              <a:tabLst>
                <a:tab pos="2628900" algn="l"/>
              </a:tabLst>
              <a:defRPr>
                <a:solidFill>
                  <a:schemeClr val="tx1"/>
                </a:solidFill>
                <a:latin typeface="Arial" charset="0"/>
              </a:defRPr>
            </a:lvl7pPr>
            <a:lvl8pPr fontAlgn="base">
              <a:spcBef>
                <a:spcPct val="0"/>
              </a:spcBef>
              <a:spcAft>
                <a:spcPct val="0"/>
              </a:spcAft>
              <a:tabLst>
                <a:tab pos="2628900" algn="l"/>
              </a:tabLst>
              <a:defRPr>
                <a:solidFill>
                  <a:schemeClr val="tx1"/>
                </a:solidFill>
                <a:latin typeface="Arial" charset="0"/>
              </a:defRPr>
            </a:lvl8pPr>
            <a:lvl9pPr fontAlgn="base">
              <a:spcBef>
                <a:spcPct val="0"/>
              </a:spcBef>
              <a:spcAft>
                <a:spcPct val="0"/>
              </a:spcAft>
              <a:tabLst>
                <a:tab pos="2628900" algn="l"/>
              </a:tabLst>
              <a:defRPr>
                <a:solidFill>
                  <a:schemeClr val="tx1"/>
                </a:solidFill>
                <a:latin typeface="Arial" charset="0"/>
              </a:defRPr>
            </a:lvl9pPr>
          </a:lstStyle>
          <a:p>
            <a:pPr algn="ctr"/>
            <a:r>
              <a:rPr lang="en-US" altLang="en-US" b="1" i="1" dirty="0">
                <a:solidFill>
                  <a:srgbClr val="FFFF00"/>
                </a:solidFill>
                <a:latin typeface="Arial Narrow" pitchFamily="34" charset="0"/>
              </a:rPr>
              <a:t>Copacabana 50 </a:t>
            </a:r>
            <a:r>
              <a:rPr lang="en-US" altLang="en-US" b="1" i="1" dirty="0" smtClean="0">
                <a:solidFill>
                  <a:srgbClr val="FFFF00"/>
                </a:solidFill>
                <a:latin typeface="Arial Narrow" pitchFamily="34" charset="0"/>
              </a:rPr>
              <a:t>years </a:t>
            </a:r>
            <a:r>
              <a:rPr lang="en-US" altLang="en-US" b="1" i="1" dirty="0">
                <a:solidFill>
                  <a:srgbClr val="FFFF00"/>
                </a:solidFill>
                <a:latin typeface="Arial Narrow" pitchFamily="34" charset="0"/>
              </a:rPr>
              <a:t>after the nourishment (23/08/2007)</a:t>
            </a:r>
          </a:p>
          <a:p>
            <a:pPr algn="ctr"/>
            <a:endParaRPr lang="en-US" altLang="en-US" b="1" i="1" dirty="0">
              <a:solidFill>
                <a:srgbClr val="FFFF00"/>
              </a:solidFill>
              <a:latin typeface="Arial Narrow" pitchFamily="34" charset="0"/>
            </a:endParaRPr>
          </a:p>
          <a:p>
            <a:pPr algn="ctr"/>
            <a:endParaRPr lang="en-US" altLang="en-US" sz="2400" b="1" dirty="0">
              <a:solidFill>
                <a:srgbClr val="FFFF00"/>
              </a:solidFill>
              <a:latin typeface="Arial Narrow" pitchFamily="34" charset="0"/>
            </a:endParaRPr>
          </a:p>
        </p:txBody>
      </p:sp>
    </p:spTree>
    <p:extLst>
      <p:ext uri="{BB962C8B-B14F-4D97-AF65-F5344CB8AC3E}">
        <p14:creationId xmlns:p14="http://schemas.microsoft.com/office/powerpoint/2010/main" val="374206802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5" name="Picture 4" descr="C:\Users\Allan\Documents\WIP\IPCC 2014\Flooding\PICTURES\IMG_6398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43180" y="3573015"/>
            <a:ext cx="2615572" cy="223728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C:\Users\Allan\Desktop\1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4128" y="188641"/>
            <a:ext cx="3209156" cy="251720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3720"/>
            <a:ext cx="5292080" cy="68717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4603458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ext uri="{D42A27DB-BD31-4B8C-83A1-F6EECF244321}">
                <p14:modId xmlns:p14="http://schemas.microsoft.com/office/powerpoint/2010/main" val="2180808014"/>
              </p:ext>
            </p:extLst>
          </p:nvPr>
        </p:nvGraphicFramePr>
        <p:xfrm>
          <a:off x="-17900" y="260648"/>
          <a:ext cx="9161900" cy="315468"/>
        </p:xfrm>
        <a:graphic>
          <a:graphicData uri="http://schemas.openxmlformats.org/drawingml/2006/table">
            <a:tbl>
              <a:tblPr firstRow="1" firstCol="1" bandRow="1">
                <a:tableStyleId>{5C22544A-7EE6-4342-B048-85BDC9FD1C3A}</a:tableStyleId>
              </a:tblPr>
              <a:tblGrid>
                <a:gridCol w="2300399"/>
                <a:gridCol w="3430267"/>
                <a:gridCol w="3431234"/>
              </a:tblGrid>
              <a:tr h="0">
                <a:tc>
                  <a:txBody>
                    <a:bodyPr/>
                    <a:lstStyle/>
                    <a:p>
                      <a:pPr indent="457200" algn="just" hangingPunct="0">
                        <a:lnSpc>
                          <a:spcPct val="115000"/>
                        </a:lnSpc>
                        <a:spcAft>
                          <a:spcPts val="0"/>
                        </a:spcAft>
                      </a:pPr>
                      <a:r>
                        <a:rPr lang="en-GB" sz="1800" dirty="0">
                          <a:effectLst/>
                        </a:rPr>
                        <a:t>Structure Type</a:t>
                      </a:r>
                      <a:endParaRPr lang="en-GB" sz="1800" dirty="0">
                        <a:effectLst/>
                        <a:latin typeface="Arial"/>
                        <a:ea typeface="Times New Roman"/>
                      </a:endParaRPr>
                    </a:p>
                  </a:txBody>
                  <a:tcPr marL="68580" marR="68580" marT="0" marB="0"/>
                </a:tc>
                <a:tc>
                  <a:txBody>
                    <a:bodyPr/>
                    <a:lstStyle/>
                    <a:p>
                      <a:pPr indent="457200" algn="just" hangingPunct="0">
                        <a:lnSpc>
                          <a:spcPct val="115000"/>
                        </a:lnSpc>
                        <a:spcAft>
                          <a:spcPts val="0"/>
                        </a:spcAft>
                      </a:pPr>
                      <a:r>
                        <a:rPr lang="en-GB" sz="1800" dirty="0">
                          <a:effectLst/>
                        </a:rPr>
                        <a:t>Advantages</a:t>
                      </a:r>
                      <a:endParaRPr lang="en-GB" sz="1800" dirty="0">
                        <a:effectLst/>
                        <a:latin typeface="Arial"/>
                        <a:ea typeface="Times New Roman"/>
                      </a:endParaRPr>
                    </a:p>
                  </a:txBody>
                  <a:tcPr marL="68580" marR="68580" marT="0" marB="0"/>
                </a:tc>
                <a:tc>
                  <a:txBody>
                    <a:bodyPr/>
                    <a:lstStyle/>
                    <a:p>
                      <a:pPr indent="457200" algn="just" hangingPunct="0">
                        <a:lnSpc>
                          <a:spcPct val="115000"/>
                        </a:lnSpc>
                        <a:spcAft>
                          <a:spcPts val="0"/>
                        </a:spcAft>
                      </a:pPr>
                      <a:r>
                        <a:rPr lang="en-GB" sz="1800" dirty="0">
                          <a:effectLst/>
                        </a:rPr>
                        <a:t>Disadvantages</a:t>
                      </a:r>
                      <a:endParaRPr lang="en-GB" sz="1800" dirty="0">
                        <a:effectLst/>
                        <a:latin typeface="Arial"/>
                        <a:ea typeface="Times New Roman"/>
                      </a:endParaRPr>
                    </a:p>
                  </a:txBody>
                  <a:tcPr marL="68580" marR="68580" marT="0" marB="0"/>
                </a:tc>
              </a:tr>
            </a:tbl>
          </a:graphicData>
        </a:graphic>
      </p:graphicFrame>
      <p:graphicFrame>
        <p:nvGraphicFramePr>
          <p:cNvPr id="2" name="Table 1"/>
          <p:cNvGraphicFramePr>
            <a:graphicFrameLocks noGrp="1"/>
          </p:cNvGraphicFramePr>
          <p:nvPr>
            <p:extLst>
              <p:ext uri="{D42A27DB-BD31-4B8C-83A1-F6EECF244321}">
                <p14:modId xmlns:p14="http://schemas.microsoft.com/office/powerpoint/2010/main" val="1087892157"/>
              </p:ext>
            </p:extLst>
          </p:nvPr>
        </p:nvGraphicFramePr>
        <p:xfrm>
          <a:off x="-20993" y="980728"/>
          <a:ext cx="9144000" cy="3154680"/>
        </p:xfrm>
        <a:graphic>
          <a:graphicData uri="http://schemas.openxmlformats.org/drawingml/2006/table">
            <a:tbl>
              <a:tblPr firstRow="1" firstCol="1" bandRow="1">
                <a:tableStyleId>{5C22544A-7EE6-4342-B048-85BDC9FD1C3A}</a:tableStyleId>
              </a:tblPr>
              <a:tblGrid>
                <a:gridCol w="2295904"/>
                <a:gridCol w="3423565"/>
                <a:gridCol w="3424531"/>
              </a:tblGrid>
              <a:tr h="0">
                <a:tc>
                  <a:txBody>
                    <a:bodyPr/>
                    <a:lstStyle/>
                    <a:p>
                      <a:pPr indent="0" algn="l" hangingPunct="0">
                        <a:lnSpc>
                          <a:spcPct val="115000"/>
                        </a:lnSpc>
                        <a:spcAft>
                          <a:spcPts val="0"/>
                        </a:spcAft>
                      </a:pPr>
                      <a:r>
                        <a:rPr lang="en-GB" sz="1800" dirty="0">
                          <a:effectLst/>
                        </a:rPr>
                        <a:t>SEAWALLS</a:t>
                      </a:r>
                    </a:p>
                    <a:p>
                      <a:pPr indent="0" algn="l" hangingPunct="0">
                        <a:lnSpc>
                          <a:spcPct val="115000"/>
                        </a:lnSpc>
                        <a:spcAft>
                          <a:spcPts val="0"/>
                        </a:spcAft>
                      </a:pPr>
                      <a:r>
                        <a:rPr lang="en-GB" sz="1800" dirty="0" smtClean="0">
                          <a:effectLst/>
                        </a:rPr>
                        <a:t>Vertical/near </a:t>
                      </a:r>
                      <a:r>
                        <a:rPr lang="en-GB" sz="1800" dirty="0">
                          <a:effectLst/>
                        </a:rPr>
                        <a:t>vertical masonry or concrete wall. Can incorporate a wave return profile to improve overtopping performance </a:t>
                      </a:r>
                      <a:r>
                        <a:rPr lang="en-GB" sz="1800" dirty="0" smtClean="0">
                          <a:effectLst/>
                        </a:rPr>
                        <a:t>and </a:t>
                      </a:r>
                      <a:r>
                        <a:rPr lang="en-GB" sz="1800" dirty="0">
                          <a:effectLst/>
                        </a:rPr>
                        <a:t>a stepped apron toe to reduce scour.</a:t>
                      </a:r>
                      <a:endParaRPr lang="en-GB" sz="1800" dirty="0">
                        <a:effectLst/>
                        <a:latin typeface="Arial"/>
                        <a:ea typeface="Times New Roman"/>
                      </a:endParaRPr>
                    </a:p>
                  </a:txBody>
                  <a:tcPr marL="68580" marR="68580" marT="0" marB="0"/>
                </a:tc>
                <a:tc>
                  <a:txBody>
                    <a:bodyPr/>
                    <a:lstStyle/>
                    <a:p>
                      <a:pPr indent="0" algn="l" hangingPunct="0">
                        <a:lnSpc>
                          <a:spcPct val="115000"/>
                        </a:lnSpc>
                        <a:spcAft>
                          <a:spcPts val="0"/>
                        </a:spcAft>
                      </a:pPr>
                      <a:r>
                        <a:rPr lang="en-GB" sz="1800" dirty="0">
                          <a:effectLst/>
                        </a:rPr>
                        <a:t>1 Effective prevention of erosion</a:t>
                      </a:r>
                    </a:p>
                    <a:p>
                      <a:pPr indent="0" algn="l" hangingPunct="0">
                        <a:lnSpc>
                          <a:spcPct val="115000"/>
                        </a:lnSpc>
                        <a:spcAft>
                          <a:spcPts val="0"/>
                        </a:spcAft>
                      </a:pPr>
                      <a:r>
                        <a:rPr lang="en-GB" sz="1800" dirty="0">
                          <a:effectLst/>
                        </a:rPr>
                        <a:t>2 Effective protection against overtopping</a:t>
                      </a:r>
                    </a:p>
                    <a:p>
                      <a:pPr indent="0" algn="l" hangingPunct="0">
                        <a:lnSpc>
                          <a:spcPct val="115000"/>
                        </a:lnSpc>
                        <a:spcAft>
                          <a:spcPts val="0"/>
                        </a:spcAft>
                      </a:pPr>
                      <a:r>
                        <a:rPr lang="en-GB" sz="1800" dirty="0">
                          <a:effectLst/>
                        </a:rPr>
                        <a:t>3 Strong enough to resist severe exposure sites</a:t>
                      </a:r>
                    </a:p>
                    <a:p>
                      <a:pPr indent="0" algn="l" hangingPunct="0">
                        <a:lnSpc>
                          <a:spcPct val="115000"/>
                        </a:lnSpc>
                        <a:spcAft>
                          <a:spcPts val="0"/>
                        </a:spcAft>
                      </a:pPr>
                      <a:r>
                        <a:rPr lang="en-GB" sz="1800" dirty="0">
                          <a:effectLst/>
                        </a:rPr>
                        <a:t>4 Many different types</a:t>
                      </a:r>
                    </a:p>
                    <a:p>
                      <a:pPr indent="0" algn="l" hangingPunct="0">
                        <a:lnSpc>
                          <a:spcPct val="115000"/>
                        </a:lnSpc>
                        <a:spcAft>
                          <a:spcPts val="0"/>
                        </a:spcAft>
                      </a:pPr>
                      <a:r>
                        <a:rPr lang="en-GB" sz="1800" dirty="0">
                          <a:effectLst/>
                        </a:rPr>
                        <a:t>5 Can incorporate promenade amenity features</a:t>
                      </a:r>
                    </a:p>
                    <a:p>
                      <a:pPr indent="0" algn="l" hangingPunct="0">
                        <a:lnSpc>
                          <a:spcPct val="115000"/>
                        </a:lnSpc>
                        <a:spcAft>
                          <a:spcPts val="0"/>
                        </a:spcAft>
                      </a:pPr>
                      <a:r>
                        <a:rPr lang="en-GB" sz="1800" dirty="0">
                          <a:effectLst/>
                        </a:rPr>
                        <a:t>6 Generally safe for public use</a:t>
                      </a:r>
                      <a:endParaRPr lang="en-GB" sz="1800" dirty="0">
                        <a:effectLst/>
                        <a:latin typeface="Arial"/>
                        <a:ea typeface="Times New Roman"/>
                      </a:endParaRPr>
                    </a:p>
                  </a:txBody>
                  <a:tcPr marL="68580" marR="68580" marT="0" marB="0"/>
                </a:tc>
                <a:tc>
                  <a:txBody>
                    <a:bodyPr/>
                    <a:lstStyle/>
                    <a:p>
                      <a:pPr indent="0" algn="l" hangingPunct="0">
                        <a:lnSpc>
                          <a:spcPct val="115000"/>
                        </a:lnSpc>
                        <a:spcAft>
                          <a:spcPts val="0"/>
                        </a:spcAft>
                      </a:pPr>
                      <a:r>
                        <a:rPr lang="en-GB" sz="1800" dirty="0">
                          <a:effectLst/>
                        </a:rPr>
                        <a:t>1 Poor energy absorption and high wave reflection rates</a:t>
                      </a:r>
                    </a:p>
                    <a:p>
                      <a:pPr indent="0" algn="l" hangingPunct="0">
                        <a:lnSpc>
                          <a:spcPct val="115000"/>
                        </a:lnSpc>
                        <a:spcAft>
                          <a:spcPts val="0"/>
                        </a:spcAft>
                      </a:pPr>
                      <a:r>
                        <a:rPr lang="en-GB" sz="1800" dirty="0">
                          <a:effectLst/>
                        </a:rPr>
                        <a:t>2 Wave reflection and scour can destabilise beach</a:t>
                      </a:r>
                    </a:p>
                    <a:p>
                      <a:pPr indent="0" algn="l" hangingPunct="0">
                        <a:lnSpc>
                          <a:spcPct val="115000"/>
                        </a:lnSpc>
                        <a:spcAft>
                          <a:spcPts val="0"/>
                        </a:spcAft>
                      </a:pPr>
                      <a:r>
                        <a:rPr lang="en-GB" sz="1800" dirty="0">
                          <a:effectLst/>
                        </a:rPr>
                        <a:t>3 Often requires additional energy absorbing apron</a:t>
                      </a:r>
                    </a:p>
                    <a:p>
                      <a:pPr indent="0" algn="l" hangingPunct="0">
                        <a:lnSpc>
                          <a:spcPct val="115000"/>
                        </a:lnSpc>
                        <a:spcAft>
                          <a:spcPts val="0"/>
                        </a:spcAft>
                      </a:pPr>
                      <a:r>
                        <a:rPr lang="en-GB" sz="1800" dirty="0">
                          <a:effectLst/>
                        </a:rPr>
                        <a:t>4 Tends to be an expensive option</a:t>
                      </a:r>
                      <a:endParaRPr lang="en-GB" sz="1800" dirty="0">
                        <a:effectLst/>
                        <a:latin typeface="Arial"/>
                        <a:ea typeface="Times New Roman"/>
                      </a:endParaRPr>
                    </a:p>
                  </a:txBody>
                  <a:tcPr marL="68580" marR="68580" marT="0" marB="0"/>
                </a:tc>
              </a:tr>
            </a:tbl>
          </a:graphicData>
        </a:graphic>
      </p:graphicFrame>
      <p:pic>
        <p:nvPicPr>
          <p:cNvPr id="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4264015"/>
            <a:ext cx="2790825" cy="225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080" y="4306085"/>
            <a:ext cx="2655888" cy="22402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2572076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617139755"/>
              </p:ext>
            </p:extLst>
          </p:nvPr>
        </p:nvGraphicFramePr>
        <p:xfrm>
          <a:off x="0" y="980728"/>
          <a:ext cx="9114403" cy="1584177"/>
        </p:xfrm>
        <a:graphic>
          <a:graphicData uri="http://schemas.openxmlformats.org/drawingml/2006/table">
            <a:tbl>
              <a:tblPr firstRow="1" firstCol="1" bandRow="1">
                <a:tableStyleId>{5C22544A-7EE6-4342-B048-85BDC9FD1C3A}</a:tableStyleId>
              </a:tblPr>
              <a:tblGrid>
                <a:gridCol w="2288473"/>
                <a:gridCol w="3412483"/>
                <a:gridCol w="3413447"/>
              </a:tblGrid>
              <a:tr h="1584177">
                <a:tc>
                  <a:txBody>
                    <a:bodyPr/>
                    <a:lstStyle/>
                    <a:p>
                      <a:pPr indent="457200" algn="l" hangingPunct="0">
                        <a:lnSpc>
                          <a:spcPct val="115000"/>
                        </a:lnSpc>
                        <a:spcAft>
                          <a:spcPts val="0"/>
                        </a:spcAft>
                      </a:pPr>
                      <a:r>
                        <a:rPr lang="en-GB" sz="1400" dirty="0" smtClean="0">
                          <a:effectLst/>
                        </a:rPr>
                        <a:t>GROYNES help to build and maintain beach levels by intercepting the long-shore of sand.</a:t>
                      </a:r>
                      <a:endParaRPr lang="en-GB" sz="1400" dirty="0">
                        <a:effectLst/>
                        <a:latin typeface="Arial"/>
                        <a:ea typeface="Times New Roman"/>
                      </a:endParaRPr>
                    </a:p>
                  </a:txBody>
                  <a:tcPr marL="68580" marR="68580" marT="0" marB="0"/>
                </a:tc>
                <a:tc>
                  <a:txBody>
                    <a:bodyPr/>
                    <a:lstStyle/>
                    <a:p>
                      <a:pPr indent="457200" algn="l" hangingPunct="0">
                        <a:lnSpc>
                          <a:spcPct val="115000"/>
                        </a:lnSpc>
                        <a:spcAft>
                          <a:spcPts val="0"/>
                        </a:spcAft>
                      </a:pPr>
                      <a:r>
                        <a:rPr lang="en-GB" sz="1000" dirty="0" smtClean="0">
                          <a:effectLst/>
                        </a:rPr>
                        <a:t>1 Can be effective in beach building</a:t>
                      </a:r>
                      <a:endParaRPr lang="en-GB" sz="1200" dirty="0" smtClean="0">
                        <a:effectLst/>
                      </a:endParaRPr>
                    </a:p>
                    <a:p>
                      <a:pPr indent="457200" algn="l" hangingPunct="0">
                        <a:lnSpc>
                          <a:spcPct val="115000"/>
                        </a:lnSpc>
                        <a:spcAft>
                          <a:spcPts val="0"/>
                        </a:spcAft>
                      </a:pPr>
                      <a:r>
                        <a:rPr lang="en-GB" sz="1000" dirty="0" smtClean="0">
                          <a:effectLst/>
                        </a:rPr>
                        <a:t>2 Provision of a beach provides a valuable amenity </a:t>
                      </a:r>
                    </a:p>
                    <a:p>
                      <a:pPr indent="457200" algn="l" hangingPunct="0">
                        <a:lnSpc>
                          <a:spcPct val="115000"/>
                        </a:lnSpc>
                        <a:spcAft>
                          <a:spcPts val="0"/>
                        </a:spcAft>
                      </a:pPr>
                      <a:r>
                        <a:rPr lang="en-GB" sz="1000" dirty="0" smtClean="0">
                          <a:effectLst/>
                        </a:rPr>
                        <a:t>feature</a:t>
                      </a:r>
                      <a:endParaRPr lang="en-GB" sz="1200" dirty="0" smtClean="0">
                        <a:effectLst/>
                      </a:endParaRPr>
                    </a:p>
                    <a:p>
                      <a:pPr indent="457200" algn="l" hangingPunct="0">
                        <a:lnSpc>
                          <a:spcPct val="115000"/>
                        </a:lnSpc>
                        <a:spcAft>
                          <a:spcPts val="0"/>
                        </a:spcAft>
                      </a:pPr>
                      <a:r>
                        <a:rPr lang="en-GB" sz="1000" dirty="0" smtClean="0">
                          <a:effectLst/>
                        </a:rPr>
                        <a:t>3 Can be constructed relatively easily from a wide </a:t>
                      </a:r>
                    </a:p>
                    <a:p>
                      <a:pPr indent="457200" algn="l" hangingPunct="0">
                        <a:lnSpc>
                          <a:spcPct val="115000"/>
                        </a:lnSpc>
                        <a:spcAft>
                          <a:spcPts val="0"/>
                        </a:spcAft>
                      </a:pPr>
                      <a:r>
                        <a:rPr lang="en-GB" sz="1000" dirty="0" smtClean="0">
                          <a:effectLst/>
                        </a:rPr>
                        <a:t>range of materials</a:t>
                      </a:r>
                      <a:endParaRPr lang="en-GB" sz="1200" dirty="0" smtClean="0">
                        <a:effectLst/>
                      </a:endParaRPr>
                    </a:p>
                    <a:p>
                      <a:pPr indent="457200" algn="l" hangingPunct="0">
                        <a:lnSpc>
                          <a:spcPct val="115000"/>
                        </a:lnSpc>
                        <a:spcAft>
                          <a:spcPts val="0"/>
                        </a:spcAft>
                      </a:pPr>
                      <a:r>
                        <a:rPr lang="en-GB" sz="1000" dirty="0" smtClean="0">
                          <a:effectLst/>
                        </a:rPr>
                        <a:t>4 Maintenance of a beach reduces the exposure of </a:t>
                      </a:r>
                    </a:p>
                    <a:p>
                      <a:pPr indent="457200" algn="l" hangingPunct="0">
                        <a:lnSpc>
                          <a:spcPct val="115000"/>
                        </a:lnSpc>
                        <a:spcAft>
                          <a:spcPts val="0"/>
                        </a:spcAft>
                      </a:pPr>
                      <a:r>
                        <a:rPr lang="en-GB" sz="1000" dirty="0" smtClean="0">
                          <a:effectLst/>
                        </a:rPr>
                        <a:t>the main backstop defence</a:t>
                      </a:r>
                      <a:endParaRPr lang="en-GB" sz="1200" dirty="0" smtClean="0">
                        <a:effectLst/>
                      </a:endParaRPr>
                    </a:p>
                    <a:p>
                      <a:pPr indent="457200" algn="l" hangingPunct="0">
                        <a:lnSpc>
                          <a:spcPct val="115000"/>
                        </a:lnSpc>
                        <a:spcAft>
                          <a:spcPts val="0"/>
                        </a:spcAft>
                      </a:pPr>
                      <a:r>
                        <a:rPr lang="en-GB" sz="1000" dirty="0" smtClean="0">
                          <a:effectLst/>
                        </a:rPr>
                        <a:t>5 Can be relatively quick to construct</a:t>
                      </a:r>
                      <a:endParaRPr lang="en-GB" sz="1200" dirty="0">
                        <a:effectLst/>
                        <a:latin typeface="Arial"/>
                        <a:ea typeface="Times New Roman"/>
                      </a:endParaRPr>
                    </a:p>
                  </a:txBody>
                  <a:tcPr marL="68580" marR="68580" marT="0" marB="0"/>
                </a:tc>
                <a:tc>
                  <a:txBody>
                    <a:bodyPr/>
                    <a:lstStyle/>
                    <a:p>
                      <a:pPr indent="457200" algn="l" hangingPunct="0">
                        <a:lnSpc>
                          <a:spcPct val="115000"/>
                        </a:lnSpc>
                        <a:spcAft>
                          <a:spcPts val="0"/>
                        </a:spcAft>
                      </a:pPr>
                      <a:r>
                        <a:rPr lang="en-GB" sz="1000" dirty="0">
                          <a:effectLst/>
                        </a:rPr>
                        <a:t>1 Can produce local scour and increased down-drift </a:t>
                      </a:r>
                      <a:endParaRPr lang="en-GB" sz="1000" dirty="0" smtClean="0">
                        <a:effectLst/>
                      </a:endParaRPr>
                    </a:p>
                    <a:p>
                      <a:pPr indent="457200" algn="l" hangingPunct="0">
                        <a:lnSpc>
                          <a:spcPct val="115000"/>
                        </a:lnSpc>
                        <a:spcAft>
                          <a:spcPts val="0"/>
                        </a:spcAft>
                      </a:pPr>
                      <a:r>
                        <a:rPr lang="en-GB" sz="1000" dirty="0" smtClean="0">
                          <a:effectLst/>
                        </a:rPr>
                        <a:t>erosion</a:t>
                      </a:r>
                      <a:endParaRPr lang="en-GB" sz="1200" dirty="0">
                        <a:effectLst/>
                      </a:endParaRPr>
                    </a:p>
                    <a:p>
                      <a:pPr indent="457200" algn="l" hangingPunct="0">
                        <a:lnSpc>
                          <a:spcPct val="115000"/>
                        </a:lnSpc>
                        <a:spcAft>
                          <a:spcPts val="0"/>
                        </a:spcAft>
                      </a:pPr>
                      <a:r>
                        <a:rPr lang="en-GB" sz="1000" dirty="0">
                          <a:effectLst/>
                        </a:rPr>
                        <a:t>2 Require sand supplies of either natural long-shore </a:t>
                      </a:r>
                      <a:r>
                        <a:rPr lang="en-GB" sz="1000" dirty="0" smtClean="0">
                          <a:effectLst/>
                        </a:rPr>
                        <a:t> </a:t>
                      </a:r>
                    </a:p>
                    <a:p>
                      <a:pPr indent="457200" algn="l" hangingPunct="0">
                        <a:lnSpc>
                          <a:spcPct val="115000"/>
                        </a:lnSpc>
                        <a:spcAft>
                          <a:spcPts val="0"/>
                        </a:spcAft>
                      </a:pPr>
                      <a:r>
                        <a:rPr lang="en-GB" sz="1000" dirty="0" smtClean="0">
                          <a:effectLst/>
                        </a:rPr>
                        <a:t>drift </a:t>
                      </a:r>
                      <a:r>
                        <a:rPr lang="en-GB" sz="1000" dirty="0">
                          <a:effectLst/>
                        </a:rPr>
                        <a:t>or artificial nourishment</a:t>
                      </a:r>
                      <a:endParaRPr lang="en-GB" sz="1200" dirty="0">
                        <a:effectLst/>
                      </a:endParaRPr>
                    </a:p>
                    <a:p>
                      <a:pPr indent="457200" algn="l" hangingPunct="0">
                        <a:lnSpc>
                          <a:spcPct val="115000"/>
                        </a:lnSpc>
                        <a:spcAft>
                          <a:spcPts val="0"/>
                        </a:spcAft>
                      </a:pPr>
                      <a:r>
                        <a:rPr lang="en-GB" sz="1000" dirty="0">
                          <a:effectLst/>
                        </a:rPr>
                        <a:t>3 Less effective in controlling cross shore sand </a:t>
                      </a:r>
                      <a:endParaRPr lang="en-GB" sz="1000" dirty="0" smtClean="0">
                        <a:effectLst/>
                      </a:endParaRPr>
                    </a:p>
                    <a:p>
                      <a:pPr indent="457200" algn="l" hangingPunct="0">
                        <a:lnSpc>
                          <a:spcPct val="115000"/>
                        </a:lnSpc>
                        <a:spcAft>
                          <a:spcPts val="0"/>
                        </a:spcAft>
                      </a:pPr>
                      <a:r>
                        <a:rPr lang="en-GB" sz="1000" dirty="0" smtClean="0">
                          <a:effectLst/>
                        </a:rPr>
                        <a:t>movements</a:t>
                      </a:r>
                      <a:endParaRPr lang="en-GB" sz="1200" dirty="0">
                        <a:effectLst/>
                      </a:endParaRPr>
                    </a:p>
                    <a:p>
                      <a:pPr indent="457200" algn="l" hangingPunct="0">
                        <a:lnSpc>
                          <a:spcPct val="115000"/>
                        </a:lnSpc>
                        <a:spcAft>
                          <a:spcPts val="0"/>
                        </a:spcAft>
                      </a:pPr>
                      <a:r>
                        <a:rPr lang="en-GB" sz="1000" dirty="0">
                          <a:effectLst/>
                        </a:rPr>
                        <a:t>4 When constructed of materials other than rock </a:t>
                      </a:r>
                      <a:endParaRPr lang="en-GB" sz="1000" dirty="0" smtClean="0">
                        <a:effectLst/>
                      </a:endParaRPr>
                    </a:p>
                    <a:p>
                      <a:pPr indent="457200" algn="l" hangingPunct="0">
                        <a:lnSpc>
                          <a:spcPct val="115000"/>
                        </a:lnSpc>
                        <a:spcAft>
                          <a:spcPts val="0"/>
                        </a:spcAft>
                      </a:pPr>
                      <a:r>
                        <a:rPr lang="en-GB" sz="1000" dirty="0" smtClean="0">
                          <a:effectLst/>
                        </a:rPr>
                        <a:t>they </a:t>
                      </a:r>
                      <a:r>
                        <a:rPr lang="en-GB" sz="1000" dirty="0">
                          <a:effectLst/>
                        </a:rPr>
                        <a:t>can have a high maintenance cost</a:t>
                      </a:r>
                      <a:endParaRPr lang="en-GB" sz="1200" dirty="0">
                        <a:effectLst/>
                      </a:endParaRPr>
                    </a:p>
                    <a:p>
                      <a:pPr indent="457200" algn="l" hangingPunct="0">
                        <a:lnSpc>
                          <a:spcPct val="115000"/>
                        </a:lnSpc>
                        <a:spcAft>
                          <a:spcPts val="0"/>
                        </a:spcAft>
                      </a:pPr>
                      <a:r>
                        <a:rPr lang="en-GB" sz="1000" dirty="0">
                          <a:effectLst/>
                        </a:rPr>
                        <a:t>5 Rock </a:t>
                      </a:r>
                      <a:r>
                        <a:rPr lang="en-GB" sz="1000" dirty="0" err="1">
                          <a:effectLst/>
                        </a:rPr>
                        <a:t>groynes</a:t>
                      </a:r>
                      <a:r>
                        <a:rPr lang="en-GB" sz="1000" dirty="0">
                          <a:effectLst/>
                        </a:rPr>
                        <a:t> tend to be less safe for public use</a:t>
                      </a:r>
                      <a:endParaRPr lang="en-GB" sz="1200" dirty="0">
                        <a:effectLst/>
                        <a:latin typeface="Arial"/>
                        <a:ea typeface="Times New Roman"/>
                      </a:endParaRPr>
                    </a:p>
                  </a:txBody>
                  <a:tcPr marL="68580" marR="68580" marT="0" marB="0"/>
                </a:tc>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733407319"/>
              </p:ext>
            </p:extLst>
          </p:nvPr>
        </p:nvGraphicFramePr>
        <p:xfrm>
          <a:off x="1" y="260648"/>
          <a:ext cx="9143999" cy="360040"/>
        </p:xfrm>
        <a:graphic>
          <a:graphicData uri="http://schemas.openxmlformats.org/drawingml/2006/table">
            <a:tbl>
              <a:tblPr firstRow="1" firstCol="1" bandRow="1">
                <a:tableStyleId>{5C22544A-7EE6-4342-B048-85BDC9FD1C3A}</a:tableStyleId>
              </a:tblPr>
              <a:tblGrid>
                <a:gridCol w="2295904"/>
                <a:gridCol w="3423565"/>
                <a:gridCol w="3424530"/>
              </a:tblGrid>
              <a:tr h="360040">
                <a:tc>
                  <a:txBody>
                    <a:bodyPr/>
                    <a:lstStyle/>
                    <a:p>
                      <a:pPr indent="457200" algn="just" hangingPunct="0">
                        <a:lnSpc>
                          <a:spcPct val="115000"/>
                        </a:lnSpc>
                        <a:spcAft>
                          <a:spcPts val="0"/>
                        </a:spcAft>
                      </a:pPr>
                      <a:r>
                        <a:rPr lang="en-GB" sz="1800" dirty="0">
                          <a:effectLst/>
                        </a:rPr>
                        <a:t>Structure Type</a:t>
                      </a:r>
                      <a:endParaRPr lang="en-GB" sz="1800" dirty="0">
                        <a:effectLst/>
                        <a:latin typeface="Arial"/>
                        <a:ea typeface="Times New Roman"/>
                      </a:endParaRPr>
                    </a:p>
                  </a:txBody>
                  <a:tcPr marL="68580" marR="68580" marT="0" marB="0"/>
                </a:tc>
                <a:tc>
                  <a:txBody>
                    <a:bodyPr/>
                    <a:lstStyle/>
                    <a:p>
                      <a:pPr indent="457200" algn="just" hangingPunct="0">
                        <a:lnSpc>
                          <a:spcPct val="115000"/>
                        </a:lnSpc>
                        <a:spcAft>
                          <a:spcPts val="0"/>
                        </a:spcAft>
                      </a:pPr>
                      <a:r>
                        <a:rPr lang="en-GB" sz="1800" dirty="0">
                          <a:effectLst/>
                        </a:rPr>
                        <a:t>Advantages</a:t>
                      </a:r>
                      <a:endParaRPr lang="en-GB" sz="1800" dirty="0">
                        <a:effectLst/>
                        <a:latin typeface="Arial"/>
                        <a:ea typeface="Times New Roman"/>
                      </a:endParaRPr>
                    </a:p>
                  </a:txBody>
                  <a:tcPr marL="68580" marR="68580" marT="0" marB="0"/>
                </a:tc>
                <a:tc>
                  <a:txBody>
                    <a:bodyPr/>
                    <a:lstStyle/>
                    <a:p>
                      <a:pPr indent="457200" algn="just" hangingPunct="0">
                        <a:lnSpc>
                          <a:spcPct val="115000"/>
                        </a:lnSpc>
                        <a:spcAft>
                          <a:spcPts val="0"/>
                        </a:spcAft>
                      </a:pPr>
                      <a:r>
                        <a:rPr lang="en-GB" sz="1800" dirty="0">
                          <a:effectLst/>
                        </a:rPr>
                        <a:t>Disadvantages</a:t>
                      </a:r>
                      <a:endParaRPr lang="en-GB" sz="1800" dirty="0">
                        <a:effectLst/>
                        <a:latin typeface="Arial"/>
                        <a:ea typeface="Times New Roman"/>
                      </a:endParaRPr>
                    </a:p>
                  </a:txBody>
                  <a:tcPr marL="68580" marR="68580" marT="0" marB="0"/>
                </a:tc>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600461805"/>
              </p:ext>
            </p:extLst>
          </p:nvPr>
        </p:nvGraphicFramePr>
        <p:xfrm>
          <a:off x="-7895" y="2780929"/>
          <a:ext cx="9143999" cy="2664295"/>
        </p:xfrm>
        <a:graphic>
          <a:graphicData uri="http://schemas.openxmlformats.org/drawingml/2006/table">
            <a:tbl>
              <a:tblPr firstRow="1" firstCol="1" bandRow="1">
                <a:tableStyleId>{5C22544A-7EE6-4342-B048-85BDC9FD1C3A}</a:tableStyleId>
              </a:tblPr>
              <a:tblGrid>
                <a:gridCol w="2295904"/>
                <a:gridCol w="3423565"/>
                <a:gridCol w="3424530"/>
              </a:tblGrid>
              <a:tr h="2664295">
                <a:tc>
                  <a:txBody>
                    <a:bodyPr/>
                    <a:lstStyle/>
                    <a:p>
                      <a:pPr indent="457200" algn="l" hangingPunct="0">
                        <a:lnSpc>
                          <a:spcPct val="115000"/>
                        </a:lnSpc>
                        <a:spcAft>
                          <a:spcPts val="0"/>
                        </a:spcAft>
                      </a:pPr>
                      <a:r>
                        <a:rPr lang="en-GB" sz="1400" dirty="0">
                          <a:effectLst/>
                        </a:rPr>
                        <a:t>REVETMENTS</a:t>
                      </a:r>
                    </a:p>
                    <a:p>
                      <a:pPr indent="457200" algn="l" hangingPunct="0">
                        <a:lnSpc>
                          <a:spcPct val="115000"/>
                        </a:lnSpc>
                        <a:spcAft>
                          <a:spcPts val="0"/>
                        </a:spcAft>
                      </a:pPr>
                      <a:r>
                        <a:rPr lang="en-GB" sz="1400" dirty="0">
                          <a:effectLst/>
                        </a:rPr>
                        <a:t>Sloping structures of </a:t>
                      </a:r>
                      <a:endParaRPr lang="en-GB" sz="1400" dirty="0" smtClean="0">
                        <a:effectLst/>
                      </a:endParaRPr>
                    </a:p>
                    <a:p>
                      <a:pPr indent="457200" algn="l" hangingPunct="0">
                        <a:lnSpc>
                          <a:spcPct val="115000"/>
                        </a:lnSpc>
                        <a:spcAft>
                          <a:spcPts val="0"/>
                        </a:spcAft>
                      </a:pPr>
                      <a:r>
                        <a:rPr lang="en-GB" sz="1400" dirty="0" smtClean="0">
                          <a:effectLst/>
                        </a:rPr>
                        <a:t>either </a:t>
                      </a:r>
                      <a:r>
                        <a:rPr lang="en-GB" sz="1400" baseline="0" dirty="0" smtClean="0">
                          <a:effectLst/>
                        </a:rPr>
                        <a:t> </a:t>
                      </a:r>
                      <a:r>
                        <a:rPr lang="en-GB" sz="1400" dirty="0" smtClean="0">
                          <a:effectLst/>
                        </a:rPr>
                        <a:t>solid </a:t>
                      </a:r>
                      <a:r>
                        <a:rPr lang="en-GB" sz="1400" dirty="0">
                          <a:effectLst/>
                        </a:rPr>
                        <a:t>or open </a:t>
                      </a:r>
                      <a:endParaRPr lang="en-GB" sz="1400" dirty="0" smtClean="0">
                        <a:effectLst/>
                      </a:endParaRPr>
                    </a:p>
                    <a:p>
                      <a:pPr indent="457200" algn="l" hangingPunct="0">
                        <a:lnSpc>
                          <a:spcPct val="115000"/>
                        </a:lnSpc>
                        <a:spcAft>
                          <a:spcPts val="0"/>
                        </a:spcAft>
                      </a:pPr>
                      <a:r>
                        <a:rPr lang="en-GB" sz="1400" dirty="0" smtClean="0">
                          <a:effectLst/>
                        </a:rPr>
                        <a:t>construction</a:t>
                      </a:r>
                      <a:r>
                        <a:rPr lang="en-GB" sz="1400" dirty="0">
                          <a:effectLst/>
                        </a:rPr>
                        <a:t>.</a:t>
                      </a:r>
                    </a:p>
                    <a:p>
                      <a:pPr indent="457200" algn="l" hangingPunct="0">
                        <a:lnSpc>
                          <a:spcPct val="115000"/>
                        </a:lnSpc>
                        <a:spcAft>
                          <a:spcPts val="0"/>
                        </a:spcAft>
                      </a:pPr>
                      <a:r>
                        <a:rPr lang="en-GB" sz="1000" dirty="0">
                          <a:effectLst/>
                        </a:rPr>
                        <a:t> </a:t>
                      </a:r>
                      <a:endParaRPr lang="en-GB" sz="1200" dirty="0">
                        <a:effectLst/>
                        <a:latin typeface="Arial"/>
                        <a:ea typeface="Times New Roman"/>
                      </a:endParaRPr>
                    </a:p>
                  </a:txBody>
                  <a:tcPr marL="68580" marR="68580" marT="0" marB="0"/>
                </a:tc>
                <a:tc>
                  <a:txBody>
                    <a:bodyPr/>
                    <a:lstStyle/>
                    <a:p>
                      <a:pPr indent="457200" algn="just" hangingPunct="0">
                        <a:lnSpc>
                          <a:spcPct val="115000"/>
                        </a:lnSpc>
                        <a:spcAft>
                          <a:spcPts val="0"/>
                        </a:spcAft>
                      </a:pPr>
                      <a:r>
                        <a:rPr lang="en-GB" sz="1000" dirty="0">
                          <a:effectLst/>
                        </a:rPr>
                        <a:t>ROCK ARMOUR</a:t>
                      </a:r>
                      <a:endParaRPr lang="en-GB" sz="1200" dirty="0">
                        <a:effectLst/>
                      </a:endParaRPr>
                    </a:p>
                    <a:p>
                      <a:pPr indent="457200" algn="l" hangingPunct="0">
                        <a:lnSpc>
                          <a:spcPct val="115000"/>
                        </a:lnSpc>
                        <a:spcAft>
                          <a:spcPts val="0"/>
                        </a:spcAft>
                      </a:pPr>
                      <a:r>
                        <a:rPr lang="en-GB" sz="1000" dirty="0">
                          <a:effectLst/>
                        </a:rPr>
                        <a:t>1 Good hydraulic performance and energy dissipation</a:t>
                      </a:r>
                      <a:endParaRPr lang="en-GB" sz="1200" dirty="0">
                        <a:effectLst/>
                      </a:endParaRPr>
                    </a:p>
                    <a:p>
                      <a:pPr indent="457200" algn="l" hangingPunct="0">
                        <a:lnSpc>
                          <a:spcPct val="115000"/>
                        </a:lnSpc>
                        <a:spcAft>
                          <a:spcPts val="0"/>
                        </a:spcAft>
                      </a:pPr>
                      <a:r>
                        <a:rPr lang="en-GB" sz="1000" dirty="0">
                          <a:effectLst/>
                        </a:rPr>
                        <a:t>2 Can be used in exposed sites</a:t>
                      </a:r>
                      <a:endParaRPr lang="en-GB" sz="1200" dirty="0">
                        <a:effectLst/>
                      </a:endParaRPr>
                    </a:p>
                    <a:p>
                      <a:pPr indent="457200" algn="l" hangingPunct="0">
                        <a:lnSpc>
                          <a:spcPct val="115000"/>
                        </a:lnSpc>
                        <a:spcAft>
                          <a:spcPts val="0"/>
                        </a:spcAft>
                      </a:pPr>
                      <a:r>
                        <a:rPr lang="en-GB" sz="1000" dirty="0">
                          <a:effectLst/>
                        </a:rPr>
                        <a:t>3 Construction costs generally cheaper than solid </a:t>
                      </a:r>
                      <a:endParaRPr lang="en-GB" sz="1000" dirty="0" smtClean="0">
                        <a:effectLst/>
                      </a:endParaRPr>
                    </a:p>
                    <a:p>
                      <a:pPr indent="457200" algn="l" hangingPunct="0">
                        <a:lnSpc>
                          <a:spcPct val="115000"/>
                        </a:lnSpc>
                        <a:spcAft>
                          <a:spcPts val="0"/>
                        </a:spcAft>
                      </a:pPr>
                      <a:r>
                        <a:rPr lang="en-GB" sz="1000" dirty="0" smtClean="0">
                          <a:effectLst/>
                        </a:rPr>
                        <a:t>structures</a:t>
                      </a:r>
                      <a:endParaRPr lang="en-GB" sz="1200" dirty="0">
                        <a:effectLst/>
                      </a:endParaRPr>
                    </a:p>
                    <a:p>
                      <a:pPr indent="457200" algn="l" hangingPunct="0">
                        <a:lnSpc>
                          <a:spcPct val="115000"/>
                        </a:lnSpc>
                        <a:spcAft>
                          <a:spcPts val="0"/>
                        </a:spcAft>
                      </a:pPr>
                      <a:r>
                        <a:rPr lang="en-GB" sz="1000" dirty="0">
                          <a:effectLst/>
                        </a:rPr>
                        <a:t>4 Requires little ongoing maintenance</a:t>
                      </a:r>
                      <a:endParaRPr lang="en-GB" sz="1200" dirty="0">
                        <a:effectLst/>
                      </a:endParaRPr>
                    </a:p>
                    <a:p>
                      <a:pPr indent="457200" algn="l" hangingPunct="0">
                        <a:lnSpc>
                          <a:spcPct val="115000"/>
                        </a:lnSpc>
                        <a:spcAft>
                          <a:spcPts val="0"/>
                        </a:spcAft>
                      </a:pPr>
                      <a:r>
                        <a:rPr lang="en-GB" sz="1000" dirty="0">
                          <a:effectLst/>
                        </a:rPr>
                        <a:t>5 Relatively easy and quick to construct</a:t>
                      </a:r>
                      <a:endParaRPr lang="en-GB" sz="1200" dirty="0">
                        <a:effectLst/>
                      </a:endParaRPr>
                    </a:p>
                    <a:p>
                      <a:pPr indent="457200" algn="l" hangingPunct="0">
                        <a:lnSpc>
                          <a:spcPct val="115000"/>
                        </a:lnSpc>
                        <a:spcAft>
                          <a:spcPts val="0"/>
                        </a:spcAft>
                      </a:pPr>
                      <a:r>
                        <a:rPr lang="en-GB" sz="1000" dirty="0">
                          <a:effectLst/>
                        </a:rPr>
                        <a:t>6 Often used in conjunction with seawalls to reduce </a:t>
                      </a:r>
                      <a:endParaRPr lang="en-GB" sz="1000" dirty="0" smtClean="0">
                        <a:effectLst/>
                      </a:endParaRPr>
                    </a:p>
                    <a:p>
                      <a:pPr indent="457200" algn="l" hangingPunct="0">
                        <a:lnSpc>
                          <a:spcPct val="115000"/>
                        </a:lnSpc>
                        <a:spcAft>
                          <a:spcPts val="0"/>
                        </a:spcAft>
                      </a:pPr>
                      <a:r>
                        <a:rPr lang="en-GB" sz="1000" dirty="0" smtClean="0">
                          <a:effectLst/>
                        </a:rPr>
                        <a:t>toe </a:t>
                      </a:r>
                      <a:r>
                        <a:rPr lang="en-GB" sz="1000" dirty="0">
                          <a:effectLst/>
                        </a:rPr>
                        <a:t>scour</a:t>
                      </a:r>
                      <a:endParaRPr lang="en-GB" sz="1200" dirty="0">
                        <a:effectLst/>
                      </a:endParaRPr>
                    </a:p>
                    <a:p>
                      <a:pPr indent="457200" algn="just" hangingPunct="0">
                        <a:lnSpc>
                          <a:spcPct val="115000"/>
                        </a:lnSpc>
                        <a:spcAft>
                          <a:spcPts val="0"/>
                        </a:spcAft>
                      </a:pPr>
                      <a:r>
                        <a:rPr lang="en-GB" sz="1000" dirty="0">
                          <a:effectLst/>
                        </a:rPr>
                        <a:t> </a:t>
                      </a:r>
                      <a:endParaRPr lang="en-GB" sz="1200" dirty="0">
                        <a:effectLst/>
                      </a:endParaRPr>
                    </a:p>
                    <a:p>
                      <a:pPr indent="457200" algn="just" hangingPunct="0">
                        <a:lnSpc>
                          <a:spcPct val="115000"/>
                        </a:lnSpc>
                        <a:spcAft>
                          <a:spcPts val="0"/>
                        </a:spcAft>
                      </a:pPr>
                      <a:r>
                        <a:rPr lang="en-GB" sz="1000" dirty="0">
                          <a:effectLst/>
                        </a:rPr>
                        <a:t>SOLID RC CONSTRUCTION</a:t>
                      </a:r>
                      <a:endParaRPr lang="en-GB" sz="1200" dirty="0">
                        <a:effectLst/>
                      </a:endParaRPr>
                    </a:p>
                    <a:p>
                      <a:pPr indent="457200" algn="l" hangingPunct="0">
                        <a:lnSpc>
                          <a:spcPct val="115000"/>
                        </a:lnSpc>
                        <a:spcAft>
                          <a:spcPts val="0"/>
                        </a:spcAft>
                      </a:pPr>
                      <a:r>
                        <a:rPr lang="en-GB" sz="1000" dirty="0">
                          <a:effectLst/>
                        </a:rPr>
                        <a:t>1 Better hydraulic performance than vertical seawalls</a:t>
                      </a:r>
                      <a:endParaRPr lang="en-GB" sz="1200" dirty="0">
                        <a:effectLst/>
                      </a:endParaRPr>
                    </a:p>
                    <a:p>
                      <a:pPr indent="457200" algn="l" hangingPunct="0">
                        <a:lnSpc>
                          <a:spcPct val="115000"/>
                        </a:lnSpc>
                        <a:spcAft>
                          <a:spcPts val="0"/>
                        </a:spcAft>
                      </a:pPr>
                      <a:r>
                        <a:rPr lang="en-GB" sz="1000" dirty="0">
                          <a:effectLst/>
                        </a:rPr>
                        <a:t>2 Can incorporate promenade amenity features</a:t>
                      </a:r>
                      <a:endParaRPr lang="en-GB" sz="1200" dirty="0">
                        <a:effectLst/>
                      </a:endParaRPr>
                    </a:p>
                    <a:p>
                      <a:pPr indent="457200" algn="l" hangingPunct="0">
                        <a:lnSpc>
                          <a:spcPct val="115000"/>
                        </a:lnSpc>
                        <a:spcAft>
                          <a:spcPts val="0"/>
                        </a:spcAft>
                      </a:pPr>
                      <a:r>
                        <a:rPr lang="en-GB" sz="1000" dirty="0">
                          <a:effectLst/>
                        </a:rPr>
                        <a:t>3 Generally safe for public use</a:t>
                      </a:r>
                      <a:endParaRPr lang="en-GB" sz="1200" dirty="0">
                        <a:effectLst/>
                        <a:latin typeface="Arial"/>
                        <a:ea typeface="Times New Roman"/>
                      </a:endParaRPr>
                    </a:p>
                  </a:txBody>
                  <a:tcPr marL="68580" marR="68580" marT="0" marB="0"/>
                </a:tc>
                <a:tc>
                  <a:txBody>
                    <a:bodyPr/>
                    <a:lstStyle/>
                    <a:p>
                      <a:pPr indent="457200" algn="l" hangingPunct="0">
                        <a:lnSpc>
                          <a:spcPct val="115000"/>
                        </a:lnSpc>
                        <a:spcAft>
                          <a:spcPts val="0"/>
                        </a:spcAft>
                      </a:pPr>
                      <a:r>
                        <a:rPr lang="en-GB" sz="1000" dirty="0">
                          <a:effectLst/>
                        </a:rPr>
                        <a:t> </a:t>
                      </a:r>
                      <a:r>
                        <a:rPr lang="en-GB" sz="1000" dirty="0" smtClean="0">
                          <a:effectLst/>
                        </a:rPr>
                        <a:t>1 </a:t>
                      </a:r>
                      <a:r>
                        <a:rPr lang="en-GB" sz="1000" dirty="0">
                          <a:effectLst/>
                        </a:rPr>
                        <a:t>Difficult to provide amenity value if used as </a:t>
                      </a:r>
                      <a:endParaRPr lang="en-GB" sz="1000" dirty="0" smtClean="0">
                        <a:effectLst/>
                      </a:endParaRPr>
                    </a:p>
                    <a:p>
                      <a:pPr indent="457200" algn="l" hangingPunct="0">
                        <a:lnSpc>
                          <a:spcPct val="115000"/>
                        </a:lnSpc>
                        <a:spcAft>
                          <a:spcPts val="0"/>
                        </a:spcAft>
                      </a:pPr>
                      <a:r>
                        <a:rPr lang="en-GB" sz="1000" dirty="0" smtClean="0">
                          <a:effectLst/>
                        </a:rPr>
                        <a:t>primary defence</a:t>
                      </a:r>
                      <a:endParaRPr lang="en-GB" sz="1200" dirty="0">
                        <a:effectLst/>
                      </a:endParaRPr>
                    </a:p>
                    <a:p>
                      <a:pPr indent="457200" algn="l" hangingPunct="0">
                        <a:lnSpc>
                          <a:spcPct val="115000"/>
                        </a:lnSpc>
                        <a:spcAft>
                          <a:spcPts val="0"/>
                        </a:spcAft>
                      </a:pPr>
                      <a:r>
                        <a:rPr lang="en-GB" sz="1000" dirty="0">
                          <a:effectLst/>
                        </a:rPr>
                        <a:t>2 Often needs to be massive wide structures</a:t>
                      </a:r>
                      <a:endParaRPr lang="en-GB" sz="1200" dirty="0">
                        <a:effectLst/>
                      </a:endParaRPr>
                    </a:p>
                    <a:p>
                      <a:pPr indent="457200" algn="l" hangingPunct="0">
                        <a:lnSpc>
                          <a:spcPct val="115000"/>
                        </a:lnSpc>
                        <a:spcAft>
                          <a:spcPts val="0"/>
                        </a:spcAft>
                      </a:pPr>
                      <a:r>
                        <a:rPr lang="en-GB" sz="1000" dirty="0">
                          <a:effectLst/>
                        </a:rPr>
                        <a:t>3 Can be visually less appealing</a:t>
                      </a:r>
                      <a:endParaRPr lang="en-GB" sz="1200" dirty="0">
                        <a:effectLst/>
                      </a:endParaRPr>
                    </a:p>
                    <a:p>
                      <a:pPr indent="457200" algn="l" hangingPunct="0">
                        <a:lnSpc>
                          <a:spcPct val="115000"/>
                        </a:lnSpc>
                        <a:spcAft>
                          <a:spcPts val="0"/>
                        </a:spcAft>
                      </a:pPr>
                      <a:r>
                        <a:rPr lang="en-GB" sz="1000" dirty="0">
                          <a:effectLst/>
                        </a:rPr>
                        <a:t>4 Tends to be less safe for </a:t>
                      </a:r>
                      <a:r>
                        <a:rPr lang="en-GB" sz="1000" dirty="0" smtClean="0">
                          <a:effectLst/>
                        </a:rPr>
                        <a:t>public</a:t>
                      </a:r>
                      <a:endParaRPr lang="en-GB" sz="1200" dirty="0">
                        <a:effectLst/>
                      </a:endParaRPr>
                    </a:p>
                    <a:p>
                      <a:pPr indent="457200" algn="l" hangingPunct="0">
                        <a:lnSpc>
                          <a:spcPct val="115000"/>
                        </a:lnSpc>
                        <a:spcAft>
                          <a:spcPts val="0"/>
                        </a:spcAft>
                      </a:pPr>
                      <a:r>
                        <a:rPr lang="en-GB" sz="1000" dirty="0">
                          <a:effectLst/>
                        </a:rPr>
                        <a:t> </a:t>
                      </a:r>
                      <a:endParaRPr lang="en-GB" sz="1000" dirty="0" smtClean="0">
                        <a:effectLst/>
                      </a:endParaRPr>
                    </a:p>
                    <a:p>
                      <a:pPr indent="457200" algn="l" hangingPunct="0">
                        <a:lnSpc>
                          <a:spcPct val="115000"/>
                        </a:lnSpc>
                        <a:spcAft>
                          <a:spcPts val="0"/>
                        </a:spcAft>
                      </a:pPr>
                      <a:endParaRPr lang="en-GB" sz="1000" dirty="0" smtClean="0">
                        <a:effectLst/>
                      </a:endParaRPr>
                    </a:p>
                    <a:p>
                      <a:pPr indent="457200" algn="l" hangingPunct="0">
                        <a:lnSpc>
                          <a:spcPct val="115000"/>
                        </a:lnSpc>
                        <a:spcAft>
                          <a:spcPts val="0"/>
                        </a:spcAft>
                      </a:pPr>
                      <a:endParaRPr lang="en-GB" sz="1200" dirty="0">
                        <a:effectLst/>
                      </a:endParaRPr>
                    </a:p>
                    <a:p>
                      <a:pPr indent="457200" algn="l" hangingPunct="0">
                        <a:lnSpc>
                          <a:spcPct val="115000"/>
                        </a:lnSpc>
                        <a:spcAft>
                          <a:spcPts val="0"/>
                        </a:spcAft>
                      </a:pPr>
                      <a:r>
                        <a:rPr lang="en-GB" sz="1000" dirty="0">
                          <a:effectLst/>
                        </a:rPr>
                        <a:t> </a:t>
                      </a:r>
                      <a:endParaRPr lang="en-GB" sz="1200" dirty="0">
                        <a:effectLst/>
                      </a:endParaRPr>
                    </a:p>
                    <a:p>
                      <a:pPr indent="457200" algn="l" hangingPunct="0">
                        <a:lnSpc>
                          <a:spcPct val="115000"/>
                        </a:lnSpc>
                        <a:spcAft>
                          <a:spcPts val="0"/>
                        </a:spcAft>
                      </a:pPr>
                      <a:r>
                        <a:rPr lang="en-GB" sz="1000" dirty="0">
                          <a:effectLst/>
                        </a:rPr>
                        <a:t> </a:t>
                      </a:r>
                      <a:endParaRPr lang="en-GB" sz="1200" dirty="0">
                        <a:effectLst/>
                      </a:endParaRPr>
                    </a:p>
                    <a:p>
                      <a:pPr indent="457200" algn="l" hangingPunct="0">
                        <a:lnSpc>
                          <a:spcPct val="115000"/>
                        </a:lnSpc>
                        <a:spcAft>
                          <a:spcPts val="0"/>
                        </a:spcAft>
                      </a:pPr>
                      <a:r>
                        <a:rPr lang="en-GB" sz="1000" dirty="0">
                          <a:effectLst/>
                        </a:rPr>
                        <a:t>1 Disadvantages similar to vertical seawalls</a:t>
                      </a:r>
                      <a:endParaRPr lang="en-GB" sz="1200" dirty="0">
                        <a:effectLst/>
                      </a:endParaRPr>
                    </a:p>
                    <a:p>
                      <a:pPr indent="457200" algn="l" hangingPunct="0">
                        <a:lnSpc>
                          <a:spcPct val="115000"/>
                        </a:lnSpc>
                        <a:spcAft>
                          <a:spcPts val="0"/>
                        </a:spcAft>
                      </a:pPr>
                      <a:r>
                        <a:rPr lang="en-GB" sz="1000" dirty="0">
                          <a:effectLst/>
                        </a:rPr>
                        <a:t>2 Often requires toe scour protection</a:t>
                      </a:r>
                      <a:endParaRPr lang="en-GB" sz="1200" dirty="0">
                        <a:effectLst/>
                      </a:endParaRPr>
                    </a:p>
                    <a:p>
                      <a:pPr indent="457200" algn="l" hangingPunct="0">
                        <a:lnSpc>
                          <a:spcPct val="115000"/>
                        </a:lnSpc>
                        <a:spcAft>
                          <a:spcPts val="0"/>
                        </a:spcAft>
                      </a:pPr>
                      <a:r>
                        <a:rPr lang="en-GB" sz="1000" dirty="0">
                          <a:effectLst/>
                        </a:rPr>
                        <a:t>3 Tend to require more ongoing maintenance than </a:t>
                      </a:r>
                      <a:endParaRPr lang="en-GB" sz="1000" dirty="0" smtClean="0">
                        <a:effectLst/>
                      </a:endParaRPr>
                    </a:p>
                    <a:p>
                      <a:pPr indent="457200" algn="l" hangingPunct="0">
                        <a:lnSpc>
                          <a:spcPct val="115000"/>
                        </a:lnSpc>
                        <a:spcAft>
                          <a:spcPts val="0"/>
                        </a:spcAft>
                      </a:pPr>
                      <a:r>
                        <a:rPr lang="en-GB" sz="1000" dirty="0" smtClean="0">
                          <a:effectLst/>
                        </a:rPr>
                        <a:t>seawalls</a:t>
                      </a:r>
                      <a:endParaRPr lang="en-GB" sz="1200" dirty="0">
                        <a:effectLst/>
                        <a:latin typeface="Arial"/>
                        <a:ea typeface="Times New Roman"/>
                      </a:endParaRPr>
                    </a:p>
                  </a:txBody>
                  <a:tcPr marL="68580" marR="68580" marT="0" marB="0"/>
                </a:tc>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1020650495"/>
              </p:ext>
            </p:extLst>
          </p:nvPr>
        </p:nvGraphicFramePr>
        <p:xfrm>
          <a:off x="-12822" y="5433836"/>
          <a:ext cx="9108504" cy="1577340"/>
        </p:xfrm>
        <a:graphic>
          <a:graphicData uri="http://schemas.openxmlformats.org/drawingml/2006/table">
            <a:tbl>
              <a:tblPr firstRow="1" firstCol="1" bandRow="1">
                <a:tableStyleId>{5C22544A-7EE6-4342-B048-85BDC9FD1C3A}</a:tableStyleId>
              </a:tblPr>
              <a:tblGrid>
                <a:gridCol w="2304255"/>
                <a:gridCol w="3419873"/>
                <a:gridCol w="3384376"/>
              </a:tblGrid>
              <a:tr h="1546997">
                <a:tc>
                  <a:txBody>
                    <a:bodyPr/>
                    <a:lstStyle/>
                    <a:p>
                      <a:pPr indent="457200" algn="l" hangingPunct="0">
                        <a:lnSpc>
                          <a:spcPct val="115000"/>
                        </a:lnSpc>
                        <a:spcAft>
                          <a:spcPts val="0"/>
                        </a:spcAft>
                      </a:pPr>
                      <a:r>
                        <a:rPr lang="en-GB" sz="1400" dirty="0" smtClean="0">
                          <a:effectLst/>
                        </a:rPr>
                        <a:t>BEACHE</a:t>
                      </a:r>
                      <a:r>
                        <a:rPr lang="en-GB" sz="1400" baseline="0" dirty="0" smtClean="0">
                          <a:effectLst/>
                        </a:rPr>
                        <a:t>S </a:t>
                      </a:r>
                      <a:r>
                        <a:rPr lang="en-GB" sz="1400" dirty="0" smtClean="0">
                          <a:effectLst/>
                        </a:rPr>
                        <a:t>are </a:t>
                      </a:r>
                      <a:r>
                        <a:rPr lang="en-GB" sz="1400" dirty="0">
                          <a:effectLst/>
                        </a:rPr>
                        <a:t>effective in harmlessly dissipating wave energy and constitute an excellent form of natural defence.</a:t>
                      </a:r>
                      <a:endParaRPr lang="en-GB" sz="1400" dirty="0">
                        <a:effectLst/>
                        <a:latin typeface="Arial"/>
                        <a:ea typeface="Times New Roman"/>
                      </a:endParaRPr>
                    </a:p>
                  </a:txBody>
                  <a:tcPr marL="68580" marR="68580" marT="0" marB="0"/>
                </a:tc>
                <a:tc>
                  <a:txBody>
                    <a:bodyPr/>
                    <a:lstStyle/>
                    <a:p>
                      <a:pPr indent="457200" algn="l" hangingPunct="0">
                        <a:lnSpc>
                          <a:spcPct val="115000"/>
                        </a:lnSpc>
                        <a:spcAft>
                          <a:spcPts val="0"/>
                        </a:spcAft>
                      </a:pPr>
                      <a:r>
                        <a:rPr lang="en-GB" sz="1000" dirty="0">
                          <a:effectLst/>
                        </a:rPr>
                        <a:t>1 A healthy beach provides effective control of </a:t>
                      </a:r>
                      <a:endParaRPr lang="en-GB" sz="1000" dirty="0" smtClean="0">
                        <a:effectLst/>
                      </a:endParaRPr>
                    </a:p>
                    <a:p>
                      <a:pPr indent="457200" algn="l" hangingPunct="0">
                        <a:lnSpc>
                          <a:spcPct val="115000"/>
                        </a:lnSpc>
                        <a:spcAft>
                          <a:spcPts val="0"/>
                        </a:spcAft>
                      </a:pPr>
                      <a:r>
                        <a:rPr lang="en-GB" sz="1000" dirty="0" smtClean="0">
                          <a:effectLst/>
                        </a:rPr>
                        <a:t>erosion </a:t>
                      </a:r>
                      <a:r>
                        <a:rPr lang="en-GB" sz="1000" dirty="0">
                          <a:effectLst/>
                        </a:rPr>
                        <a:t>and overtopping</a:t>
                      </a:r>
                      <a:endParaRPr lang="en-GB" sz="1200" dirty="0">
                        <a:effectLst/>
                      </a:endParaRPr>
                    </a:p>
                    <a:p>
                      <a:pPr indent="457200" algn="l" hangingPunct="0">
                        <a:lnSpc>
                          <a:spcPct val="115000"/>
                        </a:lnSpc>
                        <a:spcAft>
                          <a:spcPts val="0"/>
                        </a:spcAft>
                      </a:pPr>
                      <a:r>
                        <a:rPr lang="en-GB" sz="1000" dirty="0">
                          <a:effectLst/>
                        </a:rPr>
                        <a:t>2 Beaches provide a valuable amenity feature</a:t>
                      </a:r>
                      <a:endParaRPr lang="en-GB" sz="1200" dirty="0">
                        <a:effectLst/>
                      </a:endParaRPr>
                    </a:p>
                    <a:p>
                      <a:pPr indent="457200" algn="l" hangingPunct="0">
                        <a:lnSpc>
                          <a:spcPct val="115000"/>
                        </a:lnSpc>
                        <a:spcAft>
                          <a:spcPts val="0"/>
                        </a:spcAft>
                      </a:pPr>
                      <a:r>
                        <a:rPr lang="en-GB" sz="1000" dirty="0">
                          <a:effectLst/>
                        </a:rPr>
                        <a:t>3 Provision of a beach reduces the exposure of the </a:t>
                      </a:r>
                      <a:endParaRPr lang="en-GB" sz="1000" dirty="0" smtClean="0">
                        <a:effectLst/>
                      </a:endParaRPr>
                    </a:p>
                    <a:p>
                      <a:pPr indent="457200" algn="l" hangingPunct="0">
                        <a:lnSpc>
                          <a:spcPct val="115000"/>
                        </a:lnSpc>
                        <a:spcAft>
                          <a:spcPts val="0"/>
                        </a:spcAft>
                      </a:pPr>
                      <a:r>
                        <a:rPr lang="en-GB" sz="1000" dirty="0" smtClean="0">
                          <a:effectLst/>
                        </a:rPr>
                        <a:t>main </a:t>
                      </a:r>
                      <a:r>
                        <a:rPr lang="en-GB" sz="1000" dirty="0">
                          <a:effectLst/>
                        </a:rPr>
                        <a:t>backstop defence</a:t>
                      </a:r>
                      <a:endParaRPr lang="en-GB" sz="1200" dirty="0">
                        <a:effectLst/>
                      </a:endParaRPr>
                    </a:p>
                    <a:p>
                      <a:pPr indent="457200" algn="l" hangingPunct="0">
                        <a:lnSpc>
                          <a:spcPct val="115000"/>
                        </a:lnSpc>
                        <a:spcAft>
                          <a:spcPts val="0"/>
                        </a:spcAft>
                      </a:pPr>
                      <a:r>
                        <a:rPr lang="en-GB" sz="1000" dirty="0">
                          <a:effectLst/>
                        </a:rPr>
                        <a:t>4 Generally safe for public use</a:t>
                      </a:r>
                      <a:endParaRPr lang="en-GB" sz="1200" dirty="0">
                        <a:effectLst/>
                        <a:latin typeface="Arial"/>
                        <a:ea typeface="Times New Roman"/>
                      </a:endParaRPr>
                    </a:p>
                  </a:txBody>
                  <a:tcPr marL="68580" marR="68580" marT="0" marB="0"/>
                </a:tc>
                <a:tc>
                  <a:txBody>
                    <a:bodyPr/>
                    <a:lstStyle/>
                    <a:p>
                      <a:pPr indent="457200" algn="l" hangingPunct="0">
                        <a:lnSpc>
                          <a:spcPct val="115000"/>
                        </a:lnSpc>
                        <a:spcAft>
                          <a:spcPts val="0"/>
                        </a:spcAft>
                      </a:pPr>
                      <a:r>
                        <a:rPr lang="en-GB" sz="1000" dirty="0">
                          <a:effectLst/>
                        </a:rPr>
                        <a:t>1 A constant source of sand is required</a:t>
                      </a:r>
                      <a:endParaRPr lang="en-GB" sz="1200" dirty="0">
                        <a:effectLst/>
                      </a:endParaRPr>
                    </a:p>
                    <a:p>
                      <a:pPr indent="457200" algn="l" hangingPunct="0">
                        <a:lnSpc>
                          <a:spcPct val="115000"/>
                        </a:lnSpc>
                        <a:spcAft>
                          <a:spcPts val="0"/>
                        </a:spcAft>
                      </a:pPr>
                      <a:r>
                        <a:rPr lang="en-GB" sz="1000" dirty="0">
                          <a:effectLst/>
                        </a:rPr>
                        <a:t>2 To be effective beach levels need to be </a:t>
                      </a:r>
                      <a:endParaRPr lang="en-GB" sz="1000" dirty="0" smtClean="0">
                        <a:effectLst/>
                      </a:endParaRPr>
                    </a:p>
                    <a:p>
                      <a:pPr indent="457200" algn="l" hangingPunct="0">
                        <a:lnSpc>
                          <a:spcPct val="115000"/>
                        </a:lnSpc>
                        <a:spcAft>
                          <a:spcPts val="0"/>
                        </a:spcAft>
                      </a:pPr>
                      <a:r>
                        <a:rPr lang="en-GB" sz="1000" dirty="0" smtClean="0">
                          <a:effectLst/>
                        </a:rPr>
                        <a:t>maintained</a:t>
                      </a:r>
                      <a:r>
                        <a:rPr lang="en-GB" sz="1000" dirty="0">
                          <a:effectLst/>
                        </a:rPr>
                        <a:t>, </a:t>
                      </a:r>
                      <a:endParaRPr lang="en-GB" sz="1000" dirty="0" smtClean="0">
                        <a:effectLst/>
                      </a:endParaRPr>
                    </a:p>
                    <a:p>
                      <a:pPr indent="457200" algn="l" hangingPunct="0">
                        <a:lnSpc>
                          <a:spcPct val="115000"/>
                        </a:lnSpc>
                        <a:spcAft>
                          <a:spcPts val="0"/>
                        </a:spcAft>
                      </a:pPr>
                      <a:r>
                        <a:rPr lang="en-GB" sz="1000" dirty="0" smtClean="0">
                          <a:effectLst/>
                        </a:rPr>
                        <a:t>this </a:t>
                      </a:r>
                      <a:r>
                        <a:rPr lang="en-GB" sz="1000" dirty="0">
                          <a:effectLst/>
                        </a:rPr>
                        <a:t>may require costly beach</a:t>
                      </a:r>
                      <a:endParaRPr lang="en-GB" sz="1200" dirty="0">
                        <a:effectLst/>
                      </a:endParaRPr>
                    </a:p>
                    <a:p>
                      <a:pPr indent="457200" algn="l" hangingPunct="0">
                        <a:lnSpc>
                          <a:spcPct val="115000"/>
                        </a:lnSpc>
                        <a:spcAft>
                          <a:spcPts val="0"/>
                        </a:spcAft>
                      </a:pPr>
                      <a:r>
                        <a:rPr lang="en-GB" sz="1000" dirty="0">
                          <a:effectLst/>
                        </a:rPr>
                        <a:t>control and/or regular nourishment</a:t>
                      </a:r>
                      <a:endParaRPr lang="en-GB" sz="1200" dirty="0">
                        <a:effectLst/>
                      </a:endParaRPr>
                    </a:p>
                    <a:p>
                      <a:pPr indent="457200" algn="l" hangingPunct="0">
                        <a:lnSpc>
                          <a:spcPct val="115000"/>
                        </a:lnSpc>
                        <a:spcAft>
                          <a:spcPts val="0"/>
                        </a:spcAft>
                      </a:pPr>
                      <a:r>
                        <a:rPr lang="en-GB" sz="1000" dirty="0">
                          <a:effectLst/>
                        </a:rPr>
                        <a:t>3 Maintenance of a beach using natural supplies can </a:t>
                      </a:r>
                      <a:endParaRPr lang="en-GB" sz="1000" dirty="0" smtClean="0">
                        <a:effectLst/>
                      </a:endParaRPr>
                    </a:p>
                    <a:p>
                      <a:pPr indent="457200" algn="l" hangingPunct="0">
                        <a:lnSpc>
                          <a:spcPct val="115000"/>
                        </a:lnSpc>
                        <a:spcAft>
                          <a:spcPts val="0"/>
                        </a:spcAft>
                      </a:pPr>
                      <a:r>
                        <a:rPr lang="en-GB" sz="1000" dirty="0" smtClean="0">
                          <a:effectLst/>
                        </a:rPr>
                        <a:t>starve </a:t>
                      </a:r>
                      <a:r>
                        <a:rPr lang="en-GB" sz="1000" dirty="0">
                          <a:effectLst/>
                        </a:rPr>
                        <a:t>down-drift areas</a:t>
                      </a:r>
                      <a:endParaRPr lang="en-GB" sz="1200" dirty="0">
                        <a:effectLst/>
                      </a:endParaRPr>
                    </a:p>
                    <a:p>
                      <a:pPr indent="457200" algn="l" hangingPunct="0">
                        <a:lnSpc>
                          <a:spcPct val="115000"/>
                        </a:lnSpc>
                        <a:spcAft>
                          <a:spcPts val="0"/>
                        </a:spcAft>
                      </a:pPr>
                      <a:r>
                        <a:rPr lang="en-GB" sz="1000" dirty="0">
                          <a:effectLst/>
                        </a:rPr>
                        <a:t>4 As a defence beaches are highly sensitive to </a:t>
                      </a:r>
                      <a:r>
                        <a:rPr lang="en-GB" sz="1000" dirty="0" smtClean="0">
                          <a:effectLst/>
                        </a:rPr>
                        <a:t>draw-</a:t>
                      </a:r>
                    </a:p>
                    <a:p>
                      <a:pPr indent="457200" algn="l" hangingPunct="0">
                        <a:lnSpc>
                          <a:spcPct val="115000"/>
                        </a:lnSpc>
                        <a:spcAft>
                          <a:spcPts val="0"/>
                        </a:spcAft>
                      </a:pPr>
                      <a:r>
                        <a:rPr lang="en-GB" sz="1000" dirty="0" smtClean="0">
                          <a:effectLst/>
                        </a:rPr>
                        <a:t>down </a:t>
                      </a:r>
                      <a:r>
                        <a:rPr lang="en-GB" sz="1000" dirty="0">
                          <a:effectLst/>
                        </a:rPr>
                        <a:t>during storms</a:t>
                      </a:r>
                      <a:endParaRPr lang="en-GB" sz="1200" dirty="0">
                        <a:effectLst/>
                        <a:latin typeface="Arial"/>
                        <a:ea typeface="Times New Roman"/>
                      </a:endParaRPr>
                    </a:p>
                  </a:txBody>
                  <a:tcPr marL="68580" marR="68580" marT="0" marB="0"/>
                </a:tc>
              </a:tr>
            </a:tbl>
          </a:graphicData>
        </a:graphic>
      </p:graphicFrame>
      <p:pic>
        <p:nvPicPr>
          <p:cNvPr id="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4621" y="1700808"/>
            <a:ext cx="1368410" cy="10709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1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3769670"/>
            <a:ext cx="1697290" cy="14723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32239" y="3636506"/>
            <a:ext cx="1384839" cy="8693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3" descr="Fig 9 06 Ostenda IMG_0319"/>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981026" y="6525344"/>
            <a:ext cx="760418" cy="474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6186655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598655381"/>
              </p:ext>
            </p:extLst>
          </p:nvPr>
        </p:nvGraphicFramePr>
        <p:xfrm>
          <a:off x="0" y="908721"/>
          <a:ext cx="9114403" cy="2016224"/>
        </p:xfrm>
        <a:graphic>
          <a:graphicData uri="http://schemas.openxmlformats.org/drawingml/2006/table">
            <a:tbl>
              <a:tblPr firstRow="1" firstCol="1" bandRow="1">
                <a:tableStyleId>{5C22544A-7EE6-4342-B048-85BDC9FD1C3A}</a:tableStyleId>
              </a:tblPr>
              <a:tblGrid>
                <a:gridCol w="2288473"/>
                <a:gridCol w="3412483"/>
                <a:gridCol w="3413447"/>
              </a:tblGrid>
              <a:tr h="2016224">
                <a:tc>
                  <a:txBody>
                    <a:bodyPr/>
                    <a:lstStyle/>
                    <a:p>
                      <a:pPr indent="457200" algn="l" hangingPunct="0">
                        <a:lnSpc>
                          <a:spcPct val="115000"/>
                        </a:lnSpc>
                        <a:spcAft>
                          <a:spcPts val="0"/>
                        </a:spcAft>
                      </a:pPr>
                      <a:r>
                        <a:rPr lang="en-GB" sz="1000" b="1" dirty="0">
                          <a:effectLst/>
                          <a:latin typeface="Times New Roman"/>
                          <a:ea typeface="Times New Roman"/>
                        </a:rPr>
                        <a:t>OFFSHORE </a:t>
                      </a:r>
                      <a:r>
                        <a:rPr lang="en-GB" sz="1000" b="1" dirty="0" smtClean="0">
                          <a:effectLst/>
                          <a:latin typeface="Times New Roman"/>
                          <a:ea typeface="Times New Roman"/>
                        </a:rPr>
                        <a:t>STRUCTURES</a:t>
                      </a:r>
                      <a:r>
                        <a:rPr lang="en-GB" sz="1000" b="1" baseline="0" dirty="0" smtClean="0">
                          <a:effectLst/>
                          <a:latin typeface="Times New Roman"/>
                          <a:ea typeface="Times New Roman"/>
                        </a:rPr>
                        <a:t> </a:t>
                      </a:r>
                      <a:r>
                        <a:rPr lang="en-GB" sz="1400" dirty="0" smtClean="0">
                          <a:effectLst/>
                          <a:latin typeface="Times New Roman"/>
                          <a:ea typeface="Times New Roman"/>
                        </a:rPr>
                        <a:t>Forcing </a:t>
                      </a:r>
                      <a:r>
                        <a:rPr lang="en-GB" sz="1400" dirty="0">
                          <a:effectLst/>
                          <a:latin typeface="Times New Roman"/>
                          <a:ea typeface="Times New Roman"/>
                        </a:rPr>
                        <a:t>waves to break offshore reduces wave activity in their lee</a:t>
                      </a:r>
                      <a:r>
                        <a:rPr lang="en-GB" sz="1400" dirty="0" smtClean="0">
                          <a:effectLst/>
                          <a:latin typeface="Times New Roman"/>
                          <a:ea typeface="Times New Roman"/>
                        </a:rPr>
                        <a:t>.  </a:t>
                      </a:r>
                      <a:r>
                        <a:rPr lang="en-GB" sz="1400" dirty="0">
                          <a:effectLst/>
                          <a:latin typeface="Times New Roman"/>
                          <a:ea typeface="Times New Roman"/>
                        </a:rPr>
                        <a:t>A reduction in wave energy at the shoreline encourages the deposition of sand and reduces erosion potential.</a:t>
                      </a:r>
                      <a:endParaRPr lang="en-GB" sz="1400" dirty="0">
                        <a:effectLst/>
                        <a:latin typeface="Arial"/>
                        <a:ea typeface="Times New Roman"/>
                      </a:endParaRPr>
                    </a:p>
                  </a:txBody>
                  <a:tcPr marL="68580" marR="68580" marT="0" marB="0"/>
                </a:tc>
                <a:tc>
                  <a:txBody>
                    <a:bodyPr/>
                    <a:lstStyle/>
                    <a:p>
                      <a:pPr indent="457200" algn="l" hangingPunct="0">
                        <a:lnSpc>
                          <a:spcPct val="115000"/>
                        </a:lnSpc>
                        <a:spcAft>
                          <a:spcPts val="0"/>
                        </a:spcAft>
                      </a:pPr>
                      <a:r>
                        <a:rPr lang="en-GB" sz="1000" dirty="0" smtClean="0">
                          <a:effectLst/>
                          <a:latin typeface="Times New Roman"/>
                          <a:ea typeface="Times New Roman"/>
                        </a:rPr>
                        <a:t>1 Promotes the natural build up of beach levels</a:t>
                      </a:r>
                      <a:endParaRPr lang="en-GB" sz="1200" dirty="0" smtClean="0">
                        <a:effectLst/>
                        <a:latin typeface="Arial"/>
                        <a:ea typeface="Times New Roman"/>
                      </a:endParaRPr>
                    </a:p>
                    <a:p>
                      <a:pPr indent="457200" algn="l" hangingPunct="0">
                        <a:lnSpc>
                          <a:spcPct val="115000"/>
                        </a:lnSpc>
                        <a:spcAft>
                          <a:spcPts val="0"/>
                        </a:spcAft>
                      </a:pPr>
                      <a:r>
                        <a:rPr lang="en-GB" sz="1000" dirty="0" smtClean="0">
                          <a:effectLst/>
                          <a:latin typeface="Times New Roman"/>
                          <a:ea typeface="Times New Roman"/>
                        </a:rPr>
                        <a:t>2 Maintenance of a beach reduces the exposure of </a:t>
                      </a:r>
                    </a:p>
                    <a:p>
                      <a:pPr indent="457200" algn="l" hangingPunct="0">
                        <a:lnSpc>
                          <a:spcPct val="115000"/>
                        </a:lnSpc>
                        <a:spcAft>
                          <a:spcPts val="0"/>
                        </a:spcAft>
                      </a:pPr>
                      <a:r>
                        <a:rPr lang="en-GB" sz="1000" dirty="0" smtClean="0">
                          <a:effectLst/>
                          <a:latin typeface="Times New Roman"/>
                          <a:ea typeface="Times New Roman"/>
                        </a:rPr>
                        <a:t>the main backstop defence</a:t>
                      </a:r>
                      <a:endParaRPr lang="en-GB" sz="1200" dirty="0" smtClean="0">
                        <a:effectLst/>
                        <a:latin typeface="Arial"/>
                        <a:ea typeface="Times New Roman"/>
                      </a:endParaRPr>
                    </a:p>
                    <a:p>
                      <a:pPr indent="457200" algn="l" hangingPunct="0">
                        <a:lnSpc>
                          <a:spcPct val="115000"/>
                        </a:lnSpc>
                        <a:spcAft>
                          <a:spcPts val="0"/>
                        </a:spcAft>
                      </a:pPr>
                      <a:r>
                        <a:rPr lang="en-GB" sz="1000" dirty="0" smtClean="0">
                          <a:effectLst/>
                          <a:latin typeface="Times New Roman"/>
                          <a:ea typeface="Times New Roman"/>
                        </a:rPr>
                        <a:t>3 Require little ongoing maintenance</a:t>
                      </a:r>
                      <a:endParaRPr lang="en-GB" sz="1200" dirty="0">
                        <a:effectLst/>
                        <a:latin typeface="Arial"/>
                        <a:ea typeface="Times New Roman"/>
                      </a:endParaRPr>
                    </a:p>
                  </a:txBody>
                  <a:tcPr marL="68580" marR="68580" marT="0" marB="0"/>
                </a:tc>
                <a:tc>
                  <a:txBody>
                    <a:bodyPr/>
                    <a:lstStyle/>
                    <a:p>
                      <a:pPr indent="457200" algn="l" hangingPunct="0">
                        <a:lnSpc>
                          <a:spcPct val="115000"/>
                        </a:lnSpc>
                        <a:spcAft>
                          <a:spcPts val="0"/>
                        </a:spcAft>
                      </a:pPr>
                      <a:r>
                        <a:rPr lang="en-GB" sz="1000" dirty="0">
                          <a:effectLst/>
                          <a:latin typeface="Times New Roman"/>
                          <a:ea typeface="Times New Roman"/>
                        </a:rPr>
                        <a:t>1 Offshore constructions tend to be more massive </a:t>
                      </a:r>
                      <a:endParaRPr lang="en-GB" sz="1000" dirty="0" smtClean="0">
                        <a:effectLst/>
                        <a:latin typeface="Times New Roman"/>
                        <a:ea typeface="Times New Roman"/>
                      </a:endParaRPr>
                    </a:p>
                    <a:p>
                      <a:pPr indent="457200" algn="l" hangingPunct="0">
                        <a:lnSpc>
                          <a:spcPct val="115000"/>
                        </a:lnSpc>
                        <a:spcAft>
                          <a:spcPts val="0"/>
                        </a:spcAft>
                      </a:pPr>
                      <a:r>
                        <a:rPr lang="en-GB" sz="1000" dirty="0" smtClean="0">
                          <a:effectLst/>
                          <a:latin typeface="Times New Roman"/>
                          <a:ea typeface="Times New Roman"/>
                        </a:rPr>
                        <a:t>and </a:t>
                      </a:r>
                      <a:r>
                        <a:rPr lang="en-GB" sz="1000" dirty="0">
                          <a:effectLst/>
                          <a:latin typeface="Times New Roman"/>
                          <a:ea typeface="Times New Roman"/>
                        </a:rPr>
                        <a:t>therefore more costly</a:t>
                      </a:r>
                      <a:endParaRPr lang="en-GB" sz="1200" dirty="0">
                        <a:effectLst/>
                        <a:latin typeface="Arial"/>
                        <a:ea typeface="Times New Roman"/>
                      </a:endParaRPr>
                    </a:p>
                    <a:p>
                      <a:pPr indent="457200" algn="l" hangingPunct="0">
                        <a:lnSpc>
                          <a:spcPct val="115000"/>
                        </a:lnSpc>
                        <a:spcAft>
                          <a:spcPts val="0"/>
                        </a:spcAft>
                      </a:pPr>
                      <a:r>
                        <a:rPr lang="en-GB" sz="1000" dirty="0">
                          <a:effectLst/>
                          <a:latin typeface="Times New Roman"/>
                          <a:ea typeface="Times New Roman"/>
                        </a:rPr>
                        <a:t>2 Can create a navigation hazard and cause public </a:t>
                      </a:r>
                      <a:endParaRPr lang="en-GB" sz="1000" dirty="0" smtClean="0">
                        <a:effectLst/>
                        <a:latin typeface="Times New Roman"/>
                        <a:ea typeface="Times New Roman"/>
                      </a:endParaRPr>
                    </a:p>
                    <a:p>
                      <a:pPr indent="457200" algn="l" hangingPunct="0">
                        <a:lnSpc>
                          <a:spcPct val="115000"/>
                        </a:lnSpc>
                        <a:spcAft>
                          <a:spcPts val="0"/>
                        </a:spcAft>
                      </a:pPr>
                      <a:r>
                        <a:rPr lang="en-GB" sz="1000" dirty="0" smtClean="0">
                          <a:effectLst/>
                          <a:latin typeface="Times New Roman"/>
                          <a:ea typeface="Times New Roman"/>
                        </a:rPr>
                        <a:t>safety </a:t>
                      </a:r>
                      <a:r>
                        <a:rPr lang="en-GB" sz="1000" dirty="0">
                          <a:effectLst/>
                          <a:latin typeface="Times New Roman"/>
                          <a:ea typeface="Times New Roman"/>
                        </a:rPr>
                        <a:t>issues</a:t>
                      </a:r>
                      <a:endParaRPr lang="en-GB" sz="1200" dirty="0">
                        <a:effectLst/>
                        <a:latin typeface="Arial"/>
                        <a:ea typeface="Times New Roman"/>
                      </a:endParaRPr>
                    </a:p>
                    <a:p>
                      <a:pPr indent="457200" algn="l" hangingPunct="0">
                        <a:lnSpc>
                          <a:spcPct val="115000"/>
                        </a:lnSpc>
                        <a:spcAft>
                          <a:spcPts val="0"/>
                        </a:spcAft>
                      </a:pPr>
                      <a:r>
                        <a:rPr lang="en-GB" sz="1000" dirty="0">
                          <a:effectLst/>
                          <a:latin typeface="Times New Roman"/>
                          <a:ea typeface="Times New Roman"/>
                        </a:rPr>
                        <a:t>3 Can produce increased </a:t>
                      </a:r>
                      <a:r>
                        <a:rPr lang="en-GB" sz="1000" dirty="0" err="1">
                          <a:effectLst/>
                          <a:latin typeface="Times New Roman"/>
                          <a:ea typeface="Times New Roman"/>
                        </a:rPr>
                        <a:t>downdrift</a:t>
                      </a:r>
                      <a:r>
                        <a:rPr lang="en-GB" sz="1000" dirty="0">
                          <a:effectLst/>
                          <a:latin typeface="Times New Roman"/>
                          <a:ea typeface="Times New Roman"/>
                        </a:rPr>
                        <a:t> erosion</a:t>
                      </a:r>
                      <a:endParaRPr lang="en-GB" sz="1200" dirty="0">
                        <a:effectLst/>
                        <a:latin typeface="Arial"/>
                        <a:ea typeface="Times New Roman"/>
                      </a:endParaRPr>
                    </a:p>
                    <a:p>
                      <a:pPr indent="457200" algn="l" hangingPunct="0">
                        <a:lnSpc>
                          <a:spcPct val="115000"/>
                        </a:lnSpc>
                        <a:spcAft>
                          <a:spcPts val="0"/>
                        </a:spcAft>
                      </a:pPr>
                      <a:r>
                        <a:rPr lang="en-GB" sz="1000" dirty="0">
                          <a:effectLst/>
                          <a:latin typeface="Times New Roman"/>
                          <a:ea typeface="Times New Roman"/>
                        </a:rPr>
                        <a:t>4 Difficult to construct in deep water</a:t>
                      </a:r>
                      <a:endParaRPr lang="en-GB" sz="1200" dirty="0">
                        <a:effectLst/>
                        <a:latin typeface="Arial"/>
                        <a:ea typeface="Times New Roman"/>
                      </a:endParaRPr>
                    </a:p>
                  </a:txBody>
                  <a:tcPr marL="68580" marR="68580" marT="0" marB="0"/>
                </a:tc>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677946985"/>
              </p:ext>
            </p:extLst>
          </p:nvPr>
        </p:nvGraphicFramePr>
        <p:xfrm>
          <a:off x="1" y="260648"/>
          <a:ext cx="9143999" cy="360040"/>
        </p:xfrm>
        <a:graphic>
          <a:graphicData uri="http://schemas.openxmlformats.org/drawingml/2006/table">
            <a:tbl>
              <a:tblPr firstRow="1" firstCol="1" bandRow="1">
                <a:tableStyleId>{5C22544A-7EE6-4342-B048-85BDC9FD1C3A}</a:tableStyleId>
              </a:tblPr>
              <a:tblGrid>
                <a:gridCol w="2295904"/>
                <a:gridCol w="3423565"/>
                <a:gridCol w="3424530"/>
              </a:tblGrid>
              <a:tr h="360040">
                <a:tc>
                  <a:txBody>
                    <a:bodyPr/>
                    <a:lstStyle/>
                    <a:p>
                      <a:pPr indent="457200" algn="just" hangingPunct="0">
                        <a:lnSpc>
                          <a:spcPct val="115000"/>
                        </a:lnSpc>
                        <a:spcAft>
                          <a:spcPts val="0"/>
                        </a:spcAft>
                      </a:pPr>
                      <a:r>
                        <a:rPr lang="en-GB" sz="1800" dirty="0">
                          <a:effectLst/>
                        </a:rPr>
                        <a:t>Structure Type</a:t>
                      </a:r>
                      <a:endParaRPr lang="en-GB" sz="1800" dirty="0">
                        <a:effectLst/>
                        <a:latin typeface="Arial"/>
                        <a:ea typeface="Times New Roman"/>
                      </a:endParaRPr>
                    </a:p>
                  </a:txBody>
                  <a:tcPr marL="68580" marR="68580" marT="0" marB="0"/>
                </a:tc>
                <a:tc>
                  <a:txBody>
                    <a:bodyPr/>
                    <a:lstStyle/>
                    <a:p>
                      <a:pPr indent="457200" algn="just" hangingPunct="0">
                        <a:lnSpc>
                          <a:spcPct val="115000"/>
                        </a:lnSpc>
                        <a:spcAft>
                          <a:spcPts val="0"/>
                        </a:spcAft>
                      </a:pPr>
                      <a:r>
                        <a:rPr lang="en-GB" sz="1800" dirty="0">
                          <a:effectLst/>
                        </a:rPr>
                        <a:t>Advantages</a:t>
                      </a:r>
                      <a:endParaRPr lang="en-GB" sz="1800" dirty="0">
                        <a:effectLst/>
                        <a:latin typeface="Arial"/>
                        <a:ea typeface="Times New Roman"/>
                      </a:endParaRPr>
                    </a:p>
                  </a:txBody>
                  <a:tcPr marL="68580" marR="68580" marT="0" marB="0"/>
                </a:tc>
                <a:tc>
                  <a:txBody>
                    <a:bodyPr/>
                    <a:lstStyle/>
                    <a:p>
                      <a:pPr indent="457200" algn="just" hangingPunct="0">
                        <a:lnSpc>
                          <a:spcPct val="115000"/>
                        </a:lnSpc>
                        <a:spcAft>
                          <a:spcPts val="0"/>
                        </a:spcAft>
                      </a:pPr>
                      <a:r>
                        <a:rPr lang="en-GB" sz="1800" dirty="0">
                          <a:effectLst/>
                        </a:rPr>
                        <a:t>Disadvantages</a:t>
                      </a:r>
                      <a:endParaRPr lang="en-GB" sz="1800" dirty="0">
                        <a:effectLst/>
                        <a:latin typeface="Arial"/>
                        <a:ea typeface="Times New Roman"/>
                      </a:endParaRPr>
                    </a:p>
                  </a:txBody>
                  <a:tcPr marL="68580" marR="68580" marT="0" marB="0"/>
                </a:tc>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99087451"/>
              </p:ext>
            </p:extLst>
          </p:nvPr>
        </p:nvGraphicFramePr>
        <p:xfrm>
          <a:off x="-7895" y="3140968"/>
          <a:ext cx="9143999" cy="1472184"/>
        </p:xfrm>
        <a:graphic>
          <a:graphicData uri="http://schemas.openxmlformats.org/drawingml/2006/table">
            <a:tbl>
              <a:tblPr firstRow="1" firstCol="1" bandRow="1">
                <a:tableStyleId>{5C22544A-7EE6-4342-B048-85BDC9FD1C3A}</a:tableStyleId>
              </a:tblPr>
              <a:tblGrid>
                <a:gridCol w="2295904"/>
                <a:gridCol w="3423565"/>
                <a:gridCol w="3424530"/>
              </a:tblGrid>
              <a:tr h="1296144">
                <a:tc>
                  <a:txBody>
                    <a:bodyPr/>
                    <a:lstStyle/>
                    <a:p>
                      <a:pPr indent="457200" algn="l" hangingPunct="0">
                        <a:lnSpc>
                          <a:spcPct val="115000"/>
                        </a:lnSpc>
                        <a:spcAft>
                          <a:spcPts val="0"/>
                        </a:spcAft>
                      </a:pPr>
                      <a:r>
                        <a:rPr lang="en-GB" sz="1400" b="1" dirty="0">
                          <a:effectLst/>
                          <a:latin typeface="Times New Roman"/>
                          <a:ea typeface="Times New Roman"/>
                        </a:rPr>
                        <a:t>SAND DUNES</a:t>
                      </a:r>
                      <a:endParaRPr lang="en-GB" sz="1400" dirty="0">
                        <a:effectLst/>
                        <a:latin typeface="Arial"/>
                        <a:ea typeface="Times New Roman"/>
                      </a:endParaRPr>
                    </a:p>
                    <a:p>
                      <a:pPr indent="457200" algn="l" hangingPunct="0">
                        <a:lnSpc>
                          <a:spcPct val="115000"/>
                        </a:lnSpc>
                        <a:spcAft>
                          <a:spcPts val="0"/>
                        </a:spcAft>
                      </a:pPr>
                      <a:r>
                        <a:rPr lang="en-GB" sz="1400" dirty="0">
                          <a:effectLst/>
                          <a:latin typeface="Times New Roman"/>
                          <a:ea typeface="Times New Roman"/>
                        </a:rPr>
                        <a:t>Created </a:t>
                      </a:r>
                      <a:r>
                        <a:rPr lang="en-GB" sz="1400" dirty="0" smtClean="0">
                          <a:effectLst/>
                          <a:latin typeface="Times New Roman"/>
                          <a:ea typeface="Times New Roman"/>
                        </a:rPr>
                        <a:t>&amp; </a:t>
                      </a:r>
                      <a:r>
                        <a:rPr lang="en-GB" sz="1400" dirty="0">
                          <a:effectLst/>
                          <a:latin typeface="Times New Roman"/>
                          <a:ea typeface="Times New Roman"/>
                        </a:rPr>
                        <a:t>maintained through the deposition of sand, dunes can be artificially or naturally created.</a:t>
                      </a:r>
                      <a:endParaRPr lang="en-GB" sz="1400" dirty="0">
                        <a:effectLst/>
                        <a:latin typeface="Arial"/>
                        <a:ea typeface="Times New Roman"/>
                      </a:endParaRPr>
                    </a:p>
                  </a:txBody>
                  <a:tcPr marL="68580" marR="68580" marT="0" marB="0"/>
                </a:tc>
                <a:tc>
                  <a:txBody>
                    <a:bodyPr/>
                    <a:lstStyle/>
                    <a:p>
                      <a:pPr indent="457200" algn="l" hangingPunct="0">
                        <a:lnSpc>
                          <a:spcPct val="115000"/>
                        </a:lnSpc>
                        <a:spcAft>
                          <a:spcPts val="0"/>
                        </a:spcAft>
                      </a:pPr>
                      <a:r>
                        <a:rPr lang="en-GB" sz="1400" dirty="0">
                          <a:effectLst/>
                          <a:latin typeface="Times New Roman"/>
                          <a:ea typeface="Times New Roman"/>
                        </a:rPr>
                        <a:t>1 Provide a valuable store of sand </a:t>
                      </a:r>
                      <a:endParaRPr lang="en-GB" sz="1400" dirty="0" smtClean="0">
                        <a:effectLst/>
                        <a:latin typeface="Times New Roman"/>
                        <a:ea typeface="Times New Roman"/>
                      </a:endParaRPr>
                    </a:p>
                    <a:p>
                      <a:pPr indent="457200" algn="l" hangingPunct="0">
                        <a:lnSpc>
                          <a:spcPct val="115000"/>
                        </a:lnSpc>
                        <a:spcAft>
                          <a:spcPts val="0"/>
                        </a:spcAft>
                      </a:pPr>
                      <a:r>
                        <a:rPr lang="en-GB" sz="1400" dirty="0" smtClean="0">
                          <a:effectLst/>
                          <a:latin typeface="Times New Roman"/>
                          <a:ea typeface="Times New Roman"/>
                        </a:rPr>
                        <a:t>helping </a:t>
                      </a:r>
                      <a:r>
                        <a:rPr lang="en-GB" sz="1400" dirty="0">
                          <a:effectLst/>
                          <a:latin typeface="Times New Roman"/>
                          <a:ea typeface="Times New Roman"/>
                        </a:rPr>
                        <a:t>to </a:t>
                      </a:r>
                      <a:r>
                        <a:rPr lang="en-GB" sz="1400" dirty="0" smtClean="0">
                          <a:effectLst/>
                          <a:latin typeface="Times New Roman"/>
                          <a:ea typeface="Times New Roman"/>
                        </a:rPr>
                        <a:t>regulate </a:t>
                      </a:r>
                      <a:r>
                        <a:rPr lang="en-GB" sz="1400" dirty="0">
                          <a:effectLst/>
                          <a:latin typeface="Times New Roman"/>
                          <a:ea typeface="Times New Roman"/>
                        </a:rPr>
                        <a:t>beach levels</a:t>
                      </a:r>
                      <a:endParaRPr lang="en-GB" sz="1400" dirty="0">
                        <a:effectLst/>
                        <a:latin typeface="Arial"/>
                        <a:ea typeface="Times New Roman"/>
                      </a:endParaRPr>
                    </a:p>
                    <a:p>
                      <a:pPr indent="457200" algn="l" hangingPunct="0">
                        <a:lnSpc>
                          <a:spcPct val="115000"/>
                        </a:lnSpc>
                        <a:spcAft>
                          <a:spcPts val="0"/>
                        </a:spcAft>
                      </a:pPr>
                      <a:r>
                        <a:rPr lang="en-GB" sz="1400" dirty="0">
                          <a:effectLst/>
                          <a:latin typeface="Times New Roman"/>
                          <a:ea typeface="Times New Roman"/>
                        </a:rPr>
                        <a:t>2 In maintaining beach levels they </a:t>
                      </a:r>
                      <a:endParaRPr lang="en-GB" sz="1400" dirty="0" smtClean="0">
                        <a:effectLst/>
                        <a:latin typeface="Times New Roman"/>
                        <a:ea typeface="Times New Roman"/>
                      </a:endParaRPr>
                    </a:p>
                    <a:p>
                      <a:pPr indent="457200" algn="l" hangingPunct="0">
                        <a:lnSpc>
                          <a:spcPct val="115000"/>
                        </a:lnSpc>
                        <a:spcAft>
                          <a:spcPts val="0"/>
                        </a:spcAft>
                      </a:pPr>
                      <a:r>
                        <a:rPr lang="en-GB" sz="1400" dirty="0" smtClean="0">
                          <a:effectLst/>
                          <a:latin typeface="Times New Roman"/>
                          <a:ea typeface="Times New Roman"/>
                        </a:rPr>
                        <a:t>aid </a:t>
                      </a:r>
                      <a:r>
                        <a:rPr lang="en-GB" sz="1400" dirty="0">
                          <a:effectLst/>
                          <a:latin typeface="Times New Roman"/>
                          <a:ea typeface="Times New Roman"/>
                        </a:rPr>
                        <a:t>dissipation of </a:t>
                      </a:r>
                      <a:r>
                        <a:rPr lang="en-GB" sz="1400" dirty="0" smtClean="0">
                          <a:effectLst/>
                          <a:latin typeface="Times New Roman"/>
                          <a:ea typeface="Times New Roman"/>
                        </a:rPr>
                        <a:t>wave </a:t>
                      </a:r>
                      <a:r>
                        <a:rPr lang="en-GB" sz="1400" dirty="0">
                          <a:effectLst/>
                          <a:latin typeface="Times New Roman"/>
                          <a:ea typeface="Times New Roman"/>
                        </a:rPr>
                        <a:t>energy</a:t>
                      </a:r>
                      <a:endParaRPr lang="en-GB" sz="1400" dirty="0">
                        <a:effectLst/>
                        <a:latin typeface="Arial"/>
                        <a:ea typeface="Times New Roman"/>
                      </a:endParaRPr>
                    </a:p>
                    <a:p>
                      <a:pPr indent="457200" algn="l" hangingPunct="0">
                        <a:lnSpc>
                          <a:spcPct val="115000"/>
                        </a:lnSpc>
                        <a:spcAft>
                          <a:spcPts val="0"/>
                        </a:spcAft>
                      </a:pPr>
                      <a:r>
                        <a:rPr lang="en-GB" sz="1400" dirty="0">
                          <a:effectLst/>
                          <a:latin typeface="Times New Roman"/>
                          <a:ea typeface="Times New Roman"/>
                        </a:rPr>
                        <a:t>3 Provide an important amenity and </a:t>
                      </a:r>
                      <a:endParaRPr lang="en-GB" sz="1400" dirty="0" smtClean="0">
                        <a:effectLst/>
                        <a:latin typeface="Times New Roman"/>
                        <a:ea typeface="Times New Roman"/>
                      </a:endParaRPr>
                    </a:p>
                    <a:p>
                      <a:pPr indent="457200" algn="l" hangingPunct="0">
                        <a:lnSpc>
                          <a:spcPct val="115000"/>
                        </a:lnSpc>
                        <a:spcAft>
                          <a:spcPts val="0"/>
                        </a:spcAft>
                      </a:pPr>
                      <a:r>
                        <a:rPr lang="en-GB" sz="1400" dirty="0" smtClean="0">
                          <a:effectLst/>
                          <a:latin typeface="Times New Roman"/>
                          <a:ea typeface="Times New Roman"/>
                        </a:rPr>
                        <a:t>wildlife </a:t>
                      </a:r>
                      <a:r>
                        <a:rPr lang="en-GB" sz="1400" dirty="0">
                          <a:effectLst/>
                          <a:latin typeface="Times New Roman"/>
                          <a:ea typeface="Times New Roman"/>
                        </a:rPr>
                        <a:t>value</a:t>
                      </a:r>
                      <a:endParaRPr lang="en-GB" sz="1400" dirty="0">
                        <a:effectLst/>
                        <a:latin typeface="Arial"/>
                        <a:ea typeface="Times New Roman"/>
                      </a:endParaRPr>
                    </a:p>
                  </a:txBody>
                  <a:tcPr marL="68580" marR="68580" marT="0" marB="0"/>
                </a:tc>
                <a:tc>
                  <a:txBody>
                    <a:bodyPr/>
                    <a:lstStyle/>
                    <a:p>
                      <a:pPr indent="457200" algn="l" hangingPunct="0">
                        <a:lnSpc>
                          <a:spcPct val="115000"/>
                        </a:lnSpc>
                        <a:spcAft>
                          <a:spcPts val="0"/>
                        </a:spcAft>
                      </a:pPr>
                      <a:r>
                        <a:rPr lang="en-GB" sz="1400" dirty="0">
                          <a:effectLst/>
                          <a:latin typeface="Times New Roman"/>
                          <a:ea typeface="Times New Roman"/>
                        </a:rPr>
                        <a:t>1 Highly susceptible to erosion</a:t>
                      </a:r>
                      <a:endParaRPr lang="en-GB" sz="1400" dirty="0">
                        <a:effectLst/>
                        <a:latin typeface="Arial"/>
                        <a:ea typeface="Times New Roman"/>
                      </a:endParaRPr>
                    </a:p>
                  </a:txBody>
                  <a:tcPr marL="68580" marR="68580" marT="0" marB="0"/>
                </a:tc>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37925959"/>
              </p:ext>
            </p:extLst>
          </p:nvPr>
        </p:nvGraphicFramePr>
        <p:xfrm>
          <a:off x="0" y="5157192"/>
          <a:ext cx="9108504" cy="1717548"/>
        </p:xfrm>
        <a:graphic>
          <a:graphicData uri="http://schemas.openxmlformats.org/drawingml/2006/table">
            <a:tbl>
              <a:tblPr firstRow="1" firstCol="1" bandRow="1">
                <a:tableStyleId>{5C22544A-7EE6-4342-B048-85BDC9FD1C3A}</a:tableStyleId>
              </a:tblPr>
              <a:tblGrid>
                <a:gridCol w="2304255"/>
                <a:gridCol w="3312368"/>
                <a:gridCol w="3491881"/>
              </a:tblGrid>
              <a:tr h="1296144">
                <a:tc>
                  <a:txBody>
                    <a:bodyPr/>
                    <a:lstStyle/>
                    <a:p>
                      <a:pPr indent="457200" algn="l" hangingPunct="0">
                        <a:lnSpc>
                          <a:spcPct val="115000"/>
                        </a:lnSpc>
                        <a:spcAft>
                          <a:spcPts val="0"/>
                        </a:spcAft>
                      </a:pPr>
                      <a:r>
                        <a:rPr lang="en-GB" sz="1400" b="1" dirty="0">
                          <a:effectLst/>
                          <a:latin typeface="Times New Roman"/>
                          <a:ea typeface="Times New Roman"/>
                        </a:rPr>
                        <a:t>FLOOD </a:t>
                      </a:r>
                      <a:r>
                        <a:rPr lang="en-GB" sz="1400" b="1" dirty="0" smtClean="0">
                          <a:effectLst/>
                          <a:latin typeface="Times New Roman"/>
                          <a:ea typeface="Times New Roman"/>
                        </a:rPr>
                        <a:t>BANKS</a:t>
                      </a:r>
                      <a:endParaRPr lang="en-GB" sz="1400" b="1" dirty="0" smtClean="0">
                        <a:effectLst/>
                        <a:latin typeface="Arial"/>
                        <a:ea typeface="Times New Roman"/>
                      </a:endParaRPr>
                    </a:p>
                    <a:p>
                      <a:pPr indent="457200" algn="l" hangingPunct="0">
                        <a:lnSpc>
                          <a:spcPct val="115000"/>
                        </a:lnSpc>
                        <a:spcAft>
                          <a:spcPts val="0"/>
                        </a:spcAft>
                      </a:pPr>
                      <a:r>
                        <a:rPr lang="en-GB" sz="1400" dirty="0" smtClean="0">
                          <a:effectLst/>
                          <a:latin typeface="Times New Roman"/>
                          <a:ea typeface="Times New Roman"/>
                        </a:rPr>
                        <a:t>tend </a:t>
                      </a:r>
                      <a:r>
                        <a:rPr lang="en-GB" sz="1400" dirty="0">
                          <a:effectLst/>
                          <a:latin typeface="Times New Roman"/>
                          <a:ea typeface="Times New Roman"/>
                        </a:rPr>
                        <a:t>to be of simple </a:t>
                      </a:r>
                      <a:endParaRPr lang="en-GB" sz="1400" dirty="0" smtClean="0">
                        <a:effectLst/>
                        <a:latin typeface="Times New Roman"/>
                        <a:ea typeface="Times New Roman"/>
                      </a:endParaRPr>
                    </a:p>
                    <a:p>
                      <a:pPr indent="457200" algn="l" hangingPunct="0">
                        <a:lnSpc>
                          <a:spcPct val="115000"/>
                        </a:lnSpc>
                        <a:spcAft>
                          <a:spcPts val="0"/>
                        </a:spcAft>
                      </a:pPr>
                      <a:r>
                        <a:rPr lang="en-GB" sz="1400" dirty="0" smtClean="0">
                          <a:effectLst/>
                          <a:latin typeface="Times New Roman"/>
                          <a:ea typeface="Times New Roman"/>
                        </a:rPr>
                        <a:t>soil/clay </a:t>
                      </a:r>
                      <a:r>
                        <a:rPr lang="en-GB" sz="1400" dirty="0">
                          <a:effectLst/>
                          <a:latin typeface="Times New Roman"/>
                          <a:ea typeface="Times New Roman"/>
                        </a:rPr>
                        <a:t>or gabion </a:t>
                      </a:r>
                      <a:endParaRPr lang="en-GB" sz="1400" dirty="0" smtClean="0">
                        <a:effectLst/>
                        <a:latin typeface="Times New Roman"/>
                        <a:ea typeface="Times New Roman"/>
                      </a:endParaRPr>
                    </a:p>
                    <a:p>
                      <a:pPr indent="457200" algn="l" hangingPunct="0">
                        <a:lnSpc>
                          <a:spcPct val="115000"/>
                        </a:lnSpc>
                        <a:spcAft>
                          <a:spcPts val="0"/>
                        </a:spcAft>
                      </a:pPr>
                      <a:r>
                        <a:rPr lang="en-GB" sz="1400" dirty="0" smtClean="0">
                          <a:effectLst/>
                          <a:latin typeface="Times New Roman"/>
                          <a:ea typeface="Times New Roman"/>
                        </a:rPr>
                        <a:t>construction</a:t>
                      </a:r>
                      <a:r>
                        <a:rPr lang="en-GB" sz="1400" dirty="0">
                          <a:effectLst/>
                          <a:latin typeface="Times New Roman"/>
                          <a:ea typeface="Times New Roman"/>
                        </a:rPr>
                        <a:t>.</a:t>
                      </a:r>
                      <a:endParaRPr lang="en-GB" sz="1400" dirty="0">
                        <a:effectLst/>
                        <a:latin typeface="Arial"/>
                        <a:ea typeface="Times New Roman"/>
                      </a:endParaRPr>
                    </a:p>
                  </a:txBody>
                  <a:tcPr marL="68580" marR="68580" marT="0" marB="0"/>
                </a:tc>
                <a:tc>
                  <a:txBody>
                    <a:bodyPr/>
                    <a:lstStyle/>
                    <a:p>
                      <a:pPr indent="457200" algn="l" hangingPunct="0">
                        <a:lnSpc>
                          <a:spcPct val="115000"/>
                        </a:lnSpc>
                        <a:spcAft>
                          <a:spcPts val="0"/>
                        </a:spcAft>
                      </a:pPr>
                      <a:r>
                        <a:rPr lang="en-GB" sz="1400" dirty="0">
                          <a:effectLst/>
                          <a:latin typeface="Times New Roman"/>
                          <a:ea typeface="Times New Roman"/>
                        </a:rPr>
                        <a:t>1 Used in sheltered locations the </a:t>
                      </a:r>
                      <a:endParaRPr lang="en-GB" sz="1400" dirty="0" smtClean="0">
                        <a:effectLst/>
                        <a:latin typeface="Times New Roman"/>
                        <a:ea typeface="Times New Roman"/>
                      </a:endParaRPr>
                    </a:p>
                    <a:p>
                      <a:pPr indent="457200" algn="l" hangingPunct="0">
                        <a:lnSpc>
                          <a:spcPct val="115000"/>
                        </a:lnSpc>
                        <a:spcAft>
                          <a:spcPts val="0"/>
                        </a:spcAft>
                      </a:pPr>
                      <a:r>
                        <a:rPr lang="en-GB" sz="1400" dirty="0" smtClean="0">
                          <a:effectLst/>
                          <a:latin typeface="Times New Roman"/>
                          <a:ea typeface="Times New Roman"/>
                        </a:rPr>
                        <a:t>control </a:t>
                      </a:r>
                      <a:r>
                        <a:rPr lang="en-GB" sz="1400" dirty="0">
                          <a:effectLst/>
                          <a:latin typeface="Times New Roman"/>
                          <a:ea typeface="Times New Roman"/>
                        </a:rPr>
                        <a:t>of </a:t>
                      </a:r>
                      <a:r>
                        <a:rPr lang="en-GB" sz="1400" dirty="0" smtClean="0">
                          <a:effectLst/>
                          <a:latin typeface="Times New Roman"/>
                          <a:ea typeface="Times New Roman"/>
                        </a:rPr>
                        <a:t>flooding </a:t>
                      </a:r>
                      <a:r>
                        <a:rPr lang="en-GB" sz="1400" dirty="0">
                          <a:effectLst/>
                          <a:latin typeface="Times New Roman"/>
                          <a:ea typeface="Times New Roman"/>
                        </a:rPr>
                        <a:t>through the use </a:t>
                      </a:r>
                      <a:endParaRPr lang="en-GB" sz="1400" dirty="0" smtClean="0">
                        <a:effectLst/>
                        <a:latin typeface="Times New Roman"/>
                        <a:ea typeface="Times New Roman"/>
                      </a:endParaRPr>
                    </a:p>
                    <a:p>
                      <a:pPr indent="457200" algn="l" hangingPunct="0">
                        <a:lnSpc>
                          <a:spcPct val="115000"/>
                        </a:lnSpc>
                        <a:spcAft>
                          <a:spcPts val="0"/>
                        </a:spcAft>
                      </a:pPr>
                      <a:r>
                        <a:rPr lang="en-GB" sz="1400" dirty="0" smtClean="0">
                          <a:effectLst/>
                          <a:latin typeface="Times New Roman"/>
                          <a:ea typeface="Times New Roman"/>
                        </a:rPr>
                        <a:t>of </a:t>
                      </a:r>
                      <a:r>
                        <a:rPr lang="en-GB" sz="1400" dirty="0">
                          <a:effectLst/>
                          <a:latin typeface="Times New Roman"/>
                          <a:ea typeface="Times New Roman"/>
                        </a:rPr>
                        <a:t>a flood bank can </a:t>
                      </a:r>
                      <a:r>
                        <a:rPr lang="en-GB" sz="1400" dirty="0" smtClean="0">
                          <a:effectLst/>
                          <a:latin typeface="Times New Roman"/>
                          <a:ea typeface="Times New Roman"/>
                        </a:rPr>
                        <a:t>relieve </a:t>
                      </a:r>
                      <a:r>
                        <a:rPr lang="en-GB" sz="1400" dirty="0">
                          <a:effectLst/>
                          <a:latin typeface="Times New Roman"/>
                          <a:ea typeface="Times New Roman"/>
                        </a:rPr>
                        <a:t>the need </a:t>
                      </a:r>
                      <a:endParaRPr lang="en-GB" sz="1400" dirty="0" smtClean="0">
                        <a:effectLst/>
                        <a:latin typeface="Times New Roman"/>
                        <a:ea typeface="Times New Roman"/>
                      </a:endParaRPr>
                    </a:p>
                    <a:p>
                      <a:pPr indent="457200" algn="l" hangingPunct="0">
                        <a:lnSpc>
                          <a:spcPct val="115000"/>
                        </a:lnSpc>
                        <a:spcAft>
                          <a:spcPts val="0"/>
                        </a:spcAft>
                      </a:pPr>
                      <a:r>
                        <a:rPr lang="en-GB" sz="1400" dirty="0" smtClean="0">
                          <a:effectLst/>
                          <a:latin typeface="Times New Roman"/>
                          <a:ea typeface="Times New Roman"/>
                        </a:rPr>
                        <a:t>for </a:t>
                      </a:r>
                      <a:r>
                        <a:rPr lang="en-GB" sz="1400" dirty="0">
                          <a:effectLst/>
                          <a:latin typeface="Times New Roman"/>
                          <a:ea typeface="Times New Roman"/>
                        </a:rPr>
                        <a:t>a primary defence</a:t>
                      </a:r>
                      <a:endParaRPr lang="en-GB" sz="1400" dirty="0">
                        <a:effectLst/>
                        <a:latin typeface="Arial"/>
                        <a:ea typeface="Times New Roman"/>
                      </a:endParaRPr>
                    </a:p>
                    <a:p>
                      <a:pPr indent="457200" algn="l" hangingPunct="0">
                        <a:lnSpc>
                          <a:spcPct val="115000"/>
                        </a:lnSpc>
                        <a:spcAft>
                          <a:spcPts val="0"/>
                        </a:spcAft>
                      </a:pPr>
                      <a:r>
                        <a:rPr lang="en-GB" sz="1400" dirty="0">
                          <a:effectLst/>
                          <a:latin typeface="Times New Roman"/>
                          <a:ea typeface="Times New Roman"/>
                        </a:rPr>
                        <a:t>2 Set back from the main </a:t>
                      </a:r>
                      <a:r>
                        <a:rPr lang="en-GB" sz="1400" dirty="0" smtClean="0">
                          <a:effectLst/>
                          <a:latin typeface="Times New Roman"/>
                          <a:ea typeface="Times New Roman"/>
                        </a:rPr>
                        <a:t>defence</a:t>
                      </a:r>
                      <a:r>
                        <a:rPr lang="en-GB" sz="1400" baseline="0" dirty="0" smtClean="0">
                          <a:effectLst/>
                          <a:latin typeface="Times New Roman"/>
                          <a:ea typeface="Times New Roman"/>
                        </a:rPr>
                        <a:t> </a:t>
                      </a:r>
                    </a:p>
                    <a:p>
                      <a:pPr indent="457200" algn="l" hangingPunct="0">
                        <a:lnSpc>
                          <a:spcPct val="115000"/>
                        </a:lnSpc>
                        <a:spcAft>
                          <a:spcPts val="0"/>
                        </a:spcAft>
                      </a:pPr>
                      <a:r>
                        <a:rPr lang="en-GB" sz="1400" dirty="0" smtClean="0">
                          <a:effectLst/>
                          <a:latin typeface="Times New Roman"/>
                          <a:ea typeface="Times New Roman"/>
                        </a:rPr>
                        <a:t>line they provide </a:t>
                      </a:r>
                      <a:r>
                        <a:rPr lang="en-GB" sz="1400" dirty="0">
                          <a:effectLst/>
                          <a:latin typeface="Times New Roman"/>
                          <a:ea typeface="Times New Roman"/>
                        </a:rPr>
                        <a:t>a cheap solution </a:t>
                      </a:r>
                      <a:endParaRPr lang="en-GB" sz="1400" dirty="0" smtClean="0">
                        <a:effectLst/>
                        <a:latin typeface="Times New Roman"/>
                        <a:ea typeface="Times New Roman"/>
                      </a:endParaRPr>
                    </a:p>
                    <a:p>
                      <a:pPr indent="457200" algn="l" hangingPunct="0">
                        <a:lnSpc>
                          <a:spcPct val="115000"/>
                        </a:lnSpc>
                        <a:spcAft>
                          <a:spcPts val="0"/>
                        </a:spcAft>
                      </a:pPr>
                      <a:r>
                        <a:rPr lang="en-GB" sz="1400" dirty="0" smtClean="0">
                          <a:effectLst/>
                          <a:latin typeface="Times New Roman"/>
                          <a:ea typeface="Times New Roman"/>
                        </a:rPr>
                        <a:t>to </a:t>
                      </a:r>
                      <a:r>
                        <a:rPr lang="en-GB" sz="1400" dirty="0">
                          <a:effectLst/>
                          <a:latin typeface="Times New Roman"/>
                          <a:ea typeface="Times New Roman"/>
                        </a:rPr>
                        <a:t>control flooding</a:t>
                      </a:r>
                      <a:endParaRPr lang="en-GB" sz="1400" dirty="0">
                        <a:effectLst/>
                        <a:latin typeface="Arial"/>
                        <a:ea typeface="Times New Roman"/>
                      </a:endParaRPr>
                    </a:p>
                  </a:txBody>
                  <a:tcPr marL="68580" marR="68580" marT="0" marB="0"/>
                </a:tc>
                <a:tc>
                  <a:txBody>
                    <a:bodyPr/>
                    <a:lstStyle/>
                    <a:p>
                      <a:pPr indent="457200" algn="l" hangingPunct="0">
                        <a:lnSpc>
                          <a:spcPct val="115000"/>
                        </a:lnSpc>
                        <a:spcAft>
                          <a:spcPts val="0"/>
                        </a:spcAft>
                      </a:pPr>
                      <a:r>
                        <a:rPr lang="en-GB" sz="1400" dirty="0">
                          <a:effectLst/>
                          <a:latin typeface="Times New Roman"/>
                          <a:ea typeface="Times New Roman"/>
                        </a:rPr>
                        <a:t>1 Can only be used as a primary </a:t>
                      </a:r>
                      <a:endParaRPr lang="en-GB" sz="1400" dirty="0" smtClean="0">
                        <a:effectLst/>
                        <a:latin typeface="Times New Roman"/>
                        <a:ea typeface="Times New Roman"/>
                      </a:endParaRPr>
                    </a:p>
                    <a:p>
                      <a:pPr indent="457200" algn="l" hangingPunct="0">
                        <a:lnSpc>
                          <a:spcPct val="115000"/>
                        </a:lnSpc>
                        <a:spcAft>
                          <a:spcPts val="0"/>
                        </a:spcAft>
                      </a:pPr>
                      <a:r>
                        <a:rPr lang="en-GB" sz="1400" dirty="0" smtClean="0">
                          <a:effectLst/>
                          <a:latin typeface="Times New Roman"/>
                          <a:ea typeface="Times New Roman"/>
                        </a:rPr>
                        <a:t>defence </a:t>
                      </a:r>
                      <a:r>
                        <a:rPr lang="en-GB" sz="1400" dirty="0">
                          <a:effectLst/>
                          <a:latin typeface="Times New Roman"/>
                          <a:ea typeface="Times New Roman"/>
                        </a:rPr>
                        <a:t>at sheltered </a:t>
                      </a:r>
                      <a:r>
                        <a:rPr lang="en-GB" sz="1400" dirty="0" smtClean="0">
                          <a:effectLst/>
                          <a:latin typeface="Times New Roman"/>
                          <a:ea typeface="Times New Roman"/>
                        </a:rPr>
                        <a:t>locations</a:t>
                      </a:r>
                      <a:endParaRPr lang="en-GB" sz="1400" dirty="0">
                        <a:effectLst/>
                        <a:latin typeface="Arial"/>
                        <a:ea typeface="Times New Roman"/>
                      </a:endParaRPr>
                    </a:p>
                    <a:p>
                      <a:pPr indent="457200" algn="l" hangingPunct="0">
                        <a:lnSpc>
                          <a:spcPct val="115000"/>
                        </a:lnSpc>
                        <a:spcAft>
                          <a:spcPts val="0"/>
                        </a:spcAft>
                      </a:pPr>
                      <a:r>
                        <a:rPr lang="en-GB" sz="1400" dirty="0">
                          <a:effectLst/>
                          <a:latin typeface="Times New Roman"/>
                          <a:ea typeface="Times New Roman"/>
                        </a:rPr>
                        <a:t>2 Often requires additional toe </a:t>
                      </a:r>
                      <a:r>
                        <a:rPr lang="en-GB" sz="1400" dirty="0" smtClean="0">
                          <a:effectLst/>
                          <a:latin typeface="Times New Roman"/>
                          <a:ea typeface="Times New Roman"/>
                        </a:rPr>
                        <a:t>  </a:t>
                      </a:r>
                    </a:p>
                    <a:p>
                      <a:pPr indent="457200" algn="l" hangingPunct="0">
                        <a:lnSpc>
                          <a:spcPct val="115000"/>
                        </a:lnSpc>
                        <a:spcAft>
                          <a:spcPts val="0"/>
                        </a:spcAft>
                      </a:pPr>
                      <a:r>
                        <a:rPr lang="en-GB" sz="1400" dirty="0" smtClean="0">
                          <a:effectLst/>
                          <a:latin typeface="Times New Roman"/>
                          <a:ea typeface="Times New Roman"/>
                        </a:rPr>
                        <a:t>protection</a:t>
                      </a:r>
                      <a:endParaRPr lang="en-GB" sz="1400" dirty="0">
                        <a:effectLst/>
                        <a:latin typeface="Arial"/>
                        <a:ea typeface="Times New Roman"/>
                      </a:endParaRPr>
                    </a:p>
                  </a:txBody>
                  <a:tcPr marL="68580" marR="68580" marT="0" marB="0"/>
                </a:tc>
              </a:tr>
            </a:tbl>
          </a:graphicData>
        </a:graphic>
      </p:graphicFrame>
      <p:pic>
        <p:nvPicPr>
          <p:cNvPr id="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752" y="1797218"/>
            <a:ext cx="1543998" cy="11190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26509" y="1797218"/>
            <a:ext cx="1389099" cy="11190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3" descr="Fig 9 14a Between Wendune and De Hana IMG_030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25589" y="3501008"/>
            <a:ext cx="1718411" cy="1412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3" descr="Figure 18"/>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60723" y="1993820"/>
            <a:ext cx="1278461" cy="922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3148" y="3501008"/>
            <a:ext cx="1675825" cy="14127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3" descr="P3230012 L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475656" y="5949280"/>
            <a:ext cx="1259632" cy="855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5377742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8934450" cy="6915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76256" y="1084825"/>
            <a:ext cx="2058194" cy="31088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2600040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p:cNvGraphicFramePr>
            <a:graphicFrameLocks noChangeAspect="1"/>
          </p:cNvGraphicFramePr>
          <p:nvPr>
            <p:extLst>
              <p:ext uri="{D42A27DB-BD31-4B8C-83A1-F6EECF244321}">
                <p14:modId xmlns:p14="http://schemas.microsoft.com/office/powerpoint/2010/main" val="2424927488"/>
              </p:ext>
            </p:extLst>
          </p:nvPr>
        </p:nvGraphicFramePr>
        <p:xfrm>
          <a:off x="0" y="22051"/>
          <a:ext cx="9145059" cy="6857206"/>
        </p:xfrm>
        <a:graphic>
          <a:graphicData uri="http://schemas.openxmlformats.org/presentationml/2006/ole">
            <mc:AlternateContent xmlns:mc="http://schemas.openxmlformats.org/markup-compatibility/2006">
              <mc:Choice xmlns:v="urn:schemas-microsoft-com:vml" Requires="v">
                <p:oleObj spid="_x0000_s3199" name="Presentation" r:id="rId4" imgW="4569445" imgH="3426611" progId="PowerPoint.Show.12">
                  <p:embed/>
                </p:oleObj>
              </mc:Choice>
              <mc:Fallback>
                <p:oleObj name="Presentation" r:id="rId4" imgW="4569445" imgH="3426611" progId="PowerPoint.Show.12">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22051"/>
                        <a:ext cx="9145059" cy="6857206"/>
                      </a:xfrm>
                      <a:prstGeom prst="rect">
                        <a:avLst/>
                      </a:prstGeom>
                      <a:noFill/>
                      <a:ln>
                        <a:noFill/>
                      </a:ln>
                    </p:spPr>
                  </p:pic>
                </p:oleObj>
              </mc:Fallback>
            </mc:AlternateContent>
          </a:graphicData>
        </a:graphic>
      </p:graphicFrame>
      <p:sp>
        <p:nvSpPr>
          <p:cNvPr id="2" name="TextBox 1"/>
          <p:cNvSpPr txBox="1"/>
          <p:nvPr/>
        </p:nvSpPr>
        <p:spPr>
          <a:xfrm>
            <a:off x="4238490" y="188640"/>
            <a:ext cx="4905510" cy="2862322"/>
          </a:xfrm>
          <a:prstGeom prst="rect">
            <a:avLst/>
          </a:prstGeom>
          <a:noFill/>
        </p:spPr>
        <p:txBody>
          <a:bodyPr wrap="none" rtlCol="0">
            <a:spAutoFit/>
          </a:bodyPr>
          <a:lstStyle/>
          <a:p>
            <a:r>
              <a:rPr lang="en-GB" dirty="0" smtClean="0">
                <a:solidFill>
                  <a:schemeClr val="bg1"/>
                </a:solidFill>
                <a:latin typeface="Comic Sans MS" panose="030F0702030302020204" pitchFamily="66" charset="0"/>
              </a:rPr>
              <a:t>A recent report by the Geneva </a:t>
            </a:r>
            <a:r>
              <a:rPr lang="en-GB" dirty="0" err="1" smtClean="0">
                <a:solidFill>
                  <a:schemeClr val="bg1"/>
                </a:solidFill>
                <a:latin typeface="Comic Sans MS" panose="030F0702030302020204" pitchFamily="66" charset="0"/>
              </a:rPr>
              <a:t>Assoc</a:t>
            </a:r>
            <a:r>
              <a:rPr lang="en-GB" dirty="0" smtClean="0">
                <a:solidFill>
                  <a:schemeClr val="bg1"/>
                </a:solidFill>
                <a:latin typeface="Comic Sans MS" panose="030F0702030302020204" pitchFamily="66" charset="0"/>
              </a:rPr>
              <a:t>,</a:t>
            </a:r>
          </a:p>
          <a:p>
            <a:r>
              <a:rPr lang="en-GB" dirty="0" smtClean="0">
                <a:solidFill>
                  <a:schemeClr val="bg1"/>
                </a:solidFill>
                <a:latin typeface="Comic Sans MS" panose="030F0702030302020204" pitchFamily="66" charset="0"/>
              </a:rPr>
              <a:t>- leading think tank for insurance and risk</a:t>
            </a:r>
          </a:p>
          <a:p>
            <a:r>
              <a:rPr lang="en-GB" dirty="0">
                <a:solidFill>
                  <a:schemeClr val="bg1"/>
                </a:solidFill>
                <a:latin typeface="Comic Sans MS" panose="030F0702030302020204" pitchFamily="66" charset="0"/>
              </a:rPr>
              <a:t>m</a:t>
            </a:r>
            <a:r>
              <a:rPr lang="en-GB" dirty="0" smtClean="0">
                <a:solidFill>
                  <a:schemeClr val="bg1"/>
                </a:solidFill>
                <a:latin typeface="Comic Sans MS" panose="030F0702030302020204" pitchFamily="66" charset="0"/>
              </a:rPr>
              <a:t>anagement issues: historic climate</a:t>
            </a:r>
          </a:p>
          <a:p>
            <a:r>
              <a:rPr lang="en-GB" dirty="0" smtClean="0">
                <a:solidFill>
                  <a:schemeClr val="bg1"/>
                </a:solidFill>
                <a:latin typeface="Comic Sans MS" panose="030F0702030302020204" pitchFamily="66" charset="0"/>
              </a:rPr>
              <a:t> records are not reliable tools for risk. </a:t>
            </a:r>
          </a:p>
          <a:p>
            <a:r>
              <a:rPr lang="en-GB" dirty="0" smtClean="0">
                <a:solidFill>
                  <a:schemeClr val="bg1"/>
                </a:solidFill>
                <a:latin typeface="Comic Sans MS" panose="030F0702030302020204" pitchFamily="66" charset="0"/>
              </a:rPr>
              <a:t>‘Predictive’ methods has to be used; </a:t>
            </a:r>
          </a:p>
          <a:p>
            <a:r>
              <a:rPr lang="en-GB" dirty="0" smtClean="0">
                <a:solidFill>
                  <a:schemeClr val="bg1"/>
                </a:solidFill>
                <a:latin typeface="Comic Sans MS" panose="030F0702030302020204" pitchFamily="66" charset="0"/>
              </a:rPr>
              <a:t>Swiss Re showed that adaptive planning </a:t>
            </a:r>
          </a:p>
          <a:p>
            <a:r>
              <a:rPr lang="en-GB" dirty="0" smtClean="0">
                <a:solidFill>
                  <a:schemeClr val="bg1"/>
                </a:solidFill>
                <a:latin typeface="Comic Sans MS" panose="030F0702030302020204" pitchFamily="66" charset="0"/>
              </a:rPr>
              <a:t>directly affects losses/coverage.</a:t>
            </a:r>
          </a:p>
          <a:p>
            <a:endParaRPr lang="en-GB" dirty="0" smtClean="0">
              <a:solidFill>
                <a:schemeClr val="bg1"/>
              </a:solidFill>
              <a:latin typeface="Comic Sans MS" panose="030F0702030302020204" pitchFamily="66" charset="0"/>
            </a:endParaRPr>
          </a:p>
          <a:p>
            <a:r>
              <a:rPr lang="en-GB" dirty="0" smtClean="0">
                <a:solidFill>
                  <a:schemeClr val="bg1"/>
                </a:solidFill>
                <a:latin typeface="Comic Sans MS" panose="030F0702030302020204" pitchFamily="66" charset="0"/>
              </a:rPr>
              <a:t>Without a worse case scenario, insurance</a:t>
            </a:r>
          </a:p>
          <a:p>
            <a:r>
              <a:rPr lang="en-GB" dirty="0" smtClean="0">
                <a:solidFill>
                  <a:schemeClr val="bg1"/>
                </a:solidFill>
                <a:latin typeface="Comic Sans MS" panose="030F0702030302020204" pitchFamily="66" charset="0"/>
              </a:rPr>
              <a:t> will be prohibitive –the cruellest tax of all. </a:t>
            </a:r>
            <a:endParaRPr lang="en-GB" dirty="0">
              <a:solidFill>
                <a:schemeClr val="bg1"/>
              </a:solidFill>
              <a:latin typeface="Comic Sans MS" panose="030F0702030302020204" pitchFamily="66" charset="0"/>
            </a:endParaRPr>
          </a:p>
        </p:txBody>
      </p:sp>
      <p:graphicFrame>
        <p:nvGraphicFramePr>
          <p:cNvPr id="3" name="Object 2"/>
          <p:cNvGraphicFramePr>
            <a:graphicFrameLocks noChangeAspect="1"/>
          </p:cNvGraphicFramePr>
          <p:nvPr>
            <p:extLst>
              <p:ext uri="{D42A27DB-BD31-4B8C-83A1-F6EECF244321}">
                <p14:modId xmlns:p14="http://schemas.microsoft.com/office/powerpoint/2010/main" val="2403179874"/>
              </p:ext>
            </p:extLst>
          </p:nvPr>
        </p:nvGraphicFramePr>
        <p:xfrm>
          <a:off x="4355976" y="3284984"/>
          <a:ext cx="4788023" cy="3172337"/>
        </p:xfrm>
        <a:graphic>
          <a:graphicData uri="http://schemas.openxmlformats.org/presentationml/2006/ole">
            <mc:AlternateContent xmlns:mc="http://schemas.openxmlformats.org/markup-compatibility/2006">
              <mc:Choice xmlns:v="urn:schemas-microsoft-com:vml" Requires="v">
                <p:oleObj spid="_x0000_s3200" name="Worksheet" r:id="rId6" imgW="9254880" imgH="5500080" progId="Excel.Sheet.8">
                  <p:embed/>
                </p:oleObj>
              </mc:Choice>
              <mc:Fallback>
                <p:oleObj name="Worksheet" r:id="rId6" imgW="9254880" imgH="5500080" progId="Excel.Sheet.8">
                  <p:embed/>
                  <p:pic>
                    <p:nvPicPr>
                      <p:cNvPr id="0" name="Object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55976" y="3284984"/>
                        <a:ext cx="4788023" cy="3172337"/>
                      </a:xfrm>
                      <a:prstGeom prst="rect">
                        <a:avLst/>
                      </a:prstGeom>
                      <a:solidFill>
                        <a:srgbClr val="99CCFF"/>
                      </a:solidFill>
                      <a:ln>
                        <a:noFill/>
                      </a:ln>
                    </p:spPr>
                  </p:pic>
                </p:oleObj>
              </mc:Fallback>
            </mc:AlternateContent>
          </a:graphicData>
        </a:graphic>
      </p:graphicFrame>
    </p:spTree>
    <p:extLst>
      <p:ext uri="{BB962C8B-B14F-4D97-AF65-F5344CB8AC3E}">
        <p14:creationId xmlns:p14="http://schemas.microsoft.com/office/powerpoint/2010/main" val="351877759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069592"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1994671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58831" y="19463"/>
            <a:ext cx="3351479" cy="23618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2771" y="28478"/>
            <a:ext cx="3246114" cy="22959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4"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10310" y="2324433"/>
            <a:ext cx="3237334" cy="24727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5"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10310" y="4797151"/>
            <a:ext cx="3133689" cy="22711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2" name="Object 1"/>
          <p:cNvGraphicFramePr>
            <a:graphicFrameLocks noChangeAspect="1"/>
          </p:cNvGraphicFramePr>
          <p:nvPr>
            <p:extLst>
              <p:ext uri="{D42A27DB-BD31-4B8C-83A1-F6EECF244321}">
                <p14:modId xmlns:p14="http://schemas.microsoft.com/office/powerpoint/2010/main" val="1704994633"/>
              </p:ext>
            </p:extLst>
          </p:nvPr>
        </p:nvGraphicFramePr>
        <p:xfrm>
          <a:off x="0" y="4797152"/>
          <a:ext cx="2627784" cy="2045498"/>
        </p:xfrm>
        <a:graphic>
          <a:graphicData uri="http://schemas.openxmlformats.org/presentationml/2006/ole">
            <mc:AlternateContent xmlns:mc="http://schemas.openxmlformats.org/markup-compatibility/2006">
              <mc:Choice xmlns:v="urn:schemas-microsoft-com:vml" Requires="v">
                <p:oleObj spid="_x0000_s15398" name="Picture" r:id="rId8" imgW="0" imgH="0" progId="StaticMetafile">
                  <p:embed/>
                </p:oleObj>
              </mc:Choice>
              <mc:Fallback>
                <p:oleObj name="Picture" r:id="rId8" imgW="0" imgH="0" progId="StaticMetafile">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4797152"/>
                        <a:ext cx="2627784" cy="204549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5129" name="Picture 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31205" y="-226044"/>
            <a:ext cx="2990036" cy="25318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32" name="Picture 1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635709" y="4725144"/>
            <a:ext cx="3374601" cy="20977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33" name="Picture 1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635709" y="2305794"/>
            <a:ext cx="3377062" cy="24913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34" name="Picture 14"/>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2305142"/>
            <a:ext cx="2642369" cy="24920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5059204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450" y="0"/>
            <a:ext cx="88011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17764" y="116632"/>
            <a:ext cx="4572000" cy="646331"/>
          </a:xfrm>
          <a:prstGeom prst="rect">
            <a:avLst/>
          </a:prstGeom>
        </p:spPr>
        <p:txBody>
          <a:bodyPr>
            <a:spAutoFit/>
          </a:bodyPr>
          <a:lstStyle/>
          <a:p>
            <a:r>
              <a:rPr lang="en-GB" b="1" dirty="0">
                <a:solidFill>
                  <a:srgbClr val="0070C0"/>
                </a:solidFill>
              </a:rPr>
              <a:t>Current coastal protection structures present </a:t>
            </a:r>
            <a:r>
              <a:rPr lang="en-GB" b="1" dirty="0" smtClean="0">
                <a:solidFill>
                  <a:srgbClr val="0070C0"/>
                </a:solidFill>
              </a:rPr>
              <a:t>  </a:t>
            </a:r>
          </a:p>
          <a:p>
            <a:r>
              <a:rPr lang="en-GB" b="1" dirty="0">
                <a:solidFill>
                  <a:srgbClr val="0070C0"/>
                </a:solidFill>
              </a:rPr>
              <a:t> </a:t>
            </a:r>
            <a:r>
              <a:rPr lang="en-GB" b="1" dirty="0" smtClean="0">
                <a:solidFill>
                  <a:srgbClr val="0070C0"/>
                </a:solidFill>
              </a:rPr>
              <a:t>            along </a:t>
            </a:r>
            <a:r>
              <a:rPr lang="en-GB" b="1" dirty="0">
                <a:solidFill>
                  <a:srgbClr val="0070C0"/>
                </a:solidFill>
              </a:rPr>
              <a:t>the European coast</a:t>
            </a:r>
            <a:endParaRPr lang="en-GB" dirty="0">
              <a:solidFill>
                <a:srgbClr val="0070C0"/>
              </a:solidFill>
            </a:endParaRPr>
          </a:p>
        </p:txBody>
      </p:sp>
    </p:spTree>
    <p:extLst>
      <p:ext uri="{BB962C8B-B14F-4D97-AF65-F5344CB8AC3E}">
        <p14:creationId xmlns:p14="http://schemas.microsoft.com/office/powerpoint/2010/main" val="296744412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16" y="471155"/>
            <a:ext cx="3086447" cy="46325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5724128" y="260648"/>
            <a:ext cx="2808312" cy="4524315"/>
          </a:xfrm>
          <a:prstGeom prst="rect">
            <a:avLst/>
          </a:prstGeom>
          <a:noFill/>
        </p:spPr>
        <p:txBody>
          <a:bodyPr wrap="square" rtlCol="0">
            <a:spAutoFit/>
          </a:bodyPr>
          <a:lstStyle/>
          <a:p>
            <a:r>
              <a:rPr lang="en-GB" dirty="0" smtClean="0">
                <a:solidFill>
                  <a:schemeClr val="accent6">
                    <a:lumMod val="75000"/>
                  </a:schemeClr>
                </a:solidFill>
                <a:latin typeface="Comic Sans MS" panose="030F0702030302020204" pitchFamily="66" charset="0"/>
              </a:rPr>
              <a:t>     </a:t>
            </a:r>
            <a:r>
              <a:rPr lang="en-GB" sz="1700" b="1" dirty="0" smtClean="0">
                <a:solidFill>
                  <a:schemeClr val="accent6">
                    <a:lumMod val="75000"/>
                  </a:schemeClr>
                </a:solidFill>
                <a:latin typeface="Comic Sans MS" panose="030F0702030302020204" pitchFamily="66" charset="0"/>
              </a:rPr>
              <a:t>COASTAL EROSION</a:t>
            </a:r>
            <a:r>
              <a:rPr lang="en-GB" b="1" dirty="0" smtClean="0">
                <a:solidFill>
                  <a:schemeClr val="accent6">
                    <a:lumMod val="75000"/>
                  </a:schemeClr>
                </a:solidFill>
                <a:latin typeface="Calibri" panose="020F0502020204030204" pitchFamily="34" charset="0"/>
              </a:rPr>
              <a:t>. </a:t>
            </a:r>
          </a:p>
          <a:p>
            <a:r>
              <a:rPr lang="en-GB" b="1" dirty="0" smtClean="0">
                <a:solidFill>
                  <a:srgbClr val="FFFF00"/>
                </a:solidFill>
                <a:latin typeface="Calibri" panose="020F0502020204030204" pitchFamily="34" charset="0"/>
              </a:rPr>
              <a:t>                 WALES</a:t>
            </a:r>
            <a:r>
              <a:rPr lang="en-GB" dirty="0" smtClean="0">
                <a:solidFill>
                  <a:schemeClr val="bg1"/>
                </a:solidFill>
                <a:latin typeface="Calibri" panose="020F0502020204030204" pitchFamily="34" charset="0"/>
              </a:rPr>
              <a:t>: </a:t>
            </a:r>
          </a:p>
          <a:p>
            <a:endParaRPr lang="en-GB" dirty="0" smtClean="0">
              <a:solidFill>
                <a:schemeClr val="bg1"/>
              </a:solidFill>
              <a:latin typeface="Calibri" panose="020F0502020204030204" pitchFamily="34" charset="0"/>
            </a:endParaRPr>
          </a:p>
          <a:p>
            <a:pPr marL="285750" indent="-285750">
              <a:buFont typeface="Arial" panose="020B0604020202020204" pitchFamily="34" charset="0"/>
              <a:buChar char="•"/>
            </a:pPr>
            <a:r>
              <a:rPr lang="en-GB" dirty="0" smtClean="0">
                <a:solidFill>
                  <a:schemeClr val="bg1"/>
                </a:solidFill>
                <a:latin typeface="Calibri" panose="020F0502020204030204" pitchFamily="34" charset="0"/>
              </a:rPr>
              <a:t>Natural </a:t>
            </a:r>
            <a:r>
              <a:rPr lang="en-GB" dirty="0">
                <a:solidFill>
                  <a:schemeClr val="bg1"/>
                </a:solidFill>
                <a:latin typeface="Calibri" panose="020F0502020204030204" pitchFamily="34" charset="0"/>
              </a:rPr>
              <a:t>Resources Wales - discretionary </a:t>
            </a:r>
            <a:r>
              <a:rPr lang="en-GB" dirty="0" smtClean="0">
                <a:solidFill>
                  <a:schemeClr val="bg1"/>
                </a:solidFill>
                <a:latin typeface="Calibri" panose="020F0502020204030204" pitchFamily="34" charset="0"/>
              </a:rPr>
              <a:t>powers’</a:t>
            </a:r>
          </a:p>
          <a:p>
            <a:endParaRPr lang="en-GB" dirty="0" smtClean="0">
              <a:solidFill>
                <a:schemeClr val="bg1"/>
              </a:solidFill>
              <a:latin typeface="Calibri" panose="020F0502020204030204" pitchFamily="34" charset="0"/>
            </a:endParaRPr>
          </a:p>
          <a:p>
            <a:pPr marL="285750" indent="-285750">
              <a:buFont typeface="Arial" panose="020B0604020202020204" pitchFamily="34" charset="0"/>
              <a:buChar char="•"/>
            </a:pPr>
            <a:r>
              <a:rPr lang="en-GB" dirty="0" smtClean="0">
                <a:solidFill>
                  <a:schemeClr val="bg1"/>
                </a:solidFill>
                <a:latin typeface="Calibri" panose="020F0502020204030204" pitchFamily="34" charset="0"/>
              </a:rPr>
              <a:t>30k properties at flood risk</a:t>
            </a:r>
            <a:r>
              <a:rPr lang="en-GB" dirty="0">
                <a:solidFill>
                  <a:schemeClr val="bg1"/>
                </a:solidFill>
                <a:latin typeface="Calibri" panose="020F0502020204030204" pitchFamily="34" charset="0"/>
              </a:rPr>
              <a:t>;</a:t>
            </a:r>
            <a:r>
              <a:rPr lang="en-GB" dirty="0" smtClean="0">
                <a:solidFill>
                  <a:schemeClr val="bg1"/>
                </a:solidFill>
                <a:latin typeface="Calibri" panose="020F0502020204030204" pitchFamily="34" charset="0"/>
              </a:rPr>
              <a:t> 9k at erosion risk.</a:t>
            </a:r>
          </a:p>
          <a:p>
            <a:endParaRPr lang="en-GB" dirty="0" smtClean="0">
              <a:solidFill>
                <a:schemeClr val="bg1"/>
              </a:solidFill>
              <a:latin typeface="Calibri" panose="020F0502020204030204" pitchFamily="34" charset="0"/>
            </a:endParaRPr>
          </a:p>
          <a:p>
            <a:pPr marL="285750" indent="-285750">
              <a:buFont typeface="Arial" panose="020B0604020202020204" pitchFamily="34" charset="0"/>
              <a:buChar char="•"/>
            </a:pPr>
            <a:r>
              <a:rPr lang="en-GB" dirty="0" smtClean="0">
                <a:solidFill>
                  <a:schemeClr val="bg1"/>
                </a:solidFill>
                <a:latin typeface="Calibri" panose="020F0502020204030204" pitchFamily="34" charset="0"/>
              </a:rPr>
              <a:t>415km defence structures protect £8bn In assets</a:t>
            </a:r>
            <a:r>
              <a:rPr lang="en-GB" dirty="0">
                <a:solidFill>
                  <a:schemeClr val="bg1"/>
                </a:solidFill>
                <a:latin typeface="Calibri" panose="020F0502020204030204" pitchFamily="34" charset="0"/>
              </a:rPr>
              <a:t> </a:t>
            </a:r>
            <a:r>
              <a:rPr lang="en-GB" dirty="0" smtClean="0">
                <a:solidFill>
                  <a:schemeClr val="bg1"/>
                </a:solidFill>
                <a:latin typeface="Calibri" panose="020F0502020204030204" pitchFamily="34" charset="0"/>
              </a:rPr>
              <a:t>(replacement costs </a:t>
            </a:r>
            <a:r>
              <a:rPr lang="en-GB" i="1" dirty="0" smtClean="0">
                <a:solidFill>
                  <a:schemeClr val="bg1"/>
                </a:solidFill>
                <a:latin typeface="Calibri" panose="020F0502020204030204" pitchFamily="34" charset="0"/>
              </a:rPr>
              <a:t>circa</a:t>
            </a:r>
            <a:r>
              <a:rPr lang="en-GB" dirty="0" smtClean="0">
                <a:solidFill>
                  <a:schemeClr val="bg1"/>
                </a:solidFill>
                <a:latin typeface="Calibri" panose="020F0502020204030204" pitchFamily="34" charset="0"/>
              </a:rPr>
              <a:t> £750m).</a:t>
            </a:r>
          </a:p>
          <a:p>
            <a:endParaRPr lang="en-GB" dirty="0" smtClean="0">
              <a:solidFill>
                <a:schemeClr val="bg1"/>
              </a:solidFill>
              <a:latin typeface="Calibri" panose="020F0502020204030204" pitchFamily="34" charset="0"/>
            </a:endParaRPr>
          </a:p>
          <a:p>
            <a:pPr marL="285750" indent="-285750">
              <a:buFont typeface="Arial" panose="020B0604020202020204" pitchFamily="34" charset="0"/>
              <a:buChar char="•"/>
            </a:pPr>
            <a:r>
              <a:rPr lang="en-GB" dirty="0" smtClean="0">
                <a:solidFill>
                  <a:schemeClr val="bg1"/>
                </a:solidFill>
                <a:latin typeface="Calibri" panose="020F0502020204030204" pitchFamily="34" charset="0"/>
              </a:rPr>
              <a:t>Flood defence alone is </a:t>
            </a:r>
            <a:r>
              <a:rPr lang="en-GB" i="1" dirty="0" smtClean="0">
                <a:solidFill>
                  <a:schemeClr val="bg1"/>
                </a:solidFill>
                <a:latin typeface="Calibri" panose="020F0502020204030204" pitchFamily="34" charset="0"/>
              </a:rPr>
              <a:t>circa </a:t>
            </a:r>
            <a:r>
              <a:rPr lang="en-GB" dirty="0" smtClean="0">
                <a:solidFill>
                  <a:schemeClr val="bg1"/>
                </a:solidFill>
                <a:latin typeface="Calibri" panose="020F0502020204030204" pitchFamily="34" charset="0"/>
              </a:rPr>
              <a:t> £138m by 2035.</a:t>
            </a:r>
            <a:endParaRPr lang="en-GB" dirty="0">
              <a:solidFill>
                <a:schemeClr val="bg1"/>
              </a:solidFill>
              <a:latin typeface="Calibri" panose="020F0502020204030204" pitchFamily="34" charset="0"/>
            </a:endParaRPr>
          </a:p>
        </p:txBody>
      </p:sp>
      <p:sp>
        <p:nvSpPr>
          <p:cNvPr id="4" name="Rectangle 3"/>
          <p:cNvSpPr/>
          <p:nvPr/>
        </p:nvSpPr>
        <p:spPr>
          <a:xfrm>
            <a:off x="1259632" y="5103674"/>
            <a:ext cx="5748806" cy="1754326"/>
          </a:xfrm>
          <a:prstGeom prst="rect">
            <a:avLst/>
          </a:prstGeom>
        </p:spPr>
        <p:txBody>
          <a:bodyPr wrap="square">
            <a:spAutoFit/>
          </a:bodyPr>
          <a:lstStyle/>
          <a:p>
            <a:r>
              <a:rPr lang="en-GB" b="1" dirty="0">
                <a:solidFill>
                  <a:schemeClr val="accent6">
                    <a:lumMod val="75000"/>
                  </a:schemeClr>
                </a:solidFill>
              </a:rPr>
              <a:t>Region    </a:t>
            </a:r>
            <a:r>
              <a:rPr lang="en-GB" b="1" dirty="0" smtClean="0">
                <a:solidFill>
                  <a:schemeClr val="accent6">
                    <a:lumMod val="75000"/>
                  </a:schemeClr>
                </a:solidFill>
              </a:rPr>
              <a:t>Coast </a:t>
            </a:r>
            <a:r>
              <a:rPr lang="en-GB" b="1" dirty="0">
                <a:solidFill>
                  <a:schemeClr val="accent6">
                    <a:lumMod val="75000"/>
                  </a:schemeClr>
                </a:solidFill>
              </a:rPr>
              <a:t>length </a:t>
            </a:r>
            <a:r>
              <a:rPr lang="en-GB" b="1" dirty="0" smtClean="0">
                <a:solidFill>
                  <a:schemeClr val="accent6">
                    <a:lumMod val="75000"/>
                  </a:schemeClr>
                </a:solidFill>
              </a:rPr>
              <a:t>  Eroding      %     + art. </a:t>
            </a:r>
            <a:r>
              <a:rPr lang="en-GB" b="1" dirty="0">
                <a:solidFill>
                  <a:schemeClr val="accent6">
                    <a:lumMod val="75000"/>
                  </a:schemeClr>
                </a:solidFill>
              </a:rPr>
              <a:t>beaches   </a:t>
            </a:r>
            <a:r>
              <a:rPr lang="en-GB" b="1" dirty="0" smtClean="0">
                <a:solidFill>
                  <a:schemeClr val="accent6">
                    <a:lumMod val="75000"/>
                  </a:schemeClr>
                </a:solidFill>
              </a:rPr>
              <a:t>  % </a:t>
            </a:r>
            <a:endParaRPr lang="en-GB" b="1" dirty="0">
              <a:solidFill>
                <a:schemeClr val="accent6">
                  <a:lumMod val="75000"/>
                </a:schemeClr>
              </a:solidFill>
            </a:endParaRPr>
          </a:p>
          <a:p>
            <a:r>
              <a:rPr lang="en-GB" b="1" dirty="0">
                <a:solidFill>
                  <a:schemeClr val="accent6">
                    <a:lumMod val="75000"/>
                  </a:schemeClr>
                </a:solidFill>
              </a:rPr>
              <a:t>  </a:t>
            </a:r>
            <a:r>
              <a:rPr lang="en-GB" b="1" dirty="0" smtClean="0">
                <a:solidFill>
                  <a:schemeClr val="accent6">
                    <a:lumMod val="75000"/>
                  </a:schemeClr>
                </a:solidFill>
              </a:rPr>
              <a:t>                   (km)               (km)                 /</a:t>
            </a:r>
            <a:r>
              <a:rPr lang="en-GB" b="1" dirty="0">
                <a:solidFill>
                  <a:schemeClr val="accent6">
                    <a:lumMod val="75000"/>
                  </a:schemeClr>
                </a:solidFill>
              </a:rPr>
              <a:t>defences (</a:t>
            </a:r>
            <a:r>
              <a:rPr lang="en-GB" b="1" dirty="0" smtClean="0">
                <a:solidFill>
                  <a:schemeClr val="accent6">
                    <a:lumMod val="75000"/>
                  </a:schemeClr>
                </a:solidFill>
              </a:rPr>
              <a:t>km)</a:t>
            </a:r>
            <a:endParaRPr lang="en-GB" dirty="0">
              <a:solidFill>
                <a:schemeClr val="bg1"/>
              </a:solidFill>
            </a:endParaRPr>
          </a:p>
          <a:p>
            <a:r>
              <a:rPr lang="en-GB" b="1" dirty="0">
                <a:solidFill>
                  <a:srgbClr val="00B0F0"/>
                </a:solidFill>
              </a:rPr>
              <a:t>Wales</a:t>
            </a:r>
            <a:r>
              <a:rPr lang="en-GB" dirty="0">
                <a:solidFill>
                  <a:schemeClr val="bg1"/>
                </a:solidFill>
              </a:rPr>
              <a:t>	</a:t>
            </a:r>
            <a:r>
              <a:rPr lang="en-GB" dirty="0" smtClean="0">
                <a:solidFill>
                  <a:schemeClr val="bg1"/>
                </a:solidFill>
              </a:rPr>
              <a:t>   1,498              346</a:t>
            </a:r>
            <a:r>
              <a:rPr lang="en-GB" dirty="0">
                <a:solidFill>
                  <a:schemeClr val="bg1"/>
                </a:solidFill>
              </a:rPr>
              <a:t>	 </a:t>
            </a:r>
            <a:r>
              <a:rPr lang="en-GB" dirty="0" smtClean="0">
                <a:solidFill>
                  <a:schemeClr val="bg1"/>
                </a:solidFill>
              </a:rPr>
              <a:t>      23.1        415               27.6</a:t>
            </a:r>
            <a:endParaRPr lang="en-GB" dirty="0">
              <a:solidFill>
                <a:schemeClr val="bg1"/>
              </a:solidFill>
            </a:endParaRPr>
          </a:p>
          <a:p>
            <a:r>
              <a:rPr lang="en-GB" b="1" dirty="0">
                <a:solidFill>
                  <a:srgbClr val="00B0F0"/>
                </a:solidFill>
              </a:rPr>
              <a:t>Scotland</a:t>
            </a:r>
            <a:r>
              <a:rPr lang="en-GB" dirty="0">
                <a:solidFill>
                  <a:schemeClr val="bg1"/>
                </a:solidFill>
              </a:rPr>
              <a:t>	 </a:t>
            </a:r>
            <a:r>
              <a:rPr lang="en-GB" dirty="0" smtClean="0">
                <a:solidFill>
                  <a:schemeClr val="bg1"/>
                </a:solidFill>
              </a:rPr>
              <a:t>11,154           1,298        11.6</a:t>
            </a:r>
            <a:r>
              <a:rPr lang="en-GB" dirty="0">
                <a:solidFill>
                  <a:schemeClr val="bg1"/>
                </a:solidFill>
              </a:rPr>
              <a:t>	      </a:t>
            </a:r>
            <a:r>
              <a:rPr lang="en-GB" dirty="0" smtClean="0">
                <a:solidFill>
                  <a:schemeClr val="bg1"/>
                </a:solidFill>
              </a:rPr>
              <a:t>733                 6.6</a:t>
            </a:r>
            <a:endParaRPr lang="en-GB" dirty="0">
              <a:solidFill>
                <a:schemeClr val="bg1"/>
              </a:solidFill>
            </a:endParaRPr>
          </a:p>
          <a:p>
            <a:r>
              <a:rPr lang="en-GB" b="1" dirty="0">
                <a:solidFill>
                  <a:srgbClr val="00B0F0"/>
                </a:solidFill>
              </a:rPr>
              <a:t>England</a:t>
            </a:r>
            <a:r>
              <a:rPr lang="en-GB" dirty="0">
                <a:solidFill>
                  <a:schemeClr val="bg1"/>
                </a:solidFill>
              </a:rPr>
              <a:t>	   </a:t>
            </a:r>
            <a:r>
              <a:rPr lang="en-GB" dirty="0" smtClean="0">
                <a:solidFill>
                  <a:schemeClr val="bg1"/>
                </a:solidFill>
              </a:rPr>
              <a:t>3,273           1,275</a:t>
            </a:r>
            <a:r>
              <a:rPr lang="en-GB" dirty="0">
                <a:solidFill>
                  <a:schemeClr val="bg1"/>
                </a:solidFill>
              </a:rPr>
              <a:t> </a:t>
            </a:r>
            <a:r>
              <a:rPr lang="en-GB" dirty="0" smtClean="0">
                <a:solidFill>
                  <a:schemeClr val="bg1"/>
                </a:solidFill>
              </a:rPr>
              <a:t>       29.8           90               45.6</a:t>
            </a:r>
            <a:endParaRPr lang="en-GB" dirty="0">
              <a:solidFill>
                <a:schemeClr val="bg1"/>
              </a:solidFill>
            </a:endParaRPr>
          </a:p>
          <a:p>
            <a:r>
              <a:rPr lang="en-GB" b="1" dirty="0" smtClean="0">
                <a:solidFill>
                  <a:srgbClr val="FFC000"/>
                </a:solidFill>
              </a:rPr>
              <a:t>TOTAL       17,381          3,008         17.3     3,185               18.3</a:t>
            </a:r>
            <a:endParaRPr lang="en-GB" b="1" dirty="0">
              <a:solidFill>
                <a:srgbClr val="FFC000"/>
              </a:solidFill>
            </a:endParaRPr>
          </a:p>
        </p:txBody>
      </p:sp>
      <p:sp>
        <p:nvSpPr>
          <p:cNvPr id="3" name="TextBox 2"/>
          <p:cNvSpPr txBox="1"/>
          <p:nvPr/>
        </p:nvSpPr>
        <p:spPr>
          <a:xfrm>
            <a:off x="4860032" y="4005064"/>
            <a:ext cx="644728" cy="276999"/>
          </a:xfrm>
          <a:prstGeom prst="rect">
            <a:avLst/>
          </a:prstGeom>
          <a:noFill/>
        </p:spPr>
        <p:txBody>
          <a:bodyPr wrap="none" rtlCol="0">
            <a:spAutoFit/>
          </a:bodyPr>
          <a:lstStyle/>
          <a:p>
            <a:r>
              <a:rPr lang="en-GB" sz="1200" dirty="0" smtClean="0">
                <a:solidFill>
                  <a:schemeClr val="bg1"/>
                </a:solidFill>
              </a:rPr>
              <a:t>Bill 006</a:t>
            </a:r>
            <a:endParaRPr lang="en-GB" dirty="0">
              <a:solidFill>
                <a:schemeClr val="bg1"/>
              </a:solidFill>
            </a:endParaRPr>
          </a:p>
        </p:txBody>
      </p:sp>
      <p:pic>
        <p:nvPicPr>
          <p:cNvPr id="10242" name="Picture 2" descr="C:\Users\Allan\Desktop\Bill-Cameron-photo-of-a-g-00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46191" y="2276870"/>
            <a:ext cx="2511476" cy="16743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873180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8266" y="-73313"/>
            <a:ext cx="9188778" cy="6996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6262833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5031313"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31314" y="1"/>
            <a:ext cx="4112686" cy="3429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31312" y="3429002"/>
            <a:ext cx="4112687" cy="33470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3905497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7171" name="Picture 3" descr="C:\Users\Allan\Desktop\img05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 y="-603443"/>
            <a:ext cx="4715492" cy="8496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16016" y="0"/>
            <a:ext cx="4527257"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4658584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10242" name="Picture 2" descr="C:\Users\Allan\Desktop\155250794-d8a36f3a-38cf-4cab-9142-2910dc16343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798"/>
            <a:ext cx="4653237" cy="3380789"/>
          </a:xfrm>
          <a:prstGeom prst="rect">
            <a:avLst/>
          </a:prstGeom>
          <a:noFill/>
          <a:extLst>
            <a:ext uri="{909E8E84-426E-40DD-AFC4-6F175D3DCCD1}">
              <a14:hiddenFill xmlns:a14="http://schemas.microsoft.com/office/drawing/2010/main">
                <a:solidFill>
                  <a:srgbClr val="FFFFFF"/>
                </a:solidFill>
              </a14:hiddenFill>
            </a:ext>
          </a:extLst>
        </p:spPr>
      </p:pic>
      <p:pic>
        <p:nvPicPr>
          <p:cNvPr id="10243" name="Picture 3" descr="C:\Users\Allan\Desktop\155249802-11a6cff5-b33e-4cb5-b0d8-15f8f7148ea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69799" y="23875"/>
            <a:ext cx="4474201" cy="3333115"/>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C:\Users\Allan\Desktop\155249829-cca63864-16d2-4ff1-b507-79c691494dc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356991"/>
            <a:ext cx="4669799" cy="3501009"/>
          </a:xfrm>
          <a:prstGeom prst="rect">
            <a:avLst/>
          </a:prstGeom>
          <a:noFill/>
          <a:extLst>
            <a:ext uri="{909E8E84-426E-40DD-AFC4-6F175D3DCCD1}">
              <a14:hiddenFill xmlns:a14="http://schemas.microsoft.com/office/drawing/2010/main">
                <a:solidFill>
                  <a:srgbClr val="FFFFFF"/>
                </a:solidFill>
              </a14:hiddenFill>
            </a:ext>
          </a:extLst>
        </p:spPr>
      </p:pic>
      <p:pic>
        <p:nvPicPr>
          <p:cNvPr id="10245" name="Picture 5" descr="C:\Users\Allan\Desktop\155251442-4ebed37b-691d-4d98-b76a-086e1c932498.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53237" y="3356991"/>
            <a:ext cx="4458577" cy="35010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703178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11266" name="Picture 2" descr="C:\Users\Allan\Documents\WIP\IPCC 2014\Flooding\PICTURES\dawlish_storm_05022014_larg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83509" y="3214681"/>
            <a:ext cx="4643578" cy="3609886"/>
          </a:xfrm>
          <a:prstGeom prst="rect">
            <a:avLst/>
          </a:prstGeom>
          <a:noFill/>
          <a:extLst>
            <a:ext uri="{909E8E84-426E-40DD-AFC4-6F175D3DCCD1}">
              <a14:hiddenFill xmlns:a14="http://schemas.microsoft.com/office/drawing/2010/main">
                <a:solidFill>
                  <a:srgbClr val="FFFFFF"/>
                </a:solidFill>
              </a14:hiddenFill>
            </a:ext>
          </a:extLst>
        </p:spPr>
      </p:pic>
      <p:pic>
        <p:nvPicPr>
          <p:cNvPr id="11267" name="Picture 3" descr="C:\Users\Allan\Documents\WIP\IPCC 2014\Flooding\PICTURES\DAWLISH IMG_6905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214680"/>
            <a:ext cx="4572000" cy="3643320"/>
          </a:xfrm>
          <a:prstGeom prst="rect">
            <a:avLst/>
          </a:prstGeom>
          <a:noFill/>
          <a:extLst>
            <a:ext uri="{909E8E84-426E-40DD-AFC4-6F175D3DCCD1}">
              <a14:hiddenFill xmlns:a14="http://schemas.microsoft.com/office/drawing/2010/main">
                <a:solidFill>
                  <a:srgbClr val="FFFFFF"/>
                </a:solidFill>
              </a14:hiddenFill>
            </a:ext>
          </a:extLst>
        </p:spPr>
      </p:pic>
      <p:pic>
        <p:nvPicPr>
          <p:cNvPr id="11270" name="Picture 6" descr="C:\Users\Allan\Documents\WIP\IPCC 2014\Flooding\PICTURES\IMG_6398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
            <a:ext cx="4555087" cy="321467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C:\Users\Allan\Desktop\155250867-300fa9e3-4353-4849-8a79-418c2127b75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55086" y="-1"/>
            <a:ext cx="4572001" cy="32146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025894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5298" y="332656"/>
            <a:ext cx="8105775" cy="2657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505299" y="3140968"/>
            <a:ext cx="8105774" cy="646331"/>
          </a:xfrm>
          <a:prstGeom prst="rect">
            <a:avLst/>
          </a:prstGeom>
        </p:spPr>
        <p:txBody>
          <a:bodyPr wrap="square">
            <a:spAutoFit/>
          </a:bodyPr>
          <a:lstStyle/>
          <a:p>
            <a:pPr marL="342900" indent="-342900">
              <a:buFontTx/>
              <a:buAutoNum type="alphaLcParenR"/>
            </a:pPr>
            <a:r>
              <a:rPr lang="en-GB" b="1" dirty="0" smtClean="0">
                <a:solidFill>
                  <a:schemeClr val="bg1"/>
                </a:solidFill>
              </a:rPr>
              <a:t>Coastal erosion, </a:t>
            </a:r>
            <a:r>
              <a:rPr lang="en-GB" b="1" dirty="0">
                <a:solidFill>
                  <a:schemeClr val="bg1"/>
                </a:solidFill>
              </a:rPr>
              <a:t>undeveloped area, </a:t>
            </a:r>
            <a:r>
              <a:rPr lang="en-GB" b="1" dirty="0" smtClean="0">
                <a:solidFill>
                  <a:schemeClr val="bg1"/>
                </a:solidFill>
              </a:rPr>
              <a:t>            b)  </a:t>
            </a:r>
            <a:r>
              <a:rPr lang="en-GB" b="1" dirty="0">
                <a:solidFill>
                  <a:schemeClr val="bg1"/>
                </a:solidFill>
              </a:rPr>
              <a:t>the centre of </a:t>
            </a:r>
            <a:r>
              <a:rPr lang="en-GB" b="1" dirty="0" err="1">
                <a:solidFill>
                  <a:schemeClr val="bg1"/>
                </a:solidFill>
              </a:rPr>
              <a:t>Alexandroupolis</a:t>
            </a:r>
            <a:r>
              <a:rPr lang="en-GB" b="1" dirty="0">
                <a:solidFill>
                  <a:schemeClr val="bg1"/>
                </a:solidFill>
              </a:rPr>
              <a:t> </a:t>
            </a:r>
            <a:r>
              <a:rPr lang="en-GB" b="1" dirty="0" smtClean="0">
                <a:solidFill>
                  <a:schemeClr val="bg1"/>
                </a:solidFill>
              </a:rPr>
              <a:t>   </a:t>
            </a:r>
          </a:p>
          <a:p>
            <a:r>
              <a:rPr lang="en-GB" b="1" dirty="0">
                <a:solidFill>
                  <a:schemeClr val="bg1"/>
                </a:solidFill>
              </a:rPr>
              <a:t> </a:t>
            </a:r>
            <a:r>
              <a:rPr lang="en-GB" b="1" dirty="0" smtClean="0">
                <a:solidFill>
                  <a:schemeClr val="bg1"/>
                </a:solidFill>
              </a:rPr>
              <a:t>      Tuscany </a:t>
            </a:r>
            <a:r>
              <a:rPr lang="en-GB" b="1" dirty="0">
                <a:solidFill>
                  <a:schemeClr val="bg1"/>
                </a:solidFill>
              </a:rPr>
              <a:t>(Italy</a:t>
            </a:r>
            <a:r>
              <a:rPr lang="en-GB" b="1" dirty="0" smtClean="0">
                <a:solidFill>
                  <a:schemeClr val="bg1"/>
                </a:solidFill>
              </a:rPr>
              <a:t>).                                                      (</a:t>
            </a:r>
            <a:r>
              <a:rPr lang="en-GB" b="1" dirty="0">
                <a:solidFill>
                  <a:schemeClr val="bg1"/>
                </a:solidFill>
              </a:rPr>
              <a:t>Greece</a:t>
            </a:r>
            <a:r>
              <a:rPr lang="en-GB" b="1" dirty="0" smtClean="0">
                <a:solidFill>
                  <a:schemeClr val="bg1"/>
                </a:solidFill>
              </a:rPr>
              <a:t>).                                                                   </a:t>
            </a:r>
            <a:endParaRPr lang="en-GB" dirty="0">
              <a:solidFill>
                <a:schemeClr val="bg1"/>
              </a:solidFill>
            </a:endParaRPr>
          </a:p>
        </p:txBody>
      </p:sp>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2201" y="3861048"/>
            <a:ext cx="3967512" cy="24482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4860032" y="4365104"/>
            <a:ext cx="3832972" cy="923330"/>
          </a:xfrm>
          <a:prstGeom prst="rect">
            <a:avLst/>
          </a:prstGeom>
          <a:noFill/>
        </p:spPr>
        <p:txBody>
          <a:bodyPr wrap="none" rtlCol="0">
            <a:spAutoFit/>
          </a:bodyPr>
          <a:lstStyle/>
          <a:p>
            <a:r>
              <a:rPr lang="en-GB" b="1" dirty="0" smtClean="0">
                <a:solidFill>
                  <a:schemeClr val="bg1"/>
                </a:solidFill>
              </a:rPr>
              <a:t>c) Medieval cultivation </a:t>
            </a:r>
            <a:r>
              <a:rPr lang="en-GB" b="1" dirty="0">
                <a:solidFill>
                  <a:schemeClr val="bg1"/>
                </a:solidFill>
              </a:rPr>
              <a:t>ridges </a:t>
            </a:r>
            <a:r>
              <a:rPr lang="en-GB" b="1" dirty="0" smtClean="0">
                <a:solidFill>
                  <a:schemeClr val="bg1"/>
                </a:solidFill>
              </a:rPr>
              <a:t>exposed</a:t>
            </a:r>
          </a:p>
          <a:p>
            <a:r>
              <a:rPr lang="en-GB" b="1" dirty="0" smtClean="0">
                <a:solidFill>
                  <a:schemeClr val="bg1"/>
                </a:solidFill>
              </a:rPr>
              <a:t> </a:t>
            </a:r>
            <a:r>
              <a:rPr lang="en-GB" b="1" dirty="0">
                <a:solidFill>
                  <a:schemeClr val="bg1"/>
                </a:solidFill>
              </a:rPr>
              <a:t>by </a:t>
            </a:r>
            <a:r>
              <a:rPr lang="en-GB" b="1" dirty="0" smtClean="0">
                <a:solidFill>
                  <a:schemeClr val="bg1"/>
                </a:solidFill>
              </a:rPr>
              <a:t>coastal erosion points </a:t>
            </a:r>
            <a:r>
              <a:rPr lang="en-GB" b="1" dirty="0">
                <a:solidFill>
                  <a:schemeClr val="bg1"/>
                </a:solidFill>
              </a:rPr>
              <a:t>to long </a:t>
            </a:r>
            <a:r>
              <a:rPr lang="en-GB" b="1" dirty="0" smtClean="0">
                <a:solidFill>
                  <a:schemeClr val="bg1"/>
                </a:solidFill>
              </a:rPr>
              <a:t>term</a:t>
            </a:r>
          </a:p>
          <a:p>
            <a:r>
              <a:rPr lang="en-GB" b="1" dirty="0" smtClean="0">
                <a:solidFill>
                  <a:schemeClr val="bg1"/>
                </a:solidFill>
              </a:rPr>
              <a:t> coastal recession</a:t>
            </a:r>
            <a:r>
              <a:rPr lang="en-GB" i="1" dirty="0" smtClean="0">
                <a:solidFill>
                  <a:schemeClr val="bg1"/>
                </a:solidFill>
              </a:rPr>
              <a:t>, </a:t>
            </a:r>
            <a:r>
              <a:rPr lang="en-GB" b="1" dirty="0" smtClean="0">
                <a:solidFill>
                  <a:schemeClr val="bg1"/>
                </a:solidFill>
              </a:rPr>
              <a:t>Ireland</a:t>
            </a:r>
            <a:endParaRPr lang="en-GB" b="1" dirty="0">
              <a:solidFill>
                <a:schemeClr val="bg1"/>
              </a:solidFill>
            </a:endParaRPr>
          </a:p>
        </p:txBody>
      </p:sp>
      <p:sp>
        <p:nvSpPr>
          <p:cNvPr id="3" name="TextBox 2"/>
          <p:cNvSpPr txBox="1"/>
          <p:nvPr/>
        </p:nvSpPr>
        <p:spPr>
          <a:xfrm>
            <a:off x="4046173" y="5939988"/>
            <a:ext cx="390136" cy="369332"/>
          </a:xfrm>
          <a:prstGeom prst="rect">
            <a:avLst/>
          </a:prstGeom>
          <a:noFill/>
        </p:spPr>
        <p:txBody>
          <a:bodyPr wrap="square" rtlCol="0">
            <a:spAutoFit/>
          </a:bodyPr>
          <a:lstStyle/>
          <a:p>
            <a:r>
              <a:rPr lang="en-GB" b="1" dirty="0" smtClean="0">
                <a:solidFill>
                  <a:schemeClr val="bg1"/>
                </a:solidFill>
              </a:rPr>
              <a:t>(C</a:t>
            </a:r>
            <a:endParaRPr lang="en-GB" b="1" dirty="0">
              <a:solidFill>
                <a:schemeClr val="bg1"/>
              </a:solidFill>
            </a:endParaRPr>
          </a:p>
        </p:txBody>
      </p:sp>
    </p:spTree>
    <p:extLst>
      <p:ext uri="{BB962C8B-B14F-4D97-AF65-F5344CB8AC3E}">
        <p14:creationId xmlns:p14="http://schemas.microsoft.com/office/powerpoint/2010/main" val="153433568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9112" y="0"/>
            <a:ext cx="8105775" cy="2733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4" y="4005064"/>
            <a:ext cx="8105775" cy="2733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395536" y="2644624"/>
            <a:ext cx="8496944" cy="1477328"/>
          </a:xfrm>
          <a:prstGeom prst="rect">
            <a:avLst/>
          </a:prstGeom>
        </p:spPr>
        <p:txBody>
          <a:bodyPr wrap="square">
            <a:spAutoFit/>
          </a:bodyPr>
          <a:lstStyle/>
          <a:p>
            <a:r>
              <a:rPr lang="en-GB" b="1" dirty="0" smtClean="0">
                <a:solidFill>
                  <a:schemeClr val="bg1"/>
                </a:solidFill>
              </a:rPr>
              <a:t>             </a:t>
            </a:r>
            <a:r>
              <a:rPr lang="en-GB" b="1" dirty="0" smtClean="0">
                <a:solidFill>
                  <a:srgbClr val="00B0F0"/>
                </a:solidFill>
              </a:rPr>
              <a:t>Groin Typologies: </a:t>
            </a:r>
          </a:p>
          <a:p>
            <a:pPr marL="342900" indent="-342900">
              <a:buFontTx/>
              <a:buAutoNum type="alphaLcParenR"/>
            </a:pPr>
            <a:r>
              <a:rPr lang="en-GB" b="1" dirty="0" smtClean="0">
                <a:solidFill>
                  <a:schemeClr val="bg1"/>
                </a:solidFill>
              </a:rPr>
              <a:t>Linear </a:t>
            </a:r>
            <a:r>
              <a:rPr lang="en-GB" b="1" dirty="0">
                <a:solidFill>
                  <a:schemeClr val="bg1"/>
                </a:solidFill>
              </a:rPr>
              <a:t>groins (</a:t>
            </a:r>
            <a:r>
              <a:rPr lang="en-GB" b="1" dirty="0" err="1">
                <a:solidFill>
                  <a:schemeClr val="bg1"/>
                </a:solidFill>
              </a:rPr>
              <a:t>Rosslare</a:t>
            </a:r>
            <a:r>
              <a:rPr lang="en-GB" b="1" dirty="0">
                <a:solidFill>
                  <a:schemeClr val="bg1"/>
                </a:solidFill>
              </a:rPr>
              <a:t>, Ireland</a:t>
            </a:r>
            <a:r>
              <a:rPr lang="en-GB" b="1" dirty="0" smtClean="0">
                <a:solidFill>
                  <a:schemeClr val="bg1"/>
                </a:solidFill>
              </a:rPr>
              <a:t>);                </a:t>
            </a:r>
            <a:r>
              <a:rPr lang="en-GB" b="1" dirty="0">
                <a:solidFill>
                  <a:schemeClr val="bg1"/>
                </a:solidFill>
              </a:rPr>
              <a:t>b)  T groin (Marina di </a:t>
            </a:r>
            <a:r>
              <a:rPr lang="en-GB" b="1" dirty="0" err="1">
                <a:solidFill>
                  <a:schemeClr val="bg1"/>
                </a:solidFill>
              </a:rPr>
              <a:t>Pisciotta</a:t>
            </a:r>
            <a:r>
              <a:rPr lang="en-GB" b="1" dirty="0">
                <a:solidFill>
                  <a:schemeClr val="bg1"/>
                </a:solidFill>
              </a:rPr>
              <a:t>, Italy); </a:t>
            </a:r>
          </a:p>
          <a:p>
            <a:pPr marL="342900" indent="-342900">
              <a:buAutoNum type="alphaLcParenR"/>
            </a:pPr>
            <a:endParaRPr lang="en-GB" b="1" dirty="0" smtClean="0">
              <a:solidFill>
                <a:schemeClr val="bg1"/>
              </a:solidFill>
            </a:endParaRPr>
          </a:p>
          <a:p>
            <a:r>
              <a:rPr lang="en-GB" b="1" dirty="0" smtClean="0">
                <a:solidFill>
                  <a:schemeClr val="bg1"/>
                </a:solidFill>
              </a:rPr>
              <a:t>c</a:t>
            </a:r>
            <a:r>
              <a:rPr lang="en-GB" b="1" dirty="0">
                <a:solidFill>
                  <a:schemeClr val="bg1"/>
                </a:solidFill>
              </a:rPr>
              <a:t>) Y or fish tail groin (Bulgaria</a:t>
            </a:r>
            <a:r>
              <a:rPr lang="en-GB" b="1" dirty="0" smtClean="0">
                <a:solidFill>
                  <a:schemeClr val="bg1"/>
                </a:solidFill>
              </a:rPr>
              <a:t>);                         </a:t>
            </a:r>
            <a:r>
              <a:rPr lang="en-GB" b="1" dirty="0">
                <a:solidFill>
                  <a:schemeClr val="bg1"/>
                </a:solidFill>
              </a:rPr>
              <a:t>d) Gamma groin (Montpellier, France);</a:t>
            </a:r>
            <a:endParaRPr lang="en-GB" dirty="0">
              <a:solidFill>
                <a:schemeClr val="bg1"/>
              </a:solidFill>
            </a:endParaRPr>
          </a:p>
          <a:p>
            <a:endParaRPr lang="en-GB" b="1" dirty="0" smtClean="0">
              <a:solidFill>
                <a:schemeClr val="bg1"/>
              </a:solidFill>
            </a:endParaRPr>
          </a:p>
        </p:txBody>
      </p:sp>
    </p:spTree>
    <p:extLst>
      <p:ext uri="{BB962C8B-B14F-4D97-AF65-F5344CB8AC3E}">
        <p14:creationId xmlns:p14="http://schemas.microsoft.com/office/powerpoint/2010/main" val="49565042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888" y="404663"/>
            <a:ext cx="8105775" cy="2733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519112" y="3290500"/>
            <a:ext cx="8301360" cy="1200329"/>
          </a:xfrm>
          <a:prstGeom prst="rect">
            <a:avLst/>
          </a:prstGeom>
        </p:spPr>
        <p:txBody>
          <a:bodyPr wrap="square">
            <a:spAutoFit/>
          </a:bodyPr>
          <a:lstStyle/>
          <a:p>
            <a:r>
              <a:rPr lang="en-GB" b="1" dirty="0" smtClean="0">
                <a:solidFill>
                  <a:schemeClr val="bg1"/>
                </a:solidFill>
              </a:rPr>
              <a:t>                                                </a:t>
            </a:r>
            <a:r>
              <a:rPr lang="en-GB" b="1" dirty="0" smtClean="0">
                <a:solidFill>
                  <a:srgbClr val="00B0F0"/>
                </a:solidFill>
              </a:rPr>
              <a:t>Groin </a:t>
            </a:r>
            <a:r>
              <a:rPr lang="en-GB" b="1" dirty="0">
                <a:solidFill>
                  <a:srgbClr val="00B0F0"/>
                </a:solidFill>
              </a:rPr>
              <a:t>Typologies: </a:t>
            </a:r>
          </a:p>
          <a:p>
            <a:r>
              <a:rPr lang="en-GB" b="1" dirty="0" smtClean="0">
                <a:solidFill>
                  <a:schemeClr val="bg1"/>
                </a:solidFill>
              </a:rPr>
              <a:t>e</a:t>
            </a:r>
            <a:r>
              <a:rPr lang="en-GB" b="1" dirty="0">
                <a:solidFill>
                  <a:schemeClr val="bg1"/>
                </a:solidFill>
              </a:rPr>
              <a:t>) Permeable groins, Poland</a:t>
            </a:r>
            <a:r>
              <a:rPr lang="en-GB" b="1" dirty="0" smtClean="0">
                <a:solidFill>
                  <a:schemeClr val="bg1"/>
                </a:solidFill>
              </a:rPr>
              <a:t>;                     f</a:t>
            </a:r>
            <a:r>
              <a:rPr lang="en-GB" b="1" dirty="0">
                <a:solidFill>
                  <a:schemeClr val="bg1"/>
                </a:solidFill>
              </a:rPr>
              <a:t>) Groin with submerged extension north of </a:t>
            </a:r>
            <a:r>
              <a:rPr lang="en-GB" b="1" dirty="0" smtClean="0">
                <a:solidFill>
                  <a:schemeClr val="bg1"/>
                </a:solidFill>
              </a:rPr>
              <a:t>     </a:t>
            </a:r>
          </a:p>
          <a:p>
            <a:r>
              <a:rPr lang="en-GB" b="1" dirty="0">
                <a:solidFill>
                  <a:schemeClr val="bg1"/>
                </a:solidFill>
              </a:rPr>
              <a:t> </a:t>
            </a:r>
            <a:r>
              <a:rPr lang="en-GB" b="1" dirty="0" smtClean="0">
                <a:solidFill>
                  <a:schemeClr val="bg1"/>
                </a:solidFill>
              </a:rPr>
              <a:t>                                                                            the </a:t>
            </a:r>
            <a:r>
              <a:rPr lang="en-GB" b="1" dirty="0">
                <a:solidFill>
                  <a:schemeClr val="bg1"/>
                </a:solidFill>
              </a:rPr>
              <a:t>River Arno mouth (Tuscany, </a:t>
            </a:r>
            <a:r>
              <a:rPr lang="en-GB" b="1" dirty="0" smtClean="0">
                <a:solidFill>
                  <a:schemeClr val="bg1"/>
                </a:solidFill>
              </a:rPr>
              <a:t>Italy)</a:t>
            </a:r>
          </a:p>
          <a:p>
            <a:r>
              <a:rPr lang="en-GB" b="1" dirty="0" smtClean="0">
                <a:solidFill>
                  <a:schemeClr val="bg1"/>
                </a:solidFill>
              </a:rPr>
              <a:t>  </a:t>
            </a:r>
            <a:endParaRPr lang="en-GB" dirty="0">
              <a:solidFill>
                <a:schemeClr val="bg1"/>
              </a:solidFill>
            </a:endParaRPr>
          </a:p>
        </p:txBody>
      </p:sp>
    </p:spTree>
    <p:extLst>
      <p:ext uri="{BB962C8B-B14F-4D97-AF65-F5344CB8AC3E}">
        <p14:creationId xmlns:p14="http://schemas.microsoft.com/office/powerpoint/2010/main" val="22495023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9139" y="692696"/>
            <a:ext cx="8249793" cy="2762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4095750"/>
            <a:ext cx="8249792" cy="2762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323526" y="402"/>
            <a:ext cx="8424937" cy="923330"/>
          </a:xfrm>
          <a:prstGeom prst="rect">
            <a:avLst/>
          </a:prstGeom>
        </p:spPr>
        <p:txBody>
          <a:bodyPr wrap="square">
            <a:spAutoFit/>
          </a:bodyPr>
          <a:lstStyle/>
          <a:p>
            <a:r>
              <a:rPr lang="en-GB" b="1" dirty="0" smtClean="0">
                <a:solidFill>
                  <a:srgbClr val="00B0F0"/>
                </a:solidFill>
              </a:rPr>
              <a:t>                      Structures adherent </a:t>
            </a:r>
            <a:r>
              <a:rPr lang="en-GB" b="1" dirty="0">
                <a:solidFill>
                  <a:srgbClr val="00B0F0"/>
                </a:solidFill>
              </a:rPr>
              <a:t>to the coast </a:t>
            </a:r>
            <a:r>
              <a:rPr lang="en-GB" b="1" dirty="0" smtClean="0">
                <a:solidFill>
                  <a:srgbClr val="00B0F0"/>
                </a:solidFill>
              </a:rPr>
              <a:t>: </a:t>
            </a:r>
          </a:p>
          <a:p>
            <a:pPr marL="342900" indent="-342900">
              <a:buAutoNum type="alphaLcParenR"/>
            </a:pPr>
            <a:r>
              <a:rPr lang="en-GB" b="1" dirty="0" smtClean="0">
                <a:solidFill>
                  <a:schemeClr val="bg1"/>
                </a:solidFill>
              </a:rPr>
              <a:t>Revetment </a:t>
            </a:r>
            <a:r>
              <a:rPr lang="en-GB" b="1" dirty="0">
                <a:solidFill>
                  <a:schemeClr val="bg1"/>
                </a:solidFill>
              </a:rPr>
              <a:t>(El </a:t>
            </a:r>
            <a:r>
              <a:rPr lang="en-GB" b="1" dirty="0" err="1">
                <a:solidFill>
                  <a:schemeClr val="bg1"/>
                </a:solidFill>
              </a:rPr>
              <a:t>Masnou</a:t>
            </a:r>
            <a:r>
              <a:rPr lang="en-GB" b="1" dirty="0">
                <a:solidFill>
                  <a:schemeClr val="bg1"/>
                </a:solidFill>
              </a:rPr>
              <a:t>, Spain); </a:t>
            </a:r>
            <a:r>
              <a:rPr lang="en-GB" b="1" dirty="0" smtClean="0">
                <a:solidFill>
                  <a:schemeClr val="bg1"/>
                </a:solidFill>
              </a:rPr>
              <a:t>               b</a:t>
            </a:r>
            <a:r>
              <a:rPr lang="en-GB" b="1" dirty="0">
                <a:solidFill>
                  <a:schemeClr val="bg1"/>
                </a:solidFill>
              </a:rPr>
              <a:t>) Rip-rap in </a:t>
            </a:r>
            <a:r>
              <a:rPr lang="en-GB" b="1" dirty="0" err="1" smtClean="0">
                <a:solidFill>
                  <a:schemeClr val="bg1"/>
                </a:solidFill>
              </a:rPr>
              <a:t>tetrapods</a:t>
            </a:r>
            <a:r>
              <a:rPr lang="en-GB" b="1" dirty="0" smtClean="0">
                <a:solidFill>
                  <a:schemeClr val="bg1"/>
                </a:solidFill>
              </a:rPr>
              <a:t> (Poland</a:t>
            </a:r>
            <a:r>
              <a:rPr lang="en-GB" b="1" dirty="0">
                <a:solidFill>
                  <a:schemeClr val="bg1"/>
                </a:solidFill>
              </a:rPr>
              <a:t>); </a:t>
            </a:r>
            <a:endParaRPr lang="en-GB" b="1" dirty="0" smtClean="0">
              <a:solidFill>
                <a:schemeClr val="bg1"/>
              </a:solidFill>
            </a:endParaRPr>
          </a:p>
          <a:p>
            <a:r>
              <a:rPr lang="en-GB" b="1" dirty="0" smtClean="0">
                <a:solidFill>
                  <a:schemeClr val="bg1"/>
                </a:solidFill>
              </a:rPr>
              <a:t>.</a:t>
            </a:r>
            <a:endParaRPr lang="en-GB" dirty="0">
              <a:solidFill>
                <a:schemeClr val="bg1"/>
              </a:solidFill>
            </a:endParaRPr>
          </a:p>
        </p:txBody>
      </p:sp>
      <p:sp>
        <p:nvSpPr>
          <p:cNvPr id="3" name="Rectangle 2"/>
          <p:cNvSpPr/>
          <p:nvPr/>
        </p:nvSpPr>
        <p:spPr>
          <a:xfrm>
            <a:off x="290969" y="3645024"/>
            <a:ext cx="8457493" cy="369332"/>
          </a:xfrm>
          <a:prstGeom prst="rect">
            <a:avLst/>
          </a:prstGeom>
        </p:spPr>
        <p:txBody>
          <a:bodyPr wrap="square">
            <a:spAutoFit/>
          </a:bodyPr>
          <a:lstStyle/>
          <a:p>
            <a:r>
              <a:rPr lang="en-GB" b="1" dirty="0">
                <a:solidFill>
                  <a:schemeClr val="bg1"/>
                </a:solidFill>
              </a:rPr>
              <a:t>c) Wooden seawall (Punta </a:t>
            </a:r>
            <a:r>
              <a:rPr lang="en-GB" b="1" dirty="0" err="1">
                <a:solidFill>
                  <a:schemeClr val="bg1"/>
                </a:solidFill>
              </a:rPr>
              <a:t>Ala</a:t>
            </a:r>
            <a:r>
              <a:rPr lang="en-GB" b="1" dirty="0">
                <a:solidFill>
                  <a:schemeClr val="bg1"/>
                </a:solidFill>
              </a:rPr>
              <a:t>, Italy);   </a:t>
            </a:r>
            <a:r>
              <a:rPr lang="en-GB" b="1" dirty="0" smtClean="0">
                <a:solidFill>
                  <a:schemeClr val="bg1"/>
                </a:solidFill>
              </a:rPr>
              <a:t>         d</a:t>
            </a:r>
            <a:r>
              <a:rPr lang="en-GB" b="1" dirty="0">
                <a:solidFill>
                  <a:schemeClr val="bg1"/>
                </a:solidFill>
              </a:rPr>
              <a:t>) Masonry seawall, </a:t>
            </a:r>
            <a:r>
              <a:rPr lang="en-GB" b="1" dirty="0" err="1">
                <a:solidFill>
                  <a:schemeClr val="bg1"/>
                </a:solidFill>
              </a:rPr>
              <a:t>Koksijde</a:t>
            </a:r>
            <a:r>
              <a:rPr lang="en-GB" b="1" dirty="0">
                <a:solidFill>
                  <a:schemeClr val="bg1"/>
                </a:solidFill>
              </a:rPr>
              <a:t> Bad, </a:t>
            </a:r>
            <a:r>
              <a:rPr lang="en-GB" b="1" dirty="0" err="1">
                <a:solidFill>
                  <a:schemeClr val="bg1"/>
                </a:solidFill>
              </a:rPr>
              <a:t>BelgIium</a:t>
            </a:r>
            <a:endParaRPr lang="en-GB" dirty="0"/>
          </a:p>
        </p:txBody>
      </p:sp>
    </p:spTree>
    <p:extLst>
      <p:ext uri="{BB962C8B-B14F-4D97-AF65-F5344CB8AC3E}">
        <p14:creationId xmlns:p14="http://schemas.microsoft.com/office/powerpoint/2010/main" val="38227340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0" y="-13261"/>
            <a:ext cx="8105775" cy="2762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24" y="4149080"/>
            <a:ext cx="8105775" cy="26120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395529" y="2671752"/>
            <a:ext cx="8105775" cy="1477328"/>
          </a:xfrm>
          <a:prstGeom prst="rect">
            <a:avLst/>
          </a:prstGeom>
        </p:spPr>
        <p:txBody>
          <a:bodyPr wrap="square">
            <a:spAutoFit/>
          </a:bodyPr>
          <a:lstStyle/>
          <a:p>
            <a:r>
              <a:rPr lang="en-GB" b="1" dirty="0">
                <a:solidFill>
                  <a:srgbClr val="00B0F0"/>
                </a:solidFill>
              </a:rPr>
              <a:t>                                   </a:t>
            </a:r>
            <a:r>
              <a:rPr lang="en-GB" b="1" dirty="0" smtClean="0">
                <a:solidFill>
                  <a:srgbClr val="00B0F0"/>
                </a:solidFill>
              </a:rPr>
              <a:t>Structures adherent </a:t>
            </a:r>
            <a:r>
              <a:rPr lang="en-GB" b="1" dirty="0">
                <a:solidFill>
                  <a:srgbClr val="00B0F0"/>
                </a:solidFill>
              </a:rPr>
              <a:t>to the coast </a:t>
            </a:r>
            <a:endParaRPr lang="en-GB" b="1" dirty="0">
              <a:solidFill>
                <a:schemeClr val="bg1"/>
              </a:solidFill>
            </a:endParaRPr>
          </a:p>
          <a:p>
            <a:r>
              <a:rPr lang="en-GB" b="1" dirty="0" smtClean="0">
                <a:solidFill>
                  <a:schemeClr val="bg1"/>
                </a:solidFill>
              </a:rPr>
              <a:t>e</a:t>
            </a:r>
            <a:r>
              <a:rPr lang="en-GB" b="1" dirty="0">
                <a:solidFill>
                  <a:schemeClr val="bg1"/>
                </a:solidFill>
              </a:rPr>
              <a:t>) </a:t>
            </a:r>
            <a:r>
              <a:rPr lang="en-GB" b="1" dirty="0" smtClean="0">
                <a:solidFill>
                  <a:schemeClr val="bg1"/>
                </a:solidFill>
              </a:rPr>
              <a:t>Linear concrete </a:t>
            </a:r>
            <a:r>
              <a:rPr lang="en-GB" b="1" dirty="0">
                <a:solidFill>
                  <a:schemeClr val="bg1"/>
                </a:solidFill>
              </a:rPr>
              <a:t>seawall, </a:t>
            </a:r>
            <a:r>
              <a:rPr lang="en-GB" b="1" dirty="0" err="1">
                <a:solidFill>
                  <a:schemeClr val="bg1"/>
                </a:solidFill>
              </a:rPr>
              <a:t>Glifoneri</a:t>
            </a:r>
            <a:r>
              <a:rPr lang="en-GB" b="1" dirty="0" smtClean="0">
                <a:solidFill>
                  <a:schemeClr val="bg1"/>
                </a:solidFill>
              </a:rPr>
              <a:t>,              f</a:t>
            </a:r>
            <a:r>
              <a:rPr lang="en-GB" b="1" dirty="0">
                <a:solidFill>
                  <a:schemeClr val="bg1"/>
                </a:solidFill>
              </a:rPr>
              <a:t>) Stepped seawall (Channel coast, UK); </a:t>
            </a:r>
          </a:p>
          <a:p>
            <a:r>
              <a:rPr lang="en-GB" b="1" dirty="0">
                <a:solidFill>
                  <a:schemeClr val="bg1"/>
                </a:solidFill>
              </a:rPr>
              <a:t> </a:t>
            </a:r>
            <a:r>
              <a:rPr lang="en-GB" b="1" dirty="0" smtClean="0">
                <a:solidFill>
                  <a:schemeClr val="bg1"/>
                </a:solidFill>
              </a:rPr>
              <a:t>   Kasandra </a:t>
            </a:r>
            <a:r>
              <a:rPr lang="en-GB" b="1" dirty="0">
                <a:solidFill>
                  <a:schemeClr val="bg1"/>
                </a:solidFill>
              </a:rPr>
              <a:t>Peninsula, Greece; </a:t>
            </a:r>
            <a:endParaRPr lang="en-GB" b="1" dirty="0" smtClean="0">
              <a:solidFill>
                <a:schemeClr val="bg1"/>
              </a:solidFill>
            </a:endParaRPr>
          </a:p>
          <a:p>
            <a:r>
              <a:rPr lang="en-GB" b="1" dirty="0" smtClean="0">
                <a:solidFill>
                  <a:schemeClr val="bg1"/>
                </a:solidFill>
              </a:rPr>
              <a:t>g) Seawalls </a:t>
            </a:r>
            <a:r>
              <a:rPr lang="en-GB" b="1" dirty="0">
                <a:solidFill>
                  <a:schemeClr val="bg1"/>
                </a:solidFill>
              </a:rPr>
              <a:t>with tarmacadam pavement </a:t>
            </a:r>
            <a:r>
              <a:rPr lang="en-GB" b="1" dirty="0" smtClean="0">
                <a:solidFill>
                  <a:schemeClr val="bg1"/>
                </a:solidFill>
              </a:rPr>
              <a:t>       h</a:t>
            </a:r>
            <a:r>
              <a:rPr lang="en-GB" b="1" dirty="0">
                <a:solidFill>
                  <a:schemeClr val="bg1"/>
                </a:solidFill>
              </a:rPr>
              <a:t>) Concrete concave seawall with </a:t>
            </a:r>
            <a:endParaRPr lang="en-GB" b="1" dirty="0" smtClean="0">
              <a:solidFill>
                <a:schemeClr val="bg1"/>
              </a:solidFill>
            </a:endParaRPr>
          </a:p>
          <a:p>
            <a:r>
              <a:rPr lang="en-GB" b="1" dirty="0" smtClean="0">
                <a:solidFill>
                  <a:schemeClr val="bg1"/>
                </a:solidFill>
              </a:rPr>
              <a:t>    (</a:t>
            </a:r>
            <a:r>
              <a:rPr lang="en-GB" b="1" dirty="0">
                <a:solidFill>
                  <a:schemeClr val="bg1"/>
                </a:solidFill>
              </a:rPr>
              <a:t>Porthcawl, UK); </a:t>
            </a:r>
            <a:r>
              <a:rPr lang="en-GB" b="1" dirty="0" smtClean="0">
                <a:solidFill>
                  <a:schemeClr val="bg1"/>
                </a:solidFill>
              </a:rPr>
              <a:t>                                                  lower rough surface </a:t>
            </a:r>
            <a:r>
              <a:rPr lang="en-GB" b="1" dirty="0">
                <a:solidFill>
                  <a:schemeClr val="bg1"/>
                </a:solidFill>
              </a:rPr>
              <a:t>(Poland).</a:t>
            </a:r>
            <a:endParaRPr lang="en-GB" dirty="0">
              <a:solidFill>
                <a:schemeClr val="bg1"/>
              </a:solidFill>
            </a:endParaRPr>
          </a:p>
        </p:txBody>
      </p:sp>
    </p:spTree>
    <p:extLst>
      <p:ext uri="{BB962C8B-B14F-4D97-AF65-F5344CB8AC3E}">
        <p14:creationId xmlns:p14="http://schemas.microsoft.com/office/powerpoint/2010/main" val="9760541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94" y="57251"/>
            <a:ext cx="9158294" cy="38037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4427984" y="3861048"/>
            <a:ext cx="4374916" cy="369332"/>
          </a:xfrm>
          <a:prstGeom prst="rect">
            <a:avLst/>
          </a:prstGeom>
        </p:spPr>
        <p:txBody>
          <a:bodyPr wrap="none">
            <a:spAutoFit/>
          </a:bodyPr>
          <a:lstStyle/>
          <a:p>
            <a:r>
              <a:rPr lang="en-GB" b="1" dirty="0">
                <a:solidFill>
                  <a:schemeClr val="bg1"/>
                </a:solidFill>
              </a:rPr>
              <a:t>Casemate remains along the Denmark coast</a:t>
            </a:r>
            <a:endParaRPr lang="en-GB" dirty="0">
              <a:solidFill>
                <a:schemeClr val="bg1"/>
              </a:solidFill>
            </a:endParaRPr>
          </a:p>
        </p:txBody>
      </p:sp>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94" y="4007286"/>
            <a:ext cx="3717032" cy="27877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3779912" y="5871730"/>
            <a:ext cx="5256584" cy="923330"/>
          </a:xfrm>
          <a:prstGeom prst="rect">
            <a:avLst/>
          </a:prstGeom>
        </p:spPr>
        <p:txBody>
          <a:bodyPr wrap="square">
            <a:spAutoFit/>
          </a:bodyPr>
          <a:lstStyle/>
          <a:p>
            <a:r>
              <a:rPr lang="en-GB" b="1" dirty="0">
                <a:solidFill>
                  <a:schemeClr val="bg1"/>
                </a:solidFill>
              </a:rPr>
              <a:t>inclined seawall near Dunkirk in northern France. Seawalls are the most common form of urban coastal defence in France </a:t>
            </a:r>
            <a:endParaRPr lang="en-GB" dirty="0">
              <a:solidFill>
                <a:schemeClr val="bg1"/>
              </a:solidFill>
            </a:endParaRPr>
          </a:p>
        </p:txBody>
      </p:sp>
    </p:spTree>
    <p:extLst>
      <p:ext uri="{BB962C8B-B14F-4D97-AF65-F5344CB8AC3E}">
        <p14:creationId xmlns:p14="http://schemas.microsoft.com/office/powerpoint/2010/main" val="39449768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819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7400" y="3645024"/>
            <a:ext cx="8105775" cy="2257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7034" y="-75128"/>
            <a:ext cx="7734300" cy="2971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799937" y="6105420"/>
            <a:ext cx="7819016" cy="369332"/>
          </a:xfrm>
          <a:prstGeom prst="rect">
            <a:avLst/>
          </a:prstGeom>
        </p:spPr>
        <p:txBody>
          <a:bodyPr wrap="square">
            <a:spAutoFit/>
          </a:bodyPr>
          <a:lstStyle/>
          <a:p>
            <a:r>
              <a:rPr lang="en-GB" b="1" dirty="0" smtClean="0">
                <a:solidFill>
                  <a:schemeClr val="bg1"/>
                </a:solidFill>
              </a:rPr>
              <a:t>                                                   b) </a:t>
            </a:r>
            <a:r>
              <a:rPr lang="en-GB" b="1" dirty="0">
                <a:solidFill>
                  <a:schemeClr val="bg1"/>
                </a:solidFill>
              </a:rPr>
              <a:t>Island platforms (</a:t>
            </a:r>
            <a:r>
              <a:rPr lang="en-GB" b="1" dirty="0" smtClean="0">
                <a:solidFill>
                  <a:schemeClr val="bg1"/>
                </a:solidFill>
              </a:rPr>
              <a:t>Liguria, Italy</a:t>
            </a:r>
            <a:r>
              <a:rPr lang="en-GB" b="1" dirty="0">
                <a:solidFill>
                  <a:schemeClr val="bg1"/>
                </a:solidFill>
              </a:rPr>
              <a:t>).</a:t>
            </a:r>
            <a:endParaRPr lang="en-GB" dirty="0">
              <a:solidFill>
                <a:schemeClr val="bg1"/>
              </a:solidFill>
            </a:endParaRPr>
          </a:p>
        </p:txBody>
      </p:sp>
      <p:sp>
        <p:nvSpPr>
          <p:cNvPr id="3" name="Rectangle 2"/>
          <p:cNvSpPr/>
          <p:nvPr/>
        </p:nvSpPr>
        <p:spPr>
          <a:xfrm>
            <a:off x="3347864" y="2910702"/>
            <a:ext cx="4536504" cy="369332"/>
          </a:xfrm>
          <a:prstGeom prst="rect">
            <a:avLst/>
          </a:prstGeom>
        </p:spPr>
        <p:txBody>
          <a:bodyPr wrap="square">
            <a:spAutoFit/>
          </a:bodyPr>
          <a:lstStyle/>
          <a:p>
            <a:pPr lvl="0"/>
            <a:r>
              <a:rPr lang="en-GB" b="1" dirty="0">
                <a:solidFill>
                  <a:prstClr val="white"/>
                </a:solidFill>
              </a:rPr>
              <a:t>a) Detached breakwaters (</a:t>
            </a:r>
            <a:r>
              <a:rPr lang="en-GB" b="1" dirty="0" err="1">
                <a:solidFill>
                  <a:prstClr val="white"/>
                </a:solidFill>
              </a:rPr>
              <a:t>Gombo</a:t>
            </a:r>
            <a:r>
              <a:rPr lang="en-GB" b="1" dirty="0">
                <a:solidFill>
                  <a:prstClr val="white"/>
                </a:solidFill>
              </a:rPr>
              <a:t>, Italy); </a:t>
            </a:r>
          </a:p>
        </p:txBody>
      </p:sp>
      <p:sp>
        <p:nvSpPr>
          <p:cNvPr id="4" name="Rectangle 3"/>
          <p:cNvSpPr/>
          <p:nvPr/>
        </p:nvSpPr>
        <p:spPr>
          <a:xfrm>
            <a:off x="1299249" y="2910702"/>
            <a:ext cx="2224327" cy="369332"/>
          </a:xfrm>
          <a:prstGeom prst="rect">
            <a:avLst/>
          </a:prstGeom>
        </p:spPr>
        <p:txBody>
          <a:bodyPr wrap="none">
            <a:spAutoFit/>
          </a:bodyPr>
          <a:lstStyle/>
          <a:p>
            <a:r>
              <a:rPr lang="en-GB" b="1" dirty="0">
                <a:solidFill>
                  <a:srgbClr val="00B0F0"/>
                </a:solidFill>
              </a:rPr>
              <a:t>Detached structures: </a:t>
            </a:r>
            <a:endParaRPr lang="en-GB" dirty="0"/>
          </a:p>
        </p:txBody>
      </p:sp>
    </p:spTree>
    <p:extLst>
      <p:ext uri="{BB962C8B-B14F-4D97-AF65-F5344CB8AC3E}">
        <p14:creationId xmlns:p14="http://schemas.microsoft.com/office/powerpoint/2010/main" val="37257118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8629"/>
            <a:ext cx="4550271" cy="2971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827584" y="1988840"/>
            <a:ext cx="3528392" cy="369332"/>
          </a:xfrm>
          <a:prstGeom prst="rect">
            <a:avLst/>
          </a:prstGeom>
        </p:spPr>
        <p:txBody>
          <a:bodyPr wrap="square">
            <a:spAutoFit/>
          </a:bodyPr>
          <a:lstStyle/>
          <a:p>
            <a:r>
              <a:rPr lang="en-GB" b="1" dirty="0">
                <a:solidFill>
                  <a:schemeClr val="bg1"/>
                </a:solidFill>
              </a:rPr>
              <a:t>Den Haag, </a:t>
            </a:r>
            <a:r>
              <a:rPr lang="en-GB" b="1" dirty="0" smtClean="0">
                <a:solidFill>
                  <a:schemeClr val="bg1"/>
                </a:solidFill>
              </a:rPr>
              <a:t>‘sand engine’</a:t>
            </a:r>
            <a:endParaRPr lang="en-GB" dirty="0">
              <a:solidFill>
                <a:schemeClr val="bg1"/>
              </a:solidFill>
            </a:endParaRPr>
          </a:p>
        </p:txBody>
      </p:sp>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221088"/>
            <a:ext cx="4526285" cy="26369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4550271" y="4540523"/>
            <a:ext cx="4572000" cy="2308324"/>
          </a:xfrm>
          <a:prstGeom prst="rect">
            <a:avLst/>
          </a:prstGeom>
        </p:spPr>
        <p:txBody>
          <a:bodyPr>
            <a:spAutoFit/>
          </a:bodyPr>
          <a:lstStyle/>
          <a:p>
            <a:r>
              <a:rPr lang="en-GB" b="1" dirty="0">
                <a:solidFill>
                  <a:schemeClr val="bg1"/>
                </a:solidFill>
              </a:rPr>
              <a:t>Port Camargue on the Mediterranean coast, one of seven marinas created on the </a:t>
            </a:r>
            <a:r>
              <a:rPr lang="en-GB" b="1" dirty="0" err="1">
                <a:solidFill>
                  <a:schemeClr val="bg1"/>
                </a:solidFill>
              </a:rPr>
              <a:t>Langudoc</a:t>
            </a:r>
            <a:r>
              <a:rPr lang="en-GB" b="1" dirty="0">
                <a:solidFill>
                  <a:schemeClr val="bg1"/>
                </a:solidFill>
              </a:rPr>
              <a:t>-Roussillon coast in the 1970s, separated from each other by conserved ‘green lung’ areas. </a:t>
            </a:r>
            <a:endParaRPr lang="en-GB" b="1" dirty="0" smtClean="0">
              <a:solidFill>
                <a:schemeClr val="bg1"/>
              </a:solidFill>
            </a:endParaRPr>
          </a:p>
          <a:p>
            <a:r>
              <a:rPr lang="en-GB" b="1" dirty="0">
                <a:solidFill>
                  <a:schemeClr val="bg1"/>
                </a:solidFill>
              </a:rPr>
              <a:t>C</a:t>
            </a:r>
            <a:r>
              <a:rPr lang="en-GB" b="1" dirty="0" smtClean="0">
                <a:solidFill>
                  <a:schemeClr val="bg1"/>
                </a:solidFill>
              </a:rPr>
              <a:t>oastal </a:t>
            </a:r>
            <a:r>
              <a:rPr lang="en-GB" b="1" dirty="0">
                <a:solidFill>
                  <a:schemeClr val="bg1"/>
                </a:solidFill>
              </a:rPr>
              <a:t>engineering structures associated with these resorts have considerably interrupted longshore </a:t>
            </a:r>
            <a:r>
              <a:rPr lang="en-GB" b="1" dirty="0" smtClean="0">
                <a:solidFill>
                  <a:schemeClr val="bg1"/>
                </a:solidFill>
              </a:rPr>
              <a:t>drift. </a:t>
            </a:r>
            <a:endParaRPr lang="en-GB" dirty="0">
              <a:solidFill>
                <a:schemeClr val="bg1"/>
              </a:solidFill>
            </a:endParaRPr>
          </a:p>
        </p:txBody>
      </p:sp>
      <p:pic>
        <p:nvPicPr>
          <p:cNvPr id="8" name="Picture 3" descr="Immagin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84253" y="-8629"/>
            <a:ext cx="4554042" cy="454915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148064" y="-8629"/>
            <a:ext cx="4572000" cy="369332"/>
          </a:xfrm>
          <a:prstGeom prst="rect">
            <a:avLst/>
          </a:prstGeom>
        </p:spPr>
        <p:txBody>
          <a:bodyPr>
            <a:spAutoFit/>
          </a:bodyPr>
          <a:lstStyle/>
          <a:p>
            <a:pPr>
              <a:spcBef>
                <a:spcPct val="50000"/>
              </a:spcBef>
            </a:pPr>
            <a:r>
              <a:rPr lang="en-GB" altLang="en-US" b="1" dirty="0">
                <a:solidFill>
                  <a:schemeClr val="bg1"/>
                </a:solidFill>
                <a:latin typeface="Arial Narrow" pitchFamily="34" charset="0"/>
              </a:rPr>
              <a:t>Non traditional system </a:t>
            </a:r>
            <a:r>
              <a:rPr lang="en-GB" altLang="en-US" b="1" dirty="0" smtClean="0">
                <a:solidFill>
                  <a:schemeClr val="bg1"/>
                </a:solidFill>
                <a:latin typeface="Arial Narrow" pitchFamily="34" charset="0"/>
              </a:rPr>
              <a:t>(</a:t>
            </a:r>
            <a:r>
              <a:rPr lang="en-GB" altLang="en-US" b="1" dirty="0">
                <a:solidFill>
                  <a:schemeClr val="bg1"/>
                </a:solidFill>
                <a:latin typeface="Arial Narrow" pitchFamily="34" charset="0"/>
              </a:rPr>
              <a:t>Malaga  – Spain)</a:t>
            </a:r>
          </a:p>
        </p:txBody>
      </p:sp>
      <p:sp>
        <p:nvSpPr>
          <p:cNvPr id="6" name="Rectangle 5"/>
          <p:cNvSpPr/>
          <p:nvPr/>
        </p:nvSpPr>
        <p:spPr>
          <a:xfrm>
            <a:off x="-23043" y="2759662"/>
            <a:ext cx="4584253" cy="1569660"/>
          </a:xfrm>
          <a:prstGeom prst="rect">
            <a:avLst/>
          </a:prstGeom>
        </p:spPr>
        <p:txBody>
          <a:bodyPr wrap="square">
            <a:spAutoFit/>
          </a:bodyPr>
          <a:lstStyle/>
          <a:p>
            <a:r>
              <a:rPr lang="en-GB" sz="1600" dirty="0">
                <a:solidFill>
                  <a:schemeClr val="bg1"/>
                </a:solidFill>
              </a:rPr>
              <a:t>60% in flood risk areas &amp;, ‘Room for the river’  </a:t>
            </a:r>
            <a:r>
              <a:rPr lang="en-GB" sz="1600" dirty="0" smtClean="0">
                <a:solidFill>
                  <a:schemeClr val="bg1"/>
                </a:solidFill>
              </a:rPr>
              <a:t>£1.9bn £16bn </a:t>
            </a:r>
            <a:r>
              <a:rPr lang="en-GB" sz="1600" dirty="0">
                <a:solidFill>
                  <a:schemeClr val="bg1"/>
                </a:solidFill>
              </a:rPr>
              <a:t>set aside for defences up to 2028. Cost/benefit </a:t>
            </a:r>
            <a:r>
              <a:rPr lang="en-GB" sz="1600" dirty="0" smtClean="0">
                <a:solidFill>
                  <a:schemeClr val="bg1"/>
                </a:solidFill>
              </a:rPr>
              <a:t> not </a:t>
            </a:r>
            <a:r>
              <a:rPr lang="en-GB" sz="1600" dirty="0">
                <a:solidFill>
                  <a:schemeClr val="bg1"/>
                </a:solidFill>
              </a:rPr>
              <a:t>considered – a different culture .</a:t>
            </a:r>
          </a:p>
          <a:p>
            <a:r>
              <a:rPr lang="en-GB" sz="1600" dirty="0">
                <a:solidFill>
                  <a:schemeClr val="bg1"/>
                </a:solidFill>
              </a:rPr>
              <a:t>Meanders cut by the de </a:t>
            </a:r>
            <a:r>
              <a:rPr lang="en-GB" sz="1600" dirty="0" err="1">
                <a:solidFill>
                  <a:schemeClr val="bg1"/>
                </a:solidFill>
              </a:rPr>
              <a:t>Dommel</a:t>
            </a:r>
            <a:r>
              <a:rPr lang="en-GB" sz="1600" dirty="0">
                <a:solidFill>
                  <a:schemeClr val="bg1"/>
                </a:solidFill>
              </a:rPr>
              <a:t> water board account for 6% of the 150 ha area and can store 20m tonnes of water-water flow is reduced</a:t>
            </a:r>
          </a:p>
        </p:txBody>
      </p:sp>
      <p:sp>
        <p:nvSpPr>
          <p:cNvPr id="7" name="Rectangle 6"/>
          <p:cNvSpPr/>
          <p:nvPr/>
        </p:nvSpPr>
        <p:spPr>
          <a:xfrm>
            <a:off x="2123728" y="2348029"/>
            <a:ext cx="1818126" cy="369332"/>
          </a:xfrm>
          <a:prstGeom prst="rect">
            <a:avLst/>
          </a:prstGeom>
        </p:spPr>
        <p:txBody>
          <a:bodyPr wrap="none">
            <a:spAutoFit/>
          </a:bodyPr>
          <a:lstStyle/>
          <a:p>
            <a:r>
              <a:rPr lang="en-GB" dirty="0">
                <a:solidFill>
                  <a:schemeClr val="bg1"/>
                </a:solidFill>
                <a:latin typeface="Comic Sans MS" panose="030F0702030302020204" pitchFamily="66" charset="0"/>
              </a:rPr>
              <a:t>£75 m. 20m </a:t>
            </a:r>
            <a:r>
              <a:rPr lang="en-GB" dirty="0">
                <a:solidFill>
                  <a:schemeClr val="bg1"/>
                </a:solidFill>
              </a:rPr>
              <a:t>m</a:t>
            </a:r>
            <a:r>
              <a:rPr lang="en-GB" baseline="30000" dirty="0">
                <a:solidFill>
                  <a:schemeClr val="bg1"/>
                </a:solidFill>
              </a:rPr>
              <a:t>3</a:t>
            </a:r>
            <a:endParaRPr lang="en-GB" dirty="0">
              <a:solidFill>
                <a:schemeClr val="bg1"/>
              </a:solidFill>
            </a:endParaRPr>
          </a:p>
        </p:txBody>
      </p:sp>
    </p:spTree>
    <p:extLst>
      <p:ext uri="{BB962C8B-B14F-4D97-AF65-F5344CB8AC3E}">
        <p14:creationId xmlns:p14="http://schemas.microsoft.com/office/powerpoint/2010/main" val="11601122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484"/>
            <a:ext cx="3676650" cy="58772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08874" y="9484"/>
            <a:ext cx="4239590" cy="29386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3851920" y="2975298"/>
            <a:ext cx="5184576" cy="1477328"/>
          </a:xfrm>
          <a:prstGeom prst="rect">
            <a:avLst/>
          </a:prstGeom>
        </p:spPr>
        <p:txBody>
          <a:bodyPr wrap="square">
            <a:spAutoFit/>
          </a:bodyPr>
          <a:lstStyle/>
          <a:p>
            <a:pPr marL="342900" indent="-342900">
              <a:buAutoNum type="alphaLcParenR"/>
            </a:pPr>
            <a:r>
              <a:rPr lang="en-GB" b="1" dirty="0" smtClean="0">
                <a:solidFill>
                  <a:schemeClr val="bg1"/>
                </a:solidFill>
              </a:rPr>
              <a:t>Trench </a:t>
            </a:r>
            <a:r>
              <a:rPr lang="en-GB" b="1" dirty="0">
                <a:solidFill>
                  <a:schemeClr val="bg1"/>
                </a:solidFill>
              </a:rPr>
              <a:t>in the dune system to give access to new bathhouses on the Tuscany coast. </a:t>
            </a:r>
            <a:endParaRPr lang="en-GB" b="1" dirty="0" smtClean="0">
              <a:solidFill>
                <a:schemeClr val="bg1"/>
              </a:solidFill>
            </a:endParaRPr>
          </a:p>
          <a:p>
            <a:pPr marL="342900" indent="-342900">
              <a:buAutoNum type="alphaLcParenR" startAt="2"/>
            </a:pPr>
            <a:r>
              <a:rPr lang="en-GB" b="1" dirty="0" smtClean="0">
                <a:solidFill>
                  <a:schemeClr val="bg1"/>
                </a:solidFill>
              </a:rPr>
              <a:t>Sand </a:t>
            </a:r>
            <a:r>
              <a:rPr lang="en-GB" b="1" dirty="0">
                <a:solidFill>
                  <a:schemeClr val="bg1"/>
                </a:solidFill>
              </a:rPr>
              <a:t>fences at Montpellier (France</a:t>
            </a:r>
            <a:r>
              <a:rPr lang="en-GB" b="1" dirty="0" smtClean="0">
                <a:solidFill>
                  <a:schemeClr val="bg1"/>
                </a:solidFill>
              </a:rPr>
              <a:t>).</a:t>
            </a:r>
          </a:p>
          <a:p>
            <a:pPr marL="342900" indent="-342900">
              <a:buAutoNum type="alphaLcParenR" startAt="3"/>
            </a:pPr>
            <a:r>
              <a:rPr lang="en-GB" b="1" dirty="0" smtClean="0">
                <a:solidFill>
                  <a:schemeClr val="bg1"/>
                </a:solidFill>
              </a:rPr>
              <a:t>Dune </a:t>
            </a:r>
            <a:r>
              <a:rPr lang="en-GB" b="1" dirty="0">
                <a:solidFill>
                  <a:schemeClr val="bg1"/>
                </a:solidFill>
              </a:rPr>
              <a:t>walkway in </a:t>
            </a:r>
            <a:r>
              <a:rPr lang="en-GB" b="1" dirty="0" smtClean="0">
                <a:solidFill>
                  <a:schemeClr val="bg1"/>
                </a:solidFill>
              </a:rPr>
              <a:t>Denmark.</a:t>
            </a:r>
          </a:p>
          <a:p>
            <a:pPr marL="342900" indent="-342900">
              <a:buAutoNum type="alphaLcParenR" startAt="3"/>
            </a:pPr>
            <a:endParaRPr lang="en-GB" b="1" dirty="0" smtClean="0">
              <a:solidFill>
                <a:schemeClr val="bg1"/>
              </a:solidFill>
            </a:endParaRPr>
          </a:p>
        </p:txBody>
      </p:sp>
      <p:pic>
        <p:nvPicPr>
          <p:cNvPr id="921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08874" y="4149080"/>
            <a:ext cx="4278054" cy="27089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5911" y="6021288"/>
            <a:ext cx="4320480" cy="646331"/>
          </a:xfrm>
          <a:prstGeom prst="rect">
            <a:avLst/>
          </a:prstGeom>
        </p:spPr>
        <p:txBody>
          <a:bodyPr wrap="square">
            <a:spAutoFit/>
          </a:bodyPr>
          <a:lstStyle/>
          <a:p>
            <a:r>
              <a:rPr lang="en-GB" b="1" dirty="0" smtClean="0">
                <a:solidFill>
                  <a:prstClr val="white"/>
                </a:solidFill>
              </a:rPr>
              <a:t>d) Urban </a:t>
            </a:r>
            <a:r>
              <a:rPr lang="en-GB" b="1" dirty="0">
                <a:solidFill>
                  <a:prstClr val="white"/>
                </a:solidFill>
              </a:rPr>
              <a:t>extension to the detriment of coastal dunes, </a:t>
            </a:r>
            <a:r>
              <a:rPr lang="en-GB" b="1" dirty="0" err="1">
                <a:solidFill>
                  <a:prstClr val="white"/>
                </a:solidFill>
              </a:rPr>
              <a:t>Merlimont</a:t>
            </a:r>
            <a:r>
              <a:rPr lang="en-GB" b="1" dirty="0">
                <a:solidFill>
                  <a:prstClr val="white"/>
                </a:solidFill>
              </a:rPr>
              <a:t>, northern France</a:t>
            </a:r>
            <a:endParaRPr lang="en-GB" dirty="0"/>
          </a:p>
        </p:txBody>
      </p:sp>
      <p:sp>
        <p:nvSpPr>
          <p:cNvPr id="4" name="TextBox 3"/>
          <p:cNvSpPr txBox="1"/>
          <p:nvPr/>
        </p:nvSpPr>
        <p:spPr>
          <a:xfrm>
            <a:off x="8748464" y="6525344"/>
            <a:ext cx="402674" cy="400110"/>
          </a:xfrm>
          <a:prstGeom prst="rect">
            <a:avLst/>
          </a:prstGeom>
          <a:noFill/>
        </p:spPr>
        <p:txBody>
          <a:bodyPr wrap="none" rtlCol="0">
            <a:spAutoFit/>
          </a:bodyPr>
          <a:lstStyle/>
          <a:p>
            <a:r>
              <a:rPr lang="en-GB" sz="2000" b="1" dirty="0" smtClean="0">
                <a:solidFill>
                  <a:schemeClr val="bg1"/>
                </a:solidFill>
              </a:rPr>
              <a:t>(d</a:t>
            </a:r>
            <a:endParaRPr lang="en-GB" sz="2000" b="1" dirty="0">
              <a:solidFill>
                <a:schemeClr val="bg1"/>
              </a:solidFill>
            </a:endParaRPr>
          </a:p>
        </p:txBody>
      </p:sp>
    </p:spTree>
    <p:extLst>
      <p:ext uri="{BB962C8B-B14F-4D97-AF65-F5344CB8AC3E}">
        <p14:creationId xmlns:p14="http://schemas.microsoft.com/office/powerpoint/2010/main" val="277112252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95236" name="Picture 4" descr="IMG3181"/>
          <p:cNvPicPr>
            <a:picLocks noChangeAspect="1" noChangeArrowheads="1"/>
          </p:cNvPicPr>
          <p:nvPr/>
        </p:nvPicPr>
        <p:blipFill>
          <a:blip r:embed="rId2">
            <a:lum bright="6000"/>
            <a:extLst>
              <a:ext uri="{28A0092B-C50C-407E-A947-70E740481C1C}">
                <a14:useLocalDpi xmlns:a14="http://schemas.microsoft.com/office/drawing/2010/main" val="0"/>
              </a:ext>
            </a:extLst>
          </a:blip>
          <a:srcRect/>
          <a:stretch>
            <a:fillRect/>
          </a:stretch>
        </p:blipFill>
        <p:spPr bwMode="auto">
          <a:xfrm>
            <a:off x="0" y="765174"/>
            <a:ext cx="9108504" cy="6092825"/>
          </a:xfrm>
          <a:prstGeom prst="rect">
            <a:avLst/>
          </a:prstGeom>
          <a:noFill/>
          <a:extLst>
            <a:ext uri="{909E8E84-426E-40DD-AFC4-6F175D3DCCD1}">
              <a14:hiddenFill xmlns:a14="http://schemas.microsoft.com/office/drawing/2010/main">
                <a:solidFill>
                  <a:srgbClr val="FFFFFF"/>
                </a:solidFill>
              </a14:hiddenFill>
            </a:ext>
          </a:extLst>
        </p:spPr>
      </p:pic>
      <p:sp>
        <p:nvSpPr>
          <p:cNvPr id="95241" name="Text Box 9"/>
          <p:cNvSpPr txBox="1">
            <a:spLocks noChangeArrowheads="1"/>
          </p:cNvSpPr>
          <p:nvPr/>
        </p:nvSpPr>
        <p:spPr bwMode="auto">
          <a:xfrm>
            <a:off x="3347864" y="260648"/>
            <a:ext cx="51133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2400" b="1" dirty="0">
                <a:solidFill>
                  <a:schemeClr val="bg1"/>
                </a:solidFill>
              </a:rPr>
              <a:t>Detached breakwaters - Pescara</a:t>
            </a:r>
          </a:p>
        </p:txBody>
      </p:sp>
    </p:spTree>
    <p:extLst>
      <p:ext uri="{BB962C8B-B14F-4D97-AF65-F5344CB8AC3E}">
        <p14:creationId xmlns:p14="http://schemas.microsoft.com/office/powerpoint/2010/main" val="325593835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60" y="12346"/>
            <a:ext cx="5981890" cy="68456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6004578" y="908720"/>
            <a:ext cx="3139422" cy="5078313"/>
          </a:xfrm>
          <a:prstGeom prst="rect">
            <a:avLst/>
          </a:prstGeom>
        </p:spPr>
        <p:txBody>
          <a:bodyPr wrap="square">
            <a:spAutoFit/>
          </a:bodyPr>
          <a:lstStyle/>
          <a:p>
            <a:r>
              <a:rPr lang="en-GB" b="1" dirty="0">
                <a:solidFill>
                  <a:srgbClr val="00B0F0"/>
                </a:solidFill>
                <a:latin typeface="Comic Sans MS" panose="030F0702030302020204" pitchFamily="66" charset="0"/>
              </a:rPr>
              <a:t>Collage of typical shore</a:t>
            </a:r>
          </a:p>
          <a:p>
            <a:r>
              <a:rPr lang="en-GB" b="1" dirty="0">
                <a:solidFill>
                  <a:srgbClr val="00B0F0"/>
                </a:solidFill>
                <a:latin typeface="Comic Sans MS" panose="030F0702030302020204" pitchFamily="66" charset="0"/>
              </a:rPr>
              <a:t>protection structures in Ireland</a:t>
            </a:r>
            <a:r>
              <a:rPr lang="en-GB" dirty="0" smtClean="0">
                <a:solidFill>
                  <a:schemeClr val="bg1"/>
                </a:solidFill>
                <a:latin typeface="Comic Sans MS" panose="030F0702030302020204" pitchFamily="66" charset="0"/>
              </a:rPr>
              <a:t>.</a:t>
            </a:r>
          </a:p>
          <a:p>
            <a:endParaRPr lang="en-GB" i="1" dirty="0" smtClean="0">
              <a:solidFill>
                <a:schemeClr val="bg1"/>
              </a:solidFill>
            </a:endParaRPr>
          </a:p>
          <a:p>
            <a:r>
              <a:rPr lang="en-GB" i="1" dirty="0" smtClean="0">
                <a:solidFill>
                  <a:schemeClr val="bg1"/>
                </a:solidFill>
              </a:rPr>
              <a:t> A. Informal </a:t>
            </a:r>
            <a:r>
              <a:rPr lang="en-GB" i="1" dirty="0">
                <a:solidFill>
                  <a:schemeClr val="bg1"/>
                </a:solidFill>
              </a:rPr>
              <a:t>rubble </a:t>
            </a:r>
            <a:r>
              <a:rPr lang="en-GB" i="1" dirty="0" smtClean="0">
                <a:solidFill>
                  <a:schemeClr val="bg1"/>
                </a:solidFill>
              </a:rPr>
              <a:t>protection</a:t>
            </a:r>
          </a:p>
          <a:p>
            <a:r>
              <a:rPr lang="en-GB" i="1" dirty="0" smtClean="0">
                <a:solidFill>
                  <a:schemeClr val="bg1"/>
                </a:solidFill>
              </a:rPr>
              <a:t>     private house</a:t>
            </a:r>
            <a:r>
              <a:rPr lang="en-GB" i="1" dirty="0">
                <a:solidFill>
                  <a:schemeClr val="bg1"/>
                </a:solidFill>
              </a:rPr>
              <a:t>. </a:t>
            </a:r>
            <a:endParaRPr lang="en-GB" i="1" dirty="0" smtClean="0">
              <a:solidFill>
                <a:schemeClr val="bg1"/>
              </a:solidFill>
            </a:endParaRPr>
          </a:p>
          <a:p>
            <a:r>
              <a:rPr lang="en-GB" i="1" dirty="0" smtClean="0">
                <a:solidFill>
                  <a:schemeClr val="bg1"/>
                </a:solidFill>
              </a:rPr>
              <a:t>B</a:t>
            </a:r>
            <a:r>
              <a:rPr lang="en-GB" i="1" dirty="0">
                <a:solidFill>
                  <a:schemeClr val="bg1"/>
                </a:solidFill>
              </a:rPr>
              <a:t>. Pre-cast concrete</a:t>
            </a:r>
          </a:p>
          <a:p>
            <a:r>
              <a:rPr lang="en-GB" i="1" dirty="0" smtClean="0">
                <a:solidFill>
                  <a:schemeClr val="bg1"/>
                </a:solidFill>
              </a:rPr>
              <a:t>    structure </a:t>
            </a:r>
            <a:r>
              <a:rPr lang="en-GB" i="1" dirty="0">
                <a:solidFill>
                  <a:schemeClr val="bg1"/>
                </a:solidFill>
              </a:rPr>
              <a:t>protecting </a:t>
            </a:r>
            <a:r>
              <a:rPr lang="en-GB" i="1" dirty="0" smtClean="0">
                <a:solidFill>
                  <a:schemeClr val="bg1"/>
                </a:solidFill>
              </a:rPr>
              <a:t>  </a:t>
            </a:r>
          </a:p>
          <a:p>
            <a:r>
              <a:rPr lang="en-GB" i="1" dirty="0">
                <a:solidFill>
                  <a:schemeClr val="bg1"/>
                </a:solidFill>
              </a:rPr>
              <a:t> </a:t>
            </a:r>
            <a:r>
              <a:rPr lang="en-GB" i="1" dirty="0" smtClean="0">
                <a:solidFill>
                  <a:schemeClr val="bg1"/>
                </a:solidFill>
              </a:rPr>
              <a:t>   footpath.</a:t>
            </a:r>
          </a:p>
          <a:p>
            <a:r>
              <a:rPr lang="en-GB" i="1" dirty="0" smtClean="0">
                <a:solidFill>
                  <a:schemeClr val="bg1"/>
                </a:solidFill>
              </a:rPr>
              <a:t>C. Gabion </a:t>
            </a:r>
            <a:r>
              <a:rPr lang="en-GB" i="1" dirty="0">
                <a:solidFill>
                  <a:schemeClr val="bg1"/>
                </a:solidFill>
              </a:rPr>
              <a:t>baskets </a:t>
            </a:r>
            <a:r>
              <a:rPr lang="en-GB" i="1" dirty="0" smtClean="0">
                <a:solidFill>
                  <a:schemeClr val="bg1"/>
                </a:solidFill>
              </a:rPr>
              <a:t>protecting</a:t>
            </a:r>
          </a:p>
          <a:p>
            <a:r>
              <a:rPr lang="en-GB" i="1" dirty="0" smtClean="0">
                <a:solidFill>
                  <a:schemeClr val="bg1"/>
                </a:solidFill>
              </a:rPr>
              <a:t>    footpath</a:t>
            </a:r>
            <a:r>
              <a:rPr lang="en-GB" i="1" dirty="0">
                <a:solidFill>
                  <a:schemeClr val="bg1"/>
                </a:solidFill>
              </a:rPr>
              <a:t>.</a:t>
            </a:r>
          </a:p>
          <a:p>
            <a:r>
              <a:rPr lang="en-GB" i="1" dirty="0">
                <a:solidFill>
                  <a:schemeClr val="bg1"/>
                </a:solidFill>
              </a:rPr>
              <a:t>D. Urban seafront with several</a:t>
            </a:r>
          </a:p>
          <a:p>
            <a:r>
              <a:rPr lang="en-GB" i="1" dirty="0" smtClean="0">
                <a:solidFill>
                  <a:schemeClr val="bg1"/>
                </a:solidFill>
              </a:rPr>
              <a:t>   generations </a:t>
            </a:r>
            <a:r>
              <a:rPr lang="en-GB" i="1" dirty="0">
                <a:solidFill>
                  <a:schemeClr val="bg1"/>
                </a:solidFill>
              </a:rPr>
              <a:t>of formal walls. </a:t>
            </a:r>
            <a:endParaRPr lang="en-GB" i="1" dirty="0" smtClean="0">
              <a:solidFill>
                <a:schemeClr val="bg1"/>
              </a:solidFill>
            </a:endParaRPr>
          </a:p>
          <a:p>
            <a:r>
              <a:rPr lang="en-GB" i="1" dirty="0" smtClean="0">
                <a:solidFill>
                  <a:schemeClr val="bg1"/>
                </a:solidFill>
              </a:rPr>
              <a:t>E. Informal </a:t>
            </a:r>
            <a:r>
              <a:rPr lang="en-GB" i="1" dirty="0">
                <a:solidFill>
                  <a:schemeClr val="bg1"/>
                </a:solidFill>
              </a:rPr>
              <a:t>rubble </a:t>
            </a:r>
            <a:r>
              <a:rPr lang="en-GB" i="1" dirty="0" smtClean="0">
                <a:solidFill>
                  <a:schemeClr val="bg1"/>
                </a:solidFill>
              </a:rPr>
              <a:t>protecting</a:t>
            </a:r>
          </a:p>
          <a:p>
            <a:r>
              <a:rPr lang="en-GB" i="1" dirty="0" smtClean="0">
                <a:solidFill>
                  <a:schemeClr val="bg1"/>
                </a:solidFill>
              </a:rPr>
              <a:t>    caravan </a:t>
            </a:r>
            <a:r>
              <a:rPr lang="nn-NO" i="1" dirty="0" smtClean="0">
                <a:solidFill>
                  <a:schemeClr val="bg1"/>
                </a:solidFill>
              </a:rPr>
              <a:t>site</a:t>
            </a:r>
            <a:r>
              <a:rPr lang="nn-NO" i="1" dirty="0">
                <a:solidFill>
                  <a:schemeClr val="bg1"/>
                </a:solidFill>
              </a:rPr>
              <a:t>. </a:t>
            </a:r>
            <a:endParaRPr lang="nn-NO" i="1" dirty="0" smtClean="0">
              <a:solidFill>
                <a:schemeClr val="bg1"/>
              </a:solidFill>
            </a:endParaRPr>
          </a:p>
          <a:p>
            <a:r>
              <a:rPr lang="nn-NO" i="1" dirty="0" smtClean="0">
                <a:solidFill>
                  <a:schemeClr val="bg1"/>
                </a:solidFill>
              </a:rPr>
              <a:t>F</a:t>
            </a:r>
            <a:r>
              <a:rPr lang="nn-NO" i="1" dirty="0">
                <a:solidFill>
                  <a:schemeClr val="bg1"/>
                </a:solidFill>
              </a:rPr>
              <a:t>. Formal rock armour</a:t>
            </a:r>
          </a:p>
          <a:p>
            <a:r>
              <a:rPr lang="en-GB" i="1" dirty="0" smtClean="0">
                <a:solidFill>
                  <a:schemeClr val="bg1"/>
                </a:solidFill>
              </a:rPr>
              <a:t>    protecting </a:t>
            </a:r>
            <a:r>
              <a:rPr lang="en-GB" i="1" dirty="0">
                <a:solidFill>
                  <a:schemeClr val="bg1"/>
                </a:solidFill>
              </a:rPr>
              <a:t>coastal road.)</a:t>
            </a:r>
          </a:p>
          <a:p>
            <a:endParaRPr lang="en-GB" dirty="0">
              <a:solidFill>
                <a:schemeClr val="bg1"/>
              </a:solidFill>
            </a:endParaRPr>
          </a:p>
        </p:txBody>
      </p:sp>
    </p:spTree>
    <p:extLst>
      <p:ext uri="{BB962C8B-B14F-4D97-AF65-F5344CB8AC3E}">
        <p14:creationId xmlns:p14="http://schemas.microsoft.com/office/powerpoint/2010/main" val="46110559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007"/>
            <a:ext cx="3779912" cy="68356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3995936" y="1700808"/>
            <a:ext cx="4752528" cy="4678204"/>
          </a:xfrm>
          <a:prstGeom prst="rect">
            <a:avLst/>
          </a:prstGeom>
        </p:spPr>
        <p:txBody>
          <a:bodyPr wrap="square">
            <a:spAutoFit/>
          </a:bodyPr>
          <a:lstStyle/>
          <a:p>
            <a:r>
              <a:rPr lang="en-GB" sz="2000" b="1" dirty="0">
                <a:solidFill>
                  <a:schemeClr val="bg1"/>
                </a:solidFill>
                <a:latin typeface="Comic Sans MS" panose="030F0702030302020204" pitchFamily="66" charset="0"/>
              </a:rPr>
              <a:t>Hard coastal defence </a:t>
            </a:r>
            <a:r>
              <a:rPr lang="en-GB" sz="2000" b="1" dirty="0" smtClean="0">
                <a:solidFill>
                  <a:schemeClr val="bg1"/>
                </a:solidFill>
                <a:latin typeface="Comic Sans MS" panose="030F0702030302020204" pitchFamily="66" charset="0"/>
              </a:rPr>
              <a:t>is currently </a:t>
            </a:r>
            <a:r>
              <a:rPr lang="en-GB" sz="2000" b="1" dirty="0">
                <a:solidFill>
                  <a:schemeClr val="bg1"/>
                </a:solidFill>
                <a:latin typeface="Comic Sans MS" panose="030F0702030302020204" pitchFamily="66" charset="0"/>
              </a:rPr>
              <a:t>the ‘</a:t>
            </a:r>
            <a:r>
              <a:rPr lang="en-GB" sz="2000" b="1" i="1" dirty="0">
                <a:solidFill>
                  <a:schemeClr val="bg1"/>
                </a:solidFill>
                <a:latin typeface="Comic Sans MS" panose="030F0702030302020204" pitchFamily="66" charset="0"/>
              </a:rPr>
              <a:t>only show in town’</a:t>
            </a:r>
            <a:r>
              <a:rPr lang="en-GB" sz="2000" b="1" dirty="0">
                <a:solidFill>
                  <a:schemeClr val="bg1"/>
                </a:solidFill>
                <a:latin typeface="Comic Sans MS" panose="030F0702030302020204" pitchFamily="66" charset="0"/>
              </a:rPr>
              <a:t> as </a:t>
            </a:r>
            <a:r>
              <a:rPr lang="en-GB" sz="2000" b="1" dirty="0" smtClean="0">
                <a:solidFill>
                  <a:schemeClr val="bg1"/>
                </a:solidFill>
                <a:latin typeface="Comic Sans MS" panose="030F0702030302020204" pitchFamily="66" charset="0"/>
              </a:rPr>
              <a:t>far as </a:t>
            </a:r>
            <a:r>
              <a:rPr lang="en-GB" sz="2000" b="1" dirty="0">
                <a:solidFill>
                  <a:schemeClr val="bg1"/>
                </a:solidFill>
                <a:latin typeface="Comic Sans MS" panose="030F0702030302020204" pitchFamily="66" charset="0"/>
              </a:rPr>
              <a:t>the Irish coast is concerned. </a:t>
            </a:r>
            <a:endParaRPr lang="en-GB" sz="2000" b="1" dirty="0" smtClean="0">
              <a:solidFill>
                <a:schemeClr val="bg1"/>
              </a:solidFill>
              <a:latin typeface="Comic Sans MS" panose="030F0702030302020204" pitchFamily="66" charset="0"/>
            </a:endParaRPr>
          </a:p>
          <a:p>
            <a:endParaRPr lang="en-GB" sz="2000" b="1" dirty="0" smtClean="0">
              <a:solidFill>
                <a:schemeClr val="bg1"/>
              </a:solidFill>
              <a:latin typeface="Comic Sans MS" panose="030F0702030302020204" pitchFamily="66" charset="0"/>
            </a:endParaRPr>
          </a:p>
          <a:p>
            <a:r>
              <a:rPr lang="en-GB" sz="2000" b="1" dirty="0" smtClean="0">
                <a:solidFill>
                  <a:schemeClr val="bg1"/>
                </a:solidFill>
                <a:latin typeface="Comic Sans MS" panose="030F0702030302020204" pitchFamily="66" charset="0"/>
              </a:rPr>
              <a:t>Hard</a:t>
            </a:r>
            <a:r>
              <a:rPr lang="en-GB" sz="2000" b="1" dirty="0">
                <a:solidFill>
                  <a:schemeClr val="bg1"/>
                </a:solidFill>
                <a:latin typeface="Comic Sans MS" panose="030F0702030302020204" pitchFamily="66" charset="0"/>
              </a:rPr>
              <a:t> </a:t>
            </a:r>
            <a:r>
              <a:rPr lang="en-GB" sz="2000" b="1" dirty="0" smtClean="0">
                <a:solidFill>
                  <a:schemeClr val="bg1"/>
                </a:solidFill>
                <a:latin typeface="Comic Sans MS" panose="030F0702030302020204" pitchFamily="66" charset="0"/>
              </a:rPr>
              <a:t>protection </a:t>
            </a:r>
            <a:r>
              <a:rPr lang="en-GB" sz="2000" b="1" dirty="0">
                <a:solidFill>
                  <a:schemeClr val="bg1"/>
                </a:solidFill>
                <a:latin typeface="Comic Sans MS" panose="030F0702030302020204" pitchFamily="66" charset="0"/>
              </a:rPr>
              <a:t>structures are used to protect</a:t>
            </a:r>
          </a:p>
          <a:p>
            <a:r>
              <a:rPr lang="en-GB" sz="2000" b="1" dirty="0">
                <a:solidFill>
                  <a:schemeClr val="bg1"/>
                </a:solidFill>
                <a:latin typeface="Comic Sans MS" panose="030F0702030302020204" pitchFamily="66" charset="0"/>
              </a:rPr>
              <a:t>any property at the coast </a:t>
            </a:r>
            <a:r>
              <a:rPr lang="en-GB" sz="2000" b="1" dirty="0" smtClean="0">
                <a:solidFill>
                  <a:schemeClr val="bg1"/>
                </a:solidFill>
                <a:latin typeface="Comic Sans MS" panose="030F0702030302020204" pitchFamily="66" charset="0"/>
              </a:rPr>
              <a:t>including:</a:t>
            </a:r>
          </a:p>
          <a:p>
            <a:endParaRPr lang="en-GB" sz="2000" b="1" dirty="0" smtClean="0">
              <a:solidFill>
                <a:schemeClr val="bg1"/>
              </a:solidFill>
              <a:latin typeface="Comic Sans MS" panose="030F0702030302020204" pitchFamily="66" charset="0"/>
            </a:endParaRPr>
          </a:p>
          <a:p>
            <a:pPr marL="342900" indent="-342900">
              <a:buAutoNum type="alphaUcPeriod"/>
            </a:pPr>
            <a:r>
              <a:rPr lang="en-GB" sz="2000" b="1" dirty="0" smtClean="0">
                <a:solidFill>
                  <a:schemeClr val="bg1"/>
                </a:solidFill>
                <a:latin typeface="Comic Sans MS" panose="030F0702030302020204" pitchFamily="66" charset="0"/>
              </a:rPr>
              <a:t>A single </a:t>
            </a:r>
            <a:r>
              <a:rPr lang="en-GB" sz="2000" b="1" dirty="0">
                <a:solidFill>
                  <a:schemeClr val="bg1"/>
                </a:solidFill>
                <a:latin typeface="Comic Sans MS" panose="030F0702030302020204" pitchFamily="66" charset="0"/>
              </a:rPr>
              <a:t>mobile home, </a:t>
            </a:r>
            <a:endParaRPr lang="en-GB" sz="2000" b="1" dirty="0" smtClean="0">
              <a:solidFill>
                <a:schemeClr val="bg1"/>
              </a:solidFill>
              <a:latin typeface="Comic Sans MS" panose="030F0702030302020204" pitchFamily="66" charset="0"/>
            </a:endParaRPr>
          </a:p>
          <a:p>
            <a:pPr marL="342900" indent="-342900">
              <a:buAutoNum type="alphaUcPeriod"/>
            </a:pPr>
            <a:r>
              <a:rPr lang="en-GB" sz="2000" b="1" dirty="0" smtClean="0">
                <a:solidFill>
                  <a:schemeClr val="bg1"/>
                </a:solidFill>
                <a:latin typeface="Comic Sans MS" panose="030F0702030302020204" pitchFamily="66" charset="0"/>
              </a:rPr>
              <a:t> </a:t>
            </a:r>
            <a:r>
              <a:rPr lang="en-GB" sz="2000" b="1" dirty="0">
                <a:solidFill>
                  <a:schemeClr val="bg1"/>
                </a:solidFill>
                <a:latin typeface="Comic Sans MS" panose="030F0702030302020204" pitchFamily="66" charset="0"/>
              </a:rPr>
              <a:t>scattered </a:t>
            </a:r>
            <a:r>
              <a:rPr lang="en-GB" sz="2000" b="1" dirty="0" smtClean="0">
                <a:solidFill>
                  <a:schemeClr val="bg1"/>
                </a:solidFill>
                <a:latin typeface="Comic Sans MS" panose="030F0702030302020204" pitchFamily="66" charset="0"/>
              </a:rPr>
              <a:t>holiday homes </a:t>
            </a:r>
            <a:r>
              <a:rPr lang="en-GB" sz="2000" b="1" dirty="0">
                <a:solidFill>
                  <a:schemeClr val="bg1"/>
                </a:solidFill>
                <a:latin typeface="Comic Sans MS" panose="030F0702030302020204" pitchFamily="66" charset="0"/>
              </a:rPr>
              <a:t>built in sand </a:t>
            </a:r>
            <a:r>
              <a:rPr lang="en-GB" sz="2000" b="1" dirty="0" smtClean="0">
                <a:solidFill>
                  <a:schemeClr val="bg1"/>
                </a:solidFill>
                <a:latin typeface="Comic Sans MS" panose="030F0702030302020204" pitchFamily="66" charset="0"/>
              </a:rPr>
              <a:t>dunes</a:t>
            </a:r>
            <a:r>
              <a:rPr lang="en-GB" sz="2000" b="1" dirty="0">
                <a:solidFill>
                  <a:schemeClr val="bg1"/>
                </a:solidFill>
                <a:latin typeface="Comic Sans MS" panose="030F0702030302020204" pitchFamily="66" charset="0"/>
              </a:rPr>
              <a:t>.</a:t>
            </a:r>
            <a:r>
              <a:rPr lang="en-GB" sz="2000" b="1" dirty="0" smtClean="0">
                <a:solidFill>
                  <a:schemeClr val="bg1"/>
                </a:solidFill>
                <a:latin typeface="Comic Sans MS" panose="030F0702030302020204" pitchFamily="66" charset="0"/>
              </a:rPr>
              <a:t> </a:t>
            </a:r>
          </a:p>
          <a:p>
            <a:pPr marL="342900" indent="-342900">
              <a:buAutoNum type="alphaUcPeriod"/>
            </a:pPr>
            <a:r>
              <a:rPr lang="en-GB" sz="2000" b="1" dirty="0" smtClean="0">
                <a:solidFill>
                  <a:schemeClr val="bg1"/>
                </a:solidFill>
                <a:latin typeface="Comic Sans MS" panose="030F0702030302020204" pitchFamily="66" charset="0"/>
              </a:rPr>
              <a:t> to facilitate </a:t>
            </a:r>
            <a:r>
              <a:rPr lang="en-GB" sz="2000" b="1" dirty="0">
                <a:solidFill>
                  <a:schemeClr val="bg1"/>
                </a:solidFill>
                <a:latin typeface="Comic Sans MS" panose="030F0702030302020204" pitchFamily="66" charset="0"/>
              </a:rPr>
              <a:t>beach access at </a:t>
            </a:r>
            <a:r>
              <a:rPr lang="en-GB" sz="2000" b="1" dirty="0" smtClean="0">
                <a:solidFill>
                  <a:schemeClr val="bg1"/>
                </a:solidFill>
                <a:latin typeface="Comic Sans MS" panose="030F0702030302020204" pitchFamily="66" charset="0"/>
              </a:rPr>
              <a:t>coastal resorts.</a:t>
            </a:r>
            <a:endParaRPr lang="en-GB" sz="2000" b="1" dirty="0">
              <a:solidFill>
                <a:schemeClr val="bg1"/>
              </a:solidFill>
              <a:latin typeface="Comic Sans MS" panose="030F0702030302020204" pitchFamily="66" charset="0"/>
            </a:endParaRPr>
          </a:p>
          <a:p>
            <a:r>
              <a:rPr lang="en-GB" sz="2000" b="1" dirty="0" smtClean="0">
                <a:solidFill>
                  <a:schemeClr val="bg1"/>
                </a:solidFill>
                <a:latin typeface="Comic Sans MS" panose="030F0702030302020204" pitchFamily="66" charset="0"/>
              </a:rPr>
              <a:t>.</a:t>
            </a:r>
            <a:endParaRPr lang="en-GB" sz="2000" b="1" dirty="0">
              <a:solidFill>
                <a:schemeClr val="bg1"/>
              </a:solidFill>
              <a:latin typeface="Comic Sans MS" panose="030F0702030302020204" pitchFamily="66" charset="0"/>
            </a:endParaRPr>
          </a:p>
          <a:p>
            <a:endParaRPr lang="en-GB" b="1" dirty="0">
              <a:solidFill>
                <a:schemeClr val="bg1"/>
              </a:solidFill>
            </a:endParaRPr>
          </a:p>
        </p:txBody>
      </p:sp>
    </p:spTree>
    <p:extLst>
      <p:ext uri="{BB962C8B-B14F-4D97-AF65-F5344CB8AC3E}">
        <p14:creationId xmlns:p14="http://schemas.microsoft.com/office/powerpoint/2010/main" val="103904349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Picture 6" descr="Jesolo_bi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89936" y="116632"/>
            <a:ext cx="5117827" cy="328043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6" descr="rainbow syste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4913" y="3645024"/>
            <a:ext cx="7562850" cy="312896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23528" y="1196752"/>
            <a:ext cx="2929007" cy="369332"/>
          </a:xfrm>
          <a:prstGeom prst="rect">
            <a:avLst/>
          </a:prstGeom>
        </p:spPr>
        <p:txBody>
          <a:bodyPr wrap="none">
            <a:spAutoFit/>
          </a:bodyPr>
          <a:lstStyle/>
          <a:p>
            <a:r>
              <a:rPr lang="en-GB" dirty="0">
                <a:solidFill>
                  <a:schemeClr val="bg1"/>
                </a:solidFill>
              </a:rPr>
              <a:t>Geotextiles and ‘</a:t>
            </a:r>
            <a:r>
              <a:rPr lang="en-GB" dirty="0" err="1">
                <a:solidFill>
                  <a:schemeClr val="bg1"/>
                </a:solidFill>
              </a:rPr>
              <a:t>Rainbowing</a:t>
            </a:r>
            <a:r>
              <a:rPr lang="en-GB" dirty="0">
                <a:solidFill>
                  <a:schemeClr val="bg1"/>
                </a:solidFill>
              </a:rPr>
              <a:t>’</a:t>
            </a:r>
          </a:p>
        </p:txBody>
      </p:sp>
    </p:spTree>
    <p:extLst>
      <p:ext uri="{BB962C8B-B14F-4D97-AF65-F5344CB8AC3E}">
        <p14:creationId xmlns:p14="http://schemas.microsoft.com/office/powerpoint/2010/main" val="40949920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15045"/>
            <a:ext cx="6768752" cy="35509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3" descr="litorale pellestrina0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3608" y="3300028"/>
            <a:ext cx="6768752" cy="353257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247025" y="2564904"/>
            <a:ext cx="1612557" cy="369332"/>
          </a:xfrm>
          <a:prstGeom prst="rect">
            <a:avLst/>
          </a:prstGeom>
        </p:spPr>
        <p:txBody>
          <a:bodyPr wrap="none">
            <a:spAutoFit/>
          </a:bodyPr>
          <a:lstStyle/>
          <a:p>
            <a:r>
              <a:rPr lang="en-GB" dirty="0" err="1" smtClean="0">
                <a:solidFill>
                  <a:schemeClr val="bg1"/>
                </a:solidFill>
              </a:rPr>
              <a:t>Pellistrina</a:t>
            </a:r>
            <a:r>
              <a:rPr lang="en-GB" dirty="0" smtClean="0">
                <a:solidFill>
                  <a:schemeClr val="bg1"/>
                </a:solidFill>
              </a:rPr>
              <a:t>, Italy</a:t>
            </a:r>
            <a:endParaRPr lang="en-GB" dirty="0">
              <a:solidFill>
                <a:schemeClr val="bg1"/>
              </a:solidFill>
            </a:endParaRPr>
          </a:p>
        </p:txBody>
      </p:sp>
    </p:spTree>
    <p:extLst>
      <p:ext uri="{BB962C8B-B14F-4D97-AF65-F5344CB8AC3E}">
        <p14:creationId xmlns:p14="http://schemas.microsoft.com/office/powerpoint/2010/main" val="4390236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4" name="Picture 10" descr="jesolool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2616" y="-32304"/>
            <a:ext cx="5365750" cy="689030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jesolo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31840" y="0"/>
            <a:ext cx="6181600" cy="331863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31840" y="3186203"/>
            <a:ext cx="6181600" cy="37053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6660232" y="3501008"/>
            <a:ext cx="1569148" cy="369332"/>
          </a:xfrm>
          <a:prstGeom prst="rect">
            <a:avLst/>
          </a:prstGeom>
        </p:spPr>
        <p:txBody>
          <a:bodyPr wrap="none">
            <a:spAutoFit/>
          </a:bodyPr>
          <a:lstStyle/>
          <a:p>
            <a:r>
              <a:rPr lang="en-GB" b="1" dirty="0">
                <a:solidFill>
                  <a:schemeClr val="bg1"/>
                </a:solidFill>
              </a:rPr>
              <a:t>JESOLO Venice</a:t>
            </a:r>
          </a:p>
        </p:txBody>
      </p:sp>
    </p:spTree>
    <p:extLst>
      <p:ext uri="{BB962C8B-B14F-4D97-AF65-F5344CB8AC3E}">
        <p14:creationId xmlns:p14="http://schemas.microsoft.com/office/powerpoint/2010/main" val="60239093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96259" name="Picture 3" descr="Immagin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457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96260" name="Text Box 4"/>
          <p:cNvSpPr txBox="1">
            <a:spLocks noChangeArrowheads="1"/>
          </p:cNvSpPr>
          <p:nvPr/>
        </p:nvSpPr>
        <p:spPr bwMode="auto">
          <a:xfrm>
            <a:off x="1475656" y="332656"/>
            <a:ext cx="3203575"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2000" b="1" dirty="0">
                <a:solidFill>
                  <a:srgbClr val="FFFF00"/>
                </a:solidFill>
              </a:rPr>
              <a:t>N</a:t>
            </a:r>
            <a:r>
              <a:rPr lang="en-GB" altLang="en-US" sz="2000" b="1" dirty="0" smtClean="0">
                <a:solidFill>
                  <a:srgbClr val="FFFF00"/>
                </a:solidFill>
              </a:rPr>
              <a:t>ourishment  </a:t>
            </a:r>
            <a:r>
              <a:rPr lang="en-GB" altLang="en-US" sz="2000" b="1" dirty="0">
                <a:solidFill>
                  <a:srgbClr val="FFFF00"/>
                </a:solidFill>
              </a:rPr>
              <a:t>“alone”</a:t>
            </a:r>
          </a:p>
          <a:p>
            <a:pPr>
              <a:spcBef>
                <a:spcPct val="50000"/>
              </a:spcBef>
            </a:pPr>
            <a:r>
              <a:rPr lang="en-GB" altLang="en-US" sz="2000" b="1" dirty="0">
                <a:solidFill>
                  <a:srgbClr val="FFFF00"/>
                </a:solidFill>
              </a:rPr>
              <a:t>(Barcelona  – Spain)</a:t>
            </a:r>
          </a:p>
        </p:txBody>
      </p:sp>
      <p:sp>
        <p:nvSpPr>
          <p:cNvPr id="96261" name="Text Box 5"/>
          <p:cNvSpPr txBox="1">
            <a:spLocks noChangeArrowheads="1"/>
          </p:cNvSpPr>
          <p:nvPr/>
        </p:nvSpPr>
        <p:spPr bwMode="auto">
          <a:xfrm>
            <a:off x="3077443" y="2609410"/>
            <a:ext cx="12255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dirty="0">
                <a:solidFill>
                  <a:srgbClr val="FFFF00"/>
                </a:solidFill>
              </a:rPr>
              <a:t>before</a:t>
            </a:r>
          </a:p>
        </p:txBody>
      </p:sp>
      <p:sp>
        <p:nvSpPr>
          <p:cNvPr id="96262" name="Text Box 6"/>
          <p:cNvSpPr txBox="1">
            <a:spLocks noChangeArrowheads="1"/>
          </p:cNvSpPr>
          <p:nvPr/>
        </p:nvSpPr>
        <p:spPr bwMode="auto">
          <a:xfrm>
            <a:off x="3299226" y="6077813"/>
            <a:ext cx="12255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dirty="0">
                <a:solidFill>
                  <a:srgbClr val="FFFF00"/>
                </a:solidFill>
              </a:rPr>
              <a:t>after</a:t>
            </a:r>
          </a:p>
        </p:txBody>
      </p:sp>
      <p:pic>
        <p:nvPicPr>
          <p:cNvPr id="6" name="Picture 3" descr="jesolone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4008" y="0"/>
            <a:ext cx="4604768" cy="68355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6660232" y="3861048"/>
            <a:ext cx="2588544" cy="1477328"/>
          </a:xfrm>
          <a:prstGeom prst="rect">
            <a:avLst/>
          </a:prstGeom>
        </p:spPr>
        <p:txBody>
          <a:bodyPr wrap="square">
            <a:spAutoFit/>
          </a:bodyPr>
          <a:lstStyle/>
          <a:p>
            <a:pPr>
              <a:spcBef>
                <a:spcPct val="50000"/>
              </a:spcBef>
            </a:pPr>
            <a:r>
              <a:rPr lang="en-GB" altLang="en-US" sz="2000" b="1" dirty="0">
                <a:solidFill>
                  <a:schemeClr val="bg1"/>
                </a:solidFill>
              </a:rPr>
              <a:t>N</a:t>
            </a:r>
            <a:r>
              <a:rPr lang="en-GB" altLang="en-US" sz="2000" b="1" dirty="0" smtClean="0">
                <a:solidFill>
                  <a:schemeClr val="bg1"/>
                </a:solidFill>
              </a:rPr>
              <a:t>ourishment </a:t>
            </a:r>
            <a:r>
              <a:rPr lang="en-GB" altLang="en-US" sz="2000" b="1" dirty="0">
                <a:solidFill>
                  <a:schemeClr val="bg1"/>
                </a:solidFill>
              </a:rPr>
              <a:t>combined with coastal structures</a:t>
            </a:r>
          </a:p>
          <a:p>
            <a:pPr>
              <a:spcBef>
                <a:spcPct val="50000"/>
              </a:spcBef>
            </a:pPr>
            <a:r>
              <a:rPr lang="en-GB" altLang="en-US" sz="2000" b="1" dirty="0">
                <a:solidFill>
                  <a:schemeClr val="bg1"/>
                </a:solidFill>
              </a:rPr>
              <a:t>(</a:t>
            </a:r>
            <a:r>
              <a:rPr lang="en-GB" altLang="en-US" sz="2000" b="1" dirty="0" err="1">
                <a:solidFill>
                  <a:schemeClr val="bg1"/>
                </a:solidFill>
              </a:rPr>
              <a:t>Jesolo</a:t>
            </a:r>
            <a:r>
              <a:rPr lang="en-GB" altLang="en-US" sz="2000" b="1" dirty="0">
                <a:solidFill>
                  <a:schemeClr val="bg1"/>
                </a:solidFill>
              </a:rPr>
              <a:t>  – VE)</a:t>
            </a:r>
          </a:p>
        </p:txBody>
      </p:sp>
    </p:spTree>
    <p:extLst>
      <p:ext uri="{BB962C8B-B14F-4D97-AF65-F5344CB8AC3E}">
        <p14:creationId xmlns:p14="http://schemas.microsoft.com/office/powerpoint/2010/main" val="234546014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111619" name="Picture 3" descr="litorale pellestrina0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7919591" cy="3502869"/>
          </a:xfrm>
          <a:prstGeom prst="rect">
            <a:avLst/>
          </a:prstGeom>
          <a:noFill/>
          <a:extLst>
            <a:ext uri="{909E8E84-426E-40DD-AFC4-6F175D3DCCD1}">
              <a14:hiddenFill xmlns:a14="http://schemas.microsoft.com/office/drawing/2010/main">
                <a:solidFill>
                  <a:srgbClr val="FFFFFF"/>
                </a:solidFill>
              </a14:hiddenFill>
            </a:ext>
          </a:extLst>
        </p:spPr>
      </p:pic>
      <p:sp>
        <p:nvSpPr>
          <p:cNvPr id="111623" name="Text Box 7"/>
          <p:cNvSpPr txBox="1">
            <a:spLocks noChangeArrowheads="1"/>
          </p:cNvSpPr>
          <p:nvPr/>
        </p:nvSpPr>
        <p:spPr bwMode="auto">
          <a:xfrm>
            <a:off x="4716016" y="2132856"/>
            <a:ext cx="3203575" cy="10618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b="1" dirty="0">
                <a:solidFill>
                  <a:schemeClr val="bg1"/>
                </a:solidFill>
              </a:rPr>
              <a:t>N</a:t>
            </a:r>
            <a:r>
              <a:rPr lang="en-GB" altLang="en-US" b="1" dirty="0" smtClean="0">
                <a:solidFill>
                  <a:schemeClr val="bg1"/>
                </a:solidFill>
              </a:rPr>
              <a:t>ourishment </a:t>
            </a:r>
            <a:r>
              <a:rPr lang="en-GB" altLang="en-US" b="1" dirty="0">
                <a:solidFill>
                  <a:schemeClr val="bg1"/>
                </a:solidFill>
              </a:rPr>
              <a:t>combined with coastal structures</a:t>
            </a:r>
          </a:p>
          <a:p>
            <a:pPr>
              <a:spcBef>
                <a:spcPct val="50000"/>
              </a:spcBef>
            </a:pPr>
            <a:r>
              <a:rPr lang="en-GB" altLang="en-US" b="1" dirty="0">
                <a:solidFill>
                  <a:schemeClr val="bg1"/>
                </a:solidFill>
              </a:rPr>
              <a:t>(</a:t>
            </a:r>
            <a:r>
              <a:rPr lang="en-GB" altLang="en-US" b="1" dirty="0" err="1">
                <a:solidFill>
                  <a:schemeClr val="bg1"/>
                </a:solidFill>
              </a:rPr>
              <a:t>Pellestrina</a:t>
            </a:r>
            <a:r>
              <a:rPr lang="en-GB" altLang="en-US" b="1" dirty="0">
                <a:solidFill>
                  <a:schemeClr val="bg1"/>
                </a:solidFill>
              </a:rPr>
              <a:t>  – VE)</a:t>
            </a:r>
          </a:p>
        </p:txBody>
      </p:sp>
      <p:pic>
        <p:nvPicPr>
          <p:cNvPr id="4" name="Picture 5" descr="s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648" y="3645024"/>
            <a:ext cx="7760079" cy="328498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652120" y="4005064"/>
            <a:ext cx="2675348" cy="369332"/>
          </a:xfrm>
          <a:prstGeom prst="rect">
            <a:avLst/>
          </a:prstGeom>
        </p:spPr>
        <p:txBody>
          <a:bodyPr wrap="none">
            <a:spAutoFit/>
          </a:bodyPr>
          <a:lstStyle/>
          <a:p>
            <a:pPr>
              <a:spcBef>
                <a:spcPct val="50000"/>
              </a:spcBef>
            </a:pPr>
            <a:r>
              <a:rPr lang="en-GB" altLang="en-US" b="1" dirty="0">
                <a:solidFill>
                  <a:srgbClr val="0033CC"/>
                </a:solidFill>
              </a:rPr>
              <a:t>Seawall (</a:t>
            </a:r>
            <a:r>
              <a:rPr lang="en-GB" altLang="en-US" b="1" dirty="0" err="1">
                <a:solidFill>
                  <a:srgbClr val="0033CC"/>
                </a:solidFill>
              </a:rPr>
              <a:t>Murazzi</a:t>
            </a:r>
            <a:r>
              <a:rPr lang="en-GB" altLang="en-US" b="1" dirty="0">
                <a:solidFill>
                  <a:srgbClr val="0033CC"/>
                </a:solidFill>
              </a:rPr>
              <a:t>) - Venice</a:t>
            </a:r>
          </a:p>
        </p:txBody>
      </p:sp>
    </p:spTree>
    <p:extLst>
      <p:ext uri="{BB962C8B-B14F-4D97-AF65-F5344CB8AC3E}">
        <p14:creationId xmlns:p14="http://schemas.microsoft.com/office/powerpoint/2010/main" val="355488912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6113" y="0"/>
            <a:ext cx="7227887" cy="687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Rectangle 3"/>
          <p:cNvSpPr>
            <a:spLocks noChangeArrowheads="1"/>
          </p:cNvSpPr>
          <p:nvPr/>
        </p:nvSpPr>
        <p:spPr bwMode="auto">
          <a:xfrm>
            <a:off x="0" y="0"/>
            <a:ext cx="1871663" cy="6858000"/>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19460" name="Rectangle 4"/>
          <p:cNvSpPr>
            <a:spLocks noChangeArrowheads="1"/>
          </p:cNvSpPr>
          <p:nvPr/>
        </p:nvSpPr>
        <p:spPr bwMode="auto">
          <a:xfrm>
            <a:off x="-9525" y="2798763"/>
            <a:ext cx="1935163"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it-IT" altLang="en-US">
                <a:solidFill>
                  <a:srgbClr val="0F559B"/>
                </a:solidFill>
              </a:rPr>
              <a:t>Waves in Europe</a:t>
            </a:r>
          </a:p>
        </p:txBody>
      </p:sp>
      <p:pic>
        <p:nvPicPr>
          <p:cNvPr id="19461" name="Picture 5" descr="01 Europ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00" y="74613"/>
            <a:ext cx="1763713"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47" y="3933056"/>
            <a:ext cx="1936422" cy="29249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432456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020272" cy="6857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15197" y="4105498"/>
            <a:ext cx="2195736" cy="2752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020272" y="0"/>
            <a:ext cx="2113483" cy="13253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020271" y="1337180"/>
            <a:ext cx="2113483" cy="12952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020270" y="2632471"/>
            <a:ext cx="2111623" cy="14730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8629558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6197386"/>
            <a:ext cx="8892480" cy="923330"/>
          </a:xfrm>
          <a:prstGeom prst="rect">
            <a:avLst/>
          </a:prstGeom>
        </p:spPr>
        <p:txBody>
          <a:bodyPr wrap="square">
            <a:spAutoFit/>
          </a:bodyPr>
          <a:lstStyle/>
          <a:p>
            <a:r>
              <a:rPr lang="en-GB" b="1" dirty="0" smtClean="0">
                <a:solidFill>
                  <a:schemeClr val="bg1"/>
                </a:solidFill>
              </a:rPr>
              <a:t>South coast distribution </a:t>
            </a:r>
            <a:r>
              <a:rPr lang="en-GB" b="1" dirty="0">
                <a:solidFill>
                  <a:schemeClr val="bg1"/>
                </a:solidFill>
              </a:rPr>
              <a:t>of storms exceeding </a:t>
            </a:r>
            <a:endParaRPr lang="en-GB" b="1" dirty="0" smtClean="0">
              <a:solidFill>
                <a:schemeClr val="bg1"/>
              </a:solidFill>
            </a:endParaRPr>
          </a:p>
          <a:p>
            <a:r>
              <a:rPr lang="en-GB" b="1" dirty="0" smtClean="0">
                <a:solidFill>
                  <a:schemeClr val="bg1"/>
                </a:solidFill>
              </a:rPr>
              <a:t>the1:10 </a:t>
            </a:r>
            <a:r>
              <a:rPr lang="en-GB" b="1" dirty="0">
                <a:solidFill>
                  <a:schemeClr val="bg1"/>
                </a:solidFill>
              </a:rPr>
              <a:t>year </a:t>
            </a:r>
            <a:r>
              <a:rPr lang="en-GB" b="1" dirty="0" smtClean="0">
                <a:solidFill>
                  <a:schemeClr val="bg1"/>
                </a:solidFill>
              </a:rPr>
              <a:t>return period, Oct ‘13-Feb ‘14.</a:t>
            </a:r>
            <a:endParaRPr lang="en-GB" b="1" dirty="0">
              <a:solidFill>
                <a:schemeClr val="bg1"/>
              </a:solidFill>
            </a:endParaRPr>
          </a:p>
          <a:p>
            <a:r>
              <a:rPr lang="en-GB" b="1" dirty="0" smtClean="0">
                <a:solidFill>
                  <a:schemeClr val="bg1"/>
                </a:solidFill>
              </a:rPr>
              <a:t>                                      Coastal wave network</a:t>
            </a:r>
            <a:endParaRPr lang="en-GB" b="1" dirty="0">
              <a:solidFill>
                <a:schemeClr val="bg1"/>
              </a:solidFill>
            </a:endParaRPr>
          </a:p>
        </p:txBody>
      </p:sp>
      <p:pic>
        <p:nvPicPr>
          <p:cNvPr id="4099" name="Picture 3" descr="C:\Users\Allan\Desktop\img056.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55976" y="2620653"/>
            <a:ext cx="4776192" cy="423734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063280" y="1300118"/>
            <a:ext cx="598241" cy="369332"/>
          </a:xfrm>
          <a:prstGeom prst="rect">
            <a:avLst/>
          </a:prstGeom>
          <a:noFill/>
        </p:spPr>
        <p:txBody>
          <a:bodyPr wrap="none" rtlCol="0">
            <a:spAutoFit/>
          </a:bodyPr>
          <a:lstStyle/>
          <a:p>
            <a:r>
              <a:rPr lang="en-GB" dirty="0" smtClean="0"/>
              <a:t>1:50</a:t>
            </a:r>
            <a:endParaRPr lang="en-GB" dirty="0"/>
          </a:p>
        </p:txBody>
      </p:sp>
      <p:sp>
        <p:nvSpPr>
          <p:cNvPr id="3" name="TextBox 2"/>
          <p:cNvSpPr txBox="1"/>
          <p:nvPr/>
        </p:nvSpPr>
        <p:spPr>
          <a:xfrm>
            <a:off x="3070981" y="2740278"/>
            <a:ext cx="598241" cy="369332"/>
          </a:xfrm>
          <a:prstGeom prst="rect">
            <a:avLst/>
          </a:prstGeom>
          <a:noFill/>
        </p:spPr>
        <p:txBody>
          <a:bodyPr wrap="none" rtlCol="0">
            <a:spAutoFit/>
          </a:bodyPr>
          <a:lstStyle/>
          <a:p>
            <a:r>
              <a:rPr lang="en-GB" dirty="0" smtClean="0"/>
              <a:t>1:30</a:t>
            </a:r>
            <a:endParaRPr lang="en-GB" dirty="0"/>
          </a:p>
        </p:txBody>
      </p:sp>
      <p:sp>
        <p:nvSpPr>
          <p:cNvPr id="5" name="TextBox 4"/>
          <p:cNvSpPr txBox="1"/>
          <p:nvPr/>
        </p:nvSpPr>
        <p:spPr>
          <a:xfrm>
            <a:off x="3070981" y="4180438"/>
            <a:ext cx="598241" cy="369332"/>
          </a:xfrm>
          <a:prstGeom prst="rect">
            <a:avLst/>
          </a:prstGeom>
          <a:noFill/>
        </p:spPr>
        <p:txBody>
          <a:bodyPr wrap="none" rtlCol="0">
            <a:spAutoFit/>
          </a:bodyPr>
          <a:lstStyle/>
          <a:p>
            <a:r>
              <a:rPr lang="en-GB" dirty="0" smtClean="0"/>
              <a:t>1:20</a:t>
            </a:r>
            <a:endParaRPr lang="en-GB" dirty="0"/>
          </a:p>
        </p:txBody>
      </p:sp>
      <p:sp>
        <p:nvSpPr>
          <p:cNvPr id="6" name="TextBox 5"/>
          <p:cNvSpPr txBox="1"/>
          <p:nvPr/>
        </p:nvSpPr>
        <p:spPr>
          <a:xfrm>
            <a:off x="3106857" y="5476582"/>
            <a:ext cx="598241" cy="369332"/>
          </a:xfrm>
          <a:prstGeom prst="rect">
            <a:avLst/>
          </a:prstGeom>
          <a:noFill/>
        </p:spPr>
        <p:txBody>
          <a:bodyPr wrap="none" rtlCol="0">
            <a:spAutoFit/>
          </a:bodyPr>
          <a:lstStyle/>
          <a:p>
            <a:r>
              <a:rPr lang="en-GB" dirty="0" smtClean="0"/>
              <a:t>1:10</a:t>
            </a:r>
            <a:endParaRPr lang="en-GB" dirty="0"/>
          </a:p>
        </p:txBody>
      </p:sp>
      <p:pic>
        <p:nvPicPr>
          <p:cNvPr id="4102" name="Picture 6" descr="C:\Users\Allan\Desktop\img05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301015"/>
            <a:ext cx="4176464" cy="5807075"/>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3106857" y="1135410"/>
            <a:ext cx="598241" cy="369332"/>
          </a:xfrm>
          <a:prstGeom prst="rect">
            <a:avLst/>
          </a:prstGeom>
          <a:noFill/>
        </p:spPr>
        <p:txBody>
          <a:bodyPr wrap="none" rtlCol="0">
            <a:spAutoFit/>
          </a:bodyPr>
          <a:lstStyle/>
          <a:p>
            <a:r>
              <a:rPr lang="en-GB" dirty="0" smtClean="0"/>
              <a:t>1:50</a:t>
            </a:r>
            <a:endParaRPr lang="en-GB" dirty="0"/>
          </a:p>
        </p:txBody>
      </p:sp>
      <p:sp>
        <p:nvSpPr>
          <p:cNvPr id="9" name="TextBox 8"/>
          <p:cNvSpPr txBox="1"/>
          <p:nvPr/>
        </p:nvSpPr>
        <p:spPr>
          <a:xfrm>
            <a:off x="3106857" y="2739142"/>
            <a:ext cx="598241" cy="369332"/>
          </a:xfrm>
          <a:prstGeom prst="rect">
            <a:avLst/>
          </a:prstGeom>
          <a:noFill/>
        </p:spPr>
        <p:txBody>
          <a:bodyPr wrap="none" rtlCol="0">
            <a:spAutoFit/>
          </a:bodyPr>
          <a:lstStyle/>
          <a:p>
            <a:r>
              <a:rPr lang="en-GB" dirty="0" smtClean="0"/>
              <a:t>1:30</a:t>
            </a:r>
            <a:endParaRPr lang="en-GB" dirty="0"/>
          </a:p>
        </p:txBody>
      </p:sp>
      <p:sp>
        <p:nvSpPr>
          <p:cNvPr id="10" name="TextBox 9"/>
          <p:cNvSpPr txBox="1"/>
          <p:nvPr/>
        </p:nvSpPr>
        <p:spPr>
          <a:xfrm>
            <a:off x="3190669" y="4180438"/>
            <a:ext cx="598241" cy="369332"/>
          </a:xfrm>
          <a:prstGeom prst="rect">
            <a:avLst/>
          </a:prstGeom>
          <a:noFill/>
        </p:spPr>
        <p:txBody>
          <a:bodyPr wrap="none" rtlCol="0">
            <a:spAutoFit/>
          </a:bodyPr>
          <a:lstStyle/>
          <a:p>
            <a:r>
              <a:rPr lang="en-GB" dirty="0" smtClean="0"/>
              <a:t>1:20</a:t>
            </a:r>
            <a:endParaRPr lang="en-GB" dirty="0"/>
          </a:p>
        </p:txBody>
      </p:sp>
      <p:sp>
        <p:nvSpPr>
          <p:cNvPr id="11" name="TextBox 10"/>
          <p:cNvSpPr txBox="1"/>
          <p:nvPr/>
        </p:nvSpPr>
        <p:spPr>
          <a:xfrm>
            <a:off x="3190668" y="5499030"/>
            <a:ext cx="598241" cy="369332"/>
          </a:xfrm>
          <a:prstGeom prst="rect">
            <a:avLst/>
          </a:prstGeom>
          <a:noFill/>
        </p:spPr>
        <p:txBody>
          <a:bodyPr wrap="none" rtlCol="0">
            <a:spAutoFit/>
          </a:bodyPr>
          <a:lstStyle/>
          <a:p>
            <a:r>
              <a:rPr lang="en-GB" dirty="0" smtClean="0"/>
              <a:t>1:10</a:t>
            </a:r>
            <a:endParaRPr lang="en-GB" dirty="0"/>
          </a:p>
        </p:txBody>
      </p:sp>
      <p:pic>
        <p:nvPicPr>
          <p:cNvPr id="13"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42929" y="0"/>
            <a:ext cx="4929681" cy="26206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2"/>
          <p:cNvPicPr>
            <a:picLocks noGrp="1" noChangeAspect="1" noChangeArrowheads="1"/>
          </p:cNvPicPr>
          <p:nvPr>
            <p:ph idx="1"/>
          </p:nvPr>
        </p:nvPicPr>
        <p:blipFill>
          <a:blip r:embed="rId5">
            <a:extLst>
              <a:ext uri="{28A0092B-C50C-407E-A947-70E740481C1C}">
                <a14:useLocalDpi xmlns:a14="http://schemas.microsoft.com/office/drawing/2010/main" val="0"/>
              </a:ext>
            </a:extLst>
          </a:blip>
          <a:srcRect/>
          <a:stretch>
            <a:fillRect/>
          </a:stretch>
        </p:blipFill>
        <p:spPr bwMode="auto">
          <a:xfrm>
            <a:off x="-180526" y="-18412"/>
            <a:ext cx="4536502" cy="4198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9844" y="3955529"/>
            <a:ext cx="9132168" cy="29100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82288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Tid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6113" y="-26988"/>
            <a:ext cx="7256462" cy="688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Rectangle 3"/>
          <p:cNvSpPr>
            <a:spLocks noChangeArrowheads="1"/>
          </p:cNvSpPr>
          <p:nvPr/>
        </p:nvSpPr>
        <p:spPr bwMode="auto">
          <a:xfrm>
            <a:off x="0" y="0"/>
            <a:ext cx="1871663" cy="6858000"/>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0484" name="Rectangle 4"/>
          <p:cNvSpPr>
            <a:spLocks noChangeArrowheads="1"/>
          </p:cNvSpPr>
          <p:nvPr/>
        </p:nvSpPr>
        <p:spPr bwMode="auto">
          <a:xfrm>
            <a:off x="50800" y="2795588"/>
            <a:ext cx="1808163"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it-IT" altLang="en-US">
                <a:solidFill>
                  <a:srgbClr val="0F559B"/>
                </a:solidFill>
              </a:rPr>
              <a:t>Tides in Europe</a:t>
            </a:r>
          </a:p>
        </p:txBody>
      </p:sp>
      <p:pic>
        <p:nvPicPr>
          <p:cNvPr id="20485" name="Picture 5" descr="01 Europ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00" y="74613"/>
            <a:ext cx="1763713"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47" y="3933056"/>
            <a:ext cx="1936422" cy="29249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2879089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oastal eros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38797" y="-39688"/>
            <a:ext cx="7223125" cy="689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3" name="Rectangle 3"/>
          <p:cNvSpPr>
            <a:spLocks noChangeArrowheads="1"/>
          </p:cNvSpPr>
          <p:nvPr/>
        </p:nvSpPr>
        <p:spPr bwMode="auto">
          <a:xfrm>
            <a:off x="9525" y="0"/>
            <a:ext cx="1871663" cy="6858000"/>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5604" name="Rectangle 4"/>
          <p:cNvSpPr>
            <a:spLocks noChangeArrowheads="1"/>
          </p:cNvSpPr>
          <p:nvPr/>
        </p:nvSpPr>
        <p:spPr bwMode="auto">
          <a:xfrm>
            <a:off x="107950" y="2806700"/>
            <a:ext cx="180816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it-IT" altLang="en-US" dirty="0">
                <a:solidFill>
                  <a:srgbClr val="0F559B"/>
                </a:solidFill>
              </a:rPr>
              <a:t>Coastal erosion in Europe</a:t>
            </a:r>
          </a:p>
        </p:txBody>
      </p:sp>
      <p:pic>
        <p:nvPicPr>
          <p:cNvPr id="25605" name="Picture 5" descr="01 Europ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00" y="74613"/>
            <a:ext cx="1763713"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47" y="3933056"/>
            <a:ext cx="1936422" cy="29249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15547" y="188640"/>
            <a:ext cx="4572000" cy="1107996"/>
          </a:xfrm>
          <a:prstGeom prst="rect">
            <a:avLst/>
          </a:prstGeom>
        </p:spPr>
        <p:txBody>
          <a:bodyPr>
            <a:spAutoFit/>
          </a:bodyPr>
          <a:lstStyle/>
          <a:p>
            <a:r>
              <a:rPr lang="it-IT" altLang="en-US" dirty="0">
                <a:solidFill>
                  <a:srgbClr val="0F559B"/>
                </a:solidFill>
              </a:rPr>
              <a:t>20% of European </a:t>
            </a:r>
            <a:endParaRPr lang="it-IT" altLang="en-US" dirty="0" smtClean="0">
              <a:solidFill>
                <a:srgbClr val="0F559B"/>
              </a:solidFill>
            </a:endParaRPr>
          </a:p>
          <a:p>
            <a:r>
              <a:rPr lang="it-IT" altLang="en-US" dirty="0" smtClean="0">
                <a:solidFill>
                  <a:srgbClr val="0F559B"/>
                </a:solidFill>
              </a:rPr>
              <a:t>(</a:t>
            </a:r>
            <a:r>
              <a:rPr lang="it-IT" altLang="en-US" dirty="0">
                <a:solidFill>
                  <a:srgbClr val="0F559B"/>
                </a:solidFill>
              </a:rPr>
              <a:t>EU) beaches</a:t>
            </a:r>
            <a:r>
              <a:rPr lang="it-IT" altLang="en-US" dirty="0"/>
              <a:t> </a:t>
            </a:r>
            <a:r>
              <a:rPr lang="it-IT" altLang="en-US" dirty="0">
                <a:solidFill>
                  <a:srgbClr val="0F559B"/>
                </a:solidFill>
              </a:rPr>
              <a:t>are </a:t>
            </a:r>
            <a:endParaRPr lang="it-IT" altLang="en-US" dirty="0" smtClean="0">
              <a:solidFill>
                <a:srgbClr val="0F559B"/>
              </a:solidFill>
            </a:endParaRPr>
          </a:p>
          <a:p>
            <a:r>
              <a:rPr lang="it-IT" altLang="en-US" dirty="0" smtClean="0">
                <a:solidFill>
                  <a:srgbClr val="0F559B"/>
                </a:solidFill>
              </a:rPr>
              <a:t>Eroding</a:t>
            </a:r>
          </a:p>
          <a:p>
            <a:r>
              <a:rPr lang="it-IT" altLang="en-US" sz="1200" dirty="0" smtClean="0">
                <a:solidFill>
                  <a:srgbClr val="0F559B"/>
                </a:solidFill>
              </a:rPr>
              <a:t>(</a:t>
            </a:r>
            <a:r>
              <a:rPr lang="it-IT" altLang="en-US" sz="1200" dirty="0">
                <a:solidFill>
                  <a:srgbClr val="0F559B"/>
                </a:solidFill>
              </a:rPr>
              <a:t>EUROSION, 2004)</a:t>
            </a:r>
          </a:p>
        </p:txBody>
      </p:sp>
      <p:sp>
        <p:nvSpPr>
          <p:cNvPr id="3" name="Rectangle 2"/>
          <p:cNvSpPr/>
          <p:nvPr/>
        </p:nvSpPr>
        <p:spPr>
          <a:xfrm>
            <a:off x="151258" y="1700808"/>
            <a:ext cx="1602811" cy="923330"/>
          </a:xfrm>
          <a:prstGeom prst="rect">
            <a:avLst/>
          </a:prstGeom>
        </p:spPr>
        <p:txBody>
          <a:bodyPr wrap="none">
            <a:spAutoFit/>
          </a:bodyPr>
          <a:lstStyle/>
          <a:p>
            <a:r>
              <a:rPr lang="it-IT" altLang="en-US" dirty="0">
                <a:solidFill>
                  <a:srgbClr val="0F559B"/>
                </a:solidFill>
              </a:rPr>
              <a:t>70% – 90% of </a:t>
            </a:r>
            <a:endParaRPr lang="it-IT" altLang="en-US" dirty="0" smtClean="0">
              <a:solidFill>
                <a:srgbClr val="0F559B"/>
              </a:solidFill>
            </a:endParaRPr>
          </a:p>
          <a:p>
            <a:r>
              <a:rPr lang="it-IT" altLang="en-US" dirty="0" smtClean="0">
                <a:solidFill>
                  <a:srgbClr val="0F559B"/>
                </a:solidFill>
              </a:rPr>
              <a:t>world </a:t>
            </a:r>
            <a:r>
              <a:rPr lang="it-IT" altLang="en-US" dirty="0">
                <a:solidFill>
                  <a:srgbClr val="0F559B"/>
                </a:solidFill>
              </a:rPr>
              <a:t>beaches</a:t>
            </a:r>
            <a:r>
              <a:rPr lang="it-IT" altLang="en-US" dirty="0"/>
              <a:t> </a:t>
            </a:r>
            <a:endParaRPr lang="it-IT" altLang="en-US" dirty="0" smtClean="0"/>
          </a:p>
          <a:p>
            <a:r>
              <a:rPr lang="it-IT" altLang="en-US" dirty="0" smtClean="0">
                <a:solidFill>
                  <a:srgbClr val="0F559B"/>
                </a:solidFill>
              </a:rPr>
              <a:t>are </a:t>
            </a:r>
            <a:r>
              <a:rPr lang="it-IT" altLang="en-US" dirty="0">
                <a:solidFill>
                  <a:srgbClr val="0F559B"/>
                </a:solidFill>
              </a:rPr>
              <a:t>eroding</a:t>
            </a:r>
          </a:p>
        </p:txBody>
      </p:sp>
    </p:spTree>
    <p:extLst>
      <p:ext uri="{BB962C8B-B14F-4D97-AF65-F5344CB8AC3E}">
        <p14:creationId xmlns:p14="http://schemas.microsoft.com/office/powerpoint/2010/main" val="80026926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Shore protec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9763" y="0"/>
            <a:ext cx="7234237"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7" name="Rectangle 3"/>
          <p:cNvSpPr>
            <a:spLocks noChangeArrowheads="1"/>
          </p:cNvSpPr>
          <p:nvPr/>
        </p:nvSpPr>
        <p:spPr bwMode="auto">
          <a:xfrm>
            <a:off x="0" y="0"/>
            <a:ext cx="1871663" cy="6858000"/>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6628" name="Rectangle 4"/>
          <p:cNvSpPr>
            <a:spLocks noChangeArrowheads="1"/>
          </p:cNvSpPr>
          <p:nvPr/>
        </p:nvSpPr>
        <p:spPr bwMode="auto">
          <a:xfrm>
            <a:off x="107950" y="2257425"/>
            <a:ext cx="1808163"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it-IT" altLang="en-US">
                <a:solidFill>
                  <a:srgbClr val="0F559B"/>
                </a:solidFill>
              </a:rPr>
              <a:t>Shore protection structures in Europe</a:t>
            </a:r>
          </a:p>
        </p:txBody>
      </p:sp>
      <p:pic>
        <p:nvPicPr>
          <p:cNvPr id="26629" name="Picture 5" descr="01 Europ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00" y="74613"/>
            <a:ext cx="1763713"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47" y="3933056"/>
            <a:ext cx="1936422" cy="29249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82719890"/>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Picture 4" descr="Fig 14 modif cu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91846" y="3278575"/>
            <a:ext cx="4879479" cy="3573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4580876" y="3212976"/>
            <a:ext cx="4572000" cy="369332"/>
          </a:xfrm>
          <a:prstGeom prst="rect">
            <a:avLst/>
          </a:prstGeom>
        </p:spPr>
        <p:txBody>
          <a:bodyPr>
            <a:spAutoFit/>
          </a:bodyPr>
          <a:lstStyle/>
          <a:p>
            <a:r>
              <a:rPr lang="en-GB" altLang="en-US" dirty="0" err="1">
                <a:solidFill>
                  <a:srgbClr val="105798"/>
                </a:solidFill>
              </a:rPr>
              <a:t>Velika</a:t>
            </a:r>
            <a:r>
              <a:rPr lang="en-GB" altLang="en-US" dirty="0">
                <a:solidFill>
                  <a:srgbClr val="105798"/>
                </a:solidFill>
              </a:rPr>
              <a:t> </a:t>
            </a:r>
            <a:r>
              <a:rPr lang="en-GB" altLang="en-US" dirty="0" err="1">
                <a:solidFill>
                  <a:srgbClr val="105798"/>
                </a:solidFill>
              </a:rPr>
              <a:t>plaža</a:t>
            </a:r>
            <a:r>
              <a:rPr lang="en-GB" altLang="en-US" dirty="0">
                <a:solidFill>
                  <a:srgbClr val="105798"/>
                </a:solidFill>
              </a:rPr>
              <a:t> </a:t>
            </a:r>
            <a:r>
              <a:rPr lang="en-GB" altLang="en-US" dirty="0" smtClean="0">
                <a:solidFill>
                  <a:srgbClr val="105798"/>
                </a:solidFill>
              </a:rPr>
              <a:t>beach ( </a:t>
            </a:r>
            <a:r>
              <a:rPr lang="en-GB" altLang="en-US" dirty="0" err="1">
                <a:solidFill>
                  <a:srgbClr val="105798"/>
                </a:solidFill>
              </a:rPr>
              <a:t>Ulcinj</a:t>
            </a:r>
            <a:r>
              <a:rPr lang="en-GB" altLang="en-US" dirty="0" smtClean="0">
                <a:solidFill>
                  <a:srgbClr val="105798"/>
                </a:solidFill>
              </a:rPr>
              <a:t>), Montenegro</a:t>
            </a:r>
            <a:endParaRPr lang="it-IT" altLang="en-US" dirty="0">
              <a:solidFill>
                <a:srgbClr val="105798"/>
              </a:solidFill>
            </a:endParaRPr>
          </a:p>
        </p:txBody>
      </p:sp>
      <p:pic>
        <p:nvPicPr>
          <p:cNvPr id="4" name="Picture 5" descr="IMG_0965 L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520" y="3278575"/>
            <a:ext cx="4500366" cy="3631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2141664" y="3278819"/>
            <a:ext cx="1904176" cy="369332"/>
          </a:xfrm>
          <a:prstGeom prst="rect">
            <a:avLst/>
          </a:prstGeom>
        </p:spPr>
        <p:txBody>
          <a:bodyPr wrap="square">
            <a:spAutoFit/>
          </a:bodyPr>
          <a:lstStyle/>
          <a:p>
            <a:r>
              <a:rPr lang="it-IT" altLang="en-US" dirty="0" smtClean="0">
                <a:solidFill>
                  <a:srgbClr val="0F559B"/>
                </a:solidFill>
              </a:rPr>
              <a:t>Brittany, France</a:t>
            </a:r>
            <a:endParaRPr lang="it-IT" altLang="en-US" dirty="0">
              <a:solidFill>
                <a:srgbClr val="0F559B"/>
              </a:solidFill>
            </a:endParaRPr>
          </a:p>
        </p:txBody>
      </p:sp>
      <p:pic>
        <p:nvPicPr>
          <p:cNvPr id="6" name="Picture 5" descr="Figure 02 L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4136"/>
            <a:ext cx="4391846" cy="327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179512" y="18978"/>
            <a:ext cx="2876108" cy="369332"/>
          </a:xfrm>
          <a:prstGeom prst="rect">
            <a:avLst/>
          </a:prstGeom>
        </p:spPr>
        <p:txBody>
          <a:bodyPr wrap="none">
            <a:spAutoFit/>
          </a:bodyPr>
          <a:lstStyle/>
          <a:p>
            <a:r>
              <a:rPr lang="it-IT" altLang="en-US" dirty="0">
                <a:solidFill>
                  <a:schemeClr val="bg1"/>
                </a:solidFill>
              </a:rPr>
              <a:t>Gelendzik (Black </a:t>
            </a:r>
            <a:r>
              <a:rPr lang="it-IT" altLang="en-US" dirty="0" smtClean="0">
                <a:solidFill>
                  <a:schemeClr val="bg1"/>
                </a:solidFill>
              </a:rPr>
              <a:t>Sea), Russia</a:t>
            </a:r>
            <a:endParaRPr lang="it-IT" altLang="en-US" dirty="0">
              <a:solidFill>
                <a:schemeClr val="bg1"/>
              </a:solidFill>
            </a:endParaRPr>
          </a:p>
        </p:txBody>
      </p:sp>
      <p:pic>
        <p:nvPicPr>
          <p:cNvPr id="8" name="Picture 5" descr="IMGP5705 L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91846" y="-34137"/>
            <a:ext cx="4765967" cy="33127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Box 8"/>
          <p:cNvSpPr txBox="1">
            <a:spLocks noChangeArrowheads="1"/>
          </p:cNvSpPr>
          <p:nvPr/>
        </p:nvSpPr>
        <p:spPr bwMode="auto">
          <a:xfrm>
            <a:off x="6300193" y="83510"/>
            <a:ext cx="28083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it-IT" altLang="en-US" dirty="0" smtClean="0">
                <a:solidFill>
                  <a:schemeClr val="bg1"/>
                </a:solidFill>
                <a:latin typeface="+mn-lt"/>
              </a:rPr>
              <a:t>Alexandroupolis, Greece</a:t>
            </a:r>
            <a:endParaRPr lang="it-IT" altLang="en-US" dirty="0">
              <a:solidFill>
                <a:schemeClr val="bg1"/>
              </a:solidFill>
              <a:latin typeface="+mn-lt"/>
            </a:endParaRPr>
          </a:p>
        </p:txBody>
      </p:sp>
    </p:spTree>
    <p:extLst>
      <p:ext uri="{BB962C8B-B14F-4D97-AF65-F5344CB8AC3E}">
        <p14:creationId xmlns:p14="http://schemas.microsoft.com/office/powerpoint/2010/main" val="331762744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Picture 3" descr="Fig 20 02  Mod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88024" y="3212976"/>
            <a:ext cx="4355976" cy="3645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4788024" y="3297600"/>
            <a:ext cx="4790755" cy="646331"/>
          </a:xfrm>
          <a:prstGeom prst="rect">
            <a:avLst/>
          </a:prstGeom>
        </p:spPr>
        <p:txBody>
          <a:bodyPr wrap="square">
            <a:spAutoFit/>
          </a:bodyPr>
          <a:lstStyle/>
          <a:p>
            <a:r>
              <a:rPr lang="it-IT" altLang="en-US" dirty="0">
                <a:solidFill>
                  <a:srgbClr val="0F559B"/>
                </a:solidFill>
              </a:rPr>
              <a:t>Sulina Canal jetties, Danube R. </a:t>
            </a:r>
            <a:r>
              <a:rPr lang="it-IT" altLang="en-US" dirty="0" smtClean="0">
                <a:solidFill>
                  <a:srgbClr val="0F559B"/>
                </a:solidFill>
              </a:rPr>
              <a:t>Delta,</a:t>
            </a:r>
          </a:p>
          <a:p>
            <a:r>
              <a:rPr lang="it-IT" altLang="en-US" dirty="0" smtClean="0">
                <a:solidFill>
                  <a:srgbClr val="0F559B"/>
                </a:solidFill>
              </a:rPr>
              <a:t> Romania.</a:t>
            </a:r>
            <a:endParaRPr lang="it-IT" altLang="en-US" dirty="0">
              <a:solidFill>
                <a:srgbClr val="0F559B"/>
              </a:solidFill>
            </a:endParaRPr>
          </a:p>
        </p:txBody>
      </p:sp>
      <p:pic>
        <p:nvPicPr>
          <p:cNvPr id="4" name="Picture 3" descr="Porto Carrar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187091"/>
            <a:ext cx="4788024" cy="3645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6"/>
          <p:cNvSpPr txBox="1">
            <a:spLocks noChangeArrowheads="1"/>
          </p:cNvSpPr>
          <p:nvPr/>
        </p:nvSpPr>
        <p:spPr bwMode="auto">
          <a:xfrm>
            <a:off x="34514" y="6211669"/>
            <a:ext cx="349188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it-IT" altLang="en-US" dirty="0">
                <a:solidFill>
                  <a:schemeClr val="bg1"/>
                </a:solidFill>
                <a:latin typeface="+mn-lt"/>
              </a:rPr>
              <a:t>Beach erosion downcoast: the harbour at Marina di </a:t>
            </a:r>
            <a:r>
              <a:rPr lang="it-IT" altLang="en-US" dirty="0" smtClean="0">
                <a:solidFill>
                  <a:schemeClr val="bg1"/>
                </a:solidFill>
                <a:latin typeface="+mn-lt"/>
              </a:rPr>
              <a:t>Carrara, Italy</a:t>
            </a:r>
            <a:endParaRPr lang="it-IT" altLang="en-US" dirty="0">
              <a:solidFill>
                <a:schemeClr val="bg1"/>
              </a:solidFill>
              <a:latin typeface="+mn-lt"/>
            </a:endParaRPr>
          </a:p>
        </p:txBody>
      </p:sp>
      <p:pic>
        <p:nvPicPr>
          <p:cNvPr id="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88024" y="0"/>
            <a:ext cx="4355976" cy="3212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5076056" y="2780928"/>
            <a:ext cx="1800200" cy="369332"/>
          </a:xfrm>
          <a:prstGeom prst="rect">
            <a:avLst/>
          </a:prstGeom>
        </p:spPr>
        <p:txBody>
          <a:bodyPr wrap="square">
            <a:spAutoFit/>
          </a:bodyPr>
          <a:lstStyle/>
          <a:p>
            <a:r>
              <a:rPr lang="it-IT" altLang="en-US" dirty="0" smtClean="0">
                <a:solidFill>
                  <a:schemeClr val="bg1"/>
                </a:solidFill>
              </a:rPr>
              <a:t>Båstad, Sweden.</a:t>
            </a:r>
            <a:endParaRPr lang="it-IT" altLang="en-US" dirty="0">
              <a:solidFill>
                <a:schemeClr val="bg1"/>
              </a:solidFill>
            </a:endParaRPr>
          </a:p>
        </p:txBody>
      </p:sp>
      <p:pic>
        <p:nvPicPr>
          <p:cNvPr id="8" name="Picture 3" descr="Fig 9 02 Neuepoort IMG_036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0"/>
            <a:ext cx="4788024" cy="3187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p:nvSpPr>
        <p:spPr>
          <a:xfrm>
            <a:off x="440002" y="116632"/>
            <a:ext cx="3626698" cy="369332"/>
          </a:xfrm>
          <a:prstGeom prst="rect">
            <a:avLst/>
          </a:prstGeom>
        </p:spPr>
        <p:txBody>
          <a:bodyPr wrap="none">
            <a:spAutoFit/>
          </a:bodyPr>
          <a:lstStyle/>
          <a:p>
            <a:r>
              <a:rPr lang="it-IT" altLang="en-US" dirty="0">
                <a:solidFill>
                  <a:srgbClr val="0F559B"/>
                </a:solidFill>
              </a:rPr>
              <a:t>‘Riminization’ at </a:t>
            </a:r>
            <a:r>
              <a:rPr lang="it-IT" altLang="en-US" dirty="0" smtClean="0">
                <a:solidFill>
                  <a:srgbClr val="0F559B"/>
                </a:solidFill>
              </a:rPr>
              <a:t>Niewpoort, Belgium</a:t>
            </a:r>
            <a:endParaRPr lang="it-IT" altLang="en-US" dirty="0">
              <a:solidFill>
                <a:srgbClr val="0F559B"/>
              </a:solidFill>
            </a:endParaRPr>
          </a:p>
        </p:txBody>
      </p:sp>
    </p:spTree>
    <p:extLst>
      <p:ext uri="{BB962C8B-B14F-4D97-AF65-F5344CB8AC3E}">
        <p14:creationId xmlns:p14="http://schemas.microsoft.com/office/powerpoint/2010/main" val="3124703989"/>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Picture 3" descr="Fig 2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90837" y="3068960"/>
            <a:ext cx="5053163" cy="3789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4090837" y="3072997"/>
            <a:ext cx="2170531" cy="923330"/>
          </a:xfrm>
          <a:prstGeom prst="rect">
            <a:avLst/>
          </a:prstGeom>
        </p:spPr>
        <p:txBody>
          <a:bodyPr wrap="none">
            <a:spAutoFit/>
          </a:bodyPr>
          <a:lstStyle/>
          <a:p>
            <a:r>
              <a:rPr lang="it-IT" altLang="en-US" dirty="0">
                <a:solidFill>
                  <a:schemeClr val="bg1"/>
                </a:solidFill>
              </a:rPr>
              <a:t>Extreme coastal </a:t>
            </a:r>
            <a:r>
              <a:rPr lang="it-IT" altLang="en-US" dirty="0" smtClean="0">
                <a:solidFill>
                  <a:schemeClr val="bg1"/>
                </a:solidFill>
              </a:rPr>
              <a:t>zone</a:t>
            </a:r>
          </a:p>
          <a:p>
            <a:r>
              <a:rPr lang="it-IT" altLang="en-US" dirty="0" smtClean="0">
                <a:solidFill>
                  <a:schemeClr val="bg1"/>
                </a:solidFill>
              </a:rPr>
              <a:t> </a:t>
            </a:r>
            <a:r>
              <a:rPr lang="it-IT" altLang="en-US" dirty="0">
                <a:solidFill>
                  <a:schemeClr val="bg1"/>
                </a:solidFill>
              </a:rPr>
              <a:t>anthropogenic </a:t>
            </a:r>
            <a:endParaRPr lang="it-IT" altLang="en-US" dirty="0" smtClean="0">
              <a:solidFill>
                <a:schemeClr val="bg1"/>
              </a:solidFill>
            </a:endParaRPr>
          </a:p>
          <a:p>
            <a:r>
              <a:rPr lang="it-IT" altLang="en-US" dirty="0" smtClean="0">
                <a:solidFill>
                  <a:schemeClr val="bg1"/>
                </a:solidFill>
              </a:rPr>
              <a:t>Pressure, Monaco</a:t>
            </a:r>
            <a:endParaRPr lang="it-IT" altLang="en-US" dirty="0">
              <a:solidFill>
                <a:schemeClr val="bg1"/>
              </a:solidFill>
            </a:endParaRPr>
          </a:p>
        </p:txBody>
      </p:sp>
      <p:pic>
        <p:nvPicPr>
          <p:cNvPr id="4" name="Picture 3" descr="19 Box 1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072997"/>
            <a:ext cx="4090837" cy="3785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823629" y="3072997"/>
            <a:ext cx="2754408" cy="646331"/>
          </a:xfrm>
          <a:prstGeom prst="rect">
            <a:avLst/>
          </a:prstGeom>
        </p:spPr>
        <p:txBody>
          <a:bodyPr wrap="none">
            <a:spAutoFit/>
          </a:bodyPr>
          <a:lstStyle/>
          <a:p>
            <a:r>
              <a:rPr lang="it-IT" altLang="en-US" dirty="0">
                <a:solidFill>
                  <a:srgbClr val="0F559B"/>
                </a:solidFill>
              </a:rPr>
              <a:t>Coast armouring at </a:t>
            </a:r>
            <a:r>
              <a:rPr lang="it-IT" altLang="en-US" dirty="0" smtClean="0">
                <a:solidFill>
                  <a:srgbClr val="0F559B"/>
                </a:solidFill>
              </a:rPr>
              <a:t>Balchik,</a:t>
            </a:r>
          </a:p>
          <a:p>
            <a:r>
              <a:rPr lang="it-IT" altLang="en-US" dirty="0" smtClean="0">
                <a:solidFill>
                  <a:srgbClr val="0F559B"/>
                </a:solidFill>
              </a:rPr>
              <a:t>Bulgaria</a:t>
            </a:r>
            <a:endParaRPr lang="it-IT" altLang="en-US" dirty="0">
              <a:solidFill>
                <a:srgbClr val="0F559B"/>
              </a:solidFill>
            </a:endParaRPr>
          </a:p>
        </p:txBody>
      </p:sp>
      <p:pic>
        <p:nvPicPr>
          <p:cNvPr id="6" name="Picture 3" descr="Fig 16 16 copi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833" y="0"/>
            <a:ext cx="7007439" cy="3063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7172370" y="836712"/>
            <a:ext cx="1971630" cy="923330"/>
          </a:xfrm>
          <a:prstGeom prst="rect">
            <a:avLst/>
          </a:prstGeom>
        </p:spPr>
        <p:txBody>
          <a:bodyPr wrap="none">
            <a:spAutoFit/>
          </a:bodyPr>
          <a:lstStyle/>
          <a:p>
            <a:r>
              <a:rPr lang="it-IT" altLang="en-US" dirty="0">
                <a:solidFill>
                  <a:schemeClr val="bg1"/>
                </a:solidFill>
              </a:rPr>
              <a:t>Adriatic motorway </a:t>
            </a:r>
            <a:endParaRPr lang="it-IT" altLang="en-US" dirty="0" smtClean="0">
              <a:solidFill>
                <a:schemeClr val="bg1"/>
              </a:solidFill>
            </a:endParaRPr>
          </a:p>
          <a:p>
            <a:r>
              <a:rPr lang="it-IT" altLang="en-US" dirty="0" smtClean="0">
                <a:solidFill>
                  <a:schemeClr val="bg1"/>
                </a:solidFill>
              </a:rPr>
              <a:t>at Omi</a:t>
            </a:r>
            <a:r>
              <a:rPr lang="it-IT" altLang="en-US" dirty="0" smtClean="0">
                <a:solidFill>
                  <a:schemeClr val="bg1"/>
                </a:solidFill>
                <a:cs typeface="Arial" charset="0"/>
              </a:rPr>
              <a:t>š, Croatia</a:t>
            </a:r>
          </a:p>
          <a:p>
            <a:r>
              <a:rPr lang="it-IT" altLang="en-US" dirty="0" smtClean="0">
                <a:solidFill>
                  <a:schemeClr val="bg1"/>
                </a:solidFill>
                <a:cs typeface="Arial" charset="0"/>
              </a:rPr>
              <a:t>in </a:t>
            </a:r>
            <a:r>
              <a:rPr lang="it-IT" altLang="en-US" dirty="0">
                <a:solidFill>
                  <a:schemeClr val="bg1"/>
                </a:solidFill>
                <a:cs typeface="Arial" charset="0"/>
              </a:rPr>
              <a:t>1960 and 2012</a:t>
            </a:r>
            <a:r>
              <a:rPr lang="it-IT" altLang="en-US" dirty="0">
                <a:solidFill>
                  <a:schemeClr val="bg1"/>
                </a:solidFill>
              </a:rPr>
              <a:t> </a:t>
            </a:r>
          </a:p>
        </p:txBody>
      </p:sp>
    </p:spTree>
    <p:extLst>
      <p:ext uri="{BB962C8B-B14F-4D97-AF65-F5344CB8AC3E}">
        <p14:creationId xmlns:p14="http://schemas.microsoft.com/office/powerpoint/2010/main" val="325487558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Picture 6" descr="Figure 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85900" y="3284984"/>
            <a:ext cx="4758100" cy="3573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5364088" y="3356992"/>
            <a:ext cx="2286000" cy="923330"/>
          </a:xfrm>
          <a:prstGeom prst="rect">
            <a:avLst/>
          </a:prstGeom>
        </p:spPr>
        <p:txBody>
          <a:bodyPr wrap="square">
            <a:spAutoFit/>
          </a:bodyPr>
          <a:lstStyle/>
          <a:p>
            <a:r>
              <a:rPr lang="it-IT" altLang="en-US" dirty="0">
                <a:solidFill>
                  <a:srgbClr val="0F559B"/>
                </a:solidFill>
              </a:rPr>
              <a:t>Dike protecting 3 km of coastal road near </a:t>
            </a:r>
            <a:r>
              <a:rPr lang="it-IT" altLang="en-US" dirty="0" smtClean="0">
                <a:solidFill>
                  <a:srgbClr val="0F559B"/>
                </a:solidFill>
              </a:rPr>
              <a:t>Varna, Bulgaria.</a:t>
            </a:r>
            <a:endParaRPr lang="it-IT" altLang="en-US" dirty="0">
              <a:solidFill>
                <a:srgbClr val="0F559B"/>
              </a:solidFill>
            </a:endParaRPr>
          </a:p>
        </p:txBody>
      </p:sp>
      <p:pic>
        <p:nvPicPr>
          <p:cNvPr id="4" name="Picture 5" descr="IMGP5237 L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925" y="3330359"/>
            <a:ext cx="4385900" cy="3547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179512" y="3374993"/>
            <a:ext cx="4206388" cy="369332"/>
          </a:xfrm>
          <a:prstGeom prst="rect">
            <a:avLst/>
          </a:prstGeom>
        </p:spPr>
        <p:txBody>
          <a:bodyPr wrap="square">
            <a:spAutoFit/>
          </a:bodyPr>
          <a:lstStyle/>
          <a:p>
            <a:r>
              <a:rPr lang="it-IT" altLang="en-US" dirty="0">
                <a:solidFill>
                  <a:srgbClr val="0F559B"/>
                </a:solidFill>
              </a:rPr>
              <a:t>Coastal railway near </a:t>
            </a:r>
            <a:r>
              <a:rPr lang="it-IT" altLang="en-US" dirty="0" smtClean="0">
                <a:solidFill>
                  <a:srgbClr val="0F559B"/>
                </a:solidFill>
              </a:rPr>
              <a:t>Barecelona, Spain</a:t>
            </a:r>
            <a:endParaRPr lang="it-IT" altLang="en-US" dirty="0">
              <a:solidFill>
                <a:srgbClr val="0F559B"/>
              </a:solidFill>
            </a:endParaRPr>
          </a:p>
        </p:txBody>
      </p:sp>
      <p:pic>
        <p:nvPicPr>
          <p:cNvPr id="6" name="Picture 3" descr="15 04 Pratoranieri"/>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9925" y="0"/>
            <a:ext cx="4355976" cy="3319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Box 6"/>
          <p:cNvSpPr txBox="1">
            <a:spLocks noChangeArrowheads="1"/>
          </p:cNvSpPr>
          <p:nvPr/>
        </p:nvSpPr>
        <p:spPr bwMode="auto">
          <a:xfrm>
            <a:off x="181475" y="2638653"/>
            <a:ext cx="324036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it-IT" altLang="en-US" dirty="0">
                <a:solidFill>
                  <a:schemeClr val="bg1"/>
                </a:solidFill>
                <a:latin typeface="+mn-lt"/>
              </a:rPr>
              <a:t>Tourist village built on the dune at </a:t>
            </a:r>
            <a:r>
              <a:rPr lang="it-IT" altLang="en-US" dirty="0" smtClean="0">
                <a:solidFill>
                  <a:schemeClr val="bg1"/>
                </a:solidFill>
                <a:latin typeface="+mn-lt"/>
              </a:rPr>
              <a:t>Follonica, Italy</a:t>
            </a:r>
            <a:endParaRPr lang="it-IT" altLang="en-US" dirty="0">
              <a:solidFill>
                <a:schemeClr val="bg1"/>
              </a:solidFill>
              <a:latin typeface="+mn-lt"/>
            </a:endParaRPr>
          </a:p>
        </p:txBody>
      </p:sp>
      <p:pic>
        <p:nvPicPr>
          <p:cNvPr id="8" name="Picture 3" descr="Fig 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85900" y="-13357"/>
            <a:ext cx="4758100" cy="3298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Box 6"/>
          <p:cNvSpPr txBox="1">
            <a:spLocks noChangeArrowheads="1"/>
          </p:cNvSpPr>
          <p:nvPr/>
        </p:nvSpPr>
        <p:spPr bwMode="auto">
          <a:xfrm>
            <a:off x="4572000" y="0"/>
            <a:ext cx="417646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it-IT" altLang="en-US" dirty="0">
                <a:solidFill>
                  <a:schemeClr val="bg1"/>
                </a:solidFill>
                <a:latin typeface="+mn-lt"/>
              </a:rPr>
              <a:t>Holiday business is always looking for new coastal strips to </a:t>
            </a:r>
            <a:r>
              <a:rPr lang="it-IT" altLang="en-US" dirty="0" smtClean="0">
                <a:solidFill>
                  <a:schemeClr val="bg1"/>
                </a:solidFill>
                <a:latin typeface="+mn-lt"/>
              </a:rPr>
              <a:t>develop, Montenegro</a:t>
            </a:r>
            <a:endParaRPr lang="it-IT" altLang="en-US" dirty="0">
              <a:solidFill>
                <a:schemeClr val="bg1"/>
              </a:solidFill>
              <a:latin typeface="+mn-lt"/>
            </a:endParaRPr>
          </a:p>
        </p:txBody>
      </p:sp>
    </p:spTree>
    <p:extLst>
      <p:ext uri="{BB962C8B-B14F-4D97-AF65-F5344CB8AC3E}">
        <p14:creationId xmlns:p14="http://schemas.microsoft.com/office/powerpoint/2010/main" val="3506072279"/>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Picture 5" descr="TX132891 L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944" y="0"/>
            <a:ext cx="50260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4098519" y="116632"/>
            <a:ext cx="2116926" cy="646331"/>
          </a:xfrm>
          <a:prstGeom prst="rect">
            <a:avLst/>
          </a:prstGeom>
        </p:spPr>
        <p:txBody>
          <a:bodyPr wrap="none">
            <a:spAutoFit/>
          </a:bodyPr>
          <a:lstStyle/>
          <a:p>
            <a:r>
              <a:rPr lang="it-IT" altLang="en-US" dirty="0">
                <a:solidFill>
                  <a:srgbClr val="0F559B"/>
                </a:solidFill>
              </a:rPr>
              <a:t>Coastal railway near </a:t>
            </a:r>
            <a:endParaRPr lang="it-IT" altLang="en-US" dirty="0" smtClean="0">
              <a:solidFill>
                <a:srgbClr val="0F559B"/>
              </a:solidFill>
            </a:endParaRPr>
          </a:p>
          <a:p>
            <a:r>
              <a:rPr lang="it-IT" altLang="en-US" dirty="0" smtClean="0">
                <a:solidFill>
                  <a:srgbClr val="0F559B"/>
                </a:solidFill>
              </a:rPr>
              <a:t>Sochi, Russia.</a:t>
            </a:r>
            <a:endParaRPr lang="it-IT" altLang="en-US" dirty="0">
              <a:solidFill>
                <a:srgbClr val="0F559B"/>
              </a:solidFill>
            </a:endParaRPr>
          </a:p>
        </p:txBody>
      </p:sp>
      <p:pic>
        <p:nvPicPr>
          <p:cNvPr id="4" name="Picture 3" descr="Fig 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067944"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627794" y="646203"/>
            <a:ext cx="2400016" cy="369332"/>
          </a:xfrm>
          <a:prstGeom prst="rect">
            <a:avLst/>
          </a:prstGeom>
        </p:spPr>
        <p:txBody>
          <a:bodyPr wrap="none">
            <a:spAutoFit/>
          </a:bodyPr>
          <a:lstStyle/>
          <a:p>
            <a:r>
              <a:rPr lang="it-IT" altLang="en-US" dirty="0">
                <a:solidFill>
                  <a:schemeClr val="bg1"/>
                </a:solidFill>
              </a:rPr>
              <a:t>Artificial </a:t>
            </a:r>
            <a:r>
              <a:rPr lang="it-IT" altLang="en-US" dirty="0" smtClean="0">
                <a:solidFill>
                  <a:schemeClr val="bg1"/>
                </a:solidFill>
              </a:rPr>
              <a:t>beach, Albania</a:t>
            </a:r>
            <a:endParaRPr lang="it-IT" altLang="en-US" dirty="0">
              <a:solidFill>
                <a:schemeClr val="bg1"/>
              </a:solidFill>
            </a:endParaRPr>
          </a:p>
        </p:txBody>
      </p:sp>
    </p:spTree>
    <p:extLst>
      <p:ext uri="{BB962C8B-B14F-4D97-AF65-F5344CB8AC3E}">
        <p14:creationId xmlns:p14="http://schemas.microsoft.com/office/powerpoint/2010/main" val="4246610730"/>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Picture 4" descr="Fig4 07 mod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06986" y="3212976"/>
            <a:ext cx="4837014" cy="3645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4860032" y="6206776"/>
            <a:ext cx="3081741" cy="646331"/>
          </a:xfrm>
          <a:prstGeom prst="rect">
            <a:avLst/>
          </a:prstGeom>
        </p:spPr>
        <p:txBody>
          <a:bodyPr wrap="none">
            <a:spAutoFit/>
          </a:bodyPr>
          <a:lstStyle/>
          <a:p>
            <a:r>
              <a:rPr lang="it-IT" altLang="en-US" dirty="0">
                <a:solidFill>
                  <a:srgbClr val="0F559B"/>
                </a:solidFill>
              </a:rPr>
              <a:t>Depopulation along the Soviet </a:t>
            </a:r>
            <a:endParaRPr lang="it-IT" altLang="en-US" dirty="0" smtClean="0">
              <a:solidFill>
                <a:srgbClr val="0F559B"/>
              </a:solidFill>
            </a:endParaRPr>
          </a:p>
          <a:p>
            <a:r>
              <a:rPr lang="it-IT" altLang="en-US" dirty="0" smtClean="0">
                <a:solidFill>
                  <a:srgbClr val="0F559B"/>
                </a:solidFill>
              </a:rPr>
              <a:t>Union border, Estonia</a:t>
            </a:r>
            <a:endParaRPr lang="it-IT" altLang="en-US" dirty="0">
              <a:solidFill>
                <a:srgbClr val="0F559B"/>
              </a:solidFill>
            </a:endParaRPr>
          </a:p>
        </p:txBody>
      </p:sp>
      <p:pic>
        <p:nvPicPr>
          <p:cNvPr id="4" name="Picture 4" descr="Fig4 21 modi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3244334"/>
            <a:ext cx="4306986" cy="364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179512" y="6206775"/>
            <a:ext cx="3004990" cy="646331"/>
          </a:xfrm>
          <a:prstGeom prst="rect">
            <a:avLst/>
          </a:prstGeom>
        </p:spPr>
        <p:txBody>
          <a:bodyPr wrap="none">
            <a:spAutoFit/>
          </a:bodyPr>
          <a:lstStyle/>
          <a:p>
            <a:r>
              <a:rPr lang="it-IT" altLang="en-US" dirty="0">
                <a:solidFill>
                  <a:schemeClr val="bg1"/>
                </a:solidFill>
              </a:rPr>
              <a:t>Old military fortification </a:t>
            </a:r>
            <a:r>
              <a:rPr lang="it-IT" altLang="en-US" dirty="0" smtClean="0">
                <a:solidFill>
                  <a:schemeClr val="bg1"/>
                </a:solidFill>
              </a:rPr>
              <a:t>north</a:t>
            </a:r>
          </a:p>
          <a:p>
            <a:r>
              <a:rPr lang="it-IT" altLang="en-US" dirty="0" smtClean="0">
                <a:solidFill>
                  <a:schemeClr val="bg1"/>
                </a:solidFill>
              </a:rPr>
              <a:t> </a:t>
            </a:r>
            <a:r>
              <a:rPr lang="it-IT" altLang="en-US" dirty="0">
                <a:solidFill>
                  <a:schemeClr val="bg1"/>
                </a:solidFill>
              </a:rPr>
              <a:t>of Liep</a:t>
            </a:r>
            <a:r>
              <a:rPr lang="it-IT" altLang="en-US" dirty="0">
                <a:solidFill>
                  <a:schemeClr val="bg1"/>
                </a:solidFill>
                <a:cs typeface="Arial" charset="0"/>
              </a:rPr>
              <a:t>ā</a:t>
            </a:r>
            <a:r>
              <a:rPr lang="it-IT" altLang="en-US" dirty="0">
                <a:solidFill>
                  <a:schemeClr val="bg1"/>
                </a:solidFill>
              </a:rPr>
              <a:t>ja </a:t>
            </a:r>
            <a:r>
              <a:rPr lang="it-IT" altLang="en-US" dirty="0" smtClean="0">
                <a:solidFill>
                  <a:schemeClr val="bg1"/>
                </a:solidFill>
              </a:rPr>
              <a:t>port, Latvia.</a:t>
            </a:r>
            <a:endParaRPr lang="it-IT" altLang="en-US" dirty="0">
              <a:solidFill>
                <a:schemeClr val="bg1"/>
              </a:solidFill>
            </a:endParaRPr>
          </a:p>
        </p:txBody>
      </p:sp>
      <p:pic>
        <p:nvPicPr>
          <p:cNvPr id="6" name="Picture 3" descr="Fig 1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91080"/>
            <a:ext cx="4306986" cy="3356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Box 6"/>
          <p:cNvSpPr txBox="1">
            <a:spLocks noChangeArrowheads="1"/>
          </p:cNvSpPr>
          <p:nvPr/>
        </p:nvSpPr>
        <p:spPr bwMode="auto">
          <a:xfrm>
            <a:off x="179512" y="-91080"/>
            <a:ext cx="223224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it-IT" altLang="en-US" dirty="0">
                <a:solidFill>
                  <a:srgbClr val="0F559B"/>
                </a:solidFill>
                <a:latin typeface="+mn-lt"/>
              </a:rPr>
              <a:t>Pillbox on Durr</a:t>
            </a:r>
            <a:r>
              <a:rPr lang="it-IT" altLang="en-US" dirty="0">
                <a:solidFill>
                  <a:srgbClr val="0F559B"/>
                </a:solidFill>
                <a:latin typeface="+mn-lt"/>
                <a:cs typeface="Arial" charset="0"/>
              </a:rPr>
              <a:t>ë</a:t>
            </a:r>
            <a:r>
              <a:rPr lang="it-IT" altLang="en-US" dirty="0">
                <a:solidFill>
                  <a:srgbClr val="0F559B"/>
                </a:solidFill>
                <a:latin typeface="+mn-lt"/>
              </a:rPr>
              <a:t>s </a:t>
            </a:r>
            <a:r>
              <a:rPr lang="it-IT" altLang="en-US" dirty="0" smtClean="0">
                <a:solidFill>
                  <a:srgbClr val="0F559B"/>
                </a:solidFill>
                <a:latin typeface="+mn-lt"/>
              </a:rPr>
              <a:t>beach, Albania</a:t>
            </a:r>
            <a:endParaRPr lang="it-IT" altLang="en-US" dirty="0">
              <a:solidFill>
                <a:srgbClr val="0F559B"/>
              </a:solidFill>
              <a:latin typeface="+mn-lt"/>
            </a:endParaRPr>
          </a:p>
        </p:txBody>
      </p:sp>
      <p:pic>
        <p:nvPicPr>
          <p:cNvPr id="8" name="Picture 3" descr="Fig 16 19 modi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06987" y="0"/>
            <a:ext cx="4837014" cy="3212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p:nvSpPr>
        <p:spPr>
          <a:xfrm>
            <a:off x="4427984" y="359430"/>
            <a:ext cx="4680520" cy="369332"/>
          </a:xfrm>
          <a:prstGeom prst="rect">
            <a:avLst/>
          </a:prstGeom>
        </p:spPr>
        <p:txBody>
          <a:bodyPr wrap="square">
            <a:spAutoFit/>
          </a:bodyPr>
          <a:lstStyle/>
          <a:p>
            <a:r>
              <a:rPr lang="it-IT" altLang="en-US" dirty="0">
                <a:solidFill>
                  <a:srgbClr val="0F559B"/>
                </a:solidFill>
              </a:rPr>
              <a:t>Construction waste, Krapanj </a:t>
            </a:r>
            <a:r>
              <a:rPr lang="it-IT" altLang="en-US" dirty="0" smtClean="0">
                <a:solidFill>
                  <a:srgbClr val="0F559B"/>
                </a:solidFill>
              </a:rPr>
              <a:t>Island, Croatia</a:t>
            </a:r>
            <a:endParaRPr lang="it-IT" altLang="en-US" dirty="0">
              <a:solidFill>
                <a:srgbClr val="0F559B"/>
              </a:solidFill>
            </a:endParaRPr>
          </a:p>
        </p:txBody>
      </p:sp>
    </p:spTree>
    <p:extLst>
      <p:ext uri="{BB962C8B-B14F-4D97-AF65-F5344CB8AC3E}">
        <p14:creationId xmlns:p14="http://schemas.microsoft.com/office/powerpoint/2010/main" val="2587665918"/>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Picture 2" descr="Marina di Pisa sud ae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24050" y="3573016"/>
            <a:ext cx="7219950" cy="328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146854" y="4846176"/>
            <a:ext cx="3024336" cy="646331"/>
          </a:xfrm>
          <a:prstGeom prst="rect">
            <a:avLst/>
          </a:prstGeom>
        </p:spPr>
        <p:txBody>
          <a:bodyPr wrap="square">
            <a:spAutoFit/>
          </a:bodyPr>
          <a:lstStyle/>
          <a:p>
            <a:r>
              <a:rPr lang="it-IT" altLang="en-US" dirty="0">
                <a:solidFill>
                  <a:schemeClr val="bg1"/>
                </a:solidFill>
              </a:rPr>
              <a:t>Marina di Pisa</a:t>
            </a:r>
            <a:r>
              <a:rPr lang="it-IT" altLang="en-US" dirty="0" smtClean="0">
                <a:solidFill>
                  <a:schemeClr val="bg1"/>
                </a:solidFill>
              </a:rPr>
              <a:t>,</a:t>
            </a:r>
          </a:p>
          <a:p>
            <a:r>
              <a:rPr lang="it-IT" altLang="en-US" dirty="0" smtClean="0">
                <a:solidFill>
                  <a:schemeClr val="bg1"/>
                </a:solidFill>
              </a:rPr>
              <a:t> </a:t>
            </a:r>
            <a:r>
              <a:rPr lang="it-IT" altLang="en-US" dirty="0">
                <a:solidFill>
                  <a:schemeClr val="bg1"/>
                </a:solidFill>
              </a:rPr>
              <a:t>Italy</a:t>
            </a:r>
          </a:p>
        </p:txBody>
      </p:sp>
      <p:pic>
        <p:nvPicPr>
          <p:cNvPr id="4" name="Picture 3" descr="Fig 6-7 Groin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6112" y="0"/>
            <a:ext cx="7227887" cy="3356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6"/>
          <p:cNvSpPr txBox="1">
            <a:spLocks noChangeArrowheads="1"/>
          </p:cNvSpPr>
          <p:nvPr/>
        </p:nvSpPr>
        <p:spPr bwMode="auto">
          <a:xfrm>
            <a:off x="170529" y="843533"/>
            <a:ext cx="1660525"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it-IT" altLang="en-US" dirty="0">
                <a:solidFill>
                  <a:schemeClr val="bg1"/>
                </a:solidFill>
                <a:latin typeface="+mn-lt"/>
              </a:rPr>
              <a:t>The first groin built on the Danish North Sea coast, at Bovbjerd</a:t>
            </a:r>
          </a:p>
        </p:txBody>
      </p:sp>
    </p:spTree>
    <p:extLst>
      <p:ext uri="{BB962C8B-B14F-4D97-AF65-F5344CB8AC3E}">
        <p14:creationId xmlns:p14="http://schemas.microsoft.com/office/powerpoint/2010/main" val="19849414"/>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Picture 3" descr="fig 14 07 coastal_structures mod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6192"/>
            <a:ext cx="433822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6867593" y="177255"/>
            <a:ext cx="1809150" cy="646331"/>
          </a:xfrm>
          <a:prstGeom prst="rect">
            <a:avLst/>
          </a:prstGeom>
        </p:spPr>
        <p:txBody>
          <a:bodyPr wrap="none">
            <a:spAutoFit/>
          </a:bodyPr>
          <a:lstStyle/>
          <a:p>
            <a:r>
              <a:rPr lang="it-IT" altLang="en-US" dirty="0" smtClean="0">
                <a:solidFill>
                  <a:schemeClr val="bg1"/>
                </a:solidFill>
              </a:rPr>
              <a:t>Groin at Vagueira</a:t>
            </a:r>
          </a:p>
          <a:p>
            <a:r>
              <a:rPr lang="it-IT" altLang="en-US" dirty="0" smtClean="0">
                <a:solidFill>
                  <a:schemeClr val="bg1"/>
                </a:solidFill>
              </a:rPr>
              <a:t>Portugal</a:t>
            </a:r>
            <a:endParaRPr lang="it-IT" altLang="en-US" dirty="0">
              <a:solidFill>
                <a:schemeClr val="bg1"/>
              </a:solidFill>
            </a:endParaRPr>
          </a:p>
        </p:txBody>
      </p:sp>
      <p:sp>
        <p:nvSpPr>
          <p:cNvPr id="4" name="Text Box 7"/>
          <p:cNvSpPr txBox="1">
            <a:spLocks noChangeArrowheads="1"/>
          </p:cNvSpPr>
          <p:nvPr/>
        </p:nvSpPr>
        <p:spPr bwMode="auto">
          <a:xfrm>
            <a:off x="7302685" y="5596830"/>
            <a:ext cx="172561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it-IT" altLang="en-US" dirty="0">
                <a:solidFill>
                  <a:schemeClr val="bg1"/>
                </a:solidFill>
                <a:latin typeface="+mn-lt"/>
              </a:rPr>
              <a:t>Coastal armouring at </a:t>
            </a:r>
            <a:r>
              <a:rPr lang="it-IT" altLang="en-US" dirty="0" smtClean="0">
                <a:solidFill>
                  <a:schemeClr val="bg1"/>
                </a:solidFill>
                <a:latin typeface="+mn-lt"/>
              </a:rPr>
              <a:t>Cortega</a:t>
            </a:r>
            <a:r>
              <a:rPr lang="it-IT" altLang="en-US" dirty="0" smtClean="0">
                <a:solidFill>
                  <a:schemeClr val="bg1"/>
                </a:solidFill>
                <a:latin typeface="+mn-lt"/>
                <a:cs typeface="Arial" charset="0"/>
              </a:rPr>
              <a:t>ç</a:t>
            </a:r>
            <a:r>
              <a:rPr lang="it-IT" altLang="en-US" dirty="0" smtClean="0">
                <a:solidFill>
                  <a:schemeClr val="bg1"/>
                </a:solidFill>
                <a:latin typeface="+mn-lt"/>
              </a:rPr>
              <a:t>a, Portugal</a:t>
            </a:r>
            <a:endParaRPr lang="it-IT" altLang="en-US" dirty="0">
              <a:solidFill>
                <a:schemeClr val="bg1"/>
              </a:solidFill>
              <a:latin typeface="+mn-lt"/>
            </a:endParaRPr>
          </a:p>
        </p:txBody>
      </p:sp>
      <p:pic>
        <p:nvPicPr>
          <p:cNvPr id="5" name="Picture 3" descr="Fig3-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528" y="-17512"/>
            <a:ext cx="4896544" cy="347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7" descr="Figure 03 L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2536" y="3459114"/>
            <a:ext cx="4968552" cy="3398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212476" y="3459114"/>
            <a:ext cx="2120180" cy="923330"/>
          </a:xfrm>
          <a:prstGeom prst="rect">
            <a:avLst/>
          </a:prstGeom>
        </p:spPr>
        <p:txBody>
          <a:bodyPr wrap="square">
            <a:spAutoFit/>
          </a:bodyPr>
          <a:lstStyle/>
          <a:p>
            <a:r>
              <a:rPr lang="en-GB" dirty="0">
                <a:solidFill>
                  <a:schemeClr val="bg1"/>
                </a:solidFill>
              </a:rPr>
              <a:t>Sweden. </a:t>
            </a:r>
            <a:r>
              <a:rPr lang="en-GB" dirty="0" err="1">
                <a:solidFill>
                  <a:schemeClr val="bg1"/>
                </a:solidFill>
              </a:rPr>
              <a:t>Ystad</a:t>
            </a:r>
            <a:r>
              <a:rPr lang="en-GB" dirty="0">
                <a:solidFill>
                  <a:schemeClr val="bg1"/>
                </a:solidFill>
              </a:rPr>
              <a:t> beach</a:t>
            </a:r>
          </a:p>
          <a:p>
            <a:r>
              <a:rPr lang="en-GB" dirty="0">
                <a:solidFill>
                  <a:schemeClr val="bg1"/>
                </a:solidFill>
              </a:rPr>
              <a:t>1952 and 2022 </a:t>
            </a:r>
          </a:p>
        </p:txBody>
      </p:sp>
    </p:spTree>
    <p:extLst>
      <p:ext uri="{BB962C8B-B14F-4D97-AF65-F5344CB8AC3E}">
        <p14:creationId xmlns:p14="http://schemas.microsoft.com/office/powerpoint/2010/main" val="3104444349"/>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Picture 3" descr="Fig 6-12 Groin group North Sea coa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1960" y="3415229"/>
            <a:ext cx="4932040" cy="3442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4716016" y="3573016"/>
            <a:ext cx="2736304" cy="369332"/>
          </a:xfrm>
          <a:prstGeom prst="rect">
            <a:avLst/>
          </a:prstGeom>
        </p:spPr>
        <p:txBody>
          <a:bodyPr wrap="square">
            <a:spAutoFit/>
          </a:bodyPr>
          <a:lstStyle/>
          <a:p>
            <a:r>
              <a:rPr lang="it-IT" altLang="en-US" dirty="0">
                <a:solidFill>
                  <a:srgbClr val="0F559B"/>
                </a:solidFill>
              </a:rPr>
              <a:t>North Sea </a:t>
            </a:r>
            <a:r>
              <a:rPr lang="it-IT" altLang="en-US" dirty="0" smtClean="0">
                <a:solidFill>
                  <a:srgbClr val="0F559B"/>
                </a:solidFill>
              </a:rPr>
              <a:t>coast, Denmark</a:t>
            </a:r>
            <a:endParaRPr lang="it-IT" altLang="en-US" dirty="0">
              <a:solidFill>
                <a:srgbClr val="0F559B"/>
              </a:solidFill>
            </a:endParaRPr>
          </a:p>
        </p:txBody>
      </p:sp>
      <p:pic>
        <p:nvPicPr>
          <p:cNvPr id="4" name="Picture 3" descr="fig2-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8359"/>
            <a:ext cx="9288016" cy="3415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2339752" y="188640"/>
            <a:ext cx="774571" cy="369332"/>
          </a:xfrm>
          <a:prstGeom prst="rect">
            <a:avLst/>
          </a:prstGeom>
        </p:spPr>
        <p:txBody>
          <a:bodyPr wrap="none">
            <a:spAutoFit/>
          </a:bodyPr>
          <a:lstStyle/>
          <a:p>
            <a:r>
              <a:rPr lang="it-IT" altLang="en-US" dirty="0">
                <a:solidFill>
                  <a:srgbClr val="0F559B"/>
                </a:solidFill>
              </a:rPr>
              <a:t>Russia</a:t>
            </a:r>
          </a:p>
        </p:txBody>
      </p:sp>
      <p:pic>
        <p:nvPicPr>
          <p:cNvPr id="6" name="Picture 3" descr="CD 15 Misano T (2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3386869"/>
            <a:ext cx="4211959" cy="3471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323528" y="3573016"/>
            <a:ext cx="3241978" cy="646331"/>
          </a:xfrm>
          <a:prstGeom prst="rect">
            <a:avLst/>
          </a:prstGeom>
        </p:spPr>
        <p:txBody>
          <a:bodyPr wrap="none">
            <a:spAutoFit/>
          </a:bodyPr>
          <a:lstStyle/>
          <a:p>
            <a:r>
              <a:rPr lang="it-IT" altLang="en-US" dirty="0">
                <a:solidFill>
                  <a:srgbClr val="0F559B"/>
                </a:solidFill>
              </a:rPr>
              <a:t>Groins at Misano (Adriatic coast</a:t>
            </a:r>
            <a:r>
              <a:rPr lang="it-IT" altLang="en-US" dirty="0" smtClean="0">
                <a:solidFill>
                  <a:srgbClr val="0F559B"/>
                </a:solidFill>
              </a:rPr>
              <a:t>)</a:t>
            </a:r>
          </a:p>
          <a:p>
            <a:r>
              <a:rPr lang="it-IT" altLang="en-US" dirty="0" smtClean="0">
                <a:solidFill>
                  <a:srgbClr val="0F559B"/>
                </a:solidFill>
              </a:rPr>
              <a:t>Italy</a:t>
            </a:r>
            <a:endParaRPr lang="it-IT" altLang="en-US" dirty="0">
              <a:solidFill>
                <a:srgbClr val="0F559B"/>
              </a:solidFill>
            </a:endParaRPr>
          </a:p>
        </p:txBody>
      </p:sp>
    </p:spTree>
    <p:extLst>
      <p:ext uri="{BB962C8B-B14F-4D97-AF65-F5344CB8AC3E}">
        <p14:creationId xmlns:p14="http://schemas.microsoft.com/office/powerpoint/2010/main" val="3782484836"/>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Picture 3" descr="Figure 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3968" y="3140968"/>
            <a:ext cx="4860032" cy="3717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4860032" y="3068960"/>
            <a:ext cx="4376664" cy="369332"/>
          </a:xfrm>
          <a:prstGeom prst="rect">
            <a:avLst/>
          </a:prstGeom>
        </p:spPr>
        <p:txBody>
          <a:bodyPr wrap="square">
            <a:spAutoFit/>
          </a:bodyPr>
          <a:lstStyle/>
          <a:p>
            <a:r>
              <a:rPr lang="it-IT" altLang="en-US" dirty="0">
                <a:solidFill>
                  <a:srgbClr val="0F559B"/>
                </a:solidFill>
              </a:rPr>
              <a:t>Y-shaped groin at </a:t>
            </a:r>
            <a:r>
              <a:rPr lang="it-IT" altLang="en-US" dirty="0" smtClean="0">
                <a:solidFill>
                  <a:srgbClr val="0F559B"/>
                </a:solidFill>
              </a:rPr>
              <a:t>Varna, Bulgaria</a:t>
            </a:r>
            <a:endParaRPr lang="it-IT" altLang="en-US" dirty="0">
              <a:solidFill>
                <a:srgbClr val="0F559B"/>
              </a:solidFill>
            </a:endParaRPr>
          </a:p>
        </p:txBody>
      </p:sp>
      <p:pic>
        <p:nvPicPr>
          <p:cNvPr id="4" name="Picture 3" descr="Figure 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140968"/>
            <a:ext cx="4283968" cy="36965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1262836" y="5327887"/>
            <a:ext cx="2988575" cy="646331"/>
          </a:xfrm>
          <a:prstGeom prst="rect">
            <a:avLst/>
          </a:prstGeom>
        </p:spPr>
        <p:txBody>
          <a:bodyPr wrap="none">
            <a:spAutoFit/>
          </a:bodyPr>
          <a:lstStyle/>
          <a:p>
            <a:r>
              <a:rPr lang="it-IT" altLang="en-US" dirty="0">
                <a:solidFill>
                  <a:srgbClr val="0F559B"/>
                </a:solidFill>
              </a:rPr>
              <a:t>L-shaped groins at </a:t>
            </a:r>
            <a:r>
              <a:rPr lang="it-IT" altLang="en-US" dirty="0" smtClean="0">
                <a:solidFill>
                  <a:srgbClr val="0F559B"/>
                </a:solidFill>
              </a:rPr>
              <a:t>Benicàssim</a:t>
            </a:r>
          </a:p>
          <a:p>
            <a:r>
              <a:rPr lang="it-IT" altLang="en-US" dirty="0">
                <a:solidFill>
                  <a:srgbClr val="0F559B"/>
                </a:solidFill>
              </a:rPr>
              <a:t> </a:t>
            </a:r>
            <a:r>
              <a:rPr lang="it-IT" altLang="en-US" dirty="0" smtClean="0">
                <a:solidFill>
                  <a:srgbClr val="0F559B"/>
                </a:solidFill>
              </a:rPr>
              <a:t>    Spain</a:t>
            </a:r>
            <a:endParaRPr lang="it-IT" altLang="en-US" dirty="0">
              <a:solidFill>
                <a:srgbClr val="0F559B"/>
              </a:solidFill>
            </a:endParaRPr>
          </a:p>
        </p:txBody>
      </p:sp>
      <p:pic>
        <p:nvPicPr>
          <p:cNvPr id="6" name="Picture 3" descr="Fig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4545" y="6172"/>
            <a:ext cx="4608513" cy="3134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251519" y="116632"/>
            <a:ext cx="3999891" cy="369332"/>
          </a:xfrm>
          <a:prstGeom prst="rect">
            <a:avLst/>
          </a:prstGeom>
        </p:spPr>
        <p:txBody>
          <a:bodyPr wrap="square">
            <a:spAutoFit/>
          </a:bodyPr>
          <a:lstStyle/>
          <a:p>
            <a:r>
              <a:rPr lang="it-IT" altLang="en-US" dirty="0">
                <a:solidFill>
                  <a:srgbClr val="0F559B"/>
                </a:solidFill>
              </a:rPr>
              <a:t>Warnem</a:t>
            </a:r>
            <a:r>
              <a:rPr lang="it-IT" altLang="en-US" dirty="0">
                <a:solidFill>
                  <a:srgbClr val="0F559B"/>
                </a:solidFill>
                <a:cs typeface="Arial" charset="0"/>
              </a:rPr>
              <a:t>ű</a:t>
            </a:r>
            <a:r>
              <a:rPr lang="it-IT" altLang="en-US" dirty="0">
                <a:solidFill>
                  <a:srgbClr val="0F559B"/>
                </a:solidFill>
              </a:rPr>
              <a:t>nde (Baltic coast</a:t>
            </a:r>
            <a:r>
              <a:rPr lang="it-IT" altLang="en-US" dirty="0" smtClean="0">
                <a:solidFill>
                  <a:srgbClr val="0F559B"/>
                </a:solidFill>
              </a:rPr>
              <a:t>), Germany</a:t>
            </a:r>
            <a:endParaRPr lang="it-IT" altLang="en-US" dirty="0">
              <a:solidFill>
                <a:srgbClr val="0F559B"/>
              </a:solidFill>
            </a:endParaRPr>
          </a:p>
        </p:txBody>
      </p:sp>
      <p:pic>
        <p:nvPicPr>
          <p:cNvPr id="8" name="Picture 3" descr="IMG_0195 L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3969" y="6172"/>
            <a:ext cx="4850174" cy="31380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p:nvSpPr>
        <p:spPr>
          <a:xfrm>
            <a:off x="4716016" y="305282"/>
            <a:ext cx="4248472" cy="369332"/>
          </a:xfrm>
          <a:prstGeom prst="rect">
            <a:avLst/>
          </a:prstGeom>
        </p:spPr>
        <p:txBody>
          <a:bodyPr wrap="square">
            <a:spAutoFit/>
          </a:bodyPr>
          <a:lstStyle/>
          <a:p>
            <a:r>
              <a:rPr lang="it-IT" altLang="en-US" dirty="0">
                <a:solidFill>
                  <a:srgbClr val="0F559B"/>
                </a:solidFill>
              </a:rPr>
              <a:t>Geotextile tubes at Capalbio </a:t>
            </a:r>
            <a:r>
              <a:rPr lang="it-IT" altLang="en-US" dirty="0" smtClean="0">
                <a:solidFill>
                  <a:srgbClr val="0F559B"/>
                </a:solidFill>
              </a:rPr>
              <a:t>beach, Italy</a:t>
            </a:r>
            <a:endParaRPr lang="it-IT" altLang="en-US" dirty="0">
              <a:solidFill>
                <a:srgbClr val="0F559B"/>
              </a:solidFill>
            </a:endParaRPr>
          </a:p>
        </p:txBody>
      </p:sp>
    </p:spTree>
    <p:extLst>
      <p:ext uri="{BB962C8B-B14F-4D97-AF65-F5344CB8AC3E}">
        <p14:creationId xmlns:p14="http://schemas.microsoft.com/office/powerpoint/2010/main" val="2693828336"/>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Picture 3" descr="Fig 9 06 Ostenda IMG_031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83257" y="3212976"/>
            <a:ext cx="4860743" cy="3645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6"/>
          <p:cNvSpPr txBox="1">
            <a:spLocks noChangeArrowheads="1"/>
          </p:cNvSpPr>
          <p:nvPr/>
        </p:nvSpPr>
        <p:spPr bwMode="auto">
          <a:xfrm>
            <a:off x="4427984" y="3356992"/>
            <a:ext cx="309634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it-IT" altLang="en-US" dirty="0">
                <a:solidFill>
                  <a:schemeClr val="bg1"/>
                </a:solidFill>
                <a:latin typeface="+mn-lt"/>
              </a:rPr>
              <a:t>Seawall at </a:t>
            </a:r>
            <a:r>
              <a:rPr lang="it-IT" altLang="en-US" dirty="0" smtClean="0">
                <a:solidFill>
                  <a:schemeClr val="bg1"/>
                </a:solidFill>
                <a:latin typeface="+mn-lt"/>
              </a:rPr>
              <a:t>Ostende, Belgium.</a:t>
            </a:r>
            <a:endParaRPr lang="it-IT" altLang="en-US" dirty="0">
              <a:solidFill>
                <a:schemeClr val="bg1"/>
              </a:solidFill>
              <a:latin typeface="+mn-lt"/>
            </a:endParaRPr>
          </a:p>
        </p:txBody>
      </p:sp>
      <p:pic>
        <p:nvPicPr>
          <p:cNvPr id="5" name="Picture 5" descr="Fig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57" y="3212976"/>
            <a:ext cx="4272400" cy="3645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179512" y="3337887"/>
            <a:ext cx="4572000" cy="646331"/>
          </a:xfrm>
          <a:prstGeom prst="rect">
            <a:avLst/>
          </a:prstGeom>
        </p:spPr>
        <p:txBody>
          <a:bodyPr>
            <a:spAutoFit/>
          </a:bodyPr>
          <a:lstStyle/>
          <a:p>
            <a:r>
              <a:rPr lang="it-IT" altLang="en-US" dirty="0">
                <a:solidFill>
                  <a:srgbClr val="0F559B"/>
                </a:solidFill>
              </a:rPr>
              <a:t>Porthcawl, Wales Seawall and tarmacadam pavement</a:t>
            </a:r>
          </a:p>
        </p:txBody>
      </p:sp>
      <p:pic>
        <p:nvPicPr>
          <p:cNvPr id="7" name="Picture 6" descr="Figure 10 L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51720" y="5584667"/>
            <a:ext cx="1547663" cy="1273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3" descr="Duck SCOTLAND Figure 10"/>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857" y="16028"/>
            <a:ext cx="4272400" cy="3196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p:nvSpPr>
        <p:spPr>
          <a:xfrm>
            <a:off x="179512" y="1556792"/>
            <a:ext cx="2808312" cy="923330"/>
          </a:xfrm>
          <a:prstGeom prst="rect">
            <a:avLst/>
          </a:prstGeom>
        </p:spPr>
        <p:txBody>
          <a:bodyPr wrap="square">
            <a:spAutoFit/>
          </a:bodyPr>
          <a:lstStyle/>
          <a:p>
            <a:r>
              <a:rPr lang="it-IT" altLang="en-US" dirty="0">
                <a:solidFill>
                  <a:schemeClr val="bg1"/>
                </a:solidFill>
              </a:rPr>
              <a:t>Gravel beach backed by a </a:t>
            </a:r>
            <a:endParaRPr lang="it-IT" altLang="en-US" dirty="0" smtClean="0">
              <a:solidFill>
                <a:schemeClr val="bg1"/>
              </a:solidFill>
            </a:endParaRPr>
          </a:p>
          <a:p>
            <a:r>
              <a:rPr lang="it-IT" altLang="en-US" dirty="0" smtClean="0">
                <a:solidFill>
                  <a:schemeClr val="bg1"/>
                </a:solidFill>
              </a:rPr>
              <a:t>stepped </a:t>
            </a:r>
            <a:r>
              <a:rPr lang="it-IT" altLang="en-US" dirty="0">
                <a:solidFill>
                  <a:schemeClr val="bg1"/>
                </a:solidFill>
              </a:rPr>
              <a:t>concrete seawall </a:t>
            </a:r>
            <a:endParaRPr lang="it-IT" altLang="en-US" dirty="0" smtClean="0">
              <a:solidFill>
                <a:schemeClr val="bg1"/>
              </a:solidFill>
            </a:endParaRPr>
          </a:p>
          <a:p>
            <a:r>
              <a:rPr lang="it-IT" altLang="en-US" dirty="0" smtClean="0">
                <a:solidFill>
                  <a:schemeClr val="bg1"/>
                </a:solidFill>
              </a:rPr>
              <a:t>(</a:t>
            </a:r>
            <a:r>
              <a:rPr lang="it-IT" altLang="en-US" dirty="0">
                <a:solidFill>
                  <a:schemeClr val="bg1"/>
                </a:solidFill>
              </a:rPr>
              <a:t>Stonehaven, Scotland)</a:t>
            </a:r>
          </a:p>
        </p:txBody>
      </p:sp>
      <p:pic>
        <p:nvPicPr>
          <p:cNvPr id="10" name="Picture 3" descr="Fig 12 09"/>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283257" y="-35881"/>
            <a:ext cx="4860743" cy="3225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p:cNvSpPr/>
          <p:nvPr/>
        </p:nvSpPr>
        <p:spPr>
          <a:xfrm>
            <a:off x="5607738" y="1121390"/>
            <a:ext cx="3563888" cy="923330"/>
          </a:xfrm>
          <a:prstGeom prst="rect">
            <a:avLst/>
          </a:prstGeom>
        </p:spPr>
        <p:txBody>
          <a:bodyPr wrap="square">
            <a:spAutoFit/>
          </a:bodyPr>
          <a:lstStyle/>
          <a:p>
            <a:r>
              <a:rPr lang="it-IT" altLang="en-US" dirty="0">
                <a:solidFill>
                  <a:schemeClr val="bg1"/>
                </a:solidFill>
              </a:rPr>
              <a:t>Double role of a seawall at </a:t>
            </a:r>
            <a:r>
              <a:rPr lang="it-IT" altLang="en-US" dirty="0" smtClean="0">
                <a:solidFill>
                  <a:schemeClr val="bg1"/>
                </a:solidFill>
              </a:rPr>
              <a:t>Nice, France: </a:t>
            </a:r>
            <a:r>
              <a:rPr lang="it-IT" altLang="en-US" dirty="0">
                <a:solidFill>
                  <a:schemeClr val="bg1"/>
                </a:solidFill>
              </a:rPr>
              <a:t>defence structure and landscape </a:t>
            </a:r>
            <a:r>
              <a:rPr lang="it-IT" altLang="en-US" dirty="0" smtClean="0">
                <a:solidFill>
                  <a:schemeClr val="bg1"/>
                </a:solidFill>
              </a:rPr>
              <a:t>element.</a:t>
            </a:r>
            <a:endParaRPr lang="it-IT" altLang="en-US" dirty="0">
              <a:solidFill>
                <a:schemeClr val="bg1"/>
              </a:solidFill>
            </a:endParaRPr>
          </a:p>
        </p:txBody>
      </p:sp>
    </p:spTree>
    <p:extLst>
      <p:ext uri="{BB962C8B-B14F-4D97-AF65-F5344CB8AC3E}">
        <p14:creationId xmlns:p14="http://schemas.microsoft.com/office/powerpoint/2010/main" val="941544397"/>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Picture 7" descr="Box 10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46138" y="0"/>
            <a:ext cx="4797862" cy="3356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5" descr="Figure 10a L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46138" y="3356992"/>
            <a:ext cx="4797862" cy="3501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5508104" y="3203684"/>
            <a:ext cx="3051348" cy="369332"/>
          </a:xfrm>
          <a:prstGeom prst="rect">
            <a:avLst/>
          </a:prstGeom>
        </p:spPr>
        <p:txBody>
          <a:bodyPr wrap="none">
            <a:spAutoFit/>
          </a:bodyPr>
          <a:lstStyle/>
          <a:p>
            <a:pPr>
              <a:spcBef>
                <a:spcPct val="50000"/>
              </a:spcBef>
            </a:pPr>
            <a:r>
              <a:rPr lang="it-IT" altLang="en-US" dirty="0">
                <a:solidFill>
                  <a:srgbClr val="0F559B"/>
                </a:solidFill>
              </a:rPr>
              <a:t>Cleveleys Promenade, England</a:t>
            </a:r>
          </a:p>
        </p:txBody>
      </p:sp>
      <p:pic>
        <p:nvPicPr>
          <p:cNvPr id="5" name="Picture 3" descr="1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712" y="-87393"/>
            <a:ext cx="4537789" cy="3403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942302" y="-99463"/>
            <a:ext cx="3600400" cy="646331"/>
          </a:xfrm>
          <a:prstGeom prst="rect">
            <a:avLst/>
          </a:prstGeom>
        </p:spPr>
        <p:txBody>
          <a:bodyPr wrap="square">
            <a:spAutoFit/>
          </a:bodyPr>
          <a:lstStyle/>
          <a:p>
            <a:r>
              <a:rPr lang="it-IT" altLang="en-US" dirty="0">
                <a:solidFill>
                  <a:srgbClr val="0F559B"/>
                </a:solidFill>
              </a:rPr>
              <a:t>Sacrificial line of straw bales at Five Finger Strand, </a:t>
            </a:r>
            <a:r>
              <a:rPr lang="it-IT" altLang="en-US" dirty="0" smtClean="0">
                <a:solidFill>
                  <a:srgbClr val="0F559B"/>
                </a:solidFill>
              </a:rPr>
              <a:t>Donegal, Ireland</a:t>
            </a:r>
            <a:endParaRPr lang="it-IT" altLang="en-US" dirty="0">
              <a:solidFill>
                <a:srgbClr val="0F559B"/>
              </a:solidFill>
            </a:endParaRPr>
          </a:p>
        </p:txBody>
      </p:sp>
      <p:pic>
        <p:nvPicPr>
          <p:cNvPr id="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711" y="3356992"/>
            <a:ext cx="4449696" cy="34706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179512" y="6021288"/>
            <a:ext cx="4572000" cy="646331"/>
          </a:xfrm>
          <a:prstGeom prst="rect">
            <a:avLst/>
          </a:prstGeom>
        </p:spPr>
        <p:txBody>
          <a:bodyPr>
            <a:spAutoFit/>
          </a:bodyPr>
          <a:lstStyle/>
          <a:p>
            <a:r>
              <a:rPr lang="it-IT" altLang="en-US" dirty="0">
                <a:solidFill>
                  <a:schemeClr val="bg1"/>
                </a:solidFill>
              </a:rPr>
              <a:t>House collapse –</a:t>
            </a:r>
            <a:r>
              <a:rPr lang="it-IT" altLang="en-US" dirty="0" smtClean="0">
                <a:solidFill>
                  <a:schemeClr val="bg1"/>
                </a:solidFill>
              </a:rPr>
              <a:t>soft </a:t>
            </a:r>
            <a:r>
              <a:rPr lang="it-IT" altLang="en-US" dirty="0">
                <a:solidFill>
                  <a:schemeClr val="bg1"/>
                </a:solidFill>
              </a:rPr>
              <a:t>Qurternary </a:t>
            </a:r>
            <a:r>
              <a:rPr lang="it-IT" altLang="en-US" dirty="0" smtClean="0">
                <a:solidFill>
                  <a:schemeClr val="bg1"/>
                </a:solidFill>
              </a:rPr>
              <a:t>sediments</a:t>
            </a:r>
          </a:p>
          <a:p>
            <a:r>
              <a:rPr lang="it-IT" altLang="en-US" dirty="0" smtClean="0">
                <a:solidFill>
                  <a:schemeClr val="bg1"/>
                </a:solidFill>
              </a:rPr>
              <a:t>  </a:t>
            </a:r>
            <a:r>
              <a:rPr lang="it-IT" altLang="en-US" dirty="0">
                <a:solidFill>
                  <a:schemeClr val="bg1"/>
                </a:solidFill>
              </a:rPr>
              <a:t>at Blackwater Head , </a:t>
            </a:r>
            <a:r>
              <a:rPr lang="it-IT" altLang="en-US" dirty="0" smtClean="0">
                <a:solidFill>
                  <a:schemeClr val="bg1"/>
                </a:solidFill>
              </a:rPr>
              <a:t>Wexford,Ireland.</a:t>
            </a:r>
            <a:endParaRPr lang="it-IT" altLang="en-US" dirty="0">
              <a:solidFill>
                <a:schemeClr val="bg1"/>
              </a:solidFill>
            </a:endParaRPr>
          </a:p>
        </p:txBody>
      </p:sp>
    </p:spTree>
    <p:extLst>
      <p:ext uri="{BB962C8B-B14F-4D97-AF65-F5344CB8AC3E}">
        <p14:creationId xmlns:p14="http://schemas.microsoft.com/office/powerpoint/2010/main" val="1188032119"/>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Picture 3" descr="PB130363 L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87230" y="3114590"/>
            <a:ext cx="4956770" cy="3717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4355976" y="6200437"/>
            <a:ext cx="4499992" cy="646331"/>
          </a:xfrm>
          <a:prstGeom prst="rect">
            <a:avLst/>
          </a:prstGeom>
        </p:spPr>
        <p:txBody>
          <a:bodyPr wrap="square">
            <a:spAutoFit/>
          </a:bodyPr>
          <a:lstStyle/>
          <a:p>
            <a:r>
              <a:rPr lang="it-IT" altLang="en-US" dirty="0">
                <a:solidFill>
                  <a:schemeClr val="bg1"/>
                </a:solidFill>
              </a:rPr>
              <a:t>Black Sea coast:</a:t>
            </a:r>
          </a:p>
          <a:p>
            <a:r>
              <a:rPr lang="it-IT" altLang="en-US" dirty="0">
                <a:solidFill>
                  <a:schemeClr val="bg1"/>
                </a:solidFill>
              </a:rPr>
              <a:t>Concrete </a:t>
            </a:r>
            <a:r>
              <a:rPr lang="it-IT" altLang="en-US" i="1" dirty="0">
                <a:solidFill>
                  <a:schemeClr val="bg1"/>
                </a:solidFill>
              </a:rPr>
              <a:t>vs</a:t>
            </a:r>
            <a:r>
              <a:rPr lang="it-IT" altLang="en-US" dirty="0">
                <a:solidFill>
                  <a:schemeClr val="bg1"/>
                </a:solidFill>
              </a:rPr>
              <a:t> fibreglass </a:t>
            </a:r>
            <a:r>
              <a:rPr lang="it-IT" altLang="en-US" dirty="0" smtClean="0">
                <a:solidFill>
                  <a:schemeClr val="bg1"/>
                </a:solidFill>
              </a:rPr>
              <a:t>seawall, Russia</a:t>
            </a:r>
            <a:endParaRPr lang="it-IT" altLang="en-US" dirty="0">
              <a:solidFill>
                <a:schemeClr val="bg1"/>
              </a:solidFill>
            </a:endParaRPr>
          </a:p>
        </p:txBody>
      </p:sp>
      <p:pic>
        <p:nvPicPr>
          <p:cNvPr id="4" name="Picture 6" descr="Figure 0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079" y="3114590"/>
            <a:ext cx="4382095" cy="37321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251520" y="3717032"/>
            <a:ext cx="2646040" cy="923330"/>
          </a:xfrm>
          <a:prstGeom prst="rect">
            <a:avLst/>
          </a:prstGeom>
        </p:spPr>
        <p:txBody>
          <a:bodyPr wrap="square">
            <a:spAutoFit/>
          </a:bodyPr>
          <a:lstStyle/>
          <a:p>
            <a:r>
              <a:rPr lang="it-IT" altLang="en-US" dirty="0">
                <a:solidFill>
                  <a:schemeClr val="bg1"/>
                </a:solidFill>
              </a:rPr>
              <a:t>Detached breakwaters offshore Streckelsberg and </a:t>
            </a:r>
            <a:r>
              <a:rPr lang="it-IT" altLang="en-US" dirty="0" smtClean="0">
                <a:solidFill>
                  <a:schemeClr val="bg1"/>
                </a:solidFill>
              </a:rPr>
              <a:t>Usedom, Germany</a:t>
            </a:r>
            <a:endParaRPr lang="it-IT" altLang="en-US" dirty="0">
              <a:solidFill>
                <a:schemeClr val="bg1"/>
              </a:solidFill>
            </a:endParaRPr>
          </a:p>
        </p:txBody>
      </p:sp>
      <p:pic>
        <p:nvPicPr>
          <p:cNvPr id="7" name="Picture 3" descr="Figure 18"/>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28" y="0"/>
            <a:ext cx="4356011" cy="31145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Box 4"/>
          <p:cNvSpPr txBox="1">
            <a:spLocks noChangeArrowheads="1"/>
          </p:cNvSpPr>
          <p:nvPr/>
        </p:nvSpPr>
        <p:spPr bwMode="auto">
          <a:xfrm>
            <a:off x="2515593" y="511434"/>
            <a:ext cx="167163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it-IT" altLang="en-US" dirty="0">
                <a:solidFill>
                  <a:schemeClr val="bg1"/>
                </a:solidFill>
                <a:latin typeface="+mn-lt"/>
              </a:rPr>
              <a:t>Detached breakwaters at </a:t>
            </a:r>
            <a:r>
              <a:rPr lang="it-IT" altLang="en-US" dirty="0" smtClean="0">
                <a:solidFill>
                  <a:schemeClr val="bg1"/>
                </a:solidFill>
                <a:latin typeface="+mn-lt"/>
              </a:rPr>
              <a:t>Skyros, Greece</a:t>
            </a:r>
            <a:endParaRPr lang="it-IT" altLang="en-US" dirty="0">
              <a:solidFill>
                <a:schemeClr val="bg1"/>
              </a:solidFill>
              <a:latin typeface="+mn-lt"/>
            </a:endParaRPr>
          </a:p>
        </p:txBody>
      </p:sp>
      <p:pic>
        <p:nvPicPr>
          <p:cNvPr id="9" name="Picture 3" descr="15 10 Partaccia L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92016" y="0"/>
            <a:ext cx="4828172" cy="31145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p:nvPr/>
        </p:nvSpPr>
        <p:spPr>
          <a:xfrm>
            <a:off x="4420102" y="404664"/>
            <a:ext cx="3104226" cy="646331"/>
          </a:xfrm>
          <a:prstGeom prst="rect">
            <a:avLst/>
          </a:prstGeom>
        </p:spPr>
        <p:txBody>
          <a:bodyPr wrap="square">
            <a:spAutoFit/>
          </a:bodyPr>
          <a:lstStyle/>
          <a:p>
            <a:r>
              <a:rPr lang="it-IT" altLang="en-US" dirty="0">
                <a:solidFill>
                  <a:schemeClr val="bg1"/>
                </a:solidFill>
              </a:rPr>
              <a:t>Sea bottom erosion at a </a:t>
            </a:r>
            <a:endParaRPr lang="it-IT" altLang="en-US" dirty="0" smtClean="0">
              <a:solidFill>
                <a:schemeClr val="bg1"/>
              </a:solidFill>
            </a:endParaRPr>
          </a:p>
          <a:p>
            <a:r>
              <a:rPr lang="it-IT" altLang="en-US" dirty="0" smtClean="0">
                <a:solidFill>
                  <a:schemeClr val="bg1"/>
                </a:solidFill>
              </a:rPr>
              <a:t>detached </a:t>
            </a:r>
            <a:r>
              <a:rPr lang="it-IT" altLang="en-US" dirty="0">
                <a:solidFill>
                  <a:schemeClr val="bg1"/>
                </a:solidFill>
              </a:rPr>
              <a:t>breakwater </a:t>
            </a:r>
            <a:r>
              <a:rPr lang="it-IT" altLang="en-US" dirty="0" smtClean="0">
                <a:solidFill>
                  <a:schemeClr val="bg1"/>
                </a:solidFill>
              </a:rPr>
              <a:t>gap, Italy</a:t>
            </a:r>
            <a:endParaRPr lang="it-IT" altLang="en-US" dirty="0">
              <a:solidFill>
                <a:schemeClr val="bg1"/>
              </a:solidFill>
            </a:endParaRPr>
          </a:p>
        </p:txBody>
      </p:sp>
    </p:spTree>
    <p:extLst>
      <p:ext uri="{BB962C8B-B14F-4D97-AF65-F5344CB8AC3E}">
        <p14:creationId xmlns:p14="http://schemas.microsoft.com/office/powerpoint/2010/main" val="2120732995"/>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Picture 3" descr="Fig 6-11 Rainbow nourshme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235076"/>
            <a:ext cx="4788024" cy="3622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7" descr="Fig 0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3235076"/>
            <a:ext cx="4427984" cy="362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5652120" y="3906024"/>
            <a:ext cx="2712602" cy="646331"/>
          </a:xfrm>
          <a:prstGeom prst="rect">
            <a:avLst/>
          </a:prstGeom>
        </p:spPr>
        <p:txBody>
          <a:bodyPr wrap="none">
            <a:spAutoFit/>
          </a:bodyPr>
          <a:lstStyle/>
          <a:p>
            <a:r>
              <a:rPr lang="it-IT" altLang="en-US" dirty="0">
                <a:solidFill>
                  <a:schemeClr val="bg1"/>
                </a:solidFill>
              </a:rPr>
              <a:t>Nearshore nourishment at </a:t>
            </a:r>
            <a:endParaRPr lang="it-IT" altLang="en-US" dirty="0" smtClean="0">
              <a:solidFill>
                <a:schemeClr val="bg1"/>
              </a:solidFill>
            </a:endParaRPr>
          </a:p>
          <a:p>
            <a:r>
              <a:rPr lang="it-IT" altLang="en-US" dirty="0" smtClean="0">
                <a:solidFill>
                  <a:schemeClr val="bg1"/>
                </a:solidFill>
              </a:rPr>
              <a:t>Thybor</a:t>
            </a:r>
            <a:r>
              <a:rPr lang="it-IT" altLang="en-US" dirty="0" smtClean="0">
                <a:solidFill>
                  <a:schemeClr val="bg1"/>
                </a:solidFill>
                <a:cs typeface="Arial" charset="0"/>
              </a:rPr>
              <a:t>ø</a:t>
            </a:r>
            <a:r>
              <a:rPr lang="it-IT" altLang="en-US" dirty="0" smtClean="0">
                <a:solidFill>
                  <a:schemeClr val="bg1"/>
                </a:solidFill>
              </a:rPr>
              <a:t>n, Denmark</a:t>
            </a:r>
            <a:endParaRPr lang="it-IT" altLang="en-US" dirty="0">
              <a:solidFill>
                <a:schemeClr val="bg1"/>
              </a:solidFill>
            </a:endParaRPr>
          </a:p>
        </p:txBody>
      </p:sp>
      <p:pic>
        <p:nvPicPr>
          <p:cNvPr id="5" name="Picture 6" descr="Fig4 2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3235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2394012" y="99914"/>
            <a:ext cx="2413289" cy="646331"/>
          </a:xfrm>
          <a:prstGeom prst="rect">
            <a:avLst/>
          </a:prstGeom>
        </p:spPr>
        <p:txBody>
          <a:bodyPr wrap="none">
            <a:spAutoFit/>
          </a:bodyPr>
          <a:lstStyle/>
          <a:p>
            <a:r>
              <a:rPr lang="it-IT" altLang="en-US" dirty="0">
                <a:solidFill>
                  <a:srgbClr val="0F559B"/>
                </a:solidFill>
              </a:rPr>
              <a:t>Foredune maintenance </a:t>
            </a:r>
            <a:endParaRPr lang="it-IT" altLang="en-US" dirty="0" smtClean="0">
              <a:solidFill>
                <a:srgbClr val="0F559B"/>
              </a:solidFill>
            </a:endParaRPr>
          </a:p>
          <a:p>
            <a:r>
              <a:rPr lang="it-IT" altLang="en-US" dirty="0" smtClean="0">
                <a:solidFill>
                  <a:srgbClr val="0F559B"/>
                </a:solidFill>
              </a:rPr>
              <a:t>(</a:t>
            </a:r>
            <a:r>
              <a:rPr lang="it-IT" altLang="en-US" dirty="0">
                <a:solidFill>
                  <a:srgbClr val="0F559B"/>
                </a:solidFill>
              </a:rPr>
              <a:t>Palanga</a:t>
            </a:r>
            <a:r>
              <a:rPr lang="it-IT" altLang="en-US" dirty="0" smtClean="0">
                <a:solidFill>
                  <a:srgbClr val="0F559B"/>
                </a:solidFill>
              </a:rPr>
              <a:t>). Lithuania.</a:t>
            </a:r>
            <a:endParaRPr lang="it-IT" altLang="en-US" dirty="0">
              <a:solidFill>
                <a:srgbClr val="0F559B"/>
              </a:solidFill>
            </a:endParaRPr>
          </a:p>
        </p:txBody>
      </p:sp>
    </p:spTree>
    <p:extLst>
      <p:ext uri="{BB962C8B-B14F-4D97-AF65-F5344CB8AC3E}">
        <p14:creationId xmlns:p14="http://schemas.microsoft.com/office/powerpoint/2010/main" val="1432749650"/>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Picture 3" descr="Figure 13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944" y="-6660"/>
            <a:ext cx="507605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6300192" y="5877272"/>
            <a:ext cx="1117294" cy="369332"/>
          </a:xfrm>
          <a:prstGeom prst="rect">
            <a:avLst/>
          </a:prstGeom>
        </p:spPr>
        <p:txBody>
          <a:bodyPr wrap="none">
            <a:spAutoFit/>
          </a:bodyPr>
          <a:lstStyle/>
          <a:p>
            <a:r>
              <a:rPr lang="it-IT" altLang="en-US" dirty="0">
                <a:solidFill>
                  <a:schemeClr val="bg1"/>
                </a:solidFill>
              </a:rPr>
              <a:t>Tarragona</a:t>
            </a:r>
          </a:p>
        </p:txBody>
      </p:sp>
      <p:sp>
        <p:nvSpPr>
          <p:cNvPr id="4" name="Text Box 6"/>
          <p:cNvSpPr txBox="1">
            <a:spLocks noChangeArrowheads="1"/>
          </p:cNvSpPr>
          <p:nvPr/>
        </p:nvSpPr>
        <p:spPr bwMode="auto">
          <a:xfrm>
            <a:off x="6827263" y="2060848"/>
            <a:ext cx="11174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it-IT" altLang="en-US" dirty="0">
                <a:solidFill>
                  <a:schemeClr val="bg1"/>
                </a:solidFill>
                <a:latin typeface="+mn-lt"/>
              </a:rPr>
              <a:t>Barcelona</a:t>
            </a:r>
          </a:p>
        </p:txBody>
      </p:sp>
      <p:pic>
        <p:nvPicPr>
          <p:cNvPr id="5" name="Picture 3" descr="IMGP6442 L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089" y="3422341"/>
            <a:ext cx="4037856" cy="34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179512" y="3619500"/>
            <a:ext cx="2371098" cy="646331"/>
          </a:xfrm>
          <a:prstGeom prst="rect">
            <a:avLst/>
          </a:prstGeom>
        </p:spPr>
        <p:txBody>
          <a:bodyPr wrap="none">
            <a:spAutoFit/>
          </a:bodyPr>
          <a:lstStyle/>
          <a:p>
            <a:r>
              <a:rPr lang="it-IT" altLang="en-US" dirty="0">
                <a:solidFill>
                  <a:srgbClr val="0F559B"/>
                </a:solidFill>
              </a:rPr>
              <a:t>Overlapping projects </a:t>
            </a:r>
            <a:r>
              <a:rPr lang="it-IT" altLang="en-US" dirty="0" smtClean="0">
                <a:solidFill>
                  <a:srgbClr val="0F559B"/>
                </a:solidFill>
              </a:rPr>
              <a:t>at</a:t>
            </a:r>
          </a:p>
          <a:p>
            <a:r>
              <a:rPr lang="it-IT" altLang="en-US" dirty="0" smtClean="0">
                <a:solidFill>
                  <a:srgbClr val="0F559B"/>
                </a:solidFill>
              </a:rPr>
              <a:t> Ko</a:t>
            </a:r>
            <a:r>
              <a:rPr lang="it-IT" altLang="en-US" dirty="0" smtClean="0">
                <a:solidFill>
                  <a:srgbClr val="0F559B"/>
                </a:solidFill>
                <a:cs typeface="Arial" charset="0"/>
              </a:rPr>
              <a:t>ł</a:t>
            </a:r>
            <a:r>
              <a:rPr lang="it-IT" altLang="en-US" dirty="0" smtClean="0">
                <a:solidFill>
                  <a:srgbClr val="0F559B"/>
                </a:solidFill>
              </a:rPr>
              <a:t>obrzeg, Poland</a:t>
            </a:r>
            <a:endParaRPr lang="it-IT" altLang="en-US" dirty="0">
              <a:solidFill>
                <a:srgbClr val="0F559B"/>
              </a:solidFill>
            </a:endParaRPr>
          </a:p>
        </p:txBody>
      </p:sp>
      <p:pic>
        <p:nvPicPr>
          <p:cNvPr id="7" name="Picture 3" descr="fig 14 08 nourishment_VLobo"/>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 y="-6660"/>
            <a:ext cx="4067944"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30089" y="10210"/>
            <a:ext cx="4572000" cy="646331"/>
          </a:xfrm>
          <a:prstGeom prst="rect">
            <a:avLst/>
          </a:prstGeom>
        </p:spPr>
        <p:txBody>
          <a:bodyPr>
            <a:spAutoFit/>
          </a:bodyPr>
          <a:lstStyle/>
          <a:p>
            <a:r>
              <a:rPr lang="it-IT" altLang="en-US" dirty="0">
                <a:solidFill>
                  <a:srgbClr val="0F559B"/>
                </a:solidFill>
              </a:rPr>
              <a:t>Beach nourishment in front of a cliff, Quarteira- Vale do </a:t>
            </a:r>
            <a:r>
              <a:rPr lang="it-IT" altLang="en-US" dirty="0" smtClean="0">
                <a:solidFill>
                  <a:srgbClr val="0F559B"/>
                </a:solidFill>
              </a:rPr>
              <a:t>Lobo,Portugal</a:t>
            </a:r>
            <a:endParaRPr lang="it-IT" altLang="en-US" dirty="0">
              <a:solidFill>
                <a:srgbClr val="0F559B"/>
              </a:solidFill>
            </a:endParaRPr>
          </a:p>
        </p:txBody>
      </p:sp>
    </p:spTree>
    <p:extLst>
      <p:ext uri="{BB962C8B-B14F-4D97-AF65-F5344CB8AC3E}">
        <p14:creationId xmlns:p14="http://schemas.microsoft.com/office/powerpoint/2010/main" val="3813536833"/>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Picture 3" descr="Fig 9 14a Between Wendune and De Hana IMG_030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50940" y="3356992"/>
            <a:ext cx="4693060" cy="3501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4572000" y="3429000"/>
            <a:ext cx="3456384" cy="646331"/>
          </a:xfrm>
          <a:prstGeom prst="rect">
            <a:avLst/>
          </a:prstGeom>
        </p:spPr>
        <p:txBody>
          <a:bodyPr wrap="square">
            <a:spAutoFit/>
          </a:bodyPr>
          <a:lstStyle/>
          <a:p>
            <a:r>
              <a:rPr lang="it-IT" altLang="en-US" dirty="0">
                <a:solidFill>
                  <a:srgbClr val="0F559B"/>
                </a:solidFill>
              </a:rPr>
              <a:t>Dune stabilization between </a:t>
            </a:r>
            <a:endParaRPr lang="it-IT" altLang="en-US" dirty="0" smtClean="0">
              <a:solidFill>
                <a:srgbClr val="0F559B"/>
              </a:solidFill>
            </a:endParaRPr>
          </a:p>
          <a:p>
            <a:r>
              <a:rPr lang="it-IT" altLang="en-US" dirty="0" smtClean="0">
                <a:solidFill>
                  <a:srgbClr val="0F559B"/>
                </a:solidFill>
              </a:rPr>
              <a:t>Wenduine </a:t>
            </a:r>
            <a:r>
              <a:rPr lang="it-IT" altLang="en-US" dirty="0">
                <a:solidFill>
                  <a:srgbClr val="0F559B"/>
                </a:solidFill>
              </a:rPr>
              <a:t>and De </a:t>
            </a:r>
            <a:r>
              <a:rPr lang="it-IT" altLang="en-US" dirty="0" smtClean="0">
                <a:solidFill>
                  <a:srgbClr val="0F559B"/>
                </a:solidFill>
              </a:rPr>
              <a:t>Haan, Belgium</a:t>
            </a:r>
            <a:endParaRPr lang="it-IT" altLang="en-US" dirty="0">
              <a:solidFill>
                <a:srgbClr val="0F559B"/>
              </a:solidFill>
            </a:endParaRPr>
          </a:p>
        </p:txBody>
      </p:sp>
      <p:pic>
        <p:nvPicPr>
          <p:cNvPr id="4" name="Picture 3" descr="Figure 2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356992"/>
            <a:ext cx="4450940" cy="3468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124436" y="3406259"/>
            <a:ext cx="3295436" cy="646331"/>
          </a:xfrm>
          <a:prstGeom prst="rect">
            <a:avLst/>
          </a:prstGeom>
        </p:spPr>
        <p:txBody>
          <a:bodyPr wrap="square">
            <a:spAutoFit/>
          </a:bodyPr>
          <a:lstStyle/>
          <a:p>
            <a:r>
              <a:rPr lang="it-IT" altLang="en-US" dirty="0">
                <a:solidFill>
                  <a:srgbClr val="0F559B"/>
                </a:solidFill>
              </a:rPr>
              <a:t>Dune planting and fencing</a:t>
            </a:r>
            <a:r>
              <a:rPr lang="it-IT" altLang="en-US" dirty="0" smtClean="0">
                <a:solidFill>
                  <a:srgbClr val="0F559B"/>
                </a:solidFill>
              </a:rPr>
              <a:t>,</a:t>
            </a:r>
          </a:p>
          <a:p>
            <a:r>
              <a:rPr lang="it-IT" altLang="en-US" dirty="0" smtClean="0">
                <a:solidFill>
                  <a:srgbClr val="0F559B"/>
                </a:solidFill>
              </a:rPr>
              <a:t>Paredes </a:t>
            </a:r>
            <a:r>
              <a:rPr lang="it-IT" altLang="en-US" dirty="0">
                <a:solidFill>
                  <a:srgbClr val="0F559B"/>
                </a:solidFill>
              </a:rPr>
              <a:t>da </a:t>
            </a:r>
            <a:r>
              <a:rPr lang="it-IT" altLang="en-US" dirty="0" smtClean="0">
                <a:solidFill>
                  <a:srgbClr val="0F559B"/>
                </a:solidFill>
              </a:rPr>
              <a:t>Vitòris, Portugal</a:t>
            </a:r>
            <a:endParaRPr lang="it-IT" altLang="en-US" dirty="0">
              <a:solidFill>
                <a:srgbClr val="0F559B"/>
              </a:solidFill>
            </a:endParaRPr>
          </a:p>
        </p:txBody>
      </p:sp>
      <p:pic>
        <p:nvPicPr>
          <p:cNvPr id="6" name="Picture 7" descr="Figure 08"/>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1"/>
            <a:ext cx="4450940" cy="3356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Fig 1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450940" y="43195"/>
            <a:ext cx="4822236" cy="3385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124436" y="20454"/>
            <a:ext cx="4589077" cy="369332"/>
          </a:xfrm>
          <a:prstGeom prst="rect">
            <a:avLst/>
          </a:prstGeom>
        </p:spPr>
        <p:txBody>
          <a:bodyPr wrap="none">
            <a:spAutoFit/>
          </a:bodyPr>
          <a:lstStyle/>
          <a:p>
            <a:r>
              <a:rPr lang="it-IT" altLang="en-US" dirty="0">
                <a:solidFill>
                  <a:srgbClr val="0F559B"/>
                </a:solidFill>
              </a:rPr>
              <a:t>Dune compensation area near Hook of Holland</a:t>
            </a:r>
          </a:p>
        </p:txBody>
      </p:sp>
    </p:spTree>
    <p:extLst>
      <p:ext uri="{BB962C8B-B14F-4D97-AF65-F5344CB8AC3E}">
        <p14:creationId xmlns:p14="http://schemas.microsoft.com/office/powerpoint/2010/main" val="3476215309"/>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Picture 3" descr="Figure 18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37" y="0"/>
            <a:ext cx="9177437" cy="685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4579640" y="3861048"/>
            <a:ext cx="4572000" cy="646331"/>
          </a:xfrm>
          <a:prstGeom prst="rect">
            <a:avLst/>
          </a:prstGeom>
        </p:spPr>
        <p:txBody>
          <a:bodyPr>
            <a:spAutoFit/>
          </a:bodyPr>
          <a:lstStyle/>
          <a:p>
            <a:r>
              <a:rPr lang="it-IT" altLang="en-US" dirty="0">
                <a:solidFill>
                  <a:srgbClr val="0F559B"/>
                </a:solidFill>
              </a:rPr>
              <a:t>Converting groins into submerged structures, Katrini </a:t>
            </a:r>
            <a:r>
              <a:rPr lang="it-IT" altLang="en-US" dirty="0" smtClean="0">
                <a:solidFill>
                  <a:srgbClr val="0F559B"/>
                </a:solidFill>
              </a:rPr>
              <a:t>beach, Greece</a:t>
            </a:r>
            <a:endParaRPr lang="it-IT" altLang="en-US" dirty="0">
              <a:solidFill>
                <a:srgbClr val="0F559B"/>
              </a:solidFill>
            </a:endParaRPr>
          </a:p>
        </p:txBody>
      </p:sp>
    </p:spTree>
    <p:extLst>
      <p:ext uri="{BB962C8B-B14F-4D97-AF65-F5344CB8AC3E}">
        <p14:creationId xmlns:p14="http://schemas.microsoft.com/office/powerpoint/2010/main" val="1112466989"/>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Picture 8" descr="Figure 15 L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6113" y="0"/>
            <a:ext cx="72278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Group 3"/>
          <p:cNvGrpSpPr>
            <a:grpSpLocks/>
          </p:cNvGrpSpPr>
          <p:nvPr/>
        </p:nvGrpSpPr>
        <p:grpSpPr bwMode="auto">
          <a:xfrm>
            <a:off x="47625" y="3212976"/>
            <a:ext cx="1838325" cy="3597399"/>
            <a:chOff x="0" y="2157"/>
            <a:chExt cx="1325" cy="2170"/>
          </a:xfrm>
        </p:grpSpPr>
        <p:pic>
          <p:nvPicPr>
            <p:cNvPr id="4" name="Picture 4" descr="Alassio BM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157"/>
              <a:ext cx="1267" cy="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5"/>
            <p:cNvSpPr>
              <a:spLocks noChangeArrowheads="1"/>
            </p:cNvSpPr>
            <p:nvPr/>
          </p:nvSpPr>
          <p:spPr bwMode="auto">
            <a:xfrm>
              <a:off x="634" y="4160"/>
              <a:ext cx="691" cy="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1000">
                  <a:solidFill>
                    <a:schemeClr val="bg1"/>
                  </a:solidFill>
                </a:rPr>
                <a:t>Google Earth</a:t>
              </a:r>
              <a:r>
                <a:rPr lang="en-GB" altLang="en-US" sz="1000">
                  <a:solidFill>
                    <a:schemeClr val="bg1"/>
                  </a:solidFill>
                  <a:latin typeface="Times New Roman" pitchFamily="18" charset="0"/>
                </a:rPr>
                <a:t> </a:t>
              </a:r>
            </a:p>
          </p:txBody>
        </p:sp>
      </p:grpSp>
    </p:spTree>
    <p:extLst>
      <p:ext uri="{BB962C8B-B14F-4D97-AF65-F5344CB8AC3E}">
        <p14:creationId xmlns:p14="http://schemas.microsoft.com/office/powerpoint/2010/main" val="2712750903"/>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Picture 3" descr="MPisa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86137" y="0"/>
            <a:ext cx="5757863" cy="3645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Object 2"/>
          <p:cNvGraphicFramePr>
            <a:graphicFrameLocks noChangeAspect="1"/>
          </p:cNvGraphicFramePr>
          <p:nvPr>
            <p:extLst>
              <p:ext uri="{D42A27DB-BD31-4B8C-83A1-F6EECF244321}">
                <p14:modId xmlns:p14="http://schemas.microsoft.com/office/powerpoint/2010/main" val="1206115854"/>
              </p:ext>
            </p:extLst>
          </p:nvPr>
        </p:nvGraphicFramePr>
        <p:xfrm>
          <a:off x="4310063" y="3594100"/>
          <a:ext cx="4899025" cy="3208338"/>
        </p:xfrm>
        <a:graphic>
          <a:graphicData uri="http://schemas.openxmlformats.org/presentationml/2006/ole">
            <mc:AlternateContent xmlns:mc="http://schemas.openxmlformats.org/markup-compatibility/2006">
              <mc:Choice xmlns:v="urn:schemas-microsoft-com:vml" Requires="v">
                <p:oleObj spid="_x0000_s14382" name="Image" r:id="rId4" imgW="10780952" imgH="7060317" progId="Photoshop.Image.9">
                  <p:embed/>
                </p:oleObj>
              </mc:Choice>
              <mc:Fallback>
                <p:oleObj name="Image" r:id="rId4" imgW="10780952" imgH="7060317" progId="Photoshop.Image.9">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10063" y="3594100"/>
                        <a:ext cx="4899025" cy="3208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 name="Rectangle 3"/>
          <p:cNvSpPr/>
          <p:nvPr/>
        </p:nvSpPr>
        <p:spPr>
          <a:xfrm>
            <a:off x="107504" y="836712"/>
            <a:ext cx="4572000" cy="646331"/>
          </a:xfrm>
          <a:prstGeom prst="rect">
            <a:avLst/>
          </a:prstGeom>
        </p:spPr>
        <p:txBody>
          <a:bodyPr>
            <a:spAutoFit/>
          </a:bodyPr>
          <a:lstStyle/>
          <a:p>
            <a:r>
              <a:rPr lang="it-IT" altLang="en-US" dirty="0">
                <a:solidFill>
                  <a:schemeClr val="bg1"/>
                </a:solidFill>
              </a:rPr>
              <a:t>Converting seawalls </a:t>
            </a:r>
            <a:r>
              <a:rPr lang="it-IT" altLang="en-US" dirty="0" smtClean="0">
                <a:solidFill>
                  <a:schemeClr val="bg1"/>
                </a:solidFill>
              </a:rPr>
              <a:t>in gravel </a:t>
            </a:r>
          </a:p>
          <a:p>
            <a:r>
              <a:rPr lang="it-IT" altLang="en-US" dirty="0" smtClean="0">
                <a:solidFill>
                  <a:schemeClr val="bg1"/>
                </a:solidFill>
              </a:rPr>
              <a:t>beaches</a:t>
            </a:r>
            <a:r>
              <a:rPr lang="it-IT" altLang="en-US" dirty="0">
                <a:solidFill>
                  <a:schemeClr val="bg1"/>
                </a:solidFill>
              </a:rPr>
              <a:t>, Marina di </a:t>
            </a:r>
            <a:r>
              <a:rPr lang="it-IT" altLang="en-US" dirty="0" smtClean="0">
                <a:solidFill>
                  <a:schemeClr val="bg1"/>
                </a:solidFill>
              </a:rPr>
              <a:t>Pisa, ITALY</a:t>
            </a:r>
            <a:endParaRPr lang="it-IT" altLang="en-US" dirty="0">
              <a:solidFill>
                <a:schemeClr val="bg1"/>
              </a:solidFill>
            </a:endParaRPr>
          </a:p>
        </p:txBody>
      </p:sp>
    </p:spTree>
    <p:extLst>
      <p:ext uri="{BB962C8B-B14F-4D97-AF65-F5344CB8AC3E}">
        <p14:creationId xmlns:p14="http://schemas.microsoft.com/office/powerpoint/2010/main" val="1164456831"/>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Picture 3" descr="IMG_0058 L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38786" y="3072584"/>
            <a:ext cx="5005214" cy="3713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4" descr="IMG_0100 L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429" y="9550"/>
            <a:ext cx="3563571" cy="2699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3427706" y="836712"/>
            <a:ext cx="2129109" cy="646331"/>
          </a:xfrm>
          <a:prstGeom prst="rect">
            <a:avLst/>
          </a:prstGeom>
        </p:spPr>
        <p:txBody>
          <a:bodyPr wrap="none">
            <a:spAutoFit/>
          </a:bodyPr>
          <a:lstStyle/>
          <a:p>
            <a:r>
              <a:rPr lang="it-IT" altLang="en-US" dirty="0">
                <a:solidFill>
                  <a:schemeClr val="bg1"/>
                </a:solidFill>
              </a:rPr>
              <a:t>Experimental net </a:t>
            </a:r>
            <a:endParaRPr lang="it-IT" altLang="en-US" dirty="0" smtClean="0">
              <a:solidFill>
                <a:schemeClr val="bg1"/>
              </a:solidFill>
            </a:endParaRPr>
          </a:p>
          <a:p>
            <a:r>
              <a:rPr lang="it-IT" altLang="en-US" dirty="0" smtClean="0">
                <a:solidFill>
                  <a:schemeClr val="bg1"/>
                </a:solidFill>
              </a:rPr>
              <a:t>groins </a:t>
            </a:r>
            <a:r>
              <a:rPr lang="it-IT" altLang="en-US" dirty="0">
                <a:solidFill>
                  <a:schemeClr val="bg1"/>
                </a:solidFill>
              </a:rPr>
              <a:t>at </a:t>
            </a:r>
            <a:r>
              <a:rPr lang="it-IT" altLang="en-US" dirty="0" smtClean="0">
                <a:solidFill>
                  <a:schemeClr val="bg1"/>
                </a:solidFill>
              </a:rPr>
              <a:t>Jesolo, Italy</a:t>
            </a:r>
            <a:endParaRPr lang="it-IT" altLang="en-US" dirty="0">
              <a:solidFill>
                <a:schemeClr val="bg1"/>
              </a:solidFill>
            </a:endParaRPr>
          </a:p>
        </p:txBody>
      </p:sp>
      <p:pic>
        <p:nvPicPr>
          <p:cNvPr id="5" name="Picture 3" descr="Figure 19 10"/>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2272" y="2132856"/>
            <a:ext cx="4139952" cy="3785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291402" y="2420888"/>
            <a:ext cx="3168352" cy="369332"/>
          </a:xfrm>
          <a:prstGeom prst="rect">
            <a:avLst/>
          </a:prstGeom>
        </p:spPr>
        <p:txBody>
          <a:bodyPr wrap="square">
            <a:spAutoFit/>
          </a:bodyPr>
          <a:lstStyle/>
          <a:p>
            <a:r>
              <a:rPr lang="it-IT" altLang="en-US" dirty="0">
                <a:solidFill>
                  <a:srgbClr val="0F559B"/>
                </a:solidFill>
              </a:rPr>
              <a:t>Collapsed </a:t>
            </a:r>
            <a:r>
              <a:rPr lang="it-IT" altLang="en-US" dirty="0" smtClean="0">
                <a:solidFill>
                  <a:srgbClr val="0F559B"/>
                </a:solidFill>
              </a:rPr>
              <a:t>groin Bulgaria</a:t>
            </a:r>
            <a:endParaRPr lang="it-IT" altLang="en-US" dirty="0">
              <a:solidFill>
                <a:srgbClr val="0F559B"/>
              </a:solidFill>
            </a:endParaRPr>
          </a:p>
        </p:txBody>
      </p:sp>
    </p:spTree>
    <p:extLst>
      <p:ext uri="{BB962C8B-B14F-4D97-AF65-F5344CB8AC3E}">
        <p14:creationId xmlns:p14="http://schemas.microsoft.com/office/powerpoint/2010/main" val="3616677510"/>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1512" y="188640"/>
            <a:ext cx="7800975" cy="3552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755574" y="4149080"/>
            <a:ext cx="7716911" cy="1200329"/>
          </a:xfrm>
          <a:prstGeom prst="rect">
            <a:avLst/>
          </a:prstGeom>
        </p:spPr>
        <p:txBody>
          <a:bodyPr wrap="square">
            <a:spAutoFit/>
          </a:bodyPr>
          <a:lstStyle/>
          <a:p>
            <a:r>
              <a:rPr lang="en-GB" b="1" dirty="0">
                <a:solidFill>
                  <a:schemeClr val="bg1"/>
                </a:solidFill>
              </a:rPr>
              <a:t>Beach drainage (left) and pump system (right) using the </a:t>
            </a:r>
            <a:r>
              <a:rPr lang="en-GB" b="1" i="1" dirty="0" err="1">
                <a:solidFill>
                  <a:schemeClr val="bg1"/>
                </a:solidFill>
              </a:rPr>
              <a:t>Ecoplage</a:t>
            </a:r>
            <a:r>
              <a:rPr lang="en-GB" b="1" i="1" dirty="0">
                <a:solidFill>
                  <a:schemeClr val="bg1"/>
                </a:solidFill>
              </a:rPr>
              <a:t> </a:t>
            </a:r>
            <a:r>
              <a:rPr lang="en-GB" b="1" dirty="0">
                <a:solidFill>
                  <a:schemeClr val="bg1"/>
                </a:solidFill>
              </a:rPr>
              <a:t>procedure on the Atlantic beach of Sables </a:t>
            </a:r>
            <a:r>
              <a:rPr lang="en-GB" b="1" dirty="0" err="1">
                <a:solidFill>
                  <a:schemeClr val="bg1"/>
                </a:solidFill>
              </a:rPr>
              <a:t>d’Olonnes</a:t>
            </a:r>
            <a:r>
              <a:rPr lang="en-GB" b="1" dirty="0">
                <a:solidFill>
                  <a:schemeClr val="bg1"/>
                </a:solidFill>
              </a:rPr>
              <a:t>, where the operation has turned out to be successful. </a:t>
            </a:r>
            <a:endParaRPr lang="en-GB" dirty="0">
              <a:solidFill>
                <a:schemeClr val="bg1"/>
              </a:solidFill>
            </a:endParaRPr>
          </a:p>
          <a:p>
            <a:endParaRPr lang="en-GB" dirty="0">
              <a:solidFill>
                <a:schemeClr val="bg1"/>
              </a:solidFill>
            </a:endParaRPr>
          </a:p>
        </p:txBody>
      </p:sp>
    </p:spTree>
    <p:extLst>
      <p:ext uri="{BB962C8B-B14F-4D97-AF65-F5344CB8AC3E}">
        <p14:creationId xmlns:p14="http://schemas.microsoft.com/office/powerpoint/2010/main" val="1573086989"/>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11266" name="Picture 2" descr="C:\Users\Allan\Desktop\Australia talk\weather-rain-satel_2269311c.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10" y="2833"/>
            <a:ext cx="5236590" cy="3644900"/>
          </a:xfrm>
          <a:prstGeom prst="rect">
            <a:avLst/>
          </a:prstGeom>
          <a:noFill/>
          <a:extLst>
            <a:ext uri="{909E8E84-426E-40DD-AFC4-6F175D3DCCD1}">
              <a14:hiddenFill xmlns:a14="http://schemas.microsoft.com/office/drawing/2010/main">
                <a:solidFill>
                  <a:srgbClr val="FFFFFF"/>
                </a:solidFill>
              </a14:hiddenFill>
            </a:ext>
          </a:extLst>
        </p:spPr>
      </p:pic>
      <p:pic>
        <p:nvPicPr>
          <p:cNvPr id="11267" name="Picture 3" descr="C:\Users\Allan\Desktop\Australia talk\tewkesbury46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3790993"/>
            <a:ext cx="3923928" cy="2857500"/>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C:\Users\Allan\Desktop\Australia talk\s300_Dredging_Somerset_960x64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60032" y="3789040"/>
            <a:ext cx="3954016" cy="28575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C:\Users\Allan\Desktop\s300_Military_personel_carry_out_flood_inspections.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33988" y="764704"/>
            <a:ext cx="3380060" cy="236278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6012160" y="132601"/>
            <a:ext cx="2499338" cy="523220"/>
          </a:xfrm>
          <a:prstGeom prst="rect">
            <a:avLst/>
          </a:prstGeom>
          <a:noFill/>
        </p:spPr>
        <p:txBody>
          <a:bodyPr wrap="square" rtlCol="0">
            <a:spAutoFit/>
          </a:bodyPr>
          <a:lstStyle/>
          <a:p>
            <a:r>
              <a:rPr lang="en-GB" sz="2800" b="1" dirty="0" smtClean="0">
                <a:solidFill>
                  <a:schemeClr val="bg1"/>
                </a:solidFill>
                <a:latin typeface="Comic Sans MS" panose="030F0702030302020204" pitchFamily="66" charset="0"/>
              </a:rPr>
              <a:t>FLOODING</a:t>
            </a:r>
            <a:endParaRPr lang="en-GB" sz="2800" b="1"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381352543"/>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Rectangle 1"/>
          <p:cNvSpPr/>
          <p:nvPr/>
        </p:nvSpPr>
        <p:spPr>
          <a:xfrm>
            <a:off x="0" y="332656"/>
            <a:ext cx="8964487" cy="6463308"/>
          </a:xfrm>
          <a:prstGeom prst="rect">
            <a:avLst/>
          </a:prstGeom>
        </p:spPr>
        <p:txBody>
          <a:bodyPr wrap="square">
            <a:spAutoFit/>
          </a:bodyPr>
          <a:lstStyle/>
          <a:p>
            <a:r>
              <a:rPr lang="en-GB" dirty="0">
                <a:solidFill>
                  <a:schemeClr val="bg1"/>
                </a:solidFill>
                <a:latin typeface="Comic Sans MS" panose="030F0702030302020204" pitchFamily="66" charset="0"/>
              </a:rPr>
              <a:t>Last Labour </a:t>
            </a:r>
            <a:r>
              <a:rPr lang="en-GB" dirty="0" err="1">
                <a:solidFill>
                  <a:schemeClr val="bg1"/>
                </a:solidFill>
                <a:latin typeface="Comic Sans MS" panose="030F0702030302020204" pitchFamily="66" charset="0"/>
              </a:rPr>
              <a:t>Govt</a:t>
            </a:r>
            <a:r>
              <a:rPr lang="en-GB" dirty="0">
                <a:solidFill>
                  <a:schemeClr val="bg1"/>
                </a:solidFill>
                <a:latin typeface="Comic Sans MS" panose="030F0702030302020204" pitchFamily="66" charset="0"/>
              </a:rPr>
              <a:t>, ‘</a:t>
            </a:r>
            <a:r>
              <a:rPr lang="en-GB" i="1" dirty="0">
                <a:solidFill>
                  <a:schemeClr val="bg1"/>
                </a:solidFill>
                <a:latin typeface="Comic Sans MS" panose="030F0702030302020204" pitchFamily="66" charset="0"/>
              </a:rPr>
              <a:t>Making room for water.’</a:t>
            </a:r>
          </a:p>
          <a:p>
            <a:r>
              <a:rPr lang="en-GB" dirty="0">
                <a:solidFill>
                  <a:schemeClr val="bg1"/>
                </a:solidFill>
                <a:latin typeface="Comic Sans MS" panose="030F0702030302020204" pitchFamily="66" charset="0"/>
              </a:rPr>
              <a:t>Present Govt. 2010.  Cut flood defence spending by 25%.</a:t>
            </a:r>
          </a:p>
          <a:p>
            <a:endParaRPr lang="en-GB" dirty="0">
              <a:solidFill>
                <a:schemeClr val="bg1"/>
              </a:solidFill>
              <a:latin typeface="Comic Sans MS" panose="030F0702030302020204" pitchFamily="66" charset="0"/>
            </a:endParaRPr>
          </a:p>
          <a:p>
            <a:r>
              <a:rPr lang="en-GB" dirty="0">
                <a:solidFill>
                  <a:schemeClr val="bg1"/>
                </a:solidFill>
                <a:latin typeface="Comic Sans MS" panose="030F0702030302020204" pitchFamily="66" charset="0"/>
              </a:rPr>
              <a:t>Lloyds Damage by weather losses were $50bn in 1980s. Now £200bn</a:t>
            </a:r>
            <a:r>
              <a:rPr lang="en-GB" dirty="0" smtClean="0">
                <a:solidFill>
                  <a:schemeClr val="bg1"/>
                </a:solidFill>
                <a:latin typeface="Comic Sans MS" panose="030F0702030302020204" pitchFamily="66" charset="0"/>
              </a:rPr>
              <a:t>.</a:t>
            </a:r>
          </a:p>
          <a:p>
            <a:endParaRPr lang="en-GB" dirty="0">
              <a:solidFill>
                <a:schemeClr val="bg1"/>
              </a:solidFill>
              <a:latin typeface="Comic Sans MS" panose="030F0702030302020204" pitchFamily="66" charset="0"/>
            </a:endParaRPr>
          </a:p>
          <a:p>
            <a:r>
              <a:rPr lang="en-GB" dirty="0" err="1">
                <a:solidFill>
                  <a:schemeClr val="bg1"/>
                </a:solidFill>
                <a:latin typeface="Comic Sans MS" panose="030F0702030302020204" pitchFamily="66" charset="0"/>
              </a:rPr>
              <a:t>Govt</a:t>
            </a:r>
            <a:r>
              <a:rPr lang="en-GB" dirty="0">
                <a:solidFill>
                  <a:schemeClr val="bg1"/>
                </a:solidFill>
                <a:latin typeface="Comic Sans MS" panose="030F0702030302020204" pitchFamily="66" charset="0"/>
              </a:rPr>
              <a:t> cuts -$500m hole is defences can cause £3bn in damage- </a:t>
            </a:r>
            <a:endParaRPr lang="en-GB" dirty="0" smtClean="0">
              <a:solidFill>
                <a:schemeClr val="bg1"/>
              </a:solidFill>
              <a:latin typeface="Comic Sans MS" panose="030F0702030302020204" pitchFamily="66" charset="0"/>
            </a:endParaRPr>
          </a:p>
          <a:p>
            <a:r>
              <a:rPr lang="en-GB" dirty="0" smtClean="0">
                <a:solidFill>
                  <a:schemeClr val="bg1"/>
                </a:solidFill>
                <a:latin typeface="Comic Sans MS" panose="030F0702030302020204" pitchFamily="66" charset="0"/>
              </a:rPr>
              <a:t>(</a:t>
            </a:r>
            <a:r>
              <a:rPr lang="en-GB" dirty="0">
                <a:solidFill>
                  <a:schemeClr val="bg1"/>
                </a:solidFill>
                <a:latin typeface="Comic Sans MS" panose="030F0702030302020204" pitchFamily="66" charset="0"/>
              </a:rPr>
              <a:t>nb£1 saves £8 in future damage Comm. on Climate Change’)</a:t>
            </a:r>
          </a:p>
          <a:p>
            <a:r>
              <a:rPr lang="en-GB" dirty="0">
                <a:solidFill>
                  <a:schemeClr val="bg1"/>
                </a:solidFill>
                <a:latin typeface="Comic Sans MS" panose="030F0702030302020204" pitchFamily="66" charset="0"/>
              </a:rPr>
              <a:t>Nature Climate change </a:t>
            </a:r>
            <a:r>
              <a:rPr lang="en-GB" dirty="0" smtClean="0">
                <a:solidFill>
                  <a:schemeClr val="bg1"/>
                </a:solidFill>
                <a:latin typeface="Comic Sans MS" panose="030F0702030302020204" pitchFamily="66" charset="0"/>
              </a:rPr>
              <a:t> </a:t>
            </a:r>
            <a:r>
              <a:rPr lang="en-GB" dirty="0">
                <a:solidFill>
                  <a:schemeClr val="bg1"/>
                </a:solidFill>
                <a:latin typeface="Comic Sans MS" panose="030F0702030302020204" pitchFamily="66" charset="0"/>
              </a:rPr>
              <a:t>(June)  very heavy summer rain (28mm+ an hour floods 5 times more likely due to Climate </a:t>
            </a:r>
            <a:r>
              <a:rPr lang="en-GB" dirty="0" smtClean="0">
                <a:solidFill>
                  <a:schemeClr val="bg1"/>
                </a:solidFill>
                <a:latin typeface="Comic Sans MS" panose="030F0702030302020204" pitchFamily="66" charset="0"/>
              </a:rPr>
              <a:t>change). </a:t>
            </a:r>
            <a:r>
              <a:rPr lang="en-GB" dirty="0">
                <a:solidFill>
                  <a:schemeClr val="bg1"/>
                </a:solidFill>
                <a:latin typeface="Comic Sans MS" panose="030F0702030302020204" pitchFamily="66" charset="0"/>
              </a:rPr>
              <a:t>500 jobs gone in  </a:t>
            </a:r>
            <a:r>
              <a:rPr lang="en-GB" dirty="0" smtClean="0">
                <a:solidFill>
                  <a:schemeClr val="bg1"/>
                </a:solidFill>
                <a:latin typeface="Comic Sans MS" panose="030F0702030302020204" pitchFamily="66" charset="0"/>
              </a:rPr>
              <a:t>FR </a:t>
            </a:r>
            <a:r>
              <a:rPr lang="en-GB" dirty="0">
                <a:solidFill>
                  <a:schemeClr val="bg1"/>
                </a:solidFill>
                <a:latin typeface="Comic Sans MS" panose="030F0702030302020204" pitchFamily="66" charset="0"/>
              </a:rPr>
              <a:t>team at </a:t>
            </a:r>
            <a:r>
              <a:rPr lang="en-GB" dirty="0" smtClean="0">
                <a:solidFill>
                  <a:schemeClr val="bg1"/>
                </a:solidFill>
                <a:latin typeface="Comic Sans MS" panose="030F0702030302020204" pitchFamily="66" charset="0"/>
              </a:rPr>
              <a:t>EA</a:t>
            </a:r>
          </a:p>
          <a:p>
            <a:endParaRPr lang="en-GB" dirty="0">
              <a:solidFill>
                <a:schemeClr val="bg1"/>
              </a:solidFill>
              <a:latin typeface="Comic Sans MS" panose="030F0702030302020204" pitchFamily="66" charset="0"/>
            </a:endParaRPr>
          </a:p>
          <a:p>
            <a:r>
              <a:rPr lang="en-GB" dirty="0">
                <a:solidFill>
                  <a:schemeClr val="bg1"/>
                </a:solidFill>
                <a:latin typeface="Comic Sans MS" panose="030F0702030302020204" pitchFamily="66" charset="0"/>
              </a:rPr>
              <a:t>Sir David King (special envoy) £1bn /year MUST be spent by 2020.  7k homes flooded in Thames </a:t>
            </a:r>
            <a:r>
              <a:rPr lang="en-GB" dirty="0" smtClean="0">
                <a:solidFill>
                  <a:schemeClr val="bg1"/>
                </a:solidFill>
                <a:latin typeface="Comic Sans MS" panose="030F0702030302020204" pitchFamily="66" charset="0"/>
              </a:rPr>
              <a:t>valley</a:t>
            </a:r>
          </a:p>
          <a:p>
            <a:endParaRPr lang="en-GB" dirty="0">
              <a:solidFill>
                <a:schemeClr val="bg1"/>
              </a:solidFill>
              <a:latin typeface="Comic Sans MS" panose="030F0702030302020204" pitchFamily="66" charset="0"/>
            </a:endParaRPr>
          </a:p>
          <a:p>
            <a:r>
              <a:rPr lang="en-GB" dirty="0">
                <a:solidFill>
                  <a:schemeClr val="bg1"/>
                </a:solidFill>
                <a:latin typeface="Comic Sans MS" panose="030F0702030302020204" pitchFamily="66" charset="0"/>
              </a:rPr>
              <a:t>Flood Re (Ins. subsidies to high risk areas) scheme Band H goes up £1000.</a:t>
            </a:r>
          </a:p>
          <a:p>
            <a:r>
              <a:rPr lang="en-GB" dirty="0">
                <a:solidFill>
                  <a:schemeClr val="bg1"/>
                </a:solidFill>
                <a:latin typeface="Comic Sans MS" panose="030F0702030302020204" pitchFamily="66" charset="0"/>
              </a:rPr>
              <a:t>Maize (1.4k ha 1970; 160k ha now to feed livestock ‘</a:t>
            </a:r>
            <a:r>
              <a:rPr lang="en-GB" i="1" dirty="0">
                <a:solidFill>
                  <a:schemeClr val="bg1"/>
                </a:solidFill>
                <a:latin typeface="Comic Sans MS" panose="030F0702030302020204" pitchFamily="66" charset="0"/>
              </a:rPr>
              <a:t>Soil use and M/</a:t>
            </a:r>
            <a:r>
              <a:rPr lang="en-GB" i="1" dirty="0" err="1">
                <a:solidFill>
                  <a:schemeClr val="bg1"/>
                </a:solidFill>
                <a:latin typeface="Comic Sans MS" panose="030F0702030302020204" pitchFamily="66" charset="0"/>
              </a:rPr>
              <a:t>ment</a:t>
            </a:r>
            <a:r>
              <a:rPr lang="en-GB" dirty="0" smtClean="0">
                <a:solidFill>
                  <a:schemeClr val="bg1"/>
                </a:solidFill>
                <a:latin typeface="Comic Sans MS" panose="030F0702030302020204" pitchFamily="66" charset="0"/>
              </a:rPr>
              <a:t>’ Dec </a:t>
            </a:r>
            <a:r>
              <a:rPr lang="en-GB" dirty="0">
                <a:solidFill>
                  <a:schemeClr val="bg1"/>
                </a:solidFill>
                <a:latin typeface="Comic Sans MS" panose="030F0702030302020204" pitchFamily="66" charset="0"/>
              </a:rPr>
              <a:t>2013. </a:t>
            </a:r>
          </a:p>
          <a:p>
            <a:r>
              <a:rPr lang="en-GB" dirty="0">
                <a:solidFill>
                  <a:schemeClr val="bg1"/>
                </a:solidFill>
                <a:latin typeface="Comic Sans MS" panose="030F0702030302020204" pitchFamily="66" charset="0"/>
              </a:rPr>
              <a:t>Adaption? Cities moved to higher ground, arable land abandoned</a:t>
            </a:r>
            <a:r>
              <a:rPr lang="en-GB" dirty="0" smtClean="0">
                <a:solidFill>
                  <a:schemeClr val="bg1"/>
                </a:solidFill>
                <a:latin typeface="Comic Sans MS" panose="030F0702030302020204" pitchFamily="66" charset="0"/>
              </a:rPr>
              <a:t>,,,,</a:t>
            </a:r>
          </a:p>
          <a:p>
            <a:endParaRPr lang="en-GB" dirty="0">
              <a:solidFill>
                <a:schemeClr val="bg1"/>
              </a:solidFill>
              <a:latin typeface="Comic Sans MS" panose="030F0702030302020204" pitchFamily="66" charset="0"/>
            </a:endParaRPr>
          </a:p>
          <a:p>
            <a:r>
              <a:rPr lang="en-GB" dirty="0">
                <a:solidFill>
                  <a:schemeClr val="bg1"/>
                </a:solidFill>
                <a:latin typeface="Comic Sans MS" panose="030F0702030302020204" pitchFamily="66" charset="0"/>
              </a:rPr>
              <a:t>East coast surge forecasted 6 days prior</a:t>
            </a:r>
            <a:r>
              <a:rPr lang="en-GB" dirty="0" smtClean="0">
                <a:solidFill>
                  <a:schemeClr val="bg1"/>
                </a:solidFill>
                <a:latin typeface="Comic Sans MS" panose="030F0702030302020204" pitchFamily="66" charset="0"/>
              </a:rPr>
              <a:t>.</a:t>
            </a:r>
          </a:p>
          <a:p>
            <a:endParaRPr lang="en-GB" dirty="0">
              <a:solidFill>
                <a:schemeClr val="bg1"/>
              </a:solidFill>
              <a:latin typeface="Comic Sans MS" panose="030F0702030302020204" pitchFamily="66" charset="0"/>
            </a:endParaRPr>
          </a:p>
          <a:p>
            <a:r>
              <a:rPr lang="en-GB" dirty="0">
                <a:solidFill>
                  <a:schemeClr val="bg1"/>
                </a:solidFill>
                <a:latin typeface="Comic Sans MS" panose="030F0702030302020204" pitchFamily="66" charset="0"/>
              </a:rPr>
              <a:t>Penton Hook (Thames) £5/6m scheme –had £2m; Thatcham (Berks) £0.5m delayed 1 year; Heathrow, £2.8m cut to £1m delayed until 2018.</a:t>
            </a:r>
          </a:p>
          <a:p>
            <a:r>
              <a:rPr lang="en-GB" dirty="0">
                <a:solidFill>
                  <a:schemeClr val="bg1"/>
                </a:solidFill>
              </a:rPr>
              <a:t> </a:t>
            </a:r>
          </a:p>
        </p:txBody>
      </p:sp>
    </p:spTree>
    <p:extLst>
      <p:ext uri="{BB962C8B-B14F-4D97-AF65-F5344CB8AC3E}">
        <p14:creationId xmlns:p14="http://schemas.microsoft.com/office/powerpoint/2010/main" val="4048688713"/>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5496" y="44624"/>
            <a:ext cx="9073008" cy="6768752"/>
          </a:xfrm>
        </p:spPr>
        <p:txBody>
          <a:bodyPr>
            <a:normAutofit fontScale="32500" lnSpcReduction="20000"/>
          </a:bodyPr>
          <a:lstStyle/>
          <a:p>
            <a:r>
              <a:rPr lang="en-GB" sz="4900" dirty="0" smtClean="0">
                <a:solidFill>
                  <a:schemeClr val="bg1"/>
                </a:solidFill>
                <a:latin typeface="Comic Sans MS" panose="030F0702030302020204" pitchFamily="66" charset="0"/>
              </a:rPr>
              <a:t>Govt. 2014 </a:t>
            </a:r>
            <a:r>
              <a:rPr lang="en-GB" sz="4900" dirty="0">
                <a:solidFill>
                  <a:schemeClr val="bg1"/>
                </a:solidFill>
                <a:latin typeface="Comic Sans MS" panose="030F0702030302020204" pitchFamily="66" charset="0"/>
              </a:rPr>
              <a:t>assessment </a:t>
            </a:r>
            <a:r>
              <a:rPr lang="en-GB" sz="4900" dirty="0" smtClean="0">
                <a:solidFill>
                  <a:schemeClr val="bg1"/>
                </a:solidFill>
                <a:latin typeface="Comic Sans MS" panose="030F0702030302020204" pitchFamily="66" charset="0"/>
              </a:rPr>
              <a:t>estimated </a:t>
            </a:r>
            <a:r>
              <a:rPr lang="en-GB" sz="4900" dirty="0">
                <a:solidFill>
                  <a:schemeClr val="bg1"/>
                </a:solidFill>
                <a:latin typeface="Comic Sans MS" panose="030F0702030302020204" pitchFamily="66" charset="0"/>
              </a:rPr>
              <a:t>that around </a:t>
            </a:r>
            <a:r>
              <a:rPr lang="en-GB" sz="4900" b="1" dirty="0">
                <a:solidFill>
                  <a:schemeClr val="bg1"/>
                </a:solidFill>
                <a:latin typeface="Comic Sans MS" panose="030F0702030302020204" pitchFamily="66" charset="0"/>
              </a:rPr>
              <a:t>£8.1million </a:t>
            </a:r>
            <a:r>
              <a:rPr lang="en-GB" sz="4900" dirty="0">
                <a:solidFill>
                  <a:schemeClr val="bg1"/>
                </a:solidFill>
                <a:latin typeface="Comic Sans MS" panose="030F0702030302020204" pitchFamily="66" charset="0"/>
              </a:rPr>
              <a:t>may be eligible for flood </a:t>
            </a:r>
            <a:r>
              <a:rPr lang="en-GB" sz="4900" dirty="0" smtClean="0">
                <a:solidFill>
                  <a:schemeClr val="bg1"/>
                </a:solidFill>
                <a:latin typeface="Comic Sans MS" panose="030F0702030302020204" pitchFamily="66" charset="0"/>
              </a:rPr>
              <a:t>and coastal </a:t>
            </a:r>
            <a:r>
              <a:rPr lang="en-GB" sz="4900" dirty="0">
                <a:solidFill>
                  <a:schemeClr val="bg1"/>
                </a:solidFill>
                <a:latin typeface="Comic Sans MS" panose="030F0702030302020204" pitchFamily="66" charset="0"/>
              </a:rPr>
              <a:t>risk management grant </a:t>
            </a:r>
            <a:r>
              <a:rPr lang="en-GB" sz="4900" dirty="0" smtClean="0">
                <a:solidFill>
                  <a:schemeClr val="bg1"/>
                </a:solidFill>
                <a:latin typeface="Comic Sans MS" panose="030F0702030302020204" pitchFamily="66" charset="0"/>
              </a:rPr>
              <a:t>funding.</a:t>
            </a:r>
          </a:p>
          <a:p>
            <a:endParaRPr lang="en-GB" sz="4000" dirty="0">
              <a:solidFill>
                <a:schemeClr val="bg1"/>
              </a:solidFill>
              <a:latin typeface="Comic Sans MS" panose="030F0702030302020204" pitchFamily="66" charset="0"/>
            </a:endParaRPr>
          </a:p>
          <a:p>
            <a:pPr marL="0" indent="0">
              <a:buNone/>
            </a:pPr>
            <a:r>
              <a:rPr lang="en-GB" sz="4000" b="1" dirty="0" smtClean="0">
                <a:solidFill>
                  <a:srgbClr val="FFFF00"/>
                </a:solidFill>
                <a:latin typeface="Comic Sans MS" panose="030F0702030302020204" pitchFamily="66" charset="0"/>
              </a:rPr>
              <a:t>         </a:t>
            </a:r>
            <a:r>
              <a:rPr lang="en-GB" sz="4900" b="1" dirty="0" smtClean="0">
                <a:solidFill>
                  <a:srgbClr val="FFFF00"/>
                </a:solidFill>
                <a:latin typeface="Comic Sans MS" panose="030F0702030302020204" pitchFamily="66" charset="0"/>
              </a:rPr>
              <a:t>December </a:t>
            </a:r>
            <a:r>
              <a:rPr lang="en-GB" sz="4900" b="1" dirty="0">
                <a:solidFill>
                  <a:srgbClr val="FFFF00"/>
                </a:solidFill>
                <a:latin typeface="Comic Sans MS" panose="030F0702030302020204" pitchFamily="66" charset="0"/>
              </a:rPr>
              <a:t>2013 event </a:t>
            </a:r>
            <a:r>
              <a:rPr lang="en-GB" sz="4900" i="1" dirty="0">
                <a:solidFill>
                  <a:schemeClr val="bg1"/>
                </a:solidFill>
                <a:latin typeface="Comic Sans MS" panose="030F0702030302020204" pitchFamily="66" charset="0"/>
              </a:rPr>
              <a:t>– </a:t>
            </a:r>
            <a:r>
              <a:rPr lang="en-GB" sz="4900" i="1" dirty="0">
                <a:solidFill>
                  <a:srgbClr val="00B0F0"/>
                </a:solidFill>
                <a:latin typeface="Comic Sans MS" panose="030F0702030302020204" pitchFamily="66" charset="0"/>
              </a:rPr>
              <a:t>Impacts upon North Wales only</a:t>
            </a:r>
          </a:p>
          <a:p>
            <a:r>
              <a:rPr lang="en-GB" sz="4900" dirty="0" smtClean="0">
                <a:solidFill>
                  <a:schemeClr val="bg1"/>
                </a:solidFill>
                <a:latin typeface="Comic Sans MS" panose="030F0702030302020204" pitchFamily="66" charset="0"/>
              </a:rPr>
              <a:t>Peak </a:t>
            </a:r>
            <a:r>
              <a:rPr lang="en-GB" sz="4900" dirty="0">
                <a:solidFill>
                  <a:schemeClr val="bg1"/>
                </a:solidFill>
                <a:latin typeface="Comic Sans MS" panose="030F0702030302020204" pitchFamily="66" charset="0"/>
              </a:rPr>
              <a:t>sea level was the highest recorded in Liverpool Bay for at least 21 years.</a:t>
            </a:r>
          </a:p>
          <a:p>
            <a:r>
              <a:rPr lang="en-GB" sz="4900" dirty="0" smtClean="0">
                <a:solidFill>
                  <a:schemeClr val="bg1"/>
                </a:solidFill>
                <a:latin typeface="Comic Sans MS" panose="030F0702030302020204" pitchFamily="66" charset="0"/>
              </a:rPr>
              <a:t>Natural </a:t>
            </a:r>
            <a:r>
              <a:rPr lang="en-GB" sz="4900" dirty="0">
                <a:solidFill>
                  <a:schemeClr val="bg1"/>
                </a:solidFill>
                <a:latin typeface="Comic Sans MS" panose="030F0702030302020204" pitchFamily="66" charset="0"/>
              </a:rPr>
              <a:t>Resources Wales issued 2 Severe Flood Warnings and 15 Flood Warnings.</a:t>
            </a:r>
          </a:p>
          <a:p>
            <a:r>
              <a:rPr lang="en-GB" sz="4900" dirty="0" smtClean="0">
                <a:solidFill>
                  <a:schemeClr val="bg1"/>
                </a:solidFill>
                <a:latin typeface="Comic Sans MS" panose="030F0702030302020204" pitchFamily="66" charset="0"/>
              </a:rPr>
              <a:t>Over </a:t>
            </a:r>
            <a:r>
              <a:rPr lang="en-GB" sz="4900" dirty="0">
                <a:solidFill>
                  <a:schemeClr val="bg1"/>
                </a:solidFill>
                <a:latin typeface="Comic Sans MS" panose="030F0702030302020204" pitchFamily="66" charset="0"/>
              </a:rPr>
              <a:t>400 properties were advised to evacuate in </a:t>
            </a:r>
            <a:r>
              <a:rPr lang="en-GB" sz="4900" dirty="0" err="1">
                <a:solidFill>
                  <a:schemeClr val="bg1"/>
                </a:solidFill>
                <a:latin typeface="Comic Sans MS" panose="030F0702030302020204" pitchFamily="66" charset="0"/>
              </a:rPr>
              <a:t>Rhyl</a:t>
            </a:r>
            <a:r>
              <a:rPr lang="en-GB" sz="4900" dirty="0">
                <a:solidFill>
                  <a:schemeClr val="bg1"/>
                </a:solidFill>
                <a:latin typeface="Comic Sans MS" panose="030F0702030302020204" pitchFamily="66" charset="0"/>
              </a:rPr>
              <a:t>.</a:t>
            </a:r>
          </a:p>
          <a:p>
            <a:r>
              <a:rPr lang="en-GB" sz="4900" dirty="0" smtClean="0">
                <a:solidFill>
                  <a:schemeClr val="bg1"/>
                </a:solidFill>
                <a:latin typeface="Comic Sans MS" panose="030F0702030302020204" pitchFamily="66" charset="0"/>
              </a:rPr>
              <a:t>155 </a:t>
            </a:r>
            <a:r>
              <a:rPr lang="en-GB" sz="4900" dirty="0">
                <a:solidFill>
                  <a:schemeClr val="bg1"/>
                </a:solidFill>
                <a:latin typeface="Comic Sans MS" panose="030F0702030302020204" pitchFamily="66" charset="0"/>
              </a:rPr>
              <a:t>properties flooded internally and 160 properties were indirectly affected.</a:t>
            </a:r>
          </a:p>
          <a:p>
            <a:r>
              <a:rPr lang="en-GB" sz="4900" dirty="0" smtClean="0">
                <a:solidFill>
                  <a:schemeClr val="bg1"/>
                </a:solidFill>
                <a:latin typeface="Comic Sans MS" panose="030F0702030302020204" pitchFamily="66" charset="0"/>
              </a:rPr>
              <a:t>Approximately </a:t>
            </a:r>
            <a:r>
              <a:rPr lang="en-GB" sz="4900" dirty="0">
                <a:solidFill>
                  <a:schemeClr val="bg1"/>
                </a:solidFill>
                <a:latin typeface="Comic Sans MS" panose="030F0702030302020204" pitchFamily="66" charset="0"/>
              </a:rPr>
              <a:t>65 coastal defences were damaged.</a:t>
            </a:r>
          </a:p>
          <a:p>
            <a:r>
              <a:rPr lang="en-GB" sz="4900" dirty="0" smtClean="0">
                <a:solidFill>
                  <a:schemeClr val="bg1"/>
                </a:solidFill>
                <a:latin typeface="Comic Sans MS" panose="030F0702030302020204" pitchFamily="66" charset="0"/>
              </a:rPr>
              <a:t>Costs </a:t>
            </a:r>
            <a:r>
              <a:rPr lang="en-GB" sz="4900" dirty="0">
                <a:solidFill>
                  <a:schemeClr val="bg1"/>
                </a:solidFill>
                <a:latin typeface="Comic Sans MS" panose="030F0702030302020204" pitchFamily="66" charset="0"/>
              </a:rPr>
              <a:t>to both temporarily </a:t>
            </a:r>
            <a:r>
              <a:rPr lang="en-GB" sz="4900" dirty="0" smtClean="0">
                <a:solidFill>
                  <a:schemeClr val="bg1"/>
                </a:solidFill>
                <a:latin typeface="Comic Sans MS" panose="030F0702030302020204" pitchFamily="66" charset="0"/>
              </a:rPr>
              <a:t>&amp; permanently </a:t>
            </a:r>
            <a:r>
              <a:rPr lang="en-GB" sz="4900" dirty="0">
                <a:solidFill>
                  <a:schemeClr val="bg1"/>
                </a:solidFill>
                <a:latin typeface="Comic Sans MS" panose="030F0702030302020204" pitchFamily="66" charset="0"/>
              </a:rPr>
              <a:t>restore damaged defences to their pre-storm</a:t>
            </a:r>
          </a:p>
          <a:p>
            <a:pPr marL="0" indent="0">
              <a:buNone/>
            </a:pPr>
            <a:r>
              <a:rPr lang="en-GB" sz="4900" dirty="0">
                <a:solidFill>
                  <a:schemeClr val="bg1"/>
                </a:solidFill>
                <a:latin typeface="Comic Sans MS" panose="030F0702030302020204" pitchFamily="66" charset="0"/>
              </a:rPr>
              <a:t> </a:t>
            </a:r>
            <a:r>
              <a:rPr lang="en-GB" sz="4900" dirty="0" smtClean="0">
                <a:solidFill>
                  <a:schemeClr val="bg1"/>
                </a:solidFill>
                <a:latin typeface="Comic Sans MS" panose="030F0702030302020204" pitchFamily="66" charset="0"/>
              </a:rPr>
              <a:t>     condition </a:t>
            </a:r>
            <a:r>
              <a:rPr lang="en-GB" sz="4900" dirty="0">
                <a:solidFill>
                  <a:schemeClr val="bg1"/>
                </a:solidFill>
                <a:latin typeface="Comic Sans MS" panose="030F0702030302020204" pitchFamily="66" charset="0"/>
              </a:rPr>
              <a:t>are estimated at £5.3million.</a:t>
            </a:r>
          </a:p>
          <a:p>
            <a:r>
              <a:rPr lang="en-GB" sz="4900" dirty="0" smtClean="0">
                <a:solidFill>
                  <a:schemeClr val="bg1"/>
                </a:solidFill>
                <a:latin typeface="Comic Sans MS" panose="030F0702030302020204" pitchFamily="66" charset="0"/>
              </a:rPr>
              <a:t>Defences </a:t>
            </a:r>
            <a:r>
              <a:rPr lang="en-GB" sz="4900" dirty="0">
                <a:solidFill>
                  <a:schemeClr val="bg1"/>
                </a:solidFill>
                <a:latin typeface="Comic Sans MS" panose="030F0702030302020204" pitchFamily="66" charset="0"/>
              </a:rPr>
              <a:t>protected over 24,000 properties in North Wales during this event and over</a:t>
            </a:r>
          </a:p>
          <a:p>
            <a:r>
              <a:rPr lang="en-GB" sz="4900" dirty="0" smtClean="0">
                <a:solidFill>
                  <a:schemeClr val="bg1"/>
                </a:solidFill>
                <a:latin typeface="Comic Sans MS" panose="030F0702030302020204" pitchFamily="66" charset="0"/>
              </a:rPr>
              <a:t>£</a:t>
            </a:r>
            <a:r>
              <a:rPr lang="en-GB" sz="4900" dirty="0">
                <a:solidFill>
                  <a:schemeClr val="bg1"/>
                </a:solidFill>
                <a:latin typeface="Comic Sans MS" panose="030F0702030302020204" pitchFamily="66" charset="0"/>
              </a:rPr>
              <a:t>960 million of damages were avoided</a:t>
            </a:r>
            <a:r>
              <a:rPr lang="en-GB" sz="4900" dirty="0" smtClean="0">
                <a:solidFill>
                  <a:schemeClr val="bg1"/>
                </a:solidFill>
                <a:latin typeface="Comic Sans MS" panose="030F0702030302020204" pitchFamily="66" charset="0"/>
              </a:rPr>
              <a:t>.</a:t>
            </a:r>
          </a:p>
          <a:p>
            <a:endParaRPr lang="en-GB" sz="4000" dirty="0" smtClean="0">
              <a:solidFill>
                <a:schemeClr val="bg1"/>
              </a:solidFill>
              <a:latin typeface="Comic Sans MS" panose="030F0702030302020204" pitchFamily="66" charset="0"/>
            </a:endParaRPr>
          </a:p>
          <a:p>
            <a:endParaRPr lang="en-GB" sz="4000" dirty="0">
              <a:solidFill>
                <a:schemeClr val="bg1"/>
              </a:solidFill>
              <a:latin typeface="Comic Sans MS" panose="030F0702030302020204" pitchFamily="66" charset="0"/>
            </a:endParaRPr>
          </a:p>
          <a:p>
            <a:pPr marL="0" indent="0">
              <a:buNone/>
            </a:pPr>
            <a:r>
              <a:rPr lang="en-GB" sz="4900" b="1" dirty="0" smtClean="0">
                <a:solidFill>
                  <a:srgbClr val="FFFF00"/>
                </a:solidFill>
                <a:latin typeface="Comic Sans MS" panose="030F0702030302020204" pitchFamily="66" charset="0"/>
              </a:rPr>
              <a:t>        January </a:t>
            </a:r>
            <a:r>
              <a:rPr lang="en-GB" sz="4900" b="1" dirty="0">
                <a:solidFill>
                  <a:srgbClr val="FFFF00"/>
                </a:solidFill>
                <a:latin typeface="Comic Sans MS" panose="030F0702030302020204" pitchFamily="66" charset="0"/>
              </a:rPr>
              <a:t>2014 event </a:t>
            </a:r>
            <a:r>
              <a:rPr lang="en-GB" sz="4900" dirty="0">
                <a:solidFill>
                  <a:schemeClr val="bg1"/>
                </a:solidFill>
                <a:latin typeface="Comic Sans MS" panose="030F0702030302020204" pitchFamily="66" charset="0"/>
              </a:rPr>
              <a:t>– </a:t>
            </a:r>
            <a:r>
              <a:rPr lang="en-GB" sz="4900" i="1" dirty="0">
                <a:solidFill>
                  <a:srgbClr val="00B0F0"/>
                </a:solidFill>
                <a:latin typeface="Comic Sans MS" panose="030F0702030302020204" pitchFamily="66" charset="0"/>
              </a:rPr>
              <a:t>Widespread impacts upon the West and South Wales coast</a:t>
            </a:r>
          </a:p>
          <a:p>
            <a:r>
              <a:rPr lang="en-GB" sz="4900" dirty="0" smtClean="0">
                <a:solidFill>
                  <a:schemeClr val="bg1"/>
                </a:solidFill>
                <a:latin typeface="Comic Sans MS" panose="030F0702030302020204" pitchFamily="66" charset="0"/>
              </a:rPr>
              <a:t>Peak </a:t>
            </a:r>
            <a:r>
              <a:rPr lang="en-GB" sz="4900" dirty="0">
                <a:solidFill>
                  <a:schemeClr val="bg1"/>
                </a:solidFill>
                <a:latin typeface="Comic Sans MS" panose="030F0702030302020204" pitchFamily="66" charset="0"/>
              </a:rPr>
              <a:t>sea levels on January 3rd 2014 were the highest on </a:t>
            </a:r>
            <a:r>
              <a:rPr lang="en-GB" sz="4900" dirty="0" smtClean="0">
                <a:solidFill>
                  <a:schemeClr val="bg1"/>
                </a:solidFill>
                <a:latin typeface="Comic Sans MS" panose="030F0702030302020204" pitchFamily="66" charset="0"/>
              </a:rPr>
              <a:t> </a:t>
            </a:r>
            <a:r>
              <a:rPr lang="en-GB" sz="4900" dirty="0">
                <a:solidFill>
                  <a:schemeClr val="bg1"/>
                </a:solidFill>
                <a:latin typeface="Comic Sans MS" panose="030F0702030302020204" pitchFamily="66" charset="0"/>
              </a:rPr>
              <a:t>south &amp;</a:t>
            </a:r>
            <a:r>
              <a:rPr lang="en-GB" sz="4900" dirty="0" smtClean="0">
                <a:solidFill>
                  <a:schemeClr val="bg1"/>
                </a:solidFill>
                <a:latin typeface="Comic Sans MS" panose="030F0702030302020204" pitchFamily="66" charset="0"/>
              </a:rPr>
              <a:t> </a:t>
            </a:r>
            <a:r>
              <a:rPr lang="en-GB" sz="4900" dirty="0">
                <a:solidFill>
                  <a:schemeClr val="bg1"/>
                </a:solidFill>
                <a:latin typeface="Comic Sans MS" panose="030F0702030302020204" pitchFamily="66" charset="0"/>
              </a:rPr>
              <a:t>west coast </a:t>
            </a:r>
            <a:r>
              <a:rPr lang="en-GB" sz="4900" dirty="0" smtClean="0">
                <a:solidFill>
                  <a:schemeClr val="bg1"/>
                </a:solidFill>
                <a:latin typeface="Comic Sans MS" panose="030F0702030302020204" pitchFamily="66" charset="0"/>
              </a:rPr>
              <a:t>of Wales </a:t>
            </a:r>
            <a:r>
              <a:rPr lang="en-GB" sz="4900" dirty="0">
                <a:solidFill>
                  <a:schemeClr val="bg1"/>
                </a:solidFill>
                <a:latin typeface="Comic Sans MS" panose="030F0702030302020204" pitchFamily="66" charset="0"/>
              </a:rPr>
              <a:t>for at least 16 years.</a:t>
            </a:r>
          </a:p>
          <a:p>
            <a:r>
              <a:rPr lang="en-GB" sz="4900" dirty="0" smtClean="0">
                <a:solidFill>
                  <a:schemeClr val="bg1"/>
                </a:solidFill>
                <a:latin typeface="Comic Sans MS" panose="030F0702030302020204" pitchFamily="66" charset="0"/>
              </a:rPr>
              <a:t>Natural </a:t>
            </a:r>
            <a:r>
              <a:rPr lang="en-GB" sz="4900" dirty="0">
                <a:solidFill>
                  <a:schemeClr val="bg1"/>
                </a:solidFill>
                <a:latin typeface="Comic Sans MS" panose="030F0702030302020204" pitchFamily="66" charset="0"/>
              </a:rPr>
              <a:t>Resources Wales issued 6 Severe Flood Warnings and over 100 </a:t>
            </a:r>
            <a:r>
              <a:rPr lang="en-GB" sz="4900" dirty="0" smtClean="0">
                <a:solidFill>
                  <a:schemeClr val="bg1"/>
                </a:solidFill>
                <a:latin typeface="Comic Sans MS" panose="030F0702030302020204" pitchFamily="66" charset="0"/>
              </a:rPr>
              <a:t>Flood Warnings</a:t>
            </a:r>
            <a:r>
              <a:rPr lang="en-GB" sz="4900" dirty="0">
                <a:solidFill>
                  <a:schemeClr val="bg1"/>
                </a:solidFill>
                <a:latin typeface="Comic Sans MS" panose="030F0702030302020204" pitchFamily="66" charset="0"/>
              </a:rPr>
              <a:t>.</a:t>
            </a:r>
          </a:p>
          <a:p>
            <a:r>
              <a:rPr lang="en-GB" sz="4900" dirty="0" smtClean="0">
                <a:solidFill>
                  <a:schemeClr val="bg1"/>
                </a:solidFill>
                <a:latin typeface="Comic Sans MS" panose="030F0702030302020204" pitchFamily="66" charset="0"/>
              </a:rPr>
              <a:t>Over 1,050 properties </a:t>
            </a:r>
            <a:r>
              <a:rPr lang="en-GB" sz="4900" dirty="0">
                <a:solidFill>
                  <a:schemeClr val="bg1"/>
                </a:solidFill>
                <a:latin typeface="Comic Sans MS" panose="030F0702030302020204" pitchFamily="66" charset="0"/>
              </a:rPr>
              <a:t>advised to evacuate in </a:t>
            </a:r>
            <a:r>
              <a:rPr lang="en-GB" sz="4900" dirty="0" err="1">
                <a:solidFill>
                  <a:schemeClr val="bg1"/>
                </a:solidFill>
                <a:latin typeface="Comic Sans MS" panose="030F0702030302020204" pitchFamily="66" charset="0"/>
              </a:rPr>
              <a:t>Borth</a:t>
            </a:r>
            <a:r>
              <a:rPr lang="en-GB" sz="4900" dirty="0">
                <a:solidFill>
                  <a:schemeClr val="bg1"/>
                </a:solidFill>
                <a:latin typeface="Comic Sans MS" panose="030F0702030302020204" pitchFamily="66" charset="0"/>
              </a:rPr>
              <a:t>, Aberystwyth, Cardigan </a:t>
            </a:r>
            <a:r>
              <a:rPr lang="en-GB" sz="4900" dirty="0" smtClean="0">
                <a:solidFill>
                  <a:schemeClr val="bg1"/>
                </a:solidFill>
                <a:latin typeface="Comic Sans MS" panose="030F0702030302020204" pitchFamily="66" charset="0"/>
              </a:rPr>
              <a:t>and Newport </a:t>
            </a:r>
            <a:r>
              <a:rPr lang="en-GB" sz="4900" dirty="0">
                <a:solidFill>
                  <a:schemeClr val="bg1"/>
                </a:solidFill>
                <a:latin typeface="Comic Sans MS" panose="030F0702030302020204" pitchFamily="66" charset="0"/>
              </a:rPr>
              <a:t>combined.</a:t>
            </a:r>
          </a:p>
          <a:p>
            <a:r>
              <a:rPr lang="en-GB" sz="4900" dirty="0">
                <a:solidFill>
                  <a:schemeClr val="bg1"/>
                </a:solidFill>
                <a:latin typeface="Comic Sans MS" panose="030F0702030302020204" pitchFamily="66" charset="0"/>
              </a:rPr>
              <a:t>1</a:t>
            </a:r>
            <a:r>
              <a:rPr lang="en-GB" sz="4900" dirty="0" smtClean="0">
                <a:solidFill>
                  <a:schemeClr val="bg1"/>
                </a:solidFill>
                <a:latin typeface="Comic Sans MS" panose="030F0702030302020204" pitchFamily="66" charset="0"/>
              </a:rPr>
              <a:t>50 </a:t>
            </a:r>
            <a:r>
              <a:rPr lang="en-GB" sz="4900" dirty="0">
                <a:solidFill>
                  <a:schemeClr val="bg1"/>
                </a:solidFill>
                <a:latin typeface="Comic Sans MS" panose="030F0702030302020204" pitchFamily="66" charset="0"/>
              </a:rPr>
              <a:t>properties flooded internally and 415 properties were indirectly affected.</a:t>
            </a:r>
          </a:p>
          <a:p>
            <a:r>
              <a:rPr lang="en-GB" sz="4900" dirty="0" smtClean="0">
                <a:solidFill>
                  <a:schemeClr val="bg1"/>
                </a:solidFill>
                <a:latin typeface="Comic Sans MS" panose="030F0702030302020204" pitchFamily="66" charset="0"/>
              </a:rPr>
              <a:t>Approximately </a:t>
            </a:r>
            <a:r>
              <a:rPr lang="en-GB" sz="4900" dirty="0">
                <a:solidFill>
                  <a:schemeClr val="bg1"/>
                </a:solidFill>
                <a:latin typeface="Comic Sans MS" panose="030F0702030302020204" pitchFamily="66" charset="0"/>
              </a:rPr>
              <a:t>110 coastal defences </a:t>
            </a:r>
            <a:r>
              <a:rPr lang="en-GB" sz="4900" dirty="0" smtClean="0">
                <a:solidFill>
                  <a:schemeClr val="bg1"/>
                </a:solidFill>
                <a:latin typeface="Comic Sans MS" panose="030F0702030302020204" pitchFamily="66" charset="0"/>
              </a:rPr>
              <a:t>damaged</a:t>
            </a:r>
            <a:r>
              <a:rPr lang="en-GB" sz="4900" dirty="0">
                <a:solidFill>
                  <a:schemeClr val="bg1"/>
                </a:solidFill>
                <a:latin typeface="Comic Sans MS" panose="030F0702030302020204" pitchFamily="66" charset="0"/>
              </a:rPr>
              <a:t>.</a:t>
            </a:r>
          </a:p>
          <a:p>
            <a:r>
              <a:rPr lang="en-GB" sz="4900" dirty="0" smtClean="0">
                <a:solidFill>
                  <a:schemeClr val="bg1"/>
                </a:solidFill>
                <a:latin typeface="Comic Sans MS" panose="030F0702030302020204" pitchFamily="66" charset="0"/>
              </a:rPr>
              <a:t>Costs </a:t>
            </a:r>
            <a:r>
              <a:rPr lang="en-GB" sz="4900" dirty="0">
                <a:solidFill>
                  <a:schemeClr val="bg1"/>
                </a:solidFill>
                <a:latin typeface="Comic Sans MS" panose="030F0702030302020204" pitchFamily="66" charset="0"/>
              </a:rPr>
              <a:t>to both temporarily and permanently restore damaged defences to their </a:t>
            </a:r>
            <a:r>
              <a:rPr lang="en-GB" sz="4900" dirty="0" smtClean="0">
                <a:solidFill>
                  <a:schemeClr val="bg1"/>
                </a:solidFill>
                <a:latin typeface="Comic Sans MS" panose="030F0702030302020204" pitchFamily="66" charset="0"/>
              </a:rPr>
              <a:t>pre-storm condition </a:t>
            </a:r>
            <a:r>
              <a:rPr lang="en-GB" sz="4900" dirty="0">
                <a:solidFill>
                  <a:schemeClr val="bg1"/>
                </a:solidFill>
                <a:latin typeface="Comic Sans MS" panose="030F0702030302020204" pitchFamily="66" charset="0"/>
              </a:rPr>
              <a:t>are estimated at £2.8million.</a:t>
            </a:r>
          </a:p>
          <a:p>
            <a:r>
              <a:rPr lang="en-GB" sz="4900" dirty="0" smtClean="0">
                <a:solidFill>
                  <a:schemeClr val="bg1"/>
                </a:solidFill>
                <a:latin typeface="Comic Sans MS" panose="030F0702030302020204" pitchFamily="66" charset="0"/>
              </a:rPr>
              <a:t>Defences </a:t>
            </a:r>
            <a:r>
              <a:rPr lang="en-GB" sz="4900" dirty="0">
                <a:solidFill>
                  <a:schemeClr val="bg1"/>
                </a:solidFill>
                <a:latin typeface="Comic Sans MS" panose="030F0702030302020204" pitchFamily="66" charset="0"/>
              </a:rPr>
              <a:t>protected over 50,000 properties around the coast of Wales during this </a:t>
            </a:r>
            <a:r>
              <a:rPr lang="en-GB" sz="4900" dirty="0" smtClean="0">
                <a:solidFill>
                  <a:schemeClr val="bg1"/>
                </a:solidFill>
                <a:latin typeface="Comic Sans MS" panose="030F0702030302020204" pitchFamily="66" charset="0"/>
              </a:rPr>
              <a:t>event &amp; </a:t>
            </a:r>
            <a:r>
              <a:rPr lang="en-GB" sz="4900" dirty="0">
                <a:solidFill>
                  <a:schemeClr val="bg1"/>
                </a:solidFill>
                <a:latin typeface="Comic Sans MS" panose="030F0702030302020204" pitchFamily="66" charset="0"/>
              </a:rPr>
              <a:t>over £2billion damages avoided</a:t>
            </a:r>
            <a:r>
              <a:rPr lang="en-GB" sz="4900" dirty="0" smtClean="0">
                <a:solidFill>
                  <a:schemeClr val="bg1"/>
                </a:solidFill>
                <a:latin typeface="Comic Sans MS" panose="030F0702030302020204" pitchFamily="66" charset="0"/>
              </a:rPr>
              <a:t>.</a:t>
            </a:r>
          </a:p>
          <a:p>
            <a:endParaRPr lang="en-GB" sz="4000" dirty="0">
              <a:solidFill>
                <a:schemeClr val="bg1"/>
              </a:solidFill>
              <a:latin typeface="Comic Sans MS" panose="030F0702030302020204" pitchFamily="66" charset="0"/>
            </a:endParaRPr>
          </a:p>
          <a:p>
            <a:endParaRPr lang="en-GB" sz="4000" dirty="0" smtClean="0">
              <a:solidFill>
                <a:schemeClr val="bg1"/>
              </a:solidFill>
              <a:latin typeface="Comic Sans MS" panose="030F0702030302020204" pitchFamily="66" charset="0"/>
            </a:endParaRPr>
          </a:p>
          <a:p>
            <a:endParaRPr lang="en-GB" sz="4000" dirty="0">
              <a:solidFill>
                <a:schemeClr val="bg1"/>
              </a:solidFill>
              <a:latin typeface="Comic Sans MS" panose="030F0702030302020204" pitchFamily="66" charset="0"/>
            </a:endParaRPr>
          </a:p>
          <a:p>
            <a:endParaRPr lang="en-GB" sz="4000" dirty="0" smtClean="0">
              <a:solidFill>
                <a:schemeClr val="bg1"/>
              </a:solidFill>
              <a:latin typeface="Comic Sans MS" panose="030F0702030302020204" pitchFamily="66" charset="0"/>
            </a:endParaRPr>
          </a:p>
          <a:p>
            <a:endParaRPr lang="en-GB" sz="4000" dirty="0" smtClean="0">
              <a:solidFill>
                <a:schemeClr val="bg1"/>
              </a:solidFill>
              <a:latin typeface="Comic Sans MS" panose="030F0702030302020204" pitchFamily="66" charset="0"/>
            </a:endParaRPr>
          </a:p>
          <a:p>
            <a:endParaRPr lang="en-GB" sz="4000" dirty="0">
              <a:solidFill>
                <a:schemeClr val="bg1"/>
              </a:solidFill>
              <a:latin typeface="Comic Sans MS" panose="030F0702030302020204" pitchFamily="66" charset="0"/>
            </a:endParaRPr>
          </a:p>
          <a:p>
            <a:endParaRPr lang="en-GB" dirty="0" smtClean="0">
              <a:solidFill>
                <a:schemeClr val="bg1"/>
              </a:solidFill>
            </a:endParaRPr>
          </a:p>
          <a:p>
            <a:endParaRPr lang="en-GB" dirty="0">
              <a:solidFill>
                <a:schemeClr val="bg1"/>
              </a:solidFill>
            </a:endParaRPr>
          </a:p>
          <a:p>
            <a:endParaRPr lang="en-GB" dirty="0" smtClean="0">
              <a:solidFill>
                <a:schemeClr val="bg1"/>
              </a:solidFill>
            </a:endParaRPr>
          </a:p>
          <a:p>
            <a:endParaRPr lang="en-GB" dirty="0">
              <a:solidFill>
                <a:schemeClr val="bg1"/>
              </a:solidFill>
            </a:endParaRPr>
          </a:p>
          <a:p>
            <a:endParaRPr lang="en-GB" dirty="0">
              <a:solidFill>
                <a:schemeClr val="bg1"/>
              </a:solidFill>
            </a:endParaRPr>
          </a:p>
        </p:txBody>
      </p:sp>
    </p:spTree>
    <p:extLst>
      <p:ext uri="{BB962C8B-B14F-4D97-AF65-F5344CB8AC3E}">
        <p14:creationId xmlns:p14="http://schemas.microsoft.com/office/powerpoint/2010/main" val="381655167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10242" name="Picture 2" descr="C:\Users\Allan\Desktop\Floods\locations to repair damaged defenc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1" descr="In Dawlish (Devon) a large section of the sea wall under the railway line collapsed, leaving the track suspended in mid-ai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569" y="5085182"/>
            <a:ext cx="1914339" cy="1623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ight Arrow 6"/>
          <p:cNvSpPr/>
          <p:nvPr/>
        </p:nvSpPr>
        <p:spPr>
          <a:xfrm>
            <a:off x="2771800" y="6116154"/>
            <a:ext cx="2775087" cy="12115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ight Arrow 9"/>
          <p:cNvSpPr/>
          <p:nvPr/>
        </p:nvSpPr>
        <p:spPr>
          <a:xfrm>
            <a:off x="4208803" y="2330791"/>
            <a:ext cx="2634228" cy="12115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409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953" y="2391370"/>
            <a:ext cx="4133850" cy="24967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3" descr="C:\Users\Allan\Documents\WIP\IPCC 2014\Flooding\PICTURES\DAWLISH IMG_69051.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977455" y="4863714"/>
            <a:ext cx="1813878" cy="14454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0244085"/>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Rectangle 1"/>
          <p:cNvSpPr/>
          <p:nvPr/>
        </p:nvSpPr>
        <p:spPr>
          <a:xfrm>
            <a:off x="0" y="116632"/>
            <a:ext cx="9144000" cy="7294305"/>
          </a:xfrm>
          <a:prstGeom prst="rect">
            <a:avLst/>
          </a:prstGeom>
        </p:spPr>
        <p:txBody>
          <a:bodyPr wrap="square">
            <a:spAutoFit/>
          </a:bodyPr>
          <a:lstStyle/>
          <a:p>
            <a:r>
              <a:rPr lang="en-GB" dirty="0" smtClean="0">
                <a:solidFill>
                  <a:srgbClr val="00B0F0"/>
                </a:solidFill>
                <a:latin typeface="Comic Sans MS" panose="030F0702030302020204" pitchFamily="66" charset="0"/>
              </a:rPr>
              <a:t>Examples </a:t>
            </a:r>
            <a:r>
              <a:rPr lang="en-GB" dirty="0">
                <a:solidFill>
                  <a:srgbClr val="00B0F0"/>
                </a:solidFill>
                <a:latin typeface="Comic Sans MS" panose="030F0702030302020204" pitchFamily="66" charset="0"/>
              </a:rPr>
              <a:t>of alternatives to </a:t>
            </a:r>
            <a:r>
              <a:rPr lang="en-GB" b="1" dirty="0">
                <a:solidFill>
                  <a:srgbClr val="00B0F0"/>
                </a:solidFill>
                <a:latin typeface="Comic Sans MS" panose="030F0702030302020204" pitchFamily="66" charset="0"/>
              </a:rPr>
              <a:t>standard engineering approaches</a:t>
            </a:r>
            <a:r>
              <a:rPr lang="en-GB" dirty="0">
                <a:solidFill>
                  <a:srgbClr val="00B0F0"/>
                </a:solidFill>
                <a:latin typeface="Comic Sans MS" panose="030F0702030302020204" pitchFamily="66" charset="0"/>
              </a:rPr>
              <a:t>, which </a:t>
            </a:r>
            <a:r>
              <a:rPr lang="en-GB" dirty="0" smtClean="0">
                <a:solidFill>
                  <a:srgbClr val="00B0F0"/>
                </a:solidFill>
                <a:latin typeface="Comic Sans MS" panose="030F0702030302020204" pitchFamily="66" charset="0"/>
              </a:rPr>
              <a:t>may </a:t>
            </a:r>
            <a:r>
              <a:rPr lang="en-GB" dirty="0">
                <a:solidFill>
                  <a:srgbClr val="00B0F0"/>
                </a:solidFill>
                <a:latin typeface="Comic Sans MS" panose="030F0702030302020204" pitchFamily="66" charset="0"/>
              </a:rPr>
              <a:t>be deployed alongside existing flood and coastal erosion risk management, include</a:t>
            </a:r>
            <a:r>
              <a:rPr lang="en-GB" dirty="0">
                <a:solidFill>
                  <a:srgbClr val="00B0F0"/>
                </a:solidFill>
              </a:rPr>
              <a:t>: </a:t>
            </a:r>
          </a:p>
          <a:p>
            <a:pPr marL="285750" indent="-285750">
              <a:buFont typeface="Arial" panose="020B0604020202020204" pitchFamily="34" charset="0"/>
              <a:buChar char="•"/>
            </a:pPr>
            <a:r>
              <a:rPr lang="en-GB" b="1" dirty="0">
                <a:solidFill>
                  <a:srgbClr val="FFFF00"/>
                </a:solidFill>
              </a:rPr>
              <a:t>Increasing </a:t>
            </a:r>
            <a:r>
              <a:rPr lang="en-GB" b="1" dirty="0" smtClean="0">
                <a:solidFill>
                  <a:srgbClr val="FFFF00"/>
                </a:solidFill>
              </a:rPr>
              <a:t>awareness </a:t>
            </a:r>
            <a:r>
              <a:rPr lang="en-GB" b="1" dirty="0">
                <a:solidFill>
                  <a:srgbClr val="FFFF00"/>
                </a:solidFill>
              </a:rPr>
              <a:t>levels </a:t>
            </a:r>
            <a:r>
              <a:rPr lang="en-GB" dirty="0" smtClean="0">
                <a:solidFill>
                  <a:schemeClr val="bg1"/>
                </a:solidFill>
              </a:rPr>
              <a:t>of </a:t>
            </a:r>
            <a:r>
              <a:rPr lang="en-GB" dirty="0">
                <a:solidFill>
                  <a:schemeClr val="bg1"/>
                </a:solidFill>
              </a:rPr>
              <a:t>flood and coastal erosion risks among individuals, businesses, and communities. </a:t>
            </a:r>
          </a:p>
          <a:p>
            <a:pPr marL="285750" indent="-285750">
              <a:buFont typeface="Arial" panose="020B0604020202020204" pitchFamily="34" charset="0"/>
              <a:buChar char="•"/>
            </a:pPr>
            <a:r>
              <a:rPr lang="en-GB" b="1" dirty="0">
                <a:solidFill>
                  <a:srgbClr val="FFFF00"/>
                </a:solidFill>
              </a:rPr>
              <a:t>Increasing individual and community preparedness </a:t>
            </a:r>
            <a:r>
              <a:rPr lang="en-GB" dirty="0">
                <a:solidFill>
                  <a:schemeClr val="bg1"/>
                </a:solidFill>
              </a:rPr>
              <a:t>for flood and coastal erosion events. </a:t>
            </a:r>
          </a:p>
          <a:p>
            <a:pPr marL="285750" indent="-285750">
              <a:buFont typeface="Arial" panose="020B0604020202020204" pitchFamily="34" charset="0"/>
              <a:buChar char="•"/>
            </a:pPr>
            <a:r>
              <a:rPr lang="en-GB" dirty="0">
                <a:solidFill>
                  <a:schemeClr val="bg1"/>
                </a:solidFill>
              </a:rPr>
              <a:t>Supporting individuals, communities and businesses to </a:t>
            </a:r>
            <a:r>
              <a:rPr lang="en-GB" b="1" dirty="0">
                <a:solidFill>
                  <a:srgbClr val="FFFF00"/>
                </a:solidFill>
              </a:rPr>
              <a:t>build their resilience </a:t>
            </a:r>
            <a:r>
              <a:rPr lang="en-GB" dirty="0">
                <a:solidFill>
                  <a:schemeClr val="bg1"/>
                </a:solidFill>
              </a:rPr>
              <a:t>to flood events. </a:t>
            </a:r>
            <a:r>
              <a:rPr lang="en-GB" b="1" dirty="0">
                <a:solidFill>
                  <a:srgbClr val="FFFF00"/>
                </a:solidFill>
              </a:rPr>
              <a:t>Speeding up the recovery process </a:t>
            </a:r>
            <a:r>
              <a:rPr lang="en-GB" dirty="0">
                <a:solidFill>
                  <a:schemeClr val="bg1"/>
                </a:solidFill>
              </a:rPr>
              <a:t>by incorporating greater resilience measures into the design of new buildings, and retro-fitting at risk properties, including historic buildings, with flood resilience measures. </a:t>
            </a:r>
          </a:p>
          <a:p>
            <a:pPr marL="285750" indent="-285750">
              <a:buFont typeface="Arial" panose="020B0604020202020204" pitchFamily="34" charset="0"/>
              <a:buChar char="•"/>
            </a:pPr>
            <a:r>
              <a:rPr lang="en-GB" b="1" dirty="0">
                <a:solidFill>
                  <a:srgbClr val="FFFF00"/>
                </a:solidFill>
              </a:rPr>
              <a:t>Sustainable drainage systems </a:t>
            </a:r>
            <a:r>
              <a:rPr lang="en-GB" dirty="0">
                <a:solidFill>
                  <a:schemeClr val="bg1"/>
                </a:solidFill>
              </a:rPr>
              <a:t>(</a:t>
            </a:r>
            <a:r>
              <a:rPr lang="en-GB" dirty="0" err="1">
                <a:solidFill>
                  <a:schemeClr val="bg1"/>
                </a:solidFill>
              </a:rPr>
              <a:t>SuDS</a:t>
            </a:r>
            <a:r>
              <a:rPr lang="en-GB" dirty="0">
                <a:solidFill>
                  <a:schemeClr val="bg1"/>
                </a:solidFill>
              </a:rPr>
              <a:t>). </a:t>
            </a:r>
          </a:p>
          <a:p>
            <a:pPr marL="285750" indent="-285750">
              <a:buFont typeface="Arial" panose="020B0604020202020204" pitchFamily="34" charset="0"/>
              <a:buChar char="•"/>
            </a:pPr>
            <a:r>
              <a:rPr lang="en-GB" b="1" dirty="0">
                <a:solidFill>
                  <a:srgbClr val="FFFF00"/>
                </a:solidFill>
              </a:rPr>
              <a:t>Planning and development control </a:t>
            </a:r>
            <a:r>
              <a:rPr lang="en-GB" dirty="0">
                <a:solidFill>
                  <a:schemeClr val="bg1"/>
                </a:solidFill>
              </a:rPr>
              <a:t>to reduce the impact of new developments on flood and coastal erosion risk. </a:t>
            </a:r>
          </a:p>
          <a:p>
            <a:pPr marL="285750" indent="-285750">
              <a:buFont typeface="Arial" panose="020B0604020202020204" pitchFamily="34" charset="0"/>
              <a:buChar char="•"/>
            </a:pPr>
            <a:r>
              <a:rPr lang="en-GB" dirty="0">
                <a:solidFill>
                  <a:schemeClr val="bg1"/>
                </a:solidFill>
              </a:rPr>
              <a:t>Utilising the environment, such as </a:t>
            </a:r>
            <a:r>
              <a:rPr lang="en-GB" b="1" dirty="0">
                <a:solidFill>
                  <a:srgbClr val="FFFF00"/>
                </a:solidFill>
              </a:rPr>
              <a:t>management of the land to reduce runoff</a:t>
            </a:r>
            <a:r>
              <a:rPr lang="en-GB" dirty="0">
                <a:solidFill>
                  <a:schemeClr val="bg1"/>
                </a:solidFill>
              </a:rPr>
              <a:t>, harnessing </a:t>
            </a:r>
            <a:r>
              <a:rPr lang="en-GB" dirty="0" smtClean="0">
                <a:solidFill>
                  <a:schemeClr val="bg1"/>
                </a:solidFill>
              </a:rPr>
              <a:t>peat lands </a:t>
            </a:r>
            <a:r>
              <a:rPr lang="en-GB" dirty="0">
                <a:solidFill>
                  <a:schemeClr val="bg1"/>
                </a:solidFill>
              </a:rPr>
              <a:t>and wetlands to store water, restoring and </a:t>
            </a:r>
            <a:r>
              <a:rPr lang="en-GB" b="1" dirty="0">
                <a:solidFill>
                  <a:srgbClr val="92D050"/>
                </a:solidFill>
              </a:rPr>
              <a:t>expanding salt marshes</a:t>
            </a:r>
            <a:r>
              <a:rPr lang="en-GB" dirty="0">
                <a:solidFill>
                  <a:schemeClr val="bg1"/>
                </a:solidFill>
              </a:rPr>
              <a:t>, or sustaining </a:t>
            </a:r>
            <a:r>
              <a:rPr lang="en-GB" b="1" dirty="0">
                <a:solidFill>
                  <a:srgbClr val="FFFF00"/>
                </a:solidFill>
              </a:rPr>
              <a:t>beaches and shingle ridges </a:t>
            </a:r>
            <a:r>
              <a:rPr lang="en-GB" dirty="0">
                <a:solidFill>
                  <a:schemeClr val="bg1"/>
                </a:solidFill>
              </a:rPr>
              <a:t>to dissipate wave energy and reduce risks to communities. </a:t>
            </a:r>
          </a:p>
          <a:p>
            <a:pPr marL="285750" indent="-285750">
              <a:buFont typeface="Arial" panose="020B0604020202020204" pitchFamily="34" charset="0"/>
              <a:buChar char="•"/>
            </a:pPr>
            <a:r>
              <a:rPr lang="en-GB" dirty="0">
                <a:solidFill>
                  <a:schemeClr val="bg1"/>
                </a:solidFill>
              </a:rPr>
              <a:t>Identifying areas suitable for </a:t>
            </a:r>
            <a:r>
              <a:rPr lang="en-GB" b="1" dirty="0">
                <a:solidFill>
                  <a:srgbClr val="FFFF00"/>
                </a:solidFill>
              </a:rPr>
              <a:t>inundation and water storag</a:t>
            </a:r>
            <a:r>
              <a:rPr lang="en-GB" dirty="0">
                <a:solidFill>
                  <a:srgbClr val="FFFF00"/>
                </a:solidFill>
              </a:rPr>
              <a:t>e </a:t>
            </a:r>
            <a:r>
              <a:rPr lang="en-GB" dirty="0">
                <a:solidFill>
                  <a:schemeClr val="bg1"/>
                </a:solidFill>
              </a:rPr>
              <a:t>to reduce the risk of flooding elsewhere. </a:t>
            </a:r>
          </a:p>
          <a:p>
            <a:pPr marL="285750" indent="-285750">
              <a:buFont typeface="Arial" panose="020B0604020202020204" pitchFamily="34" charset="0"/>
              <a:buChar char="•"/>
            </a:pPr>
            <a:r>
              <a:rPr lang="en-GB" dirty="0">
                <a:solidFill>
                  <a:schemeClr val="bg1"/>
                </a:solidFill>
              </a:rPr>
              <a:t>Planning </a:t>
            </a:r>
            <a:r>
              <a:rPr lang="en-GB" b="1" dirty="0">
                <a:solidFill>
                  <a:srgbClr val="FFFF00"/>
                </a:solidFill>
              </a:rPr>
              <a:t>t</a:t>
            </a:r>
            <a:r>
              <a:rPr lang="en-GB" dirty="0">
                <a:solidFill>
                  <a:srgbClr val="FFFF00"/>
                </a:solidFill>
              </a:rPr>
              <a:t>o </a:t>
            </a:r>
            <a:r>
              <a:rPr lang="en-GB" b="1" dirty="0">
                <a:solidFill>
                  <a:srgbClr val="FFFF00"/>
                </a:solidFill>
              </a:rPr>
              <a:t>roll back development </a:t>
            </a:r>
            <a:r>
              <a:rPr lang="en-GB" dirty="0">
                <a:solidFill>
                  <a:schemeClr val="bg1"/>
                </a:solidFill>
              </a:rPr>
              <a:t>in coastal areas to avoid damage from flooding or coastal erosion. </a:t>
            </a:r>
          </a:p>
          <a:p>
            <a:pPr marL="285750" indent="-285750">
              <a:buFont typeface="Arial" panose="020B0604020202020204" pitchFamily="34" charset="0"/>
              <a:buChar char="•"/>
            </a:pPr>
            <a:r>
              <a:rPr lang="en-GB" dirty="0">
                <a:solidFill>
                  <a:schemeClr val="bg1"/>
                </a:solidFill>
              </a:rPr>
              <a:t>Better </a:t>
            </a:r>
            <a:r>
              <a:rPr lang="en-GB" b="1" dirty="0">
                <a:solidFill>
                  <a:srgbClr val="FFFF00"/>
                </a:solidFill>
              </a:rPr>
              <a:t>warning systems for flooding </a:t>
            </a:r>
            <a:r>
              <a:rPr lang="en-GB" dirty="0">
                <a:solidFill>
                  <a:schemeClr val="bg1"/>
                </a:solidFill>
              </a:rPr>
              <a:t>events and high tides/stormy seas. </a:t>
            </a:r>
          </a:p>
          <a:p>
            <a:pPr marL="285750" indent="-285750">
              <a:buFont typeface="Arial" panose="020B0604020202020204" pitchFamily="34" charset="0"/>
              <a:buChar char="•"/>
            </a:pPr>
            <a:r>
              <a:rPr lang="en-GB" dirty="0">
                <a:solidFill>
                  <a:schemeClr val="bg1"/>
                </a:solidFill>
              </a:rPr>
              <a:t>Ensuring </a:t>
            </a:r>
            <a:r>
              <a:rPr lang="en-GB" b="1" dirty="0">
                <a:solidFill>
                  <a:srgbClr val="FFFF00"/>
                </a:solidFill>
              </a:rPr>
              <a:t>effective emergency plans </a:t>
            </a:r>
            <a:r>
              <a:rPr lang="en-GB" dirty="0">
                <a:solidFill>
                  <a:schemeClr val="bg1"/>
                </a:solidFill>
              </a:rPr>
              <a:t>are in place for flood emergencies. </a:t>
            </a:r>
          </a:p>
          <a:p>
            <a:pPr marL="285750" indent="-285750">
              <a:buFont typeface="Arial" panose="020B0604020202020204" pitchFamily="34" charset="0"/>
              <a:buChar char="•"/>
            </a:pPr>
            <a:r>
              <a:rPr lang="en-GB" dirty="0">
                <a:solidFill>
                  <a:schemeClr val="bg1"/>
                </a:solidFill>
              </a:rPr>
              <a:t>Improving </a:t>
            </a:r>
            <a:r>
              <a:rPr lang="en-GB" b="1" dirty="0">
                <a:solidFill>
                  <a:srgbClr val="FFFF00"/>
                </a:solidFill>
              </a:rPr>
              <a:t>the response to flooding</a:t>
            </a:r>
            <a:r>
              <a:rPr lang="en-GB" b="1" dirty="0">
                <a:solidFill>
                  <a:schemeClr val="bg1"/>
                </a:solidFill>
              </a:rPr>
              <a:t> </a:t>
            </a:r>
            <a:r>
              <a:rPr lang="en-GB" dirty="0">
                <a:solidFill>
                  <a:schemeClr val="bg1"/>
                </a:solidFill>
              </a:rPr>
              <a:t>by local emergency responders, as well as individuals and businesses. </a:t>
            </a:r>
          </a:p>
          <a:p>
            <a:pPr marL="285750" indent="-285750">
              <a:buFont typeface="Arial" panose="020B0604020202020204" pitchFamily="34" charset="0"/>
              <a:buChar char="•"/>
            </a:pPr>
            <a:r>
              <a:rPr lang="en-GB" dirty="0">
                <a:solidFill>
                  <a:schemeClr val="bg1"/>
                </a:solidFill>
              </a:rPr>
              <a:t>Ensuring </a:t>
            </a:r>
            <a:r>
              <a:rPr lang="en-GB" b="1" dirty="0">
                <a:solidFill>
                  <a:srgbClr val="FFFF00"/>
                </a:solidFill>
              </a:rPr>
              <a:t>effective recovery arrangements </a:t>
            </a:r>
            <a:r>
              <a:rPr lang="en-GB" dirty="0">
                <a:solidFill>
                  <a:schemeClr val="bg1"/>
                </a:solidFill>
              </a:rPr>
              <a:t>are in place. </a:t>
            </a:r>
          </a:p>
          <a:p>
            <a:r>
              <a:rPr lang="en-GB" dirty="0">
                <a:solidFill>
                  <a:schemeClr val="bg1"/>
                </a:solidFill>
              </a:rPr>
              <a:t>	</a:t>
            </a:r>
          </a:p>
        </p:txBody>
      </p:sp>
    </p:spTree>
    <p:extLst>
      <p:ext uri="{BB962C8B-B14F-4D97-AF65-F5344CB8AC3E}">
        <p14:creationId xmlns:p14="http://schemas.microsoft.com/office/powerpoint/2010/main" val="3279794248"/>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Rectangle 1"/>
          <p:cNvSpPr/>
          <p:nvPr/>
        </p:nvSpPr>
        <p:spPr>
          <a:xfrm>
            <a:off x="107504" y="44624"/>
            <a:ext cx="4572000" cy="646331"/>
          </a:xfrm>
          <a:prstGeom prst="rect">
            <a:avLst/>
          </a:prstGeom>
        </p:spPr>
        <p:txBody>
          <a:bodyPr>
            <a:spAutoFit/>
          </a:bodyPr>
          <a:lstStyle/>
          <a:p>
            <a:r>
              <a:rPr lang="en-GB" dirty="0">
                <a:solidFill>
                  <a:schemeClr val="bg1"/>
                </a:solidFill>
                <a:latin typeface="Comic Sans MS" panose="030F0702030302020204" pitchFamily="66" charset="0"/>
              </a:rPr>
              <a:t> </a:t>
            </a:r>
            <a:r>
              <a:rPr lang="en-GB" b="1" dirty="0" smtClean="0">
                <a:solidFill>
                  <a:srgbClr val="FFFF00"/>
                </a:solidFill>
                <a:latin typeface="Comic Sans MS" panose="030F0702030302020204" pitchFamily="66" charset="0"/>
              </a:rPr>
              <a:t>HYDROSNAKE </a:t>
            </a:r>
            <a:r>
              <a:rPr lang="en-GB" dirty="0" smtClean="0">
                <a:solidFill>
                  <a:schemeClr val="bg1"/>
                </a:solidFill>
                <a:latin typeface="Comic Sans MS" panose="030F0702030302020204" pitchFamily="66" charset="0"/>
              </a:rPr>
              <a:t>weighs </a:t>
            </a:r>
            <a:r>
              <a:rPr lang="en-GB" dirty="0">
                <a:solidFill>
                  <a:schemeClr val="bg1"/>
                </a:solidFill>
                <a:latin typeface="Comic Sans MS" panose="030F0702030302020204" pitchFamily="66" charset="0"/>
              </a:rPr>
              <a:t>half a kilo, less than a bag of sugar! </a:t>
            </a:r>
          </a:p>
        </p:txBody>
      </p:sp>
      <p:pic>
        <p:nvPicPr>
          <p:cNvPr id="3" name="Picture 5" descr="C:\Users\Allan\Desktop\Australia talk\Hydrosack\hydrosnake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36" y="669021"/>
            <a:ext cx="1779676" cy="177967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C:\Users\Allan\Desktop\Australia talk\Chertsey sausag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00384" y="923330"/>
            <a:ext cx="3384376" cy="203139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806280" y="0"/>
            <a:ext cx="4572000" cy="923330"/>
          </a:xfrm>
          <a:prstGeom prst="rect">
            <a:avLst/>
          </a:prstGeom>
        </p:spPr>
        <p:txBody>
          <a:bodyPr>
            <a:spAutoFit/>
          </a:bodyPr>
          <a:lstStyle/>
          <a:p>
            <a:r>
              <a:rPr lang="en-GB" b="1" dirty="0" smtClean="0">
                <a:solidFill>
                  <a:srgbClr val="FFFF00"/>
                </a:solidFill>
                <a:latin typeface="Comic Sans MS" panose="030F0702030302020204" pitchFamily="66" charset="0"/>
              </a:rPr>
              <a:t>CHERTSEY SAUS</a:t>
            </a:r>
            <a:r>
              <a:rPr lang="en-GB" b="1" dirty="0" smtClean="0">
                <a:solidFill>
                  <a:srgbClr val="FFFF00"/>
                </a:solidFill>
              </a:rPr>
              <a:t>AGE </a:t>
            </a:r>
            <a:r>
              <a:rPr lang="en-GB" dirty="0" smtClean="0">
                <a:solidFill>
                  <a:schemeClr val="bg1"/>
                </a:solidFill>
              </a:rPr>
              <a:t>the </a:t>
            </a:r>
            <a:r>
              <a:rPr lang="en-GB" dirty="0">
                <a:solidFill>
                  <a:schemeClr val="bg1"/>
                </a:solidFill>
              </a:rPr>
              <a:t>£90,000 US-made dam, </a:t>
            </a:r>
            <a:r>
              <a:rPr lang="en-GB" dirty="0" smtClean="0">
                <a:solidFill>
                  <a:schemeClr val="bg1"/>
                </a:solidFill>
              </a:rPr>
              <a:t>stops floodwaters </a:t>
            </a:r>
            <a:r>
              <a:rPr lang="en-GB" dirty="0">
                <a:solidFill>
                  <a:schemeClr val="bg1"/>
                </a:solidFill>
              </a:rPr>
              <a:t>reaching a further 200 homes on the </a:t>
            </a:r>
            <a:r>
              <a:rPr lang="en-GB" dirty="0" smtClean="0">
                <a:solidFill>
                  <a:schemeClr val="bg1"/>
                </a:solidFill>
              </a:rPr>
              <a:t>street’s south side</a:t>
            </a:r>
            <a:endParaRPr lang="en-GB" dirty="0">
              <a:solidFill>
                <a:schemeClr val="bg1"/>
              </a:solidFill>
            </a:endParaRPr>
          </a:p>
        </p:txBody>
      </p:sp>
      <p:sp>
        <p:nvSpPr>
          <p:cNvPr id="6" name="Rectangle 5"/>
          <p:cNvSpPr/>
          <p:nvPr/>
        </p:nvSpPr>
        <p:spPr>
          <a:xfrm>
            <a:off x="143993" y="5070788"/>
            <a:ext cx="4572000" cy="1754326"/>
          </a:xfrm>
          <a:prstGeom prst="rect">
            <a:avLst/>
          </a:prstGeom>
        </p:spPr>
        <p:txBody>
          <a:bodyPr>
            <a:spAutoFit/>
          </a:bodyPr>
          <a:lstStyle/>
          <a:p>
            <a:r>
              <a:rPr lang="en-GB" b="1" dirty="0">
                <a:solidFill>
                  <a:srgbClr val="FFFF00"/>
                </a:solidFill>
                <a:latin typeface="Comic Sans MS" panose="030F0702030302020204" pitchFamily="66" charset="0"/>
              </a:rPr>
              <a:t>FLOODSTOP</a:t>
            </a:r>
            <a:r>
              <a:rPr lang="en-GB" dirty="0">
                <a:solidFill>
                  <a:schemeClr val="bg1"/>
                </a:solidFill>
                <a:latin typeface="Comic Sans MS" panose="030F0702030302020204" pitchFamily="66" charset="0"/>
              </a:rPr>
              <a:t> - flood protection pods actually fill with the rising flood waters, which combined with the weighted universal keys ensures the assembled flood barrier holds back flood waters. No ground bolting</a:t>
            </a:r>
            <a:endParaRPr lang="en-GB" dirty="0"/>
          </a:p>
        </p:txBody>
      </p:sp>
      <p:pic>
        <p:nvPicPr>
          <p:cNvPr id="7" name="Picture 4" descr="C:\Users\Allan\Desktop\Floods\fstop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64189" y="5184555"/>
            <a:ext cx="2328383" cy="155681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C:\Users\Allan\Desktop\Australia talk\Pipes-at-Saltmore-pumping-01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7544" y="2792146"/>
            <a:ext cx="3239658" cy="194262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707202" y="3050276"/>
            <a:ext cx="4716016" cy="1200329"/>
          </a:xfrm>
          <a:prstGeom prst="rect">
            <a:avLst/>
          </a:prstGeom>
        </p:spPr>
        <p:txBody>
          <a:bodyPr wrap="square">
            <a:spAutoFit/>
          </a:bodyPr>
          <a:lstStyle/>
          <a:p>
            <a:r>
              <a:rPr lang="en-GB" b="1" dirty="0">
                <a:solidFill>
                  <a:srgbClr val="FFFF00"/>
                </a:solidFill>
                <a:latin typeface="Comic Sans MS" panose="030F0702030302020204" pitchFamily="66" charset="0"/>
              </a:rPr>
              <a:t>PUMPING</a:t>
            </a:r>
            <a:r>
              <a:rPr lang="en-GB" dirty="0">
                <a:solidFill>
                  <a:srgbClr val="FFFF00"/>
                </a:solidFill>
                <a:latin typeface="Comic Sans MS" panose="030F0702030302020204" pitchFamily="66" charset="0"/>
              </a:rPr>
              <a:t> </a:t>
            </a:r>
            <a:r>
              <a:rPr lang="en-GB" dirty="0" smtClean="0">
                <a:solidFill>
                  <a:schemeClr val="bg1"/>
                </a:solidFill>
                <a:latin typeface="Comic Sans MS" panose="030F0702030302020204" pitchFamily="66" charset="0"/>
              </a:rPr>
              <a:t>£</a:t>
            </a:r>
            <a:r>
              <a:rPr lang="en-GB" dirty="0">
                <a:solidFill>
                  <a:schemeClr val="bg1"/>
                </a:solidFill>
                <a:latin typeface="Comic Sans MS" panose="030F0702030302020204" pitchFamily="66" charset="0"/>
              </a:rPr>
              <a:t>130 </a:t>
            </a:r>
            <a:r>
              <a:rPr lang="en-GB" dirty="0" smtClean="0">
                <a:solidFill>
                  <a:schemeClr val="bg1"/>
                </a:solidFill>
                <a:latin typeface="Comic Sans MS" panose="030F0702030302020204" pitchFamily="66" charset="0"/>
              </a:rPr>
              <a:t>million Govt. </a:t>
            </a:r>
            <a:r>
              <a:rPr lang="en-GB" dirty="0">
                <a:solidFill>
                  <a:schemeClr val="bg1"/>
                </a:solidFill>
                <a:latin typeface="Comic Sans MS" panose="030F0702030302020204" pitchFamily="66" charset="0"/>
              </a:rPr>
              <a:t>has pledged for </a:t>
            </a:r>
            <a:r>
              <a:rPr lang="en-GB" dirty="0" smtClean="0">
                <a:solidFill>
                  <a:schemeClr val="bg1"/>
                </a:solidFill>
                <a:latin typeface="Comic Sans MS" panose="030F0702030302020204" pitchFamily="66" charset="0"/>
              </a:rPr>
              <a:t>repairs, 65 </a:t>
            </a:r>
            <a:r>
              <a:rPr lang="en-GB" dirty="0">
                <a:solidFill>
                  <a:schemeClr val="bg1"/>
                </a:solidFill>
                <a:latin typeface="Comic Sans MS" panose="030F0702030302020204" pitchFamily="66" charset="0"/>
              </a:rPr>
              <a:t>m. cubic litres removed from Somerset </a:t>
            </a:r>
            <a:r>
              <a:rPr lang="en-GB" dirty="0" smtClean="0">
                <a:solidFill>
                  <a:schemeClr val="bg1"/>
                </a:solidFill>
                <a:latin typeface="Comic Sans MS" panose="030F0702030302020204" pitchFamily="66" charset="0"/>
              </a:rPr>
              <a:t>Levels, 62 </a:t>
            </a:r>
            <a:r>
              <a:rPr lang="en-GB" dirty="0">
                <a:solidFill>
                  <a:schemeClr val="bg1"/>
                </a:solidFill>
                <a:latin typeface="Comic Sans MS" panose="030F0702030302020204" pitchFamily="66" charset="0"/>
              </a:rPr>
              <a:t>pumps working at height of flooding.</a:t>
            </a:r>
          </a:p>
        </p:txBody>
      </p:sp>
      <p:pic>
        <p:nvPicPr>
          <p:cNvPr id="10" name="Picture 9" descr="C:\Users\Allan\Desktop\Floods\Hydrosack\hydrosnake2.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699792" y="461665"/>
            <a:ext cx="1520535" cy="203517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5" descr="C:\Users\Allan\Desktop\Floods\Hydrosack\IMG_0936_straightened_1.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983454" y="5157193"/>
            <a:ext cx="2580601" cy="158417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8" descr="C:\Users\Allan\Desktop\Australia talk\flooding-road-sign.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51159" y="4164784"/>
            <a:ext cx="1498449" cy="96682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C:\Users\Allan\Desktop\Floods\untitled.pn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092280" y="3932051"/>
            <a:ext cx="1434235" cy="11387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6230591"/>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12290" name="Picture 2" descr="C:\Users\Allan\Desktop\Australia talk\Pipes-at-Saltmore-pumping-01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99392"/>
            <a:ext cx="3638275" cy="2181647"/>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C:\Users\Allan\Desktop\Australia talk\Chertsey sausag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2040" y="49622"/>
            <a:ext cx="3384376" cy="2031392"/>
          </a:xfrm>
          <a:prstGeom prst="rect">
            <a:avLst/>
          </a:prstGeom>
          <a:noFill/>
          <a:extLst>
            <a:ext uri="{909E8E84-426E-40DD-AFC4-6F175D3DCCD1}">
              <a14:hiddenFill xmlns:a14="http://schemas.microsoft.com/office/drawing/2010/main">
                <a:solidFill>
                  <a:srgbClr val="FFFFFF"/>
                </a:solidFill>
              </a14:hiddenFill>
            </a:ext>
          </a:extLst>
        </p:spPr>
      </p:pic>
      <p:pic>
        <p:nvPicPr>
          <p:cNvPr id="12293" name="Picture 5" descr="C:\Users\Allan\Desktop\Australia talk\Hydrosack\hydrosnake4.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93730" y="2285236"/>
            <a:ext cx="2508498" cy="2508498"/>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C:\Users\Allan\Desktop\Australia talk\Hydrosack\hydrosnake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71129" y="5352506"/>
            <a:ext cx="2025973" cy="799999"/>
          </a:xfrm>
          <a:prstGeom prst="rect">
            <a:avLst/>
          </a:prstGeom>
          <a:noFill/>
          <a:extLst>
            <a:ext uri="{909E8E84-426E-40DD-AFC4-6F175D3DCCD1}">
              <a14:hiddenFill xmlns:a14="http://schemas.microsoft.com/office/drawing/2010/main">
                <a:solidFill>
                  <a:srgbClr val="FFFFFF"/>
                </a:solidFill>
              </a14:hiddenFill>
            </a:ext>
          </a:extLst>
        </p:spPr>
      </p:pic>
      <p:pic>
        <p:nvPicPr>
          <p:cNvPr id="12296" name="Picture 8" descr="C:\Users\Allan\Desktop\Australia talk\flooding-road-sign.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16216" y="4976986"/>
            <a:ext cx="2486568" cy="174059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10764" y="3676287"/>
            <a:ext cx="3851240" cy="3293209"/>
          </a:xfrm>
          <a:prstGeom prst="rect">
            <a:avLst/>
          </a:prstGeom>
        </p:spPr>
        <p:txBody>
          <a:bodyPr wrap="square">
            <a:spAutoFit/>
          </a:bodyPr>
          <a:lstStyle/>
          <a:p>
            <a:r>
              <a:rPr lang="en-GB" sz="1600" dirty="0">
                <a:solidFill>
                  <a:schemeClr val="bg1"/>
                </a:solidFill>
                <a:latin typeface="Comic Sans MS" panose="030F0702030302020204" pitchFamily="66" charset="0"/>
              </a:rPr>
              <a:t>Each </a:t>
            </a:r>
            <a:r>
              <a:rPr lang="en-GB" sz="1600" b="1" dirty="0">
                <a:solidFill>
                  <a:srgbClr val="FFFF00"/>
                </a:solidFill>
                <a:latin typeface="Comic Sans MS" panose="030F0702030302020204" pitchFamily="66" charset="0"/>
              </a:rPr>
              <a:t>HYDROSNAKE</a:t>
            </a:r>
            <a:r>
              <a:rPr lang="en-GB" sz="1600" dirty="0">
                <a:solidFill>
                  <a:srgbClr val="FFFF00"/>
                </a:solidFill>
                <a:latin typeface="Comic Sans MS" panose="030F0702030302020204" pitchFamily="66" charset="0"/>
              </a:rPr>
              <a:t> </a:t>
            </a:r>
            <a:r>
              <a:rPr lang="en-GB" sz="1600" dirty="0">
                <a:solidFill>
                  <a:schemeClr val="bg1"/>
                </a:solidFill>
                <a:latin typeface="Comic Sans MS" panose="030F0702030302020204" pitchFamily="66" charset="0"/>
              </a:rPr>
              <a:t>weighs half a kilo, less than a bag of sugar! </a:t>
            </a:r>
            <a:endParaRPr lang="en-GB" sz="1600" dirty="0" smtClean="0">
              <a:solidFill>
                <a:schemeClr val="bg1"/>
              </a:solidFill>
              <a:latin typeface="Comic Sans MS" panose="030F0702030302020204" pitchFamily="66" charset="0"/>
            </a:endParaRPr>
          </a:p>
          <a:p>
            <a:endParaRPr lang="en-GB" sz="1600" dirty="0">
              <a:solidFill>
                <a:schemeClr val="bg1"/>
              </a:solidFill>
              <a:latin typeface="Comic Sans MS" panose="030F0702030302020204" pitchFamily="66" charset="0"/>
            </a:endParaRPr>
          </a:p>
          <a:p>
            <a:r>
              <a:rPr lang="en-GB" sz="1600" dirty="0">
                <a:solidFill>
                  <a:schemeClr val="bg1"/>
                </a:solidFill>
                <a:latin typeface="Comic Sans MS" panose="030F0702030302020204" pitchFamily="66" charset="0"/>
              </a:rPr>
              <a:t>When fully inflated (soaking in water for 3 </a:t>
            </a:r>
            <a:r>
              <a:rPr lang="en-GB" sz="1600" dirty="0" smtClean="0">
                <a:solidFill>
                  <a:schemeClr val="bg1"/>
                </a:solidFill>
                <a:latin typeface="Comic Sans MS" panose="030F0702030302020204" pitchFamily="66" charset="0"/>
              </a:rPr>
              <a:t>minutes),each </a:t>
            </a:r>
            <a:r>
              <a:rPr lang="en-GB" sz="1600" dirty="0">
                <a:solidFill>
                  <a:schemeClr val="bg1"/>
                </a:solidFill>
                <a:latin typeface="Comic Sans MS" panose="030F0702030302020204" pitchFamily="66" charset="0"/>
              </a:rPr>
              <a:t>weighs 15-20 kilos, (same as  a sand bag) and stay inflated for up to 3 months</a:t>
            </a:r>
            <a:r>
              <a:rPr lang="en-GB" sz="1600" dirty="0" smtClean="0">
                <a:solidFill>
                  <a:schemeClr val="bg1"/>
                </a:solidFill>
                <a:latin typeface="Comic Sans MS" panose="030F0702030302020204" pitchFamily="66" charset="0"/>
              </a:rPr>
              <a:t>.</a:t>
            </a:r>
          </a:p>
          <a:p>
            <a:endParaRPr lang="en-GB" sz="1600" dirty="0">
              <a:solidFill>
                <a:schemeClr val="bg1"/>
              </a:solidFill>
              <a:latin typeface="Comic Sans MS" panose="030F0702030302020204" pitchFamily="66" charset="0"/>
            </a:endParaRPr>
          </a:p>
          <a:p>
            <a:pPr lvl="0"/>
            <a:r>
              <a:rPr lang="en-GB" sz="1600" dirty="0">
                <a:solidFill>
                  <a:schemeClr val="bg1"/>
                </a:solidFill>
                <a:latin typeface="Comic Sans MS" panose="030F0702030302020204" pitchFamily="66" charset="0"/>
              </a:rPr>
              <a:t>They mould together easily to form a very effective </a:t>
            </a:r>
            <a:r>
              <a:rPr lang="en-GB" sz="1600" dirty="0" smtClean="0">
                <a:solidFill>
                  <a:schemeClr val="bg1"/>
                </a:solidFill>
                <a:latin typeface="Comic Sans MS" panose="030F0702030302020204" pitchFamily="66" charset="0"/>
              </a:rPr>
              <a:t>barrier</a:t>
            </a:r>
          </a:p>
          <a:p>
            <a:pPr lvl="0"/>
            <a:endParaRPr lang="en-GB" sz="1600" dirty="0">
              <a:solidFill>
                <a:schemeClr val="bg1"/>
              </a:solidFill>
              <a:latin typeface="Comic Sans MS" panose="030F0702030302020204" pitchFamily="66" charset="0"/>
            </a:endParaRPr>
          </a:p>
          <a:p>
            <a:pPr lvl="0"/>
            <a:r>
              <a:rPr lang="en-GB" sz="1600" dirty="0">
                <a:solidFill>
                  <a:schemeClr val="bg1"/>
                </a:solidFill>
                <a:latin typeface="Comic Sans MS" panose="030F0702030302020204" pitchFamily="66" charset="0"/>
              </a:rPr>
              <a:t> Are easy to dispose of &amp; are Eco and Environment friendly</a:t>
            </a:r>
          </a:p>
        </p:txBody>
      </p:sp>
      <p:pic>
        <p:nvPicPr>
          <p:cNvPr id="9" name="Picture 9" descr="C:\Users\Allan\Desktop\Floods\Hydrosack\hydrosnake2.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023464" y="2320443"/>
            <a:ext cx="2025973" cy="271168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750087" y="6211668"/>
            <a:ext cx="2901850" cy="646331"/>
          </a:xfrm>
          <a:prstGeom prst="rect">
            <a:avLst/>
          </a:prstGeom>
        </p:spPr>
        <p:txBody>
          <a:bodyPr wrap="square">
            <a:spAutoFit/>
          </a:bodyPr>
          <a:lstStyle/>
          <a:p>
            <a:pPr lvl="0"/>
            <a:r>
              <a:rPr lang="en-GB" sz="1600" b="1" dirty="0" smtClean="0">
                <a:solidFill>
                  <a:srgbClr val="FFFF00"/>
                </a:solidFill>
                <a:latin typeface="Comic Sans MS" panose="030F0702030302020204" pitchFamily="66" charset="0"/>
              </a:rPr>
              <a:t>HYDROSACK</a:t>
            </a:r>
            <a:r>
              <a:rPr lang="en-GB" dirty="0" smtClean="0">
                <a:solidFill>
                  <a:srgbClr val="FFFF00"/>
                </a:solidFill>
              </a:rPr>
              <a:t>(sand </a:t>
            </a:r>
            <a:r>
              <a:rPr lang="en-GB" dirty="0">
                <a:solidFill>
                  <a:srgbClr val="FFFF00"/>
                </a:solidFill>
              </a:rPr>
              <a:t>bag type)</a:t>
            </a:r>
          </a:p>
          <a:p>
            <a:endParaRPr lang="en-GB" dirty="0"/>
          </a:p>
        </p:txBody>
      </p:sp>
      <p:pic>
        <p:nvPicPr>
          <p:cNvPr id="11" name="Picture 6" descr="C:\Users\Allan\Desktop\Floods\untitled.pn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10764" y="2144957"/>
            <a:ext cx="1925620" cy="152888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7" descr="C:\Users\Allan\Desktop\Floods\images.jp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203241" y="2285236"/>
            <a:ext cx="1758763" cy="13407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595114"/>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10242" name="Picture 2" descr="C:\Users\Allan\Desktop\Floods\Floodstop.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67" y="2638"/>
            <a:ext cx="9144000" cy="2857500"/>
          </a:xfrm>
          <a:prstGeom prst="rect">
            <a:avLst/>
          </a:prstGeom>
          <a:noFill/>
          <a:extLst>
            <a:ext uri="{909E8E84-426E-40DD-AFC4-6F175D3DCCD1}">
              <a14:hiddenFill xmlns:a14="http://schemas.microsoft.com/office/drawing/2010/main">
                <a:solidFill>
                  <a:srgbClr val="FFFFFF"/>
                </a:solidFill>
              </a14:hiddenFill>
            </a:ext>
          </a:extLst>
        </p:spPr>
      </p:pic>
      <p:pic>
        <p:nvPicPr>
          <p:cNvPr id="10243" name="Picture 3" descr="C:\Users\Allan\Desktop\Floods\FS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893351"/>
            <a:ext cx="3905250" cy="2790825"/>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C:\Users\Allan\Desktop\Floods\fstop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60032" y="2893351"/>
            <a:ext cx="3269889" cy="259079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07505" y="5851774"/>
            <a:ext cx="9030528" cy="1015663"/>
          </a:xfrm>
          <a:prstGeom prst="rect">
            <a:avLst/>
          </a:prstGeom>
        </p:spPr>
        <p:txBody>
          <a:bodyPr wrap="square">
            <a:spAutoFit/>
          </a:bodyPr>
          <a:lstStyle/>
          <a:p>
            <a:r>
              <a:rPr lang="en-GB" sz="2000" b="1" dirty="0">
                <a:solidFill>
                  <a:srgbClr val="FFFF00"/>
                </a:solidFill>
                <a:latin typeface="Comic Sans MS" panose="030F0702030302020204" pitchFamily="66" charset="0"/>
              </a:rPr>
              <a:t>FLOODSTOP</a:t>
            </a:r>
            <a:r>
              <a:rPr lang="en-GB" sz="2000" dirty="0">
                <a:solidFill>
                  <a:schemeClr val="bg1"/>
                </a:solidFill>
                <a:latin typeface="Comic Sans MS" panose="030F0702030302020204" pitchFamily="66" charset="0"/>
              </a:rPr>
              <a:t> - flood protection pods actually fill with the rising flood waters, which combined with the weighted universal keys ensures the assembled flood barrier holds back flood </a:t>
            </a:r>
            <a:r>
              <a:rPr lang="en-GB" sz="2000" dirty="0" smtClean="0">
                <a:solidFill>
                  <a:schemeClr val="bg1"/>
                </a:solidFill>
                <a:latin typeface="Comic Sans MS" panose="030F0702030302020204" pitchFamily="66" charset="0"/>
              </a:rPr>
              <a:t>waters. No ground bolting.</a:t>
            </a:r>
            <a:endParaRPr lang="en-GB" sz="2000" dirty="0">
              <a:solidFill>
                <a:schemeClr val="bg1"/>
              </a:solidFill>
              <a:latin typeface="Comic Sans MS" panose="030F0702030302020204" pitchFamily="66" charset="0"/>
            </a:endParaRPr>
          </a:p>
        </p:txBody>
      </p:sp>
      <p:pic>
        <p:nvPicPr>
          <p:cNvPr id="10245" name="Picture 5" descr="C:\Users\Allan\Desktop\Floods\Hydrosack\IMG_0936_straightened_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67" y="2639"/>
            <a:ext cx="3911217" cy="27062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376739"/>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Rectangle 1"/>
          <p:cNvSpPr/>
          <p:nvPr/>
        </p:nvSpPr>
        <p:spPr>
          <a:xfrm>
            <a:off x="0" y="5157192"/>
            <a:ext cx="8851707" cy="1015663"/>
          </a:xfrm>
          <a:prstGeom prst="rect">
            <a:avLst/>
          </a:prstGeom>
        </p:spPr>
        <p:txBody>
          <a:bodyPr wrap="square">
            <a:spAutoFit/>
          </a:bodyPr>
          <a:lstStyle/>
          <a:p>
            <a:r>
              <a:rPr lang="en-GB" sz="2000" b="1" dirty="0" smtClean="0">
                <a:solidFill>
                  <a:srgbClr val="FFFF00"/>
                </a:solidFill>
                <a:latin typeface="Comic Sans MS" panose="030F0702030302020204" pitchFamily="66" charset="0"/>
              </a:rPr>
              <a:t>COCKERMOUTH 2009</a:t>
            </a:r>
            <a:r>
              <a:rPr lang="en-GB" sz="2000" dirty="0" smtClean="0">
                <a:solidFill>
                  <a:schemeClr val="bg1"/>
                </a:solidFill>
                <a:latin typeface="Comic Sans MS" panose="030F0702030302020204" pitchFamily="66" charset="0"/>
              </a:rPr>
              <a:t>, estimated </a:t>
            </a:r>
            <a:r>
              <a:rPr lang="en-GB" sz="2000" dirty="0">
                <a:solidFill>
                  <a:schemeClr val="bg1"/>
                </a:solidFill>
                <a:latin typeface="Comic Sans MS" panose="030F0702030302020204" pitchFamily="66" charset="0"/>
              </a:rPr>
              <a:t>900 properties and 1,400 people affected</a:t>
            </a:r>
            <a:r>
              <a:rPr lang="en-GB" sz="2000" dirty="0" smtClean="0">
                <a:solidFill>
                  <a:schemeClr val="bg1"/>
                </a:solidFill>
                <a:latin typeface="Comic Sans MS" panose="030F0702030302020204" pitchFamily="66" charset="0"/>
              </a:rPr>
              <a:t>.</a:t>
            </a:r>
            <a:r>
              <a:rPr lang="en-GB" sz="2000" dirty="0">
                <a:latin typeface="Comic Sans MS" panose="030F0702030302020204" pitchFamily="66" charset="0"/>
              </a:rPr>
              <a:t> </a:t>
            </a:r>
            <a:r>
              <a:rPr lang="en-GB" sz="2000" dirty="0">
                <a:solidFill>
                  <a:schemeClr val="bg1"/>
                </a:solidFill>
                <a:latin typeface="Comic Sans MS" panose="030F0702030302020204" pitchFamily="66" charset="0"/>
              </a:rPr>
              <a:t>£4.4m flood </a:t>
            </a:r>
            <a:r>
              <a:rPr lang="en-GB" sz="2000" dirty="0" smtClean="0">
                <a:solidFill>
                  <a:schemeClr val="bg1"/>
                </a:solidFill>
                <a:latin typeface="Comic Sans MS" panose="030F0702030302020204" pitchFamily="66" charset="0"/>
              </a:rPr>
              <a:t>barrier built. </a:t>
            </a:r>
            <a:r>
              <a:rPr lang="en-GB" sz="2000" dirty="0">
                <a:solidFill>
                  <a:schemeClr val="bg1"/>
                </a:solidFill>
                <a:latin typeface="Comic Sans MS" panose="030F0702030302020204" pitchFamily="66" charset="0"/>
              </a:rPr>
              <a:t>120m wide self-closing flood barriers rise </a:t>
            </a:r>
            <a:r>
              <a:rPr lang="en-GB" sz="2000" dirty="0" smtClean="0">
                <a:solidFill>
                  <a:schemeClr val="bg1"/>
                </a:solidFill>
                <a:latin typeface="Comic Sans MS" panose="030F0702030302020204" pitchFamily="66" charset="0"/>
              </a:rPr>
              <a:t>with river levels when </a:t>
            </a:r>
            <a:r>
              <a:rPr lang="en-GB" sz="2000" dirty="0">
                <a:solidFill>
                  <a:schemeClr val="bg1"/>
                </a:solidFill>
                <a:latin typeface="Comic Sans MS" panose="030F0702030302020204" pitchFamily="66" charset="0"/>
              </a:rPr>
              <a:t>the river is in </a:t>
            </a:r>
            <a:r>
              <a:rPr lang="en-GB" sz="2000" dirty="0" smtClean="0">
                <a:solidFill>
                  <a:schemeClr val="bg1"/>
                </a:solidFill>
                <a:latin typeface="Comic Sans MS" panose="030F0702030302020204" pitchFamily="66" charset="0"/>
              </a:rPr>
              <a:t>flood. </a:t>
            </a:r>
            <a:endParaRPr lang="en-GB" sz="2000" dirty="0">
              <a:solidFill>
                <a:schemeClr val="bg1"/>
              </a:solidFill>
              <a:latin typeface="Comic Sans MS" panose="030F0702030302020204" pitchFamily="66" charset="0"/>
            </a:endParaRPr>
          </a:p>
        </p:txBody>
      </p:sp>
      <p:pic>
        <p:nvPicPr>
          <p:cNvPr id="1331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514312"/>
            <a:ext cx="2744341" cy="2428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318"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57550" y="1536411"/>
            <a:ext cx="2628900" cy="2409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319"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74679" y="1536411"/>
            <a:ext cx="2752725" cy="24940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42070030"/>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13314"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51520" y="233798"/>
            <a:ext cx="4220594" cy="3129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31974" y="240189"/>
            <a:ext cx="4243550" cy="31773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1520" y="3600508"/>
            <a:ext cx="4327738" cy="28875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4724831" y="3767021"/>
            <a:ext cx="4564742" cy="2554545"/>
          </a:xfrm>
          <a:prstGeom prst="rect">
            <a:avLst/>
          </a:prstGeom>
          <a:noFill/>
        </p:spPr>
        <p:txBody>
          <a:bodyPr wrap="square" rtlCol="0">
            <a:spAutoFit/>
          </a:bodyPr>
          <a:lstStyle/>
          <a:p>
            <a:r>
              <a:rPr lang="en-GB" sz="2000" dirty="0" smtClean="0">
                <a:solidFill>
                  <a:schemeClr val="bg1"/>
                </a:solidFill>
                <a:latin typeface="Comic Sans MS" panose="030F0702030302020204" pitchFamily="66" charset="0"/>
              </a:rPr>
              <a:t>£130 </a:t>
            </a:r>
            <a:r>
              <a:rPr lang="en-GB" sz="2000" dirty="0" err="1" smtClean="0">
                <a:solidFill>
                  <a:schemeClr val="bg1"/>
                </a:solidFill>
                <a:latin typeface="Comic Sans MS" panose="030F0702030302020204" pitchFamily="66" charset="0"/>
              </a:rPr>
              <a:t>mn</a:t>
            </a:r>
            <a:r>
              <a:rPr lang="en-GB" sz="2000" dirty="0" smtClean="0">
                <a:solidFill>
                  <a:schemeClr val="bg1"/>
                </a:solidFill>
                <a:latin typeface="Comic Sans MS" panose="030F0702030302020204" pitchFamily="66" charset="0"/>
              </a:rPr>
              <a:t> </a:t>
            </a:r>
            <a:r>
              <a:rPr lang="en-GB" sz="2000" dirty="0" err="1" smtClean="0">
                <a:solidFill>
                  <a:schemeClr val="bg1"/>
                </a:solidFill>
                <a:latin typeface="Comic Sans MS" panose="030F0702030302020204" pitchFamily="66" charset="0"/>
              </a:rPr>
              <a:t>Govt</a:t>
            </a:r>
            <a:r>
              <a:rPr lang="en-GB" sz="2000" dirty="0" smtClean="0">
                <a:solidFill>
                  <a:schemeClr val="bg1"/>
                </a:solidFill>
                <a:latin typeface="Comic Sans MS" panose="030F0702030302020204" pitchFamily="66" charset="0"/>
              </a:rPr>
              <a:t> has pledged for repairs.</a:t>
            </a:r>
          </a:p>
          <a:p>
            <a:r>
              <a:rPr lang="en-GB" sz="2000" dirty="0" smtClean="0">
                <a:solidFill>
                  <a:schemeClr val="bg1"/>
                </a:solidFill>
                <a:latin typeface="Comic Sans MS" panose="030F0702030302020204" pitchFamily="66" charset="0"/>
              </a:rPr>
              <a:t>65 m. cubic litres removed from Somerset Levels.</a:t>
            </a:r>
          </a:p>
          <a:p>
            <a:r>
              <a:rPr lang="en-GB" sz="2000" dirty="0" smtClean="0">
                <a:solidFill>
                  <a:schemeClr val="bg1"/>
                </a:solidFill>
                <a:latin typeface="Comic Sans MS" panose="030F0702030302020204" pitchFamily="66" charset="0"/>
              </a:rPr>
              <a:t>62 pumps working at height of flooding.</a:t>
            </a:r>
          </a:p>
          <a:p>
            <a:r>
              <a:rPr lang="en-GB" sz="2000" dirty="0" smtClean="0">
                <a:solidFill>
                  <a:schemeClr val="bg1"/>
                </a:solidFill>
                <a:latin typeface="Comic Sans MS" panose="030F0702030302020204" pitchFamily="66" charset="0"/>
              </a:rPr>
              <a:t>165 Thames Barrier closures since built. 25% between Nov ‘13-Jan.’14</a:t>
            </a:r>
            <a:endParaRPr lang="en-GB" sz="2000"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3071981039"/>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0" y="1"/>
            <a:ext cx="7152048" cy="4780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07504" y="4797152"/>
            <a:ext cx="8856984" cy="2308324"/>
          </a:xfrm>
          <a:prstGeom prst="rect">
            <a:avLst/>
          </a:prstGeom>
        </p:spPr>
        <p:txBody>
          <a:bodyPr wrap="square">
            <a:spAutoFit/>
          </a:bodyPr>
          <a:lstStyle/>
          <a:p>
            <a:pPr marL="285750" indent="-285750">
              <a:buFont typeface="Arial" panose="020B0604020202020204" pitchFamily="34" charset="0"/>
              <a:buChar char="•"/>
            </a:pPr>
            <a:r>
              <a:rPr lang="en-GB" dirty="0">
                <a:solidFill>
                  <a:schemeClr val="bg1"/>
                </a:solidFill>
                <a:latin typeface="Comic Sans MS" panose="030F0702030302020204" pitchFamily="66" charset="0"/>
              </a:rPr>
              <a:t>The </a:t>
            </a:r>
            <a:r>
              <a:rPr lang="en-GB" b="1" dirty="0">
                <a:solidFill>
                  <a:srgbClr val="FFFF00"/>
                </a:solidFill>
                <a:latin typeface="Comic Sans MS" panose="030F0702030302020204" pitchFamily="66" charset="0"/>
              </a:rPr>
              <a:t>National Risk Register’s rating of flood risk</a:t>
            </a:r>
            <a:r>
              <a:rPr lang="en-GB" dirty="0">
                <a:solidFill>
                  <a:schemeClr val="bg1"/>
                </a:solidFill>
                <a:latin typeface="Comic Sans MS" panose="030F0702030302020204" pitchFamily="66" charset="0"/>
              </a:rPr>
              <a:t>, described as ‘</a:t>
            </a:r>
            <a:r>
              <a:rPr lang="en-GB" i="1" dirty="0">
                <a:solidFill>
                  <a:schemeClr val="bg1"/>
                </a:solidFill>
                <a:latin typeface="Comic Sans MS" panose="030F0702030302020204" pitchFamily="66" charset="0"/>
              </a:rPr>
              <a:t>An illustration of the high consequence </a:t>
            </a:r>
            <a:r>
              <a:rPr lang="en-GB" i="1" dirty="0" smtClean="0">
                <a:solidFill>
                  <a:schemeClr val="bg1"/>
                </a:solidFill>
                <a:latin typeface="Comic Sans MS" panose="030F0702030302020204" pitchFamily="66" charset="0"/>
              </a:rPr>
              <a:t>risks facing </a:t>
            </a:r>
            <a:r>
              <a:rPr lang="en-GB" i="1" dirty="0">
                <a:solidFill>
                  <a:schemeClr val="bg1"/>
                </a:solidFill>
                <a:latin typeface="Comic Sans MS" panose="030F0702030302020204" pitchFamily="66" charset="0"/>
              </a:rPr>
              <a:t>the United </a:t>
            </a:r>
            <a:r>
              <a:rPr lang="en-GB" i="1" dirty="0" smtClean="0">
                <a:solidFill>
                  <a:schemeClr val="bg1"/>
                </a:solidFill>
                <a:latin typeface="Comic Sans MS" panose="030F0702030302020204" pitchFamily="66" charset="0"/>
              </a:rPr>
              <a:t>Kingdom’</a:t>
            </a:r>
            <a:r>
              <a:rPr lang="en-GB" dirty="0" smtClean="0">
                <a:solidFill>
                  <a:schemeClr val="bg1"/>
                </a:solidFill>
                <a:latin typeface="Comic Sans MS" panose="030F0702030302020204" pitchFamily="66" charset="0"/>
              </a:rPr>
              <a:t> Source</a:t>
            </a:r>
            <a:r>
              <a:rPr lang="en-GB" dirty="0">
                <a:solidFill>
                  <a:schemeClr val="bg1"/>
                </a:solidFill>
                <a:latin typeface="Comic Sans MS" panose="030F0702030302020204" pitchFamily="66" charset="0"/>
              </a:rPr>
              <a:t>: Cabinet Office (2010, 5</a:t>
            </a:r>
            <a:r>
              <a:rPr lang="en-GB" dirty="0" smtClean="0">
                <a:solidFill>
                  <a:schemeClr val="bg1"/>
                </a:solidFill>
                <a:latin typeface="Comic Sans MS" panose="030F0702030302020204" pitchFamily="66" charset="0"/>
              </a:rPr>
              <a:t>).</a:t>
            </a:r>
          </a:p>
          <a:p>
            <a:pPr marL="285750" indent="-285750">
              <a:buFont typeface="Arial" panose="020B0604020202020204" pitchFamily="34" charset="0"/>
              <a:buChar char="•"/>
            </a:pPr>
            <a:r>
              <a:rPr lang="en-GB" b="1" dirty="0">
                <a:solidFill>
                  <a:srgbClr val="FFFF00"/>
                </a:solidFill>
                <a:latin typeface="Comic Sans MS" panose="030F0702030302020204" pitchFamily="66" charset="0"/>
              </a:rPr>
              <a:t>Lloyds Damage by weather losses were $50bn in 1980s. Now £</a:t>
            </a:r>
            <a:r>
              <a:rPr lang="en-GB" b="1" dirty="0" smtClean="0">
                <a:solidFill>
                  <a:srgbClr val="FFFF00"/>
                </a:solidFill>
                <a:latin typeface="Comic Sans MS" panose="030F0702030302020204" pitchFamily="66" charset="0"/>
              </a:rPr>
              <a:t>200bn.</a:t>
            </a:r>
          </a:p>
          <a:p>
            <a:pPr marL="285750" indent="-285750">
              <a:buFont typeface="Arial" panose="020B0604020202020204" pitchFamily="34" charset="0"/>
              <a:buChar char="•"/>
            </a:pPr>
            <a:r>
              <a:rPr lang="en-GB" b="1" dirty="0">
                <a:solidFill>
                  <a:srgbClr val="00B0F0"/>
                </a:solidFill>
                <a:latin typeface="Comic Sans MS" panose="030F0702030302020204" pitchFamily="66" charset="0"/>
              </a:rPr>
              <a:t>Sir David King (special envoy) £1bn /year MUST be spent by 2020.  7k homes flooded in Thames </a:t>
            </a:r>
            <a:r>
              <a:rPr lang="en-GB" b="1" dirty="0" smtClean="0">
                <a:solidFill>
                  <a:srgbClr val="00B0F0"/>
                </a:solidFill>
                <a:latin typeface="Comic Sans MS" panose="030F0702030302020204" pitchFamily="66" charset="0"/>
              </a:rPr>
              <a:t>valley.</a:t>
            </a:r>
            <a:r>
              <a:rPr lang="en-GB" b="1" dirty="0">
                <a:solidFill>
                  <a:srgbClr val="00B0F0"/>
                </a:solidFill>
                <a:latin typeface="Comic Sans MS" panose="030F0702030302020204" pitchFamily="66" charset="0"/>
              </a:rPr>
              <a:t> </a:t>
            </a:r>
            <a:r>
              <a:rPr lang="en-GB" b="1" dirty="0" smtClean="0">
                <a:solidFill>
                  <a:srgbClr val="00B0F0"/>
                </a:solidFill>
                <a:latin typeface="Comic Sans MS" panose="030F0702030302020204" pitchFamily="66" charset="0"/>
              </a:rPr>
              <a:t>CUTS: Penton </a:t>
            </a:r>
            <a:r>
              <a:rPr lang="en-GB" b="1" dirty="0">
                <a:solidFill>
                  <a:srgbClr val="00B0F0"/>
                </a:solidFill>
                <a:latin typeface="Comic Sans MS" panose="030F0702030302020204" pitchFamily="66" charset="0"/>
              </a:rPr>
              <a:t>Hook (Thames) £</a:t>
            </a:r>
            <a:r>
              <a:rPr lang="en-GB" b="1" dirty="0" smtClean="0">
                <a:solidFill>
                  <a:srgbClr val="00B0F0"/>
                </a:solidFill>
                <a:latin typeface="Comic Sans MS" panose="030F0702030302020204" pitchFamily="66" charset="0"/>
              </a:rPr>
              <a:t>5.6m </a:t>
            </a:r>
            <a:r>
              <a:rPr lang="en-GB" b="1" dirty="0">
                <a:solidFill>
                  <a:srgbClr val="00B0F0"/>
                </a:solidFill>
                <a:latin typeface="Comic Sans MS" panose="030F0702030302020204" pitchFamily="66" charset="0"/>
              </a:rPr>
              <a:t>scheme –had £2m; </a:t>
            </a:r>
            <a:r>
              <a:rPr lang="en-GB" b="1" dirty="0" smtClean="0">
                <a:solidFill>
                  <a:srgbClr val="00B0F0"/>
                </a:solidFill>
                <a:latin typeface="Comic Sans MS" panose="030F0702030302020204" pitchFamily="66" charset="0"/>
              </a:rPr>
              <a:t> </a:t>
            </a:r>
            <a:r>
              <a:rPr lang="en-GB" b="1" dirty="0">
                <a:solidFill>
                  <a:srgbClr val="00B0F0"/>
                </a:solidFill>
                <a:latin typeface="Comic Sans MS" panose="030F0702030302020204" pitchFamily="66" charset="0"/>
              </a:rPr>
              <a:t>Heathrow, £2.8m cut to £1m delayed until </a:t>
            </a:r>
            <a:r>
              <a:rPr lang="en-GB" b="1" dirty="0" smtClean="0">
                <a:solidFill>
                  <a:srgbClr val="00B0F0"/>
                </a:solidFill>
                <a:latin typeface="Comic Sans MS" panose="030F0702030302020204" pitchFamily="66" charset="0"/>
              </a:rPr>
              <a:t>2018.</a:t>
            </a:r>
            <a:endParaRPr lang="en-GB" b="1" dirty="0">
              <a:solidFill>
                <a:srgbClr val="00B0F0"/>
              </a:solidFill>
              <a:latin typeface="Comic Sans MS" panose="030F0702030302020204" pitchFamily="66" charset="0"/>
            </a:endParaRPr>
          </a:p>
          <a:p>
            <a:pPr marL="285750" indent="-285750">
              <a:buFont typeface="Arial" panose="020B0604020202020204" pitchFamily="34" charset="0"/>
              <a:buChar char="•"/>
            </a:pPr>
            <a:endParaRPr lang="en-GB" dirty="0">
              <a:solidFill>
                <a:schemeClr val="bg1"/>
              </a:solidFill>
              <a:latin typeface="Comic Sans MS" panose="030F0702030302020204" pitchFamily="66" charset="0"/>
            </a:endParaRPr>
          </a:p>
        </p:txBody>
      </p:sp>
      <p:sp>
        <p:nvSpPr>
          <p:cNvPr id="2" name="Oval 1"/>
          <p:cNvSpPr/>
          <p:nvPr/>
        </p:nvSpPr>
        <p:spPr>
          <a:xfrm>
            <a:off x="3779912" y="1392683"/>
            <a:ext cx="1152128" cy="6480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smtClean="0"/>
              <a:t>Coastal Flooding</a:t>
            </a:r>
            <a:endParaRPr lang="en-GB" sz="1400" dirty="0"/>
          </a:p>
        </p:txBody>
      </p:sp>
      <p:sp>
        <p:nvSpPr>
          <p:cNvPr id="5" name="Oval 4"/>
          <p:cNvSpPr/>
          <p:nvPr/>
        </p:nvSpPr>
        <p:spPr>
          <a:xfrm>
            <a:off x="2123728" y="1442565"/>
            <a:ext cx="1152128" cy="6480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smtClean="0"/>
              <a:t>Inland Flooding</a:t>
            </a:r>
            <a:endParaRPr lang="en-GB" sz="1400" dirty="0"/>
          </a:p>
        </p:txBody>
      </p:sp>
      <p:sp>
        <p:nvSpPr>
          <p:cNvPr id="6" name="Oval 5"/>
          <p:cNvSpPr/>
          <p:nvPr/>
        </p:nvSpPr>
        <p:spPr>
          <a:xfrm>
            <a:off x="5076056" y="3068960"/>
            <a:ext cx="1224136" cy="6480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smtClean="0"/>
              <a:t>Severe weather</a:t>
            </a:r>
            <a:endParaRPr lang="en-GB" sz="1400" dirty="0"/>
          </a:p>
        </p:txBody>
      </p:sp>
      <p:pic>
        <p:nvPicPr>
          <p:cNvPr id="10242" name="Picture 2" descr="C:\Users\Allan\Desktop\img064.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83336" y="3022304"/>
            <a:ext cx="1955279" cy="177484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7166146" y="1859423"/>
            <a:ext cx="2111511" cy="1200329"/>
          </a:xfrm>
          <a:prstGeom prst="rect">
            <a:avLst/>
          </a:prstGeom>
        </p:spPr>
        <p:txBody>
          <a:bodyPr wrap="square">
            <a:spAutoFit/>
          </a:bodyPr>
          <a:lstStyle/>
          <a:p>
            <a:r>
              <a:rPr lang="en-GB" dirty="0">
                <a:solidFill>
                  <a:schemeClr val="bg1"/>
                </a:solidFill>
              </a:rPr>
              <a:t>‘Managing Climate Risks to </a:t>
            </a:r>
            <a:r>
              <a:rPr lang="en-GB" dirty="0" smtClean="0">
                <a:solidFill>
                  <a:schemeClr val="bg1"/>
                </a:solidFill>
              </a:rPr>
              <a:t>Well being </a:t>
            </a:r>
            <a:r>
              <a:rPr lang="en-GB" dirty="0">
                <a:solidFill>
                  <a:schemeClr val="bg1"/>
                </a:solidFill>
              </a:rPr>
              <a:t>and the Economy’, </a:t>
            </a:r>
            <a:r>
              <a:rPr lang="en-GB" dirty="0" smtClean="0">
                <a:solidFill>
                  <a:schemeClr val="bg1"/>
                </a:solidFill>
              </a:rPr>
              <a:t>CCC,10.09.2014.</a:t>
            </a:r>
            <a:endParaRPr lang="en-GB" dirty="0"/>
          </a:p>
        </p:txBody>
      </p:sp>
      <p:sp>
        <p:nvSpPr>
          <p:cNvPr id="7" name="Rectangle 6"/>
          <p:cNvSpPr/>
          <p:nvPr/>
        </p:nvSpPr>
        <p:spPr>
          <a:xfrm>
            <a:off x="711615" y="260648"/>
            <a:ext cx="2676117" cy="369332"/>
          </a:xfrm>
          <a:prstGeom prst="rect">
            <a:avLst/>
          </a:prstGeom>
        </p:spPr>
        <p:txBody>
          <a:bodyPr wrap="none">
            <a:spAutoFit/>
          </a:bodyPr>
          <a:lstStyle/>
          <a:p>
            <a:r>
              <a:rPr lang="en-GB" b="1" dirty="0">
                <a:solidFill>
                  <a:srgbClr val="FF0000"/>
                </a:solidFill>
              </a:rPr>
              <a:t>Centre for Existential </a:t>
            </a:r>
            <a:r>
              <a:rPr lang="en-GB" b="1" dirty="0" smtClean="0">
                <a:solidFill>
                  <a:srgbClr val="FF0000"/>
                </a:solidFill>
              </a:rPr>
              <a:t>Risk</a:t>
            </a:r>
            <a:r>
              <a:rPr lang="en-GB" dirty="0" smtClean="0"/>
              <a:t> </a:t>
            </a:r>
            <a:endParaRPr lang="en-GB" dirty="0"/>
          </a:p>
        </p:txBody>
      </p:sp>
      <p:pic>
        <p:nvPicPr>
          <p:cNvPr id="12" name="Picture 4" descr="C:\Users\Allan\Desktop\Australia talk\R Tone.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83336" y="-1847"/>
            <a:ext cx="1960664" cy="18347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8724203"/>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Content Placeholder 2"/>
          <p:cNvSpPr>
            <a:spLocks noGrp="1"/>
          </p:cNvSpPr>
          <p:nvPr>
            <p:ph idx="1"/>
          </p:nvPr>
        </p:nvSpPr>
        <p:spPr>
          <a:xfrm>
            <a:off x="31730" y="0"/>
            <a:ext cx="9129038" cy="6480720"/>
          </a:xfrm>
        </p:spPr>
        <p:txBody>
          <a:bodyPr>
            <a:noAutofit/>
          </a:bodyPr>
          <a:lstStyle/>
          <a:p>
            <a:pPr marL="0" indent="0">
              <a:buNone/>
            </a:pPr>
            <a:r>
              <a:rPr lang="en-GB" sz="2000" dirty="0" smtClean="0">
                <a:latin typeface="Comic Sans MS" panose="030F0702030302020204" pitchFamily="66" charset="0"/>
              </a:rPr>
              <a:t>     </a:t>
            </a:r>
            <a:r>
              <a:rPr lang="en-GB" sz="2000" b="1" dirty="0" smtClean="0">
                <a:solidFill>
                  <a:srgbClr val="00B0F0"/>
                </a:solidFill>
                <a:latin typeface="Comic Sans MS" panose="030F0702030302020204" pitchFamily="66" charset="0"/>
              </a:rPr>
              <a:t>ACCURATE NATIONAL- SCALE ECONOMIC ASSESSMENTS OF    </a:t>
            </a:r>
          </a:p>
          <a:p>
            <a:pPr marL="0" indent="0">
              <a:buNone/>
            </a:pPr>
            <a:r>
              <a:rPr lang="en-GB" sz="2000" b="1" dirty="0">
                <a:solidFill>
                  <a:srgbClr val="00B0F0"/>
                </a:solidFill>
                <a:latin typeface="Comic Sans MS" panose="030F0702030302020204" pitchFamily="66" charset="0"/>
              </a:rPr>
              <a:t> </a:t>
            </a:r>
            <a:r>
              <a:rPr lang="en-GB" sz="2000" b="1" dirty="0" smtClean="0">
                <a:solidFill>
                  <a:srgbClr val="00B0F0"/>
                </a:solidFill>
                <a:latin typeface="Comic Sans MS" panose="030F0702030302020204" pitchFamily="66" charset="0"/>
              </a:rPr>
              <a:t>                            FLOOD RISK SHOULD</a:t>
            </a:r>
            <a:r>
              <a:rPr lang="en-GB" sz="2000" dirty="0" smtClean="0">
                <a:solidFill>
                  <a:srgbClr val="00B0F0"/>
                </a:solidFill>
                <a:latin typeface="Comic Sans MS" panose="030F0702030302020204" pitchFamily="66" charset="0"/>
              </a:rPr>
              <a:t>:</a:t>
            </a:r>
          </a:p>
          <a:p>
            <a:r>
              <a:rPr lang="en-GB" sz="2000" dirty="0" smtClean="0">
                <a:solidFill>
                  <a:schemeClr val="bg1"/>
                </a:solidFill>
                <a:latin typeface="Comic Sans MS" panose="030F0702030302020204" pitchFamily="66" charset="0"/>
              </a:rPr>
              <a:t> 1. </a:t>
            </a:r>
            <a:r>
              <a:rPr lang="en-GB" sz="2000" dirty="0">
                <a:solidFill>
                  <a:schemeClr val="bg1"/>
                </a:solidFill>
                <a:latin typeface="Comic Sans MS" panose="030F0702030302020204" pitchFamily="66" charset="0"/>
              </a:rPr>
              <a:t>A</a:t>
            </a:r>
            <a:r>
              <a:rPr lang="en-GB" sz="2000" dirty="0" smtClean="0">
                <a:solidFill>
                  <a:schemeClr val="bg1"/>
                </a:solidFill>
                <a:latin typeface="Comic Sans MS" panose="030F0702030302020204" pitchFamily="66" charset="0"/>
              </a:rPr>
              <a:t>llow </a:t>
            </a:r>
            <a:r>
              <a:rPr lang="en-GB" sz="2000" dirty="0">
                <a:solidFill>
                  <a:schemeClr val="bg1"/>
                </a:solidFill>
                <a:latin typeface="Comic Sans MS" panose="030F0702030302020204" pitchFamily="66" charset="0"/>
              </a:rPr>
              <a:t>policy and resource allocation to </a:t>
            </a:r>
            <a:r>
              <a:rPr lang="en-GB" sz="2000" dirty="0" smtClean="0">
                <a:solidFill>
                  <a:schemeClr val="bg1"/>
                </a:solidFill>
                <a:latin typeface="Comic Sans MS" panose="030F0702030302020204" pitchFamily="66" charset="0"/>
              </a:rPr>
              <a:t>be determined </a:t>
            </a:r>
            <a:r>
              <a:rPr lang="en-GB" sz="2000" b="1" dirty="0">
                <a:solidFill>
                  <a:srgbClr val="00B050"/>
                </a:solidFill>
                <a:latin typeface="Comic Sans MS" panose="030F0702030302020204" pitchFamily="66" charset="0"/>
              </a:rPr>
              <a:t>sensibly</a:t>
            </a:r>
            <a:r>
              <a:rPr lang="en-GB" sz="2000" dirty="0">
                <a:solidFill>
                  <a:schemeClr val="bg1"/>
                </a:solidFill>
                <a:latin typeface="Comic Sans MS" panose="030F0702030302020204" pitchFamily="66" charset="0"/>
              </a:rPr>
              <a:t> by </a:t>
            </a:r>
            <a:r>
              <a:rPr lang="en-GB" sz="2000" dirty="0" smtClean="0">
                <a:solidFill>
                  <a:schemeClr val="bg1"/>
                </a:solidFill>
                <a:latin typeface="Comic Sans MS" panose="030F0702030302020204" pitchFamily="66" charset="0"/>
              </a:rPr>
              <a:t>    relating </a:t>
            </a:r>
            <a:r>
              <a:rPr lang="en-GB" sz="2000" dirty="0">
                <a:solidFill>
                  <a:schemeClr val="bg1"/>
                </a:solidFill>
                <a:latin typeface="Comic Sans MS" panose="030F0702030302020204" pitchFamily="66" charset="0"/>
              </a:rPr>
              <a:t>both to the scale of </a:t>
            </a:r>
            <a:r>
              <a:rPr lang="en-GB" sz="2000" dirty="0" smtClean="0">
                <a:solidFill>
                  <a:schemeClr val="bg1"/>
                </a:solidFill>
                <a:latin typeface="Comic Sans MS" panose="030F0702030302020204" pitchFamily="66" charset="0"/>
              </a:rPr>
              <a:t>the </a:t>
            </a:r>
            <a:r>
              <a:rPr lang="en-GB" sz="2000" dirty="0">
                <a:solidFill>
                  <a:schemeClr val="bg1"/>
                </a:solidFill>
                <a:latin typeface="Comic Sans MS" panose="030F0702030302020204" pitchFamily="66" charset="0"/>
              </a:rPr>
              <a:t>risk </a:t>
            </a:r>
            <a:r>
              <a:rPr lang="en-GB" sz="2000" dirty="0" smtClean="0">
                <a:solidFill>
                  <a:schemeClr val="bg1"/>
                </a:solidFill>
                <a:latin typeface="Comic Sans MS" panose="030F0702030302020204" pitchFamily="66" charset="0"/>
              </a:rPr>
              <a:t>&amp;…, </a:t>
            </a:r>
          </a:p>
          <a:p>
            <a:endParaRPr lang="en-GB" sz="2000" dirty="0" smtClean="0">
              <a:solidFill>
                <a:schemeClr val="bg1"/>
              </a:solidFill>
              <a:latin typeface="Comic Sans MS" panose="030F0702030302020204" pitchFamily="66" charset="0"/>
            </a:endParaRPr>
          </a:p>
          <a:p>
            <a:r>
              <a:rPr lang="en-GB" sz="2000" dirty="0" smtClean="0">
                <a:solidFill>
                  <a:schemeClr val="bg1"/>
                </a:solidFill>
                <a:latin typeface="Comic Sans MS" panose="030F0702030302020204" pitchFamily="66" charset="0"/>
              </a:rPr>
              <a:t>2. </a:t>
            </a:r>
            <a:r>
              <a:rPr lang="en-GB" sz="2000" dirty="0">
                <a:solidFill>
                  <a:schemeClr val="bg1"/>
                </a:solidFill>
                <a:latin typeface="Comic Sans MS" panose="030F0702030302020204" pitchFamily="66" charset="0"/>
              </a:rPr>
              <a:t>P</a:t>
            </a:r>
            <a:r>
              <a:rPr lang="en-GB" sz="2000" dirty="0" smtClean="0">
                <a:solidFill>
                  <a:schemeClr val="bg1"/>
                </a:solidFill>
                <a:latin typeface="Comic Sans MS" panose="030F0702030302020204" pitchFamily="66" charset="0"/>
              </a:rPr>
              <a:t>rovide </a:t>
            </a:r>
            <a:r>
              <a:rPr lang="en-GB" sz="2000" dirty="0">
                <a:solidFill>
                  <a:schemeClr val="bg1"/>
                </a:solidFill>
                <a:latin typeface="Comic Sans MS" panose="030F0702030302020204" pitchFamily="66" charset="0"/>
              </a:rPr>
              <a:t>a </a:t>
            </a:r>
            <a:r>
              <a:rPr lang="en-GB" sz="2000" b="1" dirty="0">
                <a:solidFill>
                  <a:srgbClr val="00B050"/>
                </a:solidFill>
                <a:latin typeface="Comic Sans MS" panose="030F0702030302020204" pitchFamily="66" charset="0"/>
              </a:rPr>
              <a:t>benchmark</a:t>
            </a:r>
            <a:r>
              <a:rPr lang="en-GB" sz="2000" dirty="0">
                <a:solidFill>
                  <a:schemeClr val="bg1"/>
                </a:solidFill>
                <a:latin typeface="Comic Sans MS" panose="030F0702030302020204" pitchFamily="66" charset="0"/>
              </a:rPr>
              <a:t> </a:t>
            </a:r>
            <a:r>
              <a:rPr lang="en-GB" sz="2000" dirty="0" smtClean="0">
                <a:solidFill>
                  <a:schemeClr val="bg1"/>
                </a:solidFill>
                <a:latin typeface="Comic Sans MS" panose="030F0702030302020204" pitchFamily="66" charset="0"/>
              </a:rPr>
              <a:t>re possible </a:t>
            </a:r>
            <a:r>
              <a:rPr lang="en-GB" sz="2000" b="1" dirty="0">
                <a:solidFill>
                  <a:srgbClr val="00B050"/>
                </a:solidFill>
                <a:latin typeface="Comic Sans MS" panose="030F0702030302020204" pitchFamily="66" charset="0"/>
              </a:rPr>
              <a:t>future </a:t>
            </a:r>
            <a:endParaRPr lang="en-GB" sz="2000" b="1" dirty="0" smtClean="0">
              <a:solidFill>
                <a:srgbClr val="00B050"/>
              </a:solidFill>
              <a:latin typeface="Comic Sans MS" panose="030F0702030302020204" pitchFamily="66" charset="0"/>
            </a:endParaRPr>
          </a:p>
          <a:p>
            <a:pPr marL="0" indent="0">
              <a:buNone/>
            </a:pPr>
            <a:r>
              <a:rPr lang="en-GB" sz="2000" b="1" dirty="0">
                <a:solidFill>
                  <a:srgbClr val="00B050"/>
                </a:solidFill>
                <a:latin typeface="Comic Sans MS" panose="030F0702030302020204" pitchFamily="66" charset="0"/>
              </a:rPr>
              <a:t> </a:t>
            </a:r>
            <a:r>
              <a:rPr lang="en-GB" sz="2000" b="1" dirty="0" smtClean="0">
                <a:solidFill>
                  <a:srgbClr val="00B050"/>
                </a:solidFill>
                <a:latin typeface="Comic Sans MS" panose="030F0702030302020204" pitchFamily="66" charset="0"/>
              </a:rPr>
              <a:t>    risk changes </a:t>
            </a:r>
            <a:r>
              <a:rPr lang="en-GB" sz="2000" dirty="0" smtClean="0">
                <a:solidFill>
                  <a:schemeClr val="bg1"/>
                </a:solidFill>
                <a:latin typeface="Comic Sans MS" panose="030F0702030302020204" pitchFamily="66" charset="0"/>
              </a:rPr>
              <a:t>can </a:t>
            </a:r>
            <a:r>
              <a:rPr lang="en-GB" sz="2000" dirty="0">
                <a:solidFill>
                  <a:schemeClr val="bg1"/>
                </a:solidFill>
                <a:latin typeface="Comic Sans MS" panose="030F0702030302020204" pitchFamily="66" charset="0"/>
              </a:rPr>
              <a:t>be assessed. </a:t>
            </a:r>
            <a:endParaRPr lang="en-GB" sz="2000" dirty="0" smtClean="0">
              <a:solidFill>
                <a:schemeClr val="bg1"/>
              </a:solidFill>
              <a:latin typeface="Comic Sans MS" panose="030F0702030302020204" pitchFamily="66" charset="0"/>
            </a:endParaRPr>
          </a:p>
          <a:p>
            <a:endParaRPr lang="en-GB" sz="2000" dirty="0" smtClean="0">
              <a:solidFill>
                <a:schemeClr val="bg1"/>
              </a:solidFill>
              <a:latin typeface="Comic Sans MS" panose="030F0702030302020204" pitchFamily="66" charset="0"/>
            </a:endParaRPr>
          </a:p>
          <a:p>
            <a:r>
              <a:rPr lang="en-GB" sz="2000" dirty="0" smtClean="0">
                <a:solidFill>
                  <a:schemeClr val="bg1"/>
                </a:solidFill>
                <a:latin typeface="Comic Sans MS" panose="030F0702030302020204" pitchFamily="66" charset="0"/>
              </a:rPr>
              <a:t>Comparing  results with other data on flooding and the damage caused over 20 + years (including insurance claims),  National Flood Risk Assessment </a:t>
            </a:r>
            <a:r>
              <a:rPr lang="en-GB" sz="2000" b="1" dirty="0" smtClean="0">
                <a:solidFill>
                  <a:schemeClr val="accent6">
                    <a:lumMod val="75000"/>
                  </a:schemeClr>
                </a:solidFill>
                <a:latin typeface="Comic Sans MS" panose="030F0702030302020204" pitchFamily="66" charset="0"/>
              </a:rPr>
              <a:t>(NAFRA) </a:t>
            </a:r>
            <a:r>
              <a:rPr lang="en-GB" sz="2000" dirty="0" smtClean="0">
                <a:solidFill>
                  <a:schemeClr val="bg1"/>
                </a:solidFill>
                <a:latin typeface="Comic Sans MS" panose="030F0702030302020204" pitchFamily="66" charset="0"/>
              </a:rPr>
              <a:t>appears to </a:t>
            </a:r>
            <a:r>
              <a:rPr lang="en-GB" sz="2000" b="1" dirty="0" smtClean="0">
                <a:solidFill>
                  <a:srgbClr val="00B050"/>
                </a:solidFill>
                <a:latin typeface="Comic Sans MS" panose="030F0702030302020204" pitchFamily="66" charset="0"/>
              </a:rPr>
              <a:t>overestimate</a:t>
            </a:r>
            <a:r>
              <a:rPr lang="en-GB" sz="2000" dirty="0" smtClean="0">
                <a:solidFill>
                  <a:schemeClr val="bg1"/>
                </a:solidFill>
                <a:latin typeface="Comic Sans MS" panose="030F0702030302020204" pitchFamily="66" charset="0"/>
              </a:rPr>
              <a:t> the economic risk by between four and five-fold (i.e. at </a:t>
            </a:r>
            <a:r>
              <a:rPr lang="en-GB" sz="2000" dirty="0" smtClean="0">
                <a:solidFill>
                  <a:srgbClr val="FFFF00"/>
                </a:solidFill>
                <a:latin typeface="Comic Sans MS" panose="030F0702030302020204" pitchFamily="66" charset="0"/>
              </a:rPr>
              <a:t>c.£1.1bn </a:t>
            </a:r>
            <a:r>
              <a:rPr lang="en-GB" sz="2000" dirty="0" smtClean="0">
                <a:solidFill>
                  <a:schemeClr val="bg1"/>
                </a:solidFill>
                <a:latin typeface="Comic Sans MS" panose="030F0702030302020204" pitchFamily="66" charset="0"/>
              </a:rPr>
              <a:t>p.a., as opposed to a central estimate of </a:t>
            </a:r>
            <a:r>
              <a:rPr lang="en-GB" sz="2000" dirty="0" smtClean="0">
                <a:solidFill>
                  <a:srgbClr val="FFFF00"/>
                </a:solidFill>
                <a:latin typeface="Comic Sans MS" panose="030F0702030302020204" pitchFamily="66" charset="0"/>
              </a:rPr>
              <a:t>£0.25bn </a:t>
            </a:r>
            <a:r>
              <a:rPr lang="en-GB" sz="2000" dirty="0" smtClean="0">
                <a:solidFill>
                  <a:schemeClr val="bg1"/>
                </a:solidFill>
                <a:latin typeface="Comic Sans MS" panose="030F0702030302020204" pitchFamily="66" charset="0"/>
              </a:rPr>
              <a:t>p.a.). Risks are Low (1:200 years; Moderate 1:&gt;75; High 1&gt;75 years).</a:t>
            </a:r>
          </a:p>
          <a:p>
            <a:endParaRPr lang="en-GB" sz="2000" dirty="0" smtClean="0">
              <a:solidFill>
                <a:schemeClr val="bg1"/>
              </a:solidFill>
              <a:latin typeface="Comic Sans MS" panose="030F0702030302020204" pitchFamily="66" charset="0"/>
            </a:endParaRPr>
          </a:p>
          <a:p>
            <a:r>
              <a:rPr lang="en-GB" sz="2000" dirty="0" smtClean="0">
                <a:solidFill>
                  <a:schemeClr val="bg1"/>
                </a:solidFill>
                <a:latin typeface="Comic Sans MS" panose="030F0702030302020204" pitchFamily="66" charset="0"/>
              </a:rPr>
              <a:t>The flood problem faced is still serious, and may be increasing, but is </a:t>
            </a:r>
            <a:r>
              <a:rPr lang="en-GB" sz="2000" b="1" dirty="0" smtClean="0">
                <a:solidFill>
                  <a:srgbClr val="00B050"/>
                </a:solidFill>
                <a:latin typeface="Comic Sans MS" panose="030F0702030302020204" pitchFamily="66" charset="0"/>
              </a:rPr>
              <a:t>exaggeration</a:t>
            </a:r>
            <a:r>
              <a:rPr lang="en-GB" sz="2000" dirty="0" smtClean="0">
                <a:solidFill>
                  <a:schemeClr val="bg1"/>
                </a:solidFill>
                <a:latin typeface="Comic Sans MS" panose="030F0702030302020204" pitchFamily="66" charset="0"/>
              </a:rPr>
              <a:t> embedded</a:t>
            </a:r>
            <a:r>
              <a:rPr lang="en-GB" sz="2000" dirty="0">
                <a:solidFill>
                  <a:schemeClr val="bg1"/>
                </a:solidFill>
                <a:latin typeface="Comic Sans MS" panose="030F0702030302020204" pitchFamily="66" charset="0"/>
              </a:rPr>
              <a:t>?</a:t>
            </a:r>
            <a:endParaRPr lang="en-GB" sz="2000" dirty="0" smtClean="0">
              <a:solidFill>
                <a:schemeClr val="bg1"/>
              </a:solidFill>
              <a:latin typeface="Comic Sans MS" panose="030F0702030302020204" pitchFamily="66" charset="0"/>
            </a:endParaRPr>
          </a:p>
          <a:p>
            <a:endParaRPr lang="en-GB" sz="2000" dirty="0" smtClean="0">
              <a:solidFill>
                <a:schemeClr val="bg1"/>
              </a:solidFill>
              <a:latin typeface="Comic Sans MS" panose="030F0702030302020204" pitchFamily="66" charset="0"/>
            </a:endParaRPr>
          </a:p>
          <a:p>
            <a:r>
              <a:rPr lang="en-GB" sz="2000" dirty="0" smtClean="0">
                <a:solidFill>
                  <a:schemeClr val="bg1"/>
                </a:solidFill>
                <a:latin typeface="Comic Sans MS" panose="030F0702030302020204" pitchFamily="66" charset="0"/>
              </a:rPr>
              <a:t>The level of risk and the government’s response remain </a:t>
            </a:r>
            <a:r>
              <a:rPr lang="en-GB" sz="2000" b="1" dirty="0" smtClean="0">
                <a:solidFill>
                  <a:srgbClr val="00B050"/>
                </a:solidFill>
                <a:latin typeface="Comic Sans MS" panose="030F0702030302020204" pitchFamily="66" charset="0"/>
              </a:rPr>
              <a:t>hotly debated</a:t>
            </a:r>
            <a:r>
              <a:rPr lang="en-GB" sz="2000" dirty="0" smtClean="0">
                <a:solidFill>
                  <a:schemeClr val="bg1"/>
                </a:solidFill>
                <a:latin typeface="Comic Sans MS" panose="030F0702030302020204" pitchFamily="66" charset="0"/>
              </a:rPr>
              <a:t>.</a:t>
            </a:r>
          </a:p>
          <a:p>
            <a:pPr marL="0" indent="0">
              <a:buNone/>
            </a:pPr>
            <a:r>
              <a:rPr lang="en-GB" sz="2000" dirty="0" smtClean="0">
                <a:solidFill>
                  <a:schemeClr val="bg1"/>
                </a:solidFill>
                <a:latin typeface="Comic Sans MS" panose="030F0702030302020204" pitchFamily="66" charset="0"/>
              </a:rPr>
              <a:t>    (Penning-Rowsell, 2012) </a:t>
            </a:r>
          </a:p>
          <a:p>
            <a:endParaRPr lang="en-GB" sz="2000" dirty="0">
              <a:latin typeface="Comic Sans MS" panose="030F0702030302020204" pitchFamily="66" charset="0"/>
            </a:endParaRPr>
          </a:p>
          <a:p>
            <a:endParaRPr lang="en-GB" sz="2000" dirty="0" smtClean="0">
              <a:latin typeface="Comic Sans MS" panose="030F0702030302020204" pitchFamily="66" charset="0"/>
            </a:endParaRPr>
          </a:p>
          <a:p>
            <a:endParaRPr lang="en-GB" sz="2000" dirty="0">
              <a:latin typeface="Comic Sans MS" panose="030F0702030302020204" pitchFamily="66" charset="0"/>
            </a:endParaRPr>
          </a:p>
          <a:p>
            <a:endParaRPr lang="en-GB" sz="2000" dirty="0" smtClean="0">
              <a:latin typeface="Comic Sans MS" panose="030F0702030302020204" pitchFamily="66" charset="0"/>
            </a:endParaRPr>
          </a:p>
          <a:p>
            <a:endParaRPr lang="en-GB" sz="2000" dirty="0">
              <a:latin typeface="Comic Sans MS" panose="030F0702030302020204" pitchFamily="66" charset="0"/>
            </a:endParaRPr>
          </a:p>
          <a:p>
            <a:endParaRPr lang="en-GB" sz="2000" dirty="0" smtClean="0">
              <a:latin typeface="Comic Sans MS" panose="030F0702030302020204" pitchFamily="66" charset="0"/>
            </a:endParaRPr>
          </a:p>
          <a:p>
            <a:endParaRPr lang="en-GB" sz="2000" dirty="0" smtClean="0">
              <a:latin typeface="Comic Sans MS" panose="030F0702030302020204" pitchFamily="66" charset="0"/>
            </a:endParaRPr>
          </a:p>
          <a:p>
            <a:endParaRPr lang="en-GB" sz="2000" dirty="0" smtClean="0">
              <a:latin typeface="Comic Sans MS" panose="030F0702030302020204" pitchFamily="66" charset="0"/>
            </a:endParaRPr>
          </a:p>
          <a:p>
            <a:endParaRPr lang="en-GB" sz="2000" dirty="0" smtClean="0">
              <a:latin typeface="Comic Sans MS" panose="030F0702030302020204" pitchFamily="66" charset="0"/>
            </a:endParaRPr>
          </a:p>
          <a:p>
            <a:endParaRPr lang="en-GB" sz="2000" dirty="0">
              <a:latin typeface="Comic Sans MS" panose="030F0702030302020204" pitchFamily="66" charset="0"/>
            </a:endParaRPr>
          </a:p>
          <a:p>
            <a:endParaRPr lang="en-GB" sz="2000" dirty="0">
              <a:latin typeface="Comic Sans MS" panose="030F0702030302020204" pitchFamily="66" charset="0"/>
            </a:endParaRPr>
          </a:p>
          <a:p>
            <a:endParaRPr lang="en-GB" sz="2000" dirty="0" smtClean="0">
              <a:latin typeface="Comic Sans MS" panose="030F0702030302020204" pitchFamily="66" charset="0"/>
            </a:endParaRPr>
          </a:p>
          <a:p>
            <a:endParaRPr lang="en-GB" sz="2000" dirty="0" smtClean="0">
              <a:latin typeface="Comic Sans MS" panose="030F0702030302020204" pitchFamily="66" charset="0"/>
            </a:endParaRPr>
          </a:p>
          <a:p>
            <a:endParaRPr lang="en-GB" sz="2000" dirty="0">
              <a:latin typeface="Comic Sans MS" panose="030F0702030302020204" pitchFamily="66" charset="0"/>
            </a:endParaRPr>
          </a:p>
          <a:p>
            <a:endParaRPr lang="en-GB" sz="2000" dirty="0" smtClean="0">
              <a:latin typeface="Comic Sans MS" panose="030F0702030302020204" pitchFamily="66" charset="0"/>
            </a:endParaRPr>
          </a:p>
          <a:p>
            <a:endParaRPr lang="en-GB" sz="2000" dirty="0" smtClean="0">
              <a:latin typeface="Comic Sans MS" panose="030F0702030302020204" pitchFamily="66" charset="0"/>
            </a:endParaRPr>
          </a:p>
          <a:p>
            <a:endParaRPr lang="en-GB" sz="2000" dirty="0" smtClean="0">
              <a:latin typeface="Comic Sans MS" panose="030F0702030302020204" pitchFamily="66" charset="0"/>
            </a:endParaRPr>
          </a:p>
          <a:p>
            <a:endParaRPr lang="en-GB" sz="2000" dirty="0">
              <a:latin typeface="Comic Sans MS" panose="030F0702030302020204" pitchFamily="66" charset="0"/>
            </a:endParaRPr>
          </a:p>
          <a:p>
            <a:endParaRPr lang="en-GB" sz="2000" dirty="0" smtClean="0">
              <a:latin typeface="Comic Sans MS" panose="030F0702030302020204" pitchFamily="66" charset="0"/>
            </a:endParaRPr>
          </a:p>
          <a:p>
            <a:endParaRPr lang="en-GB" sz="2000" dirty="0">
              <a:latin typeface="Comic Sans MS" panose="030F0702030302020204" pitchFamily="66" charset="0"/>
            </a:endParaRPr>
          </a:p>
          <a:p>
            <a:endParaRPr lang="en-GB" sz="2000" dirty="0">
              <a:latin typeface="Comic Sans MS" panose="030F0702030302020204" pitchFamily="66" charset="0"/>
            </a:endParaRPr>
          </a:p>
        </p:txBody>
      </p:sp>
      <p:pic>
        <p:nvPicPr>
          <p:cNvPr id="3" name="Picture 2" descr="C:\Users\Allan\Desktop\nrs floods stuff\UK-Flood--Severe-Winds-As-00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1196752"/>
            <a:ext cx="2776623" cy="16659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7881375"/>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3" name="Rectangle 2"/>
          <p:cNvSpPr/>
          <p:nvPr/>
        </p:nvSpPr>
        <p:spPr>
          <a:xfrm>
            <a:off x="107504" y="13723"/>
            <a:ext cx="8928992" cy="6555641"/>
          </a:xfrm>
          <a:prstGeom prst="rect">
            <a:avLst/>
          </a:prstGeom>
        </p:spPr>
        <p:txBody>
          <a:bodyPr wrap="square">
            <a:spAutoFit/>
          </a:bodyPr>
          <a:lstStyle/>
          <a:p>
            <a:pPr algn="just"/>
            <a:r>
              <a:rPr lang="en-GB" sz="2000" dirty="0">
                <a:solidFill>
                  <a:schemeClr val="bg1"/>
                </a:solidFill>
                <a:latin typeface="Comic Sans MS" panose="030F0702030302020204" pitchFamily="66" charset="0"/>
              </a:rPr>
              <a:t>The </a:t>
            </a:r>
            <a:r>
              <a:rPr lang="en-GB" sz="2000" dirty="0">
                <a:solidFill>
                  <a:schemeClr val="accent6">
                    <a:lumMod val="75000"/>
                  </a:schemeClr>
                </a:solidFill>
                <a:latin typeface="Comic Sans MS" panose="030F0702030302020204" pitchFamily="66" charset="0"/>
              </a:rPr>
              <a:t>RASP</a:t>
            </a:r>
            <a:r>
              <a:rPr lang="en-GB" sz="2000" dirty="0">
                <a:solidFill>
                  <a:schemeClr val="bg1"/>
                </a:solidFill>
                <a:latin typeface="Comic Sans MS" panose="030F0702030302020204" pitchFamily="66" charset="0"/>
              </a:rPr>
              <a:t> method (‘Risk Assessment for </a:t>
            </a:r>
            <a:r>
              <a:rPr lang="en-GB" sz="2000" dirty="0" smtClean="0">
                <a:solidFill>
                  <a:schemeClr val="bg1"/>
                </a:solidFill>
                <a:latin typeface="Comic Sans MS" panose="030F0702030302020204" pitchFamily="66" charset="0"/>
              </a:rPr>
              <a:t>Strategic Planning</a:t>
            </a:r>
            <a:r>
              <a:rPr lang="en-GB" sz="2000" dirty="0">
                <a:solidFill>
                  <a:schemeClr val="bg1"/>
                </a:solidFill>
                <a:latin typeface="Comic Sans MS" panose="030F0702030302020204" pitchFamily="66" charset="0"/>
              </a:rPr>
              <a:t>’) assesses flood damage and has evolved </a:t>
            </a:r>
            <a:r>
              <a:rPr lang="en-GB" sz="2000" dirty="0" smtClean="0">
                <a:solidFill>
                  <a:schemeClr val="bg1"/>
                </a:solidFill>
                <a:latin typeface="Comic Sans MS" panose="030F0702030302020204" pitchFamily="66" charset="0"/>
              </a:rPr>
              <a:t>over time</a:t>
            </a:r>
            <a:r>
              <a:rPr lang="en-GB" sz="2000" dirty="0">
                <a:solidFill>
                  <a:schemeClr val="bg1"/>
                </a:solidFill>
                <a:latin typeface="Comic Sans MS" panose="030F0702030302020204" pitchFamily="66" charset="0"/>
              </a:rPr>
              <a:t>. C</a:t>
            </a:r>
            <a:r>
              <a:rPr lang="en-GB" sz="2000" dirty="0" smtClean="0">
                <a:solidFill>
                  <a:schemeClr val="bg1"/>
                </a:solidFill>
                <a:latin typeface="Comic Sans MS" panose="030F0702030302020204" pitchFamily="66" charset="0"/>
              </a:rPr>
              <a:t>alculating </a:t>
            </a:r>
            <a:r>
              <a:rPr lang="en-GB" sz="2000" dirty="0">
                <a:solidFill>
                  <a:schemeClr val="bg1"/>
                </a:solidFill>
                <a:latin typeface="Comic Sans MS" panose="030F0702030302020204" pitchFamily="66" charset="0"/>
              </a:rPr>
              <a:t>the likelihood </a:t>
            </a:r>
            <a:r>
              <a:rPr lang="en-GB" sz="2000" dirty="0" smtClean="0">
                <a:solidFill>
                  <a:schemeClr val="bg1"/>
                </a:solidFill>
                <a:latin typeface="Comic Sans MS" panose="030F0702030302020204" pitchFamily="66" charset="0"/>
              </a:rPr>
              <a:t>of flooding</a:t>
            </a:r>
            <a:r>
              <a:rPr lang="en-GB" sz="2000" dirty="0">
                <a:solidFill>
                  <a:schemeClr val="bg1"/>
                </a:solidFill>
                <a:latin typeface="Comic Sans MS" panose="030F0702030302020204" pitchFamily="66" charset="0"/>
              </a:rPr>
              <a:t>, covering large areas (Hall et al. 2003). </a:t>
            </a:r>
            <a:endParaRPr lang="en-GB" sz="2000" dirty="0" smtClean="0">
              <a:solidFill>
                <a:schemeClr val="bg1"/>
              </a:solidFill>
              <a:latin typeface="Comic Sans MS" panose="030F0702030302020204" pitchFamily="66" charset="0"/>
            </a:endParaRPr>
          </a:p>
          <a:p>
            <a:pPr algn="just"/>
            <a:endParaRPr lang="en-GB" sz="2000" dirty="0" smtClean="0">
              <a:solidFill>
                <a:schemeClr val="bg1"/>
              </a:solidFill>
              <a:latin typeface="Comic Sans MS" panose="030F0702030302020204" pitchFamily="66" charset="0"/>
            </a:endParaRPr>
          </a:p>
          <a:p>
            <a:pPr algn="just"/>
            <a:r>
              <a:rPr lang="en-GB" sz="2000" dirty="0">
                <a:solidFill>
                  <a:schemeClr val="bg1"/>
                </a:solidFill>
                <a:latin typeface="Comic Sans MS" panose="030F0702030302020204" pitchFamily="66" charset="0"/>
              </a:rPr>
              <a:t>F</a:t>
            </a:r>
            <a:r>
              <a:rPr lang="en-GB" sz="2000" dirty="0" smtClean="0">
                <a:solidFill>
                  <a:schemeClr val="bg1"/>
                </a:solidFill>
                <a:latin typeface="Comic Sans MS" panose="030F0702030302020204" pitchFamily="66" charset="0"/>
              </a:rPr>
              <a:t>loodplain divided </a:t>
            </a:r>
            <a:r>
              <a:rPr lang="en-GB" sz="2000" dirty="0">
                <a:solidFill>
                  <a:schemeClr val="bg1"/>
                </a:solidFill>
                <a:latin typeface="Comic Sans MS" panose="030F0702030302020204" pitchFamily="66" charset="0"/>
              </a:rPr>
              <a:t>into grid squares (‘impact zones</a:t>
            </a:r>
            <a:r>
              <a:rPr lang="en-GB" sz="2000" dirty="0" smtClean="0">
                <a:solidFill>
                  <a:schemeClr val="bg1"/>
                </a:solidFill>
                <a:latin typeface="Comic Sans MS" panose="030F0702030302020204" pitchFamily="66" charset="0"/>
              </a:rPr>
              <a:t>’) and </a:t>
            </a:r>
            <a:r>
              <a:rPr lang="en-GB" sz="2000" dirty="0">
                <a:solidFill>
                  <a:schemeClr val="accent6">
                    <a:lumMod val="75000"/>
                  </a:schemeClr>
                </a:solidFill>
                <a:latin typeface="Comic Sans MS" panose="030F0702030302020204" pitchFamily="66" charset="0"/>
              </a:rPr>
              <a:t>RASP</a:t>
            </a:r>
            <a:r>
              <a:rPr lang="en-GB" sz="2000" dirty="0">
                <a:solidFill>
                  <a:schemeClr val="bg1"/>
                </a:solidFill>
                <a:latin typeface="Comic Sans MS" panose="030F0702030302020204" pitchFamily="66" charset="0"/>
              </a:rPr>
              <a:t> </a:t>
            </a:r>
            <a:r>
              <a:rPr lang="en-GB" sz="2000" dirty="0" smtClean="0">
                <a:solidFill>
                  <a:schemeClr val="bg1"/>
                </a:solidFill>
                <a:latin typeface="Comic Sans MS" panose="030F0702030302020204" pitchFamily="66" charset="0"/>
              </a:rPr>
              <a:t> </a:t>
            </a:r>
            <a:r>
              <a:rPr lang="en-GB" sz="2000" dirty="0">
                <a:solidFill>
                  <a:schemeClr val="bg1"/>
                </a:solidFill>
                <a:latin typeface="Comic Sans MS" panose="030F0702030302020204" pitchFamily="66" charset="0"/>
              </a:rPr>
              <a:t>calculates the likelihood that </a:t>
            </a:r>
            <a:r>
              <a:rPr lang="en-GB" sz="2000" dirty="0" smtClean="0">
                <a:solidFill>
                  <a:schemeClr val="bg1"/>
                </a:solidFill>
                <a:latin typeface="Comic Sans MS" panose="030F0702030302020204" pitchFamily="66" charset="0"/>
              </a:rPr>
              <a:t>each zone’s centre will </a:t>
            </a:r>
            <a:r>
              <a:rPr lang="en-GB" sz="2000" dirty="0">
                <a:solidFill>
                  <a:schemeClr val="bg1"/>
                </a:solidFill>
                <a:latin typeface="Comic Sans MS" panose="030F0702030302020204" pitchFamily="66" charset="0"/>
              </a:rPr>
              <a:t>start to flood </a:t>
            </a:r>
            <a:r>
              <a:rPr lang="en-GB" sz="2000" dirty="0" smtClean="0">
                <a:solidFill>
                  <a:schemeClr val="bg1"/>
                </a:solidFill>
                <a:latin typeface="Comic Sans MS" panose="030F0702030302020204" pitchFamily="66" charset="0"/>
              </a:rPr>
              <a:t>(get </a:t>
            </a:r>
            <a:r>
              <a:rPr lang="en-GB" sz="2000" dirty="0">
                <a:solidFill>
                  <a:schemeClr val="bg1"/>
                </a:solidFill>
                <a:latin typeface="Comic Sans MS" panose="030F0702030302020204" pitchFamily="66" charset="0"/>
              </a:rPr>
              <a:t>wet</a:t>
            </a:r>
            <a:r>
              <a:rPr lang="en-GB" sz="2000" dirty="0" smtClean="0">
                <a:solidFill>
                  <a:schemeClr val="bg1"/>
                </a:solidFill>
                <a:latin typeface="Comic Sans MS" panose="030F0702030302020204" pitchFamily="66" charset="0"/>
              </a:rPr>
              <a:t>) -  37 </a:t>
            </a:r>
            <a:r>
              <a:rPr lang="en-GB" sz="2000" dirty="0">
                <a:solidFill>
                  <a:schemeClr val="bg1"/>
                </a:solidFill>
                <a:latin typeface="Comic Sans MS" panose="030F0702030302020204" pitchFamily="66" charset="0"/>
              </a:rPr>
              <a:t>different magnitudes and </a:t>
            </a:r>
            <a:r>
              <a:rPr lang="en-GB" sz="2000" dirty="0" smtClean="0">
                <a:solidFill>
                  <a:schemeClr val="bg1"/>
                </a:solidFill>
                <a:latin typeface="Comic Sans MS" panose="030F0702030302020204" pitchFamily="66" charset="0"/>
              </a:rPr>
              <a:t>occurrence probabilities (minor each year to </a:t>
            </a:r>
            <a:r>
              <a:rPr lang="en-GB" sz="2000" dirty="0">
                <a:solidFill>
                  <a:schemeClr val="bg1"/>
                </a:solidFill>
                <a:latin typeface="Comic Sans MS" panose="030F0702030302020204" pitchFamily="66" charset="0"/>
              </a:rPr>
              <a:t>extreme </a:t>
            </a:r>
            <a:r>
              <a:rPr lang="en-GB" sz="2000" dirty="0" smtClean="0">
                <a:solidFill>
                  <a:schemeClr val="bg1"/>
                </a:solidFill>
                <a:latin typeface="Comic Sans MS" panose="030F0702030302020204" pitchFamily="66" charset="0"/>
              </a:rPr>
              <a:t>- a </a:t>
            </a:r>
            <a:r>
              <a:rPr lang="en-GB" sz="2000" dirty="0">
                <a:solidFill>
                  <a:schemeClr val="bg1"/>
                </a:solidFill>
                <a:latin typeface="Comic Sans MS" panose="030F0702030302020204" pitchFamily="66" charset="0"/>
              </a:rPr>
              <a:t>1000-year return </a:t>
            </a:r>
            <a:r>
              <a:rPr lang="en-GB" sz="2000" dirty="0" smtClean="0">
                <a:solidFill>
                  <a:schemeClr val="bg1"/>
                </a:solidFill>
                <a:latin typeface="Comic Sans MS" panose="030F0702030302020204" pitchFamily="66" charset="0"/>
              </a:rPr>
              <a:t>period (</a:t>
            </a:r>
            <a:r>
              <a:rPr lang="en-GB" sz="2000" dirty="0">
                <a:solidFill>
                  <a:schemeClr val="bg1"/>
                </a:solidFill>
                <a:latin typeface="Comic Sans MS" panose="030F0702030302020204" pitchFamily="66" charset="0"/>
              </a:rPr>
              <a:t>Murphy 2005</a:t>
            </a:r>
            <a:r>
              <a:rPr lang="en-GB" sz="2000" dirty="0" smtClean="0">
                <a:solidFill>
                  <a:schemeClr val="bg1"/>
                </a:solidFill>
                <a:latin typeface="Comic Sans MS" panose="030F0702030302020204" pitchFamily="66" charset="0"/>
              </a:rPr>
              <a:t>).</a:t>
            </a:r>
          </a:p>
          <a:p>
            <a:pPr algn="just"/>
            <a:endParaRPr lang="en-GB" sz="2000" dirty="0">
              <a:solidFill>
                <a:schemeClr val="bg1"/>
              </a:solidFill>
              <a:latin typeface="Comic Sans MS" panose="030F0702030302020204" pitchFamily="66" charset="0"/>
            </a:endParaRPr>
          </a:p>
          <a:p>
            <a:pPr algn="just"/>
            <a:r>
              <a:rPr lang="en-GB" sz="2000" dirty="0" smtClean="0">
                <a:solidFill>
                  <a:schemeClr val="bg1"/>
                </a:solidFill>
                <a:latin typeface="Comic Sans MS" panose="030F0702030302020204" pitchFamily="66" charset="0"/>
              </a:rPr>
              <a:t>Damage </a:t>
            </a:r>
            <a:r>
              <a:rPr lang="en-GB" sz="2000" dirty="0">
                <a:solidFill>
                  <a:schemeClr val="bg1"/>
                </a:solidFill>
                <a:latin typeface="Comic Sans MS" panose="030F0702030302020204" pitchFamily="66" charset="0"/>
              </a:rPr>
              <a:t>is assigned to flooded zones using </a:t>
            </a:r>
            <a:r>
              <a:rPr lang="en-GB" sz="2000" dirty="0" smtClean="0">
                <a:solidFill>
                  <a:schemeClr val="bg1"/>
                </a:solidFill>
                <a:latin typeface="Comic Sans MS" panose="030F0702030302020204" pitchFamily="66" charset="0"/>
              </a:rPr>
              <a:t>flood depth/probability </a:t>
            </a:r>
            <a:r>
              <a:rPr lang="en-GB" sz="2000" dirty="0">
                <a:solidFill>
                  <a:schemeClr val="bg1"/>
                </a:solidFill>
                <a:latin typeface="Comic Sans MS" panose="030F0702030302020204" pitchFamily="66" charset="0"/>
              </a:rPr>
              <a:t>relationships, and depth/damage </a:t>
            </a:r>
            <a:r>
              <a:rPr lang="en-GB" sz="2000" dirty="0" smtClean="0">
                <a:solidFill>
                  <a:schemeClr val="bg1"/>
                </a:solidFill>
                <a:latin typeface="Comic Sans MS" panose="030F0702030302020204" pitchFamily="66" charset="0"/>
              </a:rPr>
              <a:t>data </a:t>
            </a:r>
            <a:r>
              <a:rPr lang="en-GB" sz="2000" dirty="0">
                <a:solidFill>
                  <a:schemeClr val="bg1"/>
                </a:solidFill>
                <a:latin typeface="Comic Sans MS" panose="030F0702030302020204" pitchFamily="66" charset="0"/>
              </a:rPr>
              <a:t>(</a:t>
            </a:r>
            <a:r>
              <a:rPr lang="en-GB" sz="2000" dirty="0" smtClean="0">
                <a:solidFill>
                  <a:schemeClr val="bg1"/>
                </a:solidFill>
                <a:latin typeface="Comic Sans MS" panose="030F0702030302020204" pitchFamily="66" charset="0"/>
              </a:rPr>
              <a:t>Penning-</a:t>
            </a:r>
            <a:r>
              <a:rPr lang="en-GB" sz="2000" dirty="0" err="1" smtClean="0">
                <a:solidFill>
                  <a:schemeClr val="bg1"/>
                </a:solidFill>
                <a:latin typeface="Comic Sans MS" panose="030F0702030302020204" pitchFamily="66" charset="0"/>
              </a:rPr>
              <a:t>Rowsell</a:t>
            </a:r>
            <a:r>
              <a:rPr lang="en-GB" sz="2000" dirty="0" smtClean="0">
                <a:solidFill>
                  <a:schemeClr val="bg1"/>
                </a:solidFill>
                <a:latin typeface="Comic Sans MS" panose="030F0702030302020204" pitchFamily="66" charset="0"/>
              </a:rPr>
              <a:t> </a:t>
            </a:r>
            <a:r>
              <a:rPr lang="en-GB" sz="2000" dirty="0">
                <a:solidFill>
                  <a:schemeClr val="bg1"/>
                </a:solidFill>
                <a:latin typeface="Comic Sans MS" panose="030F0702030302020204" pitchFamily="66" charset="0"/>
              </a:rPr>
              <a:t>et al. </a:t>
            </a:r>
            <a:r>
              <a:rPr lang="en-GB" sz="2000" dirty="0" smtClean="0">
                <a:solidFill>
                  <a:schemeClr val="bg1"/>
                </a:solidFill>
                <a:latin typeface="Comic Sans MS" panose="030F0702030302020204" pitchFamily="66" charset="0"/>
              </a:rPr>
              <a:t>,2005</a:t>
            </a:r>
            <a:r>
              <a:rPr lang="en-GB" sz="2000" dirty="0">
                <a:solidFill>
                  <a:schemeClr val="bg1"/>
                </a:solidFill>
                <a:latin typeface="Comic Sans MS" panose="030F0702030302020204" pitchFamily="66" charset="0"/>
              </a:rPr>
              <a:t>), using RASP’s ‘</a:t>
            </a:r>
            <a:r>
              <a:rPr lang="en-GB" sz="2000" dirty="0" smtClean="0">
                <a:solidFill>
                  <a:schemeClr val="bg1"/>
                </a:solidFill>
                <a:latin typeface="Comic Sans MS" panose="030F0702030302020204" pitchFamily="66" charset="0"/>
              </a:rPr>
              <a:t>high level </a:t>
            </a:r>
            <a:r>
              <a:rPr lang="en-GB" sz="2000" dirty="0">
                <a:solidFill>
                  <a:schemeClr val="bg1"/>
                </a:solidFill>
                <a:latin typeface="Comic Sans MS" panose="030F0702030302020204" pitchFamily="66" charset="0"/>
              </a:rPr>
              <a:t>method plus’ (</a:t>
            </a:r>
            <a:r>
              <a:rPr lang="en-GB" sz="2000" dirty="0" smtClean="0">
                <a:solidFill>
                  <a:schemeClr val="bg1"/>
                </a:solidFill>
                <a:latin typeface="Comic Sans MS" panose="030F0702030302020204" pitchFamily="66" charset="0"/>
              </a:rPr>
              <a:t>HLM+; </a:t>
            </a:r>
            <a:r>
              <a:rPr lang="en-GB" sz="2000" dirty="0" err="1" smtClean="0">
                <a:solidFill>
                  <a:schemeClr val="bg1"/>
                </a:solidFill>
                <a:latin typeface="Comic Sans MS" panose="030F0702030302020204" pitchFamily="66" charset="0"/>
              </a:rPr>
              <a:t>Gouldby</a:t>
            </a:r>
            <a:r>
              <a:rPr lang="en-GB" sz="2000" dirty="0" smtClean="0">
                <a:solidFill>
                  <a:schemeClr val="bg1"/>
                </a:solidFill>
                <a:latin typeface="Comic Sans MS" panose="030F0702030302020204" pitchFamily="66" charset="0"/>
              </a:rPr>
              <a:t> </a:t>
            </a:r>
            <a:r>
              <a:rPr lang="en-GB" sz="2000" dirty="0">
                <a:solidFill>
                  <a:schemeClr val="bg1"/>
                </a:solidFill>
                <a:latin typeface="Comic Sans MS" panose="030F0702030302020204" pitchFamily="66" charset="0"/>
              </a:rPr>
              <a:t>et al. 2008</a:t>
            </a:r>
            <a:r>
              <a:rPr lang="en-GB" sz="2000" dirty="0" smtClean="0">
                <a:solidFill>
                  <a:schemeClr val="bg1"/>
                </a:solidFill>
                <a:latin typeface="Comic Sans MS" panose="030F0702030302020204" pitchFamily="66" charset="0"/>
              </a:rPr>
              <a:t>).</a:t>
            </a:r>
          </a:p>
          <a:p>
            <a:pPr algn="just"/>
            <a:endParaRPr lang="en-GB" sz="2000" dirty="0" smtClean="0">
              <a:solidFill>
                <a:schemeClr val="bg1"/>
              </a:solidFill>
              <a:latin typeface="Comic Sans MS" panose="030F0702030302020204" pitchFamily="66" charset="0"/>
            </a:endParaRPr>
          </a:p>
          <a:p>
            <a:pPr algn="just"/>
            <a:r>
              <a:rPr lang="en-GB" sz="2000" dirty="0" smtClean="0">
                <a:solidFill>
                  <a:schemeClr val="bg1"/>
                </a:solidFill>
                <a:latin typeface="Comic Sans MS" panose="030F0702030302020204" pitchFamily="66" charset="0"/>
              </a:rPr>
              <a:t> Each zone’s </a:t>
            </a:r>
            <a:r>
              <a:rPr lang="en-GB" sz="2000" dirty="0">
                <a:solidFill>
                  <a:schemeClr val="bg1"/>
                </a:solidFill>
                <a:latin typeface="Comic Sans MS" panose="030F0702030302020204" pitchFamily="66" charset="0"/>
              </a:rPr>
              <a:t>loss/probability curve is established and its </a:t>
            </a:r>
            <a:r>
              <a:rPr lang="en-GB" sz="2000" dirty="0" smtClean="0">
                <a:solidFill>
                  <a:schemeClr val="bg1"/>
                </a:solidFill>
                <a:latin typeface="Comic Sans MS" panose="030F0702030302020204" pitchFamily="66" charset="0"/>
              </a:rPr>
              <a:t>Average Annual Damage </a:t>
            </a:r>
            <a:r>
              <a:rPr lang="en-GB" sz="2000" dirty="0" smtClean="0">
                <a:solidFill>
                  <a:schemeClr val="accent6">
                    <a:lumMod val="75000"/>
                  </a:schemeClr>
                </a:solidFill>
                <a:latin typeface="Comic Sans MS" panose="030F0702030302020204" pitchFamily="66" charset="0"/>
              </a:rPr>
              <a:t>(AAD)</a:t>
            </a:r>
            <a:r>
              <a:rPr lang="en-GB" sz="2000" dirty="0" smtClean="0">
                <a:solidFill>
                  <a:schemeClr val="bg1"/>
                </a:solidFill>
                <a:latin typeface="Comic Sans MS" panose="030F0702030302020204" pitchFamily="66" charset="0"/>
              </a:rPr>
              <a:t> obtained </a:t>
            </a:r>
            <a:r>
              <a:rPr lang="en-GB" sz="2000" dirty="0">
                <a:solidFill>
                  <a:schemeClr val="bg1"/>
                </a:solidFill>
                <a:latin typeface="Comic Sans MS" panose="030F0702030302020204" pitchFamily="66" charset="0"/>
              </a:rPr>
              <a:t>as the area under that </a:t>
            </a:r>
            <a:r>
              <a:rPr lang="en-GB" sz="2000" dirty="0" smtClean="0">
                <a:solidFill>
                  <a:schemeClr val="bg1"/>
                </a:solidFill>
                <a:latin typeface="Comic Sans MS" panose="030F0702030302020204" pitchFamily="66" charset="0"/>
              </a:rPr>
              <a:t>curve., values summed </a:t>
            </a:r>
            <a:r>
              <a:rPr lang="en-GB" sz="2000" dirty="0">
                <a:solidFill>
                  <a:schemeClr val="bg1"/>
                </a:solidFill>
                <a:latin typeface="Comic Sans MS" panose="030F0702030302020204" pitchFamily="66" charset="0"/>
              </a:rPr>
              <a:t>for all zones </a:t>
            </a:r>
            <a:r>
              <a:rPr lang="en-GB" sz="2000" dirty="0" smtClean="0">
                <a:solidFill>
                  <a:schemeClr val="bg1"/>
                </a:solidFill>
                <a:latin typeface="Comic Sans MS" panose="030F0702030302020204" pitchFamily="66" charset="0"/>
              </a:rPr>
              <a:t>give </a:t>
            </a:r>
            <a:r>
              <a:rPr lang="en-GB" sz="2000" dirty="0">
                <a:solidFill>
                  <a:schemeClr val="bg1"/>
                </a:solidFill>
                <a:latin typeface="Comic Sans MS" panose="030F0702030302020204" pitchFamily="66" charset="0"/>
              </a:rPr>
              <a:t>the </a:t>
            </a:r>
            <a:r>
              <a:rPr lang="en-GB" sz="2000" dirty="0">
                <a:solidFill>
                  <a:schemeClr val="accent6">
                    <a:lumMod val="75000"/>
                  </a:schemeClr>
                </a:solidFill>
                <a:latin typeface="Comic Sans MS" panose="030F0702030302020204" pitchFamily="66" charset="0"/>
              </a:rPr>
              <a:t>N</a:t>
            </a:r>
            <a:r>
              <a:rPr lang="en-GB" sz="2000" dirty="0" smtClean="0">
                <a:solidFill>
                  <a:schemeClr val="accent6">
                    <a:lumMod val="75000"/>
                  </a:schemeClr>
                </a:solidFill>
                <a:latin typeface="Comic Sans MS" panose="030F0702030302020204" pitchFamily="66" charset="0"/>
              </a:rPr>
              <a:t>ational </a:t>
            </a:r>
            <a:r>
              <a:rPr lang="en-GB" sz="2000" dirty="0">
                <a:solidFill>
                  <a:schemeClr val="accent6">
                    <a:lumMod val="75000"/>
                  </a:schemeClr>
                </a:solidFill>
                <a:latin typeface="Comic Sans MS" panose="030F0702030302020204" pitchFamily="66" charset="0"/>
              </a:rPr>
              <a:t>A</a:t>
            </a:r>
            <a:r>
              <a:rPr lang="en-GB" sz="2000" dirty="0" smtClean="0">
                <a:solidFill>
                  <a:schemeClr val="accent6">
                    <a:lumMod val="75000"/>
                  </a:schemeClr>
                </a:solidFill>
                <a:latin typeface="Comic Sans MS" panose="030F0702030302020204" pitchFamily="66" charset="0"/>
              </a:rPr>
              <a:t>verage </a:t>
            </a:r>
            <a:r>
              <a:rPr lang="en-GB" sz="2000" dirty="0">
                <a:solidFill>
                  <a:schemeClr val="accent6">
                    <a:lumMod val="75000"/>
                  </a:schemeClr>
                </a:solidFill>
                <a:latin typeface="Comic Sans MS" panose="030F0702030302020204" pitchFamily="66" charset="0"/>
              </a:rPr>
              <a:t>A</a:t>
            </a:r>
            <a:r>
              <a:rPr lang="en-GB" sz="2000" dirty="0" smtClean="0">
                <a:solidFill>
                  <a:schemeClr val="accent6">
                    <a:lumMod val="75000"/>
                  </a:schemeClr>
                </a:solidFill>
                <a:latin typeface="Comic Sans MS" panose="030F0702030302020204" pitchFamily="66" charset="0"/>
              </a:rPr>
              <a:t>nnual </a:t>
            </a:r>
            <a:r>
              <a:rPr lang="en-GB" sz="2000" dirty="0">
                <a:solidFill>
                  <a:schemeClr val="accent6">
                    <a:lumMod val="75000"/>
                  </a:schemeClr>
                </a:solidFill>
                <a:latin typeface="Comic Sans MS" panose="030F0702030302020204" pitchFamily="66" charset="0"/>
              </a:rPr>
              <a:t>E</a:t>
            </a:r>
            <a:r>
              <a:rPr lang="en-GB" sz="2000" dirty="0" smtClean="0">
                <a:solidFill>
                  <a:schemeClr val="accent6">
                    <a:lumMod val="75000"/>
                  </a:schemeClr>
                </a:solidFill>
                <a:latin typeface="Comic Sans MS" panose="030F0702030302020204" pitchFamily="66" charset="0"/>
              </a:rPr>
              <a:t>conomic </a:t>
            </a:r>
            <a:r>
              <a:rPr lang="en-GB" sz="2000" dirty="0">
                <a:solidFill>
                  <a:schemeClr val="accent6">
                    <a:lumMod val="75000"/>
                  </a:schemeClr>
                </a:solidFill>
                <a:latin typeface="Comic Sans MS" panose="030F0702030302020204" pitchFamily="66" charset="0"/>
              </a:rPr>
              <a:t>D</a:t>
            </a:r>
            <a:r>
              <a:rPr lang="en-GB" sz="2000" dirty="0" smtClean="0">
                <a:solidFill>
                  <a:schemeClr val="accent6">
                    <a:lumMod val="75000"/>
                  </a:schemeClr>
                </a:solidFill>
                <a:latin typeface="Comic Sans MS" panose="030F0702030302020204" pitchFamily="66" charset="0"/>
              </a:rPr>
              <a:t>amage </a:t>
            </a:r>
            <a:r>
              <a:rPr lang="en-GB" sz="2000" dirty="0">
                <a:solidFill>
                  <a:schemeClr val="bg1"/>
                </a:solidFill>
                <a:latin typeface="Comic Sans MS" panose="030F0702030302020204" pitchFamily="66" charset="0"/>
              </a:rPr>
              <a:t>figure </a:t>
            </a:r>
            <a:r>
              <a:rPr lang="en-GB" sz="2000" dirty="0" smtClean="0">
                <a:solidFill>
                  <a:schemeClr val="bg1"/>
                </a:solidFill>
                <a:latin typeface="Comic Sans MS" panose="030F0702030302020204" pitchFamily="66" charset="0"/>
              </a:rPr>
              <a:t>(Hall </a:t>
            </a:r>
            <a:r>
              <a:rPr lang="en-GB" sz="2000" dirty="0">
                <a:solidFill>
                  <a:schemeClr val="bg1"/>
                </a:solidFill>
                <a:latin typeface="Comic Sans MS" panose="030F0702030302020204" pitchFamily="66" charset="0"/>
              </a:rPr>
              <a:t>et </a:t>
            </a:r>
            <a:r>
              <a:rPr lang="en-GB" sz="2000" dirty="0" smtClean="0">
                <a:solidFill>
                  <a:schemeClr val="bg1"/>
                </a:solidFill>
                <a:latin typeface="Comic Sans MS" panose="030F0702030302020204" pitchFamily="66" charset="0"/>
              </a:rPr>
              <a:t>al. 2005</a:t>
            </a:r>
            <a:r>
              <a:rPr lang="en-GB" sz="2000" dirty="0">
                <a:solidFill>
                  <a:schemeClr val="bg1"/>
                </a:solidFill>
                <a:latin typeface="Comic Sans MS" panose="030F0702030302020204" pitchFamily="66" charset="0"/>
              </a:rPr>
              <a:t>, 151). </a:t>
            </a:r>
            <a:r>
              <a:rPr lang="en-GB" sz="2000" dirty="0" smtClean="0">
                <a:solidFill>
                  <a:schemeClr val="bg1"/>
                </a:solidFill>
                <a:latin typeface="Comic Sans MS" panose="030F0702030302020204" pitchFamily="66" charset="0"/>
              </a:rPr>
              <a:t>This term’ </a:t>
            </a:r>
            <a:r>
              <a:rPr lang="en-GB" sz="2000" dirty="0">
                <a:solidFill>
                  <a:schemeClr val="bg1"/>
                </a:solidFill>
                <a:latin typeface="Comic Sans MS" panose="030F0702030302020204" pitchFamily="66" charset="0"/>
              </a:rPr>
              <a:t>denotes an </a:t>
            </a:r>
            <a:r>
              <a:rPr lang="en-GB" sz="2000" dirty="0">
                <a:solidFill>
                  <a:schemeClr val="accent6">
                    <a:lumMod val="75000"/>
                  </a:schemeClr>
                </a:solidFill>
                <a:latin typeface="Comic Sans MS" panose="030F0702030302020204" pitchFamily="66" charset="0"/>
              </a:rPr>
              <a:t>average of the economic losses</a:t>
            </a:r>
            <a:r>
              <a:rPr lang="en-GB" sz="2000" dirty="0">
                <a:solidFill>
                  <a:schemeClr val="bg1"/>
                </a:solidFill>
                <a:latin typeface="Comic Sans MS" panose="030F0702030302020204" pitchFamily="66" charset="0"/>
              </a:rPr>
              <a:t> </a:t>
            </a:r>
            <a:r>
              <a:rPr lang="en-GB" sz="2000" dirty="0" smtClean="0">
                <a:solidFill>
                  <a:schemeClr val="bg1"/>
                </a:solidFill>
                <a:latin typeface="Comic Sans MS" panose="030F0702030302020204" pitchFamily="66" charset="0"/>
              </a:rPr>
              <a:t>from all </a:t>
            </a:r>
            <a:r>
              <a:rPr lang="en-GB" sz="2000" dirty="0">
                <a:solidFill>
                  <a:schemeClr val="bg1"/>
                </a:solidFill>
                <a:latin typeface="Comic Sans MS" panose="030F0702030302020204" pitchFamily="66" charset="0"/>
              </a:rPr>
              <a:t>likely </a:t>
            </a:r>
            <a:r>
              <a:rPr lang="en-GB" sz="2000" dirty="0" smtClean="0">
                <a:solidFill>
                  <a:schemeClr val="bg1"/>
                </a:solidFill>
                <a:latin typeface="Comic Sans MS" panose="030F0702030302020204" pitchFamily="66" charset="0"/>
              </a:rPr>
              <a:t>UK fluvial </a:t>
            </a:r>
            <a:r>
              <a:rPr lang="en-GB" sz="2000" dirty="0">
                <a:solidFill>
                  <a:schemeClr val="bg1"/>
                </a:solidFill>
                <a:latin typeface="Comic Sans MS" panose="030F0702030302020204" pitchFamily="66" charset="0"/>
              </a:rPr>
              <a:t>flood and coastal flood </a:t>
            </a:r>
            <a:r>
              <a:rPr lang="en-GB" sz="2000" dirty="0" smtClean="0">
                <a:solidFill>
                  <a:schemeClr val="bg1"/>
                </a:solidFill>
                <a:latin typeface="Comic Sans MS" panose="030F0702030302020204" pitchFamily="66" charset="0"/>
              </a:rPr>
              <a:t>events.</a:t>
            </a:r>
          </a:p>
          <a:p>
            <a:pPr algn="just"/>
            <a:endParaRPr lang="en-GB" sz="2000" dirty="0">
              <a:solidFill>
                <a:schemeClr val="bg1"/>
              </a:solidFill>
              <a:latin typeface="Comic Sans MS" panose="030F0702030302020204" pitchFamily="66" charset="0"/>
            </a:endParaRPr>
          </a:p>
          <a:p>
            <a:pPr algn="just"/>
            <a:r>
              <a:rPr lang="en-GB" sz="2000" dirty="0" smtClean="0">
                <a:solidFill>
                  <a:schemeClr val="bg1"/>
                </a:solidFill>
                <a:latin typeface="Comic Sans MS" panose="030F0702030302020204" pitchFamily="66" charset="0"/>
              </a:rPr>
              <a:t>No calibration or verification - led to a </a:t>
            </a:r>
            <a:r>
              <a:rPr lang="en-GB" sz="2000" dirty="0" smtClean="0">
                <a:solidFill>
                  <a:schemeClr val="accent6">
                    <a:lumMod val="75000"/>
                  </a:schemeClr>
                </a:solidFill>
                <a:latin typeface="Comic Sans MS" panose="030F0702030302020204" pitchFamily="66" charset="0"/>
              </a:rPr>
              <a:t>Foresight Future Flooding </a:t>
            </a:r>
            <a:r>
              <a:rPr lang="en-GB" sz="2000" dirty="0" smtClean="0">
                <a:solidFill>
                  <a:schemeClr val="bg1"/>
                </a:solidFill>
                <a:latin typeface="Comic Sans MS" panose="030F0702030302020204" pitchFamily="66" charset="0"/>
              </a:rPr>
              <a:t>project.</a:t>
            </a:r>
            <a:endParaRPr lang="en-GB" sz="2000"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1630434542"/>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Picture 5" descr="C:\Users\Allan\Documents\WIP\IPCC 2014\Flooding\PICTURES\_73406733_7340672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587" y="188640"/>
            <a:ext cx="5259016" cy="334327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C:\Users\Allan\Documents\WIP\IPCC 2014\Flooding\PICTURES\_73391968_somerset_levels_07_03_62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2488" y="12932"/>
            <a:ext cx="5491511" cy="672843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692" y="3817360"/>
            <a:ext cx="3620796" cy="30406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83198800"/>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11266" name="Picture 2" descr="C:\Users\Allan\Desktop\Floods\EA_Groundwater_flooding_overview_CRIP_5_960x64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1651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2521382"/>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12290" name="Picture 2" descr="C:\Users\Allan\Desktop\Floods\_61234682_dscf4030(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 y="4872984"/>
            <a:ext cx="2877507" cy="1985016"/>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C:\Users\Allan\Desktop\Floods\tewkesbury46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508487"/>
            <a:ext cx="3222409" cy="2254576"/>
          </a:xfrm>
          <a:prstGeom prst="rect">
            <a:avLst/>
          </a:prstGeom>
          <a:noFill/>
          <a:extLst>
            <a:ext uri="{909E8E84-426E-40DD-AFC4-6F175D3DCCD1}">
              <a14:hiddenFill xmlns:a14="http://schemas.microsoft.com/office/drawing/2010/main">
                <a:solidFill>
                  <a:srgbClr val="FFFFFF"/>
                </a:solidFill>
              </a14:hiddenFill>
            </a:ext>
          </a:extLst>
        </p:spPr>
      </p:pic>
      <p:pic>
        <p:nvPicPr>
          <p:cNvPr id="12293" name="Picture 5" descr="C:\Users\Allan\Desktop\Floods\images1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006" y="2508486"/>
            <a:ext cx="2857500" cy="2254577"/>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C:\Users\Allan\Desktop\Floods\imagesCAQ358U2.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62020" y="2508488"/>
            <a:ext cx="2834116" cy="2254576"/>
          </a:xfrm>
          <a:prstGeom prst="rect">
            <a:avLst/>
          </a:prstGeom>
          <a:noFill/>
          <a:extLst>
            <a:ext uri="{909E8E84-426E-40DD-AFC4-6F175D3DCCD1}">
              <a14:hiddenFill xmlns:a14="http://schemas.microsoft.com/office/drawing/2010/main">
                <a:solidFill>
                  <a:srgbClr val="FFFFFF"/>
                </a:solidFill>
              </a14:hiddenFill>
            </a:ext>
          </a:extLst>
        </p:spPr>
      </p:pic>
      <p:pic>
        <p:nvPicPr>
          <p:cNvPr id="12295" name="Picture 7" descr="C:\Users\Allan\Desktop\Floods\_63145434_63145433.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868144" y="4846149"/>
            <a:ext cx="3222409" cy="1978065"/>
          </a:xfrm>
          <a:prstGeom prst="rect">
            <a:avLst/>
          </a:prstGeom>
          <a:noFill/>
          <a:extLst>
            <a:ext uri="{909E8E84-426E-40DD-AFC4-6F175D3DCCD1}">
              <a14:hiddenFill xmlns:a14="http://schemas.microsoft.com/office/drawing/2010/main">
                <a:solidFill>
                  <a:srgbClr val="FFFFFF"/>
                </a:solidFill>
              </a14:hiddenFill>
            </a:ext>
          </a:extLst>
        </p:spPr>
      </p:pic>
      <p:pic>
        <p:nvPicPr>
          <p:cNvPr id="12296" name="Picture 8" descr="C:\Users\Allan\Desktop\Floods\_64368280_aerials.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524251" y="0"/>
            <a:ext cx="4619749" cy="242321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987824" y="5085184"/>
            <a:ext cx="2449799" cy="1200329"/>
          </a:xfrm>
          <a:prstGeom prst="rect">
            <a:avLst/>
          </a:prstGeom>
          <a:noFill/>
        </p:spPr>
        <p:txBody>
          <a:bodyPr wrap="square" rtlCol="0">
            <a:spAutoFit/>
          </a:bodyPr>
          <a:lstStyle/>
          <a:p>
            <a:r>
              <a:rPr lang="en-GB" sz="2400" b="1" dirty="0" smtClean="0">
                <a:solidFill>
                  <a:schemeClr val="bg1"/>
                </a:solidFill>
              </a:rPr>
              <a:t>Episodic events can  </a:t>
            </a:r>
            <a:r>
              <a:rPr lang="en-GB" sz="2400" b="1" dirty="0">
                <a:solidFill>
                  <a:schemeClr val="bg1"/>
                </a:solidFill>
              </a:rPr>
              <a:t>dramatically</a:t>
            </a:r>
          </a:p>
          <a:p>
            <a:r>
              <a:rPr lang="en-GB" sz="2400" b="1" dirty="0" smtClean="0">
                <a:solidFill>
                  <a:schemeClr val="bg1"/>
                </a:solidFill>
              </a:rPr>
              <a:t>reshape an area</a:t>
            </a:r>
          </a:p>
        </p:txBody>
      </p:sp>
      <p:pic>
        <p:nvPicPr>
          <p:cNvPr id="3" name="Picture 2" descr="C:\Users\Allan\Desktop\Australia talk\_72895599_976-pic.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0006" y="0"/>
            <a:ext cx="4504245" cy="24232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3364585"/>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4" name="Rectangle 3"/>
          <p:cNvSpPr/>
          <p:nvPr/>
        </p:nvSpPr>
        <p:spPr>
          <a:xfrm>
            <a:off x="251520" y="32997"/>
            <a:ext cx="8712968" cy="7171194"/>
          </a:xfrm>
          <a:prstGeom prst="rect">
            <a:avLst/>
          </a:prstGeom>
        </p:spPr>
        <p:txBody>
          <a:bodyPr wrap="square">
            <a:spAutoFit/>
          </a:bodyPr>
          <a:lstStyle/>
          <a:p>
            <a:r>
              <a:rPr lang="en-GB" sz="2000" dirty="0" smtClean="0">
                <a:solidFill>
                  <a:schemeClr val="bg1"/>
                </a:solidFill>
                <a:latin typeface="Comic Sans MS" panose="030F0702030302020204" pitchFamily="66" charset="0"/>
              </a:rPr>
              <a:t>The </a:t>
            </a:r>
            <a:r>
              <a:rPr lang="en-GB" sz="2000" b="1" dirty="0" smtClean="0">
                <a:solidFill>
                  <a:srgbClr val="FFFF00"/>
                </a:solidFill>
                <a:latin typeface="Comic Sans MS" panose="030F0702030302020204" pitchFamily="66" charset="0"/>
              </a:rPr>
              <a:t>National Flood Emergency Framework </a:t>
            </a:r>
            <a:r>
              <a:rPr lang="en-GB" sz="2000" dirty="0" smtClean="0">
                <a:solidFill>
                  <a:schemeClr val="bg1"/>
                </a:solidFill>
                <a:latin typeface="Comic Sans MS" panose="030F0702030302020204" pitchFamily="66" charset="0"/>
              </a:rPr>
              <a:t>concept was promoted by Sir Michael Pitt re </a:t>
            </a:r>
            <a:r>
              <a:rPr lang="en-GB" sz="2000" b="1" dirty="0" smtClean="0">
                <a:solidFill>
                  <a:schemeClr val="accent6">
                    <a:lumMod val="75000"/>
                  </a:schemeClr>
                </a:solidFill>
                <a:latin typeface="Comic Sans MS" panose="030F0702030302020204" pitchFamily="66" charset="0"/>
              </a:rPr>
              <a:t>summer</a:t>
            </a:r>
            <a:r>
              <a:rPr lang="en-GB" sz="2000" dirty="0" smtClean="0">
                <a:solidFill>
                  <a:schemeClr val="bg1"/>
                </a:solidFill>
                <a:latin typeface="Comic Sans MS" panose="030F0702030302020204" pitchFamily="66" charset="0"/>
              </a:rPr>
              <a:t> </a:t>
            </a:r>
            <a:r>
              <a:rPr lang="en-GB" sz="2000" b="1" dirty="0" smtClean="0">
                <a:solidFill>
                  <a:schemeClr val="accent6">
                    <a:lumMod val="75000"/>
                  </a:schemeClr>
                </a:solidFill>
                <a:latin typeface="Comic Sans MS" panose="030F0702030302020204" pitchFamily="66" charset="0"/>
              </a:rPr>
              <a:t>2007</a:t>
            </a:r>
            <a:r>
              <a:rPr lang="en-GB" sz="2000" dirty="0" smtClean="0">
                <a:solidFill>
                  <a:schemeClr val="bg1"/>
                </a:solidFill>
                <a:latin typeface="Comic Sans MS" panose="030F0702030302020204" pitchFamily="66" charset="0"/>
              </a:rPr>
              <a:t> floods.</a:t>
            </a:r>
          </a:p>
          <a:p>
            <a:endParaRPr lang="en-GB" sz="2000" dirty="0" smtClean="0">
              <a:solidFill>
                <a:schemeClr val="bg1"/>
              </a:solidFill>
              <a:latin typeface="Comic Sans MS" panose="030F0702030302020204" pitchFamily="66" charset="0"/>
            </a:endParaRPr>
          </a:p>
          <a:p>
            <a:r>
              <a:rPr lang="en-GB" sz="2000" dirty="0" smtClean="0">
                <a:solidFill>
                  <a:schemeClr val="bg1"/>
                </a:solidFill>
                <a:latin typeface="Comic Sans MS" panose="030F0702030302020204" pitchFamily="66" charset="0"/>
              </a:rPr>
              <a:t> </a:t>
            </a:r>
            <a:r>
              <a:rPr lang="en-GB" sz="2000" b="1" dirty="0" smtClean="0">
                <a:solidFill>
                  <a:srgbClr val="FFFF00"/>
                </a:solidFill>
                <a:latin typeface="Comic Sans MS" panose="030F0702030302020204" pitchFamily="66" charset="0"/>
              </a:rPr>
              <a:t>PURPOSE -to provide a forward looking policy framework for flood emergency planning and respons</a:t>
            </a:r>
            <a:r>
              <a:rPr lang="en-GB" sz="2000" dirty="0" smtClean="0">
                <a:solidFill>
                  <a:srgbClr val="FFFF00"/>
                </a:solidFill>
                <a:latin typeface="Comic Sans MS" panose="030F0702030302020204" pitchFamily="66" charset="0"/>
              </a:rPr>
              <a:t>e</a:t>
            </a:r>
            <a:r>
              <a:rPr lang="en-GB" sz="2000" dirty="0" smtClean="0">
                <a:solidFill>
                  <a:schemeClr val="bg1"/>
                </a:solidFill>
                <a:latin typeface="Comic Sans MS" panose="030F0702030302020204" pitchFamily="66" charset="0"/>
              </a:rPr>
              <a:t>. </a:t>
            </a:r>
            <a:r>
              <a:rPr lang="en-GB" sz="2000" dirty="0">
                <a:solidFill>
                  <a:schemeClr val="bg1"/>
                </a:solidFill>
                <a:latin typeface="Comic Sans MS" panose="030F0702030302020204" pitchFamily="66" charset="0"/>
              </a:rPr>
              <a:t>B</a:t>
            </a:r>
            <a:r>
              <a:rPr lang="en-GB" sz="2000" dirty="0" smtClean="0">
                <a:solidFill>
                  <a:schemeClr val="bg1"/>
                </a:solidFill>
                <a:latin typeface="Comic Sans MS" panose="030F0702030302020204" pitchFamily="66" charset="0"/>
              </a:rPr>
              <a:t>rings together information, guidance and key policies </a:t>
            </a:r>
            <a:r>
              <a:rPr lang="en-GB" sz="2000" dirty="0">
                <a:solidFill>
                  <a:schemeClr val="bg1"/>
                </a:solidFill>
                <a:latin typeface="Comic Sans MS" panose="030F0702030302020204" pitchFamily="66" charset="0"/>
              </a:rPr>
              <a:t>-</a:t>
            </a:r>
            <a:r>
              <a:rPr lang="en-GB" sz="2000" dirty="0" smtClean="0">
                <a:solidFill>
                  <a:schemeClr val="bg1"/>
                </a:solidFill>
                <a:latin typeface="Comic Sans MS" panose="030F0702030302020204" pitchFamily="66" charset="0"/>
              </a:rPr>
              <a:t> a resource for flood emergency planning at national/regional and local levels to: </a:t>
            </a:r>
            <a:endParaRPr lang="en-GB" sz="2000" dirty="0">
              <a:solidFill>
                <a:schemeClr val="bg1"/>
              </a:solidFill>
              <a:latin typeface="Comic Sans MS" panose="030F0702030302020204" pitchFamily="66" charset="0"/>
            </a:endParaRPr>
          </a:p>
          <a:p>
            <a:r>
              <a:rPr lang="en-GB" sz="2000" dirty="0" smtClean="0">
                <a:solidFill>
                  <a:schemeClr val="bg1"/>
                </a:solidFill>
                <a:latin typeface="Comic Sans MS" panose="030F0702030302020204" pitchFamily="66" charset="0"/>
              </a:rPr>
              <a:t> </a:t>
            </a:r>
            <a:endParaRPr lang="en-GB" sz="2000" b="1" dirty="0" smtClean="0">
              <a:solidFill>
                <a:srgbClr val="FFFF00"/>
              </a:solidFill>
              <a:latin typeface="Comic Sans MS" panose="030F0702030302020204" pitchFamily="66" charset="0"/>
            </a:endParaRPr>
          </a:p>
          <a:p>
            <a:r>
              <a:rPr lang="en-GB" sz="2000" dirty="0" smtClean="0">
                <a:solidFill>
                  <a:schemeClr val="bg1"/>
                </a:solidFill>
                <a:latin typeface="Comic Sans MS" panose="030F0702030302020204" pitchFamily="66" charset="0"/>
              </a:rPr>
              <a:t> •ensure delivery bodies understand </a:t>
            </a:r>
            <a:r>
              <a:rPr lang="en-GB" sz="2000" b="1" dirty="0" smtClean="0">
                <a:solidFill>
                  <a:srgbClr val="00B0F0"/>
                </a:solidFill>
                <a:latin typeface="Comic Sans MS" panose="030F0702030302020204" pitchFamily="66" charset="0"/>
              </a:rPr>
              <a:t>respective roles/responsibilities.</a:t>
            </a:r>
          </a:p>
          <a:p>
            <a:endParaRPr lang="en-GB" sz="2000" b="1" dirty="0" smtClean="0">
              <a:solidFill>
                <a:srgbClr val="00B0F0"/>
              </a:solidFill>
              <a:latin typeface="Comic Sans MS" panose="030F0702030302020204" pitchFamily="66" charset="0"/>
            </a:endParaRPr>
          </a:p>
          <a:p>
            <a:r>
              <a:rPr lang="en-GB" sz="2000" dirty="0" smtClean="0">
                <a:solidFill>
                  <a:schemeClr val="bg1"/>
                </a:solidFill>
                <a:latin typeface="Comic Sans MS" panose="030F0702030302020204" pitchFamily="66" charset="0"/>
              </a:rPr>
              <a:t>• give all players a </a:t>
            </a:r>
            <a:r>
              <a:rPr lang="en-GB" sz="2000" b="1" dirty="0" smtClean="0">
                <a:solidFill>
                  <a:srgbClr val="00B0F0"/>
                </a:solidFill>
                <a:latin typeface="Comic Sans MS" panose="030F0702030302020204" pitchFamily="66" charset="0"/>
              </a:rPr>
              <a:t>common point of reference</a:t>
            </a:r>
            <a:r>
              <a:rPr lang="en-GB" sz="2000" dirty="0" smtClean="0">
                <a:solidFill>
                  <a:srgbClr val="00B0F0"/>
                </a:solidFill>
                <a:latin typeface="Comic Sans MS" panose="030F0702030302020204" pitchFamily="66" charset="0"/>
              </a:rPr>
              <a:t> </a:t>
            </a:r>
            <a:r>
              <a:rPr lang="en-GB" sz="2000" dirty="0" smtClean="0">
                <a:solidFill>
                  <a:schemeClr val="bg1"/>
                </a:solidFill>
                <a:latin typeface="Comic Sans MS" panose="030F0702030302020204" pitchFamily="66" charset="0"/>
              </a:rPr>
              <a:t>- bringing together  </a:t>
            </a:r>
          </a:p>
          <a:p>
            <a:r>
              <a:rPr lang="en-GB" sz="2000" dirty="0">
                <a:solidFill>
                  <a:schemeClr val="bg1"/>
                </a:solidFill>
                <a:latin typeface="Comic Sans MS" panose="030F0702030302020204" pitchFamily="66" charset="0"/>
              </a:rPr>
              <a:t> </a:t>
            </a:r>
            <a:r>
              <a:rPr lang="en-GB" sz="2000" dirty="0" smtClean="0">
                <a:solidFill>
                  <a:schemeClr val="bg1"/>
                </a:solidFill>
                <a:latin typeface="Comic Sans MS" panose="030F0702030302020204" pitchFamily="66" charset="0"/>
              </a:rPr>
              <a:t> information, guidance and key policies in a single planning document.</a:t>
            </a:r>
          </a:p>
          <a:p>
            <a:endParaRPr lang="en-GB" sz="2000" dirty="0" smtClean="0">
              <a:solidFill>
                <a:schemeClr val="bg1"/>
              </a:solidFill>
              <a:latin typeface="Comic Sans MS" panose="030F0702030302020204" pitchFamily="66" charset="0"/>
            </a:endParaRPr>
          </a:p>
          <a:p>
            <a:r>
              <a:rPr lang="en-GB" sz="2000" dirty="0" smtClean="0">
                <a:solidFill>
                  <a:schemeClr val="bg1"/>
                </a:solidFill>
                <a:latin typeface="Comic Sans MS" panose="030F0702030302020204" pitchFamily="66" charset="0"/>
              </a:rPr>
              <a:t>• establish </a:t>
            </a:r>
            <a:r>
              <a:rPr lang="en-GB" sz="2000" b="1" dirty="0" smtClean="0">
                <a:solidFill>
                  <a:srgbClr val="00B0F0"/>
                </a:solidFill>
                <a:latin typeface="Comic Sans MS" panose="030F0702030302020204" pitchFamily="66" charset="0"/>
              </a:rPr>
              <a:t>clear thresholds for emergency response </a:t>
            </a:r>
            <a:r>
              <a:rPr lang="en-GB" sz="2000" dirty="0" smtClean="0">
                <a:solidFill>
                  <a:schemeClr val="bg1"/>
                </a:solidFill>
                <a:latin typeface="Comic Sans MS" panose="030F0702030302020204" pitchFamily="66" charset="0"/>
              </a:rPr>
              <a:t>arrangements</a:t>
            </a:r>
          </a:p>
          <a:p>
            <a:r>
              <a:rPr lang="en-GB" sz="2000" dirty="0" smtClean="0">
                <a:solidFill>
                  <a:schemeClr val="bg1"/>
                </a:solidFill>
                <a:latin typeface="Comic Sans MS" panose="030F0702030302020204" pitchFamily="66" charset="0"/>
              </a:rPr>
              <a:t>• proper emphasis on </a:t>
            </a:r>
            <a:r>
              <a:rPr lang="en-GB" sz="2000" b="1" dirty="0" smtClean="0">
                <a:solidFill>
                  <a:srgbClr val="00B0F0"/>
                </a:solidFill>
                <a:latin typeface="Comic Sans MS" panose="030F0702030302020204" pitchFamily="66" charset="0"/>
              </a:rPr>
              <a:t>multi-agency approach </a:t>
            </a:r>
            <a:r>
              <a:rPr lang="en-GB" sz="2000" dirty="0" smtClean="0">
                <a:solidFill>
                  <a:schemeClr val="bg1"/>
                </a:solidFill>
                <a:latin typeface="Comic Sans MS" panose="030F0702030302020204" pitchFamily="66" charset="0"/>
              </a:rPr>
              <a:t>to managing floods.</a:t>
            </a:r>
          </a:p>
          <a:p>
            <a:endParaRPr lang="en-GB" sz="2000" dirty="0" smtClean="0">
              <a:solidFill>
                <a:schemeClr val="bg1"/>
              </a:solidFill>
              <a:latin typeface="Comic Sans MS" panose="030F0702030302020204" pitchFamily="66" charset="0"/>
            </a:endParaRPr>
          </a:p>
          <a:p>
            <a:r>
              <a:rPr lang="en-GB" sz="2000" dirty="0" smtClean="0">
                <a:solidFill>
                  <a:schemeClr val="bg1"/>
                </a:solidFill>
                <a:latin typeface="Comic Sans MS" panose="030F0702030302020204" pitchFamily="66" charset="0"/>
              </a:rPr>
              <a:t>•provide </a:t>
            </a:r>
            <a:r>
              <a:rPr lang="en-GB" sz="2000" b="1" dirty="0" smtClean="0">
                <a:solidFill>
                  <a:srgbClr val="00B0F0"/>
                </a:solidFill>
                <a:latin typeface="Comic Sans MS" panose="030F0702030302020204" pitchFamily="66" charset="0"/>
              </a:rPr>
              <a:t>clarity</a:t>
            </a:r>
            <a:r>
              <a:rPr lang="en-GB" sz="2000" dirty="0" smtClean="0">
                <a:solidFill>
                  <a:schemeClr val="bg1"/>
                </a:solidFill>
                <a:latin typeface="Comic Sans MS" panose="030F0702030302020204" pitchFamily="66" charset="0"/>
              </a:rPr>
              <a:t> on improving resilience and minimising flood.</a:t>
            </a:r>
          </a:p>
          <a:p>
            <a:endParaRPr lang="en-GB" sz="2000" dirty="0" smtClean="0">
              <a:solidFill>
                <a:schemeClr val="bg1"/>
              </a:solidFill>
              <a:latin typeface="Comic Sans MS" panose="030F0702030302020204" pitchFamily="66" charset="0"/>
            </a:endParaRPr>
          </a:p>
          <a:p>
            <a:r>
              <a:rPr lang="en-GB" sz="2000" dirty="0" smtClean="0">
                <a:solidFill>
                  <a:schemeClr val="bg1"/>
                </a:solidFill>
                <a:latin typeface="Comic Sans MS" panose="030F0702030302020204" pitchFamily="66" charset="0"/>
              </a:rPr>
              <a:t>•provide a basis for individual responders to </a:t>
            </a:r>
            <a:r>
              <a:rPr lang="en-GB" sz="2000" b="1" dirty="0" smtClean="0">
                <a:solidFill>
                  <a:srgbClr val="00B0F0"/>
                </a:solidFill>
                <a:latin typeface="Comic Sans MS" panose="030F0702030302020204" pitchFamily="66" charset="0"/>
              </a:rPr>
              <a:t>develop/review </a:t>
            </a:r>
            <a:r>
              <a:rPr lang="en-GB" sz="2000" dirty="0" smtClean="0">
                <a:solidFill>
                  <a:schemeClr val="bg1"/>
                </a:solidFill>
                <a:latin typeface="Comic Sans MS" panose="030F0702030302020204" pitchFamily="66" charset="0"/>
              </a:rPr>
              <a:t>plans. </a:t>
            </a:r>
          </a:p>
          <a:p>
            <a:endParaRPr lang="en-GB" sz="2000" dirty="0" smtClean="0">
              <a:solidFill>
                <a:schemeClr val="bg1"/>
              </a:solidFill>
              <a:latin typeface="Comic Sans MS" panose="030F0702030302020204" pitchFamily="66" charset="0"/>
            </a:endParaRPr>
          </a:p>
          <a:p>
            <a:r>
              <a:rPr lang="en-GB" sz="2000" dirty="0" smtClean="0">
                <a:solidFill>
                  <a:schemeClr val="bg1"/>
                </a:solidFill>
                <a:latin typeface="Comic Sans MS" panose="030F0702030302020204" pitchFamily="66" charset="0"/>
              </a:rPr>
              <a:t>•be a </a:t>
            </a:r>
            <a:r>
              <a:rPr lang="en-GB" sz="2000" b="1" dirty="0" smtClean="0">
                <a:solidFill>
                  <a:srgbClr val="00B0F0"/>
                </a:solidFill>
                <a:latin typeface="Comic Sans MS" panose="030F0702030302020204" pitchFamily="66" charset="0"/>
              </a:rPr>
              <a:t>long-term asset </a:t>
            </a:r>
            <a:r>
              <a:rPr lang="en-GB" sz="2000" dirty="0" smtClean="0">
                <a:solidFill>
                  <a:schemeClr val="bg1"/>
                </a:solidFill>
                <a:latin typeface="Comic Sans MS" panose="030F0702030302020204" pitchFamily="66" charset="0"/>
              </a:rPr>
              <a:t>to provide the basis for continuous </a:t>
            </a:r>
          </a:p>
          <a:p>
            <a:r>
              <a:rPr lang="en-GB" sz="2000" dirty="0">
                <a:solidFill>
                  <a:schemeClr val="bg1"/>
                </a:solidFill>
                <a:latin typeface="Comic Sans MS" panose="030F0702030302020204" pitchFamily="66" charset="0"/>
              </a:rPr>
              <a:t> </a:t>
            </a:r>
            <a:r>
              <a:rPr lang="en-GB" sz="2000" dirty="0" smtClean="0">
                <a:solidFill>
                  <a:schemeClr val="bg1"/>
                </a:solidFill>
                <a:latin typeface="Comic Sans MS" panose="030F0702030302020204" pitchFamily="66" charset="0"/>
              </a:rPr>
              <a:t> improvement in flood emergency management.</a:t>
            </a:r>
          </a:p>
          <a:p>
            <a:endParaRPr lang="en-GB" sz="2000"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1377831021"/>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Rectangle 1"/>
          <p:cNvSpPr/>
          <p:nvPr/>
        </p:nvSpPr>
        <p:spPr>
          <a:xfrm>
            <a:off x="24796" y="45830"/>
            <a:ext cx="9144000" cy="6863417"/>
          </a:xfrm>
          <a:prstGeom prst="rect">
            <a:avLst/>
          </a:prstGeom>
        </p:spPr>
        <p:txBody>
          <a:bodyPr wrap="square">
            <a:spAutoFit/>
          </a:bodyPr>
          <a:lstStyle/>
          <a:p>
            <a:r>
              <a:rPr lang="en-GB" sz="2000" i="1" dirty="0" smtClean="0">
                <a:solidFill>
                  <a:srgbClr val="00B0F0"/>
                </a:solidFill>
                <a:latin typeface="Comic Sans MS" panose="030F0702030302020204" pitchFamily="66" charset="0"/>
              </a:rPr>
              <a:t>“</a:t>
            </a:r>
            <a:r>
              <a:rPr lang="en-GB" i="1" dirty="0" smtClean="0">
                <a:solidFill>
                  <a:srgbClr val="92D050"/>
                </a:solidFill>
                <a:latin typeface="Comic Sans MS" panose="030F0702030302020204" pitchFamily="66" charset="0"/>
              </a:rPr>
              <a:t>The </a:t>
            </a:r>
            <a:r>
              <a:rPr lang="en-GB" b="1" i="1" dirty="0">
                <a:solidFill>
                  <a:srgbClr val="FFFF00"/>
                </a:solidFill>
                <a:latin typeface="Comic Sans MS" panose="030F0702030302020204" pitchFamily="66" charset="0"/>
              </a:rPr>
              <a:t>risk</a:t>
            </a:r>
            <a:r>
              <a:rPr lang="en-GB" i="1" dirty="0">
                <a:solidFill>
                  <a:srgbClr val="FFFF00"/>
                </a:solidFill>
                <a:latin typeface="Comic Sans MS" panose="030F0702030302020204" pitchFamily="66" charset="0"/>
              </a:rPr>
              <a:t> </a:t>
            </a:r>
            <a:r>
              <a:rPr lang="en-GB" i="1" dirty="0">
                <a:solidFill>
                  <a:srgbClr val="92D050"/>
                </a:solidFill>
                <a:latin typeface="Comic Sans MS" panose="030F0702030302020204" pitchFamily="66" charset="0"/>
              </a:rPr>
              <a:t>of flooding continues to </a:t>
            </a:r>
            <a:r>
              <a:rPr lang="en-GB" b="1" i="1" dirty="0">
                <a:solidFill>
                  <a:srgbClr val="FFFF00"/>
                </a:solidFill>
                <a:latin typeface="Comic Sans MS" panose="030F0702030302020204" pitchFamily="66" charset="0"/>
              </a:rPr>
              <a:t>escalate</a:t>
            </a:r>
            <a:r>
              <a:rPr lang="en-GB" i="1" dirty="0">
                <a:solidFill>
                  <a:srgbClr val="FFFF00"/>
                </a:solidFill>
                <a:latin typeface="Comic Sans MS" panose="030F0702030302020204" pitchFamily="66" charset="0"/>
              </a:rPr>
              <a:t>;</a:t>
            </a:r>
            <a:r>
              <a:rPr lang="en-GB" i="1" dirty="0">
                <a:solidFill>
                  <a:srgbClr val="92D050"/>
                </a:solidFill>
                <a:latin typeface="Comic Sans MS" panose="030F0702030302020204" pitchFamily="66" charset="0"/>
              </a:rPr>
              <a:t> making the events that shattered so many communities </a:t>
            </a:r>
            <a:r>
              <a:rPr lang="en-GB" b="1" i="1" dirty="0">
                <a:solidFill>
                  <a:srgbClr val="FFFF00"/>
                </a:solidFill>
                <a:latin typeface="Comic Sans MS" panose="030F0702030302020204" pitchFamily="66" charset="0"/>
              </a:rPr>
              <a:t>last year </a:t>
            </a:r>
            <a:r>
              <a:rPr lang="en-GB" i="1" dirty="0">
                <a:solidFill>
                  <a:srgbClr val="92D050"/>
                </a:solidFill>
                <a:latin typeface="Comic Sans MS" panose="030F0702030302020204" pitchFamily="66" charset="0"/>
              </a:rPr>
              <a:t>an ever increasing threat. I urge the Government to show </a:t>
            </a:r>
            <a:r>
              <a:rPr lang="en-GB" i="1" dirty="0">
                <a:solidFill>
                  <a:srgbClr val="FFFF00"/>
                </a:solidFill>
                <a:latin typeface="Comic Sans MS" panose="030F0702030302020204" pitchFamily="66" charset="0"/>
              </a:rPr>
              <a:t>l</a:t>
            </a:r>
            <a:r>
              <a:rPr lang="en-GB" b="1" i="1" dirty="0">
                <a:solidFill>
                  <a:srgbClr val="FFFF00"/>
                </a:solidFill>
                <a:latin typeface="Comic Sans MS" panose="030F0702030302020204" pitchFamily="66" charset="0"/>
              </a:rPr>
              <a:t>eadership</a:t>
            </a:r>
            <a:r>
              <a:rPr lang="en-GB" i="1" dirty="0">
                <a:solidFill>
                  <a:srgbClr val="92D050"/>
                </a:solidFill>
                <a:latin typeface="Comic Sans MS" panose="030F0702030302020204" pitchFamily="66" charset="0"/>
              </a:rPr>
              <a:t> and urgently set out the process and timescale for improving resilience in the UK. The </a:t>
            </a:r>
            <a:r>
              <a:rPr lang="en-GB" b="1" i="1" dirty="0">
                <a:solidFill>
                  <a:srgbClr val="FFFF00"/>
                </a:solidFill>
                <a:latin typeface="Comic Sans MS" panose="030F0702030302020204" pitchFamily="66" charset="0"/>
              </a:rPr>
              <a:t>recommendations</a:t>
            </a:r>
            <a:r>
              <a:rPr lang="en-GB" i="1" dirty="0">
                <a:solidFill>
                  <a:srgbClr val="FFFF00"/>
                </a:solidFill>
                <a:latin typeface="Comic Sans MS" panose="030F0702030302020204" pitchFamily="66" charset="0"/>
              </a:rPr>
              <a:t> </a:t>
            </a:r>
            <a:r>
              <a:rPr lang="en-GB" i="1" dirty="0">
                <a:solidFill>
                  <a:srgbClr val="92D050"/>
                </a:solidFill>
                <a:latin typeface="Comic Sans MS" panose="030F0702030302020204" pitchFamily="66" charset="0"/>
              </a:rPr>
              <a:t>in my report are realistic and affordable and should be made a </a:t>
            </a:r>
            <a:r>
              <a:rPr lang="en-GB" b="1" i="1" dirty="0">
                <a:solidFill>
                  <a:srgbClr val="FFFF00"/>
                </a:solidFill>
                <a:latin typeface="Comic Sans MS" panose="030F0702030302020204" pitchFamily="66" charset="0"/>
              </a:rPr>
              <a:t>priority.</a:t>
            </a:r>
            <a:r>
              <a:rPr lang="en-GB" i="1" dirty="0">
                <a:solidFill>
                  <a:srgbClr val="92D050"/>
                </a:solidFill>
                <a:latin typeface="Comic Sans MS" panose="030F0702030302020204" pitchFamily="66" charset="0"/>
              </a:rPr>
              <a:t> Waiting for another serious event is a dangerous ‘strategy of luck’; </a:t>
            </a:r>
            <a:r>
              <a:rPr lang="en-GB" b="1" i="1" dirty="0" smtClean="0">
                <a:solidFill>
                  <a:srgbClr val="FFFF00"/>
                </a:solidFill>
                <a:latin typeface="Comic Sans MS" panose="030F0702030302020204" pitchFamily="66" charset="0"/>
              </a:rPr>
              <a:t>act </a:t>
            </a:r>
            <a:r>
              <a:rPr lang="en-GB" b="1" i="1" dirty="0">
                <a:solidFill>
                  <a:srgbClr val="FFFF00"/>
                </a:solidFill>
                <a:latin typeface="Comic Sans MS" panose="030F0702030302020204" pitchFamily="66" charset="0"/>
              </a:rPr>
              <a:t>now</a:t>
            </a:r>
            <a:r>
              <a:rPr lang="en-GB" b="1" i="1" dirty="0">
                <a:solidFill>
                  <a:srgbClr val="92D050"/>
                </a:solidFill>
                <a:latin typeface="Comic Sans MS" panose="030F0702030302020204" pitchFamily="66" charset="0"/>
              </a:rPr>
              <a:t> </a:t>
            </a:r>
            <a:r>
              <a:rPr lang="en-GB" i="1" dirty="0">
                <a:solidFill>
                  <a:srgbClr val="92D050"/>
                </a:solidFill>
                <a:latin typeface="Comic Sans MS" panose="030F0702030302020204" pitchFamily="66" charset="0"/>
              </a:rPr>
              <a:t>to protect our future.</a:t>
            </a:r>
            <a:r>
              <a:rPr lang="en-GB" sz="2000" i="1" dirty="0">
                <a:solidFill>
                  <a:srgbClr val="92D050"/>
                </a:solidFill>
                <a:latin typeface="Comic Sans MS" panose="030F0702030302020204" pitchFamily="66" charset="0"/>
              </a:rPr>
              <a:t>” </a:t>
            </a:r>
            <a:r>
              <a:rPr lang="en-GB" sz="2000" b="1" dirty="0" smtClean="0">
                <a:solidFill>
                  <a:srgbClr val="FFFF00"/>
                </a:solidFill>
                <a:latin typeface="Comic Sans MS" panose="030F0702030302020204" pitchFamily="66" charset="0"/>
              </a:rPr>
              <a:t>The PITT report, 2008 </a:t>
            </a:r>
            <a:r>
              <a:rPr lang="en-GB" sz="2000" dirty="0" smtClean="0">
                <a:solidFill>
                  <a:srgbClr val="FFFF00"/>
                </a:solidFill>
                <a:latin typeface="Comic Sans MS" panose="030F0702030302020204" pitchFamily="66" charset="0"/>
              </a:rPr>
              <a:t>prompted by the </a:t>
            </a:r>
            <a:r>
              <a:rPr lang="en-GB" sz="2000" b="1" dirty="0" smtClean="0">
                <a:solidFill>
                  <a:srgbClr val="FFFF00"/>
                </a:solidFill>
                <a:latin typeface="Comic Sans MS" panose="030F0702030302020204" pitchFamily="66" charset="0"/>
              </a:rPr>
              <a:t>2007 floods -</a:t>
            </a:r>
            <a:r>
              <a:rPr lang="en-GB" dirty="0" smtClean="0">
                <a:solidFill>
                  <a:srgbClr val="FFFF00"/>
                </a:solidFill>
                <a:latin typeface="Comic Sans MS" panose="030F0702030302020204" pitchFamily="66" charset="0"/>
              </a:rPr>
              <a:t>to provide a policy framework </a:t>
            </a:r>
            <a:r>
              <a:rPr lang="en-GB" sz="2000" dirty="0" smtClean="0">
                <a:solidFill>
                  <a:srgbClr val="FFFF00"/>
                </a:solidFill>
                <a:latin typeface="Comic Sans MS" panose="030F0702030302020204" pitchFamily="66" charset="0"/>
              </a:rPr>
              <a:t>.</a:t>
            </a:r>
            <a:endParaRPr lang="en-GB" sz="2000" dirty="0">
              <a:solidFill>
                <a:schemeClr val="accent6">
                  <a:lumMod val="75000"/>
                </a:schemeClr>
              </a:solidFill>
              <a:latin typeface="Comic Sans MS" panose="030F0702030302020204" pitchFamily="66" charset="0"/>
            </a:endParaRPr>
          </a:p>
          <a:p>
            <a:endParaRPr lang="en-GB" dirty="0">
              <a:solidFill>
                <a:schemeClr val="accent6">
                  <a:lumMod val="75000"/>
                </a:schemeClr>
              </a:solidFill>
            </a:endParaRPr>
          </a:p>
          <a:p>
            <a:r>
              <a:rPr lang="en-GB" dirty="0">
                <a:solidFill>
                  <a:schemeClr val="bg1"/>
                </a:solidFill>
              </a:rPr>
              <a:t>• </a:t>
            </a:r>
            <a:r>
              <a:rPr lang="en-GB" b="1" dirty="0">
                <a:solidFill>
                  <a:schemeClr val="accent6">
                    <a:lumMod val="75000"/>
                  </a:schemeClr>
                </a:solidFill>
                <a:latin typeface="Comic Sans MS" panose="030F0702030302020204" pitchFamily="66" charset="0"/>
              </a:rPr>
              <a:t>Establish a Cabinet Committee </a:t>
            </a:r>
            <a:r>
              <a:rPr lang="en-GB" dirty="0">
                <a:solidFill>
                  <a:schemeClr val="bg1"/>
                </a:solidFill>
                <a:latin typeface="Comic Sans MS" panose="030F0702030302020204" pitchFamily="66" charset="0"/>
              </a:rPr>
              <a:t>dedicated to tackling </a:t>
            </a:r>
            <a:r>
              <a:rPr lang="en-GB" dirty="0" smtClean="0">
                <a:solidFill>
                  <a:schemeClr val="bg1"/>
                </a:solidFill>
                <a:latin typeface="Comic Sans MS" panose="030F0702030302020204" pitchFamily="66" charset="0"/>
              </a:rPr>
              <a:t>flooding </a:t>
            </a:r>
            <a:r>
              <a:rPr lang="en-GB" dirty="0">
                <a:solidFill>
                  <a:schemeClr val="bg1"/>
                </a:solidFill>
                <a:latin typeface="Comic Sans MS" panose="030F0702030302020204" pitchFamily="66" charset="0"/>
              </a:rPr>
              <a:t>risk </a:t>
            </a:r>
            <a:r>
              <a:rPr lang="en-GB" dirty="0" smtClean="0">
                <a:solidFill>
                  <a:schemeClr val="bg1"/>
                </a:solidFill>
                <a:latin typeface="Comic Sans MS" panose="030F0702030302020204" pitchFamily="66" charset="0"/>
              </a:rPr>
              <a:t> bringing it </a:t>
            </a:r>
            <a:r>
              <a:rPr lang="en-GB" dirty="0">
                <a:solidFill>
                  <a:schemeClr val="bg1"/>
                </a:solidFill>
                <a:latin typeface="Comic Sans MS" panose="030F0702030302020204" pitchFamily="66" charset="0"/>
              </a:rPr>
              <a:t>in line with other major </a:t>
            </a:r>
            <a:r>
              <a:rPr lang="en-GB" dirty="0" smtClean="0">
                <a:solidFill>
                  <a:schemeClr val="bg1"/>
                </a:solidFill>
                <a:latin typeface="Comic Sans MS" panose="030F0702030302020204" pitchFamily="66" charset="0"/>
              </a:rPr>
              <a:t>risks, </a:t>
            </a:r>
            <a:r>
              <a:rPr lang="en-GB" dirty="0">
                <a:solidFill>
                  <a:schemeClr val="bg1"/>
                </a:solidFill>
                <a:latin typeface="Comic Sans MS" panose="030F0702030302020204" pitchFamily="66" charset="0"/>
              </a:rPr>
              <a:t>such </a:t>
            </a:r>
            <a:r>
              <a:rPr lang="en-GB" dirty="0" smtClean="0">
                <a:solidFill>
                  <a:schemeClr val="bg1"/>
                </a:solidFill>
                <a:latin typeface="Comic Sans MS" panose="030F0702030302020204" pitchFamily="66" charset="0"/>
              </a:rPr>
              <a:t>as, </a:t>
            </a:r>
            <a:r>
              <a:rPr lang="en-GB" dirty="0">
                <a:solidFill>
                  <a:schemeClr val="bg1"/>
                </a:solidFill>
                <a:latin typeface="Comic Sans MS" panose="030F0702030302020204" pitchFamily="66" charset="0"/>
              </a:rPr>
              <a:t>pandemic </a:t>
            </a:r>
            <a:r>
              <a:rPr lang="en-GB" dirty="0" smtClean="0">
                <a:solidFill>
                  <a:schemeClr val="bg1"/>
                </a:solidFill>
                <a:latin typeface="Comic Sans MS" panose="030F0702030302020204" pitchFamily="66" charset="0"/>
              </a:rPr>
              <a:t>‘flu </a:t>
            </a:r>
            <a:r>
              <a:rPr lang="en-GB" dirty="0">
                <a:solidFill>
                  <a:schemeClr val="bg1"/>
                </a:solidFill>
                <a:latin typeface="Comic Sans MS" panose="030F0702030302020204" pitchFamily="66" charset="0"/>
              </a:rPr>
              <a:t>and terrorism; </a:t>
            </a:r>
          </a:p>
          <a:p>
            <a:r>
              <a:rPr lang="en-GB" dirty="0">
                <a:solidFill>
                  <a:schemeClr val="bg1"/>
                </a:solidFill>
                <a:latin typeface="Comic Sans MS" panose="030F0702030302020204" pitchFamily="66" charset="0"/>
              </a:rPr>
              <a:t>• </a:t>
            </a:r>
            <a:r>
              <a:rPr lang="en-GB" dirty="0">
                <a:solidFill>
                  <a:srgbClr val="FF0000"/>
                </a:solidFill>
                <a:latin typeface="Comic Sans MS" panose="030F0702030302020204" pitchFamily="66" charset="0"/>
              </a:rPr>
              <a:t>M</a:t>
            </a:r>
            <a:r>
              <a:rPr lang="en-GB" b="1" dirty="0" smtClean="0">
                <a:solidFill>
                  <a:schemeClr val="accent6">
                    <a:lumMod val="75000"/>
                  </a:schemeClr>
                </a:solidFill>
                <a:latin typeface="Comic Sans MS" panose="030F0702030302020204" pitchFamily="66" charset="0"/>
              </a:rPr>
              <a:t>onthly </a:t>
            </a:r>
            <a:r>
              <a:rPr lang="en-GB" dirty="0" smtClean="0">
                <a:solidFill>
                  <a:schemeClr val="bg1"/>
                </a:solidFill>
                <a:latin typeface="Comic Sans MS" panose="030F0702030302020204" pitchFamily="66" charset="0"/>
              </a:rPr>
              <a:t> progress </a:t>
            </a:r>
            <a:r>
              <a:rPr lang="en-GB" b="1" dirty="0" smtClean="0">
                <a:solidFill>
                  <a:schemeClr val="accent6">
                    <a:lumMod val="75000"/>
                  </a:schemeClr>
                </a:solidFill>
                <a:latin typeface="Comic Sans MS" panose="030F0702030302020204" pitchFamily="66" charset="0"/>
              </a:rPr>
              <a:t>summaries </a:t>
            </a:r>
            <a:r>
              <a:rPr lang="en-GB" dirty="0" smtClean="0">
                <a:solidFill>
                  <a:schemeClr val="bg1"/>
                </a:solidFill>
                <a:latin typeface="Comic Sans MS" panose="030F0702030302020204" pitchFamily="66" charset="0"/>
              </a:rPr>
              <a:t>during </a:t>
            </a:r>
            <a:r>
              <a:rPr lang="en-GB" dirty="0">
                <a:solidFill>
                  <a:schemeClr val="bg1"/>
                </a:solidFill>
                <a:latin typeface="Comic Sans MS" panose="030F0702030302020204" pitchFamily="66" charset="0"/>
              </a:rPr>
              <a:t>the recovery phase </a:t>
            </a:r>
            <a:r>
              <a:rPr lang="en-GB" dirty="0">
                <a:solidFill>
                  <a:srgbClr val="FFFF00"/>
                </a:solidFill>
                <a:latin typeface="Comic Sans MS" panose="030F0702030302020204" pitchFamily="66" charset="0"/>
              </a:rPr>
              <a:t>of major </a:t>
            </a:r>
            <a:r>
              <a:rPr lang="en-GB" dirty="0">
                <a:solidFill>
                  <a:schemeClr val="bg1"/>
                </a:solidFill>
                <a:latin typeface="Comic Sans MS" panose="030F0702030302020204" pitchFamily="66" charset="0"/>
              </a:rPr>
              <a:t>flooding events, including number of households still displaced; </a:t>
            </a:r>
          </a:p>
          <a:p>
            <a:r>
              <a:rPr lang="en-GB" dirty="0">
                <a:solidFill>
                  <a:schemeClr val="bg1"/>
                </a:solidFill>
                <a:latin typeface="Comic Sans MS" panose="030F0702030302020204" pitchFamily="66" charset="0"/>
              </a:rPr>
              <a:t>• Ensure </a:t>
            </a:r>
            <a:r>
              <a:rPr lang="en-GB" b="1" dirty="0">
                <a:solidFill>
                  <a:schemeClr val="accent6">
                    <a:lumMod val="75000"/>
                  </a:schemeClr>
                </a:solidFill>
                <a:latin typeface="Comic Sans MS" panose="030F0702030302020204" pitchFamily="66" charset="0"/>
              </a:rPr>
              <a:t>proper resourcing of flood resilience measures</a:t>
            </a:r>
            <a:r>
              <a:rPr lang="en-GB" dirty="0">
                <a:solidFill>
                  <a:schemeClr val="bg1"/>
                </a:solidFill>
                <a:latin typeface="Comic Sans MS" panose="030F0702030302020204" pitchFamily="66" charset="0"/>
              </a:rPr>
              <a:t>, with </a:t>
            </a:r>
            <a:r>
              <a:rPr lang="en-GB" dirty="0">
                <a:solidFill>
                  <a:srgbClr val="FFFF00"/>
                </a:solidFill>
                <a:latin typeface="Comic Sans MS" panose="030F0702030302020204" pitchFamily="66" charset="0"/>
              </a:rPr>
              <a:t>above inflation </a:t>
            </a:r>
            <a:r>
              <a:rPr lang="en-GB" dirty="0">
                <a:solidFill>
                  <a:schemeClr val="bg1"/>
                </a:solidFill>
                <a:latin typeface="Comic Sans MS" panose="030F0702030302020204" pitchFamily="66" charset="0"/>
              </a:rPr>
              <a:t>increases every spending review; </a:t>
            </a:r>
          </a:p>
          <a:p>
            <a:r>
              <a:rPr lang="en-GB" dirty="0">
                <a:solidFill>
                  <a:schemeClr val="bg1"/>
                </a:solidFill>
                <a:latin typeface="Comic Sans MS" panose="030F0702030302020204" pitchFamily="66" charset="0"/>
              </a:rPr>
              <a:t>• Establish a </a:t>
            </a:r>
            <a:r>
              <a:rPr lang="en-GB" b="1" dirty="0">
                <a:solidFill>
                  <a:schemeClr val="accent6">
                    <a:lumMod val="75000"/>
                  </a:schemeClr>
                </a:solidFill>
                <a:latin typeface="Comic Sans MS" panose="030F0702030302020204" pitchFamily="66" charset="0"/>
              </a:rPr>
              <a:t>National Resilience Forum </a:t>
            </a:r>
            <a:r>
              <a:rPr lang="en-GB" dirty="0">
                <a:solidFill>
                  <a:schemeClr val="bg1"/>
                </a:solidFill>
                <a:latin typeface="Comic Sans MS" panose="030F0702030302020204" pitchFamily="66" charset="0"/>
              </a:rPr>
              <a:t>to facilitate </a:t>
            </a:r>
            <a:r>
              <a:rPr lang="en-GB" dirty="0" smtClean="0">
                <a:solidFill>
                  <a:schemeClr val="bg1"/>
                </a:solidFill>
                <a:latin typeface="Comic Sans MS" panose="030F0702030302020204" pitchFamily="66" charset="0"/>
              </a:rPr>
              <a:t> </a:t>
            </a:r>
            <a:r>
              <a:rPr lang="en-GB" dirty="0">
                <a:solidFill>
                  <a:schemeClr val="bg1"/>
                </a:solidFill>
                <a:latin typeface="Comic Sans MS" panose="030F0702030302020204" pitchFamily="66" charset="0"/>
              </a:rPr>
              <a:t>planning for flooding and other emergencies; </a:t>
            </a:r>
          </a:p>
          <a:p>
            <a:r>
              <a:rPr lang="en-GB" dirty="0">
                <a:solidFill>
                  <a:schemeClr val="bg1"/>
                </a:solidFill>
                <a:latin typeface="Comic Sans MS" panose="030F0702030302020204" pitchFamily="66" charset="0"/>
              </a:rPr>
              <a:t>• Have </a:t>
            </a:r>
            <a:r>
              <a:rPr lang="en-GB" b="1" dirty="0">
                <a:solidFill>
                  <a:schemeClr val="accent6">
                    <a:lumMod val="75000"/>
                  </a:schemeClr>
                </a:solidFill>
                <a:latin typeface="Comic Sans MS" panose="030F0702030302020204" pitchFamily="66" charset="0"/>
              </a:rPr>
              <a:t>pre planned, rather than </a:t>
            </a:r>
            <a:r>
              <a:rPr lang="en-GB" b="1" i="1" dirty="0">
                <a:solidFill>
                  <a:schemeClr val="accent6">
                    <a:lumMod val="75000"/>
                  </a:schemeClr>
                </a:solidFill>
                <a:latin typeface="Comic Sans MS" panose="030F0702030302020204" pitchFamily="66" charset="0"/>
              </a:rPr>
              <a:t>ad hoc</a:t>
            </a:r>
            <a:r>
              <a:rPr lang="en-GB" b="1" dirty="0">
                <a:solidFill>
                  <a:schemeClr val="accent6">
                    <a:lumMod val="75000"/>
                  </a:schemeClr>
                </a:solidFill>
                <a:latin typeface="Comic Sans MS" panose="030F0702030302020204" pitchFamily="66" charset="0"/>
              </a:rPr>
              <a:t>, financial arrangement</a:t>
            </a:r>
            <a:r>
              <a:rPr lang="en-GB" dirty="0">
                <a:solidFill>
                  <a:schemeClr val="accent6">
                    <a:lumMod val="75000"/>
                  </a:schemeClr>
                </a:solidFill>
                <a:latin typeface="Comic Sans MS" panose="030F0702030302020204" pitchFamily="66" charset="0"/>
              </a:rPr>
              <a:t>s </a:t>
            </a:r>
            <a:r>
              <a:rPr lang="en-GB" dirty="0">
                <a:solidFill>
                  <a:schemeClr val="bg1"/>
                </a:solidFill>
                <a:latin typeface="Comic Sans MS" panose="030F0702030302020204" pitchFamily="66" charset="0"/>
              </a:rPr>
              <a:t>in place for responding to the financial burden of exceptional emergencies; </a:t>
            </a:r>
          </a:p>
          <a:p>
            <a:r>
              <a:rPr lang="en-GB" dirty="0">
                <a:solidFill>
                  <a:schemeClr val="bg1"/>
                </a:solidFill>
                <a:latin typeface="Comic Sans MS" panose="030F0702030302020204" pitchFamily="66" charset="0"/>
              </a:rPr>
              <a:t>• Publish an </a:t>
            </a:r>
            <a:r>
              <a:rPr lang="en-GB" b="1" dirty="0">
                <a:solidFill>
                  <a:schemeClr val="accent6">
                    <a:lumMod val="75000"/>
                  </a:schemeClr>
                </a:solidFill>
                <a:latin typeface="Comic Sans MS" panose="030F0702030302020204" pitchFamily="66" charset="0"/>
              </a:rPr>
              <a:t>action plan to implement the recommendations </a:t>
            </a:r>
            <a:r>
              <a:rPr lang="en-GB" dirty="0">
                <a:solidFill>
                  <a:schemeClr val="bg1"/>
                </a:solidFill>
                <a:latin typeface="Comic Sans MS" panose="030F0702030302020204" pitchFamily="66" charset="0"/>
              </a:rPr>
              <a:t>in this </a:t>
            </a:r>
            <a:r>
              <a:rPr lang="en-GB" dirty="0" smtClean="0">
                <a:solidFill>
                  <a:schemeClr val="bg1"/>
                </a:solidFill>
                <a:latin typeface="Comic Sans MS" panose="030F0702030302020204" pitchFamily="66" charset="0"/>
              </a:rPr>
              <a:t>review</a:t>
            </a:r>
            <a:r>
              <a:rPr lang="en-GB" dirty="0">
                <a:solidFill>
                  <a:schemeClr val="bg1"/>
                </a:solidFill>
                <a:latin typeface="Comic Sans MS" panose="030F0702030302020204" pitchFamily="66" charset="0"/>
              </a:rPr>
              <a:t> </a:t>
            </a:r>
            <a:r>
              <a:rPr lang="en-GB" dirty="0" smtClean="0">
                <a:solidFill>
                  <a:schemeClr val="bg1"/>
                </a:solidFill>
                <a:latin typeface="Comic Sans MS" panose="030F0702030302020204" pitchFamily="66" charset="0"/>
              </a:rPr>
              <a:t>+ </a:t>
            </a:r>
            <a:r>
              <a:rPr lang="en-GB" dirty="0">
                <a:solidFill>
                  <a:schemeClr val="bg1"/>
                </a:solidFill>
                <a:latin typeface="Comic Sans MS" panose="030F0702030302020204" pitchFamily="66" charset="0"/>
              </a:rPr>
              <a:t>regular </a:t>
            </a:r>
            <a:r>
              <a:rPr lang="en-GB" dirty="0" smtClean="0">
                <a:solidFill>
                  <a:schemeClr val="bg1"/>
                </a:solidFill>
                <a:latin typeface="Comic Sans MS" panose="030F0702030302020204" pitchFamily="66" charset="0"/>
              </a:rPr>
              <a:t>updates</a:t>
            </a:r>
            <a:r>
              <a:rPr lang="en-GB" dirty="0">
                <a:solidFill>
                  <a:schemeClr val="bg1"/>
                </a:solidFill>
                <a:latin typeface="Comic Sans MS" panose="030F0702030302020204" pitchFamily="66" charset="0"/>
              </a:rPr>
              <a:t>. </a:t>
            </a:r>
            <a:endParaRPr lang="en-GB" dirty="0" smtClean="0">
              <a:solidFill>
                <a:schemeClr val="bg1"/>
              </a:solidFill>
              <a:latin typeface="Comic Sans MS" panose="030F0702030302020204" pitchFamily="66" charset="0"/>
            </a:endParaRPr>
          </a:p>
          <a:p>
            <a:endParaRPr lang="en-GB" dirty="0">
              <a:solidFill>
                <a:schemeClr val="bg1"/>
              </a:solidFill>
              <a:latin typeface="Comic Sans MS" panose="030F0702030302020204" pitchFamily="66" charset="0"/>
            </a:endParaRPr>
          </a:p>
          <a:p>
            <a:r>
              <a:rPr lang="en-GB" sz="2000" i="1" dirty="0" smtClean="0">
                <a:solidFill>
                  <a:srgbClr val="92D050"/>
                </a:solidFill>
                <a:latin typeface="Comic Sans MS" panose="030F0702030302020204" pitchFamily="66" charset="0"/>
              </a:rPr>
              <a:t>“</a:t>
            </a:r>
            <a:r>
              <a:rPr lang="en-GB" i="1" dirty="0">
                <a:solidFill>
                  <a:srgbClr val="92D050"/>
                </a:solidFill>
                <a:latin typeface="Comic Sans MS" panose="030F0702030302020204" pitchFamily="66" charset="0"/>
              </a:rPr>
              <a:t>We need to be more willing to tell people the truth about risk. The current lack of clarity and transparency has the potential to put not only people’s homes, but lives in jeopardy</a:t>
            </a:r>
            <a:r>
              <a:rPr lang="en-GB" i="1" dirty="0" smtClean="0">
                <a:solidFill>
                  <a:srgbClr val="92D050"/>
                </a:solidFill>
                <a:latin typeface="Comic Sans MS" panose="030F0702030302020204" pitchFamily="66" charset="0"/>
              </a:rPr>
              <a:t>.” </a:t>
            </a:r>
            <a:endParaRPr lang="en-GB" i="1" dirty="0">
              <a:solidFill>
                <a:srgbClr val="92D050"/>
              </a:solidFill>
              <a:latin typeface="Comic Sans MS" panose="030F0702030302020204" pitchFamily="66" charset="0"/>
            </a:endParaRPr>
          </a:p>
        </p:txBody>
      </p:sp>
    </p:spTree>
    <p:extLst>
      <p:ext uri="{BB962C8B-B14F-4D97-AF65-F5344CB8AC3E}">
        <p14:creationId xmlns:p14="http://schemas.microsoft.com/office/powerpoint/2010/main" val="875162169"/>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4098" name="Picture 2" descr="C:\Users\Allan\Desktop\Partnership-Funding-Peter-Bide-WE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2577" y="-967340"/>
            <a:ext cx="10394539" cy="82127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2330239"/>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Rectangle 1"/>
          <p:cNvSpPr/>
          <p:nvPr/>
        </p:nvSpPr>
        <p:spPr>
          <a:xfrm>
            <a:off x="0" y="188640"/>
            <a:ext cx="9144000" cy="8063746"/>
          </a:xfrm>
          <a:prstGeom prst="rect">
            <a:avLst/>
          </a:prstGeom>
        </p:spPr>
        <p:txBody>
          <a:bodyPr wrap="square">
            <a:spAutoFit/>
          </a:bodyPr>
          <a:lstStyle/>
          <a:p>
            <a:pPr algn="ctr"/>
            <a:r>
              <a:rPr lang="en-GB" dirty="0" smtClean="0">
                <a:solidFill>
                  <a:schemeClr val="bg1"/>
                </a:solidFill>
              </a:rPr>
              <a:t> </a:t>
            </a:r>
            <a:r>
              <a:rPr lang="en-GB" dirty="0" smtClean="0">
                <a:solidFill>
                  <a:srgbClr val="00B0F0"/>
                </a:solidFill>
              </a:rPr>
              <a:t>‘</a:t>
            </a:r>
            <a:r>
              <a:rPr lang="en-GB" sz="2000" b="1" dirty="0" smtClean="0">
                <a:solidFill>
                  <a:srgbClr val="00B0F0"/>
                </a:solidFill>
                <a:latin typeface="Comic Sans MS" panose="030F0702030302020204" pitchFamily="66" charset="0"/>
              </a:rPr>
              <a:t>GUIDANCE FOR RISK MANAGEMENT AUTHORITIES ON SUSTAINABLE DEVELOPMENT IN RELATION TO THEIR </a:t>
            </a:r>
            <a:r>
              <a:rPr lang="en-GB" sz="2000" b="1" dirty="0" smtClean="0">
                <a:solidFill>
                  <a:srgbClr val="FFFF00"/>
                </a:solidFill>
                <a:latin typeface="Comic Sans MS" panose="030F0702030302020204" pitchFamily="66" charset="0"/>
              </a:rPr>
              <a:t>FLOOD AND COASTAL EROSION</a:t>
            </a:r>
            <a:r>
              <a:rPr lang="en-GB" sz="2000" b="1" dirty="0" smtClean="0">
                <a:solidFill>
                  <a:srgbClr val="00B0F0"/>
                </a:solidFill>
                <a:latin typeface="Comic Sans MS" panose="030F0702030302020204" pitchFamily="66" charset="0"/>
              </a:rPr>
              <a:t> RISK MANAGEMENT FUNCTIONS.’                                </a:t>
            </a:r>
            <a:r>
              <a:rPr lang="en-GB" sz="2000" b="1" dirty="0" smtClean="0">
                <a:solidFill>
                  <a:srgbClr val="FFCC00"/>
                </a:solidFill>
                <a:latin typeface="Comic Sans MS" panose="030F0702030302020204" pitchFamily="66" charset="0"/>
              </a:rPr>
              <a:t>DEFRA DOCUMENT</a:t>
            </a:r>
          </a:p>
          <a:p>
            <a:pPr algn="ctr"/>
            <a:r>
              <a:rPr lang="en-GB" sz="2000" dirty="0" smtClean="0">
                <a:solidFill>
                  <a:schemeClr val="bg1"/>
                </a:solidFill>
                <a:latin typeface="Comic Sans MS" panose="030F0702030302020204" pitchFamily="66" charset="0"/>
              </a:rPr>
              <a:t>Section </a:t>
            </a:r>
            <a:r>
              <a:rPr lang="en-GB" sz="2000" dirty="0">
                <a:solidFill>
                  <a:schemeClr val="bg1"/>
                </a:solidFill>
                <a:latin typeface="Comic Sans MS" panose="030F0702030302020204" pitchFamily="66" charset="0"/>
              </a:rPr>
              <a:t>27 of the </a:t>
            </a:r>
            <a:r>
              <a:rPr lang="en-GB" sz="2000" b="1" dirty="0">
                <a:solidFill>
                  <a:schemeClr val="accent6">
                    <a:lumMod val="75000"/>
                  </a:schemeClr>
                </a:solidFill>
                <a:latin typeface="Comic Sans MS" panose="030F0702030302020204" pitchFamily="66" charset="0"/>
              </a:rPr>
              <a:t>Flood and Water Management Act 2010 </a:t>
            </a:r>
            <a:r>
              <a:rPr lang="en-GB" sz="2000" dirty="0">
                <a:solidFill>
                  <a:schemeClr val="bg1"/>
                </a:solidFill>
                <a:latin typeface="Comic Sans MS" panose="030F0702030302020204" pitchFamily="66" charset="0"/>
              </a:rPr>
              <a:t>requires certain flood and coastal erosion risk management authorities to aim to make a contribution towards the achievement </a:t>
            </a:r>
            <a:r>
              <a:rPr lang="en-GB" sz="2000" b="1" dirty="0">
                <a:solidFill>
                  <a:srgbClr val="00B050"/>
                </a:solidFill>
                <a:latin typeface="Comic Sans MS" panose="030F0702030302020204" pitchFamily="66" charset="0"/>
              </a:rPr>
              <a:t>of sustainable development </a:t>
            </a:r>
            <a:r>
              <a:rPr lang="en-GB" sz="2000" dirty="0">
                <a:solidFill>
                  <a:schemeClr val="bg1"/>
                </a:solidFill>
                <a:latin typeface="Comic Sans MS" panose="030F0702030302020204" pitchFamily="66" charset="0"/>
              </a:rPr>
              <a:t>when exercising their flood and coastal erosion risk management </a:t>
            </a:r>
            <a:r>
              <a:rPr lang="en-GB" sz="2000" dirty="0" smtClean="0">
                <a:solidFill>
                  <a:schemeClr val="bg1"/>
                </a:solidFill>
                <a:latin typeface="Comic Sans MS" panose="030F0702030302020204" pitchFamily="66" charset="0"/>
              </a:rPr>
              <a:t>functions</a:t>
            </a:r>
            <a:endParaRPr lang="en-GB" sz="2000" b="1" dirty="0">
              <a:solidFill>
                <a:srgbClr val="FFCC00"/>
              </a:solidFill>
              <a:latin typeface="Comic Sans MS" panose="030F0702030302020204" pitchFamily="66" charset="0"/>
            </a:endParaRPr>
          </a:p>
          <a:p>
            <a:pPr algn="ctr"/>
            <a:endParaRPr lang="en-GB" sz="2000" b="1" dirty="0" smtClean="0">
              <a:solidFill>
                <a:srgbClr val="FFCC00"/>
              </a:solidFill>
              <a:latin typeface="Comic Sans MS" panose="030F0702030302020204" pitchFamily="66" charset="0"/>
            </a:endParaRPr>
          </a:p>
          <a:p>
            <a:pPr algn="ctr"/>
            <a:r>
              <a:rPr lang="en-GB" sz="2000" dirty="0">
                <a:solidFill>
                  <a:schemeClr val="bg1"/>
                </a:solidFill>
                <a:latin typeface="Comic Sans MS" panose="030F0702030302020204" pitchFamily="66" charset="0"/>
              </a:rPr>
              <a:t>Sustainable development recognises that the three ‘pillars’ of the </a:t>
            </a:r>
            <a:r>
              <a:rPr lang="en-GB" sz="2000" b="1" dirty="0">
                <a:solidFill>
                  <a:srgbClr val="00B050"/>
                </a:solidFill>
                <a:latin typeface="Comic Sans MS" panose="030F0702030302020204" pitchFamily="66" charset="0"/>
              </a:rPr>
              <a:t>economy, society and the environment</a:t>
            </a:r>
            <a:r>
              <a:rPr lang="en-GB" sz="2000" dirty="0">
                <a:solidFill>
                  <a:schemeClr val="bg1"/>
                </a:solidFill>
                <a:latin typeface="Comic Sans MS" panose="030F0702030302020204" pitchFamily="66" charset="0"/>
              </a:rPr>
              <a:t> are intercon</a:t>
            </a:r>
            <a:r>
              <a:rPr lang="en-GB" sz="2000" dirty="0">
                <a:solidFill>
                  <a:schemeClr val="bg1"/>
                </a:solidFill>
              </a:rPr>
              <a:t>nected </a:t>
            </a:r>
            <a:endParaRPr lang="en-GB" sz="2000" b="1" dirty="0">
              <a:solidFill>
                <a:schemeClr val="bg1"/>
              </a:solidFill>
              <a:latin typeface="Comic Sans MS" panose="030F0702030302020204" pitchFamily="66" charset="0"/>
            </a:endParaRPr>
          </a:p>
          <a:p>
            <a:endParaRPr lang="en-GB" sz="2000" dirty="0" smtClean="0">
              <a:solidFill>
                <a:schemeClr val="bg1"/>
              </a:solidFill>
            </a:endParaRPr>
          </a:p>
          <a:p>
            <a:r>
              <a:rPr lang="en-GB" sz="2000" dirty="0" smtClean="0">
                <a:solidFill>
                  <a:schemeClr val="bg1"/>
                </a:solidFill>
                <a:latin typeface="Comic Sans MS" panose="030F0702030302020204" pitchFamily="66" charset="0"/>
              </a:rPr>
              <a:t>3.1 </a:t>
            </a:r>
            <a:r>
              <a:rPr lang="en-GB" sz="2000" dirty="0">
                <a:solidFill>
                  <a:schemeClr val="bg1"/>
                </a:solidFill>
                <a:latin typeface="Comic Sans MS" panose="030F0702030302020204" pitchFamily="66" charset="0"/>
              </a:rPr>
              <a:t>Sustainable development in the context of flood and coastal erosion risk management </a:t>
            </a:r>
            <a:r>
              <a:rPr lang="en-GB" sz="2000" b="1" dirty="0">
                <a:solidFill>
                  <a:schemeClr val="accent6">
                    <a:lumMod val="75000"/>
                  </a:schemeClr>
                </a:solidFill>
                <a:latin typeface="Comic Sans MS" panose="030F0702030302020204" pitchFamily="66" charset="0"/>
              </a:rPr>
              <a:t>(FCERM</a:t>
            </a:r>
            <a:r>
              <a:rPr lang="en-GB" sz="2000" dirty="0">
                <a:solidFill>
                  <a:schemeClr val="accent6">
                    <a:lumMod val="75000"/>
                  </a:schemeClr>
                </a:solidFill>
                <a:latin typeface="Comic Sans MS" panose="030F0702030302020204" pitchFamily="66" charset="0"/>
              </a:rPr>
              <a:t>) </a:t>
            </a:r>
            <a:r>
              <a:rPr lang="en-GB" sz="2000" dirty="0">
                <a:solidFill>
                  <a:schemeClr val="bg1"/>
                </a:solidFill>
                <a:latin typeface="Comic Sans MS" panose="030F0702030302020204" pitchFamily="66" charset="0"/>
              </a:rPr>
              <a:t>includes: </a:t>
            </a:r>
          </a:p>
          <a:p>
            <a:pPr marL="342900" indent="-342900">
              <a:buFont typeface="Arial" panose="020B0604020202020204" pitchFamily="34" charset="0"/>
              <a:buChar char="•"/>
            </a:pPr>
            <a:r>
              <a:rPr lang="en-GB" sz="2000" dirty="0">
                <a:solidFill>
                  <a:schemeClr val="bg1"/>
                </a:solidFill>
                <a:latin typeface="Comic Sans MS" panose="030F0702030302020204" pitchFamily="66" charset="0"/>
              </a:rPr>
              <a:t>taking account of the </a:t>
            </a:r>
            <a:r>
              <a:rPr lang="en-GB" sz="2000" b="1" dirty="0">
                <a:solidFill>
                  <a:srgbClr val="00B0F0"/>
                </a:solidFill>
                <a:latin typeface="Comic Sans MS" panose="030F0702030302020204" pitchFamily="66" charset="0"/>
              </a:rPr>
              <a:t>safety and wellbeing </a:t>
            </a:r>
            <a:r>
              <a:rPr lang="en-GB" sz="2000" dirty="0">
                <a:solidFill>
                  <a:schemeClr val="bg1"/>
                </a:solidFill>
                <a:latin typeface="Comic Sans MS" panose="030F0702030302020204" pitchFamily="66" charset="0"/>
              </a:rPr>
              <a:t>of people &amp;</a:t>
            </a:r>
            <a:r>
              <a:rPr lang="en-GB" sz="2000" dirty="0" smtClean="0">
                <a:solidFill>
                  <a:schemeClr val="bg1"/>
                </a:solidFill>
                <a:latin typeface="Comic Sans MS" panose="030F0702030302020204" pitchFamily="66" charset="0"/>
              </a:rPr>
              <a:t> ecosystems </a:t>
            </a:r>
            <a:r>
              <a:rPr lang="en-GB" sz="2000" dirty="0">
                <a:solidFill>
                  <a:schemeClr val="bg1"/>
                </a:solidFill>
                <a:latin typeface="Comic Sans MS" panose="030F0702030302020204" pitchFamily="66" charset="0"/>
              </a:rPr>
              <a:t>upon which they depend, </a:t>
            </a:r>
          </a:p>
          <a:p>
            <a:pPr marL="342900" indent="-342900">
              <a:buFont typeface="Arial" panose="020B0604020202020204" pitchFamily="34" charset="0"/>
              <a:buChar char="•"/>
            </a:pPr>
            <a:r>
              <a:rPr lang="en-GB" sz="2000" dirty="0">
                <a:solidFill>
                  <a:schemeClr val="bg1"/>
                </a:solidFill>
                <a:latin typeface="Comic Sans MS" panose="030F0702030302020204" pitchFamily="66" charset="0"/>
              </a:rPr>
              <a:t>using </a:t>
            </a:r>
            <a:r>
              <a:rPr lang="en-GB" sz="2000" b="1" dirty="0">
                <a:solidFill>
                  <a:srgbClr val="00B0F0"/>
                </a:solidFill>
                <a:latin typeface="Comic Sans MS" panose="030F0702030302020204" pitchFamily="66" charset="0"/>
              </a:rPr>
              <a:t>finite resources efficiently </a:t>
            </a:r>
            <a:r>
              <a:rPr lang="en-GB" sz="2000" dirty="0">
                <a:solidFill>
                  <a:schemeClr val="bg1"/>
                </a:solidFill>
                <a:latin typeface="Comic Sans MS" panose="030F0702030302020204" pitchFamily="66" charset="0"/>
              </a:rPr>
              <a:t>&amp;</a:t>
            </a:r>
            <a:r>
              <a:rPr lang="en-GB" sz="2000" dirty="0" smtClean="0">
                <a:solidFill>
                  <a:schemeClr val="bg1"/>
                </a:solidFill>
                <a:latin typeface="Comic Sans MS" panose="030F0702030302020204" pitchFamily="66" charset="0"/>
              </a:rPr>
              <a:t> </a:t>
            </a:r>
            <a:r>
              <a:rPr lang="en-GB" sz="2000" dirty="0">
                <a:solidFill>
                  <a:schemeClr val="bg1"/>
                </a:solidFill>
                <a:latin typeface="Comic Sans MS" panose="030F0702030302020204" pitchFamily="66" charset="0"/>
              </a:rPr>
              <a:t>minimising waste, </a:t>
            </a:r>
          </a:p>
          <a:p>
            <a:pPr marL="342900" indent="-342900">
              <a:buFont typeface="Arial" panose="020B0604020202020204" pitchFamily="34" charset="0"/>
              <a:buChar char="•"/>
            </a:pPr>
            <a:r>
              <a:rPr lang="en-GB" sz="2000" dirty="0">
                <a:solidFill>
                  <a:schemeClr val="bg1"/>
                </a:solidFill>
                <a:latin typeface="Comic Sans MS" panose="030F0702030302020204" pitchFamily="66" charset="0"/>
              </a:rPr>
              <a:t>taking action to </a:t>
            </a:r>
            <a:r>
              <a:rPr lang="en-GB" sz="2000" b="1" dirty="0">
                <a:solidFill>
                  <a:srgbClr val="00B0F0"/>
                </a:solidFill>
                <a:latin typeface="Comic Sans MS" panose="030F0702030302020204" pitchFamily="66" charset="0"/>
              </a:rPr>
              <a:t>avoid exposing current and future </a:t>
            </a:r>
            <a:r>
              <a:rPr lang="en-GB" sz="2000" dirty="0">
                <a:solidFill>
                  <a:schemeClr val="bg1"/>
                </a:solidFill>
                <a:latin typeface="Comic Sans MS" panose="030F0702030302020204" pitchFamily="66" charset="0"/>
              </a:rPr>
              <a:t>generations to increasing risk, &amp;</a:t>
            </a:r>
            <a:r>
              <a:rPr lang="en-GB" sz="2000" dirty="0" smtClean="0">
                <a:solidFill>
                  <a:schemeClr val="bg1"/>
                </a:solidFill>
                <a:latin typeface="Comic Sans MS" panose="030F0702030302020204" pitchFamily="66" charset="0"/>
              </a:rPr>
              <a:t> </a:t>
            </a:r>
            <a:endParaRPr lang="en-GB" sz="2000" dirty="0">
              <a:solidFill>
                <a:schemeClr val="bg1"/>
              </a:solidFill>
              <a:latin typeface="Comic Sans MS" panose="030F0702030302020204" pitchFamily="66" charset="0"/>
            </a:endParaRPr>
          </a:p>
          <a:p>
            <a:pPr marL="342900" indent="-342900">
              <a:buFont typeface="Arial" panose="020B0604020202020204" pitchFamily="34" charset="0"/>
              <a:buChar char="•"/>
            </a:pPr>
            <a:r>
              <a:rPr lang="en-GB" sz="2000" dirty="0" smtClean="0">
                <a:solidFill>
                  <a:schemeClr val="bg1"/>
                </a:solidFill>
                <a:latin typeface="Comic Sans MS" panose="030F0702030302020204" pitchFamily="66" charset="0"/>
              </a:rPr>
              <a:t>improving </a:t>
            </a:r>
            <a:r>
              <a:rPr lang="en-GB" sz="2000" dirty="0">
                <a:solidFill>
                  <a:srgbClr val="00B0F0"/>
                </a:solidFill>
                <a:latin typeface="Comic Sans MS" panose="030F0702030302020204" pitchFamily="66" charset="0"/>
              </a:rPr>
              <a:t>resilience</a:t>
            </a:r>
            <a:r>
              <a:rPr lang="en-GB" sz="2000" dirty="0">
                <a:solidFill>
                  <a:schemeClr val="bg1"/>
                </a:solidFill>
                <a:latin typeface="Comic Sans MS" panose="030F0702030302020204" pitchFamily="66" charset="0"/>
              </a:rPr>
              <a:t> of communities</a:t>
            </a:r>
            <a:r>
              <a:rPr lang="en-GB" sz="2000" dirty="0" smtClean="0">
                <a:solidFill>
                  <a:schemeClr val="bg1"/>
                </a:solidFill>
                <a:latin typeface="Comic Sans MS" panose="030F0702030302020204" pitchFamily="66" charset="0"/>
              </a:rPr>
              <a:t>, </a:t>
            </a:r>
            <a:r>
              <a:rPr lang="en-GB" sz="2000" dirty="0">
                <a:solidFill>
                  <a:srgbClr val="00B0F0"/>
                </a:solidFill>
                <a:latin typeface="Comic Sans MS" panose="030F0702030302020204" pitchFamily="66" charset="0"/>
              </a:rPr>
              <a:t>economy </a:t>
            </a:r>
            <a:r>
              <a:rPr lang="en-GB" sz="2000" dirty="0">
                <a:solidFill>
                  <a:schemeClr val="bg1"/>
                </a:solidFill>
                <a:latin typeface="Comic Sans MS" panose="030F0702030302020204" pitchFamily="66" charset="0"/>
              </a:rPr>
              <a:t>and the </a:t>
            </a:r>
            <a:r>
              <a:rPr lang="en-GB" sz="2000" b="1" dirty="0">
                <a:solidFill>
                  <a:srgbClr val="00B0F0"/>
                </a:solidFill>
                <a:latin typeface="Comic Sans MS" panose="030F0702030302020204" pitchFamily="66" charset="0"/>
              </a:rPr>
              <a:t>natural, historic, built and social environment</a:t>
            </a:r>
            <a:r>
              <a:rPr lang="en-GB" sz="2000" dirty="0">
                <a:solidFill>
                  <a:schemeClr val="bg1"/>
                </a:solidFill>
                <a:latin typeface="Comic Sans MS" panose="030F0702030302020204" pitchFamily="66" charset="0"/>
              </a:rPr>
              <a:t> to current and future risks. </a:t>
            </a:r>
          </a:p>
          <a:p>
            <a:pPr algn="ctr"/>
            <a:endParaRPr lang="en-GB" sz="2000" b="1" dirty="0" smtClean="0">
              <a:solidFill>
                <a:srgbClr val="FFCC00"/>
              </a:solidFill>
              <a:latin typeface="Comic Sans MS" panose="030F0702030302020204" pitchFamily="66" charset="0"/>
            </a:endParaRPr>
          </a:p>
          <a:p>
            <a:pPr algn="ctr"/>
            <a:endParaRPr lang="en-GB" sz="2000" b="1" dirty="0">
              <a:solidFill>
                <a:srgbClr val="FFCC00"/>
              </a:solidFill>
              <a:latin typeface="Comic Sans MS" panose="030F0702030302020204" pitchFamily="66" charset="0"/>
            </a:endParaRPr>
          </a:p>
          <a:p>
            <a:pPr algn="ctr"/>
            <a:endParaRPr lang="en-GB" sz="2000" b="1" dirty="0" smtClean="0">
              <a:solidFill>
                <a:srgbClr val="FFCC00"/>
              </a:solidFill>
              <a:latin typeface="Comic Sans MS" panose="030F0702030302020204" pitchFamily="66" charset="0"/>
            </a:endParaRPr>
          </a:p>
          <a:p>
            <a:pPr algn="ctr"/>
            <a:endParaRPr lang="en-GB" sz="2000" dirty="0">
              <a:solidFill>
                <a:srgbClr val="FFCC00"/>
              </a:solidFill>
              <a:latin typeface="Comic Sans MS" panose="030F0702030302020204" pitchFamily="66" charset="0"/>
            </a:endParaRPr>
          </a:p>
        </p:txBody>
      </p:sp>
    </p:spTree>
    <p:extLst>
      <p:ext uri="{BB962C8B-B14F-4D97-AF65-F5344CB8AC3E}">
        <p14:creationId xmlns:p14="http://schemas.microsoft.com/office/powerpoint/2010/main" val="135165274"/>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TextBox 1"/>
          <p:cNvSpPr txBox="1"/>
          <p:nvPr/>
        </p:nvSpPr>
        <p:spPr>
          <a:xfrm>
            <a:off x="-31041" y="92595"/>
            <a:ext cx="8496944" cy="5078313"/>
          </a:xfrm>
          <a:prstGeom prst="rect">
            <a:avLst/>
          </a:prstGeom>
          <a:noFill/>
        </p:spPr>
        <p:txBody>
          <a:bodyPr wrap="square" rtlCol="0">
            <a:spAutoFit/>
          </a:bodyPr>
          <a:lstStyle/>
          <a:p>
            <a:r>
              <a:rPr lang="en-GB" sz="2000" b="1" dirty="0" smtClean="0">
                <a:solidFill>
                  <a:srgbClr val="00B0F0"/>
                </a:solidFill>
                <a:latin typeface="Comic Sans MS" panose="030F0702030302020204" pitchFamily="66" charset="0"/>
              </a:rPr>
              <a:t>       STRATEGIC COASTAL FLOOD AND EROSION CONTROL</a:t>
            </a:r>
          </a:p>
          <a:p>
            <a:endParaRPr lang="en-GB" sz="2000" b="1" dirty="0">
              <a:solidFill>
                <a:schemeClr val="bg1"/>
              </a:solidFill>
              <a:latin typeface="Comic Sans MS" panose="030F0702030302020204" pitchFamily="66" charset="0"/>
            </a:endParaRPr>
          </a:p>
          <a:p>
            <a:r>
              <a:rPr lang="en-GB" sz="2000" b="1" dirty="0" smtClean="0">
                <a:solidFill>
                  <a:srgbClr val="00B050"/>
                </a:solidFill>
                <a:latin typeface="Comic Sans MS" panose="030F0702030302020204" pitchFamily="66" charset="0"/>
              </a:rPr>
              <a:t>POLICY</a:t>
            </a:r>
            <a:r>
              <a:rPr lang="en-GB" sz="2000" dirty="0" smtClean="0">
                <a:solidFill>
                  <a:schemeClr val="bg1"/>
                </a:solidFill>
                <a:latin typeface="Comic Sans MS" panose="030F0702030302020204" pitchFamily="66" charset="0"/>
              </a:rPr>
              <a:t> = Central Government;   </a:t>
            </a:r>
          </a:p>
          <a:p>
            <a:r>
              <a:rPr lang="en-GB" sz="2000" b="1" dirty="0" smtClean="0">
                <a:solidFill>
                  <a:srgbClr val="00B050"/>
                </a:solidFill>
                <a:latin typeface="Comic Sans MS" panose="030F0702030302020204" pitchFamily="66" charset="0"/>
              </a:rPr>
              <a:t>STRATEGY</a:t>
            </a:r>
            <a:r>
              <a:rPr lang="en-GB" sz="2000" dirty="0" smtClean="0">
                <a:solidFill>
                  <a:schemeClr val="bg1"/>
                </a:solidFill>
                <a:latin typeface="Comic Sans MS" panose="030F0702030302020204" pitchFamily="66" charset="0"/>
              </a:rPr>
              <a:t> = implemented </a:t>
            </a:r>
            <a:r>
              <a:rPr lang="en-GB" sz="2000" i="1" dirty="0" smtClean="0">
                <a:solidFill>
                  <a:schemeClr val="bg1"/>
                </a:solidFill>
                <a:latin typeface="Comic Sans MS" panose="030F0702030302020204" pitchFamily="66" charset="0"/>
              </a:rPr>
              <a:t>via</a:t>
            </a:r>
            <a:r>
              <a:rPr lang="en-GB" sz="2000" dirty="0" smtClean="0">
                <a:solidFill>
                  <a:schemeClr val="bg1"/>
                </a:solidFill>
                <a:latin typeface="Comic Sans MS" panose="030F0702030302020204" pitchFamily="66" charset="0"/>
              </a:rPr>
              <a:t> </a:t>
            </a:r>
            <a:r>
              <a:rPr lang="en-GB" sz="2000" b="1" dirty="0" smtClean="0">
                <a:solidFill>
                  <a:schemeClr val="accent6">
                    <a:lumMod val="75000"/>
                  </a:schemeClr>
                </a:solidFill>
                <a:latin typeface="Comic Sans MS" panose="030F0702030302020204" pitchFamily="66" charset="0"/>
              </a:rPr>
              <a:t>SM</a:t>
            </a:r>
            <a:r>
              <a:rPr lang="en-GB" sz="2000" dirty="0" smtClean="0">
                <a:solidFill>
                  <a:schemeClr val="accent6">
                    <a:lumMod val="75000"/>
                  </a:schemeClr>
                </a:solidFill>
                <a:latin typeface="Comic Sans MS" panose="030F0702030302020204" pitchFamily="66" charset="0"/>
              </a:rPr>
              <a:t>Ps </a:t>
            </a:r>
          </a:p>
          <a:p>
            <a:r>
              <a:rPr lang="en-GB" sz="2000" dirty="0" smtClean="0">
                <a:solidFill>
                  <a:schemeClr val="bg1"/>
                </a:solidFill>
                <a:latin typeface="Comic Sans MS" panose="030F0702030302020204" pitchFamily="66" charset="0"/>
              </a:rPr>
              <a:t>(</a:t>
            </a:r>
            <a:r>
              <a:rPr lang="en-GB" sz="2000" dirty="0" err="1" smtClean="0">
                <a:solidFill>
                  <a:schemeClr val="bg1"/>
                </a:solidFill>
                <a:latin typeface="Comic Sans MS" panose="030F0702030302020204" pitchFamily="66" charset="0"/>
              </a:rPr>
              <a:t>Pontee</a:t>
            </a:r>
            <a:r>
              <a:rPr lang="en-GB" sz="2000" dirty="0" smtClean="0">
                <a:solidFill>
                  <a:schemeClr val="bg1"/>
                </a:solidFill>
                <a:latin typeface="Comic Sans MS" panose="030F0702030302020204" pitchFamily="66" charset="0"/>
              </a:rPr>
              <a:t> and Parsons, 2010). Ideally:</a:t>
            </a:r>
          </a:p>
          <a:p>
            <a:endParaRPr lang="en-GB" sz="2000" dirty="0" smtClean="0">
              <a:solidFill>
                <a:schemeClr val="bg1"/>
              </a:solidFill>
              <a:latin typeface="Comic Sans MS" panose="030F0702030302020204" pitchFamily="66" charset="0"/>
            </a:endParaRPr>
          </a:p>
          <a:p>
            <a:pPr marL="342900" indent="-342900">
              <a:buAutoNum type="arabicPeriod"/>
            </a:pPr>
            <a:r>
              <a:rPr lang="en-GB" sz="2000" dirty="0" smtClean="0">
                <a:solidFill>
                  <a:schemeClr val="bg1"/>
                </a:solidFill>
                <a:latin typeface="Comic Sans MS" panose="030F0702030302020204" pitchFamily="66" charset="0"/>
              </a:rPr>
              <a:t>SMP recommends </a:t>
            </a:r>
            <a:r>
              <a:rPr lang="en-GB" sz="2000" b="1" dirty="0" smtClean="0">
                <a:solidFill>
                  <a:schemeClr val="accent6">
                    <a:lumMod val="75000"/>
                  </a:schemeClr>
                </a:solidFill>
                <a:latin typeface="Comic Sans MS" panose="030F0702030302020204" pitchFamily="66" charset="0"/>
              </a:rPr>
              <a:t>FRM </a:t>
            </a:r>
            <a:r>
              <a:rPr lang="en-GB" sz="2000" dirty="0" smtClean="0">
                <a:solidFill>
                  <a:schemeClr val="bg1"/>
                </a:solidFill>
                <a:latin typeface="Comic Sans MS" panose="030F0702030302020204" pitchFamily="66" charset="0"/>
              </a:rPr>
              <a:t>as policy</a:t>
            </a:r>
          </a:p>
          <a:p>
            <a:pPr marL="342900" indent="-342900">
              <a:buAutoNum type="arabicPeriod"/>
            </a:pPr>
            <a:r>
              <a:rPr lang="en-GB" sz="2000" dirty="0" smtClean="0">
                <a:solidFill>
                  <a:schemeClr val="bg1"/>
                </a:solidFill>
                <a:latin typeface="Comic Sans MS" panose="030F0702030302020204" pitchFamily="66" charset="0"/>
              </a:rPr>
              <a:t>Strategy confirms this and identifies</a:t>
            </a:r>
          </a:p>
          <a:p>
            <a:r>
              <a:rPr lang="en-GB" sz="2000" dirty="0">
                <a:solidFill>
                  <a:schemeClr val="bg1"/>
                </a:solidFill>
                <a:latin typeface="Comic Sans MS" panose="030F0702030302020204" pitchFamily="66" charset="0"/>
              </a:rPr>
              <a:t> </a:t>
            </a:r>
            <a:r>
              <a:rPr lang="en-GB" sz="2000" dirty="0" smtClean="0">
                <a:solidFill>
                  <a:schemeClr val="bg1"/>
                </a:solidFill>
                <a:latin typeface="Comic Sans MS" panose="030F0702030302020204" pitchFamily="66" charset="0"/>
              </a:rPr>
              <a:t>    scheme type to deliver policy.</a:t>
            </a:r>
          </a:p>
          <a:p>
            <a:pPr marL="342900" indent="-342900">
              <a:buAutoNum type="arabicPeriod" startAt="3"/>
            </a:pPr>
            <a:r>
              <a:rPr lang="en-GB" sz="2000" dirty="0" smtClean="0">
                <a:solidFill>
                  <a:schemeClr val="bg1"/>
                </a:solidFill>
                <a:latin typeface="Comic Sans MS" panose="030F0702030302020204" pitchFamily="66" charset="0"/>
              </a:rPr>
              <a:t>Scheme designs, approvals, gains/losses </a:t>
            </a:r>
          </a:p>
          <a:p>
            <a:r>
              <a:rPr lang="en-GB" sz="2000" dirty="0">
                <a:solidFill>
                  <a:schemeClr val="bg1"/>
                </a:solidFill>
                <a:latin typeface="Comic Sans MS" panose="030F0702030302020204" pitchFamily="66" charset="0"/>
              </a:rPr>
              <a:t> </a:t>
            </a:r>
            <a:r>
              <a:rPr lang="en-GB" sz="2000" dirty="0" smtClean="0">
                <a:solidFill>
                  <a:schemeClr val="bg1"/>
                </a:solidFill>
                <a:latin typeface="Comic Sans MS" panose="030F0702030302020204" pitchFamily="66" charset="0"/>
              </a:rPr>
              <a:t>   etc. etc.</a:t>
            </a:r>
          </a:p>
          <a:p>
            <a:pPr marL="342900" indent="-342900">
              <a:buAutoNum type="arabicPeriod" startAt="3"/>
            </a:pPr>
            <a:endParaRPr lang="en-GB" sz="2000" dirty="0">
              <a:solidFill>
                <a:schemeClr val="bg1"/>
              </a:solidFill>
              <a:latin typeface="Comic Sans MS" panose="030F0702030302020204" pitchFamily="66" charset="0"/>
            </a:endParaRPr>
          </a:p>
          <a:p>
            <a:r>
              <a:rPr lang="en-GB" sz="2000" dirty="0" smtClean="0">
                <a:solidFill>
                  <a:schemeClr val="bg1"/>
                </a:solidFill>
                <a:latin typeface="Comic Sans MS" panose="030F0702030302020204" pitchFamily="66" charset="0"/>
              </a:rPr>
              <a:t>Recent </a:t>
            </a:r>
            <a:r>
              <a:rPr lang="en-GB" sz="2000" b="1" dirty="0" smtClean="0">
                <a:solidFill>
                  <a:schemeClr val="accent6">
                    <a:lumMod val="75000"/>
                  </a:schemeClr>
                </a:solidFill>
                <a:latin typeface="Comic Sans MS" panose="030F0702030302020204" pitchFamily="66" charset="0"/>
              </a:rPr>
              <a:t>SMP</a:t>
            </a:r>
            <a:r>
              <a:rPr lang="en-GB" sz="2000" dirty="0" smtClean="0">
                <a:solidFill>
                  <a:schemeClr val="bg1"/>
                </a:solidFill>
                <a:latin typeface="Comic Sans MS" panose="030F0702030302020204" pitchFamily="66" charset="0"/>
              </a:rPr>
              <a:t> rounds relate to:</a:t>
            </a:r>
          </a:p>
          <a:p>
            <a:r>
              <a:rPr lang="en-GB" sz="2000" dirty="0" smtClean="0">
                <a:solidFill>
                  <a:schemeClr val="bg1"/>
                </a:solidFill>
                <a:latin typeface="Comic Sans MS" panose="030F0702030302020204" pitchFamily="66" charset="0"/>
              </a:rPr>
              <a:t>0-20, 20-50, 50-100 years epochs.</a:t>
            </a:r>
          </a:p>
          <a:p>
            <a:endParaRPr lang="en-GB" sz="2000" dirty="0">
              <a:solidFill>
                <a:schemeClr val="bg1"/>
              </a:solidFill>
              <a:latin typeface="Comic Sans MS" panose="030F0702030302020204" pitchFamily="66" charset="0"/>
            </a:endParaRPr>
          </a:p>
          <a:p>
            <a:r>
              <a:rPr lang="en-GB" sz="2000" dirty="0" smtClean="0">
                <a:solidFill>
                  <a:schemeClr val="bg1"/>
                </a:solidFill>
                <a:latin typeface="Comic Sans MS" panose="030F0702030302020204" pitchFamily="66" charset="0"/>
              </a:rPr>
              <a:t>     So a </a:t>
            </a:r>
            <a:r>
              <a:rPr lang="en-GB" sz="2000" smtClean="0">
                <a:solidFill>
                  <a:schemeClr val="bg1"/>
                </a:solidFill>
                <a:latin typeface="Comic Sans MS" panose="030F0702030302020204" pitchFamily="66" charset="0"/>
              </a:rPr>
              <a:t>guiding principle is</a:t>
            </a:r>
            <a:r>
              <a:rPr lang="en-GB" sz="2400" smtClean="0">
                <a:solidFill>
                  <a:schemeClr val="bg1"/>
                </a:solidFill>
                <a:latin typeface="Comic Sans MS" panose="030F0702030302020204" pitchFamily="66" charset="0"/>
              </a:rPr>
              <a:t>:   </a:t>
            </a:r>
            <a:r>
              <a:rPr lang="en-GB" sz="2400" b="1" dirty="0" smtClean="0">
                <a:solidFill>
                  <a:srgbClr val="00B0F0"/>
                </a:solidFill>
                <a:latin typeface="Comic Sans MS" panose="030F0702030302020204" pitchFamily="66" charset="0"/>
              </a:rPr>
              <a:t>F.A.I.L.S</a:t>
            </a:r>
            <a:r>
              <a:rPr lang="en-GB" sz="2000" b="1" dirty="0" smtClean="0">
                <a:solidFill>
                  <a:srgbClr val="00B0F0"/>
                </a:solidFill>
                <a:latin typeface="Comic Sans MS" panose="030F0702030302020204" pitchFamily="66" charset="0"/>
              </a:rPr>
              <a:t>.</a:t>
            </a:r>
            <a:endParaRPr lang="en-GB" sz="2000" b="1" dirty="0">
              <a:solidFill>
                <a:srgbClr val="00B0F0"/>
              </a:solidFill>
              <a:latin typeface="Comic Sans MS" panose="030F0702030302020204" pitchFamily="66" charset="0"/>
            </a:endParaRPr>
          </a:p>
        </p:txBody>
      </p:sp>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669250"/>
            <a:ext cx="3635896" cy="61715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31041" y="5805264"/>
            <a:ext cx="4762842" cy="923330"/>
          </a:xfrm>
          <a:prstGeom prst="rect">
            <a:avLst/>
          </a:prstGeom>
          <a:noFill/>
        </p:spPr>
        <p:txBody>
          <a:bodyPr wrap="none" rtlCol="0">
            <a:spAutoFit/>
          </a:bodyPr>
          <a:lstStyle/>
          <a:p>
            <a:r>
              <a:rPr lang="en-GB" b="1" i="1" dirty="0" smtClean="0">
                <a:solidFill>
                  <a:srgbClr val="FFFF00"/>
                </a:solidFill>
                <a:latin typeface="Comic Sans MS" panose="030F0702030302020204" pitchFamily="66" charset="0"/>
              </a:rPr>
              <a:t>MANAGED RE-ALGNMENT: A VIABLE</a:t>
            </a:r>
          </a:p>
          <a:p>
            <a:r>
              <a:rPr lang="en-GB" b="1" i="1" dirty="0" smtClean="0">
                <a:solidFill>
                  <a:srgbClr val="FFFF00"/>
                </a:solidFill>
                <a:latin typeface="Comic Sans MS" panose="030F0702030302020204" pitchFamily="66" charset="0"/>
              </a:rPr>
              <a:t>LONG TERM MANAGEMENT STRATEGY</a:t>
            </a:r>
          </a:p>
          <a:p>
            <a:r>
              <a:rPr lang="en-GB" dirty="0" smtClean="0">
                <a:solidFill>
                  <a:srgbClr val="FFFF00"/>
                </a:solidFill>
                <a:latin typeface="Comic Sans MS" panose="030F0702030302020204" pitchFamily="66" charset="0"/>
              </a:rPr>
              <a:t>L.C. </a:t>
            </a:r>
            <a:r>
              <a:rPr lang="en-GB" dirty="0" err="1" smtClean="0">
                <a:solidFill>
                  <a:srgbClr val="FFFF00"/>
                </a:solidFill>
                <a:latin typeface="Comic Sans MS" panose="030F0702030302020204" pitchFamily="66" charset="0"/>
              </a:rPr>
              <a:t>Esteves</a:t>
            </a:r>
            <a:r>
              <a:rPr lang="en-GB" dirty="0" smtClean="0">
                <a:solidFill>
                  <a:srgbClr val="FFFF00"/>
                </a:solidFill>
                <a:latin typeface="Comic Sans MS" panose="030F0702030302020204" pitchFamily="66" charset="0"/>
              </a:rPr>
              <a:t>, Springer, 2014.</a:t>
            </a:r>
            <a:endParaRPr lang="en-GB" dirty="0">
              <a:solidFill>
                <a:srgbClr val="FFFF00"/>
              </a:solidFill>
              <a:latin typeface="Comic Sans MS" panose="030F0702030302020204" pitchFamily="66" charset="0"/>
            </a:endParaRPr>
          </a:p>
        </p:txBody>
      </p:sp>
    </p:spTree>
    <p:extLst>
      <p:ext uri="{BB962C8B-B14F-4D97-AF65-F5344CB8AC3E}">
        <p14:creationId xmlns:p14="http://schemas.microsoft.com/office/powerpoint/2010/main" val="1741124526"/>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Rectangle 1"/>
          <p:cNvSpPr/>
          <p:nvPr/>
        </p:nvSpPr>
        <p:spPr>
          <a:xfrm>
            <a:off x="0" y="116632"/>
            <a:ext cx="8964488" cy="8402300"/>
          </a:xfrm>
          <a:prstGeom prst="rect">
            <a:avLst/>
          </a:prstGeom>
        </p:spPr>
        <p:txBody>
          <a:bodyPr wrap="square">
            <a:spAutoFit/>
          </a:bodyPr>
          <a:lstStyle/>
          <a:p>
            <a:r>
              <a:rPr lang="en-GB" sz="2000" dirty="0" smtClean="0">
                <a:solidFill>
                  <a:schemeClr val="bg1"/>
                </a:solidFill>
                <a:latin typeface="Comic Sans MS" panose="030F0702030302020204" pitchFamily="66" charset="0"/>
              </a:rPr>
              <a:t>Current Govt</a:t>
            </a:r>
            <a:r>
              <a:rPr lang="en-GB" sz="2000" dirty="0">
                <a:solidFill>
                  <a:schemeClr val="bg1"/>
                </a:solidFill>
                <a:latin typeface="Comic Sans MS" panose="030F0702030302020204" pitchFamily="66" charset="0"/>
              </a:rPr>
              <a:t>.</a:t>
            </a:r>
            <a:r>
              <a:rPr lang="en-GB" sz="2000" dirty="0" smtClean="0">
                <a:solidFill>
                  <a:schemeClr val="bg1"/>
                </a:solidFill>
                <a:latin typeface="Comic Sans MS" panose="030F0702030302020204" pitchFamily="66" charset="0"/>
              </a:rPr>
              <a:t> work is based </a:t>
            </a:r>
            <a:r>
              <a:rPr lang="en-GB" sz="2000" dirty="0">
                <a:solidFill>
                  <a:schemeClr val="bg1"/>
                </a:solidFill>
                <a:latin typeface="Comic Sans MS" panose="030F0702030302020204" pitchFamily="66" charset="0"/>
              </a:rPr>
              <a:t>on </a:t>
            </a:r>
            <a:r>
              <a:rPr lang="en-GB" sz="2000" dirty="0" smtClean="0">
                <a:solidFill>
                  <a:schemeClr val="bg1"/>
                </a:solidFill>
                <a:latin typeface="Comic Sans MS" panose="030F0702030302020204" pitchFamily="66" charset="0"/>
              </a:rPr>
              <a:t>the</a:t>
            </a:r>
            <a:r>
              <a:rPr lang="en-GB" sz="2000" dirty="0" smtClean="0">
                <a:solidFill>
                  <a:srgbClr val="00B0F0"/>
                </a:solidFill>
                <a:latin typeface="Comic Sans MS" panose="030F0702030302020204" pitchFamily="66" charset="0"/>
              </a:rPr>
              <a:t>, </a:t>
            </a:r>
            <a:r>
              <a:rPr lang="en-GB" sz="2000" b="1" dirty="0" smtClean="0">
                <a:solidFill>
                  <a:srgbClr val="00B0F0"/>
                </a:solidFill>
                <a:latin typeface="Comic Sans MS" panose="030F0702030302020204" pitchFamily="66" charset="0"/>
              </a:rPr>
              <a:t>‘National </a:t>
            </a:r>
          </a:p>
          <a:p>
            <a:r>
              <a:rPr lang="en-GB" sz="2000" b="1" dirty="0" smtClean="0">
                <a:solidFill>
                  <a:srgbClr val="00B0F0"/>
                </a:solidFill>
                <a:latin typeface="Comic Sans MS" panose="030F0702030302020204" pitchFamily="66" charset="0"/>
              </a:rPr>
              <a:t>Flood and Coastal </a:t>
            </a:r>
            <a:r>
              <a:rPr lang="en-GB" sz="2000" b="1" dirty="0">
                <a:solidFill>
                  <a:srgbClr val="00B0F0"/>
                </a:solidFill>
                <a:latin typeface="Comic Sans MS" panose="030F0702030302020204" pitchFamily="66" charset="0"/>
              </a:rPr>
              <a:t>E</a:t>
            </a:r>
            <a:r>
              <a:rPr lang="en-GB" sz="2000" b="1" dirty="0" smtClean="0">
                <a:solidFill>
                  <a:srgbClr val="00B0F0"/>
                </a:solidFill>
                <a:latin typeface="Comic Sans MS" panose="030F0702030302020204" pitchFamily="66" charset="0"/>
              </a:rPr>
              <a:t>rosion Risk Management</a:t>
            </a:r>
          </a:p>
          <a:p>
            <a:r>
              <a:rPr lang="en-GB" sz="2000" b="1" dirty="0" smtClean="0">
                <a:solidFill>
                  <a:srgbClr val="00B0F0"/>
                </a:solidFill>
                <a:latin typeface="Comic Sans MS" panose="030F0702030302020204" pitchFamily="66" charset="0"/>
              </a:rPr>
              <a:t>Strategy</a:t>
            </a:r>
            <a:r>
              <a:rPr lang="en-GB" sz="2000" dirty="0" smtClean="0">
                <a:solidFill>
                  <a:srgbClr val="00B0F0"/>
                </a:solidFill>
                <a:latin typeface="Comic Sans MS" panose="030F0702030302020204" pitchFamily="66" charset="0"/>
              </a:rPr>
              <a:t>’  </a:t>
            </a:r>
            <a:r>
              <a:rPr lang="en-GB" sz="2000" b="1" dirty="0" smtClean="0">
                <a:solidFill>
                  <a:srgbClr val="00B0F0"/>
                </a:solidFill>
                <a:latin typeface="Comic Sans MS" panose="030F0702030302020204" pitchFamily="66" charset="0"/>
              </a:rPr>
              <a:t>2011,</a:t>
            </a:r>
            <a:r>
              <a:rPr lang="en-GB" sz="2000" dirty="0" smtClean="0">
                <a:solidFill>
                  <a:srgbClr val="00B0F0"/>
                </a:solidFill>
                <a:latin typeface="Comic Sans MS" panose="030F0702030302020204" pitchFamily="66" charset="0"/>
              </a:rPr>
              <a:t> </a:t>
            </a:r>
            <a:r>
              <a:rPr lang="en-GB" sz="2000" dirty="0" smtClean="0">
                <a:solidFill>
                  <a:schemeClr val="bg1"/>
                </a:solidFill>
                <a:latin typeface="Comic Sans MS" panose="030F0702030302020204" pitchFamily="66" charset="0"/>
              </a:rPr>
              <a:t>for </a:t>
            </a:r>
            <a:r>
              <a:rPr lang="en-GB" sz="2000" dirty="0">
                <a:solidFill>
                  <a:schemeClr val="bg1"/>
                </a:solidFill>
                <a:latin typeface="Comic Sans MS" panose="030F0702030302020204" pitchFamily="66" charset="0"/>
              </a:rPr>
              <a:t>England. </a:t>
            </a:r>
            <a:endParaRPr lang="en-GB" sz="2000" dirty="0" smtClean="0">
              <a:solidFill>
                <a:schemeClr val="bg1"/>
              </a:solidFill>
              <a:latin typeface="Comic Sans MS" panose="030F0702030302020204" pitchFamily="66" charset="0"/>
            </a:endParaRPr>
          </a:p>
          <a:p>
            <a:endParaRPr lang="en-GB" sz="2000" dirty="0">
              <a:solidFill>
                <a:schemeClr val="bg1"/>
              </a:solidFill>
              <a:latin typeface="Comic Sans MS" panose="030F0702030302020204" pitchFamily="66" charset="0"/>
            </a:endParaRPr>
          </a:p>
          <a:p>
            <a:r>
              <a:rPr lang="en-GB" sz="2000" dirty="0" smtClean="0">
                <a:solidFill>
                  <a:schemeClr val="bg1"/>
                </a:solidFill>
                <a:latin typeface="Comic Sans MS" panose="030F0702030302020204" pitchFamily="66" charset="0"/>
              </a:rPr>
              <a:t>This sets out:</a:t>
            </a:r>
          </a:p>
          <a:p>
            <a:endParaRPr lang="en-GB" sz="2000" dirty="0">
              <a:solidFill>
                <a:schemeClr val="bg1"/>
              </a:solidFill>
              <a:latin typeface="Comic Sans MS" panose="030F0702030302020204" pitchFamily="66" charset="0"/>
            </a:endParaRPr>
          </a:p>
          <a:p>
            <a:pPr marL="285750" lvl="0" indent="-285750">
              <a:buFont typeface="Arial" panose="020B0604020202020204" pitchFamily="34" charset="0"/>
              <a:buChar char="•"/>
            </a:pPr>
            <a:r>
              <a:rPr lang="en-GB" sz="2000" dirty="0">
                <a:solidFill>
                  <a:schemeClr val="bg1"/>
                </a:solidFill>
                <a:latin typeface="Comic Sans MS" panose="030F0702030302020204" pitchFamily="66" charset="0"/>
              </a:rPr>
              <a:t>the flood and coastal erosion </a:t>
            </a:r>
            <a:r>
              <a:rPr lang="en-GB" sz="2000" dirty="0" smtClean="0">
                <a:solidFill>
                  <a:schemeClr val="bg1"/>
                </a:solidFill>
                <a:latin typeface="Comic Sans MS" panose="030F0702030302020204" pitchFamily="66" charset="0"/>
              </a:rPr>
              <a:t>risks.</a:t>
            </a:r>
            <a:endParaRPr lang="en-GB" sz="2000" dirty="0">
              <a:solidFill>
                <a:schemeClr val="bg1"/>
              </a:solidFill>
              <a:latin typeface="Comic Sans MS" panose="030F0702030302020204" pitchFamily="66" charset="0"/>
            </a:endParaRPr>
          </a:p>
          <a:p>
            <a:pPr marL="285750" lvl="0" indent="-285750">
              <a:buFont typeface="Arial" panose="020B0604020202020204" pitchFamily="34" charset="0"/>
              <a:buChar char="•"/>
            </a:pPr>
            <a:r>
              <a:rPr lang="en-GB" sz="2000" dirty="0">
                <a:solidFill>
                  <a:schemeClr val="bg1"/>
                </a:solidFill>
                <a:latin typeface="Comic Sans MS" panose="030F0702030302020204" pitchFamily="66" charset="0"/>
              </a:rPr>
              <a:t>a national framework and principles for </a:t>
            </a:r>
            <a:endParaRPr lang="en-GB" sz="2000" dirty="0" smtClean="0">
              <a:solidFill>
                <a:schemeClr val="bg1"/>
              </a:solidFill>
              <a:latin typeface="Comic Sans MS" panose="030F0702030302020204" pitchFamily="66" charset="0"/>
            </a:endParaRPr>
          </a:p>
          <a:p>
            <a:pPr lvl="0"/>
            <a:r>
              <a:rPr lang="en-GB" sz="2000" dirty="0">
                <a:solidFill>
                  <a:schemeClr val="bg1"/>
                </a:solidFill>
                <a:latin typeface="Comic Sans MS" panose="030F0702030302020204" pitchFamily="66" charset="0"/>
              </a:rPr>
              <a:t> </a:t>
            </a:r>
            <a:r>
              <a:rPr lang="en-GB" sz="2000" dirty="0" smtClean="0">
                <a:solidFill>
                  <a:schemeClr val="bg1"/>
                </a:solidFill>
                <a:latin typeface="Comic Sans MS" panose="030F0702030302020204" pitchFamily="66" charset="0"/>
              </a:rPr>
              <a:t>  flood </a:t>
            </a:r>
            <a:r>
              <a:rPr lang="en-GB" sz="2000" dirty="0">
                <a:solidFill>
                  <a:schemeClr val="bg1"/>
                </a:solidFill>
                <a:latin typeface="Comic Sans MS" panose="030F0702030302020204" pitchFamily="66" charset="0"/>
              </a:rPr>
              <a:t>risk </a:t>
            </a:r>
            <a:r>
              <a:rPr lang="en-GB" sz="2000" dirty="0" smtClean="0">
                <a:solidFill>
                  <a:schemeClr val="bg1"/>
                </a:solidFill>
                <a:latin typeface="Comic Sans MS" panose="030F0702030302020204" pitchFamily="66" charset="0"/>
              </a:rPr>
              <a:t>management.</a:t>
            </a:r>
            <a:endParaRPr lang="en-GB" sz="2000" dirty="0">
              <a:solidFill>
                <a:schemeClr val="bg1"/>
              </a:solidFill>
              <a:latin typeface="Comic Sans MS" panose="030F0702030302020204" pitchFamily="66" charset="0"/>
            </a:endParaRPr>
          </a:p>
          <a:p>
            <a:pPr marL="285750" lvl="0" indent="-285750">
              <a:buFont typeface="Arial" panose="020B0604020202020204" pitchFamily="34" charset="0"/>
              <a:buChar char="•"/>
            </a:pPr>
            <a:r>
              <a:rPr lang="en-GB" sz="2000" dirty="0">
                <a:solidFill>
                  <a:schemeClr val="bg1"/>
                </a:solidFill>
                <a:latin typeface="Comic Sans MS" panose="030F0702030302020204" pitchFamily="66" charset="0"/>
              </a:rPr>
              <a:t>the </a:t>
            </a:r>
            <a:r>
              <a:rPr lang="en-GB" sz="2000" dirty="0" smtClean="0">
                <a:solidFill>
                  <a:schemeClr val="bg1"/>
                </a:solidFill>
                <a:latin typeface="Comic Sans MS" panose="030F0702030302020204" pitchFamily="66" charset="0"/>
              </a:rPr>
              <a:t>roles and responsibilities of various</a:t>
            </a:r>
          </a:p>
          <a:p>
            <a:pPr lvl="0"/>
            <a:r>
              <a:rPr lang="en-GB" sz="2000" dirty="0">
                <a:solidFill>
                  <a:schemeClr val="bg1"/>
                </a:solidFill>
                <a:latin typeface="Comic Sans MS" panose="030F0702030302020204" pitchFamily="66" charset="0"/>
              </a:rPr>
              <a:t> </a:t>
            </a:r>
            <a:r>
              <a:rPr lang="en-GB" sz="2000" dirty="0" smtClean="0">
                <a:solidFill>
                  <a:schemeClr val="bg1"/>
                </a:solidFill>
                <a:latin typeface="Comic Sans MS" panose="030F0702030302020204" pitchFamily="66" charset="0"/>
              </a:rPr>
              <a:t>   authorities. </a:t>
            </a:r>
          </a:p>
          <a:p>
            <a:pPr marL="285750" lvl="0" indent="-285750">
              <a:buFont typeface="Arial" panose="020B0604020202020204" pitchFamily="34" charset="0"/>
              <a:buChar char="•"/>
            </a:pPr>
            <a:r>
              <a:rPr lang="en-GB" sz="2000" dirty="0" smtClean="0">
                <a:solidFill>
                  <a:schemeClr val="bg1"/>
                </a:solidFill>
                <a:latin typeface="Comic Sans MS" panose="030F0702030302020204" pitchFamily="66" charset="0"/>
              </a:rPr>
              <a:t>how </a:t>
            </a:r>
            <a:r>
              <a:rPr lang="en-GB" sz="2000" dirty="0">
                <a:solidFill>
                  <a:schemeClr val="bg1"/>
                </a:solidFill>
                <a:latin typeface="Comic Sans MS" panose="030F0702030302020204" pitchFamily="66" charset="0"/>
              </a:rPr>
              <a:t>flood risk management work is </a:t>
            </a:r>
            <a:r>
              <a:rPr lang="en-GB" sz="2000" dirty="0" smtClean="0">
                <a:solidFill>
                  <a:schemeClr val="bg1"/>
                </a:solidFill>
                <a:latin typeface="Comic Sans MS" panose="030F0702030302020204" pitchFamily="66" charset="0"/>
              </a:rPr>
              <a:t>funded.</a:t>
            </a:r>
            <a:endParaRPr lang="en-GB" sz="2000" dirty="0">
              <a:solidFill>
                <a:schemeClr val="bg1"/>
              </a:solidFill>
              <a:latin typeface="Comic Sans MS" panose="030F0702030302020204" pitchFamily="66" charset="0"/>
            </a:endParaRPr>
          </a:p>
          <a:p>
            <a:pPr marL="285750" lvl="0" indent="-285750">
              <a:buFont typeface="Arial" panose="020B0604020202020204" pitchFamily="34" charset="0"/>
              <a:buChar char="•"/>
            </a:pPr>
            <a:r>
              <a:rPr lang="en-GB" sz="2000" dirty="0">
                <a:solidFill>
                  <a:schemeClr val="bg1"/>
                </a:solidFill>
                <a:latin typeface="Comic Sans MS" panose="030F0702030302020204" pitchFamily="66" charset="0"/>
              </a:rPr>
              <a:t>the need to develop local solutions </a:t>
            </a:r>
            <a:r>
              <a:rPr lang="en-GB" sz="2000" dirty="0" smtClean="0">
                <a:solidFill>
                  <a:schemeClr val="bg1"/>
                </a:solidFill>
                <a:latin typeface="Comic Sans MS" panose="030F0702030302020204" pitchFamily="66" charset="0"/>
              </a:rPr>
              <a:t>to</a:t>
            </a:r>
          </a:p>
          <a:p>
            <a:pPr lvl="0"/>
            <a:r>
              <a:rPr lang="en-GB" sz="2000" dirty="0">
                <a:solidFill>
                  <a:schemeClr val="bg1"/>
                </a:solidFill>
                <a:latin typeface="Comic Sans MS" panose="030F0702030302020204" pitchFamily="66" charset="0"/>
              </a:rPr>
              <a:t> </a:t>
            </a:r>
            <a:r>
              <a:rPr lang="en-GB" sz="2000" dirty="0" smtClean="0">
                <a:solidFill>
                  <a:schemeClr val="bg1"/>
                </a:solidFill>
                <a:latin typeface="Comic Sans MS" panose="030F0702030302020204" pitchFamily="66" charset="0"/>
              </a:rPr>
              <a:t>   </a:t>
            </a:r>
            <a:r>
              <a:rPr lang="en-GB" sz="2000" dirty="0">
                <a:solidFill>
                  <a:schemeClr val="bg1"/>
                </a:solidFill>
                <a:latin typeface="Comic Sans MS" panose="030F0702030302020204" pitchFamily="66" charset="0"/>
              </a:rPr>
              <a:t>flood </a:t>
            </a:r>
            <a:r>
              <a:rPr lang="en-GB" sz="2000" dirty="0" smtClean="0">
                <a:solidFill>
                  <a:schemeClr val="bg1"/>
                </a:solidFill>
                <a:latin typeface="Comic Sans MS" panose="030F0702030302020204" pitchFamily="66" charset="0"/>
              </a:rPr>
              <a:t>risks.</a:t>
            </a:r>
          </a:p>
          <a:p>
            <a:endParaRPr lang="en-GB" sz="2000" dirty="0" smtClean="0">
              <a:solidFill>
                <a:srgbClr val="FFFF00"/>
              </a:solidFill>
              <a:latin typeface="Comic Sans MS" panose="030F0702030302020204" pitchFamily="66" charset="0"/>
            </a:endParaRPr>
          </a:p>
          <a:p>
            <a:r>
              <a:rPr lang="en-GB" sz="2000" dirty="0" smtClean="0">
                <a:solidFill>
                  <a:srgbClr val="FFFF00"/>
                </a:solidFill>
                <a:latin typeface="Comic Sans MS" panose="030F0702030302020204" pitchFamily="66" charset="0"/>
              </a:rPr>
              <a:t>£2.4 </a:t>
            </a:r>
            <a:r>
              <a:rPr lang="en-GB" sz="2000" dirty="0">
                <a:solidFill>
                  <a:srgbClr val="FFFF00"/>
                </a:solidFill>
                <a:latin typeface="Comic Sans MS" panose="030F0702030302020204" pitchFamily="66" charset="0"/>
              </a:rPr>
              <a:t>billion in this four year period to March </a:t>
            </a:r>
            <a:endParaRPr lang="en-GB" sz="2000" dirty="0" smtClean="0">
              <a:solidFill>
                <a:srgbClr val="FFFF00"/>
              </a:solidFill>
              <a:latin typeface="Comic Sans MS" panose="030F0702030302020204" pitchFamily="66" charset="0"/>
            </a:endParaRPr>
          </a:p>
          <a:p>
            <a:r>
              <a:rPr lang="en-GB" sz="2000" dirty="0" smtClean="0">
                <a:solidFill>
                  <a:srgbClr val="FFFF00"/>
                </a:solidFill>
                <a:latin typeface="Comic Sans MS" panose="030F0702030302020204" pitchFamily="66" charset="0"/>
              </a:rPr>
              <a:t>2014 (from </a:t>
            </a:r>
            <a:r>
              <a:rPr lang="en-GB" sz="2000" dirty="0">
                <a:solidFill>
                  <a:srgbClr val="FFFF00"/>
                </a:solidFill>
                <a:latin typeface="Comic Sans MS" panose="030F0702030302020204" pitchFamily="66" charset="0"/>
              </a:rPr>
              <a:t>the financial year 2010 to 2011, </a:t>
            </a:r>
            <a:endParaRPr lang="en-GB" sz="2000" dirty="0" smtClean="0">
              <a:solidFill>
                <a:srgbClr val="FFFF00"/>
              </a:solidFill>
              <a:latin typeface="Comic Sans MS" panose="030F0702030302020204" pitchFamily="66" charset="0"/>
            </a:endParaRPr>
          </a:p>
          <a:p>
            <a:r>
              <a:rPr lang="en-GB" sz="2000" dirty="0" smtClean="0">
                <a:solidFill>
                  <a:srgbClr val="FFFF00"/>
                </a:solidFill>
                <a:latin typeface="Comic Sans MS" panose="030F0702030302020204" pitchFamily="66" charset="0"/>
              </a:rPr>
              <a:t>to </a:t>
            </a:r>
            <a:r>
              <a:rPr lang="en-GB" sz="2000" dirty="0">
                <a:solidFill>
                  <a:srgbClr val="FFFF00"/>
                </a:solidFill>
                <a:latin typeface="Comic Sans MS" panose="030F0702030302020204" pitchFamily="66" charset="0"/>
              </a:rPr>
              <a:t>the </a:t>
            </a:r>
            <a:r>
              <a:rPr lang="en-GB" sz="2000" dirty="0" smtClean="0">
                <a:solidFill>
                  <a:srgbClr val="FFFF00"/>
                </a:solidFill>
                <a:latin typeface="Comic Sans MS" panose="030F0702030302020204" pitchFamily="66" charset="0"/>
              </a:rPr>
              <a:t>financial </a:t>
            </a:r>
            <a:r>
              <a:rPr lang="en-GB" sz="2000" dirty="0">
                <a:solidFill>
                  <a:srgbClr val="FFFF00"/>
                </a:solidFill>
                <a:latin typeface="Comic Sans MS" panose="030F0702030302020204" pitchFamily="66" charset="0"/>
              </a:rPr>
              <a:t>year 2013 to 2014). This </a:t>
            </a:r>
            <a:r>
              <a:rPr lang="en-GB" sz="2000" dirty="0" smtClean="0">
                <a:solidFill>
                  <a:srgbClr val="FFFF00"/>
                </a:solidFill>
                <a:latin typeface="Comic Sans MS" panose="030F0702030302020204" pitchFamily="66" charset="0"/>
              </a:rPr>
              <a:t>will:</a:t>
            </a:r>
          </a:p>
          <a:p>
            <a:endParaRPr lang="en-GB" sz="2000" dirty="0">
              <a:solidFill>
                <a:srgbClr val="FFFF00"/>
              </a:solidFill>
              <a:latin typeface="Comic Sans MS" panose="030F0702030302020204" pitchFamily="66" charset="0"/>
            </a:endParaRPr>
          </a:p>
          <a:p>
            <a:pPr marL="342900" lvl="0" indent="-342900">
              <a:buFont typeface="Arial" panose="020B0604020202020204" pitchFamily="34" charset="0"/>
              <a:buChar char="•"/>
            </a:pPr>
            <a:r>
              <a:rPr lang="en-GB" sz="2000" dirty="0">
                <a:solidFill>
                  <a:srgbClr val="FFFF00"/>
                </a:solidFill>
                <a:latin typeface="Comic Sans MS" panose="030F0702030302020204" pitchFamily="66" charset="0"/>
              </a:rPr>
              <a:t>improve </a:t>
            </a:r>
            <a:r>
              <a:rPr lang="en-GB" sz="2000" dirty="0" smtClean="0">
                <a:solidFill>
                  <a:srgbClr val="FFFF00"/>
                </a:solidFill>
                <a:latin typeface="Comic Sans MS" panose="030F0702030302020204" pitchFamily="66" charset="0"/>
              </a:rPr>
              <a:t>forecasting/early </a:t>
            </a:r>
            <a:r>
              <a:rPr lang="en-GB" sz="2000" dirty="0">
                <a:solidFill>
                  <a:srgbClr val="FFFF00"/>
                </a:solidFill>
                <a:latin typeface="Comic Sans MS" panose="030F0702030302020204" pitchFamily="66" charset="0"/>
              </a:rPr>
              <a:t>warning systems </a:t>
            </a:r>
          </a:p>
          <a:p>
            <a:pPr marL="342900" lvl="0" indent="-342900">
              <a:buFont typeface="Arial" panose="020B0604020202020204" pitchFamily="34" charset="0"/>
              <a:buChar char="•"/>
            </a:pPr>
            <a:r>
              <a:rPr lang="en-GB" sz="2000" dirty="0">
                <a:solidFill>
                  <a:srgbClr val="FFFF00"/>
                </a:solidFill>
                <a:latin typeface="Comic Sans MS" panose="030F0702030302020204" pitchFamily="66" charset="0"/>
              </a:rPr>
              <a:t>maintain existing flood defences, &amp;</a:t>
            </a:r>
            <a:r>
              <a:rPr lang="en-GB" sz="2000" dirty="0" smtClean="0">
                <a:solidFill>
                  <a:srgbClr val="FFFF00"/>
                </a:solidFill>
                <a:latin typeface="Comic Sans MS" panose="030F0702030302020204" pitchFamily="66" charset="0"/>
              </a:rPr>
              <a:t> </a:t>
            </a:r>
            <a:endParaRPr lang="en-GB" sz="2000" dirty="0">
              <a:solidFill>
                <a:srgbClr val="FFFF00"/>
              </a:solidFill>
              <a:latin typeface="Comic Sans MS" panose="030F0702030302020204" pitchFamily="66" charset="0"/>
            </a:endParaRPr>
          </a:p>
          <a:p>
            <a:pPr marL="342900" lvl="0" indent="-342900">
              <a:buFont typeface="Arial" panose="020B0604020202020204" pitchFamily="34" charset="0"/>
              <a:buChar char="•"/>
            </a:pPr>
            <a:r>
              <a:rPr lang="en-GB" sz="2000" dirty="0">
                <a:solidFill>
                  <a:srgbClr val="FFFF00"/>
                </a:solidFill>
                <a:latin typeface="Comic Sans MS" panose="030F0702030302020204" pitchFamily="66" charset="0"/>
              </a:rPr>
              <a:t>improve flood protection for 165,000 </a:t>
            </a:r>
            <a:r>
              <a:rPr lang="en-GB" sz="2000" dirty="0" smtClean="0">
                <a:solidFill>
                  <a:srgbClr val="FFFF00"/>
                </a:solidFill>
                <a:latin typeface="Comic Sans MS" panose="030F0702030302020204" pitchFamily="66" charset="0"/>
              </a:rPr>
              <a:t>houses. </a:t>
            </a:r>
          </a:p>
          <a:p>
            <a:pPr lvl="0"/>
            <a:endParaRPr lang="en-GB" sz="1000" dirty="0">
              <a:solidFill>
                <a:schemeClr val="bg1"/>
              </a:solidFill>
              <a:latin typeface="Comic Sans MS" panose="030F0702030302020204" pitchFamily="66" charset="0"/>
            </a:endParaRPr>
          </a:p>
          <a:p>
            <a:r>
              <a:rPr lang="en-GB" sz="1000" dirty="0" smtClean="0">
                <a:solidFill>
                  <a:schemeClr val="accent6">
                    <a:lumMod val="75000"/>
                  </a:schemeClr>
                </a:solidFill>
                <a:latin typeface="Comic Sans MS" panose="030F0702030302020204" pitchFamily="66" charset="0"/>
              </a:rPr>
              <a:t> </a:t>
            </a:r>
          </a:p>
          <a:p>
            <a:endParaRPr lang="en-GB" sz="2000" dirty="0">
              <a:solidFill>
                <a:schemeClr val="accent6">
                  <a:lumMod val="75000"/>
                </a:schemeClr>
              </a:solidFill>
              <a:latin typeface="Comic Sans MS" panose="030F0702030302020204" pitchFamily="66" charset="0"/>
            </a:endParaRPr>
          </a:p>
          <a:p>
            <a:endParaRPr lang="en-GB" sz="2000" dirty="0" smtClean="0">
              <a:solidFill>
                <a:schemeClr val="accent6">
                  <a:lumMod val="75000"/>
                </a:schemeClr>
              </a:solidFill>
              <a:latin typeface="Comic Sans MS" panose="030F0702030302020204" pitchFamily="66" charset="0"/>
            </a:endParaRPr>
          </a:p>
          <a:p>
            <a:endParaRPr lang="en-GB" sz="2000" dirty="0" smtClean="0">
              <a:solidFill>
                <a:schemeClr val="accent6">
                  <a:lumMod val="75000"/>
                </a:schemeClr>
              </a:solidFill>
              <a:latin typeface="Comic Sans MS" panose="030F0702030302020204" pitchFamily="66" charset="0"/>
            </a:endParaRPr>
          </a:p>
          <a:p>
            <a:pPr marL="285750" lvl="0" indent="-285750">
              <a:buFont typeface="Arial" panose="020B0604020202020204" pitchFamily="34" charset="0"/>
              <a:buChar char="•"/>
            </a:pPr>
            <a:endParaRPr lang="en-GB" sz="2000" dirty="0">
              <a:solidFill>
                <a:schemeClr val="bg1"/>
              </a:solidFill>
              <a:latin typeface="Comic Sans MS" panose="030F0702030302020204" pitchFamily="66" charset="0"/>
            </a:endParaRPr>
          </a:p>
        </p:txBody>
      </p:sp>
      <p:sp>
        <p:nvSpPr>
          <p:cNvPr id="4" name="Rectangle 3"/>
          <p:cNvSpPr/>
          <p:nvPr/>
        </p:nvSpPr>
        <p:spPr>
          <a:xfrm>
            <a:off x="5729808" y="16808"/>
            <a:ext cx="3419872" cy="6832640"/>
          </a:xfrm>
          <a:prstGeom prst="rect">
            <a:avLst/>
          </a:prstGeom>
        </p:spPr>
        <p:txBody>
          <a:bodyPr wrap="square">
            <a:spAutoFit/>
          </a:bodyPr>
          <a:lstStyle/>
          <a:p>
            <a:r>
              <a:rPr lang="en-GB" b="1" dirty="0" smtClean="0">
                <a:solidFill>
                  <a:srgbClr val="00B0F0"/>
                </a:solidFill>
                <a:latin typeface="Comic Sans MS" panose="030F0702030302020204" pitchFamily="66" charset="0"/>
              </a:rPr>
              <a:t>   </a:t>
            </a:r>
            <a:r>
              <a:rPr lang="en-GB" sz="2000" b="1" dirty="0" smtClean="0">
                <a:solidFill>
                  <a:schemeClr val="accent6">
                    <a:lumMod val="75000"/>
                  </a:schemeClr>
                </a:solidFill>
                <a:latin typeface="Comic Sans MS" panose="030F0702030302020204" pitchFamily="66" charset="0"/>
              </a:rPr>
              <a:t>THE </a:t>
            </a:r>
            <a:r>
              <a:rPr lang="en-GB" sz="2000" b="1" dirty="0">
                <a:solidFill>
                  <a:schemeClr val="accent6">
                    <a:lumMod val="75000"/>
                  </a:schemeClr>
                </a:solidFill>
                <a:latin typeface="Comic Sans MS" panose="030F0702030302020204" pitchFamily="66" charset="0"/>
              </a:rPr>
              <a:t>SAND MOTOR, </a:t>
            </a:r>
            <a:r>
              <a:rPr lang="en-GB" sz="2000" b="1" dirty="0" smtClean="0">
                <a:solidFill>
                  <a:schemeClr val="accent6">
                    <a:lumMod val="75000"/>
                  </a:schemeClr>
                </a:solidFill>
                <a:latin typeface="Comic Sans MS" panose="030F0702030302020204" pitchFamily="66" charset="0"/>
              </a:rPr>
              <a:t>  </a:t>
            </a:r>
          </a:p>
          <a:p>
            <a:r>
              <a:rPr lang="en-GB" sz="2000" b="1" dirty="0">
                <a:solidFill>
                  <a:schemeClr val="accent6">
                    <a:lumMod val="75000"/>
                  </a:schemeClr>
                </a:solidFill>
                <a:latin typeface="Comic Sans MS" panose="030F0702030302020204" pitchFamily="66" charset="0"/>
              </a:rPr>
              <a:t> </a:t>
            </a:r>
            <a:r>
              <a:rPr lang="en-GB" sz="2000" b="1" dirty="0" smtClean="0">
                <a:solidFill>
                  <a:schemeClr val="accent6">
                    <a:lumMod val="75000"/>
                  </a:schemeClr>
                </a:solidFill>
                <a:latin typeface="Comic Sans MS" panose="030F0702030302020204" pitchFamily="66" charset="0"/>
              </a:rPr>
              <a:t>    NETHERLANDS</a:t>
            </a:r>
            <a:r>
              <a:rPr lang="en-GB" sz="2000" dirty="0">
                <a:solidFill>
                  <a:schemeClr val="accent6">
                    <a:lumMod val="75000"/>
                  </a:schemeClr>
                </a:solidFill>
                <a:latin typeface="Comic Sans MS" panose="030F0702030302020204" pitchFamily="66" charset="0"/>
              </a:rPr>
              <a:t>, </a:t>
            </a:r>
          </a:p>
          <a:p>
            <a:endParaRPr lang="en-GB" sz="2000" dirty="0">
              <a:solidFill>
                <a:schemeClr val="bg1"/>
              </a:solidFill>
              <a:latin typeface="Comic Sans MS" panose="030F0702030302020204" pitchFamily="66" charset="0"/>
            </a:endParaRPr>
          </a:p>
          <a:p>
            <a:pPr marL="285750" indent="-285750">
              <a:buFont typeface="Arial" panose="020B0604020202020204" pitchFamily="34" charset="0"/>
              <a:buChar char="•"/>
            </a:pPr>
            <a:r>
              <a:rPr lang="en-GB" b="1" dirty="0">
                <a:solidFill>
                  <a:schemeClr val="accent6">
                    <a:lumMod val="75000"/>
                  </a:schemeClr>
                </a:solidFill>
                <a:latin typeface="Comic Sans MS" panose="030F0702030302020204" pitchFamily="66" charset="0"/>
              </a:rPr>
              <a:t>£75 m. 20m m</a:t>
            </a:r>
            <a:r>
              <a:rPr lang="en-GB" b="1" baseline="30000" dirty="0">
                <a:solidFill>
                  <a:schemeClr val="accent6">
                    <a:lumMod val="75000"/>
                  </a:schemeClr>
                </a:solidFill>
                <a:latin typeface="Comic Sans MS" panose="030F0702030302020204" pitchFamily="66" charset="0"/>
              </a:rPr>
              <a:t>3</a:t>
            </a:r>
            <a:r>
              <a:rPr lang="en-GB" b="1" dirty="0">
                <a:solidFill>
                  <a:schemeClr val="accent6">
                    <a:lumMod val="75000"/>
                  </a:schemeClr>
                </a:solidFill>
                <a:latin typeface="Comic Sans MS" panose="030F0702030302020204" pitchFamily="66" charset="0"/>
              </a:rPr>
              <a:t>. 60% Netherlands in flood risk areas: ‘</a:t>
            </a:r>
            <a:r>
              <a:rPr lang="en-GB" b="1" i="1" dirty="0">
                <a:solidFill>
                  <a:schemeClr val="accent6">
                    <a:lumMod val="75000"/>
                  </a:schemeClr>
                </a:solidFill>
                <a:latin typeface="Comic Sans MS" panose="030F0702030302020204" pitchFamily="66" charset="0"/>
              </a:rPr>
              <a:t>Room for the river</a:t>
            </a:r>
            <a:r>
              <a:rPr lang="en-GB" b="1" dirty="0">
                <a:solidFill>
                  <a:schemeClr val="accent6">
                    <a:lumMod val="75000"/>
                  </a:schemeClr>
                </a:solidFill>
                <a:latin typeface="Comic Sans MS" panose="030F0702030302020204" pitchFamily="66" charset="0"/>
              </a:rPr>
              <a:t>’ – £1.9bn</a:t>
            </a:r>
            <a:r>
              <a:rPr lang="en-GB" b="1" dirty="0" smtClean="0">
                <a:solidFill>
                  <a:schemeClr val="accent6">
                    <a:lumMod val="75000"/>
                  </a:schemeClr>
                </a:solidFill>
                <a:latin typeface="Comic Sans MS" panose="030F0702030302020204" pitchFamily="66" charset="0"/>
              </a:rPr>
              <a:t>.</a:t>
            </a:r>
          </a:p>
          <a:p>
            <a:pPr marL="285750" indent="-285750">
              <a:buFont typeface="Arial" panose="020B0604020202020204" pitchFamily="34" charset="0"/>
              <a:buChar char="•"/>
            </a:pPr>
            <a:endParaRPr lang="en-GB" dirty="0">
              <a:solidFill>
                <a:schemeClr val="accent6">
                  <a:lumMod val="75000"/>
                </a:schemeClr>
              </a:solidFill>
              <a:latin typeface="Comic Sans MS" panose="030F0702030302020204" pitchFamily="66" charset="0"/>
            </a:endParaRPr>
          </a:p>
          <a:p>
            <a:pPr marL="285750" indent="-285750">
              <a:buFont typeface="Arial" panose="020B0604020202020204" pitchFamily="34" charset="0"/>
              <a:buChar char="•"/>
            </a:pPr>
            <a:r>
              <a:rPr lang="en-GB" b="1" dirty="0">
                <a:solidFill>
                  <a:schemeClr val="accent6">
                    <a:lumMod val="75000"/>
                  </a:schemeClr>
                </a:solidFill>
                <a:latin typeface="Comic Sans MS" panose="030F0702030302020204" pitchFamily="66" charset="0"/>
              </a:rPr>
              <a:t>£16bn set aside for defences to 2028. Cost/benefit not considered – a different culture, e.g. meanders cut by  de </a:t>
            </a:r>
            <a:r>
              <a:rPr lang="en-GB" b="1" dirty="0" err="1">
                <a:solidFill>
                  <a:schemeClr val="accent6">
                    <a:lumMod val="75000"/>
                  </a:schemeClr>
                </a:solidFill>
                <a:latin typeface="Comic Sans MS" panose="030F0702030302020204" pitchFamily="66" charset="0"/>
              </a:rPr>
              <a:t>Dommel</a:t>
            </a:r>
            <a:r>
              <a:rPr lang="en-GB" b="1" dirty="0">
                <a:solidFill>
                  <a:schemeClr val="accent6">
                    <a:lumMod val="75000"/>
                  </a:schemeClr>
                </a:solidFill>
                <a:latin typeface="Comic Sans MS" panose="030F0702030302020204" pitchFamily="66" charset="0"/>
              </a:rPr>
              <a:t> Water Board account for 6% of the 150 ha area and can store 20m tonnes of water whose flow is reduced</a:t>
            </a:r>
            <a:r>
              <a:rPr lang="en-GB" b="1" dirty="0" smtClean="0">
                <a:solidFill>
                  <a:schemeClr val="accent6">
                    <a:lumMod val="75000"/>
                  </a:schemeClr>
                </a:solidFill>
                <a:latin typeface="Comic Sans MS" panose="030F0702030302020204" pitchFamily="66" charset="0"/>
              </a:rPr>
              <a:t>.</a:t>
            </a:r>
          </a:p>
          <a:p>
            <a:pPr marL="285750" indent="-285750">
              <a:buFont typeface="Arial" panose="020B0604020202020204" pitchFamily="34" charset="0"/>
              <a:buChar char="•"/>
            </a:pPr>
            <a:endParaRPr lang="en-GB" b="1" dirty="0">
              <a:solidFill>
                <a:srgbClr val="FFFF00"/>
              </a:solidFill>
              <a:latin typeface="Comic Sans MS" panose="030F0702030302020204" pitchFamily="66" charset="0"/>
            </a:endParaRPr>
          </a:p>
          <a:p>
            <a:pPr marL="285750" indent="-285750">
              <a:buFont typeface="Arial" panose="020B0604020202020204" pitchFamily="34" charset="0"/>
              <a:buChar char="•"/>
            </a:pPr>
            <a:r>
              <a:rPr lang="en-GB" b="1" dirty="0">
                <a:solidFill>
                  <a:schemeClr val="accent6">
                    <a:lumMod val="75000"/>
                  </a:schemeClr>
                </a:solidFill>
                <a:latin typeface="Comic Sans MS" panose="030F0702030302020204" pitchFamily="66" charset="0"/>
              </a:rPr>
              <a:t>Last Labour </a:t>
            </a:r>
            <a:r>
              <a:rPr lang="en-GB" b="1" dirty="0" err="1">
                <a:solidFill>
                  <a:schemeClr val="accent6">
                    <a:lumMod val="75000"/>
                  </a:schemeClr>
                </a:solidFill>
                <a:latin typeface="Comic Sans MS" panose="030F0702030302020204" pitchFamily="66" charset="0"/>
              </a:rPr>
              <a:t>Govt</a:t>
            </a:r>
            <a:r>
              <a:rPr lang="en-GB" b="1" dirty="0">
                <a:solidFill>
                  <a:schemeClr val="accent6">
                    <a:lumMod val="75000"/>
                  </a:schemeClr>
                </a:solidFill>
                <a:latin typeface="Comic Sans MS" panose="030F0702030302020204" pitchFamily="66" charset="0"/>
              </a:rPr>
              <a:t>, ‘</a:t>
            </a:r>
            <a:r>
              <a:rPr lang="en-GB" b="1" i="1" dirty="0">
                <a:solidFill>
                  <a:schemeClr val="accent6">
                    <a:lumMod val="75000"/>
                  </a:schemeClr>
                </a:solidFill>
                <a:latin typeface="Comic Sans MS" panose="030F0702030302020204" pitchFamily="66" charset="0"/>
              </a:rPr>
              <a:t>Making room for water</a:t>
            </a:r>
            <a:r>
              <a:rPr lang="en-GB" b="1" dirty="0">
                <a:solidFill>
                  <a:schemeClr val="accent6">
                    <a:lumMod val="75000"/>
                  </a:schemeClr>
                </a:solidFill>
                <a:latin typeface="Comic Sans MS" panose="030F0702030302020204" pitchFamily="66" charset="0"/>
              </a:rPr>
              <a:t>.’ Present Govt. 2010.  Cut flood defence spending by 25%.</a:t>
            </a:r>
          </a:p>
        </p:txBody>
      </p:sp>
      <p:pic>
        <p:nvPicPr>
          <p:cNvPr id="5"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5936" y="908720"/>
            <a:ext cx="1733872" cy="10801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54167124"/>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Rectangle 1"/>
          <p:cNvSpPr/>
          <p:nvPr/>
        </p:nvSpPr>
        <p:spPr>
          <a:xfrm>
            <a:off x="378488" y="3913"/>
            <a:ext cx="8568952" cy="3970318"/>
          </a:xfrm>
          <a:prstGeom prst="rect">
            <a:avLst/>
          </a:prstGeom>
        </p:spPr>
        <p:txBody>
          <a:bodyPr wrap="square">
            <a:spAutoFit/>
          </a:bodyPr>
          <a:lstStyle/>
          <a:p>
            <a:pPr marL="342900" indent="-342900">
              <a:buFont typeface="Arial" panose="020B0604020202020204" pitchFamily="34" charset="0"/>
              <a:buChar char="•"/>
            </a:pPr>
            <a:r>
              <a:rPr lang="en-GB" dirty="0">
                <a:solidFill>
                  <a:schemeClr val="bg1"/>
                </a:solidFill>
                <a:latin typeface="Comic Sans MS" panose="030F0702030302020204" pitchFamily="66" charset="0"/>
              </a:rPr>
              <a:t>The EA’s </a:t>
            </a:r>
            <a:r>
              <a:rPr lang="en-GB" dirty="0">
                <a:solidFill>
                  <a:schemeClr val="accent6">
                    <a:lumMod val="75000"/>
                  </a:schemeClr>
                </a:solidFill>
                <a:latin typeface="Comic Sans MS" panose="030F0702030302020204" pitchFamily="66" charset="0"/>
              </a:rPr>
              <a:t>NAFRA</a:t>
            </a:r>
            <a:r>
              <a:rPr lang="en-GB" dirty="0">
                <a:solidFill>
                  <a:schemeClr val="bg1"/>
                </a:solidFill>
                <a:latin typeface="Comic Sans MS" panose="030F0702030302020204" pitchFamily="66" charset="0"/>
              </a:rPr>
              <a:t> 2008 results (Environment </a:t>
            </a:r>
            <a:r>
              <a:rPr lang="en-GB" dirty="0" smtClean="0">
                <a:solidFill>
                  <a:schemeClr val="bg1"/>
                </a:solidFill>
                <a:latin typeface="Comic Sans MS" panose="030F0702030302020204" pitchFamily="66" charset="0"/>
              </a:rPr>
              <a:t>Agency, 2009b</a:t>
            </a:r>
            <a:r>
              <a:rPr lang="en-GB" dirty="0">
                <a:solidFill>
                  <a:schemeClr val="bg1"/>
                </a:solidFill>
                <a:latin typeface="Comic Sans MS" panose="030F0702030302020204" pitchFamily="66" charset="0"/>
              </a:rPr>
              <a:t>) suggest that </a:t>
            </a:r>
            <a:r>
              <a:rPr lang="en-GB" b="1" dirty="0">
                <a:solidFill>
                  <a:srgbClr val="FFFF00"/>
                </a:solidFill>
                <a:latin typeface="Comic Sans MS" panose="030F0702030302020204" pitchFamily="66" charset="0"/>
              </a:rPr>
              <a:t>2.4 m </a:t>
            </a:r>
            <a:r>
              <a:rPr lang="en-GB" dirty="0">
                <a:solidFill>
                  <a:schemeClr val="bg1"/>
                </a:solidFill>
                <a:latin typeface="Comic Sans MS" panose="030F0702030302020204" pitchFamily="66" charset="0"/>
              </a:rPr>
              <a:t>English properties are at </a:t>
            </a:r>
            <a:r>
              <a:rPr lang="en-GB" dirty="0" smtClean="0">
                <a:solidFill>
                  <a:schemeClr val="bg1"/>
                </a:solidFill>
                <a:latin typeface="Comic Sans MS" panose="030F0702030302020204" pitchFamily="66" charset="0"/>
              </a:rPr>
              <a:t>risk of </a:t>
            </a:r>
            <a:r>
              <a:rPr lang="en-GB" dirty="0">
                <a:solidFill>
                  <a:schemeClr val="bg1"/>
                </a:solidFill>
                <a:latin typeface="Comic Sans MS" panose="030F0702030302020204" pitchFamily="66" charset="0"/>
              </a:rPr>
              <a:t>flooding from rivers and the sea. </a:t>
            </a:r>
            <a:endParaRPr lang="en-GB" dirty="0" smtClean="0">
              <a:solidFill>
                <a:schemeClr val="bg1"/>
              </a:solidFill>
              <a:latin typeface="Comic Sans MS" panose="030F0702030302020204" pitchFamily="66" charset="0"/>
            </a:endParaRPr>
          </a:p>
          <a:p>
            <a:pPr marL="342900" indent="-342900">
              <a:buFont typeface="Arial" panose="020B0604020202020204" pitchFamily="34" charset="0"/>
              <a:buChar char="•"/>
            </a:pPr>
            <a:endParaRPr lang="en-GB" dirty="0" smtClean="0">
              <a:solidFill>
                <a:schemeClr val="bg1"/>
              </a:solidFill>
              <a:latin typeface="Comic Sans MS" panose="030F0702030302020204" pitchFamily="66" charset="0"/>
            </a:endParaRPr>
          </a:p>
          <a:p>
            <a:pPr marL="342900" indent="-342900">
              <a:buFont typeface="Arial" panose="020B0604020202020204" pitchFamily="34" charset="0"/>
              <a:buChar char="•"/>
            </a:pPr>
            <a:r>
              <a:rPr lang="en-GB" b="1" dirty="0">
                <a:solidFill>
                  <a:srgbClr val="FFFF00"/>
                </a:solidFill>
                <a:latin typeface="Comic Sans MS" panose="030F0702030302020204" pitchFamily="66" charset="0"/>
              </a:rPr>
              <a:t>O</a:t>
            </a:r>
            <a:r>
              <a:rPr lang="en-GB" b="1" dirty="0" smtClean="0">
                <a:solidFill>
                  <a:srgbClr val="FFFF00"/>
                </a:solidFill>
                <a:latin typeface="Comic Sans MS" panose="030F0702030302020204" pitchFamily="66" charset="0"/>
              </a:rPr>
              <a:t>ne million </a:t>
            </a:r>
            <a:r>
              <a:rPr lang="en-GB" dirty="0" smtClean="0">
                <a:solidFill>
                  <a:schemeClr val="bg1"/>
                </a:solidFill>
                <a:latin typeface="Comic Sans MS" panose="030F0702030302020204" pitchFamily="66" charset="0"/>
              </a:rPr>
              <a:t>of </a:t>
            </a:r>
            <a:r>
              <a:rPr lang="en-GB" dirty="0">
                <a:solidFill>
                  <a:schemeClr val="bg1"/>
                </a:solidFill>
                <a:latin typeface="Comic Sans MS" panose="030F0702030302020204" pitchFamily="66" charset="0"/>
              </a:rPr>
              <a:t>these are also susceptible to ‘surface water (pluvial)</a:t>
            </a:r>
          </a:p>
          <a:p>
            <a:r>
              <a:rPr lang="en-GB" dirty="0" smtClean="0">
                <a:solidFill>
                  <a:schemeClr val="bg1"/>
                </a:solidFill>
                <a:latin typeface="Comic Sans MS" panose="030F0702030302020204" pitchFamily="66" charset="0"/>
              </a:rPr>
              <a:t>    flooding</a:t>
            </a:r>
            <a:r>
              <a:rPr lang="en-GB" dirty="0">
                <a:solidFill>
                  <a:schemeClr val="bg1"/>
                </a:solidFill>
                <a:latin typeface="Comic Sans MS" panose="030F0702030302020204" pitchFamily="66" charset="0"/>
              </a:rPr>
              <a:t>’. </a:t>
            </a:r>
            <a:endParaRPr lang="en-GB" dirty="0" smtClean="0">
              <a:solidFill>
                <a:schemeClr val="bg1"/>
              </a:solidFill>
              <a:latin typeface="Comic Sans MS" panose="030F0702030302020204" pitchFamily="66" charset="0"/>
            </a:endParaRPr>
          </a:p>
          <a:p>
            <a:pPr marL="342900" indent="-342900">
              <a:buFont typeface="Arial" panose="020B0604020202020204" pitchFamily="34" charset="0"/>
              <a:buChar char="•"/>
            </a:pPr>
            <a:endParaRPr lang="en-GB" dirty="0" smtClean="0">
              <a:solidFill>
                <a:schemeClr val="bg1"/>
              </a:solidFill>
              <a:latin typeface="Comic Sans MS" panose="030F0702030302020204" pitchFamily="66" charset="0"/>
            </a:endParaRPr>
          </a:p>
          <a:p>
            <a:pPr marL="342900" indent="-342900">
              <a:buFont typeface="Arial" panose="020B0604020202020204" pitchFamily="34" charset="0"/>
              <a:buChar char="•"/>
            </a:pPr>
            <a:r>
              <a:rPr lang="en-GB" dirty="0" smtClean="0">
                <a:solidFill>
                  <a:schemeClr val="bg1"/>
                </a:solidFill>
                <a:latin typeface="Comic Sans MS" panose="030F0702030302020204" pitchFamily="66" charset="0"/>
              </a:rPr>
              <a:t>A </a:t>
            </a:r>
            <a:r>
              <a:rPr lang="en-GB" dirty="0">
                <a:solidFill>
                  <a:schemeClr val="bg1"/>
                </a:solidFill>
                <a:latin typeface="Comic Sans MS" panose="030F0702030302020204" pitchFamily="66" charset="0"/>
              </a:rPr>
              <a:t>further </a:t>
            </a:r>
            <a:r>
              <a:rPr lang="en-GB" b="1" dirty="0">
                <a:solidFill>
                  <a:srgbClr val="FFFF00"/>
                </a:solidFill>
                <a:latin typeface="Comic Sans MS" panose="030F0702030302020204" pitchFamily="66" charset="0"/>
              </a:rPr>
              <a:t>2.8 million </a:t>
            </a:r>
            <a:r>
              <a:rPr lang="en-GB" dirty="0">
                <a:solidFill>
                  <a:schemeClr val="bg1"/>
                </a:solidFill>
                <a:latin typeface="Comic Sans MS" panose="030F0702030302020204" pitchFamily="66" charset="0"/>
              </a:rPr>
              <a:t>properties are at </a:t>
            </a:r>
            <a:r>
              <a:rPr lang="en-GB" dirty="0" smtClean="0">
                <a:solidFill>
                  <a:schemeClr val="bg1"/>
                </a:solidFill>
                <a:latin typeface="Comic Sans MS" panose="030F0702030302020204" pitchFamily="66" charset="0"/>
              </a:rPr>
              <a:t>risk from </a:t>
            </a:r>
            <a:r>
              <a:rPr lang="en-GB" dirty="0">
                <a:solidFill>
                  <a:schemeClr val="bg1"/>
                </a:solidFill>
                <a:latin typeface="Comic Sans MS" panose="030F0702030302020204" pitchFamily="66" charset="0"/>
              </a:rPr>
              <a:t>surface water flooding </a:t>
            </a:r>
            <a:r>
              <a:rPr lang="en-GB" dirty="0" smtClean="0">
                <a:solidFill>
                  <a:schemeClr val="bg1"/>
                </a:solidFill>
                <a:latin typeface="Comic Sans MS" panose="030F0702030302020204" pitchFamily="66" charset="0"/>
              </a:rPr>
              <a:t>alone</a:t>
            </a:r>
            <a:r>
              <a:rPr lang="en-GB" dirty="0">
                <a:solidFill>
                  <a:schemeClr val="bg1"/>
                </a:solidFill>
                <a:latin typeface="Comic Sans MS" panose="030F0702030302020204" pitchFamily="66" charset="0"/>
              </a:rPr>
              <a:t>.</a:t>
            </a:r>
            <a:endParaRPr lang="en-GB" dirty="0" smtClean="0">
              <a:solidFill>
                <a:schemeClr val="bg1"/>
              </a:solidFill>
              <a:latin typeface="Comic Sans MS" panose="030F0702030302020204" pitchFamily="66" charset="0"/>
            </a:endParaRPr>
          </a:p>
          <a:p>
            <a:pPr marL="342900" indent="-342900">
              <a:buFont typeface="Arial" panose="020B0604020202020204" pitchFamily="34" charset="0"/>
              <a:buChar char="•"/>
            </a:pPr>
            <a:endParaRPr lang="en-GB" dirty="0" smtClean="0">
              <a:solidFill>
                <a:schemeClr val="bg1"/>
              </a:solidFill>
              <a:latin typeface="Comic Sans MS" panose="030F0702030302020204" pitchFamily="66" charset="0"/>
            </a:endParaRPr>
          </a:p>
          <a:p>
            <a:pPr marL="342900" indent="-342900">
              <a:buFont typeface="Arial" panose="020B0604020202020204" pitchFamily="34" charset="0"/>
              <a:buChar char="•"/>
            </a:pPr>
            <a:r>
              <a:rPr lang="en-GB" dirty="0" smtClean="0">
                <a:solidFill>
                  <a:schemeClr val="bg1"/>
                </a:solidFill>
                <a:latin typeface="Comic Sans MS" panose="030F0702030302020204" pitchFamily="66" charset="0"/>
              </a:rPr>
              <a:t> </a:t>
            </a:r>
            <a:r>
              <a:rPr lang="en-GB" dirty="0">
                <a:solidFill>
                  <a:schemeClr val="bg1"/>
                </a:solidFill>
                <a:latin typeface="Comic Sans MS" panose="030F0702030302020204" pitchFamily="66" charset="0"/>
              </a:rPr>
              <a:t>‘The </a:t>
            </a:r>
            <a:r>
              <a:rPr lang="en-GB" dirty="0" smtClean="0">
                <a:solidFill>
                  <a:schemeClr val="bg1"/>
                </a:solidFill>
                <a:latin typeface="Comic Sans MS" panose="030F0702030302020204" pitchFamily="66" charset="0"/>
              </a:rPr>
              <a:t>expected annual  Fluvial and </a:t>
            </a:r>
            <a:r>
              <a:rPr lang="en-GB" dirty="0">
                <a:solidFill>
                  <a:schemeClr val="bg1"/>
                </a:solidFill>
                <a:latin typeface="Comic Sans MS" panose="030F0702030302020204" pitchFamily="66" charset="0"/>
              </a:rPr>
              <a:t>C</a:t>
            </a:r>
            <a:r>
              <a:rPr lang="en-GB" dirty="0" smtClean="0">
                <a:solidFill>
                  <a:schemeClr val="bg1"/>
                </a:solidFill>
                <a:latin typeface="Comic Sans MS" panose="030F0702030302020204" pitchFamily="66" charset="0"/>
              </a:rPr>
              <a:t>oastal </a:t>
            </a:r>
            <a:r>
              <a:rPr lang="en-GB" dirty="0">
                <a:solidFill>
                  <a:schemeClr val="bg1"/>
                </a:solidFill>
                <a:latin typeface="Comic Sans MS" panose="030F0702030302020204" pitchFamily="66" charset="0"/>
              </a:rPr>
              <a:t>F</a:t>
            </a:r>
            <a:r>
              <a:rPr lang="en-GB" dirty="0" smtClean="0">
                <a:solidFill>
                  <a:schemeClr val="bg1"/>
                </a:solidFill>
                <a:latin typeface="Comic Sans MS" panose="030F0702030302020204" pitchFamily="66" charset="0"/>
              </a:rPr>
              <a:t>looding Response </a:t>
            </a:r>
            <a:r>
              <a:rPr lang="en-GB" b="1" dirty="0" smtClean="0">
                <a:solidFill>
                  <a:schemeClr val="accent6">
                    <a:lumMod val="75000"/>
                  </a:schemeClr>
                </a:solidFill>
                <a:latin typeface="Comic Sans MS" panose="030F0702030302020204" pitchFamily="66" charset="0"/>
              </a:rPr>
              <a:t>(FCFR</a:t>
            </a:r>
            <a:r>
              <a:rPr lang="en-GB" b="1" dirty="0">
                <a:solidFill>
                  <a:schemeClr val="accent6">
                    <a:lumMod val="75000"/>
                  </a:schemeClr>
                </a:solidFill>
                <a:latin typeface="Comic Sans MS" panose="030F0702030302020204" pitchFamily="66" charset="0"/>
              </a:rPr>
              <a:t>) </a:t>
            </a:r>
            <a:r>
              <a:rPr lang="en-GB" dirty="0">
                <a:solidFill>
                  <a:schemeClr val="bg1"/>
                </a:solidFill>
                <a:latin typeface="Comic Sans MS" panose="030F0702030302020204" pitchFamily="66" charset="0"/>
              </a:rPr>
              <a:t>damages … is estimated at </a:t>
            </a:r>
            <a:r>
              <a:rPr lang="en-GB" b="1" dirty="0">
                <a:solidFill>
                  <a:schemeClr val="bg1"/>
                </a:solidFill>
                <a:latin typeface="Comic Sans MS" panose="030F0702030302020204" pitchFamily="66" charset="0"/>
              </a:rPr>
              <a:t>&gt;</a:t>
            </a:r>
            <a:r>
              <a:rPr lang="en-GB" b="1" dirty="0" smtClean="0">
                <a:solidFill>
                  <a:srgbClr val="FFFF00"/>
                </a:solidFill>
                <a:latin typeface="Comic Sans MS" panose="030F0702030302020204" pitchFamily="66" charset="0"/>
              </a:rPr>
              <a:t>£1 </a:t>
            </a:r>
            <a:r>
              <a:rPr lang="en-GB" b="1" dirty="0">
                <a:solidFill>
                  <a:srgbClr val="FFFF00"/>
                </a:solidFill>
                <a:latin typeface="Comic Sans MS" panose="030F0702030302020204" pitchFamily="66" charset="0"/>
              </a:rPr>
              <a:t>billion</a:t>
            </a:r>
            <a:r>
              <a:rPr lang="en-GB" dirty="0">
                <a:solidFill>
                  <a:schemeClr val="bg1"/>
                </a:solidFill>
                <a:latin typeface="Comic Sans MS" panose="030F0702030302020204" pitchFamily="66" charset="0"/>
              </a:rPr>
              <a:t>’ (Environment Agency 2009b, 6</a:t>
            </a:r>
            <a:r>
              <a:rPr lang="en-GB" dirty="0" smtClean="0">
                <a:solidFill>
                  <a:schemeClr val="bg1"/>
                </a:solidFill>
                <a:latin typeface="Comic Sans MS" panose="030F0702030302020204" pitchFamily="66" charset="0"/>
              </a:rPr>
              <a:t>).</a:t>
            </a:r>
          </a:p>
          <a:p>
            <a:pPr marL="342900" indent="-342900">
              <a:buFont typeface="Arial" panose="020B0604020202020204" pitchFamily="34" charset="0"/>
              <a:buChar char="•"/>
            </a:pPr>
            <a:endParaRPr lang="en-GB" dirty="0">
              <a:solidFill>
                <a:schemeClr val="bg1"/>
              </a:solidFill>
              <a:latin typeface="Comic Sans MS" panose="030F0702030302020204" pitchFamily="66" charset="0"/>
            </a:endParaRPr>
          </a:p>
          <a:p>
            <a:pPr marL="342900" indent="-342900">
              <a:buFont typeface="Arial" panose="020B0604020202020204" pitchFamily="34" charset="0"/>
              <a:buChar char="•"/>
            </a:pPr>
            <a:r>
              <a:rPr lang="en-GB" dirty="0">
                <a:solidFill>
                  <a:schemeClr val="bg1"/>
                </a:solidFill>
                <a:latin typeface="Comic Sans MS" panose="030F0702030302020204" pitchFamily="66" charset="0"/>
              </a:rPr>
              <a:t>Many properties are protected to a very high </a:t>
            </a:r>
            <a:r>
              <a:rPr lang="en-GB" dirty="0" smtClean="0">
                <a:solidFill>
                  <a:schemeClr val="bg1"/>
                </a:solidFill>
                <a:latin typeface="Comic Sans MS" panose="030F0702030302020204" pitchFamily="66" charset="0"/>
              </a:rPr>
              <a:t>standard, especially </a:t>
            </a:r>
            <a:r>
              <a:rPr lang="en-GB" dirty="0">
                <a:solidFill>
                  <a:schemeClr val="bg1"/>
                </a:solidFill>
                <a:latin typeface="Comic Sans MS" panose="030F0702030302020204" pitchFamily="66" charset="0"/>
              </a:rPr>
              <a:t>at the coast, so these figures need </a:t>
            </a:r>
            <a:r>
              <a:rPr lang="en-GB" dirty="0" smtClean="0">
                <a:solidFill>
                  <a:schemeClr val="bg1"/>
                </a:solidFill>
                <a:latin typeface="Comic Sans MS" panose="030F0702030302020204" pitchFamily="66" charset="0"/>
              </a:rPr>
              <a:t>interpretation in </a:t>
            </a:r>
            <a:r>
              <a:rPr lang="en-GB" dirty="0">
                <a:solidFill>
                  <a:schemeClr val="bg1"/>
                </a:solidFill>
                <a:latin typeface="Comic Sans MS" panose="030F0702030302020204" pitchFamily="66" charset="0"/>
              </a:rPr>
              <a:t>that context.</a:t>
            </a:r>
          </a:p>
        </p:txBody>
      </p:sp>
      <p:sp>
        <p:nvSpPr>
          <p:cNvPr id="3" name="Rectangle 2"/>
          <p:cNvSpPr/>
          <p:nvPr/>
        </p:nvSpPr>
        <p:spPr>
          <a:xfrm>
            <a:off x="108712" y="4077072"/>
            <a:ext cx="9108503" cy="2585323"/>
          </a:xfrm>
          <a:prstGeom prst="rect">
            <a:avLst/>
          </a:prstGeom>
        </p:spPr>
        <p:txBody>
          <a:bodyPr wrap="square">
            <a:spAutoFit/>
          </a:bodyPr>
          <a:lstStyle/>
          <a:p>
            <a:r>
              <a:rPr lang="en-GB" dirty="0">
                <a:solidFill>
                  <a:schemeClr val="bg1"/>
                </a:solidFill>
              </a:rPr>
              <a:t>The difference between </a:t>
            </a:r>
            <a:r>
              <a:rPr lang="en-GB" b="1" dirty="0">
                <a:solidFill>
                  <a:srgbClr val="FFFF00"/>
                </a:solidFill>
              </a:rPr>
              <a:t>financial /economic flood losses </a:t>
            </a:r>
            <a:r>
              <a:rPr lang="en-GB" dirty="0">
                <a:solidFill>
                  <a:schemeClr val="bg1"/>
                </a:solidFill>
              </a:rPr>
              <a:t>is important (HMT Treasury, 2003). </a:t>
            </a:r>
          </a:p>
          <a:p>
            <a:endParaRPr lang="en-GB" dirty="0">
              <a:solidFill>
                <a:schemeClr val="bg1"/>
              </a:solidFill>
            </a:endParaRPr>
          </a:p>
          <a:p>
            <a:r>
              <a:rPr lang="en-GB" dirty="0">
                <a:solidFill>
                  <a:schemeClr val="bg1"/>
                </a:solidFill>
              </a:rPr>
              <a:t>The </a:t>
            </a:r>
            <a:r>
              <a:rPr lang="en-GB" b="1" dirty="0" smtClean="0">
                <a:solidFill>
                  <a:srgbClr val="FFFF00"/>
                </a:solidFill>
              </a:rPr>
              <a:t>financial loss is </a:t>
            </a:r>
            <a:r>
              <a:rPr lang="en-GB" b="1" dirty="0">
                <a:solidFill>
                  <a:srgbClr val="FFFF00"/>
                </a:solidFill>
              </a:rPr>
              <a:t>the cost to the flood victim </a:t>
            </a:r>
            <a:r>
              <a:rPr lang="en-GB" dirty="0">
                <a:solidFill>
                  <a:schemeClr val="bg1"/>
                </a:solidFill>
              </a:rPr>
              <a:t>of replacing or restoring their property after a flood, but this involves substantial </a:t>
            </a:r>
            <a:r>
              <a:rPr lang="en-GB" dirty="0">
                <a:solidFill>
                  <a:srgbClr val="FFFF00"/>
                </a:solidFill>
              </a:rPr>
              <a:t>‘betterment’ </a:t>
            </a:r>
            <a:r>
              <a:rPr lang="en-GB" dirty="0">
                <a:solidFill>
                  <a:schemeClr val="bg1"/>
                </a:solidFill>
              </a:rPr>
              <a:t>(e.g. an eight-year-old television or an</a:t>
            </a:r>
          </a:p>
          <a:p>
            <a:r>
              <a:rPr lang="en-GB" dirty="0">
                <a:solidFill>
                  <a:schemeClr val="bg1"/>
                </a:solidFill>
              </a:rPr>
              <a:t>industrial machine is replaced by a new one). </a:t>
            </a:r>
          </a:p>
          <a:p>
            <a:endParaRPr lang="en-GB" dirty="0">
              <a:solidFill>
                <a:schemeClr val="bg1"/>
              </a:solidFill>
            </a:endParaRPr>
          </a:p>
          <a:p>
            <a:r>
              <a:rPr lang="en-GB" b="1" dirty="0">
                <a:solidFill>
                  <a:srgbClr val="FFFF00"/>
                </a:solidFill>
              </a:rPr>
              <a:t>The </a:t>
            </a:r>
            <a:r>
              <a:rPr lang="en-GB" b="1" dirty="0" smtClean="0">
                <a:solidFill>
                  <a:srgbClr val="FFFF00"/>
                </a:solidFill>
              </a:rPr>
              <a:t>national </a:t>
            </a:r>
            <a:r>
              <a:rPr lang="en-GB" b="1" dirty="0">
                <a:solidFill>
                  <a:srgbClr val="FFFF00"/>
                </a:solidFill>
              </a:rPr>
              <a:t>economic loss </a:t>
            </a:r>
            <a:r>
              <a:rPr lang="en-GB" dirty="0">
                <a:solidFill>
                  <a:schemeClr val="bg1"/>
                </a:solidFill>
              </a:rPr>
              <a:t>– </a:t>
            </a:r>
            <a:r>
              <a:rPr lang="en-GB" dirty="0" smtClean="0">
                <a:solidFill>
                  <a:schemeClr val="bg1"/>
                </a:solidFill>
              </a:rPr>
              <a:t> e.g</a:t>
            </a:r>
            <a:r>
              <a:rPr lang="en-GB" dirty="0">
                <a:solidFill>
                  <a:schemeClr val="bg1"/>
                </a:solidFill>
              </a:rPr>
              <a:t>.</a:t>
            </a:r>
            <a:r>
              <a:rPr lang="en-GB" dirty="0" smtClean="0">
                <a:solidFill>
                  <a:schemeClr val="bg1"/>
                </a:solidFill>
              </a:rPr>
              <a:t> </a:t>
            </a:r>
            <a:r>
              <a:rPr lang="en-GB" dirty="0">
                <a:solidFill>
                  <a:schemeClr val="bg1"/>
                </a:solidFill>
              </a:rPr>
              <a:t>to gauge investment needs – should allow for the fact that </a:t>
            </a:r>
            <a:r>
              <a:rPr lang="en-GB" b="1" dirty="0">
                <a:solidFill>
                  <a:srgbClr val="FFFF00"/>
                </a:solidFill>
              </a:rPr>
              <a:t>the damaged asset was part-way through its life, and any loss is a function of the value remaining.</a:t>
            </a:r>
          </a:p>
        </p:txBody>
      </p:sp>
    </p:spTree>
    <p:extLst>
      <p:ext uri="{BB962C8B-B14F-4D97-AF65-F5344CB8AC3E}">
        <p14:creationId xmlns:p14="http://schemas.microsoft.com/office/powerpoint/2010/main" val="3051782347"/>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4" name="Rectangle 3"/>
          <p:cNvSpPr/>
          <p:nvPr/>
        </p:nvSpPr>
        <p:spPr>
          <a:xfrm>
            <a:off x="5580" y="0"/>
            <a:ext cx="9144000" cy="7540526"/>
          </a:xfrm>
          <a:prstGeom prst="rect">
            <a:avLst/>
          </a:prstGeom>
        </p:spPr>
        <p:txBody>
          <a:bodyPr wrap="square">
            <a:spAutoFit/>
          </a:bodyPr>
          <a:lstStyle/>
          <a:p>
            <a:r>
              <a:rPr lang="en-GB" sz="2000" dirty="0">
                <a:solidFill>
                  <a:schemeClr val="bg1"/>
                </a:solidFill>
                <a:latin typeface="Comic Sans MS" panose="030F0702030302020204" pitchFamily="66" charset="0"/>
              </a:rPr>
              <a:t>T</a:t>
            </a:r>
            <a:r>
              <a:rPr lang="en-GB" sz="2000" dirty="0" smtClean="0">
                <a:solidFill>
                  <a:schemeClr val="bg1"/>
                </a:solidFill>
                <a:latin typeface="Comic Sans MS" panose="030F0702030302020204" pitchFamily="66" charset="0"/>
              </a:rPr>
              <a:t>he </a:t>
            </a:r>
            <a:r>
              <a:rPr lang="en-GB" sz="2000" b="1" dirty="0" smtClean="0">
                <a:solidFill>
                  <a:schemeClr val="accent6">
                    <a:lumMod val="75000"/>
                  </a:schemeClr>
                </a:solidFill>
                <a:latin typeface="Comic Sans MS" panose="030F0702030302020204" pitchFamily="66" charset="0"/>
              </a:rPr>
              <a:t>EU</a:t>
            </a:r>
            <a:r>
              <a:rPr lang="en-GB" sz="2000" dirty="0" smtClean="0">
                <a:solidFill>
                  <a:schemeClr val="bg1"/>
                </a:solidFill>
                <a:latin typeface="Comic Sans MS" panose="030F0702030302020204" pitchFamily="66" charset="0"/>
              </a:rPr>
              <a:t> - taking its cue from the UN's </a:t>
            </a:r>
            <a:r>
              <a:rPr lang="en-GB" sz="2000" b="1" dirty="0" smtClean="0">
                <a:solidFill>
                  <a:srgbClr val="FFFF00"/>
                </a:solidFill>
                <a:latin typeface="Comic Sans MS" panose="030F0702030302020204" pitchFamily="66" charset="0"/>
              </a:rPr>
              <a:t>Agenda 21 </a:t>
            </a:r>
            <a:r>
              <a:rPr lang="en-GB" sz="2000" dirty="0" smtClean="0">
                <a:solidFill>
                  <a:schemeClr val="bg1"/>
                </a:solidFill>
                <a:latin typeface="Comic Sans MS" panose="030F0702030302020204" pitchFamily="66" charset="0"/>
              </a:rPr>
              <a:t>policies on "</a:t>
            </a:r>
            <a:r>
              <a:rPr lang="en-GB" sz="2000" b="1" dirty="0" smtClean="0">
                <a:solidFill>
                  <a:srgbClr val="FFFF00"/>
                </a:solidFill>
                <a:latin typeface="Comic Sans MS" panose="030F0702030302020204" pitchFamily="66" charset="0"/>
              </a:rPr>
              <a:t>sustainability" and "diversity</a:t>
            </a:r>
            <a:r>
              <a:rPr lang="en-GB" sz="2000" dirty="0" smtClean="0">
                <a:solidFill>
                  <a:schemeClr val="bg1"/>
                </a:solidFill>
                <a:latin typeface="Comic Sans MS" panose="030F0702030302020204" pitchFamily="66" charset="0"/>
              </a:rPr>
              <a:t>" – ‘</a:t>
            </a:r>
            <a:r>
              <a:rPr lang="en-GB" sz="2000" i="1" dirty="0" smtClean="0">
                <a:solidFill>
                  <a:schemeClr val="bg1"/>
                </a:solidFill>
                <a:latin typeface="Comic Sans MS" panose="030F0702030302020204" pitchFamily="66" charset="0"/>
              </a:rPr>
              <a:t>bears more culpability for these floods than any other institution.’</a:t>
            </a:r>
          </a:p>
          <a:p>
            <a:endParaRPr lang="en-GB" sz="2000" dirty="0">
              <a:solidFill>
                <a:schemeClr val="bg1"/>
              </a:solidFill>
              <a:latin typeface="Comic Sans MS" panose="030F0702030302020204" pitchFamily="66" charset="0"/>
            </a:endParaRPr>
          </a:p>
          <a:p>
            <a:r>
              <a:rPr lang="en-GB" sz="2000" dirty="0" smtClean="0">
                <a:solidFill>
                  <a:schemeClr val="bg1"/>
                </a:solidFill>
                <a:latin typeface="Comic Sans MS" panose="030F0702030302020204" pitchFamily="66" charset="0"/>
              </a:rPr>
              <a:t> Richard North and Christopher Booker argued, these UK floods were the result of </a:t>
            </a:r>
            <a:r>
              <a:rPr lang="en-GB" sz="2000" b="1" dirty="0" smtClean="0">
                <a:solidFill>
                  <a:srgbClr val="FFFF00"/>
                </a:solidFill>
                <a:latin typeface="Comic Sans MS" panose="030F0702030302020204" pitchFamily="66" charset="0"/>
              </a:rPr>
              <a:t>deliberate EU </a:t>
            </a:r>
            <a:r>
              <a:rPr lang="en-GB" sz="2000" b="1" dirty="0">
                <a:solidFill>
                  <a:srgbClr val="FFFF00"/>
                </a:solidFill>
                <a:latin typeface="Comic Sans MS" panose="030F0702030302020204" pitchFamily="66" charset="0"/>
              </a:rPr>
              <a:t>green diktats </a:t>
            </a:r>
            <a:r>
              <a:rPr lang="en-GB" sz="2000" b="1" dirty="0" smtClean="0">
                <a:solidFill>
                  <a:srgbClr val="FFFF00"/>
                </a:solidFill>
                <a:latin typeface="Comic Sans MS" panose="030F0702030302020204" pitchFamily="66" charset="0"/>
              </a:rPr>
              <a:t>policy, </a:t>
            </a:r>
            <a:r>
              <a:rPr lang="en-GB" sz="2000" dirty="0" smtClean="0">
                <a:solidFill>
                  <a:schemeClr val="bg1"/>
                </a:solidFill>
                <a:latin typeface="Comic Sans MS" panose="030F0702030302020204" pitchFamily="66" charset="0"/>
              </a:rPr>
              <a:t> which put wildlife before humans, e.g. ‘</a:t>
            </a:r>
            <a:r>
              <a:rPr lang="en-GB" sz="2000" b="1" dirty="0" smtClean="0">
                <a:solidFill>
                  <a:srgbClr val="FFFF00"/>
                </a:solidFill>
                <a:latin typeface="Comic Sans MS" panose="030F0702030302020204" pitchFamily="66" charset="0"/>
              </a:rPr>
              <a:t>Water Framework Directive’ </a:t>
            </a:r>
            <a:r>
              <a:rPr lang="en-GB" sz="2000" dirty="0" smtClean="0">
                <a:solidFill>
                  <a:schemeClr val="bg1"/>
                </a:solidFill>
                <a:latin typeface="Comic Sans MS" panose="030F0702030302020204" pitchFamily="66" charset="0"/>
              </a:rPr>
              <a:t>and </a:t>
            </a:r>
            <a:r>
              <a:rPr lang="en-GB" sz="2000" dirty="0" smtClean="0">
                <a:solidFill>
                  <a:srgbClr val="92D050"/>
                </a:solidFill>
                <a:latin typeface="Comic Sans MS" panose="030F0702030302020204" pitchFamily="66" charset="0"/>
              </a:rPr>
              <a:t>‘</a:t>
            </a:r>
            <a:r>
              <a:rPr lang="en-GB" sz="2000" b="1" dirty="0" smtClean="0">
                <a:solidFill>
                  <a:srgbClr val="FFFF00"/>
                </a:solidFill>
                <a:latin typeface="Comic Sans MS" panose="030F0702030302020204" pitchFamily="66" charset="0"/>
              </a:rPr>
              <a:t>Habitats Directive’ </a:t>
            </a:r>
            <a:r>
              <a:rPr lang="en-GB" sz="2000" dirty="0" smtClean="0">
                <a:solidFill>
                  <a:schemeClr val="bg1"/>
                </a:solidFill>
                <a:latin typeface="Comic Sans MS" panose="030F0702030302020204" pitchFamily="66" charset="0"/>
              </a:rPr>
              <a:t>– </a:t>
            </a:r>
            <a:r>
              <a:rPr lang="en-GB" sz="2000" dirty="0">
                <a:solidFill>
                  <a:schemeClr val="bg1"/>
                </a:solidFill>
                <a:latin typeface="Comic Sans MS" panose="030F0702030302020204" pitchFamily="66" charset="0"/>
              </a:rPr>
              <a:t>t</a:t>
            </a:r>
            <a:r>
              <a:rPr lang="en-GB" sz="2000" dirty="0" smtClean="0">
                <a:solidFill>
                  <a:schemeClr val="bg1"/>
                </a:solidFill>
                <a:latin typeface="Comic Sans MS" panose="030F0702030302020204" pitchFamily="66" charset="0"/>
              </a:rPr>
              <a:t>he </a:t>
            </a:r>
            <a:r>
              <a:rPr lang="en-GB" sz="2000" b="1" dirty="0" smtClean="0">
                <a:solidFill>
                  <a:srgbClr val="FFFF00"/>
                </a:solidFill>
                <a:latin typeface="Comic Sans MS" panose="030F0702030302020204" pitchFamily="66" charset="0"/>
              </a:rPr>
              <a:t>Environment Agency </a:t>
            </a:r>
            <a:r>
              <a:rPr lang="en-GB" sz="2000" dirty="0" smtClean="0">
                <a:solidFill>
                  <a:schemeClr val="bg1"/>
                </a:solidFill>
                <a:latin typeface="Comic Sans MS" panose="030F0702030302020204" pitchFamily="66" charset="0"/>
              </a:rPr>
              <a:t>abandoned the longstanding practice of dredging  Somerset Levels rivers  allowing the area to flood.</a:t>
            </a:r>
          </a:p>
          <a:p>
            <a:endParaRPr lang="en-GB" sz="2000" dirty="0" smtClean="0">
              <a:solidFill>
                <a:schemeClr val="bg1"/>
              </a:solidFill>
              <a:latin typeface="Comic Sans MS" panose="030F0702030302020204" pitchFamily="66" charset="0"/>
            </a:endParaRPr>
          </a:p>
          <a:p>
            <a:r>
              <a:rPr lang="en-GB" sz="2000" dirty="0" smtClean="0">
                <a:solidFill>
                  <a:schemeClr val="bg1"/>
                </a:solidFill>
                <a:latin typeface="Comic Sans MS" panose="030F0702030302020204" pitchFamily="66" charset="0"/>
              </a:rPr>
              <a:t>At least as damaging as the </a:t>
            </a:r>
            <a:r>
              <a:rPr lang="en-GB" sz="2000" b="1" dirty="0" smtClean="0">
                <a:solidFill>
                  <a:schemeClr val="accent6">
                    <a:lumMod val="75000"/>
                  </a:schemeClr>
                </a:solidFill>
                <a:latin typeface="Comic Sans MS" panose="030F0702030302020204" pitchFamily="66" charset="0"/>
              </a:rPr>
              <a:t>EU's</a:t>
            </a:r>
            <a:r>
              <a:rPr lang="en-GB" sz="2000" dirty="0" smtClean="0">
                <a:solidFill>
                  <a:schemeClr val="bg1"/>
                </a:solidFill>
                <a:latin typeface="Comic Sans MS" panose="030F0702030302020204" pitchFamily="66" charset="0"/>
              </a:rPr>
              <a:t> environmental directives are its policies regarding </a:t>
            </a:r>
            <a:r>
              <a:rPr lang="en-GB" sz="2000" b="1" dirty="0" smtClean="0">
                <a:solidFill>
                  <a:srgbClr val="FFFF00"/>
                </a:solidFill>
                <a:latin typeface="Comic Sans MS" panose="030F0702030302020204" pitchFamily="66" charset="0"/>
              </a:rPr>
              <a:t>waste disposal</a:t>
            </a:r>
            <a:r>
              <a:rPr lang="en-GB" sz="2000" dirty="0" smtClean="0">
                <a:solidFill>
                  <a:schemeClr val="bg1"/>
                </a:solidFill>
                <a:latin typeface="Comic Sans MS" panose="030F0702030302020204" pitchFamily="66" charset="0"/>
              </a:rPr>
              <a:t>, as introduced to UK law under </a:t>
            </a:r>
            <a:r>
              <a:rPr lang="en-GB" sz="2000" b="1" dirty="0" smtClean="0">
                <a:solidFill>
                  <a:srgbClr val="FFFF00"/>
                </a:solidFill>
                <a:latin typeface="Comic Sans MS" panose="030F0702030302020204" pitchFamily="66" charset="0"/>
              </a:rPr>
              <a:t>the ‘Waste Management Regulation’ of 1994. </a:t>
            </a:r>
            <a:r>
              <a:rPr lang="en-GB" sz="2000" dirty="0" smtClean="0">
                <a:solidFill>
                  <a:schemeClr val="bg1"/>
                </a:solidFill>
                <a:latin typeface="Comic Sans MS" panose="030F0702030302020204" pitchFamily="66" charset="0"/>
              </a:rPr>
              <a:t>Before, silt dredged from rivers could be freely dispersed on </a:t>
            </a:r>
            <a:r>
              <a:rPr lang="en-GB" sz="2000" b="1" dirty="0" smtClean="0">
                <a:solidFill>
                  <a:srgbClr val="FFFF00"/>
                </a:solidFill>
                <a:latin typeface="Comic Sans MS" panose="030F0702030302020204" pitchFamily="66" charset="0"/>
              </a:rPr>
              <a:t>farmland as fertiliser</a:t>
            </a:r>
            <a:r>
              <a:rPr lang="en-GB" sz="2000" dirty="0" smtClean="0">
                <a:solidFill>
                  <a:schemeClr val="bg1"/>
                </a:solidFill>
                <a:latin typeface="Comic Sans MS" panose="030F0702030302020204" pitchFamily="66" charset="0"/>
              </a:rPr>
              <a:t>, it must now be disposed of at great expense in </a:t>
            </a:r>
            <a:r>
              <a:rPr lang="en-GB" sz="2000" b="1" dirty="0" smtClean="0">
                <a:solidFill>
                  <a:srgbClr val="FFFF00"/>
                </a:solidFill>
                <a:latin typeface="Comic Sans MS" panose="030F0702030302020204" pitchFamily="66" charset="0"/>
              </a:rPr>
              <a:t>licensed waste dumps</a:t>
            </a:r>
            <a:r>
              <a:rPr lang="en-GB" sz="2000" dirty="0">
                <a:solidFill>
                  <a:schemeClr val="bg1"/>
                </a:solidFill>
                <a:latin typeface="Comic Sans MS" panose="030F0702030302020204" pitchFamily="66" charset="0"/>
              </a:rPr>
              <a:t> </a:t>
            </a:r>
            <a:r>
              <a:rPr lang="en-GB" sz="2000" dirty="0" smtClean="0">
                <a:solidFill>
                  <a:schemeClr val="bg1"/>
                </a:solidFill>
                <a:latin typeface="Comic Sans MS" panose="030F0702030302020204" pitchFamily="66" charset="0"/>
              </a:rPr>
              <a:t>- the primary reason why river dredging costs have become prohibitively high. </a:t>
            </a:r>
            <a:r>
              <a:rPr lang="en-GB" sz="2000" dirty="0">
                <a:solidFill>
                  <a:schemeClr val="bg1"/>
                </a:solidFill>
                <a:latin typeface="Comic Sans MS" panose="030F0702030302020204" pitchFamily="66" charset="0"/>
              </a:rPr>
              <a:t>A</a:t>
            </a:r>
            <a:r>
              <a:rPr lang="en-GB" sz="2000" dirty="0" smtClean="0">
                <a:solidFill>
                  <a:schemeClr val="bg1"/>
                </a:solidFill>
                <a:latin typeface="Comic Sans MS" panose="030F0702030302020204" pitchFamily="66" charset="0"/>
              </a:rPr>
              <a:t>pplies to all rivers including the Thames - which is only dredged occasionally.</a:t>
            </a:r>
          </a:p>
          <a:p>
            <a:r>
              <a:rPr lang="en-US" sz="2000" dirty="0" smtClean="0">
                <a:solidFill>
                  <a:schemeClr val="bg1"/>
                </a:solidFill>
              </a:rPr>
              <a:t>                                     </a:t>
            </a:r>
          </a:p>
          <a:p>
            <a:r>
              <a:rPr lang="en-US" sz="2000" dirty="0">
                <a:solidFill>
                  <a:schemeClr val="bg1"/>
                </a:solidFill>
              </a:rPr>
              <a:t> </a:t>
            </a:r>
            <a:r>
              <a:rPr lang="en-US" sz="2000" dirty="0" smtClean="0">
                <a:solidFill>
                  <a:schemeClr val="bg1"/>
                </a:solidFill>
              </a:rPr>
              <a:t> Nb</a:t>
            </a:r>
            <a:r>
              <a:rPr lang="en-US" sz="2000" b="1" dirty="0">
                <a:solidFill>
                  <a:schemeClr val="bg1"/>
                </a:solidFill>
              </a:rPr>
              <a:t>.</a:t>
            </a:r>
            <a:r>
              <a:rPr lang="en-US" sz="2000" b="1" dirty="0" smtClean="0">
                <a:solidFill>
                  <a:schemeClr val="bg1"/>
                </a:solidFill>
              </a:rPr>
              <a:t> Q </a:t>
            </a:r>
            <a:r>
              <a:rPr lang="en-US" sz="2000" b="1" dirty="0">
                <a:solidFill>
                  <a:schemeClr val="bg1"/>
                </a:solidFill>
              </a:rPr>
              <a:t>= AV </a:t>
            </a:r>
            <a:r>
              <a:rPr lang="en-US" sz="2000" b="1" dirty="0" smtClean="0">
                <a:solidFill>
                  <a:schemeClr val="bg1"/>
                </a:solidFill>
              </a:rPr>
              <a:t> and Q =  b/n </a:t>
            </a:r>
            <a:r>
              <a:rPr lang="en-US" sz="2000" b="1" dirty="0">
                <a:solidFill>
                  <a:schemeClr val="bg1"/>
                </a:solidFill>
              </a:rPr>
              <a:t>(A </a:t>
            </a:r>
            <a:r>
              <a:rPr lang="en-US" sz="2000" b="1" dirty="0" smtClean="0">
                <a:solidFill>
                  <a:schemeClr val="bg1"/>
                </a:solidFill>
              </a:rPr>
              <a:t>R</a:t>
            </a:r>
            <a:r>
              <a:rPr lang="en-US" sz="2000" b="1" baseline="30000" dirty="0" smtClean="0">
                <a:solidFill>
                  <a:schemeClr val="bg1"/>
                </a:solidFill>
              </a:rPr>
              <a:t>0.66</a:t>
            </a:r>
            <a:r>
              <a:rPr lang="en-US" sz="2000" b="1" dirty="0" smtClean="0">
                <a:solidFill>
                  <a:schemeClr val="bg1"/>
                </a:solidFill>
              </a:rPr>
              <a:t> S</a:t>
            </a:r>
            <a:r>
              <a:rPr lang="en-US" sz="2000" b="1" baseline="30000" dirty="0" smtClean="0">
                <a:solidFill>
                  <a:schemeClr val="bg1"/>
                </a:solidFill>
              </a:rPr>
              <a:t>0.5</a:t>
            </a:r>
            <a:r>
              <a:rPr lang="en-US" sz="2000" b="1" dirty="0" smtClean="0">
                <a:solidFill>
                  <a:schemeClr val="bg1"/>
                </a:solidFill>
              </a:rPr>
              <a:t>).</a:t>
            </a:r>
            <a:r>
              <a:rPr lang="en-US" sz="2000" dirty="0" smtClean="0">
                <a:solidFill>
                  <a:schemeClr val="bg1"/>
                </a:solidFill>
              </a:rPr>
              <a:t> </a:t>
            </a:r>
            <a:r>
              <a:rPr lang="en-US" sz="2000" dirty="0">
                <a:solidFill>
                  <a:schemeClr val="bg1"/>
                </a:solidFill>
              </a:rPr>
              <a:t>It is a </a:t>
            </a:r>
            <a:r>
              <a:rPr lang="en-US" sz="2000" dirty="0" smtClean="0">
                <a:solidFill>
                  <a:schemeClr val="bg1"/>
                </a:solidFill>
              </a:rPr>
              <a:t>mass-balance </a:t>
            </a:r>
            <a:r>
              <a:rPr lang="en-US" sz="2000" dirty="0">
                <a:solidFill>
                  <a:schemeClr val="bg1"/>
                </a:solidFill>
              </a:rPr>
              <a:t>- the Continuity Equation</a:t>
            </a:r>
            <a:r>
              <a:rPr lang="en-US" sz="2000" dirty="0" smtClean="0">
                <a:solidFill>
                  <a:schemeClr val="bg1"/>
                </a:solidFill>
              </a:rPr>
              <a:t>.</a:t>
            </a:r>
          </a:p>
          <a:p>
            <a:r>
              <a:rPr lang="en-US" sz="1600" dirty="0" smtClean="0">
                <a:solidFill>
                  <a:schemeClr val="bg1"/>
                </a:solidFill>
              </a:rPr>
              <a:t> Q </a:t>
            </a:r>
            <a:r>
              <a:rPr lang="en-US" sz="1600" dirty="0">
                <a:solidFill>
                  <a:schemeClr val="bg1"/>
                </a:solidFill>
              </a:rPr>
              <a:t>is stream </a:t>
            </a:r>
            <a:r>
              <a:rPr lang="en-US" sz="1600" dirty="0" smtClean="0">
                <a:solidFill>
                  <a:schemeClr val="bg1"/>
                </a:solidFill>
              </a:rPr>
              <a:t>discharge; A </a:t>
            </a:r>
            <a:r>
              <a:rPr lang="en-US" sz="1600" dirty="0">
                <a:solidFill>
                  <a:schemeClr val="bg1"/>
                </a:solidFill>
              </a:rPr>
              <a:t>= channel cross-sectional area</a:t>
            </a:r>
            <a:r>
              <a:rPr lang="en-US" sz="2000" dirty="0">
                <a:solidFill>
                  <a:schemeClr val="bg1"/>
                </a:solidFill>
              </a:rPr>
              <a:t>, </a:t>
            </a:r>
            <a:r>
              <a:rPr lang="en-US" sz="1600" dirty="0" smtClean="0">
                <a:solidFill>
                  <a:schemeClr val="bg1"/>
                </a:solidFill>
              </a:rPr>
              <a:t>n = </a:t>
            </a:r>
            <a:r>
              <a:rPr lang="en-US" sz="1600" dirty="0">
                <a:solidFill>
                  <a:schemeClr val="bg1"/>
                </a:solidFill>
              </a:rPr>
              <a:t>Manning’s roughness parameter, </a:t>
            </a:r>
            <a:r>
              <a:rPr lang="en-US" sz="1600" dirty="0" smtClean="0">
                <a:solidFill>
                  <a:schemeClr val="bg1"/>
                </a:solidFill>
              </a:rPr>
              <a:t>b </a:t>
            </a:r>
            <a:r>
              <a:rPr lang="en-US" sz="1600" dirty="0">
                <a:solidFill>
                  <a:schemeClr val="bg1"/>
                </a:solidFill>
              </a:rPr>
              <a:t>is a coefficient that </a:t>
            </a:r>
            <a:r>
              <a:rPr lang="en-US" sz="1600" dirty="0" smtClean="0">
                <a:solidFill>
                  <a:schemeClr val="bg1"/>
                </a:solidFill>
              </a:rPr>
              <a:t>changes </a:t>
            </a:r>
            <a:r>
              <a:rPr lang="en-US" sz="1600" dirty="0">
                <a:solidFill>
                  <a:schemeClr val="bg1"/>
                </a:solidFill>
              </a:rPr>
              <a:t> </a:t>
            </a:r>
            <a:r>
              <a:rPr lang="en-US" sz="1600" dirty="0" smtClean="0">
                <a:solidFill>
                  <a:schemeClr val="bg1"/>
                </a:solidFill>
              </a:rPr>
              <a:t>{metric </a:t>
            </a:r>
            <a:r>
              <a:rPr lang="en-US" sz="1600" dirty="0">
                <a:solidFill>
                  <a:schemeClr val="bg1"/>
                </a:solidFill>
              </a:rPr>
              <a:t>(b=1) or English units (b=1.49</a:t>
            </a:r>
            <a:r>
              <a:rPr lang="en-US" sz="1600" dirty="0" smtClean="0">
                <a:solidFill>
                  <a:schemeClr val="bg1"/>
                </a:solidFill>
              </a:rPr>
              <a:t>)}, R = </a:t>
            </a:r>
            <a:r>
              <a:rPr lang="en-US" sz="1600" dirty="0">
                <a:solidFill>
                  <a:schemeClr val="bg1"/>
                </a:solidFill>
              </a:rPr>
              <a:t>hydraulic radius (cross-sectional area/wetted perimeter </a:t>
            </a:r>
            <a:r>
              <a:rPr lang="en-US" sz="1600" dirty="0" smtClean="0">
                <a:solidFill>
                  <a:schemeClr val="bg1"/>
                </a:solidFill>
              </a:rPr>
              <a:t>length </a:t>
            </a:r>
            <a:r>
              <a:rPr lang="en-US" sz="1600" dirty="0">
                <a:solidFill>
                  <a:schemeClr val="bg1"/>
                </a:solidFill>
              </a:rPr>
              <a:t>across the channel where the </a:t>
            </a:r>
            <a:r>
              <a:rPr lang="en-US" sz="1600" dirty="0" smtClean="0">
                <a:solidFill>
                  <a:schemeClr val="bg1"/>
                </a:solidFill>
              </a:rPr>
              <a:t>stream water </a:t>
            </a:r>
            <a:r>
              <a:rPr lang="en-US" sz="1600" dirty="0">
                <a:solidFill>
                  <a:schemeClr val="bg1"/>
                </a:solidFill>
              </a:rPr>
              <a:t>is in contact with the bed and the banks</a:t>
            </a:r>
            <a:r>
              <a:rPr lang="en-US" sz="1600" dirty="0" smtClean="0">
                <a:solidFill>
                  <a:schemeClr val="bg1"/>
                </a:solidFill>
              </a:rPr>
              <a:t>), </a:t>
            </a:r>
            <a:r>
              <a:rPr lang="en-GB" sz="1600" dirty="0" smtClean="0">
                <a:solidFill>
                  <a:schemeClr val="bg1"/>
                </a:solidFill>
              </a:rPr>
              <a:t> </a:t>
            </a:r>
            <a:r>
              <a:rPr lang="en-US" sz="1600" dirty="0" smtClean="0">
                <a:solidFill>
                  <a:schemeClr val="bg1"/>
                </a:solidFill>
              </a:rPr>
              <a:t>S </a:t>
            </a:r>
            <a:r>
              <a:rPr lang="en-US" sz="1600" dirty="0">
                <a:solidFill>
                  <a:schemeClr val="bg1"/>
                </a:solidFill>
              </a:rPr>
              <a:t>=</a:t>
            </a:r>
            <a:r>
              <a:rPr lang="en-US" sz="1600" dirty="0" smtClean="0">
                <a:solidFill>
                  <a:schemeClr val="bg1"/>
                </a:solidFill>
              </a:rPr>
              <a:t> </a:t>
            </a:r>
            <a:r>
              <a:rPr lang="en-US" sz="1600" dirty="0">
                <a:solidFill>
                  <a:schemeClr val="bg1"/>
                </a:solidFill>
              </a:rPr>
              <a:t>water slope.  </a:t>
            </a:r>
            <a:endParaRPr lang="en-GB" sz="1600" dirty="0">
              <a:solidFill>
                <a:schemeClr val="bg1"/>
              </a:solidFill>
            </a:endParaRPr>
          </a:p>
          <a:p>
            <a:endParaRPr lang="en-GB" b="1" dirty="0">
              <a:solidFill>
                <a:schemeClr val="bg1"/>
              </a:solidFill>
              <a:latin typeface="Comic Sans MS" panose="030F0702030302020204" pitchFamily="66" charset="0"/>
            </a:endParaRPr>
          </a:p>
          <a:p>
            <a:r>
              <a:rPr lang="en-GB" dirty="0" smtClean="0">
                <a:solidFill>
                  <a:schemeClr val="bg1"/>
                </a:solidFill>
                <a:latin typeface="Comic Sans MS" panose="030F0702030302020204" pitchFamily="66" charset="0"/>
              </a:rPr>
              <a:t> </a:t>
            </a:r>
            <a:endParaRPr lang="en-GB"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3978876968"/>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4" name="Rectangle 3"/>
          <p:cNvSpPr/>
          <p:nvPr/>
        </p:nvSpPr>
        <p:spPr>
          <a:xfrm>
            <a:off x="0" y="44624"/>
            <a:ext cx="9144000" cy="3477875"/>
          </a:xfrm>
          <a:prstGeom prst="rect">
            <a:avLst/>
          </a:prstGeom>
        </p:spPr>
        <p:txBody>
          <a:bodyPr wrap="square">
            <a:spAutoFit/>
          </a:bodyPr>
          <a:lstStyle/>
          <a:p>
            <a:r>
              <a:rPr lang="en-GB" sz="2000" dirty="0">
                <a:solidFill>
                  <a:schemeClr val="bg1"/>
                </a:solidFill>
                <a:latin typeface="Comic Sans MS" panose="030F0702030302020204" pitchFamily="66" charset="0"/>
              </a:rPr>
              <a:t>The </a:t>
            </a:r>
            <a:r>
              <a:rPr lang="en-GB" sz="2000" dirty="0" err="1">
                <a:solidFill>
                  <a:schemeClr val="bg1"/>
                </a:solidFill>
                <a:latin typeface="Comic Sans MS" panose="030F0702030302020204" pitchFamily="66" charset="0"/>
              </a:rPr>
              <a:t>Steart</a:t>
            </a:r>
            <a:r>
              <a:rPr lang="en-GB" sz="2000" dirty="0">
                <a:solidFill>
                  <a:schemeClr val="bg1"/>
                </a:solidFill>
                <a:latin typeface="Comic Sans MS" panose="030F0702030302020204" pitchFamily="66" charset="0"/>
              </a:rPr>
              <a:t> peninsula £20m project will create a 250-hectare (617-acre) salt marsh; 500,000 m</a:t>
            </a:r>
            <a:r>
              <a:rPr lang="en-GB" sz="2000" baseline="30000" dirty="0">
                <a:solidFill>
                  <a:schemeClr val="bg1"/>
                </a:solidFill>
                <a:latin typeface="Comic Sans MS" panose="030F0702030302020204" pitchFamily="66" charset="0"/>
              </a:rPr>
              <a:t>3</a:t>
            </a:r>
            <a:r>
              <a:rPr lang="en-GB" sz="2000" dirty="0">
                <a:solidFill>
                  <a:schemeClr val="bg1"/>
                </a:solidFill>
                <a:latin typeface="Comic Sans MS" panose="030F0702030302020204" pitchFamily="66" charset="0"/>
              </a:rPr>
              <a:t>of soil created new and improved flood banks. At high tide on 06.09 2014, sea water entered the peninsula through a 200m gap in the River Parrett coastal </a:t>
            </a:r>
            <a:r>
              <a:rPr lang="en-GB" sz="2000" dirty="0" smtClean="0">
                <a:solidFill>
                  <a:schemeClr val="bg1"/>
                </a:solidFill>
                <a:latin typeface="Comic Sans MS" panose="030F0702030302020204" pitchFamily="66" charset="0"/>
              </a:rPr>
              <a:t>embankment.</a:t>
            </a:r>
          </a:p>
          <a:p>
            <a:endParaRPr lang="en-GB" sz="2000" dirty="0">
              <a:solidFill>
                <a:schemeClr val="bg1"/>
              </a:solidFill>
              <a:latin typeface="Comic Sans MS" panose="030F0702030302020204" pitchFamily="66" charset="0"/>
            </a:endParaRPr>
          </a:p>
          <a:p>
            <a:r>
              <a:rPr lang="en-GB" sz="2000" dirty="0">
                <a:solidFill>
                  <a:schemeClr val="bg1"/>
                </a:solidFill>
                <a:latin typeface="Comic Sans MS" panose="030F0702030302020204" pitchFamily="66" charset="0"/>
              </a:rPr>
              <a:t>Ian Liddell-Grainger, the MP for Bridgwater and West Somerset,</a:t>
            </a:r>
            <a:r>
              <a:rPr lang="en-GB" sz="2000" u="sng" dirty="0">
                <a:solidFill>
                  <a:schemeClr val="bg1"/>
                </a:solidFill>
                <a:latin typeface="Comic Sans MS" panose="030F0702030302020204" pitchFamily="66" charset="0"/>
              </a:rPr>
              <a:t> </a:t>
            </a:r>
            <a:r>
              <a:rPr lang="en-GB" sz="2000" dirty="0">
                <a:solidFill>
                  <a:schemeClr val="bg1"/>
                </a:solidFill>
                <a:latin typeface="Comic Sans MS" panose="030F0702030302020204" pitchFamily="66" charset="0"/>
              </a:rPr>
              <a:t>called the marsh an </a:t>
            </a:r>
            <a:r>
              <a:rPr lang="en-GB" sz="2000" dirty="0">
                <a:solidFill>
                  <a:srgbClr val="FFFF00"/>
                </a:solidFill>
                <a:latin typeface="Comic Sans MS" panose="030F0702030302020204" pitchFamily="66" charset="0"/>
              </a:rPr>
              <a:t>"extravagant, ridiculous scheme….   a national disgrace.. a complete and utter waste of money." </a:t>
            </a:r>
            <a:r>
              <a:rPr lang="en-GB" sz="2000" dirty="0">
                <a:solidFill>
                  <a:schemeClr val="bg1"/>
                </a:solidFill>
                <a:latin typeface="Comic Sans MS" panose="030F0702030302020204" pitchFamily="66" charset="0"/>
              </a:rPr>
              <a:t>– it puts birds ahead of humans. The money should have been put towards the £40m needed to build a barrage on the river Parrett </a:t>
            </a:r>
            <a:r>
              <a:rPr lang="en-GB" sz="2000" dirty="0" smtClean="0">
                <a:solidFill>
                  <a:schemeClr val="bg1"/>
                </a:solidFill>
                <a:latin typeface="Comic Sans MS" panose="030F0702030302020204" pitchFamily="66" charset="0"/>
              </a:rPr>
              <a:t>that, </a:t>
            </a:r>
            <a:r>
              <a:rPr lang="en-GB" sz="2000" dirty="0">
                <a:solidFill>
                  <a:schemeClr val="bg1"/>
                </a:solidFill>
                <a:latin typeface="Comic Sans MS" panose="030F0702030302020204" pitchFamily="66" charset="0"/>
              </a:rPr>
              <a:t>“</a:t>
            </a:r>
            <a:r>
              <a:rPr lang="en-GB" sz="2000" dirty="0">
                <a:solidFill>
                  <a:srgbClr val="FFFF00"/>
                </a:solidFill>
                <a:latin typeface="Comic Sans MS" panose="030F0702030302020204" pitchFamily="66" charset="0"/>
              </a:rPr>
              <a:t>would have protected the town of Bridgwater and the Somerset Levels. Instead it has been spent on a bird sanctuary."</a:t>
            </a:r>
          </a:p>
        </p:txBody>
      </p:sp>
      <p:pic>
        <p:nvPicPr>
          <p:cNvPr id="1026" name="Picture 2" descr="Steart Marshe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392" y="3933056"/>
            <a:ext cx="4381500" cy="262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Steart Marshes Somerse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62500" y="3933056"/>
            <a:ext cx="4381500" cy="262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96311403"/>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TextBox 1"/>
          <p:cNvSpPr txBox="1"/>
          <p:nvPr/>
        </p:nvSpPr>
        <p:spPr>
          <a:xfrm>
            <a:off x="-31041" y="92595"/>
            <a:ext cx="8496944" cy="5078313"/>
          </a:xfrm>
          <a:prstGeom prst="rect">
            <a:avLst/>
          </a:prstGeom>
          <a:noFill/>
        </p:spPr>
        <p:txBody>
          <a:bodyPr wrap="square" rtlCol="0">
            <a:spAutoFit/>
          </a:bodyPr>
          <a:lstStyle/>
          <a:p>
            <a:r>
              <a:rPr lang="en-GB" sz="2000" b="1" dirty="0" smtClean="0">
                <a:solidFill>
                  <a:srgbClr val="00B0F0"/>
                </a:solidFill>
                <a:latin typeface="Comic Sans MS" panose="030F0702030302020204" pitchFamily="66" charset="0"/>
              </a:rPr>
              <a:t>       STRATEGIC COASTAL FLOOD AND EROSION CONTROL</a:t>
            </a:r>
          </a:p>
          <a:p>
            <a:endParaRPr lang="en-GB" sz="2000" b="1" dirty="0">
              <a:solidFill>
                <a:schemeClr val="bg1"/>
              </a:solidFill>
              <a:latin typeface="Comic Sans MS" panose="030F0702030302020204" pitchFamily="66" charset="0"/>
            </a:endParaRPr>
          </a:p>
          <a:p>
            <a:r>
              <a:rPr lang="en-GB" sz="2000" b="1" dirty="0" smtClean="0">
                <a:solidFill>
                  <a:srgbClr val="00B050"/>
                </a:solidFill>
                <a:latin typeface="Comic Sans MS" panose="030F0702030302020204" pitchFamily="66" charset="0"/>
              </a:rPr>
              <a:t>POLICY</a:t>
            </a:r>
            <a:r>
              <a:rPr lang="en-GB" sz="2000" dirty="0" smtClean="0">
                <a:solidFill>
                  <a:schemeClr val="bg1"/>
                </a:solidFill>
                <a:latin typeface="Comic Sans MS" panose="030F0702030302020204" pitchFamily="66" charset="0"/>
              </a:rPr>
              <a:t> = Central Government;   </a:t>
            </a:r>
          </a:p>
          <a:p>
            <a:r>
              <a:rPr lang="en-GB" sz="2000" b="1" dirty="0" smtClean="0">
                <a:solidFill>
                  <a:srgbClr val="00B050"/>
                </a:solidFill>
                <a:latin typeface="Comic Sans MS" panose="030F0702030302020204" pitchFamily="66" charset="0"/>
              </a:rPr>
              <a:t>STRATEGY</a:t>
            </a:r>
            <a:r>
              <a:rPr lang="en-GB" sz="2000" dirty="0" smtClean="0">
                <a:solidFill>
                  <a:schemeClr val="bg1"/>
                </a:solidFill>
                <a:latin typeface="Comic Sans MS" panose="030F0702030302020204" pitchFamily="66" charset="0"/>
              </a:rPr>
              <a:t> = implemented </a:t>
            </a:r>
            <a:r>
              <a:rPr lang="en-GB" sz="2000" i="1" dirty="0" smtClean="0">
                <a:solidFill>
                  <a:schemeClr val="bg1"/>
                </a:solidFill>
                <a:latin typeface="Comic Sans MS" panose="030F0702030302020204" pitchFamily="66" charset="0"/>
              </a:rPr>
              <a:t>via</a:t>
            </a:r>
            <a:r>
              <a:rPr lang="en-GB" sz="2000" dirty="0" smtClean="0">
                <a:solidFill>
                  <a:schemeClr val="bg1"/>
                </a:solidFill>
                <a:latin typeface="Comic Sans MS" panose="030F0702030302020204" pitchFamily="66" charset="0"/>
              </a:rPr>
              <a:t> </a:t>
            </a:r>
            <a:r>
              <a:rPr lang="en-GB" sz="2000" b="1" dirty="0" smtClean="0">
                <a:solidFill>
                  <a:schemeClr val="accent6">
                    <a:lumMod val="75000"/>
                  </a:schemeClr>
                </a:solidFill>
                <a:latin typeface="Comic Sans MS" panose="030F0702030302020204" pitchFamily="66" charset="0"/>
              </a:rPr>
              <a:t>SM</a:t>
            </a:r>
            <a:r>
              <a:rPr lang="en-GB" sz="2000" dirty="0" smtClean="0">
                <a:solidFill>
                  <a:schemeClr val="accent6">
                    <a:lumMod val="75000"/>
                  </a:schemeClr>
                </a:solidFill>
                <a:latin typeface="Comic Sans MS" panose="030F0702030302020204" pitchFamily="66" charset="0"/>
              </a:rPr>
              <a:t>Ps </a:t>
            </a:r>
          </a:p>
          <a:p>
            <a:r>
              <a:rPr lang="en-GB" sz="2000" dirty="0" smtClean="0">
                <a:solidFill>
                  <a:schemeClr val="bg1"/>
                </a:solidFill>
                <a:latin typeface="Comic Sans MS" panose="030F0702030302020204" pitchFamily="66" charset="0"/>
              </a:rPr>
              <a:t>(</a:t>
            </a:r>
            <a:r>
              <a:rPr lang="en-GB" sz="2000" dirty="0" err="1" smtClean="0">
                <a:solidFill>
                  <a:schemeClr val="bg1"/>
                </a:solidFill>
                <a:latin typeface="Comic Sans MS" panose="030F0702030302020204" pitchFamily="66" charset="0"/>
              </a:rPr>
              <a:t>Pontee</a:t>
            </a:r>
            <a:r>
              <a:rPr lang="en-GB" sz="2000" dirty="0" smtClean="0">
                <a:solidFill>
                  <a:schemeClr val="bg1"/>
                </a:solidFill>
                <a:latin typeface="Comic Sans MS" panose="030F0702030302020204" pitchFamily="66" charset="0"/>
              </a:rPr>
              <a:t> and Parsons, 2010). Ideally:</a:t>
            </a:r>
          </a:p>
          <a:p>
            <a:endParaRPr lang="en-GB" sz="2000" dirty="0" smtClean="0">
              <a:solidFill>
                <a:schemeClr val="bg1"/>
              </a:solidFill>
              <a:latin typeface="Comic Sans MS" panose="030F0702030302020204" pitchFamily="66" charset="0"/>
            </a:endParaRPr>
          </a:p>
          <a:p>
            <a:pPr marL="342900" indent="-342900">
              <a:buAutoNum type="arabicPeriod"/>
            </a:pPr>
            <a:r>
              <a:rPr lang="en-GB" sz="2000" dirty="0" smtClean="0">
                <a:solidFill>
                  <a:schemeClr val="bg1"/>
                </a:solidFill>
                <a:latin typeface="Comic Sans MS" panose="030F0702030302020204" pitchFamily="66" charset="0"/>
              </a:rPr>
              <a:t>SMP recommends </a:t>
            </a:r>
            <a:r>
              <a:rPr lang="en-GB" sz="2000" b="1" dirty="0" smtClean="0">
                <a:solidFill>
                  <a:schemeClr val="accent6">
                    <a:lumMod val="75000"/>
                  </a:schemeClr>
                </a:solidFill>
                <a:latin typeface="Comic Sans MS" panose="030F0702030302020204" pitchFamily="66" charset="0"/>
              </a:rPr>
              <a:t>FRM </a:t>
            </a:r>
            <a:r>
              <a:rPr lang="en-GB" sz="2000" dirty="0" smtClean="0">
                <a:solidFill>
                  <a:schemeClr val="bg1"/>
                </a:solidFill>
                <a:latin typeface="Comic Sans MS" panose="030F0702030302020204" pitchFamily="66" charset="0"/>
              </a:rPr>
              <a:t>as policy</a:t>
            </a:r>
          </a:p>
          <a:p>
            <a:pPr marL="342900" indent="-342900">
              <a:buAutoNum type="arabicPeriod"/>
            </a:pPr>
            <a:r>
              <a:rPr lang="en-GB" sz="2000" dirty="0" smtClean="0">
                <a:solidFill>
                  <a:schemeClr val="bg1"/>
                </a:solidFill>
                <a:latin typeface="Comic Sans MS" panose="030F0702030302020204" pitchFamily="66" charset="0"/>
              </a:rPr>
              <a:t>Strategy confirms this and identifies</a:t>
            </a:r>
          </a:p>
          <a:p>
            <a:r>
              <a:rPr lang="en-GB" sz="2000" dirty="0">
                <a:solidFill>
                  <a:schemeClr val="bg1"/>
                </a:solidFill>
                <a:latin typeface="Comic Sans MS" panose="030F0702030302020204" pitchFamily="66" charset="0"/>
              </a:rPr>
              <a:t> </a:t>
            </a:r>
            <a:r>
              <a:rPr lang="en-GB" sz="2000" dirty="0" smtClean="0">
                <a:solidFill>
                  <a:schemeClr val="bg1"/>
                </a:solidFill>
                <a:latin typeface="Comic Sans MS" panose="030F0702030302020204" pitchFamily="66" charset="0"/>
              </a:rPr>
              <a:t>    scheme type to deliver policy.</a:t>
            </a:r>
          </a:p>
          <a:p>
            <a:pPr marL="342900" indent="-342900">
              <a:buAutoNum type="arabicPeriod" startAt="3"/>
            </a:pPr>
            <a:r>
              <a:rPr lang="en-GB" sz="2000" dirty="0" smtClean="0">
                <a:solidFill>
                  <a:schemeClr val="bg1"/>
                </a:solidFill>
                <a:latin typeface="Comic Sans MS" panose="030F0702030302020204" pitchFamily="66" charset="0"/>
              </a:rPr>
              <a:t>Scheme designs, approvals, gains/losses </a:t>
            </a:r>
          </a:p>
          <a:p>
            <a:r>
              <a:rPr lang="en-GB" sz="2000" dirty="0">
                <a:solidFill>
                  <a:schemeClr val="bg1"/>
                </a:solidFill>
                <a:latin typeface="Comic Sans MS" panose="030F0702030302020204" pitchFamily="66" charset="0"/>
              </a:rPr>
              <a:t> </a:t>
            </a:r>
            <a:r>
              <a:rPr lang="en-GB" sz="2000" dirty="0" smtClean="0">
                <a:solidFill>
                  <a:schemeClr val="bg1"/>
                </a:solidFill>
                <a:latin typeface="Comic Sans MS" panose="030F0702030302020204" pitchFamily="66" charset="0"/>
              </a:rPr>
              <a:t>   etc. etc.</a:t>
            </a:r>
          </a:p>
          <a:p>
            <a:pPr marL="342900" indent="-342900">
              <a:buAutoNum type="arabicPeriod" startAt="3"/>
            </a:pPr>
            <a:endParaRPr lang="en-GB" sz="2000" dirty="0">
              <a:solidFill>
                <a:schemeClr val="bg1"/>
              </a:solidFill>
              <a:latin typeface="Comic Sans MS" panose="030F0702030302020204" pitchFamily="66" charset="0"/>
            </a:endParaRPr>
          </a:p>
          <a:p>
            <a:r>
              <a:rPr lang="en-GB" sz="2000" dirty="0" smtClean="0">
                <a:solidFill>
                  <a:schemeClr val="bg1"/>
                </a:solidFill>
                <a:latin typeface="Comic Sans MS" panose="030F0702030302020204" pitchFamily="66" charset="0"/>
              </a:rPr>
              <a:t>Recent </a:t>
            </a:r>
            <a:r>
              <a:rPr lang="en-GB" sz="2000" b="1" dirty="0" smtClean="0">
                <a:solidFill>
                  <a:schemeClr val="accent6">
                    <a:lumMod val="75000"/>
                  </a:schemeClr>
                </a:solidFill>
                <a:latin typeface="Comic Sans MS" panose="030F0702030302020204" pitchFamily="66" charset="0"/>
              </a:rPr>
              <a:t>SMP</a:t>
            </a:r>
            <a:r>
              <a:rPr lang="en-GB" sz="2000" dirty="0" smtClean="0">
                <a:solidFill>
                  <a:schemeClr val="bg1"/>
                </a:solidFill>
                <a:latin typeface="Comic Sans MS" panose="030F0702030302020204" pitchFamily="66" charset="0"/>
              </a:rPr>
              <a:t> rounds relate to:</a:t>
            </a:r>
          </a:p>
          <a:p>
            <a:r>
              <a:rPr lang="en-GB" sz="2000" dirty="0" smtClean="0">
                <a:solidFill>
                  <a:schemeClr val="bg1"/>
                </a:solidFill>
                <a:latin typeface="Comic Sans MS" panose="030F0702030302020204" pitchFamily="66" charset="0"/>
              </a:rPr>
              <a:t>0-20, 20-50, 50-100 years epochs.</a:t>
            </a:r>
          </a:p>
          <a:p>
            <a:endParaRPr lang="en-GB" sz="2000" dirty="0">
              <a:solidFill>
                <a:schemeClr val="bg1"/>
              </a:solidFill>
              <a:latin typeface="Comic Sans MS" panose="030F0702030302020204" pitchFamily="66" charset="0"/>
            </a:endParaRPr>
          </a:p>
          <a:p>
            <a:r>
              <a:rPr lang="en-GB" sz="2000" dirty="0" smtClean="0">
                <a:solidFill>
                  <a:schemeClr val="bg1"/>
                </a:solidFill>
                <a:latin typeface="Comic Sans MS" panose="030F0702030302020204" pitchFamily="66" charset="0"/>
              </a:rPr>
              <a:t>     So a </a:t>
            </a:r>
            <a:r>
              <a:rPr lang="en-GB" sz="2000" smtClean="0">
                <a:solidFill>
                  <a:schemeClr val="bg1"/>
                </a:solidFill>
                <a:latin typeface="Comic Sans MS" panose="030F0702030302020204" pitchFamily="66" charset="0"/>
              </a:rPr>
              <a:t>guiding principle is</a:t>
            </a:r>
            <a:r>
              <a:rPr lang="en-GB" sz="2400" smtClean="0">
                <a:solidFill>
                  <a:schemeClr val="bg1"/>
                </a:solidFill>
                <a:latin typeface="Comic Sans MS" panose="030F0702030302020204" pitchFamily="66" charset="0"/>
              </a:rPr>
              <a:t>:   </a:t>
            </a:r>
            <a:r>
              <a:rPr lang="en-GB" sz="2400" b="1" dirty="0" smtClean="0">
                <a:solidFill>
                  <a:srgbClr val="00B0F0"/>
                </a:solidFill>
                <a:latin typeface="Comic Sans MS" panose="030F0702030302020204" pitchFamily="66" charset="0"/>
              </a:rPr>
              <a:t>F.A.I.L.S</a:t>
            </a:r>
            <a:r>
              <a:rPr lang="en-GB" sz="2000" b="1" dirty="0" smtClean="0">
                <a:solidFill>
                  <a:srgbClr val="00B0F0"/>
                </a:solidFill>
                <a:latin typeface="Comic Sans MS" panose="030F0702030302020204" pitchFamily="66" charset="0"/>
              </a:rPr>
              <a:t>.</a:t>
            </a:r>
            <a:endParaRPr lang="en-GB" sz="2000" b="1" dirty="0">
              <a:solidFill>
                <a:srgbClr val="00B0F0"/>
              </a:solidFill>
              <a:latin typeface="Comic Sans MS" panose="030F0702030302020204" pitchFamily="66" charset="0"/>
            </a:endParaRPr>
          </a:p>
        </p:txBody>
      </p:sp>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669250"/>
            <a:ext cx="3635896" cy="61715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31041" y="5805264"/>
            <a:ext cx="4762842" cy="923330"/>
          </a:xfrm>
          <a:prstGeom prst="rect">
            <a:avLst/>
          </a:prstGeom>
          <a:noFill/>
        </p:spPr>
        <p:txBody>
          <a:bodyPr wrap="none" rtlCol="0">
            <a:spAutoFit/>
          </a:bodyPr>
          <a:lstStyle/>
          <a:p>
            <a:r>
              <a:rPr lang="en-GB" b="1" i="1" dirty="0" smtClean="0">
                <a:solidFill>
                  <a:srgbClr val="FFFF00"/>
                </a:solidFill>
                <a:latin typeface="Comic Sans MS" panose="030F0702030302020204" pitchFamily="66" charset="0"/>
              </a:rPr>
              <a:t>MANAGED RE-ALGNMENT: A VIABLE</a:t>
            </a:r>
          </a:p>
          <a:p>
            <a:r>
              <a:rPr lang="en-GB" b="1" i="1" dirty="0" smtClean="0">
                <a:solidFill>
                  <a:srgbClr val="FFFF00"/>
                </a:solidFill>
                <a:latin typeface="Comic Sans MS" panose="030F0702030302020204" pitchFamily="66" charset="0"/>
              </a:rPr>
              <a:t>LONG TERM MANAGEMENT STRATEGY</a:t>
            </a:r>
          </a:p>
          <a:p>
            <a:r>
              <a:rPr lang="en-GB" dirty="0" smtClean="0">
                <a:solidFill>
                  <a:srgbClr val="FFFF00"/>
                </a:solidFill>
                <a:latin typeface="Comic Sans MS" panose="030F0702030302020204" pitchFamily="66" charset="0"/>
              </a:rPr>
              <a:t>L.C. </a:t>
            </a:r>
            <a:r>
              <a:rPr lang="en-GB" dirty="0" err="1" smtClean="0">
                <a:solidFill>
                  <a:srgbClr val="FFFF00"/>
                </a:solidFill>
                <a:latin typeface="Comic Sans MS" panose="030F0702030302020204" pitchFamily="66" charset="0"/>
              </a:rPr>
              <a:t>Esteves</a:t>
            </a:r>
            <a:r>
              <a:rPr lang="en-GB" dirty="0" smtClean="0">
                <a:solidFill>
                  <a:srgbClr val="FFFF00"/>
                </a:solidFill>
                <a:latin typeface="Comic Sans MS" panose="030F0702030302020204" pitchFamily="66" charset="0"/>
              </a:rPr>
              <a:t>, Springer, 2014.</a:t>
            </a:r>
            <a:endParaRPr lang="en-GB" dirty="0">
              <a:solidFill>
                <a:srgbClr val="FFFF00"/>
              </a:solidFill>
              <a:latin typeface="Comic Sans MS" panose="030F0702030302020204" pitchFamily="66" charset="0"/>
            </a:endParaRPr>
          </a:p>
        </p:txBody>
      </p:sp>
    </p:spTree>
    <p:extLst>
      <p:ext uri="{BB962C8B-B14F-4D97-AF65-F5344CB8AC3E}">
        <p14:creationId xmlns:p14="http://schemas.microsoft.com/office/powerpoint/2010/main" val="1590328897"/>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4" name="TextBox 3"/>
          <p:cNvSpPr txBox="1"/>
          <p:nvPr/>
        </p:nvSpPr>
        <p:spPr>
          <a:xfrm>
            <a:off x="35496" y="9383"/>
            <a:ext cx="9000999" cy="6832640"/>
          </a:xfrm>
          <a:prstGeom prst="rect">
            <a:avLst/>
          </a:prstGeom>
          <a:noFill/>
        </p:spPr>
        <p:txBody>
          <a:bodyPr wrap="square" rtlCol="0">
            <a:spAutoFit/>
          </a:bodyPr>
          <a:lstStyle/>
          <a:p>
            <a:r>
              <a:rPr lang="en-GB" sz="2400" b="1" dirty="0" smtClean="0">
                <a:solidFill>
                  <a:srgbClr val="00B0F0"/>
                </a:solidFill>
                <a:latin typeface="Comic Sans MS" panose="030F0702030302020204" pitchFamily="66" charset="0"/>
              </a:rPr>
              <a:t>UK LEGAL AND POLICY DRIVERS: </a:t>
            </a:r>
            <a:r>
              <a:rPr lang="en-GB" sz="2400" b="1" dirty="0" smtClean="0">
                <a:solidFill>
                  <a:srgbClr val="00B050"/>
                </a:solidFill>
                <a:latin typeface="Comic Sans MS" panose="030F0702030302020204" pitchFamily="66" charset="0"/>
              </a:rPr>
              <a:t>Managed Re-alignment</a:t>
            </a:r>
          </a:p>
          <a:p>
            <a:endParaRPr lang="en-GB" b="1" dirty="0" smtClean="0">
              <a:solidFill>
                <a:schemeClr val="bg1"/>
              </a:solidFill>
              <a:latin typeface="Comic Sans MS" panose="030F0702030302020204" pitchFamily="66" charset="0"/>
            </a:endParaRPr>
          </a:p>
          <a:p>
            <a:r>
              <a:rPr lang="en-GB" b="1" dirty="0" smtClean="0">
                <a:solidFill>
                  <a:schemeClr val="accent6">
                    <a:lumMod val="75000"/>
                  </a:schemeClr>
                </a:solidFill>
                <a:latin typeface="Comic Sans MS" panose="030F0702030302020204" pitchFamily="66" charset="0"/>
              </a:rPr>
              <a:t>Defra</a:t>
            </a:r>
            <a:r>
              <a:rPr lang="en-GB" b="1" dirty="0" smtClean="0">
                <a:solidFill>
                  <a:schemeClr val="bg1"/>
                </a:solidFill>
                <a:latin typeface="Comic Sans MS" panose="030F0702030302020204" pitchFamily="66" charset="0"/>
              </a:rPr>
              <a:t> - sets minimum standards &amp; environmental  acceptability.</a:t>
            </a:r>
          </a:p>
          <a:p>
            <a:r>
              <a:rPr lang="en-GB" b="1" dirty="0" smtClean="0">
                <a:solidFill>
                  <a:schemeClr val="accent6">
                    <a:lumMod val="75000"/>
                  </a:schemeClr>
                </a:solidFill>
                <a:latin typeface="Comic Sans MS" panose="030F0702030302020204" pitchFamily="66" charset="0"/>
              </a:rPr>
              <a:t>EA </a:t>
            </a:r>
            <a:r>
              <a:rPr lang="en-GB" b="1" dirty="0" smtClean="0">
                <a:solidFill>
                  <a:schemeClr val="bg1"/>
                </a:solidFill>
                <a:latin typeface="Comic Sans MS" panose="030F0702030302020204" pitchFamily="66" charset="0"/>
              </a:rPr>
              <a:t>– Environmental enhancement at strategic, e.g. </a:t>
            </a:r>
            <a:r>
              <a:rPr lang="en-GB" b="1" dirty="0" smtClean="0">
                <a:solidFill>
                  <a:srgbClr val="FFFF00"/>
                </a:solidFill>
                <a:latin typeface="Comic Sans MS" panose="030F0702030302020204" pitchFamily="66" charset="0"/>
              </a:rPr>
              <a:t>biodiversity</a:t>
            </a:r>
            <a:r>
              <a:rPr lang="en-GB" b="1" dirty="0" smtClean="0">
                <a:solidFill>
                  <a:schemeClr val="bg1"/>
                </a:solidFill>
                <a:latin typeface="Comic Sans MS" panose="030F0702030302020204" pitchFamily="66" charset="0"/>
              </a:rPr>
              <a:t> measures &amp; policy level. By 2015, &gt;900 ha. intertidal habitats will be created.</a:t>
            </a:r>
          </a:p>
          <a:p>
            <a:endParaRPr lang="en-GB" b="1" dirty="0">
              <a:solidFill>
                <a:schemeClr val="bg1"/>
              </a:solidFill>
              <a:latin typeface="Comic Sans MS" panose="030F0702030302020204" pitchFamily="66" charset="0"/>
            </a:endParaRPr>
          </a:p>
          <a:p>
            <a:pPr marL="342900" indent="-342900">
              <a:buAutoNum type="arabicPeriod"/>
            </a:pPr>
            <a:r>
              <a:rPr lang="en-GB" b="1" dirty="0" smtClean="0">
                <a:solidFill>
                  <a:srgbClr val="00B0F0"/>
                </a:solidFill>
                <a:latin typeface="Comic Sans MS" panose="030F0702030302020204" pitchFamily="66" charset="0"/>
              </a:rPr>
              <a:t>EU HABITATS &amp; BIRDS DIRECTORY</a:t>
            </a:r>
          </a:p>
          <a:p>
            <a:pPr marL="285750" indent="-285750">
              <a:buFont typeface="Arial" panose="020B0604020202020204" pitchFamily="34" charset="0"/>
              <a:buChar char="•"/>
            </a:pPr>
            <a:r>
              <a:rPr lang="en-GB" b="1" dirty="0" smtClean="0">
                <a:solidFill>
                  <a:schemeClr val="bg1"/>
                </a:solidFill>
                <a:latin typeface="Comic Sans MS" panose="030F0702030302020204" pitchFamily="66" charset="0"/>
              </a:rPr>
              <a:t>No net loss on intertidal habitats.</a:t>
            </a:r>
          </a:p>
          <a:p>
            <a:pPr marL="285750" indent="-285750">
              <a:buFont typeface="Arial" panose="020B0604020202020204" pitchFamily="34" charset="0"/>
              <a:buChar char="•"/>
            </a:pPr>
            <a:r>
              <a:rPr lang="en-GB" b="1" dirty="0" smtClean="0">
                <a:solidFill>
                  <a:schemeClr val="bg1"/>
                </a:solidFill>
                <a:latin typeface="Comic Sans MS" panose="030F0702030302020204" pitchFamily="66" charset="0"/>
              </a:rPr>
              <a:t>Maintain </a:t>
            </a:r>
            <a:r>
              <a:rPr lang="en-GB" b="1" dirty="0" smtClean="0">
                <a:solidFill>
                  <a:schemeClr val="accent6">
                    <a:lumMod val="75000"/>
                  </a:schemeClr>
                </a:solidFill>
                <a:latin typeface="Comic Sans MS" panose="030F0702030302020204" pitchFamily="66" charset="0"/>
              </a:rPr>
              <a:t>NATURA</a:t>
            </a:r>
            <a:r>
              <a:rPr lang="en-GB" b="1" dirty="0" smtClean="0">
                <a:solidFill>
                  <a:schemeClr val="bg1"/>
                </a:solidFill>
                <a:latin typeface="Comic Sans MS" panose="030F0702030302020204" pitchFamily="66" charset="0"/>
              </a:rPr>
              <a:t> </a:t>
            </a:r>
            <a:r>
              <a:rPr lang="en-GB" b="1" dirty="0" smtClean="0">
                <a:solidFill>
                  <a:schemeClr val="accent6">
                    <a:lumMod val="75000"/>
                  </a:schemeClr>
                </a:solidFill>
                <a:latin typeface="Comic Sans MS" panose="030F0702030302020204" pitchFamily="66" charset="0"/>
              </a:rPr>
              <a:t>2000</a:t>
            </a:r>
            <a:r>
              <a:rPr lang="en-GB" b="1" dirty="0" smtClean="0">
                <a:solidFill>
                  <a:schemeClr val="bg1"/>
                </a:solidFill>
                <a:latin typeface="Comic Sans MS" panose="030F0702030302020204" pitchFamily="66" charset="0"/>
              </a:rPr>
              <a:t> sites. Any impact on these </a:t>
            </a:r>
            <a:r>
              <a:rPr lang="en-GB" b="1" dirty="0" smtClean="0">
                <a:solidFill>
                  <a:srgbClr val="FFFF00"/>
                </a:solidFill>
                <a:latin typeface="Comic Sans MS" panose="030F0702030302020204" pitchFamily="66" charset="0"/>
              </a:rPr>
              <a:t>MUST</a:t>
            </a:r>
            <a:r>
              <a:rPr lang="en-GB" b="1" dirty="0" smtClean="0">
                <a:solidFill>
                  <a:schemeClr val="bg1"/>
                </a:solidFill>
                <a:latin typeface="Comic Sans MS" panose="030F0702030302020204" pitchFamily="66" charset="0"/>
              </a:rPr>
              <a:t> involve a compensation measure. (No alternatives; overriding public interest).</a:t>
            </a:r>
          </a:p>
          <a:p>
            <a:endParaRPr lang="en-GB" b="1" dirty="0">
              <a:solidFill>
                <a:schemeClr val="bg1"/>
              </a:solidFill>
              <a:latin typeface="Comic Sans MS" panose="030F0702030302020204" pitchFamily="66" charset="0"/>
            </a:endParaRPr>
          </a:p>
          <a:p>
            <a:r>
              <a:rPr lang="en-GB" b="1" dirty="0" smtClean="0">
                <a:solidFill>
                  <a:srgbClr val="00B0F0"/>
                </a:solidFill>
                <a:latin typeface="Comic Sans MS" panose="030F0702030302020204" pitchFamily="66" charset="0"/>
              </a:rPr>
              <a:t>2. EU WATER FRAME WORK DIRECTIVE </a:t>
            </a:r>
            <a:r>
              <a:rPr lang="en-GB" b="1" dirty="0" smtClean="0">
                <a:solidFill>
                  <a:schemeClr val="accent6">
                    <a:lumMod val="75000"/>
                  </a:schemeClr>
                </a:solidFill>
                <a:latin typeface="Comic Sans MS" panose="030F0702030302020204" pitchFamily="66" charset="0"/>
              </a:rPr>
              <a:t>(WFD)</a:t>
            </a:r>
            <a:endParaRPr lang="en-GB" b="1" dirty="0">
              <a:solidFill>
                <a:schemeClr val="accent6">
                  <a:lumMod val="75000"/>
                </a:schemeClr>
              </a:solidFill>
              <a:latin typeface="Comic Sans MS" panose="030F0702030302020204" pitchFamily="66" charset="0"/>
            </a:endParaRPr>
          </a:p>
          <a:p>
            <a:pPr marL="285750" indent="-285750">
              <a:buFont typeface="Arial" panose="020B0604020202020204" pitchFamily="34" charset="0"/>
              <a:buChar char="•"/>
            </a:pPr>
            <a:r>
              <a:rPr lang="en-GB" b="1" dirty="0">
                <a:solidFill>
                  <a:schemeClr val="bg1"/>
                </a:solidFill>
                <a:latin typeface="Comic Sans MS" panose="030F0702030302020204" pitchFamily="66" charset="0"/>
              </a:rPr>
              <a:t>River Basin M/</a:t>
            </a:r>
            <a:r>
              <a:rPr lang="en-GB" b="1" dirty="0" err="1">
                <a:solidFill>
                  <a:schemeClr val="bg1"/>
                </a:solidFill>
                <a:latin typeface="Comic Sans MS" panose="030F0702030302020204" pitchFamily="66" charset="0"/>
              </a:rPr>
              <a:t>ment</a:t>
            </a:r>
            <a:r>
              <a:rPr lang="en-GB" b="1" dirty="0">
                <a:solidFill>
                  <a:schemeClr val="bg1"/>
                </a:solidFill>
                <a:latin typeface="Comic Sans MS" panose="030F0702030302020204" pitchFamily="66" charset="0"/>
              </a:rPr>
              <a:t> Planning </a:t>
            </a:r>
            <a:r>
              <a:rPr lang="en-GB" b="1" dirty="0" smtClean="0">
                <a:solidFill>
                  <a:schemeClr val="accent6">
                    <a:lumMod val="75000"/>
                  </a:schemeClr>
                </a:solidFill>
                <a:latin typeface="Comic Sans MS" panose="030F0702030302020204" pitchFamily="66" charset="0"/>
              </a:rPr>
              <a:t>(RBMP) </a:t>
            </a:r>
            <a:r>
              <a:rPr lang="en-GB" b="1" dirty="0" smtClean="0">
                <a:solidFill>
                  <a:schemeClr val="bg1"/>
                </a:solidFill>
                <a:latin typeface="Comic Sans MS" panose="030F0702030302020204" pitchFamily="66" charset="0"/>
              </a:rPr>
              <a:t>manages and implements </a:t>
            </a:r>
            <a:r>
              <a:rPr lang="en-GB" b="1" dirty="0" smtClean="0">
                <a:solidFill>
                  <a:schemeClr val="accent6">
                    <a:lumMod val="75000"/>
                  </a:schemeClr>
                </a:solidFill>
                <a:latin typeface="Comic Sans MS" panose="030F0702030302020204" pitchFamily="66" charset="0"/>
              </a:rPr>
              <a:t>WFD.</a:t>
            </a:r>
          </a:p>
          <a:p>
            <a:pPr marL="285750" indent="-285750">
              <a:buFont typeface="Arial" panose="020B0604020202020204" pitchFamily="34" charset="0"/>
              <a:buChar char="•"/>
            </a:pPr>
            <a:r>
              <a:rPr lang="en-GB" b="1" dirty="0" smtClean="0">
                <a:solidFill>
                  <a:schemeClr val="bg1"/>
                </a:solidFill>
                <a:latin typeface="Comic Sans MS" panose="030F0702030302020204" pitchFamily="66" charset="0"/>
              </a:rPr>
              <a:t>Looks at potential impact of Flood Defences </a:t>
            </a:r>
            <a:r>
              <a:rPr lang="en-GB" b="1" dirty="0" smtClean="0">
                <a:solidFill>
                  <a:schemeClr val="accent6">
                    <a:lumMod val="75000"/>
                  </a:schemeClr>
                </a:solidFill>
                <a:latin typeface="Comic Sans MS" panose="030F0702030302020204" pitchFamily="66" charset="0"/>
              </a:rPr>
              <a:t>(FD) </a:t>
            </a:r>
            <a:r>
              <a:rPr lang="en-GB" b="1" dirty="0" smtClean="0">
                <a:solidFill>
                  <a:schemeClr val="bg1"/>
                </a:solidFill>
                <a:latin typeface="Comic Sans MS" panose="030F0702030302020204" pitchFamily="66" charset="0"/>
              </a:rPr>
              <a:t>on water quality.</a:t>
            </a:r>
          </a:p>
          <a:p>
            <a:endParaRPr lang="en-GB" b="1" dirty="0">
              <a:solidFill>
                <a:srgbClr val="00B0F0"/>
              </a:solidFill>
              <a:latin typeface="Comic Sans MS" panose="030F0702030302020204" pitchFamily="66" charset="0"/>
            </a:endParaRPr>
          </a:p>
          <a:p>
            <a:r>
              <a:rPr lang="en-GB" b="1" dirty="0" smtClean="0">
                <a:solidFill>
                  <a:srgbClr val="00B0F0"/>
                </a:solidFill>
                <a:latin typeface="Comic Sans MS" panose="030F0702030302020204" pitchFamily="66" charset="0"/>
              </a:rPr>
              <a:t>3. UK GOVERNMENT POLICY</a:t>
            </a:r>
          </a:p>
          <a:p>
            <a:pPr marL="285750" indent="-285750">
              <a:buFont typeface="Arial" panose="020B0604020202020204" pitchFamily="34" charset="0"/>
              <a:buChar char="•"/>
            </a:pPr>
            <a:r>
              <a:rPr lang="en-GB" b="1" dirty="0" smtClean="0">
                <a:solidFill>
                  <a:schemeClr val="bg1"/>
                </a:solidFill>
                <a:latin typeface="Comic Sans MS" panose="030F0702030302020204" pitchFamily="66" charset="0"/>
              </a:rPr>
              <a:t>Estuarine </a:t>
            </a:r>
            <a:r>
              <a:rPr lang="en-GB" b="1" dirty="0" err="1" smtClean="0">
                <a:solidFill>
                  <a:schemeClr val="bg1"/>
                </a:solidFill>
                <a:latin typeface="Comic Sans MS" panose="030F0702030302020204" pitchFamily="66" charset="0"/>
              </a:rPr>
              <a:t>approach.</a:t>
            </a:r>
            <a:r>
              <a:rPr lang="en-GB" b="1" dirty="0" err="1" smtClean="0">
                <a:solidFill>
                  <a:schemeClr val="accent6">
                    <a:lumMod val="75000"/>
                  </a:schemeClr>
                </a:solidFill>
                <a:latin typeface="Comic Sans MS" panose="030F0702030302020204" pitchFamily="66" charset="0"/>
              </a:rPr>
              <a:t>EA</a:t>
            </a:r>
            <a:r>
              <a:rPr lang="en-GB" b="1" dirty="0" smtClean="0">
                <a:solidFill>
                  <a:schemeClr val="bg1"/>
                </a:solidFill>
                <a:latin typeface="Comic Sans MS" panose="030F0702030302020204" pitchFamily="66" charset="0"/>
              </a:rPr>
              <a:t> manages 1000s km of</a:t>
            </a:r>
            <a:r>
              <a:rPr lang="en-GB" b="1" dirty="0" smtClean="0">
                <a:solidFill>
                  <a:schemeClr val="accent6">
                    <a:lumMod val="75000"/>
                  </a:schemeClr>
                </a:solidFill>
                <a:latin typeface="Comic Sans MS" panose="030F0702030302020204" pitchFamily="66" charset="0"/>
              </a:rPr>
              <a:t> FD</a:t>
            </a:r>
            <a:r>
              <a:rPr lang="en-GB" b="1" dirty="0" smtClean="0">
                <a:solidFill>
                  <a:schemeClr val="bg1"/>
                </a:solidFill>
                <a:latin typeface="Comic Sans MS" panose="030F0702030302020204" pitchFamily="66" charset="0"/>
              </a:rPr>
              <a:t>, coastal squeeze-an issue.</a:t>
            </a:r>
          </a:p>
          <a:p>
            <a:pPr marL="285750" indent="-285750">
              <a:buFont typeface="Arial" panose="020B0604020202020204" pitchFamily="34" charset="0"/>
              <a:buChar char="•"/>
            </a:pPr>
            <a:r>
              <a:rPr lang="en-GB" b="1" dirty="0" smtClean="0">
                <a:solidFill>
                  <a:schemeClr val="accent6">
                    <a:lumMod val="75000"/>
                  </a:schemeClr>
                </a:solidFill>
                <a:latin typeface="Comic Sans MS" panose="030F0702030302020204" pitchFamily="66" charset="0"/>
              </a:rPr>
              <a:t>RBMP</a:t>
            </a:r>
            <a:r>
              <a:rPr lang="en-GB" b="1" dirty="0" smtClean="0">
                <a:solidFill>
                  <a:schemeClr val="bg1"/>
                </a:solidFill>
                <a:latin typeface="Comic Sans MS" panose="030F0702030302020204" pitchFamily="66" charset="0"/>
              </a:rPr>
              <a:t> and Shoreline Management Plans </a:t>
            </a:r>
            <a:r>
              <a:rPr lang="en-GB" b="1" dirty="0" smtClean="0">
                <a:solidFill>
                  <a:schemeClr val="accent6">
                    <a:lumMod val="75000"/>
                  </a:schemeClr>
                </a:solidFill>
                <a:latin typeface="Comic Sans MS" panose="030F0702030302020204" pitchFamily="66" charset="0"/>
              </a:rPr>
              <a:t>(SMP) </a:t>
            </a:r>
            <a:r>
              <a:rPr lang="en-GB" b="1" dirty="0" smtClean="0">
                <a:solidFill>
                  <a:schemeClr val="bg1"/>
                </a:solidFill>
                <a:latin typeface="Comic Sans MS" panose="030F0702030302020204" pitchFamily="66" charset="0"/>
              </a:rPr>
              <a:t>– main actors.</a:t>
            </a:r>
          </a:p>
          <a:p>
            <a:pPr marL="285750" indent="-285750">
              <a:buFont typeface="Arial" panose="020B0604020202020204" pitchFamily="34" charset="0"/>
              <a:buChar char="•"/>
            </a:pPr>
            <a:r>
              <a:rPr lang="en-GB" b="1" dirty="0" smtClean="0">
                <a:solidFill>
                  <a:schemeClr val="bg1"/>
                </a:solidFill>
                <a:latin typeface="Comic Sans MS" panose="030F0702030302020204" pitchFamily="66" charset="0"/>
              </a:rPr>
              <a:t>‘Large is beautiful’</a:t>
            </a:r>
          </a:p>
          <a:p>
            <a:pPr marL="285750" indent="-285750">
              <a:buFont typeface="Arial" panose="020B0604020202020204" pitchFamily="34" charset="0"/>
              <a:buChar char="•"/>
            </a:pPr>
            <a:r>
              <a:rPr lang="en-GB" b="1" dirty="0" smtClean="0">
                <a:solidFill>
                  <a:schemeClr val="bg1"/>
                </a:solidFill>
                <a:latin typeface="Comic Sans MS" panose="030F0702030302020204" pitchFamily="66" charset="0"/>
              </a:rPr>
              <a:t>Regional Habitat Creation Programmes </a:t>
            </a:r>
            <a:r>
              <a:rPr lang="en-GB" b="1" dirty="0" smtClean="0">
                <a:solidFill>
                  <a:schemeClr val="accent6">
                    <a:lumMod val="75000"/>
                  </a:schemeClr>
                </a:solidFill>
                <a:latin typeface="Comic Sans MS" panose="030F0702030302020204" pitchFamily="66" charset="0"/>
              </a:rPr>
              <a:t>(RHCP) </a:t>
            </a:r>
            <a:r>
              <a:rPr lang="en-GB" b="1" dirty="0" smtClean="0">
                <a:solidFill>
                  <a:schemeClr val="bg1"/>
                </a:solidFill>
                <a:latin typeface="Comic Sans MS" panose="030F0702030302020204" pitchFamily="66" charset="0"/>
              </a:rPr>
              <a:t>– aimed to be proactive to landowners. Very difficult politically,  ‘giving up land to the sea’ = perception.</a:t>
            </a:r>
          </a:p>
          <a:p>
            <a:pPr marL="285750" indent="-285750">
              <a:buFont typeface="Arial" panose="020B0604020202020204" pitchFamily="34" charset="0"/>
              <a:buChar char="•"/>
            </a:pPr>
            <a:r>
              <a:rPr lang="en-GB" b="1" dirty="0" smtClean="0">
                <a:solidFill>
                  <a:schemeClr val="bg1"/>
                </a:solidFill>
                <a:latin typeface="Comic Sans MS" panose="030F0702030302020204" pitchFamily="66" charset="0"/>
              </a:rPr>
              <a:t>East Anglia, 2001 was first site selected by </a:t>
            </a:r>
            <a:r>
              <a:rPr lang="en-GB" b="1" dirty="0" smtClean="0">
                <a:solidFill>
                  <a:schemeClr val="accent6">
                    <a:lumMod val="75000"/>
                  </a:schemeClr>
                </a:solidFill>
                <a:latin typeface="Comic Sans MS" panose="030F0702030302020204" pitchFamily="66" charset="0"/>
              </a:rPr>
              <a:t>EA</a:t>
            </a:r>
            <a:r>
              <a:rPr lang="en-GB" b="1" dirty="0" smtClean="0">
                <a:solidFill>
                  <a:schemeClr val="bg1"/>
                </a:solidFill>
                <a:latin typeface="Comic Sans MS" panose="030F0702030302020204" pitchFamily="66" charset="0"/>
              </a:rPr>
              <a:t>. Record, Report and Account </a:t>
            </a:r>
            <a:r>
              <a:rPr lang="en-GB" b="1" dirty="0" smtClean="0">
                <a:solidFill>
                  <a:schemeClr val="accent6">
                    <a:lumMod val="75000"/>
                  </a:schemeClr>
                </a:solidFill>
                <a:latin typeface="Comic Sans MS" panose="030F0702030302020204" pitchFamily="66" charset="0"/>
              </a:rPr>
              <a:t>(RRA)</a:t>
            </a:r>
            <a:r>
              <a:rPr lang="en-GB" b="1" dirty="0" smtClean="0">
                <a:solidFill>
                  <a:schemeClr val="bg1"/>
                </a:solidFill>
                <a:latin typeface="Comic Sans MS" panose="030F0702030302020204" pitchFamily="66" charset="0"/>
              </a:rPr>
              <a:t> = mantra for new habitats.</a:t>
            </a:r>
          </a:p>
        </p:txBody>
      </p:sp>
    </p:spTree>
    <p:extLst>
      <p:ext uri="{BB962C8B-B14F-4D97-AF65-F5344CB8AC3E}">
        <p14:creationId xmlns:p14="http://schemas.microsoft.com/office/powerpoint/2010/main" val="1905834694"/>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4819650" cy="6857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10234" y="17907"/>
            <a:ext cx="2966221" cy="2038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4934709" y="2129090"/>
            <a:ext cx="4252342" cy="2585323"/>
          </a:xfrm>
          <a:prstGeom prst="rect">
            <a:avLst/>
          </a:prstGeom>
        </p:spPr>
        <p:txBody>
          <a:bodyPr wrap="square">
            <a:spAutoFit/>
          </a:bodyPr>
          <a:lstStyle/>
          <a:p>
            <a:r>
              <a:rPr lang="en-GB" b="1" dirty="0" smtClean="0">
                <a:solidFill>
                  <a:schemeClr val="accent6">
                    <a:lumMod val="75000"/>
                  </a:schemeClr>
                </a:solidFill>
                <a:latin typeface="Comic Sans MS" panose="030F0702030302020204" pitchFamily="66" charset="0"/>
              </a:rPr>
              <a:t>  MANAGED </a:t>
            </a:r>
            <a:r>
              <a:rPr lang="en-GB" b="1" dirty="0">
                <a:solidFill>
                  <a:schemeClr val="accent6">
                    <a:lumMod val="75000"/>
                  </a:schemeClr>
                </a:solidFill>
                <a:latin typeface="Comic Sans MS" panose="030F0702030302020204" pitchFamily="66" charset="0"/>
              </a:rPr>
              <a:t>RE-ALIGNMENT:</a:t>
            </a:r>
          </a:p>
          <a:p>
            <a:r>
              <a:rPr lang="en-GB" b="1" dirty="0">
                <a:solidFill>
                  <a:srgbClr val="FFFF00"/>
                </a:solidFill>
                <a:latin typeface="Comic Sans MS" panose="030F0702030302020204" pitchFamily="66" charset="0"/>
              </a:rPr>
              <a:t>Soft Engine</a:t>
            </a:r>
            <a:r>
              <a:rPr lang="en-GB" dirty="0">
                <a:solidFill>
                  <a:srgbClr val="FFFF00"/>
                </a:solidFill>
                <a:latin typeface="Comic Sans MS" panose="030F0702030302020204" pitchFamily="66" charset="0"/>
              </a:rPr>
              <a:t>ering  </a:t>
            </a:r>
            <a:r>
              <a:rPr lang="en-GB" dirty="0">
                <a:solidFill>
                  <a:schemeClr val="bg1"/>
                </a:solidFill>
                <a:latin typeface="Comic Sans MS" panose="030F0702030302020204" pitchFamily="66" charset="0"/>
              </a:rPr>
              <a:t>approach aiming for a more sustainable way to manage coastal erosion and flood risk by </a:t>
            </a:r>
            <a:r>
              <a:rPr lang="en-GB" b="1" dirty="0">
                <a:solidFill>
                  <a:srgbClr val="FFFF00"/>
                </a:solidFill>
                <a:latin typeface="Comic Sans MS" panose="030F0702030302020204" pitchFamily="66" charset="0"/>
              </a:rPr>
              <a:t>enhancing</a:t>
            </a:r>
            <a:r>
              <a:rPr lang="en-GB" dirty="0">
                <a:solidFill>
                  <a:schemeClr val="bg1"/>
                </a:solidFill>
                <a:latin typeface="Comic Sans MS" panose="030F0702030302020204" pitchFamily="66" charset="0"/>
              </a:rPr>
              <a:t> the natural adaptive capacity of inter-tidal habitats </a:t>
            </a:r>
            <a:r>
              <a:rPr lang="en-GB" dirty="0" smtClean="0">
                <a:solidFill>
                  <a:schemeClr val="bg1"/>
                </a:solidFill>
                <a:latin typeface="Comic Sans MS" panose="030F0702030302020204" pitchFamily="66" charset="0"/>
              </a:rPr>
              <a:t>– it </a:t>
            </a:r>
            <a:r>
              <a:rPr lang="en-GB" dirty="0">
                <a:solidFill>
                  <a:schemeClr val="bg1"/>
                </a:solidFill>
                <a:latin typeface="Comic Sans MS" panose="030F0702030302020204" pitchFamily="66" charset="0"/>
              </a:rPr>
              <a:t>creates space</a:t>
            </a:r>
            <a:r>
              <a:rPr lang="en-GB" dirty="0" smtClean="0">
                <a:solidFill>
                  <a:schemeClr val="bg1"/>
                </a:solidFill>
                <a:latin typeface="Comic Sans MS" panose="030F0702030302020204" pitchFamily="66" charset="0"/>
              </a:rPr>
              <a:t>.</a:t>
            </a:r>
            <a:endParaRPr lang="en-GB" dirty="0">
              <a:solidFill>
                <a:schemeClr val="bg1"/>
              </a:solidFill>
              <a:latin typeface="Comic Sans MS" panose="030F0702030302020204" pitchFamily="66" charset="0"/>
            </a:endParaRPr>
          </a:p>
          <a:p>
            <a:r>
              <a:rPr lang="en-GB" dirty="0">
                <a:solidFill>
                  <a:schemeClr val="bg1"/>
                </a:solidFill>
                <a:latin typeface="Comic Sans MS" panose="030F0702030302020204" pitchFamily="66" charset="0"/>
              </a:rPr>
              <a:t>O</a:t>
            </a:r>
            <a:r>
              <a:rPr lang="en-GB" dirty="0" smtClean="0">
                <a:solidFill>
                  <a:schemeClr val="bg1"/>
                </a:solidFill>
                <a:latin typeface="Comic Sans MS" panose="030F0702030302020204" pitchFamily="66" charset="0"/>
              </a:rPr>
              <a:t>ften </a:t>
            </a:r>
            <a:r>
              <a:rPr lang="en-GB" dirty="0">
                <a:solidFill>
                  <a:schemeClr val="bg1"/>
                </a:solidFill>
                <a:latin typeface="Comic Sans MS" panose="030F0702030302020204" pitchFamily="66" charset="0"/>
              </a:rPr>
              <a:t>involves breaching/removal of existing defences</a:t>
            </a:r>
          </a:p>
        </p:txBody>
      </p:sp>
      <p:pic>
        <p:nvPicPr>
          <p:cNvPr id="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98047" y="4725144"/>
            <a:ext cx="3044326" cy="20409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54115951"/>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4" name="TextBox 3"/>
          <p:cNvSpPr txBox="1"/>
          <p:nvPr/>
        </p:nvSpPr>
        <p:spPr>
          <a:xfrm>
            <a:off x="0" y="116632"/>
            <a:ext cx="8964488" cy="8494633"/>
          </a:xfrm>
          <a:prstGeom prst="rect">
            <a:avLst/>
          </a:prstGeom>
          <a:noFill/>
        </p:spPr>
        <p:txBody>
          <a:bodyPr wrap="square" rtlCol="0">
            <a:spAutoFit/>
          </a:bodyPr>
          <a:lstStyle/>
          <a:p>
            <a:r>
              <a:rPr lang="en-GB" b="1" dirty="0" smtClean="0">
                <a:solidFill>
                  <a:srgbClr val="00B0F0"/>
                </a:solidFill>
                <a:latin typeface="Comic Sans MS" panose="030F0702030302020204" pitchFamily="66" charset="0"/>
              </a:rPr>
              <a:t>                               </a:t>
            </a:r>
            <a:r>
              <a:rPr lang="en-GB" sz="2400" b="1" dirty="0" smtClean="0">
                <a:solidFill>
                  <a:srgbClr val="00B0F0"/>
                </a:solidFill>
                <a:latin typeface="Comic Sans MS" panose="030F0702030302020204" pitchFamily="66" charset="0"/>
              </a:rPr>
              <a:t>EMERGING POLICY</a:t>
            </a:r>
          </a:p>
          <a:p>
            <a:endParaRPr lang="en-GB" b="1" dirty="0">
              <a:solidFill>
                <a:srgbClr val="00B0F0"/>
              </a:solidFill>
              <a:latin typeface="Comic Sans MS" panose="030F0702030302020204" pitchFamily="66" charset="0"/>
            </a:endParaRPr>
          </a:p>
          <a:p>
            <a:r>
              <a:rPr lang="en-GB" b="1" dirty="0" smtClean="0">
                <a:solidFill>
                  <a:schemeClr val="bg1"/>
                </a:solidFill>
                <a:latin typeface="Comic Sans MS" panose="030F0702030302020204" pitchFamily="66" charset="0"/>
              </a:rPr>
              <a:t>‘</a:t>
            </a:r>
            <a:r>
              <a:rPr lang="en-GB" b="1" i="1" dirty="0" smtClean="0">
                <a:solidFill>
                  <a:schemeClr val="bg1"/>
                </a:solidFill>
                <a:latin typeface="Comic Sans MS" panose="030F0702030302020204" pitchFamily="66" charset="0"/>
              </a:rPr>
              <a:t>Making space for nature’</a:t>
            </a:r>
            <a:r>
              <a:rPr lang="en-GB" b="1" dirty="0" smtClean="0">
                <a:solidFill>
                  <a:schemeClr val="bg1"/>
                </a:solidFill>
                <a:latin typeface="Comic Sans MS" panose="030F0702030302020204" pitchFamily="66" charset="0"/>
              </a:rPr>
              <a:t>,  Lawton </a:t>
            </a:r>
            <a:r>
              <a:rPr lang="en-GB" b="1" i="1" dirty="0" smtClean="0">
                <a:solidFill>
                  <a:schemeClr val="bg1"/>
                </a:solidFill>
                <a:latin typeface="Comic Sans MS" panose="030F0702030302020204" pitchFamily="66" charset="0"/>
              </a:rPr>
              <a:t>et al., </a:t>
            </a:r>
            <a:r>
              <a:rPr lang="en-GB" b="1" dirty="0" smtClean="0">
                <a:solidFill>
                  <a:schemeClr val="bg1"/>
                </a:solidFill>
                <a:latin typeface="Comic Sans MS" panose="030F0702030302020204" pitchFamily="66" charset="0"/>
              </a:rPr>
              <a:t>2010 </a:t>
            </a:r>
            <a:r>
              <a:rPr lang="en-GB" dirty="0" smtClean="0">
                <a:solidFill>
                  <a:schemeClr val="bg1"/>
                </a:solidFill>
                <a:latin typeface="Comic Sans MS" panose="030F0702030302020204" pitchFamily="66" charset="0"/>
              </a:rPr>
              <a:t>provides some 24 recommendations –mainly natural habitat types are too small and isolated.</a:t>
            </a:r>
          </a:p>
          <a:p>
            <a:endParaRPr lang="en-GB" b="1" dirty="0" smtClean="0">
              <a:solidFill>
                <a:schemeClr val="bg1"/>
              </a:solidFill>
              <a:latin typeface="Comic Sans MS" panose="030F0702030302020204" pitchFamily="66" charset="0"/>
            </a:endParaRPr>
          </a:p>
          <a:p>
            <a:endParaRPr lang="en-GB" b="1" dirty="0" smtClean="0">
              <a:solidFill>
                <a:srgbClr val="FFFF00"/>
              </a:solidFill>
              <a:latin typeface="Comic Sans MS" panose="030F0702030302020204" pitchFamily="66" charset="0"/>
            </a:endParaRPr>
          </a:p>
          <a:p>
            <a:r>
              <a:rPr lang="en-GB" b="1" dirty="0" smtClean="0">
                <a:solidFill>
                  <a:srgbClr val="FFFF00"/>
                </a:solidFill>
                <a:latin typeface="Comic Sans MS" panose="030F0702030302020204" pitchFamily="66" charset="0"/>
              </a:rPr>
              <a:t>a) Willing landowners</a:t>
            </a:r>
            <a:r>
              <a:rPr lang="en-GB" b="1" dirty="0" smtClean="0">
                <a:solidFill>
                  <a:schemeClr val="bg1"/>
                </a:solidFill>
                <a:latin typeface="Comic Sans MS" panose="030F0702030302020204" pitchFamily="66" charset="0"/>
              </a:rPr>
              <a:t>: </a:t>
            </a:r>
          </a:p>
          <a:p>
            <a:pPr marL="285750" indent="-285750">
              <a:buFont typeface="Arial" panose="020B0604020202020204" pitchFamily="34" charset="0"/>
              <a:buChar char="•"/>
            </a:pPr>
            <a:r>
              <a:rPr lang="en-GB" b="1" dirty="0" smtClean="0">
                <a:solidFill>
                  <a:schemeClr val="bg1"/>
                </a:solidFill>
                <a:latin typeface="Comic Sans MS" panose="030F0702030302020204" pitchFamily="66" charset="0"/>
              </a:rPr>
              <a:t>new funding schemes </a:t>
            </a:r>
            <a:r>
              <a:rPr lang="en-GB" b="1" i="1" dirty="0" smtClean="0">
                <a:solidFill>
                  <a:schemeClr val="bg1"/>
                </a:solidFill>
                <a:latin typeface="Comic Sans MS" panose="030F0702030302020204" pitchFamily="66" charset="0"/>
              </a:rPr>
              <a:t>i.e. </a:t>
            </a:r>
            <a:r>
              <a:rPr lang="en-GB" b="1" dirty="0" smtClean="0">
                <a:solidFill>
                  <a:schemeClr val="bg1"/>
                </a:solidFill>
                <a:latin typeface="Comic Sans MS" panose="030F0702030302020204" pitchFamily="66" charset="0"/>
              </a:rPr>
              <a:t>payment by Govt. for ecosystem services and new markets.</a:t>
            </a:r>
          </a:p>
          <a:p>
            <a:pPr marL="285750" indent="-285750">
              <a:buFont typeface="Arial" panose="020B0604020202020204" pitchFamily="34" charset="0"/>
              <a:buChar char="•"/>
            </a:pPr>
            <a:r>
              <a:rPr lang="en-GB" b="1" dirty="0" smtClean="0">
                <a:solidFill>
                  <a:schemeClr val="bg1"/>
                </a:solidFill>
                <a:latin typeface="Comic Sans MS" panose="030F0702030302020204" pitchFamily="66" charset="0"/>
              </a:rPr>
              <a:t>Will people pay a  premium for projects that benefit wildlife &amp; other environmental values?</a:t>
            </a:r>
          </a:p>
          <a:p>
            <a:pPr marL="285750" indent="-285750">
              <a:buFont typeface="Arial" panose="020B0604020202020204" pitchFamily="34" charset="0"/>
              <a:buChar char="•"/>
            </a:pPr>
            <a:r>
              <a:rPr lang="en-GB" b="1" dirty="0" smtClean="0">
                <a:solidFill>
                  <a:schemeClr val="bg1"/>
                </a:solidFill>
                <a:latin typeface="Comic Sans MS" panose="030F0702030302020204" pitchFamily="66" charset="0"/>
              </a:rPr>
              <a:t>Currently piloted in Debden estuary, Suffolk – identify benefits of Flood Risk Management </a:t>
            </a:r>
            <a:r>
              <a:rPr lang="en-GB" b="1" dirty="0" smtClean="0">
                <a:solidFill>
                  <a:schemeClr val="accent6">
                    <a:lumMod val="75000"/>
                  </a:schemeClr>
                </a:solidFill>
                <a:latin typeface="Comic Sans MS" panose="030F0702030302020204" pitchFamily="66" charset="0"/>
              </a:rPr>
              <a:t>(FRM) </a:t>
            </a:r>
            <a:r>
              <a:rPr lang="en-GB" b="1" dirty="0" smtClean="0">
                <a:solidFill>
                  <a:schemeClr val="bg1"/>
                </a:solidFill>
                <a:latin typeface="Comic Sans MS" panose="030F0702030302020204" pitchFamily="66" charset="0"/>
              </a:rPr>
              <a:t>policies – </a:t>
            </a:r>
            <a:r>
              <a:rPr lang="en-GB" b="1" dirty="0" smtClean="0">
                <a:solidFill>
                  <a:srgbClr val="92D050"/>
                </a:solidFill>
                <a:latin typeface="Comic Sans MS" panose="030F0702030302020204" pitchFamily="66" charset="0"/>
              </a:rPr>
              <a:t>SUSTAINABILITY.</a:t>
            </a:r>
          </a:p>
          <a:p>
            <a:endParaRPr lang="en-GB" b="1" dirty="0">
              <a:solidFill>
                <a:schemeClr val="bg1"/>
              </a:solidFill>
              <a:latin typeface="Comic Sans MS" panose="030F0702030302020204" pitchFamily="66" charset="0"/>
            </a:endParaRPr>
          </a:p>
          <a:p>
            <a:r>
              <a:rPr lang="en-GB" b="1" dirty="0" smtClean="0">
                <a:solidFill>
                  <a:srgbClr val="FFFF00"/>
                </a:solidFill>
                <a:latin typeface="Comic Sans MS" panose="030F0702030302020204" pitchFamily="66" charset="0"/>
              </a:rPr>
              <a:t>b) Biodiversity offsetting:</a:t>
            </a:r>
          </a:p>
          <a:p>
            <a:pPr marL="285750" indent="-285750">
              <a:buFont typeface="Arial" panose="020B0604020202020204" pitchFamily="34" charset="0"/>
              <a:buChar char="•"/>
            </a:pPr>
            <a:r>
              <a:rPr lang="en-GB" b="1" dirty="0" smtClean="0">
                <a:solidFill>
                  <a:schemeClr val="bg1"/>
                </a:solidFill>
                <a:latin typeface="Comic Sans MS" panose="030F0702030302020204" pitchFamily="66" charset="0"/>
              </a:rPr>
              <a:t>Compensation for residual &amp; unavoidable harm to current sites.</a:t>
            </a:r>
          </a:p>
          <a:p>
            <a:pPr marL="285750" indent="-285750">
              <a:buFont typeface="Arial" panose="020B0604020202020204" pitchFamily="34" charset="0"/>
              <a:buChar char="•"/>
            </a:pPr>
            <a:r>
              <a:rPr lang="en-GB" b="1" dirty="0" smtClean="0">
                <a:solidFill>
                  <a:schemeClr val="bg1"/>
                </a:solidFill>
                <a:latin typeface="Comic Sans MS" panose="030F0702030302020204" pitchFamily="66" charset="0"/>
              </a:rPr>
              <a:t>2012, six locations selected for a 2 year pilot study, </a:t>
            </a:r>
            <a:r>
              <a:rPr lang="en-GB" b="1" i="1" dirty="0" smtClean="0">
                <a:solidFill>
                  <a:schemeClr val="bg1"/>
                </a:solidFill>
                <a:latin typeface="Comic Sans MS" panose="030F0702030302020204" pitchFamily="66" charset="0"/>
              </a:rPr>
              <a:t>i.e. </a:t>
            </a:r>
            <a:r>
              <a:rPr lang="en-GB" b="1" dirty="0">
                <a:solidFill>
                  <a:schemeClr val="bg1"/>
                </a:solidFill>
                <a:latin typeface="Comic Sans MS" panose="030F0702030302020204" pitchFamily="66" charset="0"/>
              </a:rPr>
              <a:t>c</a:t>
            </a:r>
            <a:r>
              <a:rPr lang="en-GB" b="1" dirty="0" smtClean="0">
                <a:solidFill>
                  <a:schemeClr val="bg1"/>
                </a:solidFill>
                <a:latin typeface="Comic Sans MS" panose="030F0702030302020204" pitchFamily="66" charset="0"/>
              </a:rPr>
              <a:t>arbon and nutrient sequestration re salt marshes re-creation comparable o other carbon offsetting initiatives.</a:t>
            </a:r>
          </a:p>
          <a:p>
            <a:endParaRPr lang="en-GB" b="1" dirty="0">
              <a:solidFill>
                <a:schemeClr val="bg1"/>
              </a:solidFill>
              <a:latin typeface="Comic Sans MS" panose="030F0702030302020204" pitchFamily="66" charset="0"/>
            </a:endParaRPr>
          </a:p>
          <a:p>
            <a:r>
              <a:rPr lang="en-GB" b="1" dirty="0" smtClean="0">
                <a:solidFill>
                  <a:schemeClr val="accent6">
                    <a:lumMod val="75000"/>
                  </a:schemeClr>
                </a:solidFill>
                <a:latin typeface="Comic Sans MS" panose="030F0702030302020204" pitchFamily="66" charset="0"/>
              </a:rPr>
              <a:t>EA </a:t>
            </a:r>
            <a:r>
              <a:rPr lang="en-GB" b="1" dirty="0" smtClean="0">
                <a:solidFill>
                  <a:schemeClr val="bg1"/>
                </a:solidFill>
                <a:latin typeface="Comic Sans MS" panose="030F0702030302020204" pitchFamily="66" charset="0"/>
              </a:rPr>
              <a:t>strategy will be reviewed in 2015 and results reflected in 2016-2020  </a:t>
            </a:r>
          </a:p>
          <a:p>
            <a:r>
              <a:rPr lang="en-GB" b="1" dirty="0">
                <a:solidFill>
                  <a:schemeClr val="bg1"/>
                </a:solidFill>
                <a:latin typeface="Comic Sans MS" panose="030F0702030302020204" pitchFamily="66" charset="0"/>
              </a:rPr>
              <a:t> </a:t>
            </a:r>
            <a:r>
              <a:rPr lang="en-GB" b="1" dirty="0" smtClean="0">
                <a:solidFill>
                  <a:schemeClr val="bg1"/>
                </a:solidFill>
                <a:latin typeface="Comic Sans MS" panose="030F0702030302020204" pitchFamily="66" charset="0"/>
              </a:rPr>
              <a:t>    strategies.</a:t>
            </a:r>
          </a:p>
          <a:p>
            <a:endParaRPr lang="en-GB" b="1" dirty="0">
              <a:solidFill>
                <a:schemeClr val="bg1"/>
              </a:solidFill>
              <a:latin typeface="Comic Sans MS" panose="030F0702030302020204" pitchFamily="66" charset="0"/>
            </a:endParaRPr>
          </a:p>
          <a:p>
            <a:r>
              <a:rPr lang="en-GB" b="1" dirty="0" smtClean="0">
                <a:solidFill>
                  <a:srgbClr val="00B0F0"/>
                </a:solidFill>
                <a:latin typeface="Comic Sans MS" panose="030F0702030302020204" pitchFamily="66" charset="0"/>
              </a:rPr>
              <a:t>www.gov.uk/government/consultations/biodiversity-ofsetting-in-England</a:t>
            </a:r>
            <a:endParaRPr lang="en-GB" b="1" dirty="0">
              <a:solidFill>
                <a:srgbClr val="00B0F0"/>
              </a:solidFill>
              <a:latin typeface="Comic Sans MS" panose="030F0702030302020204" pitchFamily="66" charset="0"/>
            </a:endParaRPr>
          </a:p>
          <a:p>
            <a:r>
              <a:rPr lang="en-GB" b="1" dirty="0" smtClean="0">
                <a:solidFill>
                  <a:srgbClr val="00B0F0"/>
                </a:solidFill>
                <a:latin typeface="Comic Sans MS" panose="030F0702030302020204" pitchFamily="66" charset="0"/>
              </a:rPr>
              <a:t>               “               “             /biodiversity-offsetting</a:t>
            </a:r>
          </a:p>
          <a:p>
            <a:endParaRPr lang="en-GB" b="1" dirty="0">
              <a:solidFill>
                <a:schemeClr val="bg1"/>
              </a:solidFill>
              <a:latin typeface="Comic Sans MS" panose="030F0702030302020204" pitchFamily="66" charset="0"/>
            </a:endParaRPr>
          </a:p>
          <a:p>
            <a:endParaRPr lang="en-GB" b="1" dirty="0" smtClean="0">
              <a:solidFill>
                <a:schemeClr val="bg1"/>
              </a:solidFill>
            </a:endParaRPr>
          </a:p>
          <a:p>
            <a:endParaRPr lang="en-GB" b="1" dirty="0">
              <a:solidFill>
                <a:schemeClr val="bg1"/>
              </a:solidFill>
            </a:endParaRPr>
          </a:p>
          <a:p>
            <a:endParaRPr lang="en-GB" b="1" dirty="0" smtClean="0">
              <a:solidFill>
                <a:schemeClr val="bg1"/>
              </a:solidFill>
            </a:endParaRPr>
          </a:p>
          <a:p>
            <a:endParaRPr lang="en-GB" b="1" dirty="0">
              <a:solidFill>
                <a:schemeClr val="bg1"/>
              </a:solidFill>
            </a:endParaRP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4259" y="1405975"/>
            <a:ext cx="7115175" cy="276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29749383"/>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TextBox 1"/>
          <p:cNvSpPr txBox="1"/>
          <p:nvPr/>
        </p:nvSpPr>
        <p:spPr>
          <a:xfrm>
            <a:off x="0" y="1936"/>
            <a:ext cx="8748464" cy="7694414"/>
          </a:xfrm>
          <a:prstGeom prst="rect">
            <a:avLst/>
          </a:prstGeom>
          <a:noFill/>
        </p:spPr>
        <p:txBody>
          <a:bodyPr wrap="square" rtlCol="0">
            <a:spAutoFit/>
          </a:bodyPr>
          <a:lstStyle/>
          <a:p>
            <a:r>
              <a:rPr lang="en-GB" sz="2000" dirty="0" smtClean="0">
                <a:solidFill>
                  <a:schemeClr val="bg1"/>
                </a:solidFill>
                <a:latin typeface="Comic Sans MS" panose="030F0702030302020204" pitchFamily="66" charset="0"/>
              </a:rPr>
              <a:t>Improved </a:t>
            </a:r>
            <a:r>
              <a:rPr lang="en-GB" sz="2000" b="1" dirty="0" smtClean="0">
                <a:solidFill>
                  <a:srgbClr val="92D050"/>
                </a:solidFill>
                <a:latin typeface="Comic Sans MS" panose="030F0702030302020204" pitchFamily="66" charset="0"/>
              </a:rPr>
              <a:t>SUSTAINABILITY </a:t>
            </a:r>
            <a:r>
              <a:rPr lang="en-GB" sz="2000" dirty="0" smtClean="0">
                <a:solidFill>
                  <a:schemeClr val="bg1"/>
                </a:solidFill>
                <a:latin typeface="Comic Sans MS" panose="030F0702030302020204" pitchFamily="66" charset="0"/>
              </a:rPr>
              <a:t>can be achieved </a:t>
            </a:r>
            <a:r>
              <a:rPr lang="en-GB" sz="2000" i="1" dirty="0" smtClean="0">
                <a:solidFill>
                  <a:schemeClr val="bg1"/>
                </a:solidFill>
                <a:latin typeface="Comic Sans MS" panose="030F0702030302020204" pitchFamily="66" charset="0"/>
              </a:rPr>
              <a:t>via:</a:t>
            </a:r>
          </a:p>
          <a:p>
            <a:endParaRPr lang="en-GB" sz="2000" i="1" dirty="0" smtClean="0">
              <a:solidFill>
                <a:schemeClr val="bg1"/>
              </a:solidFill>
              <a:latin typeface="Comic Sans MS" panose="030F0702030302020204" pitchFamily="66" charset="0"/>
            </a:endParaRPr>
          </a:p>
          <a:p>
            <a:pPr marL="342900" indent="-342900">
              <a:buAutoNum type="alphaLcParenR"/>
            </a:pPr>
            <a:r>
              <a:rPr lang="en-GB" sz="2000" b="1" dirty="0" smtClean="0">
                <a:solidFill>
                  <a:srgbClr val="FFFF00"/>
                </a:solidFill>
                <a:latin typeface="Comic Sans MS" panose="030F0702030302020204" pitchFamily="66" charset="0"/>
              </a:rPr>
              <a:t>Reduction in coastal defence costs: shorten </a:t>
            </a:r>
          </a:p>
          <a:p>
            <a:r>
              <a:rPr lang="en-GB" sz="2000" b="1" dirty="0">
                <a:solidFill>
                  <a:srgbClr val="FFFF00"/>
                </a:solidFill>
                <a:latin typeface="Comic Sans MS" panose="030F0702030302020204" pitchFamily="66" charset="0"/>
              </a:rPr>
              <a:t> </a:t>
            </a:r>
            <a:r>
              <a:rPr lang="en-GB" sz="2000" b="1" dirty="0" smtClean="0">
                <a:solidFill>
                  <a:srgbClr val="FFFF00"/>
                </a:solidFill>
                <a:latin typeface="Comic Sans MS" panose="030F0702030302020204" pitchFamily="66" charset="0"/>
              </a:rPr>
              <a:t>  length &amp;/or repair frequency</a:t>
            </a:r>
            <a:r>
              <a:rPr lang="en-GB" sz="2000" dirty="0" smtClean="0">
                <a:solidFill>
                  <a:schemeClr val="bg1"/>
                </a:solidFill>
                <a:latin typeface="Comic Sans MS" panose="030F0702030302020204" pitchFamily="66" charset="0"/>
              </a:rPr>
              <a:t>. </a:t>
            </a:r>
          </a:p>
          <a:p>
            <a:endParaRPr lang="en-GB" sz="2000" dirty="0" smtClean="0">
              <a:solidFill>
                <a:schemeClr val="bg1"/>
              </a:solidFill>
              <a:latin typeface="Comic Sans MS" panose="030F0702030302020204" pitchFamily="66" charset="0"/>
            </a:endParaRPr>
          </a:p>
          <a:p>
            <a:pPr marL="342900" indent="-342900">
              <a:buFont typeface="Arial" panose="020B0604020202020204" pitchFamily="34" charset="0"/>
              <a:buChar char="•"/>
            </a:pPr>
            <a:r>
              <a:rPr lang="en-GB" sz="2000" dirty="0" smtClean="0">
                <a:solidFill>
                  <a:schemeClr val="bg1"/>
                </a:solidFill>
                <a:latin typeface="Comic Sans MS" panose="030F0702030302020204" pitchFamily="66" charset="0"/>
              </a:rPr>
              <a:t>(</a:t>
            </a:r>
            <a:r>
              <a:rPr lang="en-GB" sz="2000" dirty="0" err="1" smtClean="0">
                <a:solidFill>
                  <a:schemeClr val="bg1"/>
                </a:solidFill>
                <a:latin typeface="Comic Sans MS" panose="030F0702030302020204" pitchFamily="66" charset="0"/>
              </a:rPr>
              <a:t>Farlington</a:t>
            </a:r>
            <a:r>
              <a:rPr lang="en-GB" sz="2000" dirty="0" smtClean="0">
                <a:solidFill>
                  <a:schemeClr val="bg1"/>
                </a:solidFill>
                <a:latin typeface="Comic Sans MS" panose="030F0702030302020204" pitchFamily="66" charset="0"/>
              </a:rPr>
              <a:t>  marshes (</a:t>
            </a:r>
            <a:r>
              <a:rPr lang="en-GB" sz="2000" dirty="0">
                <a:solidFill>
                  <a:schemeClr val="bg1"/>
                </a:solidFill>
                <a:latin typeface="Comic Sans MS" panose="030F0702030302020204" pitchFamily="66" charset="0"/>
              </a:rPr>
              <a:t>30 ha</a:t>
            </a:r>
            <a:r>
              <a:rPr lang="en-GB" sz="2000" dirty="0" smtClean="0">
                <a:solidFill>
                  <a:schemeClr val="bg1"/>
                </a:solidFill>
                <a:latin typeface="Comic Sans MS" panose="030F0702030302020204" pitchFamily="66" charset="0"/>
              </a:rPr>
              <a:t>.), reclaimed in 1770s. </a:t>
            </a:r>
            <a:r>
              <a:rPr lang="en-GB" sz="2000" b="1" dirty="0" smtClean="0">
                <a:solidFill>
                  <a:schemeClr val="accent6">
                    <a:lumMod val="75000"/>
                  </a:schemeClr>
                </a:solidFill>
                <a:latin typeface="Comic Sans MS" panose="030F0702030302020204" pitchFamily="66" charset="0"/>
              </a:rPr>
              <a:t>MR</a:t>
            </a:r>
            <a:r>
              <a:rPr lang="en-GB" sz="2000" dirty="0" smtClean="0">
                <a:solidFill>
                  <a:schemeClr val="bg1"/>
                </a:solidFill>
                <a:latin typeface="Comic Sans MS" panose="030F0702030302020204" pitchFamily="66" charset="0"/>
              </a:rPr>
              <a:t> to</a:t>
            </a:r>
          </a:p>
          <a:p>
            <a:r>
              <a:rPr lang="en-GB" sz="2000" dirty="0">
                <a:solidFill>
                  <a:schemeClr val="bg1"/>
                </a:solidFill>
                <a:latin typeface="Comic Sans MS" panose="030F0702030302020204" pitchFamily="66" charset="0"/>
              </a:rPr>
              <a:t> </a:t>
            </a:r>
            <a:r>
              <a:rPr lang="en-GB" sz="2000" dirty="0" smtClean="0">
                <a:solidFill>
                  <a:schemeClr val="bg1"/>
                </a:solidFill>
                <a:latin typeface="Comic Sans MS" panose="030F0702030302020204" pitchFamily="66" charset="0"/>
              </a:rPr>
              <a:t>    restore tidal flow. Seawall reduction </a:t>
            </a:r>
            <a:r>
              <a:rPr lang="en-GB" sz="2000" i="1" dirty="0" smtClean="0">
                <a:solidFill>
                  <a:schemeClr val="bg1"/>
                </a:solidFill>
                <a:latin typeface="Comic Sans MS" panose="030F0702030302020204" pitchFamily="66" charset="0"/>
              </a:rPr>
              <a:t>circa</a:t>
            </a:r>
            <a:r>
              <a:rPr lang="en-GB" sz="2000" dirty="0" smtClean="0">
                <a:solidFill>
                  <a:schemeClr val="bg1"/>
                </a:solidFill>
                <a:latin typeface="Comic Sans MS" panose="030F0702030302020204" pitchFamily="66" charset="0"/>
              </a:rPr>
              <a:t> </a:t>
            </a:r>
          </a:p>
          <a:p>
            <a:r>
              <a:rPr lang="en-GB" sz="2000" dirty="0">
                <a:solidFill>
                  <a:schemeClr val="bg1"/>
                </a:solidFill>
                <a:latin typeface="Comic Sans MS" panose="030F0702030302020204" pitchFamily="66" charset="0"/>
              </a:rPr>
              <a:t> </a:t>
            </a:r>
            <a:r>
              <a:rPr lang="en-GB" sz="2000" dirty="0" smtClean="0">
                <a:solidFill>
                  <a:schemeClr val="bg1"/>
                </a:solidFill>
                <a:latin typeface="Comic Sans MS" panose="030F0702030302020204" pitchFamily="66" charset="0"/>
              </a:rPr>
              <a:t>    700m – less frequent repairs. </a:t>
            </a:r>
          </a:p>
          <a:p>
            <a:pPr marL="342900" indent="-342900">
              <a:buFont typeface="Arial" panose="020B0604020202020204" pitchFamily="34" charset="0"/>
              <a:buChar char="•"/>
            </a:pPr>
            <a:r>
              <a:rPr lang="en-GB" sz="2000" dirty="0" smtClean="0">
                <a:solidFill>
                  <a:schemeClr val="bg1"/>
                </a:solidFill>
                <a:latin typeface="Comic Sans MS" panose="030F0702030302020204" pitchFamily="66" charset="0"/>
              </a:rPr>
              <a:t>55 UK schemes.</a:t>
            </a:r>
          </a:p>
          <a:p>
            <a:pPr marL="342900" indent="-342900">
              <a:buFont typeface="Arial" panose="020B0604020202020204" pitchFamily="34" charset="0"/>
              <a:buChar char="•"/>
            </a:pPr>
            <a:r>
              <a:rPr lang="en-GB" sz="2000" dirty="0" smtClean="0">
                <a:solidFill>
                  <a:schemeClr val="bg1"/>
                </a:solidFill>
                <a:latin typeface="Comic Sans MS" panose="030F0702030302020204" pitchFamily="66" charset="0"/>
              </a:rPr>
              <a:t>35 sites: removal/breaching/realignment</a:t>
            </a:r>
          </a:p>
          <a:p>
            <a:pPr marL="342900" indent="-342900">
              <a:buFont typeface="Arial" panose="020B0604020202020204" pitchFamily="34" charset="0"/>
              <a:buChar char="•"/>
            </a:pPr>
            <a:r>
              <a:rPr lang="en-GB" sz="2000" dirty="0" smtClean="0">
                <a:solidFill>
                  <a:schemeClr val="bg1"/>
                </a:solidFill>
                <a:latin typeface="Comic Sans MS" panose="030F0702030302020204" pitchFamily="66" charset="0"/>
              </a:rPr>
              <a:t>20 sites: new defence lines. Some already</a:t>
            </a:r>
          </a:p>
          <a:p>
            <a:r>
              <a:rPr lang="en-GB" sz="2000" dirty="0">
                <a:solidFill>
                  <a:schemeClr val="bg1"/>
                </a:solidFill>
                <a:latin typeface="Comic Sans MS" panose="030F0702030302020204" pitchFamily="66" charset="0"/>
              </a:rPr>
              <a:t> </a:t>
            </a:r>
            <a:r>
              <a:rPr lang="en-GB" sz="2000" dirty="0" smtClean="0">
                <a:solidFill>
                  <a:schemeClr val="bg1"/>
                </a:solidFill>
                <a:latin typeface="Comic Sans MS" panose="030F0702030302020204" pitchFamily="66" charset="0"/>
              </a:rPr>
              <a:t>    had secondary line e.g. hill. Only 3 had </a:t>
            </a:r>
          </a:p>
          <a:p>
            <a:r>
              <a:rPr lang="en-GB" sz="2000" dirty="0">
                <a:solidFill>
                  <a:schemeClr val="bg1"/>
                </a:solidFill>
                <a:latin typeface="Comic Sans MS" panose="030F0702030302020204" pitchFamily="66" charset="0"/>
              </a:rPr>
              <a:t> </a:t>
            </a:r>
            <a:r>
              <a:rPr lang="en-GB" sz="2000" dirty="0" smtClean="0">
                <a:solidFill>
                  <a:schemeClr val="bg1"/>
                </a:solidFill>
                <a:latin typeface="Comic Sans MS" panose="030F0702030302020204" pitchFamily="66" charset="0"/>
              </a:rPr>
              <a:t>    shorter lines than original.</a:t>
            </a:r>
          </a:p>
          <a:p>
            <a:pPr marL="342900" indent="-342900">
              <a:buFont typeface="Arial" panose="020B0604020202020204" pitchFamily="34" charset="0"/>
              <a:buChar char="•"/>
            </a:pPr>
            <a:r>
              <a:rPr lang="en-GB" sz="2000" dirty="0" smtClean="0">
                <a:solidFill>
                  <a:schemeClr val="bg1"/>
                </a:solidFill>
                <a:latin typeface="Comic Sans MS" panose="030F0702030302020204" pitchFamily="66" charset="0"/>
              </a:rPr>
              <a:t>11 sites: no new defence line.</a:t>
            </a:r>
          </a:p>
          <a:p>
            <a:pPr marL="342900" indent="-342900">
              <a:buFont typeface="Arial" panose="020B0604020202020204" pitchFamily="34" charset="0"/>
              <a:buChar char="•"/>
            </a:pPr>
            <a:endParaRPr lang="en-GB" sz="2000" dirty="0" smtClean="0">
              <a:solidFill>
                <a:schemeClr val="bg1"/>
              </a:solidFill>
              <a:latin typeface="Comic Sans MS" panose="030F0702030302020204" pitchFamily="66" charset="0"/>
            </a:endParaRPr>
          </a:p>
          <a:p>
            <a:pPr marL="342900" indent="-342900">
              <a:buFont typeface="Arial" panose="020B0604020202020204" pitchFamily="34" charset="0"/>
              <a:buChar char="•"/>
            </a:pPr>
            <a:r>
              <a:rPr lang="en-GB" sz="2000" dirty="0" smtClean="0">
                <a:solidFill>
                  <a:schemeClr val="bg1"/>
                </a:solidFill>
                <a:latin typeface="Comic Sans MS" panose="030F0702030302020204" pitchFamily="66" charset="0"/>
              </a:rPr>
              <a:t>They provide a sediment sink with a wide inter-tidal profile which dissipates wave energy.1</a:t>
            </a:r>
            <a:r>
              <a:rPr lang="en-GB" sz="2000" baseline="30000" dirty="0" smtClean="0">
                <a:solidFill>
                  <a:schemeClr val="bg1"/>
                </a:solidFill>
                <a:latin typeface="Comic Sans MS" panose="030F0702030302020204" pitchFamily="66" charset="0"/>
              </a:rPr>
              <a:t>st</a:t>
            </a:r>
            <a:r>
              <a:rPr lang="en-GB" sz="2000" dirty="0" smtClean="0">
                <a:solidFill>
                  <a:schemeClr val="bg1"/>
                </a:solidFill>
                <a:latin typeface="Comic Sans MS" panose="030F0702030302020204" pitchFamily="66" charset="0"/>
              </a:rPr>
              <a:t> 10-20m causes a 50% reduction.</a:t>
            </a:r>
          </a:p>
          <a:p>
            <a:pPr marL="342900" indent="-342900">
              <a:buFont typeface="Arial" panose="020B0604020202020204" pitchFamily="34" charset="0"/>
              <a:buChar char="•"/>
            </a:pPr>
            <a:r>
              <a:rPr lang="en-GB" sz="2000" dirty="0" smtClean="0">
                <a:solidFill>
                  <a:schemeClr val="bg1"/>
                </a:solidFill>
                <a:latin typeface="Comic Sans MS" panose="030F0702030302020204" pitchFamily="66" charset="0"/>
              </a:rPr>
              <a:t>UK National Ecosystem Assessment (2011) –coastal  habitats save £3.1 to £33.2 bn. in engineering defence costs.</a:t>
            </a:r>
          </a:p>
          <a:p>
            <a:pPr marL="342900" indent="-342900">
              <a:buFont typeface="Arial" panose="020B0604020202020204" pitchFamily="34" charset="0"/>
              <a:buChar char="•"/>
            </a:pPr>
            <a:r>
              <a:rPr lang="en-GB" sz="2000" dirty="0" smtClean="0">
                <a:solidFill>
                  <a:schemeClr val="bg1"/>
                </a:solidFill>
                <a:latin typeface="Comic Sans MS" panose="030F0702030302020204" pitchFamily="66" charset="0"/>
              </a:rPr>
              <a:t>Cost savings estimates are rare &amp; </a:t>
            </a:r>
            <a:r>
              <a:rPr lang="en-GB" sz="2000" b="1" dirty="0" smtClean="0">
                <a:solidFill>
                  <a:schemeClr val="accent6">
                    <a:lumMod val="75000"/>
                  </a:schemeClr>
                </a:solidFill>
                <a:latin typeface="Comic Sans MS" panose="030F0702030302020204" pitchFamily="66" charset="0"/>
              </a:rPr>
              <a:t>ALL</a:t>
            </a:r>
            <a:r>
              <a:rPr lang="en-GB" sz="2000" dirty="0" smtClean="0">
                <a:solidFill>
                  <a:schemeClr val="bg1"/>
                </a:solidFill>
                <a:latin typeface="Comic Sans MS" panose="030F0702030302020204" pitchFamily="66" charset="0"/>
              </a:rPr>
              <a:t> </a:t>
            </a:r>
            <a:r>
              <a:rPr lang="en-GB" sz="2000" b="1" dirty="0" smtClean="0">
                <a:solidFill>
                  <a:schemeClr val="accent6">
                    <a:lumMod val="75000"/>
                  </a:schemeClr>
                </a:solidFill>
                <a:latin typeface="Comic Sans MS" panose="030F0702030302020204" pitchFamily="66" charset="0"/>
              </a:rPr>
              <a:t>MR</a:t>
            </a:r>
            <a:r>
              <a:rPr lang="en-GB" sz="2000" dirty="0" smtClean="0">
                <a:solidFill>
                  <a:schemeClr val="bg1"/>
                </a:solidFill>
                <a:latin typeface="Comic Sans MS" panose="030F0702030302020204" pitchFamily="66" charset="0"/>
              </a:rPr>
              <a:t> sites are where flood defences are poor. </a:t>
            </a:r>
          </a:p>
          <a:p>
            <a:r>
              <a:rPr lang="en-GB" sz="2000" dirty="0" smtClean="0">
                <a:solidFill>
                  <a:srgbClr val="FFFF00"/>
                </a:solidFill>
                <a:latin typeface="Comic Sans MS" panose="030F0702030302020204" pitchFamily="66" charset="0"/>
              </a:rPr>
              <a:t>    So</a:t>
            </a:r>
            <a:r>
              <a:rPr lang="en-GB" sz="2000" dirty="0" smtClean="0">
                <a:solidFill>
                  <a:schemeClr val="bg1"/>
                </a:solidFill>
                <a:latin typeface="Comic Sans MS" panose="030F0702030302020204" pitchFamily="66" charset="0"/>
              </a:rPr>
              <a:t> </a:t>
            </a:r>
            <a:r>
              <a:rPr lang="en-GB" sz="2000" dirty="0" smtClean="0">
                <a:solidFill>
                  <a:srgbClr val="FFFF00"/>
                </a:solidFill>
                <a:latin typeface="Comic Sans MS" panose="030F0702030302020204" pitchFamily="66" charset="0"/>
              </a:rPr>
              <a:t>does </a:t>
            </a:r>
            <a:r>
              <a:rPr lang="en-GB" sz="2000" b="1" dirty="0" smtClean="0">
                <a:solidFill>
                  <a:schemeClr val="accent6">
                    <a:lumMod val="75000"/>
                  </a:schemeClr>
                </a:solidFill>
                <a:latin typeface="Comic Sans MS" panose="030F0702030302020204" pitchFamily="66" charset="0"/>
              </a:rPr>
              <a:t>MR</a:t>
            </a:r>
            <a:r>
              <a:rPr lang="en-GB" sz="2000" dirty="0" smtClean="0">
                <a:solidFill>
                  <a:srgbClr val="FFFF00"/>
                </a:solidFill>
                <a:latin typeface="Comic Sans MS" panose="030F0702030302020204" pitchFamily="66" charset="0"/>
              </a:rPr>
              <a:t> give lower repair costs</a:t>
            </a:r>
            <a:r>
              <a:rPr lang="en-GB" sz="2000" dirty="0" smtClean="0">
                <a:solidFill>
                  <a:schemeClr val="bg1"/>
                </a:solidFill>
                <a:latin typeface="Comic Sans MS" panose="030F0702030302020204" pitchFamily="66" charset="0"/>
              </a:rPr>
              <a:t>?</a:t>
            </a:r>
          </a:p>
          <a:p>
            <a:endParaRPr lang="en-GB" dirty="0" smtClean="0">
              <a:solidFill>
                <a:schemeClr val="bg1"/>
              </a:solidFill>
            </a:endParaRPr>
          </a:p>
          <a:p>
            <a:endParaRPr lang="en-GB" dirty="0" smtClean="0">
              <a:solidFill>
                <a:schemeClr val="bg1"/>
              </a:solidFill>
            </a:endParaRPr>
          </a:p>
          <a:p>
            <a:r>
              <a:rPr lang="en-GB" dirty="0" smtClean="0">
                <a:solidFill>
                  <a:schemeClr val="bg1"/>
                </a:solidFill>
              </a:rPr>
              <a:t> </a:t>
            </a:r>
            <a:endParaRPr lang="en-GB" dirty="0">
              <a:solidFill>
                <a:schemeClr val="bg1"/>
              </a:solidFill>
            </a:endParaRPr>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95214" y="101684"/>
            <a:ext cx="2937698" cy="44074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88861999"/>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3" name="TextBox 2"/>
          <p:cNvSpPr txBox="1"/>
          <p:nvPr/>
        </p:nvSpPr>
        <p:spPr>
          <a:xfrm>
            <a:off x="107504" y="116632"/>
            <a:ext cx="8856984" cy="9325630"/>
          </a:xfrm>
          <a:prstGeom prst="rect">
            <a:avLst/>
          </a:prstGeom>
          <a:noFill/>
        </p:spPr>
        <p:txBody>
          <a:bodyPr wrap="square" rtlCol="0">
            <a:spAutoFit/>
          </a:bodyPr>
          <a:lstStyle/>
          <a:p>
            <a:r>
              <a:rPr lang="en-GB" sz="2000" b="1" dirty="0" smtClean="0">
                <a:solidFill>
                  <a:srgbClr val="FFFF00"/>
                </a:solidFill>
                <a:latin typeface="Comic Sans MS" panose="030F0702030302020204" pitchFamily="66" charset="0"/>
              </a:rPr>
              <a:t>b) Reduce risks to people/key assets.</a:t>
            </a:r>
          </a:p>
          <a:p>
            <a:endParaRPr lang="en-GB" sz="2000" b="1" dirty="0" smtClean="0">
              <a:solidFill>
                <a:srgbClr val="FFFF00"/>
              </a:solidFill>
              <a:latin typeface="Comic Sans MS" panose="030F0702030302020204" pitchFamily="66" charset="0"/>
            </a:endParaRPr>
          </a:p>
          <a:p>
            <a:r>
              <a:rPr lang="en-GB" sz="2000" dirty="0" err="1" smtClean="0">
                <a:solidFill>
                  <a:schemeClr val="accent6">
                    <a:lumMod val="75000"/>
                  </a:schemeClr>
                </a:solidFill>
                <a:latin typeface="Comic Sans MS" panose="030F0702030302020204" pitchFamily="66" charset="0"/>
              </a:rPr>
              <a:t>i</a:t>
            </a:r>
            <a:r>
              <a:rPr lang="en-GB" sz="2000" dirty="0" smtClean="0">
                <a:solidFill>
                  <a:schemeClr val="accent6">
                    <a:lumMod val="75000"/>
                  </a:schemeClr>
                </a:solidFill>
                <a:latin typeface="Comic Sans MS" panose="030F0702030302020204" pitchFamily="66" charset="0"/>
              </a:rPr>
              <a:t>). </a:t>
            </a:r>
            <a:r>
              <a:rPr lang="en-GB" sz="2000" b="1" dirty="0" smtClean="0">
                <a:solidFill>
                  <a:schemeClr val="accent6">
                    <a:lumMod val="75000"/>
                  </a:schemeClr>
                </a:solidFill>
                <a:latin typeface="Comic Sans MS" panose="030F0702030302020204" pitchFamily="66" charset="0"/>
              </a:rPr>
              <a:t>Improve protection </a:t>
            </a:r>
            <a:r>
              <a:rPr lang="en-GB" sz="2000" dirty="0" smtClean="0">
                <a:solidFill>
                  <a:schemeClr val="bg1"/>
                </a:solidFill>
                <a:latin typeface="Comic Sans MS" panose="030F0702030302020204" pitchFamily="66" charset="0"/>
              </a:rPr>
              <a:t>in hazard prone.</a:t>
            </a:r>
          </a:p>
          <a:p>
            <a:r>
              <a:rPr lang="en-GB" sz="2000" dirty="0">
                <a:solidFill>
                  <a:schemeClr val="bg1"/>
                </a:solidFill>
                <a:latin typeface="Comic Sans MS" panose="030F0702030302020204" pitchFamily="66" charset="0"/>
              </a:rPr>
              <a:t> </a:t>
            </a:r>
            <a:r>
              <a:rPr lang="en-GB" sz="2000" dirty="0" smtClean="0">
                <a:solidFill>
                  <a:schemeClr val="bg1"/>
                </a:solidFill>
                <a:latin typeface="Comic Sans MS" panose="030F0702030302020204" pitchFamily="66" charset="0"/>
              </a:rPr>
              <a:t>areas. Can increase numbers of people/</a:t>
            </a:r>
          </a:p>
          <a:p>
            <a:r>
              <a:rPr lang="en-GB" sz="2000" dirty="0">
                <a:solidFill>
                  <a:schemeClr val="bg1"/>
                </a:solidFill>
                <a:latin typeface="Comic Sans MS" panose="030F0702030302020204" pitchFamily="66" charset="0"/>
              </a:rPr>
              <a:t> </a:t>
            </a:r>
            <a:r>
              <a:rPr lang="en-GB" sz="2000" dirty="0" smtClean="0">
                <a:solidFill>
                  <a:schemeClr val="bg1"/>
                </a:solidFill>
                <a:latin typeface="Comic Sans MS" panose="030F0702030302020204" pitchFamily="66" charset="0"/>
              </a:rPr>
              <a:t>property if no planning exists. They can </a:t>
            </a:r>
          </a:p>
          <a:p>
            <a:r>
              <a:rPr lang="en-GB" sz="2000" dirty="0">
                <a:solidFill>
                  <a:schemeClr val="bg1"/>
                </a:solidFill>
                <a:latin typeface="Comic Sans MS" panose="030F0702030302020204" pitchFamily="66" charset="0"/>
              </a:rPr>
              <a:t> </a:t>
            </a:r>
            <a:r>
              <a:rPr lang="en-GB" sz="2000" dirty="0" smtClean="0">
                <a:solidFill>
                  <a:schemeClr val="bg1"/>
                </a:solidFill>
                <a:latin typeface="Comic Sans MS" panose="030F0702030302020204" pitchFamily="66" charset="0"/>
              </a:rPr>
              <a:t>be viewed as ‘safe areas’. But coastal</a:t>
            </a:r>
          </a:p>
          <a:p>
            <a:r>
              <a:rPr lang="en-GB" sz="2000" dirty="0" smtClean="0">
                <a:solidFill>
                  <a:schemeClr val="bg1"/>
                </a:solidFill>
                <a:latin typeface="Comic Sans MS" panose="030F0702030302020204" pitchFamily="66" charset="0"/>
              </a:rPr>
              <a:t> protection is geared to set magnitude </a:t>
            </a:r>
          </a:p>
          <a:p>
            <a:r>
              <a:rPr lang="en-GB" sz="2000" dirty="0">
                <a:solidFill>
                  <a:schemeClr val="bg1"/>
                </a:solidFill>
                <a:latin typeface="Comic Sans MS" panose="030F0702030302020204" pitchFamily="66" charset="0"/>
              </a:rPr>
              <a:t> </a:t>
            </a:r>
            <a:r>
              <a:rPr lang="en-GB" sz="2000" dirty="0" smtClean="0">
                <a:solidFill>
                  <a:schemeClr val="bg1"/>
                </a:solidFill>
                <a:latin typeface="Comic Sans MS" panose="030F0702030302020204" pitchFamily="66" charset="0"/>
              </a:rPr>
              <a:t>events. UK 2013/14 exceeded these</a:t>
            </a:r>
          </a:p>
          <a:p>
            <a:r>
              <a:rPr lang="en-GB" sz="2000" dirty="0" smtClean="0">
                <a:solidFill>
                  <a:schemeClr val="bg1"/>
                </a:solidFill>
                <a:latin typeface="Comic Sans MS" panose="030F0702030302020204" pitchFamily="66" charset="0"/>
              </a:rPr>
              <a:t> (as did, Sandy 2012, New York; </a:t>
            </a:r>
            <a:r>
              <a:rPr lang="en-GB" sz="2000" dirty="0" err="1" smtClean="0">
                <a:solidFill>
                  <a:schemeClr val="bg1"/>
                </a:solidFill>
                <a:latin typeface="Comic Sans MS" panose="030F0702030302020204" pitchFamily="66" charset="0"/>
              </a:rPr>
              <a:t>Xinthia</a:t>
            </a:r>
            <a:r>
              <a:rPr lang="en-GB" sz="2000" dirty="0" smtClean="0">
                <a:solidFill>
                  <a:schemeClr val="bg1"/>
                </a:solidFill>
                <a:latin typeface="Comic Sans MS" panose="030F0702030302020204" pitchFamily="66" charset="0"/>
              </a:rPr>
              <a:t>, </a:t>
            </a:r>
          </a:p>
          <a:p>
            <a:r>
              <a:rPr lang="en-GB" sz="2000" dirty="0" smtClean="0">
                <a:solidFill>
                  <a:schemeClr val="bg1"/>
                </a:solidFill>
                <a:latin typeface="Comic Sans MS" panose="030F0702030302020204" pitchFamily="66" charset="0"/>
              </a:rPr>
              <a:t> 2012, Bay of Biscay</a:t>
            </a:r>
            <a:r>
              <a:rPr lang="en-GB" sz="2000" dirty="0">
                <a:solidFill>
                  <a:schemeClr val="bg1"/>
                </a:solidFill>
                <a:latin typeface="Comic Sans MS" panose="030F0702030302020204" pitchFamily="66" charset="0"/>
              </a:rPr>
              <a:t>, </a:t>
            </a:r>
            <a:r>
              <a:rPr lang="en-GB" sz="2000" dirty="0" smtClean="0">
                <a:solidFill>
                  <a:schemeClr val="bg1"/>
                </a:solidFill>
                <a:latin typeface="Comic Sans MS" panose="030F0702030302020204" pitchFamily="66" charset="0"/>
              </a:rPr>
              <a:t>France; Katrina, </a:t>
            </a:r>
          </a:p>
          <a:p>
            <a:r>
              <a:rPr lang="en-GB" sz="2000" dirty="0">
                <a:solidFill>
                  <a:schemeClr val="bg1"/>
                </a:solidFill>
                <a:latin typeface="Comic Sans MS" panose="030F0702030302020204" pitchFamily="66" charset="0"/>
              </a:rPr>
              <a:t> </a:t>
            </a:r>
            <a:r>
              <a:rPr lang="en-GB" sz="2000" dirty="0" smtClean="0">
                <a:solidFill>
                  <a:schemeClr val="bg1"/>
                </a:solidFill>
                <a:latin typeface="Comic Sans MS" panose="030F0702030302020204" pitchFamily="66" charset="0"/>
              </a:rPr>
              <a:t>New Orleans, 2004).</a:t>
            </a:r>
          </a:p>
          <a:p>
            <a:endParaRPr lang="en-GB" sz="2000" dirty="0" smtClean="0">
              <a:solidFill>
                <a:schemeClr val="bg1"/>
              </a:solidFill>
              <a:latin typeface="Comic Sans MS" panose="030F0702030302020204" pitchFamily="66" charset="0"/>
            </a:endParaRPr>
          </a:p>
          <a:p>
            <a:r>
              <a:rPr lang="en-GB" sz="2000" dirty="0" smtClean="0">
                <a:solidFill>
                  <a:schemeClr val="accent6">
                    <a:lumMod val="75000"/>
                  </a:schemeClr>
                </a:solidFill>
                <a:latin typeface="Comic Sans MS" panose="030F0702030302020204" pitchFamily="66" charset="0"/>
              </a:rPr>
              <a:t>ii) </a:t>
            </a:r>
            <a:r>
              <a:rPr lang="en-GB" sz="2000" dirty="0" smtClean="0">
                <a:solidFill>
                  <a:srgbClr val="FFFF00"/>
                </a:solidFill>
                <a:latin typeface="Comic Sans MS" panose="030F0702030302020204" pitchFamily="66" charset="0"/>
              </a:rPr>
              <a:t>&amp;/or </a:t>
            </a:r>
            <a:r>
              <a:rPr lang="en-GB" sz="2000" dirty="0" smtClean="0">
                <a:solidFill>
                  <a:schemeClr val="bg1"/>
                </a:solidFill>
                <a:latin typeface="Comic Sans MS" panose="030F0702030302020204" pitchFamily="66" charset="0"/>
              </a:rPr>
              <a:t>the only safe climate proof </a:t>
            </a:r>
          </a:p>
          <a:p>
            <a:r>
              <a:rPr lang="en-GB" sz="2000" dirty="0">
                <a:solidFill>
                  <a:schemeClr val="bg1"/>
                </a:solidFill>
                <a:latin typeface="Comic Sans MS" panose="030F0702030302020204" pitchFamily="66" charset="0"/>
              </a:rPr>
              <a:t> </a:t>
            </a:r>
            <a:r>
              <a:rPr lang="en-GB" sz="2000" dirty="0" smtClean="0">
                <a:solidFill>
                  <a:schemeClr val="bg1"/>
                </a:solidFill>
                <a:latin typeface="Comic Sans MS" panose="030F0702030302020204" pitchFamily="66" charset="0"/>
              </a:rPr>
              <a:t>response at all temporal scales is</a:t>
            </a:r>
            <a:r>
              <a:rPr lang="en-GB" sz="2000" b="1" dirty="0" smtClean="0">
                <a:solidFill>
                  <a:schemeClr val="bg1"/>
                </a:solidFill>
                <a:latin typeface="Comic Sans MS" panose="030F0702030302020204" pitchFamily="66" charset="0"/>
              </a:rPr>
              <a:t>: </a:t>
            </a:r>
          </a:p>
          <a:p>
            <a:r>
              <a:rPr lang="en-GB" sz="2000" b="1" dirty="0" smtClean="0">
                <a:solidFill>
                  <a:schemeClr val="accent6">
                    <a:lumMod val="75000"/>
                  </a:schemeClr>
                </a:solidFill>
                <a:latin typeface="Comic Sans MS" panose="030F0702030302020204" pitchFamily="66" charset="0"/>
              </a:rPr>
              <a:t> Reduce numbers of people/assets.</a:t>
            </a:r>
          </a:p>
          <a:p>
            <a:endParaRPr lang="en-GB" sz="2000" dirty="0">
              <a:solidFill>
                <a:schemeClr val="accent6">
                  <a:lumMod val="75000"/>
                </a:schemeClr>
              </a:solidFill>
              <a:latin typeface="Comic Sans MS" panose="030F0702030302020204" pitchFamily="66" charset="0"/>
            </a:endParaRPr>
          </a:p>
          <a:p>
            <a:r>
              <a:rPr lang="en-GB" sz="2000" b="1" dirty="0">
                <a:solidFill>
                  <a:srgbClr val="FFFF00"/>
                </a:solidFill>
                <a:latin typeface="Comic Sans MS" panose="030F0702030302020204" pitchFamily="66" charset="0"/>
              </a:rPr>
              <a:t>c). Ensure no responsible damage loss of </a:t>
            </a:r>
            <a:endParaRPr lang="en-GB" sz="2000" b="1" dirty="0" smtClean="0">
              <a:solidFill>
                <a:srgbClr val="FFFF00"/>
              </a:solidFill>
              <a:latin typeface="Comic Sans MS" panose="030F0702030302020204" pitchFamily="66" charset="0"/>
            </a:endParaRPr>
          </a:p>
          <a:p>
            <a:r>
              <a:rPr lang="en-GB" sz="2000" b="1" dirty="0">
                <a:solidFill>
                  <a:srgbClr val="FFFF00"/>
                </a:solidFill>
                <a:latin typeface="Comic Sans MS" panose="030F0702030302020204" pitchFamily="66" charset="0"/>
              </a:rPr>
              <a:t> </a:t>
            </a:r>
            <a:r>
              <a:rPr lang="en-GB" sz="2000" b="1" dirty="0" smtClean="0">
                <a:solidFill>
                  <a:srgbClr val="FFFF00"/>
                </a:solidFill>
                <a:latin typeface="Comic Sans MS" panose="030F0702030302020204" pitchFamily="66" charset="0"/>
              </a:rPr>
              <a:t> natural </a:t>
            </a:r>
            <a:r>
              <a:rPr lang="en-GB" sz="2000" b="1" dirty="0">
                <a:solidFill>
                  <a:srgbClr val="FFFF00"/>
                </a:solidFill>
                <a:latin typeface="Comic Sans MS" panose="030F0702030302020204" pitchFamily="66" charset="0"/>
              </a:rPr>
              <a:t>habitats.</a:t>
            </a:r>
          </a:p>
          <a:p>
            <a:endParaRPr lang="en-GB" sz="2000" b="1" dirty="0">
              <a:solidFill>
                <a:srgbClr val="FFFF00"/>
              </a:solidFill>
              <a:latin typeface="Comic Sans MS" panose="030F0702030302020204" pitchFamily="66" charset="0"/>
            </a:endParaRPr>
          </a:p>
          <a:p>
            <a:r>
              <a:rPr lang="en-GB" sz="2000" dirty="0" err="1">
                <a:solidFill>
                  <a:schemeClr val="bg1"/>
                </a:solidFill>
                <a:latin typeface="Comic Sans MS" panose="030F0702030302020204" pitchFamily="66" charset="0"/>
              </a:rPr>
              <a:t>Nb</a:t>
            </a:r>
            <a:r>
              <a:rPr lang="en-GB" sz="2000" dirty="0">
                <a:solidFill>
                  <a:schemeClr val="bg1"/>
                </a:solidFill>
                <a:latin typeface="Comic Sans MS" panose="030F0702030302020204" pitchFamily="66" charset="0"/>
              </a:rPr>
              <a:t> </a:t>
            </a:r>
            <a:r>
              <a:rPr lang="en-GB" sz="2000" b="1" dirty="0">
                <a:solidFill>
                  <a:schemeClr val="accent6">
                    <a:lumMod val="75000"/>
                  </a:schemeClr>
                </a:solidFill>
                <a:latin typeface="Comic Sans MS" panose="030F0702030302020204" pitchFamily="66" charset="0"/>
              </a:rPr>
              <a:t>compensation</a:t>
            </a:r>
            <a:r>
              <a:rPr lang="en-GB" sz="2000" dirty="0">
                <a:solidFill>
                  <a:schemeClr val="bg1"/>
                </a:solidFill>
                <a:latin typeface="Comic Sans MS" panose="030F0702030302020204" pitchFamily="66" charset="0"/>
              </a:rPr>
              <a:t>. No damage/loss of habitat</a:t>
            </a:r>
            <a:r>
              <a:rPr lang="en-GB" sz="2000" dirty="0" smtClean="0">
                <a:solidFill>
                  <a:schemeClr val="bg1"/>
                </a:solidFill>
                <a:latin typeface="Comic Sans MS" panose="030F0702030302020204" pitchFamily="66" charset="0"/>
              </a:rPr>
              <a:t>.</a:t>
            </a:r>
          </a:p>
          <a:p>
            <a:r>
              <a:rPr lang="en-GB" sz="2000" dirty="0" err="1" smtClean="0">
                <a:solidFill>
                  <a:schemeClr val="bg1"/>
                </a:solidFill>
                <a:latin typeface="Comic Sans MS" panose="030F0702030302020204" pitchFamily="66" charset="0"/>
              </a:rPr>
              <a:t>Farlington</a:t>
            </a:r>
            <a:r>
              <a:rPr lang="en-GB" sz="2000" dirty="0" smtClean="0">
                <a:solidFill>
                  <a:schemeClr val="bg1"/>
                </a:solidFill>
                <a:latin typeface="Comic Sans MS" panose="030F0702030302020204" pitchFamily="66" charset="0"/>
              </a:rPr>
              <a:t> </a:t>
            </a:r>
            <a:r>
              <a:rPr lang="en-GB" sz="2000" dirty="0">
                <a:solidFill>
                  <a:schemeClr val="bg1"/>
                </a:solidFill>
                <a:latin typeface="Comic Sans MS" panose="030F0702030302020204" pitchFamily="66" charset="0"/>
              </a:rPr>
              <a:t>marshes</a:t>
            </a:r>
            <a:r>
              <a:rPr lang="en-GB" sz="2000" b="1" dirty="0">
                <a:solidFill>
                  <a:srgbClr val="FFFF00"/>
                </a:solidFill>
                <a:latin typeface="Comic Sans MS" panose="030F0702030302020204" pitchFamily="66" charset="0"/>
              </a:rPr>
              <a:t> </a:t>
            </a:r>
            <a:r>
              <a:rPr lang="en-GB" sz="2000" dirty="0">
                <a:solidFill>
                  <a:schemeClr val="bg1"/>
                </a:solidFill>
                <a:latin typeface="Comic Sans MS" panose="030F0702030302020204" pitchFamily="66" charset="0"/>
              </a:rPr>
              <a:t>can create an intertidal </a:t>
            </a:r>
            <a:endParaRPr lang="en-GB" sz="2000" dirty="0" smtClean="0">
              <a:solidFill>
                <a:schemeClr val="bg1"/>
              </a:solidFill>
              <a:latin typeface="Comic Sans MS" panose="030F0702030302020204" pitchFamily="66" charset="0"/>
            </a:endParaRPr>
          </a:p>
          <a:p>
            <a:r>
              <a:rPr lang="en-GB" sz="2000" dirty="0" smtClean="0">
                <a:solidFill>
                  <a:schemeClr val="bg1"/>
                </a:solidFill>
                <a:latin typeface="Comic Sans MS" panose="030F0702030302020204" pitchFamily="66" charset="0"/>
              </a:rPr>
              <a:t>area </a:t>
            </a:r>
            <a:r>
              <a:rPr lang="en-GB" sz="2000" dirty="0">
                <a:solidFill>
                  <a:schemeClr val="bg1"/>
                </a:solidFill>
                <a:latin typeface="Comic Sans MS" panose="030F0702030302020204" pitchFamily="66" charset="0"/>
              </a:rPr>
              <a:t>to </a:t>
            </a:r>
            <a:r>
              <a:rPr lang="en-GB" sz="2000" dirty="0" smtClean="0">
                <a:solidFill>
                  <a:schemeClr val="bg1"/>
                </a:solidFill>
                <a:latin typeface="Comic Sans MS" panose="030F0702030302020204" pitchFamily="66" charset="0"/>
              </a:rPr>
              <a:t>compensate </a:t>
            </a:r>
            <a:r>
              <a:rPr lang="en-GB" sz="2000" dirty="0">
                <a:solidFill>
                  <a:schemeClr val="bg1"/>
                </a:solidFill>
                <a:latin typeface="Comic Sans MS" panose="030F0702030302020204" pitchFamily="66" charset="0"/>
              </a:rPr>
              <a:t>for 100 years of squeeze.</a:t>
            </a:r>
          </a:p>
          <a:p>
            <a:endParaRPr lang="en-GB" sz="2000" dirty="0" smtClean="0">
              <a:solidFill>
                <a:schemeClr val="accent6">
                  <a:lumMod val="75000"/>
                </a:schemeClr>
              </a:solidFill>
              <a:latin typeface="Comic Sans MS" panose="030F0702030302020204" pitchFamily="66" charset="0"/>
            </a:endParaRPr>
          </a:p>
          <a:p>
            <a:endParaRPr lang="en-GB" sz="2000" dirty="0">
              <a:solidFill>
                <a:schemeClr val="accent6">
                  <a:lumMod val="75000"/>
                </a:schemeClr>
              </a:solidFill>
              <a:latin typeface="Comic Sans MS" panose="030F0702030302020204" pitchFamily="66" charset="0"/>
            </a:endParaRPr>
          </a:p>
          <a:p>
            <a:endParaRPr lang="en-GB" sz="2000" dirty="0" smtClean="0">
              <a:solidFill>
                <a:schemeClr val="accent6">
                  <a:lumMod val="75000"/>
                </a:schemeClr>
              </a:solidFill>
              <a:latin typeface="Comic Sans MS" panose="030F0702030302020204" pitchFamily="66" charset="0"/>
            </a:endParaRPr>
          </a:p>
          <a:p>
            <a:endParaRPr lang="en-GB" sz="2000" dirty="0" smtClean="0">
              <a:solidFill>
                <a:schemeClr val="accent6">
                  <a:lumMod val="75000"/>
                </a:schemeClr>
              </a:solidFill>
              <a:latin typeface="Comic Sans MS" panose="030F0702030302020204" pitchFamily="66" charset="0"/>
            </a:endParaRPr>
          </a:p>
          <a:p>
            <a:endParaRPr lang="en-GB" sz="2000" dirty="0" smtClean="0">
              <a:solidFill>
                <a:schemeClr val="accent6">
                  <a:lumMod val="75000"/>
                </a:schemeClr>
              </a:solidFill>
              <a:latin typeface="Comic Sans MS" panose="030F0702030302020204" pitchFamily="66" charset="0"/>
            </a:endParaRPr>
          </a:p>
          <a:p>
            <a:endParaRPr lang="en-GB" sz="2000" dirty="0" smtClean="0">
              <a:solidFill>
                <a:schemeClr val="accent6">
                  <a:lumMod val="75000"/>
                </a:schemeClr>
              </a:solidFill>
              <a:latin typeface="Comic Sans MS" panose="030F0702030302020204" pitchFamily="66" charset="0"/>
            </a:endParaRPr>
          </a:p>
          <a:p>
            <a:endParaRPr lang="en-GB" sz="2000" b="1" dirty="0">
              <a:solidFill>
                <a:schemeClr val="bg1"/>
              </a:solidFill>
              <a:latin typeface="Comic Sans MS" panose="030F0702030302020204" pitchFamily="66" charset="0"/>
            </a:endParaRPr>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36296" y="2789820"/>
            <a:ext cx="1584811" cy="22493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27881" y="-21754"/>
            <a:ext cx="3816830" cy="56231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5796136" y="5614550"/>
            <a:ext cx="3312368" cy="1200329"/>
          </a:xfrm>
          <a:prstGeom prst="rect">
            <a:avLst/>
          </a:prstGeom>
          <a:noFill/>
        </p:spPr>
        <p:txBody>
          <a:bodyPr wrap="square" rtlCol="0">
            <a:spAutoFit/>
          </a:bodyPr>
          <a:lstStyle/>
          <a:p>
            <a:r>
              <a:rPr lang="en-GB" dirty="0" smtClean="0">
                <a:solidFill>
                  <a:schemeClr val="bg1"/>
                </a:solidFill>
              </a:rPr>
              <a:t>Currently 500ha</a:t>
            </a:r>
          </a:p>
          <a:p>
            <a:r>
              <a:rPr lang="en-GB" dirty="0" smtClean="0">
                <a:solidFill>
                  <a:schemeClr val="bg1"/>
                </a:solidFill>
              </a:rPr>
              <a:t>2014   + 500ha</a:t>
            </a:r>
          </a:p>
          <a:p>
            <a:r>
              <a:rPr lang="en-GB" dirty="0" smtClean="0">
                <a:solidFill>
                  <a:schemeClr val="bg1"/>
                </a:solidFill>
              </a:rPr>
              <a:t>2030  +6,200ha   </a:t>
            </a:r>
            <a:endParaRPr lang="en-GB" dirty="0">
              <a:solidFill>
                <a:schemeClr val="bg1"/>
              </a:solidFill>
            </a:endParaRPr>
          </a:p>
          <a:p>
            <a:r>
              <a:rPr lang="en-GB" dirty="0" smtClean="0">
                <a:solidFill>
                  <a:schemeClr val="bg1"/>
                </a:solidFill>
              </a:rPr>
              <a:t>2060 +11,150ha</a:t>
            </a:r>
            <a:endParaRPr lang="en-GB" dirty="0">
              <a:solidFill>
                <a:schemeClr val="bg1"/>
              </a:solidFill>
            </a:endParaRPr>
          </a:p>
        </p:txBody>
      </p:sp>
      <p:sp>
        <p:nvSpPr>
          <p:cNvPr id="5" name="TextBox 4"/>
          <p:cNvSpPr txBox="1"/>
          <p:nvPr/>
        </p:nvSpPr>
        <p:spPr>
          <a:xfrm>
            <a:off x="7488324" y="5891548"/>
            <a:ext cx="1692386" cy="646331"/>
          </a:xfrm>
          <a:prstGeom prst="rect">
            <a:avLst/>
          </a:prstGeom>
          <a:noFill/>
        </p:spPr>
        <p:txBody>
          <a:bodyPr wrap="none" rtlCol="0">
            <a:spAutoFit/>
          </a:bodyPr>
          <a:lstStyle/>
          <a:p>
            <a:r>
              <a:rPr lang="en-GB" dirty="0" smtClean="0">
                <a:solidFill>
                  <a:srgbClr val="FFFF00"/>
                </a:solidFill>
              </a:rPr>
              <a:t>Uncertain gains </a:t>
            </a:r>
          </a:p>
          <a:p>
            <a:r>
              <a:rPr lang="en-GB" dirty="0" smtClean="0">
                <a:solidFill>
                  <a:srgbClr val="FFFF00"/>
                </a:solidFill>
              </a:rPr>
              <a:t> vs. certain loss</a:t>
            </a:r>
            <a:endParaRPr lang="en-GB" dirty="0">
              <a:solidFill>
                <a:srgbClr val="FFFF00"/>
              </a:solidFill>
            </a:endParaRPr>
          </a:p>
        </p:txBody>
      </p:sp>
    </p:spTree>
    <p:extLst>
      <p:ext uri="{BB962C8B-B14F-4D97-AF65-F5344CB8AC3E}">
        <p14:creationId xmlns:p14="http://schemas.microsoft.com/office/powerpoint/2010/main" val="937183779"/>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8266" y="-73313"/>
            <a:ext cx="9188778" cy="6996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165915"/>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TextBox 1"/>
          <p:cNvSpPr txBox="1"/>
          <p:nvPr/>
        </p:nvSpPr>
        <p:spPr>
          <a:xfrm>
            <a:off x="0" y="27855"/>
            <a:ext cx="9036496" cy="1569660"/>
          </a:xfrm>
          <a:prstGeom prst="rect">
            <a:avLst/>
          </a:prstGeom>
          <a:noFill/>
        </p:spPr>
        <p:txBody>
          <a:bodyPr wrap="square" rtlCol="0">
            <a:spAutoFit/>
          </a:bodyPr>
          <a:lstStyle/>
          <a:p>
            <a:pPr algn="ctr"/>
            <a:r>
              <a:rPr lang="en-GB" sz="2400" b="1" dirty="0" smtClean="0">
                <a:solidFill>
                  <a:srgbClr val="00B0F0"/>
                </a:solidFill>
                <a:latin typeface="Comic Sans MS" panose="030F0702030302020204" pitchFamily="66" charset="0"/>
              </a:rPr>
              <a:t>LESSONS LEARNED SO FAR</a:t>
            </a:r>
          </a:p>
          <a:p>
            <a:pPr algn="just"/>
            <a:endParaRPr lang="en-GB" sz="2400" b="1" dirty="0" smtClean="0">
              <a:solidFill>
                <a:srgbClr val="00B0F0"/>
              </a:solidFill>
            </a:endParaRPr>
          </a:p>
          <a:p>
            <a:endParaRPr lang="en-GB" sz="2400" b="1" dirty="0">
              <a:solidFill>
                <a:srgbClr val="00B0F0"/>
              </a:solidFill>
            </a:endParaRPr>
          </a:p>
          <a:p>
            <a:endParaRPr lang="en-GB" sz="2400" b="1" dirty="0">
              <a:solidFill>
                <a:srgbClr val="00B0F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1015802"/>
            <a:ext cx="4032448" cy="18794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526935"/>
            <a:ext cx="8064896" cy="571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0" y="1412776"/>
            <a:ext cx="8532440" cy="6463308"/>
          </a:xfrm>
          <a:prstGeom prst="rect">
            <a:avLst/>
          </a:prstGeom>
          <a:noFill/>
        </p:spPr>
        <p:txBody>
          <a:bodyPr wrap="square" rtlCol="0">
            <a:spAutoFit/>
          </a:bodyPr>
          <a:lstStyle/>
          <a:p>
            <a:r>
              <a:rPr lang="en-GB" b="1" dirty="0" smtClean="0">
                <a:solidFill>
                  <a:schemeClr val="bg1"/>
                </a:solidFill>
                <a:latin typeface="Comic Sans MS" panose="030F0702030302020204" pitchFamily="66" charset="0"/>
              </a:rPr>
              <a:t>Ease/speed of </a:t>
            </a:r>
            <a:r>
              <a:rPr lang="en-GB" b="1" dirty="0" smtClean="0">
                <a:solidFill>
                  <a:schemeClr val="accent6">
                    <a:lumMod val="75000"/>
                  </a:schemeClr>
                </a:solidFill>
                <a:latin typeface="Comic Sans MS" panose="030F0702030302020204" pitchFamily="66" charset="0"/>
              </a:rPr>
              <a:t>MR</a:t>
            </a:r>
            <a:r>
              <a:rPr lang="en-GB" b="1" dirty="0" smtClean="0">
                <a:solidFill>
                  <a:schemeClr val="bg1"/>
                </a:solidFill>
                <a:latin typeface="Comic Sans MS" panose="030F0702030302020204" pitchFamily="66" charset="0"/>
              </a:rPr>
              <a:t> is hard as local </a:t>
            </a:r>
          </a:p>
          <a:p>
            <a:r>
              <a:rPr lang="en-GB" b="1" dirty="0" smtClean="0">
                <a:solidFill>
                  <a:schemeClr val="bg1"/>
                </a:solidFill>
                <a:latin typeface="Comic Sans MS" panose="030F0702030302020204" pitchFamily="66" charset="0"/>
              </a:rPr>
              <a:t>opposition has prevented implementation</a:t>
            </a:r>
          </a:p>
          <a:p>
            <a:r>
              <a:rPr lang="en-GB" b="1" dirty="0" smtClean="0">
                <a:solidFill>
                  <a:schemeClr val="bg1"/>
                </a:solidFill>
                <a:latin typeface="Comic Sans MS" panose="030F0702030302020204" pitchFamily="66" charset="0"/>
              </a:rPr>
              <a:t>even in schemes accepted, e.g. Essex,</a:t>
            </a:r>
          </a:p>
          <a:p>
            <a:r>
              <a:rPr lang="en-GB" b="1" dirty="0" smtClean="0">
                <a:solidFill>
                  <a:schemeClr val="bg1"/>
                </a:solidFill>
                <a:latin typeface="Comic Sans MS" panose="030F0702030302020204" pitchFamily="66" charset="0"/>
              </a:rPr>
              <a:t>(left) &amp; Humber (right) estuaries.</a:t>
            </a:r>
          </a:p>
          <a:p>
            <a:endParaRPr lang="en-GB" b="1" dirty="0" smtClean="0">
              <a:solidFill>
                <a:schemeClr val="bg1"/>
              </a:solidFill>
              <a:latin typeface="Comic Sans MS" panose="030F0702030302020204" pitchFamily="66" charset="0"/>
            </a:endParaRPr>
          </a:p>
          <a:p>
            <a:r>
              <a:rPr lang="en-GB" b="1" dirty="0" smtClean="0">
                <a:solidFill>
                  <a:srgbClr val="00B0F0"/>
                </a:solidFill>
                <a:latin typeface="Comic Sans MS" panose="030F0702030302020204" pitchFamily="66" charset="0"/>
              </a:rPr>
              <a:t>A.ENGAGEMENT AND COMMUNICATION.</a:t>
            </a:r>
          </a:p>
          <a:p>
            <a:r>
              <a:rPr lang="en-GB" b="1" dirty="0" smtClean="0">
                <a:solidFill>
                  <a:schemeClr val="bg1"/>
                </a:solidFill>
                <a:latin typeface="Comic Sans MS" panose="030F0702030302020204" pitchFamily="66" charset="0"/>
              </a:rPr>
              <a:t>1. </a:t>
            </a:r>
            <a:r>
              <a:rPr lang="en-GB" b="1" dirty="0" smtClean="0">
                <a:solidFill>
                  <a:srgbClr val="00B050"/>
                </a:solidFill>
                <a:latin typeface="Comic Sans MS" panose="030F0702030302020204" pitchFamily="66" charset="0"/>
              </a:rPr>
              <a:t>Prime aim</a:t>
            </a:r>
            <a:r>
              <a:rPr lang="en-GB" b="1" dirty="0" smtClean="0">
                <a:solidFill>
                  <a:schemeClr val="bg1"/>
                </a:solidFill>
                <a:latin typeface="Comic Sans MS" panose="030F0702030302020204" pitchFamily="66" charset="0"/>
              </a:rPr>
              <a:t>: Change from </a:t>
            </a:r>
            <a:r>
              <a:rPr lang="en-GB" b="1" dirty="0" smtClean="0">
                <a:solidFill>
                  <a:schemeClr val="accent6">
                    <a:lumMod val="75000"/>
                  </a:schemeClr>
                </a:solidFill>
                <a:latin typeface="Comic Sans MS" panose="030F0702030302020204" pitchFamily="66" charset="0"/>
              </a:rPr>
              <a:t>FRM</a:t>
            </a:r>
            <a:r>
              <a:rPr lang="en-GB" b="1" dirty="0" smtClean="0">
                <a:solidFill>
                  <a:schemeClr val="bg1"/>
                </a:solidFill>
                <a:latin typeface="Comic Sans MS" panose="030F0702030302020204" pitchFamily="66" charset="0"/>
              </a:rPr>
              <a:t> to </a:t>
            </a:r>
            <a:r>
              <a:rPr lang="en-GB" b="1" dirty="0" smtClean="0">
                <a:solidFill>
                  <a:srgbClr val="FFFF00"/>
                </a:solidFill>
                <a:latin typeface="Comic Sans MS" panose="030F0702030302020204" pitchFamily="66" charset="0"/>
              </a:rPr>
              <a:t>compensation</a:t>
            </a:r>
            <a:r>
              <a:rPr lang="en-GB" b="1" dirty="0" smtClean="0">
                <a:solidFill>
                  <a:schemeClr val="bg1"/>
                </a:solidFill>
                <a:latin typeface="Comic Sans MS" panose="030F0702030302020204" pitchFamily="66" charset="0"/>
              </a:rPr>
              <a:t> habitat – mid 1990s.</a:t>
            </a:r>
          </a:p>
          <a:p>
            <a:r>
              <a:rPr lang="en-GB" b="1" dirty="0" smtClean="0">
                <a:solidFill>
                  <a:schemeClr val="bg1"/>
                </a:solidFill>
                <a:latin typeface="Comic Sans MS" panose="030F0702030302020204" pitchFamily="66" charset="0"/>
              </a:rPr>
              <a:t>2. MR is </a:t>
            </a:r>
            <a:r>
              <a:rPr lang="en-GB" b="1" dirty="0" smtClean="0">
                <a:solidFill>
                  <a:srgbClr val="00B050"/>
                </a:solidFill>
                <a:latin typeface="Comic Sans MS" panose="030F0702030302020204" pitchFamily="66" charset="0"/>
              </a:rPr>
              <a:t>multifunctional</a:t>
            </a:r>
            <a:r>
              <a:rPr lang="en-GB" b="1" dirty="0" smtClean="0">
                <a:solidFill>
                  <a:schemeClr val="bg1"/>
                </a:solidFill>
                <a:latin typeface="Comic Sans MS" panose="030F0702030302020204" pitchFamily="66" charset="0"/>
              </a:rPr>
              <a:t> - must make it publically/stakeholder acceptable and attract funds. ‘Local ownership.’</a:t>
            </a:r>
          </a:p>
          <a:p>
            <a:r>
              <a:rPr lang="en-GB" b="1" dirty="0" smtClean="0">
                <a:solidFill>
                  <a:schemeClr val="bg1"/>
                </a:solidFill>
                <a:latin typeface="Comic Sans MS" panose="030F0702030302020204" pitchFamily="66" charset="0"/>
              </a:rPr>
              <a:t>3. </a:t>
            </a:r>
            <a:r>
              <a:rPr lang="en-GB" b="1" dirty="0" smtClean="0">
                <a:solidFill>
                  <a:srgbClr val="00B050"/>
                </a:solidFill>
                <a:latin typeface="Comic Sans MS" panose="030F0702030302020204" pitchFamily="66" charset="0"/>
              </a:rPr>
              <a:t>Clear message &amp; communication  </a:t>
            </a:r>
            <a:r>
              <a:rPr lang="en-GB" b="1" dirty="0" smtClean="0">
                <a:solidFill>
                  <a:schemeClr val="bg1"/>
                </a:solidFill>
                <a:latin typeface="Comic Sans MS" panose="030F0702030302020204" pitchFamily="66" charset="0"/>
              </a:rPr>
              <a:t>is needed.</a:t>
            </a:r>
          </a:p>
          <a:p>
            <a:endParaRPr lang="en-GB" b="1" dirty="0" smtClean="0">
              <a:solidFill>
                <a:schemeClr val="bg1"/>
              </a:solidFill>
              <a:latin typeface="Comic Sans MS" panose="030F0702030302020204" pitchFamily="66" charset="0"/>
            </a:endParaRPr>
          </a:p>
          <a:p>
            <a:r>
              <a:rPr lang="en-GB" dirty="0">
                <a:solidFill>
                  <a:schemeClr val="bg1"/>
                </a:solidFill>
              </a:rPr>
              <a:t>a</a:t>
            </a:r>
            <a:r>
              <a:rPr lang="en-GB" b="1" dirty="0">
                <a:solidFill>
                  <a:schemeClr val="bg1"/>
                </a:solidFill>
                <a:latin typeface="Comic Sans MS" panose="030F0702030302020204" pitchFamily="66" charset="0"/>
              </a:rPr>
              <a:t>).</a:t>
            </a:r>
            <a:r>
              <a:rPr lang="en-GB" b="1" dirty="0">
                <a:solidFill>
                  <a:schemeClr val="accent6">
                    <a:lumMod val="75000"/>
                  </a:schemeClr>
                </a:solidFill>
                <a:latin typeface="Comic Sans MS" panose="030F0702030302020204" pitchFamily="66" charset="0"/>
              </a:rPr>
              <a:t> </a:t>
            </a:r>
            <a:r>
              <a:rPr lang="en-GB" b="1" dirty="0">
                <a:solidFill>
                  <a:srgbClr val="00B050"/>
                </a:solidFill>
                <a:latin typeface="Comic Sans MS" panose="030F0702030302020204" pitchFamily="66" charset="0"/>
              </a:rPr>
              <a:t>Perception</a:t>
            </a:r>
            <a:r>
              <a:rPr lang="en-GB" b="1" dirty="0">
                <a:solidFill>
                  <a:schemeClr val="accent6">
                    <a:lumMod val="75000"/>
                  </a:schemeClr>
                </a:solidFill>
                <a:latin typeface="Comic Sans MS" panose="030F0702030302020204" pitchFamily="66" charset="0"/>
              </a:rPr>
              <a:t> </a:t>
            </a:r>
            <a:r>
              <a:rPr lang="en-GB" dirty="0">
                <a:solidFill>
                  <a:schemeClr val="bg1"/>
                </a:solidFill>
                <a:latin typeface="Comic Sans MS" panose="030F0702030302020204" pitchFamily="66" charset="0"/>
              </a:rPr>
              <a:t>is key. It has delayed </a:t>
            </a:r>
            <a:r>
              <a:rPr lang="en-GB" b="1" dirty="0">
                <a:solidFill>
                  <a:schemeClr val="accent6">
                    <a:lumMod val="75000"/>
                  </a:schemeClr>
                </a:solidFill>
                <a:latin typeface="Comic Sans MS" panose="030F0702030302020204" pitchFamily="66" charset="0"/>
              </a:rPr>
              <a:t>MR</a:t>
            </a:r>
            <a:r>
              <a:rPr lang="en-GB" dirty="0">
                <a:solidFill>
                  <a:schemeClr val="bg1"/>
                </a:solidFill>
                <a:latin typeface="Comic Sans MS" panose="030F0702030302020204" pitchFamily="66" charset="0"/>
              </a:rPr>
              <a:t> (Donna Nook); an argument is that it increases flood risk elsewhere in the area</a:t>
            </a:r>
            <a:r>
              <a:rPr lang="en-GB" dirty="0" smtClean="0">
                <a:solidFill>
                  <a:schemeClr val="bg1"/>
                </a:solidFill>
                <a:latin typeface="Comic Sans MS" panose="030F0702030302020204" pitchFamily="66" charset="0"/>
              </a:rPr>
              <a:t>.</a:t>
            </a:r>
          </a:p>
          <a:p>
            <a:endParaRPr lang="en-GB" dirty="0">
              <a:solidFill>
                <a:schemeClr val="bg1"/>
              </a:solidFill>
              <a:latin typeface="Comic Sans MS" panose="030F0702030302020204" pitchFamily="66" charset="0"/>
            </a:endParaRPr>
          </a:p>
          <a:p>
            <a:r>
              <a:rPr lang="en-GB" dirty="0">
                <a:solidFill>
                  <a:schemeClr val="bg1"/>
                </a:solidFill>
                <a:latin typeface="Comic Sans MS" panose="030F0702030302020204" pitchFamily="66" charset="0"/>
              </a:rPr>
              <a:t>b). Rights of Way and public footpaths</a:t>
            </a:r>
            <a:r>
              <a:rPr lang="en-GB" dirty="0" smtClean="0">
                <a:solidFill>
                  <a:schemeClr val="bg1"/>
                </a:solidFill>
                <a:latin typeface="Comic Sans MS" panose="030F0702030302020204" pitchFamily="66" charset="0"/>
              </a:rPr>
              <a:t>.</a:t>
            </a:r>
          </a:p>
          <a:p>
            <a:endParaRPr lang="en-GB" dirty="0">
              <a:solidFill>
                <a:schemeClr val="bg1"/>
              </a:solidFill>
              <a:latin typeface="Comic Sans MS" panose="030F0702030302020204" pitchFamily="66" charset="0"/>
            </a:endParaRPr>
          </a:p>
          <a:p>
            <a:r>
              <a:rPr lang="en-GB" dirty="0">
                <a:solidFill>
                  <a:schemeClr val="bg1"/>
                </a:solidFill>
                <a:latin typeface="Comic Sans MS" panose="030F0702030302020204" pitchFamily="66" charset="0"/>
              </a:rPr>
              <a:t>c). </a:t>
            </a:r>
            <a:r>
              <a:rPr lang="en-GB" b="1" dirty="0">
                <a:solidFill>
                  <a:srgbClr val="00B050"/>
                </a:solidFill>
                <a:latin typeface="Comic Sans MS" panose="030F0702030302020204" pitchFamily="66" charset="0"/>
              </a:rPr>
              <a:t>Managed retreat/managed realignment </a:t>
            </a:r>
            <a:r>
              <a:rPr lang="en-GB" dirty="0">
                <a:solidFill>
                  <a:schemeClr val="bg1"/>
                </a:solidFill>
                <a:latin typeface="Comic Sans MS" panose="030F0702030302020204" pitchFamily="66" charset="0"/>
              </a:rPr>
              <a:t>are frequently interchanged. Former has a negative connotation. </a:t>
            </a:r>
            <a:r>
              <a:rPr lang="en-GB" b="1" dirty="0">
                <a:solidFill>
                  <a:srgbClr val="FFFF00"/>
                </a:solidFill>
                <a:latin typeface="Comic Sans MS" panose="030F0702030302020204" pitchFamily="66" charset="0"/>
              </a:rPr>
              <a:t>‘Inter tidal wetland restoration </a:t>
            </a:r>
            <a:r>
              <a:rPr lang="en-GB" dirty="0">
                <a:solidFill>
                  <a:schemeClr val="accent6">
                    <a:lumMod val="75000"/>
                  </a:schemeClr>
                </a:solidFill>
                <a:latin typeface="Comic Sans MS" panose="030F0702030302020204" pitchFamily="66" charset="0"/>
              </a:rPr>
              <a:t>‘</a:t>
            </a:r>
            <a:r>
              <a:rPr lang="en-GB" dirty="0">
                <a:solidFill>
                  <a:schemeClr val="bg1"/>
                </a:solidFill>
                <a:latin typeface="Comic Sans MS" panose="030F0702030302020204" pitchFamily="66" charset="0"/>
              </a:rPr>
              <a:t>…. rather than </a:t>
            </a:r>
            <a:r>
              <a:rPr lang="en-GB" b="1" dirty="0">
                <a:solidFill>
                  <a:schemeClr val="accent6">
                    <a:lumMod val="75000"/>
                  </a:schemeClr>
                </a:solidFill>
                <a:latin typeface="Comic Sans MS" panose="030F0702030302020204" pitchFamily="66" charset="0"/>
              </a:rPr>
              <a:t>Managed </a:t>
            </a:r>
            <a:r>
              <a:rPr lang="en-GB" b="1" dirty="0">
                <a:solidFill>
                  <a:schemeClr val="accent6">
                    <a:lumMod val="75000"/>
                  </a:schemeClr>
                </a:solidFill>
              </a:rPr>
              <a:t>Realignment</a:t>
            </a:r>
            <a:r>
              <a:rPr lang="en-GB" dirty="0">
                <a:solidFill>
                  <a:schemeClr val="accent6">
                    <a:lumMod val="75000"/>
                  </a:schemeClr>
                </a:solidFill>
              </a:rPr>
              <a:t>!</a:t>
            </a:r>
            <a:endParaRPr lang="en-GB" dirty="0">
              <a:solidFill>
                <a:schemeClr val="bg1"/>
              </a:solidFill>
            </a:endParaRPr>
          </a:p>
          <a:p>
            <a:endParaRPr lang="en-GB" b="1" dirty="0" smtClean="0">
              <a:solidFill>
                <a:schemeClr val="bg1"/>
              </a:solidFill>
              <a:latin typeface="Comic Sans MS" panose="030F0702030302020204" pitchFamily="66" charset="0"/>
            </a:endParaRPr>
          </a:p>
          <a:p>
            <a:endParaRPr lang="en-GB" dirty="0" smtClean="0">
              <a:solidFill>
                <a:srgbClr val="00B0F0"/>
              </a:solidFill>
              <a:latin typeface="Comic Sans MS" panose="030F0702030302020204" pitchFamily="66" charset="0"/>
            </a:endParaRPr>
          </a:p>
          <a:p>
            <a:endParaRPr lang="en-GB" dirty="0">
              <a:solidFill>
                <a:srgbClr val="00B0F0"/>
              </a:solidFill>
            </a:endParaRPr>
          </a:p>
          <a:p>
            <a:endParaRPr lang="en-GB" dirty="0">
              <a:solidFill>
                <a:schemeClr val="bg1"/>
              </a:solidFill>
            </a:endParaRPr>
          </a:p>
        </p:txBody>
      </p:sp>
    </p:spTree>
    <p:extLst>
      <p:ext uri="{BB962C8B-B14F-4D97-AF65-F5344CB8AC3E}">
        <p14:creationId xmlns:p14="http://schemas.microsoft.com/office/powerpoint/2010/main" val="74358589"/>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4" name="Rectangle 3"/>
          <p:cNvSpPr/>
          <p:nvPr/>
        </p:nvSpPr>
        <p:spPr>
          <a:xfrm>
            <a:off x="0" y="197346"/>
            <a:ext cx="9036496" cy="7571303"/>
          </a:xfrm>
          <a:prstGeom prst="rect">
            <a:avLst/>
          </a:prstGeom>
        </p:spPr>
        <p:txBody>
          <a:bodyPr wrap="square">
            <a:spAutoFit/>
          </a:bodyPr>
          <a:lstStyle/>
          <a:p>
            <a:r>
              <a:rPr lang="en-GB" b="1" dirty="0">
                <a:solidFill>
                  <a:srgbClr val="00B0F0"/>
                </a:solidFill>
              </a:rPr>
              <a:t>B</a:t>
            </a:r>
            <a:r>
              <a:rPr lang="en-GB" b="1" dirty="0">
                <a:solidFill>
                  <a:srgbClr val="00B0F0"/>
                </a:solidFill>
                <a:latin typeface="Comic Sans MS" panose="030F0702030302020204" pitchFamily="66" charset="0"/>
              </a:rPr>
              <a:t>. STATUTORY PROCESS.</a:t>
            </a:r>
          </a:p>
          <a:p>
            <a:r>
              <a:rPr lang="en-GB" b="1" dirty="0">
                <a:solidFill>
                  <a:srgbClr val="00B050"/>
                </a:solidFill>
                <a:latin typeface="Comic Sans MS" panose="030F0702030302020204" pitchFamily="66" charset="0"/>
              </a:rPr>
              <a:t>a). </a:t>
            </a:r>
            <a:r>
              <a:rPr lang="en-GB" b="1" dirty="0">
                <a:solidFill>
                  <a:schemeClr val="accent6">
                    <a:lumMod val="75000"/>
                  </a:schemeClr>
                </a:solidFill>
                <a:latin typeface="Comic Sans MS" panose="030F0702030302020204" pitchFamily="66" charset="0"/>
              </a:rPr>
              <a:t>MR</a:t>
            </a:r>
            <a:r>
              <a:rPr lang="en-GB" dirty="0">
                <a:solidFill>
                  <a:schemeClr val="bg1"/>
                </a:solidFill>
                <a:latin typeface="Comic Sans MS" panose="030F0702030302020204" pitchFamily="66" charset="0"/>
              </a:rPr>
              <a:t> is </a:t>
            </a:r>
            <a:r>
              <a:rPr lang="en-GB" dirty="0">
                <a:solidFill>
                  <a:srgbClr val="00B050"/>
                </a:solidFill>
                <a:latin typeface="Comic Sans MS" panose="030F0702030302020204" pitchFamily="66" charset="0"/>
              </a:rPr>
              <a:t>rare</a:t>
            </a:r>
            <a:r>
              <a:rPr lang="en-GB" dirty="0">
                <a:solidFill>
                  <a:schemeClr val="bg1"/>
                </a:solidFill>
                <a:latin typeface="Comic Sans MS" panose="030F0702030302020204" pitchFamily="66" charset="0"/>
              </a:rPr>
              <a:t> so planners are venturing into the unknown, </a:t>
            </a:r>
            <a:r>
              <a:rPr lang="en-GB" b="1" dirty="0">
                <a:solidFill>
                  <a:schemeClr val="accent6">
                    <a:lumMod val="75000"/>
                  </a:schemeClr>
                </a:solidFill>
                <a:latin typeface="Comic Sans MS" panose="030F0702030302020204" pitchFamily="66" charset="0"/>
              </a:rPr>
              <a:t>SMP</a:t>
            </a:r>
            <a:r>
              <a:rPr lang="en-GB" dirty="0">
                <a:solidFill>
                  <a:schemeClr val="accent6">
                    <a:lumMod val="75000"/>
                  </a:schemeClr>
                </a:solidFill>
                <a:latin typeface="Comic Sans MS" panose="030F0702030302020204" pitchFamily="66" charset="0"/>
              </a:rPr>
              <a:t>s</a:t>
            </a:r>
            <a:r>
              <a:rPr lang="en-GB" dirty="0">
                <a:solidFill>
                  <a:schemeClr val="bg1"/>
                </a:solidFill>
                <a:latin typeface="Comic Sans MS" panose="030F0702030302020204" pitchFamily="66" charset="0"/>
              </a:rPr>
              <a:t> can be a big help </a:t>
            </a:r>
            <a:r>
              <a:rPr lang="en-GB" dirty="0" smtClean="0">
                <a:solidFill>
                  <a:schemeClr val="bg1"/>
                </a:solidFill>
                <a:latin typeface="Comic Sans MS" panose="030F0702030302020204" pitchFamily="66" charset="0"/>
              </a:rPr>
              <a:t> </a:t>
            </a:r>
          </a:p>
          <a:p>
            <a:r>
              <a:rPr lang="en-GB" dirty="0">
                <a:solidFill>
                  <a:schemeClr val="bg1"/>
                </a:solidFill>
                <a:latin typeface="Comic Sans MS" panose="030F0702030302020204" pitchFamily="66" charset="0"/>
              </a:rPr>
              <a:t> </a:t>
            </a:r>
            <a:r>
              <a:rPr lang="en-GB" dirty="0" smtClean="0">
                <a:solidFill>
                  <a:schemeClr val="bg1"/>
                </a:solidFill>
                <a:latin typeface="Comic Sans MS" panose="030F0702030302020204" pitchFamily="66" charset="0"/>
              </a:rPr>
              <a:t>     here</a:t>
            </a:r>
            <a:r>
              <a:rPr lang="en-GB" dirty="0">
                <a:solidFill>
                  <a:schemeClr val="bg1"/>
                </a:solidFill>
                <a:latin typeface="Comic Sans MS" panose="030F0702030302020204" pitchFamily="66" charset="0"/>
              </a:rPr>
              <a:t>, even though they are not statutory</a:t>
            </a:r>
            <a:r>
              <a:rPr lang="en-GB" dirty="0" smtClean="0">
                <a:solidFill>
                  <a:schemeClr val="bg1"/>
                </a:solidFill>
                <a:latin typeface="Comic Sans MS" panose="030F0702030302020204" pitchFamily="66" charset="0"/>
              </a:rPr>
              <a:t>.</a:t>
            </a:r>
          </a:p>
          <a:p>
            <a:endParaRPr lang="en-GB" dirty="0">
              <a:solidFill>
                <a:schemeClr val="bg1"/>
              </a:solidFill>
              <a:latin typeface="Comic Sans MS" panose="030F0702030302020204" pitchFamily="66" charset="0"/>
            </a:endParaRPr>
          </a:p>
          <a:p>
            <a:r>
              <a:rPr lang="en-GB" dirty="0">
                <a:solidFill>
                  <a:srgbClr val="00B050"/>
                </a:solidFill>
                <a:latin typeface="Comic Sans MS" panose="030F0702030302020204" pitchFamily="66" charset="0"/>
              </a:rPr>
              <a:t>b)   Timescales</a:t>
            </a:r>
            <a:r>
              <a:rPr lang="en-GB" dirty="0">
                <a:solidFill>
                  <a:schemeClr val="bg1"/>
                </a:solidFill>
                <a:latin typeface="Comic Sans MS" panose="030F0702030302020204" pitchFamily="66" charset="0"/>
              </a:rPr>
              <a:t>. </a:t>
            </a:r>
            <a:r>
              <a:rPr lang="en-GB" b="1" dirty="0">
                <a:solidFill>
                  <a:schemeClr val="accent6">
                    <a:lumMod val="75000"/>
                  </a:schemeClr>
                </a:solidFill>
                <a:latin typeface="Comic Sans MS" panose="030F0702030302020204" pitchFamily="66" charset="0"/>
              </a:rPr>
              <a:t>RHCP</a:t>
            </a:r>
            <a:r>
              <a:rPr lang="en-GB" dirty="0">
                <a:solidFill>
                  <a:schemeClr val="accent6">
                    <a:lumMod val="75000"/>
                  </a:schemeClr>
                </a:solidFill>
                <a:latin typeface="Comic Sans MS" panose="030F0702030302020204" pitchFamily="66" charset="0"/>
              </a:rPr>
              <a:t> </a:t>
            </a:r>
            <a:r>
              <a:rPr lang="en-GB" dirty="0">
                <a:solidFill>
                  <a:schemeClr val="bg1"/>
                </a:solidFill>
                <a:latin typeface="Comic Sans MS" panose="030F0702030302020204" pitchFamily="66" charset="0"/>
              </a:rPr>
              <a:t>important here.</a:t>
            </a:r>
          </a:p>
          <a:p>
            <a:endParaRPr lang="en-GB" dirty="0">
              <a:solidFill>
                <a:schemeClr val="bg1"/>
              </a:solidFill>
              <a:latin typeface="Comic Sans MS" panose="030F0702030302020204" pitchFamily="66" charset="0"/>
            </a:endParaRPr>
          </a:p>
          <a:p>
            <a:r>
              <a:rPr lang="en-GB" b="1" dirty="0">
                <a:solidFill>
                  <a:srgbClr val="00B0F0"/>
                </a:solidFill>
                <a:latin typeface="Comic Sans MS" panose="030F0702030302020204" pitchFamily="66" charset="0"/>
              </a:rPr>
              <a:t>C. TECHNICAL EXPERTISE.</a:t>
            </a:r>
          </a:p>
          <a:p>
            <a:r>
              <a:rPr lang="en-GB" dirty="0" smtClean="0">
                <a:solidFill>
                  <a:srgbClr val="00B050"/>
                </a:solidFill>
                <a:latin typeface="Comic Sans MS" panose="030F0702030302020204" pitchFamily="66" charset="0"/>
              </a:rPr>
              <a:t>a). </a:t>
            </a:r>
            <a:r>
              <a:rPr lang="en-GB" b="1" dirty="0">
                <a:solidFill>
                  <a:schemeClr val="accent6">
                    <a:lumMod val="75000"/>
                  </a:schemeClr>
                </a:solidFill>
                <a:latin typeface="Comic Sans MS" panose="030F0702030302020204" pitchFamily="66" charset="0"/>
              </a:rPr>
              <a:t>EA</a:t>
            </a:r>
            <a:r>
              <a:rPr lang="en-GB" dirty="0">
                <a:solidFill>
                  <a:schemeClr val="accent6">
                    <a:lumMod val="75000"/>
                  </a:schemeClr>
                </a:solidFill>
                <a:latin typeface="Comic Sans MS" panose="030F0702030302020204" pitchFamily="66" charset="0"/>
              </a:rPr>
              <a:t> </a:t>
            </a:r>
            <a:r>
              <a:rPr lang="en-GB" dirty="0">
                <a:solidFill>
                  <a:schemeClr val="bg1"/>
                </a:solidFill>
                <a:latin typeface="Comic Sans MS" panose="030F0702030302020204" pitchFamily="66" charset="0"/>
              </a:rPr>
              <a:t>is compiling a </a:t>
            </a:r>
            <a:r>
              <a:rPr lang="en-GB" dirty="0">
                <a:solidFill>
                  <a:srgbClr val="00B050"/>
                </a:solidFill>
                <a:latin typeface="Comic Sans MS" panose="030F0702030302020204" pitchFamily="66" charset="0"/>
              </a:rPr>
              <a:t>data base </a:t>
            </a:r>
            <a:r>
              <a:rPr lang="en-GB" dirty="0">
                <a:solidFill>
                  <a:schemeClr val="bg1"/>
                </a:solidFill>
                <a:latin typeface="Comic Sans MS" panose="030F0702030302020204" pitchFamily="66" charset="0"/>
              </a:rPr>
              <a:t>and networking </a:t>
            </a:r>
            <a:r>
              <a:rPr lang="en-GB" dirty="0" smtClean="0">
                <a:solidFill>
                  <a:schemeClr val="bg1"/>
                </a:solidFill>
                <a:latin typeface="Comic Sans MS" panose="030F0702030302020204" pitchFamily="66" charset="0"/>
              </a:rPr>
              <a:t>schemes</a:t>
            </a:r>
          </a:p>
          <a:p>
            <a:endParaRPr lang="en-GB" dirty="0" smtClean="0">
              <a:solidFill>
                <a:srgbClr val="00B050"/>
              </a:solidFill>
              <a:latin typeface="Comic Sans MS" panose="030F0702030302020204" pitchFamily="66" charset="0"/>
            </a:endParaRPr>
          </a:p>
          <a:p>
            <a:r>
              <a:rPr lang="en-GB" b="1" dirty="0" smtClean="0">
                <a:solidFill>
                  <a:srgbClr val="00B050"/>
                </a:solidFill>
                <a:latin typeface="Comic Sans MS" panose="030F0702030302020204" pitchFamily="66" charset="0"/>
              </a:rPr>
              <a:t>b).</a:t>
            </a:r>
            <a:r>
              <a:rPr lang="en-GB" dirty="0" smtClean="0">
                <a:solidFill>
                  <a:schemeClr val="bg1"/>
                </a:solidFill>
                <a:latin typeface="Comic Sans MS" panose="030F0702030302020204" pitchFamily="66" charset="0"/>
              </a:rPr>
              <a:t> </a:t>
            </a:r>
            <a:r>
              <a:rPr lang="en-GB" dirty="0">
                <a:solidFill>
                  <a:schemeClr val="bg1"/>
                </a:solidFill>
                <a:latin typeface="Comic Sans MS" panose="030F0702030302020204" pitchFamily="66" charset="0"/>
              </a:rPr>
              <a:t>Only a </a:t>
            </a:r>
            <a:r>
              <a:rPr lang="en-GB" dirty="0">
                <a:solidFill>
                  <a:srgbClr val="00B050"/>
                </a:solidFill>
                <a:latin typeface="Comic Sans MS" panose="030F0702030302020204" pitchFamily="66" charset="0"/>
              </a:rPr>
              <a:t>few practitioners </a:t>
            </a:r>
            <a:r>
              <a:rPr lang="en-GB" dirty="0">
                <a:solidFill>
                  <a:schemeClr val="bg1"/>
                </a:solidFill>
                <a:latin typeface="Comic Sans MS" panose="030F0702030302020204" pitchFamily="66" charset="0"/>
              </a:rPr>
              <a:t>have actually carried out </a:t>
            </a:r>
            <a:r>
              <a:rPr lang="en-GB" b="1" dirty="0">
                <a:solidFill>
                  <a:schemeClr val="accent6">
                    <a:lumMod val="75000"/>
                  </a:schemeClr>
                </a:solidFill>
                <a:latin typeface="Comic Sans MS" panose="030F0702030302020204" pitchFamily="66" charset="0"/>
              </a:rPr>
              <a:t>MR</a:t>
            </a:r>
            <a:r>
              <a:rPr lang="en-GB" dirty="0">
                <a:solidFill>
                  <a:schemeClr val="accent6">
                    <a:lumMod val="75000"/>
                  </a:schemeClr>
                </a:solidFill>
                <a:latin typeface="Comic Sans MS" panose="030F0702030302020204" pitchFamily="66" charset="0"/>
              </a:rPr>
              <a:t> </a:t>
            </a:r>
            <a:r>
              <a:rPr lang="en-GB" dirty="0">
                <a:solidFill>
                  <a:schemeClr val="bg1"/>
                </a:solidFill>
                <a:latin typeface="Comic Sans MS" panose="030F0702030302020204" pitchFamily="66" charset="0"/>
              </a:rPr>
              <a:t>schemes.</a:t>
            </a:r>
          </a:p>
          <a:p>
            <a:endParaRPr lang="en-GB" dirty="0">
              <a:solidFill>
                <a:schemeClr val="bg1"/>
              </a:solidFill>
              <a:latin typeface="Comic Sans MS" panose="030F0702030302020204" pitchFamily="66" charset="0"/>
            </a:endParaRPr>
          </a:p>
          <a:p>
            <a:r>
              <a:rPr lang="en-GB" b="1" dirty="0">
                <a:solidFill>
                  <a:srgbClr val="00B0F0"/>
                </a:solidFill>
                <a:latin typeface="Comic Sans MS" panose="030F0702030302020204" pitchFamily="66" charset="0"/>
              </a:rPr>
              <a:t>D, FUNDING AND PARTNERSHIPS.</a:t>
            </a:r>
          </a:p>
          <a:p>
            <a:pPr marL="342900" indent="-342900">
              <a:buAutoNum type="alphaLcParenR"/>
            </a:pPr>
            <a:r>
              <a:rPr lang="en-GB" dirty="0">
                <a:solidFill>
                  <a:srgbClr val="00B050"/>
                </a:solidFill>
                <a:latin typeface="Comic Sans MS" panose="030F0702030302020204" pitchFamily="66" charset="0"/>
              </a:rPr>
              <a:t>Willing Landowners </a:t>
            </a:r>
            <a:r>
              <a:rPr lang="en-GB" b="1" dirty="0">
                <a:solidFill>
                  <a:schemeClr val="accent6">
                    <a:lumMod val="75000"/>
                  </a:schemeClr>
                </a:solidFill>
                <a:latin typeface="Comic Sans MS" panose="030F0702030302020204" pitchFamily="66" charset="0"/>
              </a:rPr>
              <a:t>(WL) </a:t>
            </a:r>
            <a:r>
              <a:rPr lang="en-GB" dirty="0">
                <a:solidFill>
                  <a:schemeClr val="bg1"/>
                </a:solidFill>
                <a:latin typeface="Comic Sans MS" panose="030F0702030302020204" pitchFamily="66" charset="0"/>
              </a:rPr>
              <a:t>. Strategic </a:t>
            </a:r>
            <a:r>
              <a:rPr lang="en-GB" i="1" dirty="0">
                <a:solidFill>
                  <a:schemeClr val="bg1"/>
                </a:solidFill>
                <a:latin typeface="Comic Sans MS" panose="030F0702030302020204" pitchFamily="66" charset="0"/>
              </a:rPr>
              <a:t>vs</a:t>
            </a:r>
            <a:r>
              <a:rPr lang="en-GB" dirty="0">
                <a:solidFill>
                  <a:schemeClr val="bg1"/>
                </a:solidFill>
                <a:latin typeface="Comic Sans MS" panose="030F0702030302020204" pitchFamily="66" charset="0"/>
              </a:rPr>
              <a:t>. Opportunistic habitat creation. </a:t>
            </a:r>
            <a:r>
              <a:rPr lang="en-GB" b="1" dirty="0">
                <a:solidFill>
                  <a:schemeClr val="accent6">
                    <a:lumMod val="75000"/>
                  </a:schemeClr>
                </a:solidFill>
                <a:latin typeface="Comic Sans MS" panose="030F0702030302020204" pitchFamily="66" charset="0"/>
              </a:rPr>
              <a:t>SMP</a:t>
            </a:r>
            <a:r>
              <a:rPr lang="en-GB" b="1" dirty="0">
                <a:solidFill>
                  <a:schemeClr val="bg1"/>
                </a:solidFill>
                <a:latin typeface="Comic Sans MS" panose="030F0702030302020204" pitchFamily="66" charset="0"/>
              </a:rPr>
              <a:t> </a:t>
            </a:r>
            <a:r>
              <a:rPr lang="en-GB" dirty="0">
                <a:solidFill>
                  <a:schemeClr val="bg1"/>
                </a:solidFill>
                <a:latin typeface="Comic Sans MS" panose="030F0702030302020204" pitchFamily="66" charset="0"/>
              </a:rPr>
              <a:t>and Estuarine plans indicate the most suitable locations, but delivery depends upon </a:t>
            </a:r>
            <a:r>
              <a:rPr lang="en-GB" b="1" dirty="0">
                <a:solidFill>
                  <a:schemeClr val="accent6">
                    <a:lumMod val="75000"/>
                  </a:schemeClr>
                </a:solidFill>
                <a:latin typeface="Comic Sans MS" panose="030F0702030302020204" pitchFamily="66" charset="0"/>
              </a:rPr>
              <a:t>WL</a:t>
            </a:r>
            <a:r>
              <a:rPr lang="en-GB" dirty="0">
                <a:solidFill>
                  <a:schemeClr val="accent6">
                    <a:lumMod val="75000"/>
                  </a:schemeClr>
                </a:solidFill>
                <a:latin typeface="Comic Sans MS" panose="030F0702030302020204" pitchFamily="66" charset="0"/>
              </a:rPr>
              <a:t>. </a:t>
            </a:r>
            <a:r>
              <a:rPr lang="en-GB" dirty="0">
                <a:solidFill>
                  <a:schemeClr val="bg1"/>
                </a:solidFill>
                <a:latin typeface="Comic Sans MS" panose="030F0702030302020204" pitchFamily="66" charset="0"/>
              </a:rPr>
              <a:t>These can choose to maintain flood defences privately when not economic</a:t>
            </a:r>
            <a:r>
              <a:rPr lang="en-GB" dirty="0" smtClean="0">
                <a:solidFill>
                  <a:schemeClr val="bg1"/>
                </a:solidFill>
                <a:latin typeface="Comic Sans MS" panose="030F0702030302020204" pitchFamily="66" charset="0"/>
              </a:rPr>
              <a:t>.</a:t>
            </a:r>
          </a:p>
          <a:p>
            <a:endParaRPr lang="en-GB" dirty="0" smtClean="0">
              <a:solidFill>
                <a:schemeClr val="bg1"/>
              </a:solidFill>
              <a:latin typeface="Comic Sans MS" panose="030F0702030302020204" pitchFamily="66" charset="0"/>
            </a:endParaRPr>
          </a:p>
          <a:p>
            <a:r>
              <a:rPr lang="en-GB" dirty="0">
                <a:solidFill>
                  <a:srgbClr val="00B050"/>
                </a:solidFill>
                <a:latin typeface="Comic Sans MS" panose="030F0702030302020204" pitchFamily="66" charset="0"/>
              </a:rPr>
              <a:t>b) </a:t>
            </a:r>
            <a:r>
              <a:rPr lang="en-GB" b="1" dirty="0">
                <a:solidFill>
                  <a:schemeClr val="bg1"/>
                </a:solidFill>
                <a:latin typeface="Comic Sans MS" panose="030F0702030302020204" pitchFamily="66" charset="0"/>
              </a:rPr>
              <a:t>In </a:t>
            </a:r>
            <a:r>
              <a:rPr lang="en-GB" b="1" dirty="0">
                <a:solidFill>
                  <a:srgbClr val="00B050"/>
                </a:solidFill>
                <a:latin typeface="Comic Sans MS" panose="030F0702030302020204" pitchFamily="66" charset="0"/>
              </a:rPr>
              <a:t>less suitable locations </a:t>
            </a:r>
            <a:r>
              <a:rPr lang="en-GB" b="1" dirty="0">
                <a:solidFill>
                  <a:schemeClr val="accent6">
                    <a:lumMod val="75000"/>
                  </a:schemeClr>
                </a:solidFill>
                <a:latin typeface="Comic Sans MS" panose="030F0702030302020204" pitchFamily="66" charset="0"/>
              </a:rPr>
              <a:t>EA </a:t>
            </a:r>
            <a:r>
              <a:rPr lang="en-GB" b="1" dirty="0">
                <a:solidFill>
                  <a:schemeClr val="bg1"/>
                </a:solidFill>
                <a:latin typeface="Comic Sans MS" panose="030F0702030302020204" pitchFamily="66" charset="0"/>
              </a:rPr>
              <a:t>can choose </a:t>
            </a:r>
            <a:r>
              <a:rPr lang="en-GB" b="1" dirty="0">
                <a:solidFill>
                  <a:schemeClr val="accent6">
                    <a:lumMod val="75000"/>
                  </a:schemeClr>
                </a:solidFill>
                <a:latin typeface="Comic Sans MS" panose="030F0702030302020204" pitchFamily="66" charset="0"/>
              </a:rPr>
              <a:t>MR</a:t>
            </a:r>
            <a:r>
              <a:rPr lang="en-GB" b="1" dirty="0">
                <a:solidFill>
                  <a:schemeClr val="bg1"/>
                </a:solidFill>
                <a:latin typeface="Comic Sans MS" panose="030F0702030302020204" pitchFamily="66" charset="0"/>
              </a:rPr>
              <a:t> in order to meet Habitat </a:t>
            </a:r>
          </a:p>
          <a:p>
            <a:r>
              <a:rPr lang="en-GB" b="1" dirty="0">
                <a:solidFill>
                  <a:schemeClr val="bg1"/>
                </a:solidFill>
                <a:latin typeface="Comic Sans MS" panose="030F0702030302020204" pitchFamily="66" charset="0"/>
              </a:rPr>
              <a:t>   Creation targets. They need bigger business incentives to give up prime </a:t>
            </a:r>
          </a:p>
          <a:p>
            <a:r>
              <a:rPr lang="en-GB" b="1" dirty="0">
                <a:solidFill>
                  <a:schemeClr val="bg1"/>
                </a:solidFill>
                <a:latin typeface="Comic Sans MS" panose="030F0702030302020204" pitchFamily="66" charset="0"/>
              </a:rPr>
              <a:t>   agricultural land for habitat creation.</a:t>
            </a:r>
          </a:p>
          <a:p>
            <a:endParaRPr lang="en-GB" b="1" dirty="0">
              <a:solidFill>
                <a:schemeClr val="bg1"/>
              </a:solidFill>
              <a:latin typeface="Comic Sans MS" panose="030F0702030302020204" pitchFamily="66" charset="0"/>
            </a:endParaRPr>
          </a:p>
          <a:p>
            <a:r>
              <a:rPr lang="en-GB" b="1" dirty="0" smtClean="0">
                <a:solidFill>
                  <a:srgbClr val="00B050"/>
                </a:solidFill>
                <a:latin typeface="Comic Sans MS" panose="030F0702030302020204" pitchFamily="66" charset="0"/>
              </a:rPr>
              <a:t>c).</a:t>
            </a:r>
            <a:r>
              <a:rPr lang="en-GB" b="1" dirty="0" smtClean="0">
                <a:solidFill>
                  <a:schemeClr val="bg1"/>
                </a:solidFill>
                <a:latin typeface="Comic Sans MS" panose="030F0702030302020204" pitchFamily="66" charset="0"/>
              </a:rPr>
              <a:t>Royal </a:t>
            </a:r>
            <a:r>
              <a:rPr lang="en-GB" b="1" dirty="0">
                <a:solidFill>
                  <a:schemeClr val="bg1"/>
                </a:solidFill>
                <a:latin typeface="Comic Sans MS" panose="030F0702030302020204" pitchFamily="66" charset="0"/>
              </a:rPr>
              <a:t>Society for the protection of birds </a:t>
            </a:r>
            <a:r>
              <a:rPr lang="en-GB" b="1" dirty="0">
                <a:solidFill>
                  <a:schemeClr val="accent6">
                    <a:lumMod val="75000"/>
                  </a:schemeClr>
                </a:solidFill>
                <a:latin typeface="Comic Sans MS" panose="030F0702030302020204" pitchFamily="66" charset="0"/>
              </a:rPr>
              <a:t>(RSPB) </a:t>
            </a:r>
            <a:r>
              <a:rPr lang="en-GB" b="1" dirty="0">
                <a:solidFill>
                  <a:schemeClr val="bg1"/>
                </a:solidFill>
                <a:latin typeface="Comic Sans MS" panose="030F0702030302020204" pitchFamily="66" charset="0"/>
              </a:rPr>
              <a:t>and </a:t>
            </a:r>
            <a:r>
              <a:rPr lang="en-GB" b="1" dirty="0">
                <a:solidFill>
                  <a:schemeClr val="accent6">
                    <a:lumMod val="75000"/>
                  </a:schemeClr>
                </a:solidFill>
                <a:latin typeface="Comic Sans MS" panose="030F0702030302020204" pitchFamily="66" charset="0"/>
              </a:rPr>
              <a:t>Local Wildlife Trusts </a:t>
            </a:r>
            <a:endParaRPr lang="en-GB" b="1" dirty="0" smtClean="0">
              <a:solidFill>
                <a:schemeClr val="accent6">
                  <a:lumMod val="75000"/>
                </a:schemeClr>
              </a:solidFill>
              <a:latin typeface="Comic Sans MS" panose="030F0702030302020204" pitchFamily="66" charset="0"/>
            </a:endParaRPr>
          </a:p>
          <a:p>
            <a:r>
              <a:rPr lang="en-GB" b="1" dirty="0">
                <a:solidFill>
                  <a:schemeClr val="accent6">
                    <a:lumMod val="75000"/>
                  </a:schemeClr>
                </a:solidFill>
                <a:latin typeface="Comic Sans MS" panose="030F0702030302020204" pitchFamily="66" charset="0"/>
              </a:rPr>
              <a:t> </a:t>
            </a:r>
            <a:r>
              <a:rPr lang="en-GB" b="1" dirty="0" smtClean="0">
                <a:solidFill>
                  <a:schemeClr val="accent6">
                    <a:lumMod val="75000"/>
                  </a:schemeClr>
                </a:solidFill>
                <a:latin typeface="Comic Sans MS" panose="030F0702030302020204" pitchFamily="66" charset="0"/>
              </a:rPr>
              <a:t>  </a:t>
            </a:r>
            <a:r>
              <a:rPr lang="en-GB" b="1" dirty="0" smtClean="0">
                <a:solidFill>
                  <a:schemeClr val="bg1"/>
                </a:solidFill>
                <a:latin typeface="Comic Sans MS" panose="030F0702030302020204" pitchFamily="66" charset="0"/>
              </a:rPr>
              <a:t>are </a:t>
            </a:r>
            <a:r>
              <a:rPr lang="en-GB" b="1" dirty="0">
                <a:solidFill>
                  <a:schemeClr val="bg1"/>
                </a:solidFill>
                <a:latin typeface="Comic Sans MS" panose="030F0702030302020204" pitchFamily="66" charset="0"/>
              </a:rPr>
              <a:t>key here (</a:t>
            </a:r>
            <a:r>
              <a:rPr lang="en-GB" b="1" dirty="0" err="1">
                <a:solidFill>
                  <a:schemeClr val="bg1"/>
                </a:solidFill>
                <a:latin typeface="Comic Sans MS" panose="030F0702030302020204" pitchFamily="66" charset="0"/>
              </a:rPr>
              <a:t>Wallasea</a:t>
            </a:r>
            <a:r>
              <a:rPr lang="en-GB" b="1" dirty="0">
                <a:solidFill>
                  <a:schemeClr val="bg1"/>
                </a:solidFill>
                <a:latin typeface="Comic Sans MS" panose="030F0702030302020204" pitchFamily="66" charset="0"/>
              </a:rPr>
              <a:t> Island, Essex - above). </a:t>
            </a:r>
            <a:r>
              <a:rPr lang="en-GB" b="1" dirty="0">
                <a:solidFill>
                  <a:srgbClr val="00B050"/>
                </a:solidFill>
                <a:latin typeface="Comic Sans MS" panose="030F0702030302020204" pitchFamily="66" charset="0"/>
              </a:rPr>
              <a:t>Shared knowledge is key</a:t>
            </a:r>
            <a:r>
              <a:rPr lang="en-GB" b="1" dirty="0">
                <a:solidFill>
                  <a:schemeClr val="bg1"/>
                </a:solidFill>
                <a:latin typeface="Comic Sans MS" panose="030F0702030302020204" pitchFamily="66" charset="0"/>
              </a:rPr>
              <a:t>. </a:t>
            </a:r>
            <a:r>
              <a:rPr lang="en-GB" b="1" dirty="0" smtClean="0">
                <a:solidFill>
                  <a:schemeClr val="bg1"/>
                </a:solidFill>
                <a:latin typeface="Comic Sans MS" panose="030F0702030302020204" pitchFamily="66" charset="0"/>
              </a:rPr>
              <a:t> </a:t>
            </a:r>
          </a:p>
          <a:p>
            <a:r>
              <a:rPr lang="en-GB" b="1" dirty="0">
                <a:solidFill>
                  <a:schemeClr val="bg1"/>
                </a:solidFill>
                <a:latin typeface="Comic Sans MS" panose="030F0702030302020204" pitchFamily="66" charset="0"/>
              </a:rPr>
              <a:t> </a:t>
            </a:r>
            <a:r>
              <a:rPr lang="en-GB" b="1" dirty="0" smtClean="0">
                <a:solidFill>
                  <a:schemeClr val="bg1"/>
                </a:solidFill>
                <a:latin typeface="Comic Sans MS" panose="030F0702030302020204" pitchFamily="66" charset="0"/>
              </a:rPr>
              <a:t>  Streamlined </a:t>
            </a:r>
            <a:r>
              <a:rPr lang="en-GB" b="1" dirty="0">
                <a:solidFill>
                  <a:schemeClr val="bg1"/>
                </a:solidFill>
                <a:latin typeface="Comic Sans MS" panose="030F0702030302020204" pitchFamily="66" charset="0"/>
              </a:rPr>
              <a:t>project delivery.</a:t>
            </a:r>
          </a:p>
          <a:p>
            <a:pPr marL="342900" indent="-342900">
              <a:buAutoNum type="alphaLcParenR"/>
            </a:pPr>
            <a:endParaRPr lang="en-GB" dirty="0">
              <a:solidFill>
                <a:schemeClr val="bg1"/>
              </a:solidFill>
              <a:latin typeface="Comic Sans MS" panose="030F0702030302020204" pitchFamily="66" charset="0"/>
            </a:endParaRPr>
          </a:p>
          <a:p>
            <a:endParaRPr lang="en-GB" dirty="0">
              <a:solidFill>
                <a:schemeClr val="bg1"/>
              </a:solidFill>
            </a:endParaRPr>
          </a:p>
          <a:p>
            <a:endParaRPr lang="en-GB" b="1" dirty="0">
              <a:solidFill>
                <a:srgbClr val="00B0F0"/>
              </a:solidFill>
            </a:endParaRPr>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2348880"/>
            <a:ext cx="8181975" cy="1219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39116" y="764704"/>
            <a:ext cx="3315715" cy="14401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06792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3" name="TextBox 2"/>
          <p:cNvSpPr txBox="1"/>
          <p:nvPr/>
        </p:nvSpPr>
        <p:spPr>
          <a:xfrm>
            <a:off x="381850" y="404664"/>
            <a:ext cx="8496944" cy="1015663"/>
          </a:xfrm>
          <a:prstGeom prst="rect">
            <a:avLst/>
          </a:prstGeom>
          <a:noFill/>
        </p:spPr>
        <p:txBody>
          <a:bodyPr wrap="square" rtlCol="0">
            <a:spAutoFit/>
          </a:bodyPr>
          <a:lstStyle/>
          <a:p>
            <a:r>
              <a:rPr lang="en-GB" sz="2000" dirty="0" smtClean="0">
                <a:solidFill>
                  <a:srgbClr val="FFFF00"/>
                </a:solidFill>
                <a:latin typeface="Comic Sans MS" panose="030F0702030302020204" pitchFamily="66" charset="0"/>
              </a:rPr>
              <a:t>Do you choose to maintain a 200 year old habitat or create an habitat to compensate for those lost? </a:t>
            </a:r>
            <a:r>
              <a:rPr lang="en-GB" sz="2000" i="1" dirty="0" smtClean="0">
                <a:solidFill>
                  <a:srgbClr val="FFFF00"/>
                </a:solidFill>
                <a:latin typeface="Comic Sans MS" panose="030F0702030302020204" pitchFamily="66" charset="0"/>
              </a:rPr>
              <a:t> </a:t>
            </a:r>
            <a:r>
              <a:rPr lang="en-GB" sz="2000" i="1" dirty="0" smtClean="0">
                <a:solidFill>
                  <a:schemeClr val="bg1"/>
                </a:solidFill>
                <a:latin typeface="Comic Sans MS" panose="030F0702030302020204" pitchFamily="66" charset="0"/>
              </a:rPr>
              <a:t>i.e</a:t>
            </a:r>
            <a:r>
              <a:rPr lang="en-GB" sz="2000" dirty="0" smtClean="0">
                <a:solidFill>
                  <a:schemeClr val="bg1"/>
                </a:solidFill>
                <a:latin typeface="Comic Sans MS" panose="030F0702030302020204" pitchFamily="66" charset="0"/>
              </a:rPr>
              <a:t>. uncertain gains (depends on type/quality of habitat) </a:t>
            </a:r>
            <a:r>
              <a:rPr lang="en-GB" sz="2000" i="1" dirty="0" smtClean="0">
                <a:solidFill>
                  <a:schemeClr val="bg1"/>
                </a:solidFill>
                <a:latin typeface="Comic Sans MS" panose="030F0702030302020204" pitchFamily="66" charset="0"/>
              </a:rPr>
              <a:t>vs.</a:t>
            </a:r>
            <a:r>
              <a:rPr lang="en-GB" sz="2000" dirty="0" smtClean="0">
                <a:solidFill>
                  <a:schemeClr val="bg1"/>
                </a:solidFill>
                <a:latin typeface="Comic Sans MS" panose="030F0702030302020204" pitchFamily="66" charset="0"/>
              </a:rPr>
              <a:t> certain loss, </a:t>
            </a:r>
            <a:r>
              <a:rPr lang="en-GB" sz="2000" dirty="0" err="1" smtClean="0">
                <a:solidFill>
                  <a:schemeClr val="bg1"/>
                </a:solidFill>
                <a:latin typeface="Comic Sans MS" panose="030F0702030302020204" pitchFamily="66" charset="0"/>
              </a:rPr>
              <a:t>Maltby</a:t>
            </a:r>
            <a:r>
              <a:rPr lang="en-GB" sz="2000" dirty="0" smtClean="0">
                <a:solidFill>
                  <a:schemeClr val="bg1"/>
                </a:solidFill>
                <a:latin typeface="Comic Sans MS" panose="030F0702030302020204" pitchFamily="66" charset="0"/>
              </a:rPr>
              <a:t>, (2006)…</a:t>
            </a:r>
            <a:endParaRPr lang="en-GB" sz="2000" dirty="0">
              <a:solidFill>
                <a:schemeClr val="bg1"/>
              </a:solidFill>
              <a:latin typeface="Comic Sans MS" panose="030F0702030302020204" pitchFamily="66" charset="0"/>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1700808"/>
            <a:ext cx="7128792" cy="1304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150504" y="3429000"/>
            <a:ext cx="8957999" cy="2862322"/>
          </a:xfrm>
          <a:prstGeom prst="rect">
            <a:avLst/>
          </a:prstGeom>
          <a:noFill/>
        </p:spPr>
        <p:txBody>
          <a:bodyPr wrap="square" rtlCol="0">
            <a:spAutoFit/>
          </a:bodyPr>
          <a:lstStyle/>
          <a:p>
            <a:r>
              <a:rPr lang="en-GB" sz="2000" dirty="0" smtClean="0">
                <a:solidFill>
                  <a:schemeClr val="bg1"/>
                </a:solidFill>
                <a:latin typeface="Comic Sans MS" panose="030F0702030302020204" pitchFamily="66" charset="0"/>
              </a:rPr>
              <a:t>UK National Adaptation Programme (Defra 2013). ‘</a:t>
            </a:r>
            <a:r>
              <a:rPr lang="en-GB" sz="2000" i="1" dirty="0" smtClean="0">
                <a:solidFill>
                  <a:schemeClr val="bg1"/>
                </a:solidFill>
                <a:latin typeface="Comic Sans MS" panose="030F0702030302020204" pitchFamily="66" charset="0"/>
              </a:rPr>
              <a:t>Strategic plans for coastal re-alignment’.</a:t>
            </a:r>
          </a:p>
          <a:p>
            <a:endParaRPr lang="en-GB" sz="2000" dirty="0" smtClean="0">
              <a:solidFill>
                <a:schemeClr val="bg1"/>
              </a:solidFill>
              <a:latin typeface="Comic Sans MS" panose="030F0702030302020204" pitchFamily="66" charset="0"/>
            </a:endParaRPr>
          </a:p>
          <a:p>
            <a:r>
              <a:rPr lang="en-GB" sz="2000" dirty="0" smtClean="0">
                <a:solidFill>
                  <a:schemeClr val="bg1"/>
                </a:solidFill>
                <a:latin typeface="Comic Sans MS" panose="030F0702030302020204" pitchFamily="66" charset="0"/>
              </a:rPr>
              <a:t>The past 3 decades have produced </a:t>
            </a:r>
            <a:r>
              <a:rPr lang="en-GB" sz="2000" i="1" dirty="0" smtClean="0">
                <a:solidFill>
                  <a:schemeClr val="bg1"/>
                </a:solidFill>
                <a:latin typeface="Comic Sans MS" panose="030F0702030302020204" pitchFamily="66" charset="0"/>
              </a:rPr>
              <a:t>circa</a:t>
            </a:r>
            <a:r>
              <a:rPr lang="en-GB" sz="2000" dirty="0" smtClean="0">
                <a:solidFill>
                  <a:schemeClr val="bg1"/>
                </a:solidFill>
                <a:latin typeface="Comic Sans MS" panose="030F0702030302020204" pitchFamily="66" charset="0"/>
              </a:rPr>
              <a:t>  500 ha; 2014 - another 500 ha.</a:t>
            </a:r>
          </a:p>
          <a:p>
            <a:endParaRPr lang="en-GB" sz="2000" dirty="0" smtClean="0">
              <a:solidFill>
                <a:schemeClr val="bg1"/>
              </a:solidFill>
              <a:latin typeface="Comic Sans MS" panose="030F0702030302020204" pitchFamily="66" charset="0"/>
            </a:endParaRPr>
          </a:p>
          <a:p>
            <a:r>
              <a:rPr lang="en-GB" sz="2000" dirty="0" smtClean="0">
                <a:solidFill>
                  <a:schemeClr val="bg1"/>
                </a:solidFill>
                <a:latin typeface="Comic Sans MS" panose="030F0702030302020204" pitchFamily="66" charset="0"/>
              </a:rPr>
              <a:t>2016   111km (currently about 70km);  </a:t>
            </a:r>
          </a:p>
          <a:p>
            <a:r>
              <a:rPr lang="en-GB" sz="2000" dirty="0" smtClean="0">
                <a:solidFill>
                  <a:schemeClr val="bg1"/>
                </a:solidFill>
                <a:latin typeface="Comic Sans MS" panose="030F0702030302020204" pitchFamily="66" charset="0"/>
              </a:rPr>
              <a:t>2030  550km. </a:t>
            </a:r>
          </a:p>
          <a:p>
            <a:endParaRPr lang="en-GB" sz="2000" dirty="0" smtClean="0">
              <a:solidFill>
                <a:schemeClr val="bg1"/>
              </a:solidFill>
              <a:latin typeface="Comic Sans MS" panose="030F0702030302020204" pitchFamily="66" charset="0"/>
            </a:endParaRPr>
          </a:p>
          <a:p>
            <a:r>
              <a:rPr lang="en-GB" sz="2000" dirty="0" smtClean="0">
                <a:solidFill>
                  <a:schemeClr val="bg1"/>
                </a:solidFill>
                <a:latin typeface="Comic Sans MS" panose="030F0702030302020204" pitchFamily="66" charset="0"/>
              </a:rPr>
              <a:t>Giving some 6,200 ha. in 2030; 11,500 ha. in 2060, of inter tidal habitats.</a:t>
            </a:r>
          </a:p>
        </p:txBody>
      </p:sp>
    </p:spTree>
    <p:extLst>
      <p:ext uri="{BB962C8B-B14F-4D97-AF65-F5344CB8AC3E}">
        <p14:creationId xmlns:p14="http://schemas.microsoft.com/office/powerpoint/2010/main" val="1504615742"/>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Image 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28292721"/>
      </p:ext>
    </p:extLst>
  </p:cSld>
  <p:clrMapOvr>
    <a:masterClrMapping/>
  </p:clrMapOvr>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Image 7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27779904"/>
      </p:ext>
    </p:extLst>
  </p:cSld>
  <p:clrMapOvr>
    <a:masterClrMapping/>
  </p:clrMapOvr>
  <p:transition/>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xfrm>
            <a:off x="0" y="274638"/>
            <a:ext cx="9144000" cy="1143000"/>
          </a:xfrm>
        </p:spPr>
        <p:txBody>
          <a:bodyPr/>
          <a:lstStyle/>
          <a:p>
            <a:pPr eaLnBrk="1" hangingPunct="1"/>
            <a:r>
              <a:rPr lang="en-GB" altLang="nb-NO" sz="4000" dirty="0" smtClean="0">
                <a:solidFill>
                  <a:schemeClr val="bg1"/>
                </a:solidFill>
              </a:rPr>
              <a:t>Count matrix for all possible consequences</a:t>
            </a:r>
            <a:endParaRPr lang="en-US" altLang="nb-NO" sz="4000" dirty="0" smtClean="0">
              <a:solidFill>
                <a:schemeClr val="bg1"/>
              </a:solidFill>
            </a:endParaRPr>
          </a:p>
        </p:txBody>
      </p:sp>
      <p:sp>
        <p:nvSpPr>
          <p:cNvPr id="75779" name="Rectangle 3"/>
          <p:cNvSpPr>
            <a:spLocks noGrp="1" noChangeArrowheads="1"/>
          </p:cNvSpPr>
          <p:nvPr>
            <p:ph type="body" idx="1"/>
          </p:nvPr>
        </p:nvSpPr>
        <p:spPr>
          <a:xfrm>
            <a:off x="179388" y="1600200"/>
            <a:ext cx="8964612" cy="4525963"/>
          </a:xfrm>
        </p:spPr>
        <p:txBody>
          <a:bodyPr/>
          <a:lstStyle/>
          <a:p>
            <a:pPr eaLnBrk="1" hangingPunct="1">
              <a:lnSpc>
                <a:spcPct val="80000"/>
              </a:lnSpc>
              <a:buFontTx/>
              <a:buNone/>
            </a:pPr>
            <a:r>
              <a:rPr lang="en-GB" altLang="nb-NO" sz="2400" dirty="0" smtClean="0">
                <a:solidFill>
                  <a:schemeClr val="accent6">
                    <a:lumMod val="75000"/>
                  </a:schemeClr>
                </a:solidFill>
              </a:rPr>
              <a:t>Consequence</a:t>
            </a:r>
            <a:r>
              <a:rPr lang="en-GB" altLang="nb-NO" sz="2400" dirty="0" smtClean="0">
                <a:solidFill>
                  <a:schemeClr val="bg1"/>
                </a:solidFill>
              </a:rPr>
              <a:t>	</a:t>
            </a:r>
            <a:r>
              <a:rPr lang="en-GB" altLang="nb-NO" sz="2400" dirty="0" smtClean="0">
                <a:solidFill>
                  <a:schemeClr val="accent2"/>
                </a:solidFill>
              </a:rPr>
              <a:t>		</a:t>
            </a:r>
            <a:r>
              <a:rPr lang="en-GB" altLang="nb-NO" sz="2400" dirty="0" smtClean="0">
                <a:solidFill>
                  <a:schemeClr val="accent6">
                    <a:lumMod val="75000"/>
                  </a:schemeClr>
                </a:solidFill>
              </a:rPr>
              <a:t>Magnitude</a:t>
            </a:r>
          </a:p>
          <a:p>
            <a:pPr eaLnBrk="1" hangingPunct="1">
              <a:lnSpc>
                <a:spcPct val="80000"/>
              </a:lnSpc>
              <a:buFontTx/>
              <a:buNone/>
            </a:pPr>
            <a:r>
              <a:rPr lang="en-GB" altLang="nb-NO" sz="2400" dirty="0" smtClean="0">
                <a:solidFill>
                  <a:srgbClr val="FFFF00"/>
                </a:solidFill>
              </a:rPr>
              <a:t>  </a:t>
            </a:r>
            <a:r>
              <a:rPr lang="en-GB" altLang="nb-NO" sz="2400" dirty="0" smtClean="0">
                <a:solidFill>
                  <a:srgbClr val="00B0F0"/>
                </a:solidFill>
              </a:rPr>
              <a:t>Prob.		Severe  	High		Mild	   Negligible</a:t>
            </a:r>
          </a:p>
          <a:p>
            <a:pPr eaLnBrk="1" hangingPunct="1">
              <a:lnSpc>
                <a:spcPct val="80000"/>
              </a:lnSpc>
              <a:buFontTx/>
              <a:buNone/>
            </a:pPr>
            <a:r>
              <a:rPr lang="en-GB" altLang="nb-NO" sz="2400" dirty="0" smtClean="0">
                <a:solidFill>
                  <a:srgbClr val="FFFF00"/>
                </a:solidFill>
              </a:rPr>
              <a:t>  high		   4		  4		  1		0	</a:t>
            </a:r>
          </a:p>
          <a:p>
            <a:pPr eaLnBrk="1" hangingPunct="1">
              <a:lnSpc>
                <a:spcPct val="80000"/>
              </a:lnSpc>
              <a:buFontTx/>
              <a:buNone/>
            </a:pPr>
            <a:r>
              <a:rPr lang="en-GB" altLang="nb-NO" sz="2400" dirty="0" smtClean="0">
                <a:solidFill>
                  <a:srgbClr val="FFFF00"/>
                </a:solidFill>
              </a:rPr>
              <a:t>  medium	   0		  1		  1		0</a:t>
            </a:r>
          </a:p>
          <a:p>
            <a:pPr eaLnBrk="1" hangingPunct="1">
              <a:lnSpc>
                <a:spcPct val="80000"/>
              </a:lnSpc>
              <a:buFontTx/>
              <a:buNone/>
            </a:pPr>
            <a:r>
              <a:rPr lang="en-GB" altLang="nb-NO" sz="2400" dirty="0" smtClean="0">
                <a:solidFill>
                  <a:srgbClr val="FFFF00"/>
                </a:solidFill>
              </a:rPr>
              <a:t>  low		   0		  1		  3		0</a:t>
            </a:r>
          </a:p>
          <a:p>
            <a:pPr eaLnBrk="1" hangingPunct="1">
              <a:lnSpc>
                <a:spcPct val="80000"/>
              </a:lnSpc>
              <a:buFontTx/>
              <a:buNone/>
            </a:pPr>
            <a:r>
              <a:rPr lang="en-GB" altLang="nb-NO" sz="2400" dirty="0" smtClean="0">
                <a:solidFill>
                  <a:srgbClr val="FFFF00"/>
                </a:solidFill>
              </a:rPr>
              <a:t>  negligible	   0		  0  		  1		0</a:t>
            </a:r>
          </a:p>
          <a:p>
            <a:pPr eaLnBrk="1" hangingPunct="1">
              <a:lnSpc>
                <a:spcPct val="80000"/>
              </a:lnSpc>
              <a:buFontTx/>
              <a:buNone/>
            </a:pPr>
            <a:endParaRPr lang="en-GB" altLang="nb-NO" sz="2400" dirty="0" smtClean="0">
              <a:solidFill>
                <a:schemeClr val="hlink"/>
              </a:solidFill>
            </a:endParaRPr>
          </a:p>
          <a:p>
            <a:pPr eaLnBrk="1" hangingPunct="1">
              <a:lnSpc>
                <a:spcPct val="80000"/>
              </a:lnSpc>
              <a:buFontTx/>
              <a:buNone/>
            </a:pPr>
            <a:r>
              <a:rPr lang="en-GB" altLang="nb-NO" sz="2400" dirty="0" smtClean="0">
                <a:solidFill>
                  <a:schemeClr val="accent6">
                    <a:lumMod val="75000"/>
                  </a:schemeClr>
                </a:solidFill>
                <a:latin typeface="Comic Sans MS" panose="030F0702030302020204" pitchFamily="66" charset="0"/>
              </a:rPr>
              <a:t>Probability relevant consequence/magnitude occurring</a:t>
            </a:r>
          </a:p>
          <a:p>
            <a:pPr eaLnBrk="1" hangingPunct="1">
              <a:lnSpc>
                <a:spcPct val="80000"/>
              </a:lnSpc>
              <a:buFontTx/>
              <a:buNone/>
            </a:pPr>
            <a:r>
              <a:rPr lang="en-GB" altLang="nb-NO" sz="2400" dirty="0" smtClean="0">
                <a:solidFill>
                  <a:srgbClr val="FFFF00"/>
                </a:solidFill>
              </a:rPr>
              <a:t>	</a:t>
            </a:r>
            <a:r>
              <a:rPr lang="en-GB" altLang="nb-NO" sz="2800" dirty="0" smtClean="0">
                <a:solidFill>
                  <a:srgbClr val="00B0F0"/>
                </a:solidFill>
              </a:rPr>
              <a:t>Severe		High		Mild		Negligible</a:t>
            </a:r>
            <a:r>
              <a:rPr lang="en-GB" altLang="nb-NO" sz="2800" dirty="0" smtClean="0">
                <a:solidFill>
                  <a:srgbClr val="FFFF00"/>
                </a:solidFill>
              </a:rPr>
              <a:t>	</a:t>
            </a:r>
          </a:p>
          <a:p>
            <a:pPr eaLnBrk="1" hangingPunct="1">
              <a:lnSpc>
                <a:spcPct val="80000"/>
              </a:lnSpc>
              <a:buFontTx/>
              <a:buNone/>
            </a:pPr>
            <a:r>
              <a:rPr lang="en-GB" altLang="nb-NO" sz="2800" dirty="0" smtClean="0">
                <a:solidFill>
                  <a:srgbClr val="FFFF00"/>
                </a:solidFill>
              </a:rPr>
              <a:t>	  0.05		</a:t>
            </a:r>
            <a:r>
              <a:rPr lang="en-GB" altLang="nb-NO" sz="2800" dirty="0" smtClean="0">
                <a:solidFill>
                  <a:srgbClr val="FF0000"/>
                </a:solidFill>
              </a:rPr>
              <a:t>0.80</a:t>
            </a:r>
            <a:r>
              <a:rPr lang="en-GB" altLang="nb-NO" sz="2800" dirty="0" smtClean="0">
                <a:solidFill>
                  <a:srgbClr val="FFFF00"/>
                </a:solidFill>
              </a:rPr>
              <a:t>		0.10		   0.05			</a:t>
            </a:r>
            <a:endParaRPr lang="en-US" altLang="nb-NO" sz="2800" dirty="0" smtClean="0">
              <a:solidFill>
                <a:srgbClr val="FFFF00"/>
              </a:solidFill>
            </a:endParaRPr>
          </a:p>
        </p:txBody>
      </p:sp>
    </p:spTree>
    <p:extLst>
      <p:ext uri="{BB962C8B-B14F-4D97-AF65-F5344CB8AC3E}">
        <p14:creationId xmlns:p14="http://schemas.microsoft.com/office/powerpoint/2010/main" val="1202317709"/>
      </p:ext>
    </p:extLst>
  </p:cSld>
  <p:clrMapOvr>
    <a:masterClrMapping/>
  </p:clrMapOvr>
  <p:transition/>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p:txBody>
          <a:bodyPr/>
          <a:lstStyle/>
          <a:p>
            <a:pPr eaLnBrk="1" hangingPunct="1"/>
            <a:r>
              <a:rPr lang="en-GB" altLang="nb-NO" sz="4000" smtClean="0">
                <a:solidFill>
                  <a:schemeClr val="bg1"/>
                </a:solidFill>
              </a:rPr>
              <a:t>Managed retreat</a:t>
            </a:r>
            <a:r>
              <a:rPr lang="en-GB" altLang="nb-NO" smtClean="0">
                <a:solidFill>
                  <a:schemeClr val="hlink"/>
                </a:solidFill>
              </a:rPr>
              <a:t> </a:t>
            </a:r>
            <a:endParaRPr lang="en-US" altLang="nb-NO" smtClean="0">
              <a:solidFill>
                <a:schemeClr val="hlink"/>
              </a:solidFill>
            </a:endParaRPr>
          </a:p>
        </p:txBody>
      </p:sp>
      <p:sp>
        <p:nvSpPr>
          <p:cNvPr id="76803" name="Rectangle 3"/>
          <p:cNvSpPr>
            <a:spLocks noGrp="1" noChangeArrowheads="1"/>
          </p:cNvSpPr>
          <p:nvPr>
            <p:ph type="body" idx="1"/>
          </p:nvPr>
        </p:nvSpPr>
        <p:spPr>
          <a:xfrm>
            <a:off x="0" y="1600200"/>
            <a:ext cx="9144000" cy="4525963"/>
          </a:xfrm>
        </p:spPr>
        <p:txBody>
          <a:bodyPr/>
          <a:lstStyle/>
          <a:p>
            <a:pPr eaLnBrk="1" hangingPunct="1">
              <a:buFontTx/>
              <a:buNone/>
            </a:pPr>
            <a:r>
              <a:rPr lang="en-GB" altLang="nb-NO" sz="2400" dirty="0" smtClean="0"/>
              <a:t>    </a:t>
            </a:r>
            <a:r>
              <a:rPr lang="en-GB" altLang="nb-NO" sz="2400" dirty="0" smtClean="0">
                <a:solidFill>
                  <a:schemeClr val="bg1"/>
                </a:solidFill>
              </a:rPr>
              <a:t>If this strategy had been implemented, preferable with a small amount of shingle beach augmentation, re-application of the ERA technique suggested a much more satisfactory outcome. The relevant summary assessment for the consequences and magnitude probabilities would have been:</a:t>
            </a:r>
          </a:p>
          <a:p>
            <a:pPr eaLnBrk="1" hangingPunct="1"/>
            <a:endParaRPr lang="en-GB" altLang="nb-NO" sz="2400" dirty="0" smtClean="0">
              <a:solidFill>
                <a:schemeClr val="bg1"/>
              </a:solidFill>
            </a:endParaRPr>
          </a:p>
          <a:p>
            <a:pPr eaLnBrk="1" hangingPunct="1">
              <a:buFontTx/>
              <a:buNone/>
            </a:pPr>
            <a:endParaRPr lang="en-US" altLang="nb-NO" sz="2400" b="1" dirty="0" smtClean="0">
              <a:solidFill>
                <a:schemeClr val="bg1"/>
              </a:solidFill>
            </a:endParaRPr>
          </a:p>
        </p:txBody>
      </p:sp>
      <p:sp>
        <p:nvSpPr>
          <p:cNvPr id="76804" name="Rectangle 4"/>
          <p:cNvSpPr>
            <a:spLocks noChangeArrowheads="1"/>
          </p:cNvSpPr>
          <p:nvPr/>
        </p:nvSpPr>
        <p:spPr bwMode="auto">
          <a:xfrm>
            <a:off x="0" y="3644900"/>
            <a:ext cx="8893175"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GB" altLang="nb-NO" sz="2400" dirty="0">
                <a:solidFill>
                  <a:schemeClr val="accent6">
                    <a:lumMod val="75000"/>
                  </a:schemeClr>
                </a:solidFill>
                <a:latin typeface="Comic Sans MS" panose="030F0702030302020204" pitchFamily="66" charset="0"/>
              </a:rPr>
              <a:t>Probability relevant consequence/magnitude occurring</a:t>
            </a:r>
          </a:p>
          <a:p>
            <a:pPr eaLnBrk="1" hangingPunct="1"/>
            <a:endParaRPr lang="en-GB" altLang="nb-NO" sz="2800" dirty="0">
              <a:solidFill>
                <a:srgbClr val="FFFF00"/>
              </a:solidFill>
            </a:endParaRPr>
          </a:p>
          <a:p>
            <a:pPr eaLnBrk="1" hangingPunct="1"/>
            <a:r>
              <a:rPr lang="en-GB" altLang="nb-NO" sz="2800" dirty="0">
                <a:solidFill>
                  <a:srgbClr val="FFFF00"/>
                </a:solidFill>
              </a:rPr>
              <a:t> 	</a:t>
            </a:r>
            <a:r>
              <a:rPr lang="en-GB" altLang="nb-NO" sz="2800" dirty="0">
                <a:solidFill>
                  <a:srgbClr val="00B0F0"/>
                </a:solidFill>
                <a:latin typeface="+mn-lt"/>
              </a:rPr>
              <a:t>Severe	High		Mild		Negligible    </a:t>
            </a:r>
          </a:p>
          <a:p>
            <a:pPr eaLnBrk="1" hangingPunct="1"/>
            <a:r>
              <a:rPr lang="en-GB" altLang="nb-NO" sz="2800" dirty="0">
                <a:solidFill>
                  <a:srgbClr val="FFFF00"/>
                </a:solidFill>
                <a:latin typeface="+mn-lt"/>
              </a:rPr>
              <a:t>	  0.0	            0.1		</a:t>
            </a:r>
            <a:r>
              <a:rPr lang="en-GB" altLang="nb-NO" sz="2800" dirty="0">
                <a:solidFill>
                  <a:srgbClr val="FF0000"/>
                </a:solidFill>
                <a:latin typeface="+mn-lt"/>
              </a:rPr>
              <a:t>0.08</a:t>
            </a:r>
            <a:r>
              <a:rPr lang="en-GB" altLang="nb-NO" sz="2800" dirty="0">
                <a:solidFill>
                  <a:srgbClr val="FFFF00"/>
                </a:solidFill>
                <a:latin typeface="+mn-lt"/>
              </a:rPr>
              <a:t>		   0.01</a:t>
            </a:r>
            <a:endParaRPr lang="en-US" altLang="nb-NO" sz="2800" dirty="0">
              <a:solidFill>
                <a:srgbClr val="FFFF00"/>
              </a:solidFill>
              <a:latin typeface="+mn-lt"/>
            </a:endParaRPr>
          </a:p>
        </p:txBody>
      </p:sp>
    </p:spTree>
    <p:extLst>
      <p:ext uri="{BB962C8B-B14F-4D97-AF65-F5344CB8AC3E}">
        <p14:creationId xmlns:p14="http://schemas.microsoft.com/office/powerpoint/2010/main" val="1556797623"/>
      </p:ext>
    </p:extLst>
  </p:cSld>
  <p:clrMapOvr>
    <a:masterClrMapping/>
  </p:clrMapOvr>
  <p:transition/>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141317" name="Picture 5" descr="Carav ATW he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856" y="0"/>
            <a:ext cx="6013450" cy="6957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1321" name="WordArt 9"/>
          <p:cNvSpPr>
            <a:spLocks noChangeArrowheads="1" noChangeShapeType="1" noTextEdit="1"/>
          </p:cNvSpPr>
          <p:nvPr/>
        </p:nvSpPr>
        <p:spPr bwMode="auto">
          <a:xfrm>
            <a:off x="5966909" y="3212976"/>
            <a:ext cx="3099059" cy="1296143"/>
          </a:xfrm>
          <a:prstGeom prst="rect">
            <a:avLst/>
          </a:prstGeom>
        </p:spPr>
        <p:txBody>
          <a:bodyPr wrap="none" fromWordArt="1">
            <a:prstTxWarp prst="textCascadeUp">
              <a:avLst>
                <a:gd name="adj" fmla="val 44444"/>
              </a:avLst>
            </a:prstTxWarp>
            <a:scene3d>
              <a:camera prst="legacyPerspectiveFront">
                <a:rot lat="20519997" lon="1080000" rev="0"/>
              </a:camera>
              <a:lightRig rig="legacyHarsh2" dir="b"/>
            </a:scene3d>
            <a:sp3d extrusionH="430200" prstMaterial="legacyMatte">
              <a:extrusionClr>
                <a:srgbClr val="FF6600"/>
              </a:extrusionClr>
            </a:sp3d>
          </a:bodyPr>
          <a:lstStyle/>
          <a:p>
            <a:pPr algn="ctr"/>
            <a:r>
              <a:rPr lang="en-GB" sz="3600" kern="10" dirty="0">
                <a:ln w="9525">
                  <a:round/>
                  <a:headEnd/>
                  <a:tailEnd/>
                </a:ln>
                <a:gradFill rotWithShape="1">
                  <a:gsLst>
                    <a:gs pos="0">
                      <a:srgbClr val="FFE701"/>
                    </a:gs>
                    <a:gs pos="100000">
                      <a:srgbClr val="FE3E02"/>
                    </a:gs>
                  </a:gsLst>
                  <a:lin ang="5400000" scaled="1"/>
                </a:gradFill>
                <a:latin typeface="Impact"/>
              </a:rPr>
              <a:t>ANY</a:t>
            </a:r>
          </a:p>
          <a:p>
            <a:pPr algn="ctr"/>
            <a:r>
              <a:rPr lang="en-GB" sz="3600" kern="10" dirty="0">
                <a:ln w="9525">
                  <a:round/>
                  <a:headEnd/>
                  <a:tailEnd/>
                </a:ln>
                <a:gradFill rotWithShape="1">
                  <a:gsLst>
                    <a:gs pos="0">
                      <a:srgbClr val="FFE701"/>
                    </a:gs>
                    <a:gs pos="100000">
                      <a:srgbClr val="FE3E02"/>
                    </a:gs>
                  </a:gsLst>
                  <a:lin ang="5400000" scaled="1"/>
                </a:gradFill>
                <a:latin typeface="Impact"/>
              </a:rPr>
              <a:t>QUESTIONS?</a:t>
            </a:r>
          </a:p>
        </p:txBody>
      </p:sp>
      <p:pic>
        <p:nvPicPr>
          <p:cNvPr id="6" name="Picture 4" descr="innovatio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41305" y="5730"/>
            <a:ext cx="2950269" cy="2440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C:\Users\Allan\Desktop\elephant.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10" y="1167347"/>
            <a:ext cx="2155218" cy="1390116"/>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9512" y="260648"/>
            <a:ext cx="6724650" cy="752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2" name="Picture 2" descr="C:\Users\Allan\Pictures\St Govan Head chapel.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00192" y="4869160"/>
            <a:ext cx="2619375" cy="18870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38936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132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24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1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21" grpId="0"/>
    </p:bldLst>
  </p:timing>
</p:sld>
</file>

<file path=ppt/slides/slide11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04228383"/>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79889014"/>
      </p:ext>
    </p:extLst>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June and July 2007 floods: the number of insurance claims per district</a:t>
            </a:r>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894731" y="1600200"/>
            <a:ext cx="3354537" cy="4525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17858792"/>
      </p:ext>
    </p:extLst>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51520" y="0"/>
            <a:ext cx="4556858" cy="66760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12964410"/>
      </p:ext>
    </p:extLst>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124933" name="Text Box 5"/>
          <p:cNvSpPr txBox="1">
            <a:spLocks noChangeArrowheads="1"/>
          </p:cNvSpPr>
          <p:nvPr/>
        </p:nvSpPr>
        <p:spPr bwMode="auto">
          <a:xfrm>
            <a:off x="250825" y="1700213"/>
            <a:ext cx="8713788" cy="4093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sz="3200" i="1" u="sng" dirty="0">
                <a:solidFill>
                  <a:srgbClr val="FFFF00"/>
                </a:solidFill>
              </a:rPr>
              <a:t>Basic steps for Beach Nourishment Projects</a:t>
            </a:r>
          </a:p>
          <a:p>
            <a:endParaRPr lang="en-US" altLang="en-US" sz="3600" dirty="0">
              <a:solidFill>
                <a:srgbClr val="FFFF00"/>
              </a:solidFill>
            </a:endParaRPr>
          </a:p>
          <a:p>
            <a:r>
              <a:rPr lang="en-US" altLang="en-US" sz="2400" dirty="0">
                <a:solidFill>
                  <a:schemeClr val="bg1"/>
                </a:solidFill>
              </a:rPr>
              <a:t>Proponents of beach nourishment projects are required to determine beach conditions and stability, characterize the physical and chemical properties of the material to be dredged, as well as the physical properties of the material on the receiving beach.  </a:t>
            </a:r>
          </a:p>
          <a:p>
            <a:r>
              <a:rPr lang="en-US" altLang="en-US" sz="2400" dirty="0">
                <a:solidFill>
                  <a:schemeClr val="bg1"/>
                </a:solidFill>
              </a:rPr>
              <a:t>Keep in mind that the most important factor for beach nourishment projects is the grain size distribution of the source material as compared to the native beach material, and the location of the project in relation to sensitive coastal receptors. </a:t>
            </a:r>
            <a:endParaRPr lang="en-GB" altLang="en-US" sz="2400" dirty="0">
              <a:solidFill>
                <a:schemeClr val="bg1"/>
              </a:solidFill>
            </a:endParaRPr>
          </a:p>
        </p:txBody>
      </p:sp>
    </p:spTree>
    <p:extLst>
      <p:ext uri="{BB962C8B-B14F-4D97-AF65-F5344CB8AC3E}">
        <p14:creationId xmlns:p14="http://schemas.microsoft.com/office/powerpoint/2010/main" val="461889615"/>
      </p:ext>
    </p:extLst>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146438" name="Text Box 6"/>
          <p:cNvSpPr txBox="1">
            <a:spLocks noChangeArrowheads="1"/>
          </p:cNvSpPr>
          <p:nvPr/>
        </p:nvSpPr>
        <p:spPr bwMode="auto">
          <a:xfrm>
            <a:off x="395288" y="1125538"/>
            <a:ext cx="8569325" cy="5355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dirty="0">
                <a:solidFill>
                  <a:srgbClr val="FFFF00"/>
                </a:solidFill>
              </a:rPr>
              <a:t>One simple technique for quantitatively evaluating the relationship between mean grain size and beach slope for nourishment projects is based on the concept of </a:t>
            </a:r>
            <a:r>
              <a:rPr lang="en-US" altLang="en-US" sz="2400" u="sng" dirty="0">
                <a:solidFill>
                  <a:srgbClr val="FFFF00"/>
                </a:solidFill>
              </a:rPr>
              <a:t>equilibrium beach profiles</a:t>
            </a:r>
            <a:r>
              <a:rPr lang="en-US" altLang="en-US" sz="2400" dirty="0">
                <a:solidFill>
                  <a:srgbClr val="FFFF00"/>
                </a:solidFill>
              </a:rPr>
              <a:t> (Dean and </a:t>
            </a:r>
            <a:r>
              <a:rPr lang="en-US" altLang="en-US" sz="2400" dirty="0" err="1">
                <a:solidFill>
                  <a:srgbClr val="FFFF00"/>
                </a:solidFill>
              </a:rPr>
              <a:t>Dalrymple</a:t>
            </a:r>
            <a:r>
              <a:rPr lang="en-US" altLang="en-US" sz="2400" dirty="0">
                <a:solidFill>
                  <a:srgbClr val="FFFF00"/>
                </a:solidFill>
              </a:rPr>
              <a:t>, 2002). </a:t>
            </a:r>
          </a:p>
          <a:p>
            <a:r>
              <a:rPr lang="en-US" altLang="en-US" sz="2400" dirty="0">
                <a:solidFill>
                  <a:srgbClr val="FFFF00"/>
                </a:solidFill>
              </a:rPr>
              <a:t>The equilibrium profile is the profile a stretch of beach will tend toward after any disturbance (i.e., storms, nourishment). </a:t>
            </a:r>
          </a:p>
          <a:p>
            <a:endParaRPr lang="en-US" altLang="en-US" sz="2400" dirty="0">
              <a:solidFill>
                <a:srgbClr val="FFFF00"/>
              </a:solidFill>
            </a:endParaRPr>
          </a:p>
          <a:p>
            <a:r>
              <a:rPr lang="en-US" altLang="en-US" sz="2400" dirty="0">
                <a:solidFill>
                  <a:srgbClr val="FFFF00"/>
                </a:solidFill>
              </a:rPr>
              <a:t>Equilibrium profile theory indicates that the beach profile shape will follow: </a:t>
            </a:r>
            <a:endParaRPr lang="en-US" altLang="en-US" sz="2400" i="1" dirty="0">
              <a:solidFill>
                <a:srgbClr val="FFFF00"/>
              </a:solidFill>
            </a:endParaRPr>
          </a:p>
          <a:p>
            <a:r>
              <a:rPr lang="en-US" altLang="en-US" i="1" dirty="0">
                <a:solidFill>
                  <a:srgbClr val="FFFF00"/>
                </a:solidFill>
              </a:rPr>
              <a:t>		</a:t>
            </a:r>
          </a:p>
          <a:p>
            <a:r>
              <a:rPr lang="en-US" altLang="en-US" i="1" dirty="0">
                <a:solidFill>
                  <a:srgbClr val="FFFF00"/>
                </a:solidFill>
              </a:rPr>
              <a:t>		</a:t>
            </a:r>
            <a:r>
              <a:rPr lang="en-US" altLang="en-US" sz="3600" i="1" dirty="0">
                <a:solidFill>
                  <a:schemeClr val="bg1"/>
                </a:solidFill>
              </a:rPr>
              <a:t>h = Ay</a:t>
            </a:r>
            <a:r>
              <a:rPr lang="en-US" altLang="en-US" sz="3600" i="1" baseline="30000" dirty="0">
                <a:solidFill>
                  <a:schemeClr val="bg1"/>
                </a:solidFill>
              </a:rPr>
              <a:t>2/3</a:t>
            </a:r>
          </a:p>
          <a:p>
            <a:r>
              <a:rPr lang="en-US" altLang="en-US" dirty="0">
                <a:solidFill>
                  <a:srgbClr val="FFFF00"/>
                </a:solidFill>
              </a:rPr>
              <a:t>	where: </a:t>
            </a:r>
          </a:p>
          <a:p>
            <a:r>
              <a:rPr lang="en-US" altLang="en-US" dirty="0">
                <a:solidFill>
                  <a:srgbClr val="FFFF00"/>
                </a:solidFill>
              </a:rPr>
              <a:t>		</a:t>
            </a:r>
            <a:r>
              <a:rPr lang="en-US" altLang="en-US" i="1" dirty="0">
                <a:solidFill>
                  <a:srgbClr val="FFFF00"/>
                </a:solidFill>
              </a:rPr>
              <a:t>h </a:t>
            </a:r>
            <a:r>
              <a:rPr lang="en-US" altLang="en-US" dirty="0">
                <a:solidFill>
                  <a:srgbClr val="FFFF00"/>
                </a:solidFill>
              </a:rPr>
              <a:t> = water depth at distance </a:t>
            </a:r>
            <a:r>
              <a:rPr lang="en-US" altLang="en-US" i="1" dirty="0">
                <a:solidFill>
                  <a:srgbClr val="FFFF00"/>
                </a:solidFill>
              </a:rPr>
              <a:t>y </a:t>
            </a:r>
            <a:r>
              <a:rPr lang="en-US" altLang="en-US" dirty="0">
                <a:solidFill>
                  <a:srgbClr val="FFFF00"/>
                </a:solidFill>
              </a:rPr>
              <a:t>from the shoreline </a:t>
            </a:r>
          </a:p>
          <a:p>
            <a:r>
              <a:rPr lang="en-US" altLang="en-US" dirty="0">
                <a:solidFill>
                  <a:srgbClr val="FFFF00"/>
                </a:solidFill>
              </a:rPr>
              <a:t>		</a:t>
            </a:r>
            <a:r>
              <a:rPr lang="en-US" altLang="en-US" i="1" dirty="0">
                <a:solidFill>
                  <a:srgbClr val="FFFF00"/>
                </a:solidFill>
              </a:rPr>
              <a:t>A </a:t>
            </a:r>
            <a:r>
              <a:rPr lang="en-US" altLang="en-US" dirty="0">
                <a:solidFill>
                  <a:srgbClr val="FFFF00"/>
                </a:solidFill>
              </a:rPr>
              <a:t>= profile scale factor</a:t>
            </a:r>
          </a:p>
          <a:p>
            <a:r>
              <a:rPr lang="en-US" altLang="en-US" dirty="0">
                <a:solidFill>
                  <a:srgbClr val="FFFF00"/>
                </a:solidFill>
              </a:rPr>
              <a:t>		</a:t>
            </a:r>
            <a:r>
              <a:rPr lang="en-US" altLang="en-US" i="1" dirty="0">
                <a:solidFill>
                  <a:srgbClr val="FFFF00"/>
                </a:solidFill>
              </a:rPr>
              <a:t>y = </a:t>
            </a:r>
            <a:r>
              <a:rPr lang="en-US" altLang="en-US" dirty="0">
                <a:solidFill>
                  <a:srgbClr val="FFFF00"/>
                </a:solidFill>
              </a:rPr>
              <a:t>distance from shoreline </a:t>
            </a:r>
            <a:endParaRPr lang="en-GB" altLang="en-US" dirty="0">
              <a:solidFill>
                <a:srgbClr val="FFFF00"/>
              </a:solidFill>
            </a:endParaRPr>
          </a:p>
        </p:txBody>
      </p:sp>
      <p:sp>
        <p:nvSpPr>
          <p:cNvPr id="146439" name="Text Box 7"/>
          <p:cNvSpPr txBox="1">
            <a:spLocks noChangeArrowheads="1"/>
          </p:cNvSpPr>
          <p:nvPr/>
        </p:nvSpPr>
        <p:spPr bwMode="auto">
          <a:xfrm>
            <a:off x="250825" y="0"/>
            <a:ext cx="88931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dirty="0">
                <a:solidFill>
                  <a:srgbClr val="FFFF00"/>
                </a:solidFill>
              </a:rPr>
              <a:t>…The stability of sediment placed on a beach is directly related to grain size</a:t>
            </a:r>
            <a:endParaRPr lang="en-GB" altLang="en-US" sz="2000" dirty="0">
              <a:solidFill>
                <a:srgbClr val="FFFF00"/>
              </a:solidFill>
            </a:endParaRPr>
          </a:p>
        </p:txBody>
      </p:sp>
    </p:spTree>
    <p:extLst>
      <p:ext uri="{BB962C8B-B14F-4D97-AF65-F5344CB8AC3E}">
        <p14:creationId xmlns:p14="http://schemas.microsoft.com/office/powerpoint/2010/main" val="4049904684"/>
      </p:ext>
    </p:extLst>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131077" name="Picture 5" descr="profilie quilibrio_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0"/>
            <a:ext cx="7381875" cy="44196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70012" y="4419600"/>
            <a:ext cx="8866484" cy="2462213"/>
          </a:xfrm>
          <a:prstGeom prst="rect">
            <a:avLst/>
          </a:prstGeom>
        </p:spPr>
        <p:txBody>
          <a:bodyPr wrap="square">
            <a:spAutoFit/>
          </a:bodyPr>
          <a:lstStyle/>
          <a:p>
            <a:r>
              <a:rPr lang="en-US" altLang="en-US" dirty="0">
                <a:solidFill>
                  <a:srgbClr val="00B0F0"/>
                </a:solidFill>
              </a:rPr>
              <a:t>The stability of sediment placed on a beach is directly related to grain size</a:t>
            </a:r>
          </a:p>
          <a:p>
            <a:r>
              <a:rPr lang="en-US" altLang="en-US" dirty="0" smtClean="0">
                <a:solidFill>
                  <a:srgbClr val="00B0F0"/>
                </a:solidFill>
              </a:rPr>
              <a:t>The </a:t>
            </a:r>
            <a:r>
              <a:rPr lang="en-US" altLang="en-US" dirty="0">
                <a:solidFill>
                  <a:srgbClr val="00B0F0"/>
                </a:solidFill>
              </a:rPr>
              <a:t>equilibrium profile is the profile a stretch of beach will tend toward after </a:t>
            </a:r>
            <a:r>
              <a:rPr lang="en-US" altLang="en-US" dirty="0" smtClean="0">
                <a:solidFill>
                  <a:srgbClr val="00B0F0"/>
                </a:solidFill>
              </a:rPr>
              <a:t>any disturbance </a:t>
            </a:r>
            <a:r>
              <a:rPr lang="en-US" altLang="en-US" dirty="0">
                <a:solidFill>
                  <a:srgbClr val="00B0F0"/>
                </a:solidFill>
              </a:rPr>
              <a:t>(i.e., storms, nourishment). </a:t>
            </a:r>
            <a:r>
              <a:rPr lang="en-US" altLang="en-US" dirty="0" smtClean="0">
                <a:solidFill>
                  <a:srgbClr val="00B0F0"/>
                </a:solidFill>
              </a:rPr>
              <a:t> </a:t>
            </a:r>
            <a:r>
              <a:rPr lang="en-US" altLang="en-US" dirty="0">
                <a:solidFill>
                  <a:srgbClr val="00B0F0"/>
                </a:solidFill>
              </a:rPr>
              <a:t>(Dean and </a:t>
            </a:r>
            <a:r>
              <a:rPr lang="en-US" altLang="en-US" dirty="0" err="1">
                <a:solidFill>
                  <a:srgbClr val="00B0F0"/>
                </a:solidFill>
              </a:rPr>
              <a:t>Dalrymple</a:t>
            </a:r>
            <a:r>
              <a:rPr lang="en-US" altLang="en-US" dirty="0">
                <a:solidFill>
                  <a:srgbClr val="00B0F0"/>
                </a:solidFill>
              </a:rPr>
              <a:t>, 2002). </a:t>
            </a:r>
          </a:p>
          <a:p>
            <a:r>
              <a:rPr lang="en-US" altLang="en-US" dirty="0" smtClean="0">
                <a:solidFill>
                  <a:srgbClr val="00B0F0"/>
                </a:solidFill>
              </a:rPr>
              <a:t>Equilibrium </a:t>
            </a:r>
            <a:r>
              <a:rPr lang="en-US" altLang="en-US" dirty="0">
                <a:solidFill>
                  <a:srgbClr val="00B0F0"/>
                </a:solidFill>
              </a:rPr>
              <a:t>profile theory indicates that the beach profile shape will follow: </a:t>
            </a:r>
            <a:r>
              <a:rPr lang="en-US" altLang="en-US" i="1" dirty="0">
                <a:solidFill>
                  <a:srgbClr val="00B0F0"/>
                </a:solidFill>
              </a:rPr>
              <a:t>	</a:t>
            </a:r>
          </a:p>
          <a:p>
            <a:r>
              <a:rPr lang="en-US" altLang="en-US" i="1" dirty="0">
                <a:solidFill>
                  <a:srgbClr val="FFFF00"/>
                </a:solidFill>
              </a:rPr>
              <a:t>		</a:t>
            </a:r>
            <a:r>
              <a:rPr lang="en-US" altLang="en-US" sz="2800" i="1" dirty="0">
                <a:solidFill>
                  <a:schemeClr val="bg1"/>
                </a:solidFill>
              </a:rPr>
              <a:t>h = </a:t>
            </a:r>
            <a:r>
              <a:rPr lang="en-US" altLang="en-US" sz="2800" i="1" dirty="0" smtClean="0">
                <a:solidFill>
                  <a:schemeClr val="bg1"/>
                </a:solidFill>
              </a:rPr>
              <a:t>Ay</a:t>
            </a:r>
            <a:r>
              <a:rPr lang="en-US" altLang="en-US" sz="2800" i="1" baseline="30000" dirty="0" smtClean="0">
                <a:solidFill>
                  <a:schemeClr val="bg1"/>
                </a:solidFill>
              </a:rPr>
              <a:t>2/3     </a:t>
            </a:r>
            <a:r>
              <a:rPr lang="en-US" altLang="en-US" dirty="0" smtClean="0">
                <a:solidFill>
                  <a:srgbClr val="00B0F0"/>
                </a:solidFill>
              </a:rPr>
              <a:t>where:</a:t>
            </a:r>
            <a:endParaRPr lang="en-US" altLang="en-US" dirty="0">
              <a:solidFill>
                <a:srgbClr val="00B0F0"/>
              </a:solidFill>
            </a:endParaRPr>
          </a:p>
          <a:p>
            <a:r>
              <a:rPr lang="en-US" altLang="en-US" dirty="0">
                <a:solidFill>
                  <a:srgbClr val="00B0F0"/>
                </a:solidFill>
              </a:rPr>
              <a:t>		</a:t>
            </a:r>
            <a:r>
              <a:rPr lang="en-US" altLang="en-US" i="1" dirty="0">
                <a:solidFill>
                  <a:srgbClr val="00B0F0"/>
                </a:solidFill>
              </a:rPr>
              <a:t>h </a:t>
            </a:r>
            <a:r>
              <a:rPr lang="en-US" altLang="en-US" dirty="0">
                <a:solidFill>
                  <a:srgbClr val="00B0F0"/>
                </a:solidFill>
              </a:rPr>
              <a:t> = water depth at distance </a:t>
            </a:r>
            <a:r>
              <a:rPr lang="en-US" altLang="en-US" i="1" dirty="0">
                <a:solidFill>
                  <a:srgbClr val="00B0F0"/>
                </a:solidFill>
              </a:rPr>
              <a:t>y </a:t>
            </a:r>
            <a:r>
              <a:rPr lang="en-US" altLang="en-US" dirty="0">
                <a:solidFill>
                  <a:srgbClr val="00B0F0"/>
                </a:solidFill>
              </a:rPr>
              <a:t>from the shoreline </a:t>
            </a:r>
          </a:p>
          <a:p>
            <a:r>
              <a:rPr lang="en-US" altLang="en-US" dirty="0">
                <a:solidFill>
                  <a:srgbClr val="00B0F0"/>
                </a:solidFill>
              </a:rPr>
              <a:t>		</a:t>
            </a:r>
            <a:r>
              <a:rPr lang="en-US" altLang="en-US" i="1" dirty="0">
                <a:solidFill>
                  <a:srgbClr val="00B0F0"/>
                </a:solidFill>
              </a:rPr>
              <a:t>A </a:t>
            </a:r>
            <a:r>
              <a:rPr lang="en-US" altLang="en-US" dirty="0">
                <a:solidFill>
                  <a:srgbClr val="00B0F0"/>
                </a:solidFill>
              </a:rPr>
              <a:t>= profile scale factor</a:t>
            </a:r>
          </a:p>
          <a:p>
            <a:r>
              <a:rPr lang="en-US" altLang="en-US" dirty="0">
                <a:solidFill>
                  <a:srgbClr val="00B0F0"/>
                </a:solidFill>
              </a:rPr>
              <a:t>		</a:t>
            </a:r>
            <a:r>
              <a:rPr lang="en-US" altLang="en-US" i="1" dirty="0">
                <a:solidFill>
                  <a:srgbClr val="00B0F0"/>
                </a:solidFill>
              </a:rPr>
              <a:t>y = </a:t>
            </a:r>
            <a:r>
              <a:rPr lang="en-US" altLang="en-US" dirty="0">
                <a:solidFill>
                  <a:srgbClr val="00B0F0"/>
                </a:solidFill>
              </a:rPr>
              <a:t>distance from shoreline </a:t>
            </a:r>
            <a:endParaRPr lang="en-GB" altLang="en-US" dirty="0">
              <a:solidFill>
                <a:srgbClr val="00B0F0"/>
              </a:solidFill>
            </a:endParaRPr>
          </a:p>
        </p:txBody>
      </p:sp>
    </p:spTree>
    <p:extLst>
      <p:ext uri="{BB962C8B-B14F-4D97-AF65-F5344CB8AC3E}">
        <p14:creationId xmlns:p14="http://schemas.microsoft.com/office/powerpoint/2010/main" val="806662240"/>
      </p:ext>
    </p:extLst>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graphicFrame>
        <p:nvGraphicFramePr>
          <p:cNvPr id="133126" name="Object 6"/>
          <p:cNvGraphicFramePr>
            <a:graphicFrameLocks noChangeAspect="1"/>
          </p:cNvGraphicFramePr>
          <p:nvPr/>
        </p:nvGraphicFramePr>
        <p:xfrm>
          <a:off x="250825" y="981075"/>
          <a:ext cx="8713788" cy="5616575"/>
        </p:xfrm>
        <a:graphic>
          <a:graphicData uri="http://schemas.openxmlformats.org/presentationml/2006/ole">
            <mc:AlternateContent xmlns:mc="http://schemas.openxmlformats.org/markup-compatibility/2006">
              <mc:Choice xmlns:v="urn:schemas-microsoft-com:vml" Requires="v">
                <p:oleObj spid="_x0000_s8243" name="Grafico" r:id="rId4" imgW="9372760" imgH="4914839" progId="Excel.Chart.8">
                  <p:embed/>
                </p:oleObj>
              </mc:Choice>
              <mc:Fallback>
                <p:oleObj name="Grafico" r:id="rId4" imgW="9372760" imgH="4914839" progId="Excel.Chart.8">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0825" y="981075"/>
                        <a:ext cx="8713788" cy="5616575"/>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33131" name="AutoShape 11"/>
          <p:cNvSpPr>
            <a:spLocks noChangeArrowheads="1"/>
          </p:cNvSpPr>
          <p:nvPr/>
        </p:nvSpPr>
        <p:spPr bwMode="auto">
          <a:xfrm rot="-23878782">
            <a:off x="2106613" y="3824288"/>
            <a:ext cx="2120900" cy="125412"/>
          </a:xfrm>
          <a:prstGeom prst="leftArrow">
            <a:avLst>
              <a:gd name="adj1" fmla="val 50000"/>
              <a:gd name="adj2" fmla="val 422786"/>
            </a:avLst>
          </a:prstGeom>
          <a:solidFill>
            <a:schemeClr val="accent1"/>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GB" altLang="en-US">
              <a:solidFill>
                <a:srgbClr val="FF9933"/>
              </a:solidFill>
            </a:endParaRPr>
          </a:p>
        </p:txBody>
      </p:sp>
      <p:sp>
        <p:nvSpPr>
          <p:cNvPr id="133134" name="Text Box 14"/>
          <p:cNvSpPr txBox="1">
            <a:spLocks noChangeArrowheads="1"/>
          </p:cNvSpPr>
          <p:nvPr/>
        </p:nvSpPr>
        <p:spPr bwMode="auto">
          <a:xfrm>
            <a:off x="3635375" y="2924175"/>
            <a:ext cx="18002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a:t>finer material</a:t>
            </a:r>
          </a:p>
        </p:txBody>
      </p:sp>
      <p:sp>
        <p:nvSpPr>
          <p:cNvPr id="133135" name="Text Box 15"/>
          <p:cNvSpPr txBox="1">
            <a:spLocks noChangeArrowheads="1"/>
          </p:cNvSpPr>
          <p:nvPr/>
        </p:nvSpPr>
        <p:spPr bwMode="auto">
          <a:xfrm>
            <a:off x="1403350" y="4508500"/>
            <a:ext cx="2376488"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a:t>coarser material</a:t>
            </a:r>
          </a:p>
        </p:txBody>
      </p:sp>
    </p:spTree>
    <p:extLst>
      <p:ext uri="{BB962C8B-B14F-4D97-AF65-F5344CB8AC3E}">
        <p14:creationId xmlns:p14="http://schemas.microsoft.com/office/powerpoint/2010/main" val="1621668730"/>
      </p:ext>
    </p:extLst>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155654" name="Text Box 6"/>
          <p:cNvSpPr txBox="1">
            <a:spLocks noChangeArrowheads="1"/>
          </p:cNvSpPr>
          <p:nvPr/>
        </p:nvSpPr>
        <p:spPr bwMode="auto">
          <a:xfrm>
            <a:off x="395288" y="1989138"/>
            <a:ext cx="8497887" cy="2016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b="1" dirty="0">
                <a:solidFill>
                  <a:schemeClr val="bg1"/>
                </a:solidFill>
                <a:latin typeface="Comic Sans MS" panose="030F0702030302020204" pitchFamily="66" charset="0"/>
              </a:rPr>
              <a:t>D</a:t>
            </a:r>
            <a:r>
              <a:rPr lang="en-GB" altLang="en-US" b="1" baseline="-50000" dirty="0">
                <a:solidFill>
                  <a:schemeClr val="bg1"/>
                </a:solidFill>
                <a:latin typeface="Comic Sans MS" panose="030F0702030302020204" pitchFamily="66" charset="0"/>
              </a:rPr>
              <a:t>c</a:t>
            </a:r>
            <a:r>
              <a:rPr lang="en-GB" altLang="en-US" b="1" dirty="0">
                <a:solidFill>
                  <a:schemeClr val="bg1"/>
                </a:solidFill>
                <a:latin typeface="Comic Sans MS" panose="030F0702030302020204" pitchFamily="66" charset="0"/>
              </a:rPr>
              <a:t>: Depth of closure (seaward limit)</a:t>
            </a:r>
          </a:p>
          <a:p>
            <a:pPr>
              <a:spcBef>
                <a:spcPct val="50000"/>
              </a:spcBef>
            </a:pPr>
            <a:r>
              <a:rPr lang="en-GB" altLang="en-US" dirty="0">
                <a:solidFill>
                  <a:schemeClr val="bg1"/>
                </a:solidFill>
                <a:latin typeface="Comic Sans MS" panose="030F0702030302020204" pitchFamily="66" charset="0"/>
              </a:rPr>
              <a:t>The most accurate method of determining the depth of closure is to examine historical profiles. The depth at which no changes in the profile took place can be assumed to be the depth of closure</a:t>
            </a:r>
          </a:p>
          <a:p>
            <a:pPr>
              <a:spcBef>
                <a:spcPct val="50000"/>
              </a:spcBef>
            </a:pPr>
            <a:r>
              <a:rPr lang="en-GB" altLang="en-US" dirty="0">
                <a:solidFill>
                  <a:schemeClr val="bg1"/>
                </a:solidFill>
                <a:latin typeface="Comic Sans MS" panose="030F0702030302020204" pitchFamily="66" charset="0"/>
              </a:rPr>
              <a:t>If no bathymetric survey is available, some equations can be used, as, for example the one recommended by </a:t>
            </a:r>
            <a:r>
              <a:rPr lang="en-GB" altLang="en-US" dirty="0" err="1">
                <a:solidFill>
                  <a:schemeClr val="bg1"/>
                </a:solidFill>
                <a:latin typeface="Comic Sans MS" panose="030F0702030302020204" pitchFamily="66" charset="0"/>
              </a:rPr>
              <a:t>Hallermeier</a:t>
            </a:r>
            <a:r>
              <a:rPr lang="en-GB" altLang="en-US" dirty="0">
                <a:solidFill>
                  <a:schemeClr val="bg1"/>
                </a:solidFill>
                <a:latin typeface="Comic Sans MS" panose="030F0702030302020204" pitchFamily="66" charset="0"/>
              </a:rPr>
              <a:t>:</a:t>
            </a:r>
          </a:p>
        </p:txBody>
      </p:sp>
      <p:sp>
        <p:nvSpPr>
          <p:cNvPr id="155659" name="Text Box 11"/>
          <p:cNvSpPr txBox="1">
            <a:spLocks noChangeArrowheads="1"/>
          </p:cNvSpPr>
          <p:nvPr/>
        </p:nvSpPr>
        <p:spPr bwMode="auto">
          <a:xfrm>
            <a:off x="323850" y="260350"/>
            <a:ext cx="8569325" cy="18928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dirty="0">
                <a:solidFill>
                  <a:srgbClr val="00B0F0"/>
                </a:solidFill>
                <a:latin typeface="Comic Sans MS" panose="030F0702030302020204" pitchFamily="66" charset="0"/>
              </a:rPr>
              <a:t>The calculation of the fill quantity for a beach nourishment requires the definition of the “active zone”, i.e. to limit shoreward (</a:t>
            </a:r>
            <a:r>
              <a:rPr lang="en-GB" altLang="en-US" b="1" dirty="0">
                <a:solidFill>
                  <a:schemeClr val="bg1"/>
                </a:solidFill>
                <a:latin typeface="Comic Sans MS" panose="030F0702030302020204" pitchFamily="66" charset="0"/>
              </a:rPr>
              <a:t>berm height: B</a:t>
            </a:r>
            <a:r>
              <a:rPr lang="en-GB" altLang="en-US" dirty="0">
                <a:solidFill>
                  <a:srgbClr val="00B0F0"/>
                </a:solidFill>
                <a:latin typeface="Comic Sans MS" panose="030F0702030302020204" pitchFamily="66" charset="0"/>
              </a:rPr>
              <a:t>) and seaward (</a:t>
            </a:r>
            <a:r>
              <a:rPr lang="en-GB" altLang="en-US" b="1" dirty="0">
                <a:solidFill>
                  <a:schemeClr val="bg1"/>
                </a:solidFill>
                <a:latin typeface="Comic Sans MS" panose="030F0702030302020204" pitchFamily="66" charset="0"/>
              </a:rPr>
              <a:t>depth of closure: Dc</a:t>
            </a:r>
            <a:r>
              <a:rPr lang="en-GB" altLang="en-US" dirty="0">
                <a:solidFill>
                  <a:srgbClr val="00B0F0"/>
                </a:solidFill>
                <a:latin typeface="Comic Sans MS" panose="030F0702030302020204" pitchFamily="66" charset="0"/>
              </a:rPr>
              <a:t>) the portion of emerged/submerged beach profile after which no changes in the profile take place (in the short time scale)</a:t>
            </a:r>
          </a:p>
          <a:p>
            <a:pPr>
              <a:spcBef>
                <a:spcPct val="50000"/>
              </a:spcBef>
            </a:pPr>
            <a:endParaRPr lang="en-GB" altLang="en-US" dirty="0">
              <a:solidFill>
                <a:srgbClr val="00B0F0"/>
              </a:solidFill>
            </a:endParaRPr>
          </a:p>
        </p:txBody>
      </p:sp>
      <p:graphicFrame>
        <p:nvGraphicFramePr>
          <p:cNvPr id="155660" name="Object 12"/>
          <p:cNvGraphicFramePr>
            <a:graphicFrameLocks noChangeAspect="1"/>
          </p:cNvGraphicFramePr>
          <p:nvPr/>
        </p:nvGraphicFramePr>
        <p:xfrm>
          <a:off x="2484438" y="4149725"/>
          <a:ext cx="3527425" cy="912813"/>
        </p:xfrm>
        <a:graphic>
          <a:graphicData uri="http://schemas.openxmlformats.org/presentationml/2006/ole">
            <mc:AlternateContent xmlns:mc="http://schemas.openxmlformats.org/markup-compatibility/2006">
              <mc:Choice xmlns:v="urn:schemas-microsoft-com:vml" Requires="v">
                <p:oleObj spid="_x0000_s9268" name="Equation" r:id="rId4" imgW="1765080" imgH="457200" progId="Equation.3">
                  <p:embed/>
                </p:oleObj>
              </mc:Choice>
              <mc:Fallback>
                <p:oleObj name="Equation" r:id="rId4" imgW="1765080" imgH="45720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84438" y="4149725"/>
                        <a:ext cx="3527425" cy="912813"/>
                      </a:xfrm>
                      <a:prstGeom prst="rect">
                        <a:avLst/>
                      </a:prstGeom>
                      <a:solidFill>
                        <a:srgbClr val="FFFF00"/>
                      </a:soli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55662" name="Text Box 14"/>
          <p:cNvSpPr txBox="1">
            <a:spLocks noChangeArrowheads="1"/>
          </p:cNvSpPr>
          <p:nvPr/>
        </p:nvSpPr>
        <p:spPr bwMode="auto">
          <a:xfrm>
            <a:off x="468313" y="5084763"/>
            <a:ext cx="7991475"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dirty="0" smtClean="0">
                <a:solidFill>
                  <a:srgbClr val="00B0F0"/>
                </a:solidFill>
                <a:latin typeface="Comic Sans MS" panose="030F0702030302020204" pitchFamily="66" charset="0"/>
              </a:rPr>
              <a:t>with  </a:t>
            </a:r>
            <a:r>
              <a:rPr lang="en-GB" altLang="en-US" dirty="0">
                <a:solidFill>
                  <a:srgbClr val="00B0F0"/>
                </a:solidFill>
                <a:latin typeface="Comic Sans MS" panose="030F0702030302020204" pitchFamily="66" charset="0"/>
              </a:rPr>
              <a:t>H</a:t>
            </a:r>
            <a:r>
              <a:rPr lang="en-GB" altLang="en-US" baseline="-50000" dirty="0">
                <a:solidFill>
                  <a:srgbClr val="00B0F0"/>
                </a:solidFill>
                <a:latin typeface="Comic Sans MS" panose="030F0702030302020204" pitchFamily="66" charset="0"/>
              </a:rPr>
              <a:t>s,12  </a:t>
            </a:r>
            <a:r>
              <a:rPr lang="en-GB" altLang="en-US" dirty="0">
                <a:solidFill>
                  <a:srgbClr val="00B0F0"/>
                </a:solidFill>
                <a:latin typeface="Comic Sans MS" panose="030F0702030302020204" pitchFamily="66" charset="0"/>
              </a:rPr>
              <a:t>: significant wave height which is exceeded 12 hr/year</a:t>
            </a:r>
          </a:p>
          <a:p>
            <a:pPr>
              <a:spcBef>
                <a:spcPct val="50000"/>
              </a:spcBef>
            </a:pPr>
            <a:r>
              <a:rPr lang="en-GB" altLang="en-US" dirty="0">
                <a:solidFill>
                  <a:srgbClr val="00B0F0"/>
                </a:solidFill>
                <a:latin typeface="Comic Sans MS" panose="030F0702030302020204" pitchFamily="66" charset="0"/>
              </a:rPr>
              <a:t>      </a:t>
            </a:r>
            <a:r>
              <a:rPr lang="en-GB" altLang="en-US" dirty="0" smtClean="0">
                <a:solidFill>
                  <a:srgbClr val="00B0F0"/>
                </a:solidFill>
                <a:latin typeface="Comic Sans MS" panose="030F0702030302020204" pitchFamily="66" charset="0"/>
              </a:rPr>
              <a:t>   T      </a:t>
            </a:r>
            <a:r>
              <a:rPr lang="en-GB" altLang="en-US" dirty="0">
                <a:solidFill>
                  <a:srgbClr val="00B0F0"/>
                </a:solidFill>
                <a:latin typeface="Comic Sans MS" panose="030F0702030302020204" pitchFamily="66" charset="0"/>
              </a:rPr>
              <a:t>: associated period</a:t>
            </a:r>
          </a:p>
          <a:p>
            <a:pPr>
              <a:spcBef>
                <a:spcPct val="50000"/>
              </a:spcBef>
            </a:pPr>
            <a:r>
              <a:rPr lang="en-GB" altLang="en-US" dirty="0" smtClean="0">
                <a:solidFill>
                  <a:srgbClr val="00B0F0"/>
                </a:solidFill>
                <a:latin typeface="Comic Sans MS" panose="030F0702030302020204" pitchFamily="66" charset="0"/>
              </a:rPr>
              <a:t>               </a:t>
            </a:r>
            <a:r>
              <a:rPr lang="en-GB" altLang="en-US" dirty="0" smtClean="0">
                <a:solidFill>
                  <a:schemeClr val="bg1"/>
                </a:solidFill>
                <a:latin typeface="Comic Sans MS" panose="030F0702030302020204" pitchFamily="66" charset="0"/>
              </a:rPr>
              <a:t>In </a:t>
            </a:r>
            <a:r>
              <a:rPr lang="en-GB" altLang="en-US" dirty="0">
                <a:solidFill>
                  <a:schemeClr val="bg1"/>
                </a:solidFill>
                <a:latin typeface="Comic Sans MS" panose="030F0702030302020204" pitchFamily="66" charset="0"/>
              </a:rPr>
              <a:t>most cases, such depth limit ranges between 5</a:t>
            </a:r>
            <a:r>
              <a:rPr lang="en-US" altLang="en-US" dirty="0">
                <a:solidFill>
                  <a:schemeClr val="bg1"/>
                </a:solidFill>
                <a:latin typeface="Comic Sans MS" panose="030F0702030302020204" pitchFamily="66" charset="0"/>
                <a:cs typeface="Arial" charset="0"/>
              </a:rPr>
              <a:t>÷</a:t>
            </a:r>
            <a:r>
              <a:rPr lang="en-GB" altLang="en-US" dirty="0">
                <a:solidFill>
                  <a:schemeClr val="bg1"/>
                </a:solidFill>
                <a:latin typeface="Comic Sans MS" panose="030F0702030302020204" pitchFamily="66" charset="0"/>
              </a:rPr>
              <a:t>10m</a:t>
            </a:r>
          </a:p>
        </p:txBody>
      </p:sp>
    </p:spTree>
    <p:extLst>
      <p:ext uri="{BB962C8B-B14F-4D97-AF65-F5344CB8AC3E}">
        <p14:creationId xmlns:p14="http://schemas.microsoft.com/office/powerpoint/2010/main" val="625214069"/>
      </p:ext>
    </p:extLst>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135173" name="Rectangle 5"/>
          <p:cNvSpPr>
            <a:spLocks noChangeArrowheads="1"/>
          </p:cNvSpPr>
          <p:nvPr/>
        </p:nvSpPr>
        <p:spPr bwMode="auto">
          <a:xfrm>
            <a:off x="179388" y="115888"/>
            <a:ext cx="3168650" cy="393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…if the proposed equilibrated nourishment profile varies from the existing beach profile, then the nourishment will adjust relatively </a:t>
            </a:r>
            <a:r>
              <a:rPr lang="en-US" altLang="en-US" u="sng">
                <a:solidFill>
                  <a:srgbClr val="FFFF00"/>
                </a:solidFill>
              </a:rPr>
              <a:t>quickly</a:t>
            </a:r>
            <a:r>
              <a:rPr lang="en-US" altLang="en-US">
                <a:solidFill>
                  <a:srgbClr val="FFFF00"/>
                </a:solidFill>
              </a:rPr>
              <a:t> as the beach system tries to re-establish an equilibrated</a:t>
            </a:r>
            <a:r>
              <a:rPr lang="en-US" altLang="en-US" b="1">
                <a:solidFill>
                  <a:srgbClr val="FFFF00"/>
                </a:solidFill>
              </a:rPr>
              <a:t> </a:t>
            </a:r>
            <a:r>
              <a:rPr lang="en-US" altLang="en-US">
                <a:solidFill>
                  <a:srgbClr val="FFFF00"/>
                </a:solidFill>
              </a:rPr>
              <a:t>slope</a:t>
            </a:r>
          </a:p>
          <a:p>
            <a:endParaRPr lang="en-US" altLang="en-US">
              <a:solidFill>
                <a:srgbClr val="FFFF00"/>
              </a:solidFill>
            </a:endParaRPr>
          </a:p>
          <a:p>
            <a:pPr algn="ctr"/>
            <a:r>
              <a:rPr lang="en-US" altLang="en-US">
                <a:solidFill>
                  <a:srgbClr val="FFFF00"/>
                </a:solidFill>
              </a:rPr>
              <a:t>“</a:t>
            </a:r>
            <a:r>
              <a:rPr lang="en-US" altLang="en-US" b="1">
                <a:solidFill>
                  <a:srgbClr val="FFFF00"/>
                </a:solidFill>
              </a:rPr>
              <a:t>CROSS-SHORE SEDIMENT TRANSPORT</a:t>
            </a:r>
            <a:r>
              <a:rPr lang="en-US" altLang="en-US">
                <a:solidFill>
                  <a:srgbClr val="FFFF00"/>
                </a:solidFill>
              </a:rPr>
              <a:t>”</a:t>
            </a:r>
          </a:p>
          <a:p>
            <a:pPr algn="ctr"/>
            <a:endParaRPr lang="en-US" altLang="en-US">
              <a:solidFill>
                <a:srgbClr val="FFFF00"/>
              </a:solidFill>
            </a:endParaRPr>
          </a:p>
          <a:p>
            <a:pPr algn="ctr"/>
            <a:r>
              <a:rPr lang="en-US" altLang="en-US">
                <a:solidFill>
                  <a:srgbClr val="FFFF00"/>
                </a:solidFill>
              </a:rPr>
              <a:t>(SHORT equilibrium time-scale, e.g 1 year)</a:t>
            </a:r>
            <a:endParaRPr lang="en-GB" altLang="en-US">
              <a:solidFill>
                <a:srgbClr val="FFFF00"/>
              </a:solidFill>
            </a:endParaRPr>
          </a:p>
        </p:txBody>
      </p:sp>
      <p:pic>
        <p:nvPicPr>
          <p:cNvPr id="135174" name="Picture 6" descr="Untitled-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27425" y="0"/>
            <a:ext cx="56165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5175" name="Rectangle 7"/>
          <p:cNvSpPr>
            <a:spLocks noChangeArrowheads="1"/>
          </p:cNvSpPr>
          <p:nvPr/>
        </p:nvSpPr>
        <p:spPr bwMode="auto">
          <a:xfrm>
            <a:off x="0" y="5942013"/>
            <a:ext cx="3563938" cy="91598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en-US" i="1">
                <a:solidFill>
                  <a:srgbClr val="0033CC"/>
                </a:solidFill>
              </a:rPr>
              <a:t>Behavior of beach profile with varying fill grain size</a:t>
            </a:r>
            <a:r>
              <a:rPr lang="en-US" altLang="en-US" b="1">
                <a:solidFill>
                  <a:srgbClr val="0033CC"/>
                </a:solidFill>
              </a:rPr>
              <a:t> </a:t>
            </a:r>
          </a:p>
          <a:p>
            <a:r>
              <a:rPr lang="en-US" altLang="en-US" sz="1200">
                <a:solidFill>
                  <a:srgbClr val="0033CC"/>
                </a:solidFill>
              </a:rPr>
              <a:t>(from U.S. Army Corps of Engineers, 1995).</a:t>
            </a:r>
            <a:r>
              <a:rPr lang="it-IT" altLang="en-US">
                <a:solidFill>
                  <a:srgbClr val="0033CC"/>
                </a:solidFill>
              </a:rPr>
              <a:t> </a:t>
            </a:r>
          </a:p>
        </p:txBody>
      </p:sp>
    </p:spTree>
    <p:extLst>
      <p:ext uri="{BB962C8B-B14F-4D97-AF65-F5344CB8AC3E}">
        <p14:creationId xmlns:p14="http://schemas.microsoft.com/office/powerpoint/2010/main" val="568576693"/>
      </p:ext>
    </p:extLst>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180230" name="Text Box 6"/>
          <p:cNvSpPr txBox="1">
            <a:spLocks noChangeArrowheads="1"/>
          </p:cNvSpPr>
          <p:nvPr/>
        </p:nvSpPr>
        <p:spPr bwMode="auto">
          <a:xfrm>
            <a:off x="250824" y="1412875"/>
            <a:ext cx="8893175" cy="3693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GB" altLang="en-US" b="1" dirty="0">
                <a:solidFill>
                  <a:schemeClr val="bg1"/>
                </a:solidFill>
              </a:rPr>
              <a:t>B: Berm height (LANDWARD LIMIT)</a:t>
            </a:r>
          </a:p>
          <a:p>
            <a:pPr>
              <a:spcBef>
                <a:spcPct val="50000"/>
              </a:spcBef>
            </a:pPr>
            <a:r>
              <a:rPr lang="en-GB" altLang="en-US" dirty="0">
                <a:solidFill>
                  <a:srgbClr val="00B0F0"/>
                </a:solidFill>
              </a:rPr>
              <a:t>The most accurate method of determining the berm height is </a:t>
            </a:r>
            <a:r>
              <a:rPr lang="en-GB" altLang="en-US" dirty="0" smtClean="0">
                <a:solidFill>
                  <a:srgbClr val="00B0F0"/>
                </a:solidFill>
              </a:rPr>
              <a:t> </a:t>
            </a:r>
            <a:r>
              <a:rPr lang="en-GB" altLang="en-US" dirty="0">
                <a:solidFill>
                  <a:srgbClr val="00B0F0"/>
                </a:solidFill>
              </a:rPr>
              <a:t>to examine historical profiles. </a:t>
            </a:r>
          </a:p>
          <a:p>
            <a:pPr>
              <a:spcBef>
                <a:spcPct val="50000"/>
              </a:spcBef>
            </a:pPr>
            <a:r>
              <a:rPr lang="en-GB" altLang="en-US" dirty="0">
                <a:solidFill>
                  <a:srgbClr val="00B0F0"/>
                </a:solidFill>
              </a:rPr>
              <a:t>If no topographic survey is available, some equations able to predict the RUN-UP on the analysed beach can be used.</a:t>
            </a:r>
          </a:p>
          <a:p>
            <a:pPr>
              <a:spcBef>
                <a:spcPct val="50000"/>
              </a:spcBef>
            </a:pPr>
            <a:r>
              <a:rPr lang="en-GB" altLang="en-US" dirty="0">
                <a:solidFill>
                  <a:srgbClr val="00B0F0"/>
                </a:solidFill>
              </a:rPr>
              <a:t>Typically the berm height can assume the </a:t>
            </a:r>
            <a:r>
              <a:rPr lang="en-GB" altLang="en-US" dirty="0" smtClean="0">
                <a:solidFill>
                  <a:srgbClr val="00B0F0"/>
                </a:solidFill>
              </a:rPr>
              <a:t>value:  </a:t>
            </a:r>
            <a:r>
              <a:rPr lang="en-GB" altLang="en-US" dirty="0" smtClean="0">
                <a:solidFill>
                  <a:schemeClr val="bg1"/>
                </a:solidFill>
                <a:latin typeface="Comic Sans MS" panose="030F0702030302020204" pitchFamily="66" charset="0"/>
              </a:rPr>
              <a:t>B=D</a:t>
            </a:r>
            <a:r>
              <a:rPr lang="en-GB" altLang="en-US" baseline="-25000" dirty="0" smtClean="0">
                <a:solidFill>
                  <a:schemeClr val="bg1"/>
                </a:solidFill>
                <a:latin typeface="Comic Sans MS" panose="030F0702030302020204" pitchFamily="66" charset="0"/>
              </a:rPr>
              <a:t>c</a:t>
            </a:r>
            <a:r>
              <a:rPr lang="en-GB" altLang="en-US" dirty="0" smtClean="0">
                <a:solidFill>
                  <a:schemeClr val="bg1"/>
                </a:solidFill>
                <a:latin typeface="Comic Sans MS" panose="030F0702030302020204" pitchFamily="66" charset="0"/>
              </a:rPr>
              <a:t>/4</a:t>
            </a:r>
            <a:endParaRPr lang="en-GB" altLang="en-US" dirty="0">
              <a:solidFill>
                <a:srgbClr val="00B0F0"/>
              </a:solidFill>
            </a:endParaRPr>
          </a:p>
          <a:p>
            <a:pPr>
              <a:spcBef>
                <a:spcPct val="50000"/>
              </a:spcBef>
            </a:pPr>
            <a:r>
              <a:rPr lang="en-GB" altLang="en-US" dirty="0">
                <a:solidFill>
                  <a:srgbClr val="00B0F0"/>
                </a:solidFill>
              </a:rPr>
              <a:t>Based on the equilibrium </a:t>
            </a:r>
            <a:r>
              <a:rPr lang="en-GB" altLang="en-US" dirty="0" smtClean="0">
                <a:solidFill>
                  <a:srgbClr val="00B0F0"/>
                </a:solidFill>
              </a:rPr>
              <a:t>profile </a:t>
            </a:r>
            <a:r>
              <a:rPr lang="en-GB" altLang="en-US" dirty="0">
                <a:solidFill>
                  <a:srgbClr val="00B0F0"/>
                </a:solidFill>
              </a:rPr>
              <a:t>equation (and on the anticipated </a:t>
            </a:r>
            <a:r>
              <a:rPr lang="en-GB" altLang="en-US" dirty="0" smtClean="0">
                <a:solidFill>
                  <a:srgbClr val="00B0F0"/>
                </a:solidFill>
              </a:rPr>
              <a:t>seaward </a:t>
            </a:r>
            <a:r>
              <a:rPr lang="en-GB" altLang="en-US" dirty="0">
                <a:solidFill>
                  <a:srgbClr val="00B0F0"/>
                </a:solidFill>
              </a:rPr>
              <a:t>/ landward limits), the volume of fill required to translate the beach at a given distance seaward can be easily calculated.</a:t>
            </a:r>
          </a:p>
          <a:p>
            <a:pPr>
              <a:spcBef>
                <a:spcPct val="50000"/>
              </a:spcBef>
            </a:pPr>
            <a:r>
              <a:rPr lang="en-GB" altLang="en-US" dirty="0" err="1" smtClean="0">
                <a:solidFill>
                  <a:srgbClr val="00B0F0"/>
                </a:solidFill>
              </a:rPr>
              <a:t>IDean</a:t>
            </a:r>
            <a:r>
              <a:rPr lang="en-GB" altLang="en-US" dirty="0" smtClean="0">
                <a:solidFill>
                  <a:srgbClr val="00B0F0"/>
                </a:solidFill>
              </a:rPr>
              <a:t> </a:t>
            </a:r>
            <a:r>
              <a:rPr lang="en-GB" altLang="en-US" dirty="0">
                <a:solidFill>
                  <a:srgbClr val="00B0F0"/>
                </a:solidFill>
              </a:rPr>
              <a:t>defines three basic types of nourished profiles</a:t>
            </a:r>
            <a:r>
              <a:rPr lang="en-GB" altLang="en-US" dirty="0" smtClean="0">
                <a:solidFill>
                  <a:srgbClr val="00B0F0"/>
                </a:solidFill>
              </a:rPr>
              <a:t>: intersecting, parallel and diverging.</a:t>
            </a:r>
            <a:endParaRPr lang="en-GB" altLang="en-US" dirty="0">
              <a:solidFill>
                <a:srgbClr val="00B0F0"/>
              </a:solidFill>
            </a:endParaRPr>
          </a:p>
          <a:p>
            <a:pPr>
              <a:spcBef>
                <a:spcPct val="50000"/>
              </a:spcBef>
            </a:pPr>
            <a:endParaRPr lang="en-GB" altLang="en-US" dirty="0">
              <a:solidFill>
                <a:srgbClr val="FFFF00"/>
              </a:solidFill>
            </a:endParaRPr>
          </a:p>
        </p:txBody>
      </p:sp>
    </p:spTree>
    <p:extLst>
      <p:ext uri="{BB962C8B-B14F-4D97-AF65-F5344CB8AC3E}">
        <p14:creationId xmlns:p14="http://schemas.microsoft.com/office/powerpoint/2010/main" val="3973521579"/>
      </p:ext>
    </p:extLst>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153606" name="Picture 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40651" y="2697471"/>
            <a:ext cx="4473657" cy="28125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3610" name="Text Box 10"/>
          <p:cNvSpPr txBox="1">
            <a:spLocks noChangeArrowheads="1"/>
          </p:cNvSpPr>
          <p:nvPr/>
        </p:nvSpPr>
        <p:spPr bwMode="auto">
          <a:xfrm>
            <a:off x="201364" y="3894173"/>
            <a:ext cx="8496300" cy="16158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it-IT" altLang="en-US" dirty="0" smtClean="0">
                <a:solidFill>
                  <a:schemeClr val="bg1"/>
                </a:solidFill>
              </a:rPr>
              <a:t>e.g.INTERSECTING </a:t>
            </a:r>
            <a:r>
              <a:rPr lang="it-IT" altLang="en-US" dirty="0">
                <a:solidFill>
                  <a:schemeClr val="bg1"/>
                </a:solidFill>
              </a:rPr>
              <a:t>PROFILES</a:t>
            </a:r>
            <a:r>
              <a:rPr lang="en-GB" altLang="en-US" dirty="0">
                <a:solidFill>
                  <a:srgbClr val="FFFF00"/>
                </a:solidFill>
              </a:rPr>
              <a:t>: </a:t>
            </a:r>
            <a:r>
              <a:rPr lang="en-GB" altLang="en-US" dirty="0" smtClean="0">
                <a:solidFill>
                  <a:srgbClr val="FFFF00"/>
                </a:solidFill>
              </a:rPr>
              <a:t>when</a:t>
            </a:r>
          </a:p>
          <a:p>
            <a:pPr>
              <a:spcBef>
                <a:spcPct val="50000"/>
              </a:spcBef>
            </a:pPr>
            <a:r>
              <a:rPr lang="en-GB" altLang="en-US" dirty="0" smtClean="0">
                <a:solidFill>
                  <a:srgbClr val="FFFF00"/>
                </a:solidFill>
              </a:rPr>
              <a:t> </a:t>
            </a:r>
            <a:r>
              <a:rPr lang="en-GB" altLang="en-US" dirty="0">
                <a:solidFill>
                  <a:srgbClr val="FFFF00"/>
                </a:solidFill>
              </a:rPr>
              <a:t>borrow sand (A</a:t>
            </a:r>
            <a:r>
              <a:rPr lang="en-GB" altLang="en-US" baseline="-25000" dirty="0">
                <a:solidFill>
                  <a:srgbClr val="FFFF00"/>
                </a:solidFill>
              </a:rPr>
              <a:t>F</a:t>
            </a:r>
            <a:r>
              <a:rPr lang="en-GB" altLang="en-US" dirty="0">
                <a:solidFill>
                  <a:srgbClr val="FFFF00"/>
                </a:solidFill>
              </a:rPr>
              <a:t> : fill sand) is </a:t>
            </a:r>
            <a:r>
              <a:rPr lang="en-GB" altLang="en-US" dirty="0" smtClean="0">
                <a:solidFill>
                  <a:srgbClr val="FFFF00"/>
                </a:solidFill>
              </a:rPr>
              <a:t>coarser</a:t>
            </a:r>
          </a:p>
          <a:p>
            <a:pPr>
              <a:spcBef>
                <a:spcPct val="50000"/>
              </a:spcBef>
            </a:pPr>
            <a:r>
              <a:rPr lang="en-GB" altLang="en-US" dirty="0" smtClean="0">
                <a:solidFill>
                  <a:srgbClr val="FFFF00"/>
                </a:solidFill>
              </a:rPr>
              <a:t> </a:t>
            </a:r>
            <a:r>
              <a:rPr lang="en-GB" altLang="en-US" dirty="0">
                <a:solidFill>
                  <a:srgbClr val="FFFF00"/>
                </a:solidFill>
              </a:rPr>
              <a:t>than native sand (A</a:t>
            </a:r>
            <a:r>
              <a:rPr lang="en-GB" altLang="en-US" baseline="-25000" dirty="0">
                <a:solidFill>
                  <a:srgbClr val="FFFF00"/>
                </a:solidFill>
              </a:rPr>
              <a:t>N </a:t>
            </a:r>
            <a:r>
              <a:rPr lang="en-GB" altLang="en-US" dirty="0">
                <a:solidFill>
                  <a:srgbClr val="FFFF00"/>
                </a:solidFill>
              </a:rPr>
              <a:t>: native sand); </a:t>
            </a:r>
            <a:endParaRPr lang="en-GB" altLang="en-US" dirty="0" smtClean="0">
              <a:solidFill>
                <a:srgbClr val="FFFF00"/>
              </a:solidFill>
            </a:endParaRPr>
          </a:p>
          <a:p>
            <a:pPr>
              <a:spcBef>
                <a:spcPct val="50000"/>
              </a:spcBef>
            </a:pPr>
            <a:r>
              <a:rPr lang="en-GB" altLang="en-US" dirty="0" smtClean="0">
                <a:solidFill>
                  <a:srgbClr val="FFFF00"/>
                </a:solidFill>
              </a:rPr>
              <a:t> </a:t>
            </a:r>
            <a:r>
              <a:rPr lang="en-GB" altLang="en-US" dirty="0">
                <a:solidFill>
                  <a:srgbClr val="FFFF00"/>
                </a:solidFill>
              </a:rPr>
              <a:t>(A</a:t>
            </a:r>
            <a:r>
              <a:rPr lang="en-GB" altLang="en-US" baseline="-25000" dirty="0">
                <a:solidFill>
                  <a:srgbClr val="FFFF00"/>
                </a:solidFill>
              </a:rPr>
              <a:t>F</a:t>
            </a:r>
            <a:r>
              <a:rPr lang="en-GB" altLang="en-US" dirty="0">
                <a:solidFill>
                  <a:srgbClr val="FFFF00"/>
                </a:solidFill>
              </a:rPr>
              <a:t> &gt;A</a:t>
            </a:r>
            <a:r>
              <a:rPr lang="en-GB" altLang="en-US" baseline="-25000" dirty="0">
                <a:solidFill>
                  <a:srgbClr val="FFFF00"/>
                </a:solidFill>
              </a:rPr>
              <a:t>N</a:t>
            </a:r>
            <a:r>
              <a:rPr lang="en-GB" altLang="en-US" dirty="0" smtClean="0">
                <a:solidFill>
                  <a:srgbClr val="FFFF00"/>
                </a:solidFill>
              </a:rPr>
              <a:t>).</a:t>
            </a:r>
            <a:endParaRPr lang="en-GB" altLang="en-US" dirty="0">
              <a:solidFill>
                <a:srgbClr val="FFFF00"/>
              </a:solidFill>
            </a:endParaRPr>
          </a:p>
        </p:txBody>
      </p:sp>
      <p:sp>
        <p:nvSpPr>
          <p:cNvPr id="153612" name="Text Box 12"/>
          <p:cNvSpPr txBox="1">
            <a:spLocks noChangeArrowheads="1"/>
          </p:cNvSpPr>
          <p:nvPr/>
        </p:nvSpPr>
        <p:spPr bwMode="auto">
          <a:xfrm>
            <a:off x="20960" y="5877272"/>
            <a:ext cx="8857108" cy="784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GB" altLang="en-US" dirty="0">
                <a:solidFill>
                  <a:schemeClr val="bg1"/>
                </a:solidFill>
              </a:rPr>
              <a:t>Volume of fill required to produce a width W </a:t>
            </a:r>
            <a:endParaRPr lang="en-GB" altLang="en-US" dirty="0" smtClean="0">
              <a:solidFill>
                <a:schemeClr val="bg1"/>
              </a:solidFill>
            </a:endParaRPr>
          </a:p>
          <a:p>
            <a:pPr>
              <a:spcBef>
                <a:spcPct val="50000"/>
              </a:spcBef>
            </a:pPr>
            <a:r>
              <a:rPr lang="en-GB" altLang="en-US" dirty="0" smtClean="0">
                <a:solidFill>
                  <a:schemeClr val="bg1"/>
                </a:solidFill>
              </a:rPr>
              <a:t>of sub-aerial </a:t>
            </a:r>
            <a:r>
              <a:rPr lang="en-GB" altLang="en-US" dirty="0">
                <a:solidFill>
                  <a:schemeClr val="bg1"/>
                </a:solidFill>
              </a:rPr>
              <a:t>beach per unit length of shorel</a:t>
            </a:r>
            <a:r>
              <a:rPr lang="en-GB" altLang="en-US" dirty="0">
                <a:solidFill>
                  <a:srgbClr val="FFFF00"/>
                </a:solidFill>
              </a:rPr>
              <a:t>ine:</a:t>
            </a:r>
          </a:p>
        </p:txBody>
      </p:sp>
      <p:graphicFrame>
        <p:nvGraphicFramePr>
          <p:cNvPr id="153614" name="Object 14"/>
          <p:cNvGraphicFramePr>
            <a:graphicFrameLocks noChangeAspect="1"/>
          </p:cNvGraphicFramePr>
          <p:nvPr>
            <p:extLst>
              <p:ext uri="{D42A27DB-BD31-4B8C-83A1-F6EECF244321}">
                <p14:modId xmlns:p14="http://schemas.microsoft.com/office/powerpoint/2010/main" val="565661908"/>
              </p:ext>
            </p:extLst>
          </p:nvPr>
        </p:nvGraphicFramePr>
        <p:xfrm>
          <a:off x="4643438" y="5896669"/>
          <a:ext cx="2519362" cy="814388"/>
        </p:xfrm>
        <a:graphic>
          <a:graphicData uri="http://schemas.openxmlformats.org/presentationml/2006/ole">
            <mc:AlternateContent xmlns:mc="http://schemas.openxmlformats.org/markup-compatibility/2006">
              <mc:Choice xmlns:v="urn:schemas-microsoft-com:vml" Requires="v">
                <p:oleObj spid="_x0000_s10292" name="Equation" r:id="rId5" imgW="1688760" imgH="545760" progId="Equation.3">
                  <p:embed/>
                </p:oleObj>
              </mc:Choice>
              <mc:Fallback>
                <p:oleObj name="Equation" r:id="rId5" imgW="1688760" imgH="54576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43438" y="5896669"/>
                        <a:ext cx="2519362" cy="814388"/>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6" name="Text Box 6"/>
          <p:cNvSpPr txBox="1">
            <a:spLocks noChangeArrowheads="1"/>
          </p:cNvSpPr>
          <p:nvPr/>
        </p:nvSpPr>
        <p:spPr bwMode="auto">
          <a:xfrm>
            <a:off x="221134" y="-6350"/>
            <a:ext cx="8893175" cy="3693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GB" altLang="en-US" b="1" dirty="0">
                <a:solidFill>
                  <a:schemeClr val="bg1"/>
                </a:solidFill>
              </a:rPr>
              <a:t>B: Berm height (LANDWARD LIMIT)</a:t>
            </a:r>
          </a:p>
          <a:p>
            <a:pPr>
              <a:spcBef>
                <a:spcPct val="50000"/>
              </a:spcBef>
            </a:pPr>
            <a:r>
              <a:rPr lang="en-GB" altLang="en-US" dirty="0">
                <a:solidFill>
                  <a:srgbClr val="00B0F0"/>
                </a:solidFill>
              </a:rPr>
              <a:t>The most accurate method of determining the berm height is </a:t>
            </a:r>
            <a:r>
              <a:rPr lang="en-GB" altLang="en-US" dirty="0" smtClean="0">
                <a:solidFill>
                  <a:srgbClr val="00B0F0"/>
                </a:solidFill>
              </a:rPr>
              <a:t> </a:t>
            </a:r>
            <a:r>
              <a:rPr lang="en-GB" altLang="en-US" dirty="0">
                <a:solidFill>
                  <a:srgbClr val="00B0F0"/>
                </a:solidFill>
              </a:rPr>
              <a:t>to examine historical profiles. </a:t>
            </a:r>
          </a:p>
          <a:p>
            <a:pPr>
              <a:spcBef>
                <a:spcPct val="50000"/>
              </a:spcBef>
            </a:pPr>
            <a:r>
              <a:rPr lang="en-GB" altLang="en-US" dirty="0">
                <a:solidFill>
                  <a:srgbClr val="00B0F0"/>
                </a:solidFill>
              </a:rPr>
              <a:t>If no topographic survey is available, some equations able to predict the RUN-UP on the analysed beach can be </a:t>
            </a:r>
            <a:r>
              <a:rPr lang="en-GB" altLang="en-US" dirty="0" smtClean="0">
                <a:solidFill>
                  <a:srgbClr val="00B0F0"/>
                </a:solidFill>
              </a:rPr>
              <a:t>used. Typically </a:t>
            </a:r>
            <a:r>
              <a:rPr lang="en-GB" altLang="en-US" dirty="0">
                <a:solidFill>
                  <a:srgbClr val="00B0F0"/>
                </a:solidFill>
              </a:rPr>
              <a:t>the berm height can assume the </a:t>
            </a:r>
            <a:r>
              <a:rPr lang="en-GB" altLang="en-US" dirty="0" smtClean="0">
                <a:solidFill>
                  <a:srgbClr val="00B0F0"/>
                </a:solidFill>
              </a:rPr>
              <a:t>value:  </a:t>
            </a:r>
            <a:r>
              <a:rPr lang="en-GB" altLang="en-US" dirty="0" smtClean="0">
                <a:solidFill>
                  <a:schemeClr val="bg1"/>
                </a:solidFill>
                <a:latin typeface="Comic Sans MS" panose="030F0702030302020204" pitchFamily="66" charset="0"/>
              </a:rPr>
              <a:t>B=D</a:t>
            </a:r>
            <a:r>
              <a:rPr lang="en-GB" altLang="en-US" baseline="-25000" dirty="0" smtClean="0">
                <a:solidFill>
                  <a:schemeClr val="bg1"/>
                </a:solidFill>
                <a:latin typeface="Comic Sans MS" panose="030F0702030302020204" pitchFamily="66" charset="0"/>
              </a:rPr>
              <a:t>c</a:t>
            </a:r>
            <a:r>
              <a:rPr lang="en-GB" altLang="en-US" dirty="0" smtClean="0">
                <a:solidFill>
                  <a:schemeClr val="bg1"/>
                </a:solidFill>
                <a:latin typeface="Comic Sans MS" panose="030F0702030302020204" pitchFamily="66" charset="0"/>
              </a:rPr>
              <a:t>/4</a:t>
            </a:r>
            <a:endParaRPr lang="en-GB" altLang="en-US" dirty="0">
              <a:solidFill>
                <a:srgbClr val="00B0F0"/>
              </a:solidFill>
            </a:endParaRPr>
          </a:p>
          <a:p>
            <a:pPr>
              <a:spcBef>
                <a:spcPct val="50000"/>
              </a:spcBef>
            </a:pPr>
            <a:r>
              <a:rPr lang="en-GB" altLang="en-US" dirty="0">
                <a:solidFill>
                  <a:srgbClr val="00B0F0"/>
                </a:solidFill>
              </a:rPr>
              <a:t>Based on the equilibrium </a:t>
            </a:r>
            <a:r>
              <a:rPr lang="en-GB" altLang="en-US" dirty="0" smtClean="0">
                <a:solidFill>
                  <a:srgbClr val="00B0F0"/>
                </a:solidFill>
              </a:rPr>
              <a:t>profile </a:t>
            </a:r>
            <a:r>
              <a:rPr lang="en-GB" altLang="en-US" dirty="0">
                <a:solidFill>
                  <a:srgbClr val="00B0F0"/>
                </a:solidFill>
              </a:rPr>
              <a:t>equation (and on the anticipated </a:t>
            </a:r>
            <a:r>
              <a:rPr lang="en-GB" altLang="en-US" dirty="0" smtClean="0">
                <a:solidFill>
                  <a:srgbClr val="00B0F0"/>
                </a:solidFill>
              </a:rPr>
              <a:t>seaward </a:t>
            </a:r>
            <a:r>
              <a:rPr lang="en-GB" altLang="en-US" dirty="0">
                <a:solidFill>
                  <a:srgbClr val="00B0F0"/>
                </a:solidFill>
              </a:rPr>
              <a:t>/ landward limits), the volume of fill required to translate the beach at a given distance seaward can be easily calculated.</a:t>
            </a:r>
          </a:p>
          <a:p>
            <a:pPr>
              <a:spcBef>
                <a:spcPct val="50000"/>
              </a:spcBef>
            </a:pPr>
            <a:r>
              <a:rPr lang="en-GB" altLang="en-US" dirty="0" smtClean="0">
                <a:solidFill>
                  <a:srgbClr val="00B0F0"/>
                </a:solidFill>
              </a:rPr>
              <a:t>Dean </a:t>
            </a:r>
            <a:r>
              <a:rPr lang="en-GB" altLang="en-US" dirty="0">
                <a:solidFill>
                  <a:srgbClr val="00B0F0"/>
                </a:solidFill>
              </a:rPr>
              <a:t>defines three basic types of </a:t>
            </a:r>
            <a:r>
              <a:rPr lang="en-GB" altLang="en-US" dirty="0" smtClean="0">
                <a:solidFill>
                  <a:srgbClr val="00B0F0"/>
                </a:solidFill>
              </a:rPr>
              <a:t>nourished</a:t>
            </a:r>
          </a:p>
          <a:p>
            <a:pPr>
              <a:spcBef>
                <a:spcPct val="50000"/>
              </a:spcBef>
            </a:pPr>
            <a:r>
              <a:rPr lang="en-GB" altLang="en-US" dirty="0" smtClean="0">
                <a:solidFill>
                  <a:srgbClr val="00B0F0"/>
                </a:solidFill>
              </a:rPr>
              <a:t> </a:t>
            </a:r>
            <a:r>
              <a:rPr lang="en-GB" altLang="en-US" dirty="0">
                <a:solidFill>
                  <a:srgbClr val="00B0F0"/>
                </a:solidFill>
              </a:rPr>
              <a:t>profiles</a:t>
            </a:r>
            <a:r>
              <a:rPr lang="en-GB" altLang="en-US" dirty="0" smtClean="0">
                <a:solidFill>
                  <a:srgbClr val="00B0F0"/>
                </a:solidFill>
              </a:rPr>
              <a:t>: intersecting, parallel and diverging.</a:t>
            </a:r>
            <a:endParaRPr lang="en-GB" altLang="en-US" dirty="0">
              <a:solidFill>
                <a:srgbClr val="00B0F0"/>
              </a:solidFill>
            </a:endParaRPr>
          </a:p>
          <a:p>
            <a:pPr>
              <a:spcBef>
                <a:spcPct val="50000"/>
              </a:spcBef>
            </a:pPr>
            <a:endParaRPr lang="en-GB" altLang="en-US" dirty="0">
              <a:solidFill>
                <a:srgbClr val="FFFF00"/>
              </a:solidFill>
            </a:endParaRPr>
          </a:p>
        </p:txBody>
      </p:sp>
    </p:spTree>
    <p:extLst>
      <p:ext uri="{BB962C8B-B14F-4D97-AF65-F5344CB8AC3E}">
        <p14:creationId xmlns:p14="http://schemas.microsoft.com/office/powerpoint/2010/main" val="1353527332"/>
      </p:ext>
    </p:extLst>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9933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713" y="1628775"/>
            <a:ext cx="5113337" cy="3240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9340" name="Text Box 12"/>
          <p:cNvSpPr txBox="1">
            <a:spLocks noChangeArrowheads="1"/>
          </p:cNvSpPr>
          <p:nvPr/>
        </p:nvSpPr>
        <p:spPr bwMode="auto">
          <a:xfrm>
            <a:off x="395288" y="981075"/>
            <a:ext cx="84963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a:solidFill>
                  <a:srgbClr val="FFFF00"/>
                </a:solidFill>
              </a:rPr>
              <a:t>PARALLEL PROFILES: when borrow sand is equal to native sand (A</a:t>
            </a:r>
            <a:r>
              <a:rPr lang="en-GB" altLang="en-US" baseline="-25000">
                <a:solidFill>
                  <a:srgbClr val="FFFF00"/>
                </a:solidFill>
              </a:rPr>
              <a:t>F</a:t>
            </a:r>
            <a:r>
              <a:rPr lang="en-GB" altLang="en-US"/>
              <a:t> </a:t>
            </a:r>
            <a:r>
              <a:rPr lang="en-GB" altLang="en-US">
                <a:solidFill>
                  <a:srgbClr val="FFFF00"/>
                </a:solidFill>
              </a:rPr>
              <a:t>=</a:t>
            </a:r>
            <a:r>
              <a:rPr lang="en-GB" altLang="en-US"/>
              <a:t> </a:t>
            </a:r>
            <a:r>
              <a:rPr lang="en-GB" altLang="en-US">
                <a:solidFill>
                  <a:srgbClr val="FFFF00"/>
                </a:solidFill>
              </a:rPr>
              <a:t>A</a:t>
            </a:r>
            <a:r>
              <a:rPr lang="en-GB" altLang="en-US" baseline="-25000">
                <a:solidFill>
                  <a:srgbClr val="FFFF00"/>
                </a:solidFill>
              </a:rPr>
              <a:t>N</a:t>
            </a:r>
            <a:r>
              <a:rPr lang="en-GB" altLang="en-US">
                <a:solidFill>
                  <a:srgbClr val="FFFF00"/>
                </a:solidFill>
              </a:rPr>
              <a:t>)</a:t>
            </a:r>
          </a:p>
        </p:txBody>
      </p:sp>
      <p:sp>
        <p:nvSpPr>
          <p:cNvPr id="99342" name="Text Box 14"/>
          <p:cNvSpPr txBox="1">
            <a:spLocks noChangeArrowheads="1"/>
          </p:cNvSpPr>
          <p:nvPr/>
        </p:nvSpPr>
        <p:spPr bwMode="auto">
          <a:xfrm>
            <a:off x="179388" y="5084763"/>
            <a:ext cx="8497887"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a:solidFill>
                  <a:srgbClr val="FFFF00"/>
                </a:solidFill>
              </a:rPr>
              <a:t>Volume of fill required to produce a width W of subaerial beach per unit length of shoreline:</a:t>
            </a:r>
          </a:p>
        </p:txBody>
      </p:sp>
      <p:graphicFrame>
        <p:nvGraphicFramePr>
          <p:cNvPr id="99343" name="Object 15"/>
          <p:cNvGraphicFramePr>
            <a:graphicFrameLocks noChangeAspect="1"/>
          </p:cNvGraphicFramePr>
          <p:nvPr/>
        </p:nvGraphicFramePr>
        <p:xfrm>
          <a:off x="3211513" y="5970588"/>
          <a:ext cx="1497012" cy="341312"/>
        </p:xfrm>
        <a:graphic>
          <a:graphicData uri="http://schemas.openxmlformats.org/presentationml/2006/ole">
            <mc:AlternateContent xmlns:mc="http://schemas.openxmlformats.org/markup-compatibility/2006">
              <mc:Choice xmlns:v="urn:schemas-microsoft-com:vml" Requires="v">
                <p:oleObj spid="_x0000_s11315" name="Equation" r:id="rId4" imgW="1002960" imgH="228600" progId="Equation.3">
                  <p:embed/>
                </p:oleObj>
              </mc:Choice>
              <mc:Fallback>
                <p:oleObj name="Equation" r:id="rId4" imgW="1002960" imgH="22860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11513" y="5970588"/>
                        <a:ext cx="1497012" cy="341312"/>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4122732747"/>
      </p:ext>
    </p:extLst>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151559" name="Text Box 7"/>
          <p:cNvSpPr txBox="1">
            <a:spLocks noChangeArrowheads="1"/>
          </p:cNvSpPr>
          <p:nvPr/>
        </p:nvSpPr>
        <p:spPr bwMode="auto">
          <a:xfrm>
            <a:off x="395288" y="981075"/>
            <a:ext cx="84963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a:solidFill>
                  <a:srgbClr val="FFFF00"/>
                </a:solidFill>
              </a:rPr>
              <a:t>DIVERGING PROFILES: when borrow sand is finer than native sand (A</a:t>
            </a:r>
            <a:r>
              <a:rPr lang="en-GB" altLang="en-US" baseline="-25000">
                <a:solidFill>
                  <a:srgbClr val="FFFF00"/>
                </a:solidFill>
              </a:rPr>
              <a:t>F</a:t>
            </a:r>
            <a:r>
              <a:rPr lang="en-GB" altLang="en-US"/>
              <a:t> </a:t>
            </a:r>
            <a:r>
              <a:rPr lang="en-GB" altLang="en-US">
                <a:solidFill>
                  <a:srgbClr val="FFFF00"/>
                </a:solidFill>
              </a:rPr>
              <a:t>&lt;A</a:t>
            </a:r>
            <a:r>
              <a:rPr lang="en-GB" altLang="en-US" baseline="-25000">
                <a:solidFill>
                  <a:srgbClr val="FFFF00"/>
                </a:solidFill>
              </a:rPr>
              <a:t>N</a:t>
            </a:r>
            <a:r>
              <a:rPr lang="en-GB" altLang="en-US">
                <a:solidFill>
                  <a:srgbClr val="FFFF00"/>
                </a:solidFill>
              </a:rPr>
              <a:t>)</a:t>
            </a:r>
          </a:p>
        </p:txBody>
      </p:sp>
      <p:pic>
        <p:nvPicPr>
          <p:cNvPr id="151562" name="Picture 10"/>
          <p:cNvPicPr>
            <a:picLocks noChangeAspect="1" noChangeArrowheads="1"/>
          </p:cNvPicPr>
          <p:nvPr/>
        </p:nvPicPr>
        <p:blipFill>
          <a:blip r:embed="rId4">
            <a:extLst>
              <a:ext uri="{28A0092B-C50C-407E-A947-70E740481C1C}">
                <a14:useLocalDpi xmlns:a14="http://schemas.microsoft.com/office/drawing/2010/main" val="0"/>
              </a:ext>
            </a:extLst>
          </a:blip>
          <a:srcRect b="7269"/>
          <a:stretch>
            <a:fillRect/>
          </a:stretch>
        </p:blipFill>
        <p:spPr bwMode="auto">
          <a:xfrm>
            <a:off x="179388" y="1412875"/>
            <a:ext cx="3948112" cy="5164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1563" name="Text Box 11"/>
          <p:cNvSpPr txBox="1">
            <a:spLocks noChangeArrowheads="1"/>
          </p:cNvSpPr>
          <p:nvPr/>
        </p:nvSpPr>
        <p:spPr bwMode="auto">
          <a:xfrm>
            <a:off x="4643438" y="1700213"/>
            <a:ext cx="4249737"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a:solidFill>
                  <a:srgbClr val="FFFF00"/>
                </a:solidFill>
              </a:rPr>
              <a:t>The minimum “critical volume” is at first required to obtain a subaerial beach:</a:t>
            </a:r>
          </a:p>
        </p:txBody>
      </p:sp>
      <p:graphicFrame>
        <p:nvGraphicFramePr>
          <p:cNvPr id="151564" name="Object 12"/>
          <p:cNvGraphicFramePr>
            <a:graphicFrameLocks noChangeAspect="1"/>
          </p:cNvGraphicFramePr>
          <p:nvPr/>
        </p:nvGraphicFramePr>
        <p:xfrm>
          <a:off x="4514850" y="3321050"/>
          <a:ext cx="114300" cy="215900"/>
        </p:xfrm>
        <a:graphic>
          <a:graphicData uri="http://schemas.openxmlformats.org/presentationml/2006/ole">
            <mc:AlternateContent xmlns:mc="http://schemas.openxmlformats.org/markup-compatibility/2006">
              <mc:Choice xmlns:v="urn:schemas-microsoft-com:vml" Requires="v">
                <p:oleObj spid="_x0000_s12437" name="Equation" r:id="rId5" imgW="114120" imgH="215640" progId="Equation.3">
                  <p:embed/>
                </p:oleObj>
              </mc:Choice>
              <mc:Fallback>
                <p:oleObj name="Equation" r:id="rId5" imgW="114120" imgH="21564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14850" y="3321050"/>
                        <a:ext cx="114300" cy="215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1565" name="Object 13"/>
          <p:cNvGraphicFramePr>
            <a:graphicFrameLocks noChangeAspect="1"/>
          </p:cNvGraphicFramePr>
          <p:nvPr/>
        </p:nvGraphicFramePr>
        <p:xfrm>
          <a:off x="5435600" y="2492375"/>
          <a:ext cx="2451100" cy="508000"/>
        </p:xfrm>
        <a:graphic>
          <a:graphicData uri="http://schemas.openxmlformats.org/presentationml/2006/ole">
            <mc:AlternateContent xmlns:mc="http://schemas.openxmlformats.org/markup-compatibility/2006">
              <mc:Choice xmlns:v="urn:schemas-microsoft-com:vml" Requires="v">
                <p:oleObj spid="_x0000_s12438" name="Equation" r:id="rId7" imgW="2450880" imgH="507960" progId="Equation.3">
                  <p:embed/>
                </p:oleObj>
              </mc:Choice>
              <mc:Fallback>
                <p:oleObj name="Equation" r:id="rId7" imgW="2450880" imgH="50796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435600" y="2492375"/>
                        <a:ext cx="2451100" cy="508000"/>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1566" name="Object 14"/>
          <p:cNvGraphicFramePr>
            <a:graphicFrameLocks noChangeAspect="1"/>
          </p:cNvGraphicFramePr>
          <p:nvPr/>
        </p:nvGraphicFramePr>
        <p:xfrm>
          <a:off x="4356100" y="4724400"/>
          <a:ext cx="4679950" cy="925513"/>
        </p:xfrm>
        <a:graphic>
          <a:graphicData uri="http://schemas.openxmlformats.org/presentationml/2006/ole">
            <mc:AlternateContent xmlns:mc="http://schemas.openxmlformats.org/markup-compatibility/2006">
              <mc:Choice xmlns:v="urn:schemas-microsoft-com:vml" Requires="v">
                <p:oleObj spid="_x0000_s12439" name="Equation" r:id="rId9" imgW="3340080" imgH="660240" progId="Equation.3">
                  <p:embed/>
                </p:oleObj>
              </mc:Choice>
              <mc:Fallback>
                <p:oleObj name="Equation" r:id="rId9" imgW="3340080" imgH="660240"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356100" y="4724400"/>
                        <a:ext cx="4679950" cy="925513"/>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51568" name="Text Box 16"/>
          <p:cNvSpPr txBox="1">
            <a:spLocks noChangeArrowheads="1"/>
          </p:cNvSpPr>
          <p:nvPr/>
        </p:nvSpPr>
        <p:spPr bwMode="auto">
          <a:xfrm>
            <a:off x="4643438" y="3644900"/>
            <a:ext cx="4394200"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a:solidFill>
                  <a:srgbClr val="FFFF00"/>
                </a:solidFill>
              </a:rPr>
              <a:t>The volume of fill required to produce a width W of subaerial beach per unit length of shoreline is:</a:t>
            </a:r>
          </a:p>
        </p:txBody>
      </p:sp>
    </p:spTree>
    <p:extLst>
      <p:ext uri="{BB962C8B-B14F-4D97-AF65-F5344CB8AC3E}">
        <p14:creationId xmlns:p14="http://schemas.microsoft.com/office/powerpoint/2010/main" val="705589492"/>
      </p:ext>
    </p:extLst>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157701" name="Rectangle 5"/>
          <p:cNvSpPr>
            <a:spLocks noChangeArrowheads="1"/>
          </p:cNvSpPr>
          <p:nvPr/>
        </p:nvSpPr>
        <p:spPr bwMode="auto">
          <a:xfrm>
            <a:off x="468313" y="852488"/>
            <a:ext cx="8207375" cy="5675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marL="358775" indent="-358775">
              <a:defRPr>
                <a:solidFill>
                  <a:schemeClr val="tx1"/>
                </a:solidFill>
                <a:latin typeface="Arial" charset="0"/>
              </a:defRPr>
            </a:lvl1pPr>
            <a:lvl2pPr marL="538163">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algn="ctr"/>
            <a:r>
              <a:rPr lang="en-US" altLang="en-US" sz="2400" b="1">
                <a:solidFill>
                  <a:srgbClr val="FFFF00"/>
                </a:solidFill>
              </a:rPr>
              <a:t>DESIGN CONSIDERATIONS</a:t>
            </a:r>
            <a:r>
              <a:rPr lang="en-US" altLang="en-US">
                <a:solidFill>
                  <a:srgbClr val="FFFF00"/>
                </a:solidFill>
              </a:rPr>
              <a:t>:</a:t>
            </a:r>
          </a:p>
          <a:p>
            <a:pPr algn="ctr"/>
            <a:endParaRPr lang="en-US" altLang="en-US">
              <a:solidFill>
                <a:srgbClr val="FFFF00"/>
              </a:solidFill>
            </a:endParaRPr>
          </a:p>
          <a:p>
            <a:pPr>
              <a:buFontTx/>
              <a:buChar char="•"/>
            </a:pPr>
            <a:r>
              <a:rPr lang="en-US" altLang="en-US">
                <a:solidFill>
                  <a:srgbClr val="FFFF00"/>
                </a:solidFill>
              </a:rPr>
              <a:t>in general, </a:t>
            </a:r>
            <a:r>
              <a:rPr lang="en-US" altLang="en-US" u="sng">
                <a:solidFill>
                  <a:srgbClr val="FFFF00"/>
                </a:solidFill>
              </a:rPr>
              <a:t>source material should be similar to or coarser than the native</a:t>
            </a:r>
            <a:r>
              <a:rPr lang="en-US" altLang="en-US">
                <a:solidFill>
                  <a:srgbClr val="FFFF00"/>
                </a:solidFill>
              </a:rPr>
              <a:t> sediment at the placement site in order to be more stable after placement. If the grain size of the source material is finer than the grain size of the receiving beach, it will be more susceptible to erosion;</a:t>
            </a:r>
          </a:p>
          <a:p>
            <a:pPr>
              <a:buFontTx/>
              <a:buChar char="•"/>
            </a:pPr>
            <a:r>
              <a:rPr lang="en-US" altLang="en-US">
                <a:solidFill>
                  <a:srgbClr val="FFFF00"/>
                </a:solidFill>
              </a:rPr>
              <a:t>sediment containing </a:t>
            </a:r>
            <a:r>
              <a:rPr lang="en-US" altLang="en-US" u="sng">
                <a:solidFill>
                  <a:srgbClr val="FFFF00"/>
                </a:solidFill>
              </a:rPr>
              <a:t>greater than 10%</a:t>
            </a:r>
            <a:r>
              <a:rPr lang="en-US" altLang="en-US">
                <a:solidFill>
                  <a:srgbClr val="FFFF00"/>
                </a:solidFill>
              </a:rPr>
              <a:t> by weight of the material passing the </a:t>
            </a:r>
            <a:r>
              <a:rPr lang="en-US" altLang="en-US" u="sng">
                <a:solidFill>
                  <a:srgbClr val="FFFF00"/>
                </a:solidFill>
              </a:rPr>
              <a:t>No. 200 </a:t>
            </a:r>
            <a:r>
              <a:rPr lang="en-US" altLang="en-US">
                <a:solidFill>
                  <a:srgbClr val="FFFF00"/>
                </a:solidFill>
              </a:rPr>
              <a:t> Standard Series Testing Sieve is generally </a:t>
            </a:r>
            <a:r>
              <a:rPr lang="en-US" altLang="en-US" u="sng">
                <a:solidFill>
                  <a:srgbClr val="FFFF00"/>
                </a:solidFill>
              </a:rPr>
              <a:t>unsuitable</a:t>
            </a:r>
            <a:r>
              <a:rPr lang="en-US" altLang="en-US">
                <a:solidFill>
                  <a:srgbClr val="FFFF00"/>
                </a:solidFill>
              </a:rPr>
              <a:t> for beach (or dune) nourishment;</a:t>
            </a:r>
          </a:p>
          <a:p>
            <a:pPr>
              <a:buFontTx/>
              <a:buChar char="•"/>
            </a:pPr>
            <a:r>
              <a:rPr lang="en-US" altLang="en-US">
                <a:solidFill>
                  <a:srgbClr val="FFFF00"/>
                </a:solidFill>
              </a:rPr>
              <a:t>material that is </a:t>
            </a:r>
            <a:r>
              <a:rPr lang="en-US" altLang="en-US" u="sng">
                <a:solidFill>
                  <a:srgbClr val="FFFF00"/>
                </a:solidFill>
              </a:rPr>
              <a:t>finer</a:t>
            </a:r>
            <a:r>
              <a:rPr lang="en-US" altLang="en-US">
                <a:solidFill>
                  <a:srgbClr val="FFFF00"/>
                </a:solidFill>
              </a:rPr>
              <a:t> than what is presently on the receiving beach may move quickly off the beach and into other areas, possibly causing </a:t>
            </a:r>
            <a:r>
              <a:rPr lang="en-US" altLang="en-US" u="sng">
                <a:solidFill>
                  <a:srgbClr val="FFFF00"/>
                </a:solidFill>
              </a:rPr>
              <a:t>adverse impacts</a:t>
            </a:r>
            <a:r>
              <a:rPr lang="en-US" altLang="en-US">
                <a:solidFill>
                  <a:srgbClr val="FFFF00"/>
                </a:solidFill>
              </a:rPr>
              <a:t> on nearby natural resource areas, and reducing the level of storm protection.  If a specific volume of beach sediment is needed for storm damage protection and flood control, then using finer beach fill could make a project more costly to maintain;  </a:t>
            </a:r>
          </a:p>
          <a:p>
            <a:pPr>
              <a:buFontTx/>
              <a:buChar char="•"/>
            </a:pPr>
            <a:r>
              <a:rPr lang="en-US" altLang="en-US">
                <a:solidFill>
                  <a:srgbClr val="FFFF00"/>
                </a:solidFill>
              </a:rPr>
              <a:t>if placing </a:t>
            </a:r>
            <a:r>
              <a:rPr lang="en-US" altLang="en-US" u="sng">
                <a:solidFill>
                  <a:srgbClr val="FFFF00"/>
                </a:solidFill>
              </a:rPr>
              <a:t>coarser material</a:t>
            </a:r>
            <a:r>
              <a:rPr lang="en-US" altLang="en-US">
                <a:solidFill>
                  <a:srgbClr val="FFFF00"/>
                </a:solidFill>
              </a:rPr>
              <a:t> will not adversely affect the natural function of the beach, dune, or near shore resources, or cause adverse changes in the wave reflection or refraction, then there are unlikely to be significant environmental impacts.  On the other hand, coarser material </a:t>
            </a:r>
            <a:r>
              <a:rPr lang="en-US" altLang="en-US" u="sng">
                <a:solidFill>
                  <a:srgbClr val="FFFF00"/>
                </a:solidFill>
              </a:rPr>
              <a:t>could affect recreational use and aesthetics</a:t>
            </a:r>
            <a:r>
              <a:rPr lang="it-IT" altLang="en-US">
                <a:solidFill>
                  <a:srgbClr val="FFFF00"/>
                </a:solidFill>
              </a:rPr>
              <a:t>.</a:t>
            </a:r>
          </a:p>
        </p:txBody>
      </p:sp>
    </p:spTree>
    <p:extLst>
      <p:ext uri="{BB962C8B-B14F-4D97-AF65-F5344CB8AC3E}">
        <p14:creationId xmlns:p14="http://schemas.microsoft.com/office/powerpoint/2010/main" val="1046175428"/>
      </p:ext>
    </p:extLst>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178187" name="Text Box 11"/>
          <p:cNvSpPr txBox="1">
            <a:spLocks noChangeArrowheads="1"/>
          </p:cNvSpPr>
          <p:nvPr/>
        </p:nvSpPr>
        <p:spPr bwMode="auto">
          <a:xfrm>
            <a:off x="250825" y="765175"/>
            <a:ext cx="8713788" cy="434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GB" altLang="en-US" sz="3600">
                <a:solidFill>
                  <a:srgbClr val="FFFF00"/>
                </a:solidFill>
              </a:rPr>
              <a:t>3D project evolution </a:t>
            </a:r>
          </a:p>
          <a:p>
            <a:pPr algn="ctr">
              <a:spcBef>
                <a:spcPct val="50000"/>
              </a:spcBef>
            </a:pPr>
            <a:r>
              <a:rPr lang="en-US" altLang="en-US" b="1" u="sng">
                <a:solidFill>
                  <a:srgbClr val="FFFF00"/>
                </a:solidFill>
              </a:rPr>
              <a:t>PLANFORM EVOLUTION  -  LONG-SHORE SEDIMENT TRANSPORT</a:t>
            </a:r>
            <a:endParaRPr lang="en-GB" altLang="en-US" sz="3600">
              <a:solidFill>
                <a:srgbClr val="FFFF00"/>
              </a:solidFill>
            </a:endParaRPr>
          </a:p>
          <a:p>
            <a:pPr>
              <a:spcBef>
                <a:spcPct val="50000"/>
              </a:spcBef>
            </a:pPr>
            <a:r>
              <a:rPr lang="en-US" altLang="en-US" sz="2400">
                <a:solidFill>
                  <a:srgbClr val="FFFF00"/>
                </a:solidFill>
              </a:rPr>
              <a:t>A relatively accurate computation of the rate of longshore sediment transport is important in predicting the performance of a beach fill project and in predicting the frequency and quantity of periodic nourishment required. </a:t>
            </a:r>
          </a:p>
          <a:p>
            <a:pPr>
              <a:spcBef>
                <a:spcPct val="50000"/>
              </a:spcBef>
            </a:pPr>
            <a:r>
              <a:rPr lang="en-US" altLang="en-US" sz="2400">
                <a:solidFill>
                  <a:srgbClr val="FFFF00"/>
                </a:solidFill>
              </a:rPr>
              <a:t>Along a shoreline where (as usual…) more material is transported away from the area, than is transported into the area from adjacent shorelines, the frequency and quantities of nourishment will be high.</a:t>
            </a:r>
            <a:endParaRPr lang="en-GB" altLang="en-US" sz="2400">
              <a:solidFill>
                <a:srgbClr val="FFFF00"/>
              </a:solidFill>
            </a:endParaRPr>
          </a:p>
        </p:txBody>
      </p:sp>
    </p:spTree>
    <p:extLst>
      <p:ext uri="{BB962C8B-B14F-4D97-AF65-F5344CB8AC3E}">
        <p14:creationId xmlns:p14="http://schemas.microsoft.com/office/powerpoint/2010/main" val="2136665409"/>
      </p:ext>
    </p:extLst>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161800" name="Text Box 8"/>
          <p:cNvSpPr txBox="1">
            <a:spLocks noChangeArrowheads="1"/>
          </p:cNvSpPr>
          <p:nvPr/>
        </p:nvSpPr>
        <p:spPr bwMode="auto">
          <a:xfrm>
            <a:off x="250825" y="765175"/>
            <a:ext cx="8713788" cy="5983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GB" altLang="en-US" sz="3600">
                <a:solidFill>
                  <a:srgbClr val="FFFF00"/>
                </a:solidFill>
              </a:rPr>
              <a:t>3D project evolution </a:t>
            </a:r>
          </a:p>
          <a:p>
            <a:pPr algn="ctr">
              <a:spcBef>
                <a:spcPct val="50000"/>
              </a:spcBef>
            </a:pPr>
            <a:r>
              <a:rPr lang="en-US" altLang="en-US" b="1" u="sng">
                <a:solidFill>
                  <a:srgbClr val="FFFF00"/>
                </a:solidFill>
              </a:rPr>
              <a:t>PLANFORM EVOLUTION  -  LONG-SHORE SEDIMENT TRANSPORT</a:t>
            </a:r>
            <a:endParaRPr lang="en-GB" altLang="en-US" sz="3600">
              <a:solidFill>
                <a:srgbClr val="FFFF00"/>
              </a:solidFill>
            </a:endParaRPr>
          </a:p>
          <a:p>
            <a:pPr>
              <a:spcBef>
                <a:spcPct val="50000"/>
              </a:spcBef>
            </a:pPr>
            <a:r>
              <a:rPr lang="en-US" altLang="en-US" sz="2400">
                <a:solidFill>
                  <a:srgbClr val="FFFF00"/>
                </a:solidFill>
              </a:rPr>
              <a:t>There are a variety of methods available for estimating long-term average transport rates. One way to predict longshore transport at a site is to adopt the </a:t>
            </a:r>
            <a:r>
              <a:rPr lang="en-US" altLang="en-US" sz="2400" u="sng">
                <a:solidFill>
                  <a:srgbClr val="FFFF00"/>
                </a:solidFill>
              </a:rPr>
              <a:t>best known rate from a nearby site</a:t>
            </a:r>
            <a:r>
              <a:rPr lang="en-US" altLang="en-US" sz="2400">
                <a:solidFill>
                  <a:srgbClr val="FFFF00"/>
                </a:solidFill>
              </a:rPr>
              <a:t>, with modifications based on local conditions (approach possible only if wave climate, beach orientation and sand sizes are very similar). Another way is to compute longshore transport rates from data showing </a:t>
            </a:r>
            <a:r>
              <a:rPr lang="en-US" altLang="en-US" sz="2400" u="sng">
                <a:solidFill>
                  <a:srgbClr val="FFFF00"/>
                </a:solidFill>
              </a:rPr>
              <a:t>historical changes</a:t>
            </a:r>
            <a:r>
              <a:rPr lang="en-US" altLang="en-US" sz="2400">
                <a:solidFill>
                  <a:srgbClr val="FFFF00"/>
                </a:solidFill>
              </a:rPr>
              <a:t> in the shoreline location. A number of </a:t>
            </a:r>
            <a:r>
              <a:rPr lang="en-US" altLang="en-US" sz="2400" u="sng">
                <a:solidFill>
                  <a:srgbClr val="FFFF00"/>
                </a:solidFill>
              </a:rPr>
              <a:t>empirical and analytical methods</a:t>
            </a:r>
            <a:r>
              <a:rPr lang="en-US" altLang="en-US" sz="2400">
                <a:solidFill>
                  <a:srgbClr val="FFFF00"/>
                </a:solidFill>
              </a:rPr>
              <a:t> for the calculation of longshore sediment transport (based on sediment characteristics and long-term wave data) have also been proposed in literature and can be used if no data is available at the investigation site (e.g. CEM - Costal Engineering Manual).</a:t>
            </a:r>
            <a:endParaRPr lang="en-GB" altLang="en-US" sz="2400">
              <a:solidFill>
                <a:srgbClr val="FFFF00"/>
              </a:solidFill>
            </a:endParaRPr>
          </a:p>
        </p:txBody>
      </p:sp>
    </p:spTree>
    <p:extLst>
      <p:ext uri="{BB962C8B-B14F-4D97-AF65-F5344CB8AC3E}">
        <p14:creationId xmlns:p14="http://schemas.microsoft.com/office/powerpoint/2010/main" val="3535884256"/>
      </p:ext>
    </p:extLst>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190469" name="Text Box 5"/>
          <p:cNvSpPr txBox="1">
            <a:spLocks noChangeArrowheads="1"/>
          </p:cNvSpPr>
          <p:nvPr/>
        </p:nvSpPr>
        <p:spPr bwMode="auto">
          <a:xfrm>
            <a:off x="250825" y="765175"/>
            <a:ext cx="8713788" cy="580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GB" altLang="en-US" sz="3600">
                <a:solidFill>
                  <a:srgbClr val="FFFF00"/>
                </a:solidFill>
              </a:rPr>
              <a:t>3D project evolution </a:t>
            </a:r>
          </a:p>
          <a:p>
            <a:pPr algn="ctr">
              <a:spcBef>
                <a:spcPct val="50000"/>
              </a:spcBef>
            </a:pPr>
            <a:r>
              <a:rPr lang="en-US" altLang="en-US" b="1" u="sng">
                <a:solidFill>
                  <a:srgbClr val="FFFF00"/>
                </a:solidFill>
              </a:rPr>
              <a:t>PLANFORM EVOLUTION  -  LONG-SHORE SEDIMENT TRANSPORT</a:t>
            </a:r>
            <a:endParaRPr lang="en-GB" altLang="en-US" sz="3600">
              <a:solidFill>
                <a:srgbClr val="FFFF00"/>
              </a:solidFill>
            </a:endParaRPr>
          </a:p>
          <a:p>
            <a:pPr>
              <a:spcBef>
                <a:spcPct val="50000"/>
              </a:spcBef>
            </a:pPr>
            <a:r>
              <a:rPr lang="en-US" altLang="en-US" sz="2400">
                <a:solidFill>
                  <a:srgbClr val="FFFF00"/>
                </a:solidFill>
              </a:rPr>
              <a:t>In the simplest model of planform evolution, it is assumed that the profile response to an increase or decrease of volume is a seaward or landward displacement of the profile without change of form (equilibrium profile concept). Thus the profile is displaced landward or seaward in accordance with gradients in the longshore sediment transport (ONE LINE MODELS). </a:t>
            </a:r>
          </a:p>
          <a:p>
            <a:pPr>
              <a:spcBef>
                <a:spcPct val="50000"/>
              </a:spcBef>
            </a:pPr>
            <a:r>
              <a:rPr lang="en-US" altLang="en-US" sz="2400">
                <a:solidFill>
                  <a:srgbClr val="FFFF00"/>
                </a:solidFill>
              </a:rPr>
              <a:t>Combining:</a:t>
            </a:r>
          </a:p>
          <a:p>
            <a:pPr>
              <a:spcBef>
                <a:spcPct val="50000"/>
              </a:spcBef>
            </a:pPr>
            <a:r>
              <a:rPr lang="en-US" altLang="en-US" sz="2400">
                <a:solidFill>
                  <a:srgbClr val="FFFF00"/>
                </a:solidFill>
              </a:rPr>
              <a:t>a </a:t>
            </a:r>
            <a:r>
              <a:rPr lang="en-US" altLang="en-US" sz="2400" b="1" u="sng">
                <a:solidFill>
                  <a:srgbClr val="FFFF00"/>
                </a:solidFill>
              </a:rPr>
              <a:t>longshore sediment transport equation</a:t>
            </a:r>
            <a:r>
              <a:rPr lang="en-US" altLang="en-US" sz="2400">
                <a:solidFill>
                  <a:srgbClr val="FFFF00"/>
                </a:solidFill>
              </a:rPr>
              <a:t>, with the </a:t>
            </a:r>
            <a:r>
              <a:rPr lang="en-US" altLang="en-US" sz="2400" b="1" u="sng">
                <a:solidFill>
                  <a:srgbClr val="FFFF00"/>
                </a:solidFill>
              </a:rPr>
              <a:t>sediment continuity</a:t>
            </a:r>
            <a:r>
              <a:rPr lang="en-US" altLang="en-US" sz="2400" u="sng">
                <a:solidFill>
                  <a:srgbClr val="FFFF00"/>
                </a:solidFill>
              </a:rPr>
              <a:t> </a:t>
            </a:r>
            <a:r>
              <a:rPr lang="en-US" altLang="en-US" sz="2400" b="1" u="sng">
                <a:solidFill>
                  <a:srgbClr val="FFFF00"/>
                </a:solidFill>
              </a:rPr>
              <a:t>equation</a:t>
            </a:r>
            <a:r>
              <a:rPr lang="en-US" altLang="en-US" sz="2400">
                <a:solidFill>
                  <a:srgbClr val="FFFF00"/>
                </a:solidFill>
              </a:rPr>
              <a:t>, </a:t>
            </a:r>
          </a:p>
          <a:p>
            <a:pPr>
              <a:spcBef>
                <a:spcPct val="50000"/>
              </a:spcBef>
            </a:pPr>
            <a:r>
              <a:rPr lang="en-US" altLang="en-US" sz="2400">
                <a:solidFill>
                  <a:srgbClr val="FFFF00"/>
                </a:solidFill>
              </a:rPr>
              <a:t>the well-known Plenard Considere diffusion equation is obtained: </a:t>
            </a:r>
            <a:endParaRPr lang="en-GB" altLang="en-US" sz="2400">
              <a:solidFill>
                <a:srgbClr val="FFFF00"/>
              </a:solidFill>
            </a:endParaRPr>
          </a:p>
        </p:txBody>
      </p:sp>
    </p:spTree>
    <p:extLst>
      <p:ext uri="{BB962C8B-B14F-4D97-AF65-F5344CB8AC3E}">
        <p14:creationId xmlns:p14="http://schemas.microsoft.com/office/powerpoint/2010/main" val="1224703835"/>
      </p:ext>
    </p:extLst>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graphicFrame>
        <p:nvGraphicFramePr>
          <p:cNvPr id="163845" name="Object 5"/>
          <p:cNvGraphicFramePr>
            <a:graphicFrameLocks noChangeAspect="1"/>
          </p:cNvGraphicFramePr>
          <p:nvPr/>
        </p:nvGraphicFramePr>
        <p:xfrm>
          <a:off x="179388" y="1484313"/>
          <a:ext cx="3382962" cy="1966912"/>
        </p:xfrm>
        <a:graphic>
          <a:graphicData uri="http://schemas.openxmlformats.org/presentationml/2006/ole">
            <mc:AlternateContent xmlns:mc="http://schemas.openxmlformats.org/markup-compatibility/2006">
              <mc:Choice xmlns:v="urn:schemas-microsoft-com:vml" Requires="v">
                <p:oleObj spid="_x0000_s13412" name="Equation" r:id="rId4" imgW="1676160" imgH="1117440" progId="Equation.3">
                  <p:embed/>
                </p:oleObj>
              </mc:Choice>
              <mc:Fallback>
                <p:oleObj name="Equation" r:id="rId4" imgW="1676160" imgH="111744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9388" y="1484313"/>
                        <a:ext cx="3382962" cy="1966912"/>
                      </a:xfrm>
                      <a:prstGeom prst="rect">
                        <a:avLst/>
                      </a:prstGeom>
                      <a:noFill/>
                      <a:ln w="9525">
                        <a:solidFill>
                          <a:srgbClr val="FFFF00"/>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63847" name="Text Box 7"/>
          <p:cNvSpPr txBox="1">
            <a:spLocks noChangeArrowheads="1"/>
          </p:cNvSpPr>
          <p:nvPr/>
        </p:nvSpPr>
        <p:spPr bwMode="auto">
          <a:xfrm>
            <a:off x="250825" y="3933825"/>
            <a:ext cx="5653088" cy="2427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a:solidFill>
                  <a:srgbClr val="FFFF00"/>
                </a:solidFill>
              </a:rPr>
              <a:t>with:</a:t>
            </a:r>
          </a:p>
          <a:p>
            <a:pPr>
              <a:spcBef>
                <a:spcPct val="50000"/>
              </a:spcBef>
            </a:pPr>
            <a:r>
              <a:rPr lang="en-GB" altLang="en-US">
                <a:solidFill>
                  <a:srgbClr val="FFFF00"/>
                </a:solidFill>
              </a:rPr>
              <a:t>y: distance from shoreline</a:t>
            </a:r>
            <a:br>
              <a:rPr lang="en-GB" altLang="en-US">
                <a:solidFill>
                  <a:srgbClr val="FFFF00"/>
                </a:solidFill>
              </a:rPr>
            </a:br>
            <a:r>
              <a:rPr lang="en-GB" altLang="en-US">
                <a:solidFill>
                  <a:srgbClr val="FFFF00"/>
                </a:solidFill>
              </a:rPr>
              <a:t>x: alongshore coordinate</a:t>
            </a:r>
            <a:br>
              <a:rPr lang="en-GB" altLang="en-US">
                <a:solidFill>
                  <a:srgbClr val="FFFF00"/>
                </a:solidFill>
              </a:rPr>
            </a:br>
            <a:r>
              <a:rPr lang="en-GB" altLang="en-US">
                <a:solidFill>
                  <a:srgbClr val="FFFF00"/>
                </a:solidFill>
              </a:rPr>
              <a:t>K: sediment transport coefficient (usually = 0.77)</a:t>
            </a:r>
            <a:br>
              <a:rPr lang="en-GB" altLang="en-US">
                <a:solidFill>
                  <a:srgbClr val="FFFF00"/>
                </a:solidFill>
              </a:rPr>
            </a:br>
            <a:r>
              <a:rPr lang="en-GB" altLang="en-US">
                <a:solidFill>
                  <a:srgbClr val="FFFF00"/>
                </a:solidFill>
              </a:rPr>
              <a:t>H</a:t>
            </a:r>
            <a:r>
              <a:rPr lang="en-GB" altLang="en-US" baseline="-25000">
                <a:solidFill>
                  <a:srgbClr val="FFFF00"/>
                </a:solidFill>
              </a:rPr>
              <a:t>b</a:t>
            </a:r>
            <a:r>
              <a:rPr lang="en-GB" altLang="en-US">
                <a:solidFill>
                  <a:srgbClr val="FFFF00"/>
                </a:solidFill>
              </a:rPr>
              <a:t>: breaking wave height</a:t>
            </a:r>
            <a:br>
              <a:rPr lang="en-GB" altLang="en-US">
                <a:solidFill>
                  <a:srgbClr val="FFFF00"/>
                </a:solidFill>
              </a:rPr>
            </a:br>
            <a:r>
              <a:rPr lang="en-US" altLang="en-US" b="1">
                <a:solidFill>
                  <a:srgbClr val="FFFF00"/>
                </a:solidFill>
                <a:latin typeface="GreekC" pitchFamily="2" charset="0"/>
              </a:rPr>
              <a:t>g</a:t>
            </a:r>
            <a:r>
              <a:rPr lang="en-GB" altLang="en-US">
                <a:solidFill>
                  <a:srgbClr val="FFFF00"/>
                </a:solidFill>
              </a:rPr>
              <a:t> : breaking index (usually = 0.78)</a:t>
            </a:r>
            <a:br>
              <a:rPr lang="en-GB" altLang="en-US">
                <a:solidFill>
                  <a:srgbClr val="FFFF00"/>
                </a:solidFill>
              </a:rPr>
            </a:br>
            <a:r>
              <a:rPr lang="en-GB" altLang="en-US">
                <a:solidFill>
                  <a:srgbClr val="FFFF00"/>
                </a:solidFill>
              </a:rPr>
              <a:t>s: ratio of sediment density to water density</a:t>
            </a:r>
            <a:br>
              <a:rPr lang="en-GB" altLang="en-US">
                <a:solidFill>
                  <a:srgbClr val="FFFF00"/>
                </a:solidFill>
              </a:rPr>
            </a:br>
            <a:r>
              <a:rPr lang="en-GB" altLang="en-US">
                <a:solidFill>
                  <a:srgbClr val="FFFF00"/>
                </a:solidFill>
              </a:rPr>
              <a:t>p: in-place sediment porosity</a:t>
            </a:r>
            <a:endParaRPr lang="en-GB" altLang="en-US"/>
          </a:p>
        </p:txBody>
      </p:sp>
      <p:graphicFrame>
        <p:nvGraphicFramePr>
          <p:cNvPr id="163848" name="Object 8"/>
          <p:cNvGraphicFramePr>
            <a:graphicFrameLocks noChangeAspect="1"/>
          </p:cNvGraphicFramePr>
          <p:nvPr/>
        </p:nvGraphicFramePr>
        <p:xfrm>
          <a:off x="4514850" y="3321050"/>
          <a:ext cx="114300" cy="215900"/>
        </p:xfrm>
        <a:graphic>
          <a:graphicData uri="http://schemas.openxmlformats.org/presentationml/2006/ole">
            <mc:AlternateContent xmlns:mc="http://schemas.openxmlformats.org/markup-compatibility/2006">
              <mc:Choice xmlns:v="urn:schemas-microsoft-com:vml" Requires="v">
                <p:oleObj spid="_x0000_s13413" name="Equation" r:id="rId6" imgW="114120" imgH="215640" progId="Equation.3">
                  <p:embed/>
                </p:oleObj>
              </mc:Choice>
              <mc:Fallback>
                <p:oleObj name="Equation" r:id="rId6" imgW="114120" imgH="215640" progId="Equation.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14850" y="3321050"/>
                        <a:ext cx="114300" cy="215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163856" name="Picture 16" descr="1_line model"/>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627438" y="1268413"/>
            <a:ext cx="5516562" cy="2597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221603"/>
      </p:ext>
    </p:extLst>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159750" name="Picture 6"/>
          <p:cNvPicPr>
            <a:picLocks noChangeAspect="1" noChangeArrowheads="1"/>
          </p:cNvPicPr>
          <p:nvPr/>
        </p:nvPicPr>
        <p:blipFill>
          <a:blip r:embed="rId3">
            <a:extLst>
              <a:ext uri="{28A0092B-C50C-407E-A947-70E740481C1C}">
                <a14:useLocalDpi xmlns:a14="http://schemas.microsoft.com/office/drawing/2010/main" val="0"/>
              </a:ext>
            </a:extLst>
          </a:blip>
          <a:srcRect l="45096"/>
          <a:stretch>
            <a:fillRect/>
          </a:stretch>
        </p:blipFill>
        <p:spPr bwMode="auto">
          <a:xfrm>
            <a:off x="1116013" y="1484313"/>
            <a:ext cx="6481762" cy="5119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9751" name="Text Box 7"/>
          <p:cNvSpPr txBox="1">
            <a:spLocks noChangeArrowheads="1"/>
          </p:cNvSpPr>
          <p:nvPr/>
        </p:nvSpPr>
        <p:spPr bwMode="auto">
          <a:xfrm>
            <a:off x="1116013" y="404664"/>
            <a:ext cx="68421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2400" dirty="0">
                <a:solidFill>
                  <a:srgbClr val="FFFF00"/>
                </a:solidFill>
              </a:rPr>
              <a:t>Numerical estimates of longshore Spreading</a:t>
            </a:r>
          </a:p>
        </p:txBody>
      </p:sp>
    </p:spTree>
    <p:extLst>
      <p:ext uri="{BB962C8B-B14F-4D97-AF65-F5344CB8AC3E}">
        <p14:creationId xmlns:p14="http://schemas.microsoft.com/office/powerpoint/2010/main" val="27828571"/>
      </p:ext>
    </p:extLst>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165893" name="Picture 5"/>
          <p:cNvPicPr>
            <a:picLocks noChangeAspect="1" noChangeArrowheads="1"/>
          </p:cNvPicPr>
          <p:nvPr/>
        </p:nvPicPr>
        <p:blipFill>
          <a:blip r:embed="rId3">
            <a:extLst>
              <a:ext uri="{28A0092B-C50C-407E-A947-70E740481C1C}">
                <a14:useLocalDpi xmlns:a14="http://schemas.microsoft.com/office/drawing/2010/main" val="0"/>
              </a:ext>
            </a:extLst>
          </a:blip>
          <a:srcRect t="8615"/>
          <a:stretch>
            <a:fillRect/>
          </a:stretch>
        </p:blipFill>
        <p:spPr bwMode="auto">
          <a:xfrm>
            <a:off x="323850" y="1989138"/>
            <a:ext cx="8496300" cy="4579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5894" name="Text Box 6"/>
          <p:cNvSpPr txBox="1">
            <a:spLocks noChangeArrowheads="1"/>
          </p:cNvSpPr>
          <p:nvPr/>
        </p:nvSpPr>
        <p:spPr bwMode="auto">
          <a:xfrm>
            <a:off x="395288" y="908050"/>
            <a:ext cx="8424862"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it-IT" altLang="en-US" sz="2400">
                <a:solidFill>
                  <a:srgbClr val="FFFF00"/>
                </a:solidFill>
              </a:rPr>
              <a:t>… and expected profile in time </a:t>
            </a:r>
            <a:br>
              <a:rPr lang="it-IT" altLang="en-US" sz="2400">
                <a:solidFill>
                  <a:srgbClr val="FFFF00"/>
                </a:solidFill>
              </a:rPr>
            </a:br>
            <a:r>
              <a:rPr lang="it-IT" altLang="en-US" sz="2400">
                <a:solidFill>
                  <a:srgbClr val="FFFF00"/>
                </a:solidFill>
              </a:rPr>
              <a:t>(if borrow sand matches Native sand)</a:t>
            </a:r>
          </a:p>
        </p:txBody>
      </p:sp>
    </p:spTree>
    <p:extLst>
      <p:ext uri="{BB962C8B-B14F-4D97-AF65-F5344CB8AC3E}">
        <p14:creationId xmlns:p14="http://schemas.microsoft.com/office/powerpoint/2010/main" val="2540800249"/>
      </p:ext>
    </p:extLst>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18227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992813"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2278" name="Text Box 6"/>
          <p:cNvSpPr txBox="1">
            <a:spLocks noChangeArrowheads="1"/>
          </p:cNvSpPr>
          <p:nvPr/>
        </p:nvSpPr>
        <p:spPr bwMode="auto">
          <a:xfrm>
            <a:off x="6372225" y="2997200"/>
            <a:ext cx="2376488"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GB" altLang="en-US" sz="2400">
                <a:solidFill>
                  <a:srgbClr val="FFFF00"/>
                </a:solidFill>
              </a:rPr>
              <a:t>DREDGING TECHNIQUES</a:t>
            </a:r>
          </a:p>
        </p:txBody>
      </p:sp>
      <p:pic>
        <p:nvPicPr>
          <p:cNvPr id="182279" name="Picture 7" descr="rainbow syste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00788" y="3789363"/>
            <a:ext cx="2663825" cy="1103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5766364"/>
      </p:ext>
    </p:extLst>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167943" name="Text Box 7"/>
          <p:cNvSpPr txBox="1">
            <a:spLocks noChangeArrowheads="1"/>
          </p:cNvSpPr>
          <p:nvPr/>
        </p:nvSpPr>
        <p:spPr bwMode="auto">
          <a:xfrm>
            <a:off x="468313" y="1125538"/>
            <a:ext cx="8351837"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sz="2400" b="1" dirty="0">
                <a:solidFill>
                  <a:schemeClr val="bg1"/>
                </a:solidFill>
              </a:rPr>
              <a:t>GENERIC </a:t>
            </a:r>
            <a:r>
              <a:rPr lang="en-US" altLang="en-US" sz="2400" b="1" u="sng" dirty="0">
                <a:solidFill>
                  <a:schemeClr val="bg1"/>
                </a:solidFill>
              </a:rPr>
              <a:t>BEACH MONITORING</a:t>
            </a:r>
            <a:r>
              <a:rPr lang="en-US" altLang="en-US" sz="2400" b="1" dirty="0">
                <a:solidFill>
                  <a:schemeClr val="bg1"/>
                </a:solidFill>
              </a:rPr>
              <a:t> PLAN</a:t>
            </a:r>
          </a:p>
          <a:p>
            <a:pPr algn="ctr"/>
            <a:endParaRPr lang="en-US" altLang="en-US" sz="2400" dirty="0">
              <a:solidFill>
                <a:srgbClr val="FFFF00"/>
              </a:solidFill>
            </a:endParaRPr>
          </a:p>
          <a:p>
            <a:r>
              <a:rPr lang="en-US" altLang="en-US" dirty="0">
                <a:solidFill>
                  <a:srgbClr val="FFFF00"/>
                </a:solidFill>
              </a:rPr>
              <a:t>The primary objectives of monitoring a beach nourishment project are:</a:t>
            </a:r>
          </a:p>
          <a:p>
            <a:endParaRPr lang="en-US" altLang="en-US" dirty="0">
              <a:solidFill>
                <a:srgbClr val="FFFF00"/>
              </a:solidFill>
            </a:endParaRPr>
          </a:p>
          <a:p>
            <a:pPr lvl="1">
              <a:buFontTx/>
              <a:buChar char="•"/>
            </a:pPr>
            <a:r>
              <a:rPr lang="en-US" altLang="en-US" dirty="0">
                <a:solidFill>
                  <a:srgbClr val="FFFF00"/>
                </a:solidFill>
              </a:rPr>
              <a:t> to document and evaluate whether the project is performing as designed,</a:t>
            </a:r>
          </a:p>
          <a:p>
            <a:pPr lvl="1">
              <a:buFontTx/>
              <a:buChar char="•"/>
            </a:pPr>
            <a:r>
              <a:rPr lang="en-US" altLang="en-US" dirty="0">
                <a:solidFill>
                  <a:srgbClr val="FFFF00"/>
                </a:solidFill>
              </a:rPr>
              <a:t> to identify maintenance and re-nourishment requirements, and</a:t>
            </a:r>
          </a:p>
          <a:p>
            <a:pPr lvl="1">
              <a:buFontTx/>
              <a:buChar char="•"/>
            </a:pPr>
            <a:r>
              <a:rPr lang="en-US" altLang="en-US" dirty="0">
                <a:solidFill>
                  <a:srgbClr val="FFFF00"/>
                </a:solidFill>
              </a:rPr>
              <a:t> to evaluate project impacts.</a:t>
            </a:r>
          </a:p>
          <a:p>
            <a:pPr lvl="1"/>
            <a:endParaRPr lang="en-US" altLang="en-US" dirty="0">
              <a:solidFill>
                <a:srgbClr val="FFFF00"/>
              </a:solidFill>
            </a:endParaRPr>
          </a:p>
          <a:p>
            <a:r>
              <a:rPr lang="en-US" altLang="en-US" dirty="0">
                <a:solidFill>
                  <a:srgbClr val="FFFF00"/>
                </a:solidFill>
              </a:rPr>
              <a:t>Ideally, monitoring plans should include beach profile surveys and an evaluation of the survey data to determine nourishment stability. Monitoring should begin prior to material placement, so that baseline conditions can be documented, and continue at regular intervals thereafter. If possible, collect post-storm profile information because it is helpful in evaluating the cross-shore response of the project to storm waves and tides.</a:t>
            </a:r>
            <a:endParaRPr lang="en-GB" altLang="en-US" dirty="0">
              <a:solidFill>
                <a:srgbClr val="FFFF00"/>
              </a:solidFill>
            </a:endParaRPr>
          </a:p>
          <a:p>
            <a:pPr>
              <a:spcBef>
                <a:spcPct val="50000"/>
              </a:spcBef>
            </a:pPr>
            <a:endParaRPr lang="en-GB" altLang="en-US" dirty="0">
              <a:solidFill>
                <a:srgbClr val="FFFF00"/>
              </a:solidFill>
            </a:endParaRPr>
          </a:p>
        </p:txBody>
      </p:sp>
    </p:spTree>
    <p:extLst>
      <p:ext uri="{BB962C8B-B14F-4D97-AF65-F5344CB8AC3E}">
        <p14:creationId xmlns:p14="http://schemas.microsoft.com/office/powerpoint/2010/main" val="407284281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652</TotalTime>
  <Words>9743</Words>
  <Application>Microsoft Office PowerPoint</Application>
  <PresentationFormat>On-screen Show (4:3)</PresentationFormat>
  <Paragraphs>1081</Paragraphs>
  <Slides>135</Slides>
  <Notes>60</Notes>
  <HiddenSlides>0</HiddenSlides>
  <MMClips>0</MMClips>
  <ScaleCrop>false</ScaleCrop>
  <HeadingPairs>
    <vt:vector size="6" baseType="variant">
      <vt:variant>
        <vt:lpstr>Theme</vt:lpstr>
      </vt:variant>
      <vt:variant>
        <vt:i4>1</vt:i4>
      </vt:variant>
      <vt:variant>
        <vt:lpstr>Embedded OLE Servers</vt:lpstr>
      </vt:variant>
      <vt:variant>
        <vt:i4>7</vt:i4>
      </vt:variant>
      <vt:variant>
        <vt:lpstr>Slide Titles</vt:lpstr>
      </vt:variant>
      <vt:variant>
        <vt:i4>135</vt:i4>
      </vt:variant>
    </vt:vector>
  </HeadingPairs>
  <TitlesOfParts>
    <vt:vector size="143" baseType="lpstr">
      <vt:lpstr>Office Theme</vt:lpstr>
      <vt:lpstr>Photo Editor Photo</vt:lpstr>
      <vt:lpstr>Picture</vt:lpstr>
      <vt:lpstr>Grafico</vt:lpstr>
      <vt:lpstr>Equation</vt:lpstr>
      <vt:lpstr>Presentation</vt:lpstr>
      <vt:lpstr>Worksheet</vt:lpstr>
      <vt:lpstr>Image</vt:lpstr>
      <vt:lpstr>PowerPoint Presentation</vt:lpstr>
      <vt:lpstr>PowerPoint Presentation</vt:lpstr>
      <vt:lpstr>PowerPoint Presentation</vt:lpstr>
      <vt:lpstr>Coastal defence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Count matrix for all possible consequences</vt:lpstr>
      <vt:lpstr>Managed retreat </vt:lpstr>
      <vt:lpstr>PowerPoint Presentation</vt:lpstr>
      <vt:lpstr>PowerPoint Presentation</vt:lpstr>
      <vt:lpstr>PowerPoint Presentation</vt:lpstr>
      <vt:lpstr>June and July 2007 floods: the number of insurance claims per district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Allan Williams</dc:creator>
  <cp:lastModifiedBy>Allan Williams</cp:lastModifiedBy>
  <cp:revision>96</cp:revision>
  <dcterms:created xsi:type="dcterms:W3CDTF">2014-09-11T07:34:11Z</dcterms:created>
  <dcterms:modified xsi:type="dcterms:W3CDTF">2014-09-29T09:19:17Z</dcterms:modified>
</cp:coreProperties>
</file>