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BDBE9E-3B7A-4DB7-9086-0F8B8850CD90}" v="28" dt="2021-10-20T11:27:12.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5" d="100"/>
          <a:sy n="65" d="100"/>
        </p:scale>
        <p:origin x="72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2BB14-666A-4A83-95B9-3A08E5FA96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98E050-E7E0-47FC-A76B-47BFCB41D8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7563C-05A2-4F86-BAB4-9DED1F8F0C83}"/>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5" name="Footer Placeholder 4">
            <a:extLst>
              <a:ext uri="{FF2B5EF4-FFF2-40B4-BE49-F238E27FC236}">
                <a16:creationId xmlns:a16="http://schemas.microsoft.com/office/drawing/2014/main" id="{659D408C-3889-437B-9C33-25BB41529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898F5-75B5-4FDE-88C6-70EC4EEAFA24}"/>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4044307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0F1B2-85E1-4C53-9C33-6A6A31416D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75177D-8D68-4CEC-9D9E-8ADBA482E8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A363F-3EF1-45EF-BCA9-D15B8E4F5E25}"/>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5" name="Footer Placeholder 4">
            <a:extLst>
              <a:ext uri="{FF2B5EF4-FFF2-40B4-BE49-F238E27FC236}">
                <a16:creationId xmlns:a16="http://schemas.microsoft.com/office/drawing/2014/main" id="{3DA16B34-04AC-4787-A2A2-8A6125B418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EC43B4-BD72-42DD-A4FC-8F9C0A0DA9B6}"/>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2910105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F160-7C7A-496F-8DC5-54F90E1B3B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F4A9AB-0AC0-4D48-94CD-3E294877FE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388410-FA0E-4867-BF19-C9EF80D24F0C}"/>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5" name="Footer Placeholder 4">
            <a:extLst>
              <a:ext uri="{FF2B5EF4-FFF2-40B4-BE49-F238E27FC236}">
                <a16:creationId xmlns:a16="http://schemas.microsoft.com/office/drawing/2014/main" id="{47E0B61F-5661-4AD9-BEC4-83B161698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F0D95-C511-467B-9A6A-113727CBB43C}"/>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2738679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5B18-31F4-49D6-B8D5-6A191A7B61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39287E-358C-4572-B861-C317CD166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DFD1616-0756-48B5-A9F9-30BFAA09BF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7C52B6-65A5-4C3B-ABB9-A58E05E25F12}"/>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6" name="Footer Placeholder 5">
            <a:extLst>
              <a:ext uri="{FF2B5EF4-FFF2-40B4-BE49-F238E27FC236}">
                <a16:creationId xmlns:a16="http://schemas.microsoft.com/office/drawing/2014/main" id="{036ECFE2-46C9-4DBD-B556-AF1FB50E56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BF6757-34B8-45E0-9BE2-532B01280A6C}"/>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1561480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D3F9-9645-439A-A3BD-2D0DA7758F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D755F1-DA95-4F54-97EC-A039709AFB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C76B7E-1313-4FD8-BA7B-3D67F73470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1CBD5D-3CE0-4708-9E30-43EC8B6756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FB642C-FDFA-4BB3-8444-B592555837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FD58B6-FAA4-4BF9-8F7D-23B70AA52BDA}"/>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8" name="Footer Placeholder 7">
            <a:extLst>
              <a:ext uri="{FF2B5EF4-FFF2-40B4-BE49-F238E27FC236}">
                <a16:creationId xmlns:a16="http://schemas.microsoft.com/office/drawing/2014/main" id="{1C37CC61-350E-4CD6-97CB-0ECD0AEFC4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E24875-3F4C-42E1-8FE5-73496ABC6F05}"/>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3558153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1C39-B890-45D9-B5F2-A6E50A231A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8B4E55-B5A0-471D-94DF-43508AD57112}"/>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4" name="Footer Placeholder 3">
            <a:extLst>
              <a:ext uri="{FF2B5EF4-FFF2-40B4-BE49-F238E27FC236}">
                <a16:creationId xmlns:a16="http://schemas.microsoft.com/office/drawing/2014/main" id="{D5C08D6D-5101-40A0-9BCB-F15092D7DF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04FD06-ADDE-4D16-87E3-94654076A6DB}"/>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203886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09CC7B-544D-4C4F-85DA-34ED6ADCE8EB}"/>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3" name="Footer Placeholder 2">
            <a:extLst>
              <a:ext uri="{FF2B5EF4-FFF2-40B4-BE49-F238E27FC236}">
                <a16:creationId xmlns:a16="http://schemas.microsoft.com/office/drawing/2014/main" id="{31F573F6-FF91-4970-BCB3-E0AA85E811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1943A6-E822-48FF-B826-A67C55157FF0}"/>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82406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3DDC3-4DF9-48E2-96AB-4AB361E2AC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A7B2FA-96E3-4151-907D-2CBF8D26A4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894E49-8731-44B4-AEDC-F5DC4620C0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70E09F-DE89-408F-A35B-1FC29748F100}"/>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6" name="Footer Placeholder 5">
            <a:extLst>
              <a:ext uri="{FF2B5EF4-FFF2-40B4-BE49-F238E27FC236}">
                <a16:creationId xmlns:a16="http://schemas.microsoft.com/office/drawing/2014/main" id="{AA5D1B37-F873-4F93-B57B-5C72C3C97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2C815-81F7-4A61-B699-3541EFBD29F2}"/>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1986079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DC97A-C17E-4544-A242-9E726E5EF5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F1ED8B-BDDF-487E-BB88-E12B8EF2B9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C95F41-BFB5-4127-AC58-7CCDDCB04F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43B5EC-7C2D-470E-822A-53073B973F7A}"/>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6" name="Footer Placeholder 5">
            <a:extLst>
              <a:ext uri="{FF2B5EF4-FFF2-40B4-BE49-F238E27FC236}">
                <a16:creationId xmlns:a16="http://schemas.microsoft.com/office/drawing/2014/main" id="{B133B153-7EC1-4435-821B-1BBD945565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0DEE9C-34B7-4451-8193-8A5D7432BB2A}"/>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3628485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53CB3-88E6-48DF-A1C7-710AB395A9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F22E00-2199-4A94-9059-CE8DB51AD6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5BC12-8AF7-4097-A39A-83B80F666CA0}"/>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5" name="Footer Placeholder 4">
            <a:extLst>
              <a:ext uri="{FF2B5EF4-FFF2-40B4-BE49-F238E27FC236}">
                <a16:creationId xmlns:a16="http://schemas.microsoft.com/office/drawing/2014/main" id="{B5C18749-E589-4077-B339-BC6CDE720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81E6B-0D3F-4B35-B4E7-12387DAC794D}"/>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1046138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8FBBA9-4072-4710-BC6E-549031C4C9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1F2915-A9AD-486A-8E1E-1E045774CA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C001F-FAFD-4B07-A41C-08B7459F2CD5}"/>
              </a:ext>
            </a:extLst>
          </p:cNvPr>
          <p:cNvSpPr>
            <a:spLocks noGrp="1"/>
          </p:cNvSpPr>
          <p:nvPr>
            <p:ph type="dt" sz="half" idx="10"/>
          </p:nvPr>
        </p:nvSpPr>
        <p:spPr/>
        <p:txBody>
          <a:bodyPr/>
          <a:lstStyle/>
          <a:p>
            <a:fld id="{032463F9-0C30-4FD4-B274-0341B7DB75E0}" type="datetimeFigureOut">
              <a:rPr lang="en-GB" smtClean="0"/>
              <a:t>20/10/2021</a:t>
            </a:fld>
            <a:endParaRPr lang="en-GB"/>
          </a:p>
        </p:txBody>
      </p:sp>
      <p:sp>
        <p:nvSpPr>
          <p:cNvPr id="5" name="Footer Placeholder 4">
            <a:extLst>
              <a:ext uri="{FF2B5EF4-FFF2-40B4-BE49-F238E27FC236}">
                <a16:creationId xmlns:a16="http://schemas.microsoft.com/office/drawing/2014/main" id="{9B2FBA36-9C28-4401-B8BD-AC578B3B2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05BE3-7F99-4D55-8483-8EEF99283BD6}"/>
              </a:ext>
            </a:extLst>
          </p:cNvPr>
          <p:cNvSpPr>
            <a:spLocks noGrp="1"/>
          </p:cNvSpPr>
          <p:nvPr>
            <p:ph type="sldNum" sz="quarter" idx="12"/>
          </p:nvPr>
        </p:nvSpPr>
        <p:spPr/>
        <p:txBody>
          <a:bodyPr/>
          <a:lstStyle/>
          <a:p>
            <a:fld id="{F672393C-95A3-4B08-9029-B21E47716B8A}" type="slidenum">
              <a:rPr lang="en-GB" smtClean="0"/>
              <a:t>‹#›</a:t>
            </a:fld>
            <a:endParaRPr lang="en-GB"/>
          </a:p>
        </p:txBody>
      </p:sp>
    </p:spTree>
    <p:extLst>
      <p:ext uri="{BB962C8B-B14F-4D97-AF65-F5344CB8AC3E}">
        <p14:creationId xmlns:p14="http://schemas.microsoft.com/office/powerpoint/2010/main" val="123344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D910CF-1883-46B6-874E-BBC771665F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2E12BF-8BFC-44F7-80CF-EB3FFABBD7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B67546-8384-4004-8D35-229E4536AC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2463F9-0C30-4FD4-B274-0341B7DB75E0}" type="datetimeFigureOut">
              <a:rPr lang="en-GB" smtClean="0"/>
              <a:t>20/10/2021</a:t>
            </a:fld>
            <a:endParaRPr lang="en-GB"/>
          </a:p>
        </p:txBody>
      </p:sp>
      <p:sp>
        <p:nvSpPr>
          <p:cNvPr id="5" name="Footer Placeholder 4">
            <a:extLst>
              <a:ext uri="{FF2B5EF4-FFF2-40B4-BE49-F238E27FC236}">
                <a16:creationId xmlns:a16="http://schemas.microsoft.com/office/drawing/2014/main" id="{D82075AA-F788-4840-A096-AA077297FA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CAB7DC-0F3D-4493-BBEB-3A383237BE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72393C-95A3-4B08-9029-B21E47716B8A}" type="slidenum">
              <a:rPr lang="en-GB" smtClean="0"/>
              <a:t>‹#›</a:t>
            </a:fld>
            <a:endParaRPr lang="en-GB"/>
          </a:p>
        </p:txBody>
      </p:sp>
    </p:spTree>
    <p:extLst>
      <p:ext uri="{BB962C8B-B14F-4D97-AF65-F5344CB8AC3E}">
        <p14:creationId xmlns:p14="http://schemas.microsoft.com/office/powerpoint/2010/main" val="3921007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open.edu/openlearn/ocw/mod/oucontent/view.php?id=51386&amp;section=2" TargetMode="External"/><Relationship Id="rId2" Type="http://schemas.openxmlformats.org/officeDocument/2006/relationships/hyperlink" Target="https://academic-englishuk.com/critical-thinking-skills/" TargetMode="External"/><Relationship Id="rId1" Type="http://schemas.openxmlformats.org/officeDocument/2006/relationships/slideLayout" Target="../slideLayouts/slideLayout1.xml"/><Relationship Id="rId4" Type="http://schemas.openxmlformats.org/officeDocument/2006/relationships/hyperlink" Target="https://www.ed.ac.uk/students/academic-life/study-support/supporting-taught-postgraduates/starting-out/setting-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F81A-EC99-47CB-81AC-3B5F99F6B071}"/>
              </a:ext>
            </a:extLst>
          </p:cNvPr>
          <p:cNvSpPr>
            <a:spLocks noGrp="1"/>
          </p:cNvSpPr>
          <p:nvPr>
            <p:ph type="ctrTitle"/>
          </p:nvPr>
        </p:nvSpPr>
        <p:spPr>
          <a:xfrm>
            <a:off x="20950" y="453558"/>
            <a:ext cx="4765040" cy="2300749"/>
          </a:xfrm>
          <a:solidFill>
            <a:srgbClr val="00B0F0"/>
          </a:solidFill>
        </p:spPr>
        <p:txBody>
          <a:bodyPr>
            <a:normAutofit/>
          </a:bodyPr>
          <a:lstStyle/>
          <a:p>
            <a:r>
              <a:rPr lang="en-GB" sz="1600" u="sng" dirty="0"/>
              <a:t>What is critical thinking</a:t>
            </a:r>
            <a:r>
              <a:rPr lang="en-GB" sz="1600" dirty="0"/>
              <a:t>?</a:t>
            </a:r>
            <a:br>
              <a:rPr lang="en-GB" sz="1400" dirty="0"/>
            </a:br>
            <a:r>
              <a:rPr lang="en-GB" sz="1400" dirty="0"/>
              <a:t>To be a critical thinker you must make sure you have good reasons and good arguments to support what you are saying. Also, you must be open minded to hear other peoples views and ability to question other peoples views. According to Karzunina et al, (2017) critical thinking can be analytical, reflective and creative. As well as being of personal benefit, it is in high demand with employers too. According to Lindon, Todd (2016), The phrase ‘critical thinking’ is regularly used withing materials to support and promote reflective professional practice. </a:t>
            </a:r>
            <a:br>
              <a:rPr lang="en-GB" sz="1400" dirty="0"/>
            </a:br>
            <a:endParaRPr lang="en-GB" sz="1400" dirty="0"/>
          </a:p>
        </p:txBody>
      </p:sp>
      <p:sp>
        <p:nvSpPr>
          <p:cNvPr id="3" name="Subtitle 2">
            <a:extLst>
              <a:ext uri="{FF2B5EF4-FFF2-40B4-BE49-F238E27FC236}">
                <a16:creationId xmlns:a16="http://schemas.microsoft.com/office/drawing/2014/main" id="{857589A3-746B-47F5-A5F0-BDB65C140B69}"/>
              </a:ext>
            </a:extLst>
          </p:cNvPr>
          <p:cNvSpPr>
            <a:spLocks noGrp="1"/>
          </p:cNvSpPr>
          <p:nvPr>
            <p:ph type="subTitle" idx="1"/>
          </p:nvPr>
        </p:nvSpPr>
        <p:spPr>
          <a:xfrm>
            <a:off x="4765041" y="479380"/>
            <a:ext cx="7426959" cy="1671773"/>
          </a:xfrm>
          <a:solidFill>
            <a:schemeClr val="tx2">
              <a:lumMod val="20000"/>
              <a:lumOff val="80000"/>
            </a:schemeClr>
          </a:solidFill>
        </p:spPr>
        <p:txBody>
          <a:bodyPr/>
          <a:lstStyle/>
          <a:p>
            <a:r>
              <a:rPr lang="en-GB" sz="1600" u="sng" dirty="0"/>
              <a:t>Time management</a:t>
            </a:r>
          </a:p>
          <a:p>
            <a:r>
              <a:rPr lang="en-GB" sz="1400" dirty="0"/>
              <a:t>To be a critical thinker time management is an essential skill to have. It helps you to avoid procrastination and gives you a better successful outcome. It is good to have a timetable to follow therefore you successfully complete your goals. According to Cottrell (2008) to manage time well, be aware of how much time it takes you to complete each type of study task and to be very specific in your time-planning. Therefore, if you time manage well and balance everything out correctly you will complete everything successfully. </a:t>
            </a:r>
          </a:p>
          <a:p>
            <a:endParaRPr lang="en-GB" sz="1400" dirty="0"/>
          </a:p>
          <a:p>
            <a:endParaRPr lang="en-GB" sz="1400" dirty="0"/>
          </a:p>
        </p:txBody>
      </p:sp>
      <p:sp>
        <p:nvSpPr>
          <p:cNvPr id="4" name="TextBox 3">
            <a:extLst>
              <a:ext uri="{FF2B5EF4-FFF2-40B4-BE49-F238E27FC236}">
                <a16:creationId xmlns:a16="http://schemas.microsoft.com/office/drawing/2014/main" id="{C55208A6-D0EC-4D59-BC9B-5D9C05960F61}"/>
              </a:ext>
            </a:extLst>
          </p:cNvPr>
          <p:cNvSpPr txBox="1"/>
          <p:nvPr/>
        </p:nvSpPr>
        <p:spPr>
          <a:xfrm>
            <a:off x="7896589" y="2154512"/>
            <a:ext cx="4295411" cy="3077766"/>
          </a:xfrm>
          <a:prstGeom prst="rect">
            <a:avLst/>
          </a:prstGeom>
          <a:solidFill>
            <a:schemeClr val="tx2">
              <a:lumMod val="60000"/>
              <a:lumOff val="40000"/>
            </a:schemeClr>
          </a:solidFill>
        </p:spPr>
        <p:txBody>
          <a:bodyPr wrap="square" rtlCol="0">
            <a:spAutoFit/>
          </a:bodyPr>
          <a:lstStyle/>
          <a:p>
            <a:r>
              <a:rPr lang="en-GB" sz="1600" dirty="0"/>
              <a:t>                                       </a:t>
            </a:r>
            <a:r>
              <a:rPr lang="en-GB" sz="1600" u="sng" dirty="0"/>
              <a:t>Goal Setting</a:t>
            </a:r>
          </a:p>
          <a:p>
            <a:r>
              <a:rPr lang="en-GB" sz="1400" dirty="0"/>
              <a:t>According to Cottrell (2008),  make tasks more manageable by breaking them down into mini-goals. Set yourself small, short-term goals so that you are able to have lots of small successes. Therefore, if you have a lot to do create smaller goal settings helps to make you feel less overwhelmed. According to The University of Edinburgh (2021) setting goals and developing a plan of action will encourage you to move systematically towards what you would like to achieve. Goal setting works best if the goals you set yourself are as specific and as concrete as possible. </a:t>
            </a:r>
          </a:p>
          <a:p>
            <a:endParaRPr lang="en-GB" sz="1200" u="sng" dirty="0"/>
          </a:p>
          <a:p>
            <a:endParaRPr lang="en-GB" sz="1200" u="sng" dirty="0"/>
          </a:p>
        </p:txBody>
      </p:sp>
      <p:sp>
        <p:nvSpPr>
          <p:cNvPr id="5" name="TextBox 4">
            <a:extLst>
              <a:ext uri="{FF2B5EF4-FFF2-40B4-BE49-F238E27FC236}">
                <a16:creationId xmlns:a16="http://schemas.microsoft.com/office/drawing/2014/main" id="{D207AF50-7705-42F1-B76E-58C4874BDB27}"/>
              </a:ext>
            </a:extLst>
          </p:cNvPr>
          <p:cNvSpPr txBox="1"/>
          <p:nvPr/>
        </p:nvSpPr>
        <p:spPr>
          <a:xfrm>
            <a:off x="20950" y="2754307"/>
            <a:ext cx="4765040" cy="2246769"/>
          </a:xfrm>
          <a:prstGeom prst="rect">
            <a:avLst/>
          </a:prstGeom>
          <a:solidFill>
            <a:schemeClr val="accent2">
              <a:lumMod val="60000"/>
              <a:lumOff val="40000"/>
            </a:schemeClr>
          </a:solidFill>
        </p:spPr>
        <p:txBody>
          <a:bodyPr wrap="square" rtlCol="0">
            <a:spAutoFit/>
          </a:bodyPr>
          <a:lstStyle/>
          <a:p>
            <a:r>
              <a:rPr lang="en-GB" sz="1600" u="sng" dirty="0"/>
              <a:t>Reflective learning</a:t>
            </a:r>
          </a:p>
          <a:p>
            <a:r>
              <a:rPr lang="en-GB" sz="1400" dirty="0"/>
              <a:t>According to the Open University, (2020) reflective thinking explores different reasons for, considers the potential implications of, and if influenced by an individuals attitudes or practices. It is a process that allows you to make meaning of an experience, involves analytic and critiquing elements. To be a reflective thinker you have to look at  perspectives from a bigger view and understand what is happening from different peoples views not just your own. </a:t>
            </a:r>
          </a:p>
          <a:p>
            <a:endParaRPr lang="en-GB" sz="1200" u="sng" dirty="0"/>
          </a:p>
        </p:txBody>
      </p:sp>
      <p:sp>
        <p:nvSpPr>
          <p:cNvPr id="6" name="TextBox 5">
            <a:extLst>
              <a:ext uri="{FF2B5EF4-FFF2-40B4-BE49-F238E27FC236}">
                <a16:creationId xmlns:a16="http://schemas.microsoft.com/office/drawing/2014/main" id="{B2189D26-A2E1-412A-BBF5-D64FFF9DE8D3}"/>
              </a:ext>
            </a:extLst>
          </p:cNvPr>
          <p:cNvSpPr txBox="1"/>
          <p:nvPr/>
        </p:nvSpPr>
        <p:spPr>
          <a:xfrm>
            <a:off x="20950" y="4984085"/>
            <a:ext cx="4827902" cy="1846659"/>
          </a:xfrm>
          <a:prstGeom prst="rect">
            <a:avLst/>
          </a:prstGeom>
          <a:solidFill>
            <a:schemeClr val="accent6">
              <a:lumMod val="60000"/>
              <a:lumOff val="40000"/>
            </a:schemeClr>
          </a:solidFill>
        </p:spPr>
        <p:txBody>
          <a:bodyPr wrap="square" rtlCol="0">
            <a:spAutoFit/>
          </a:bodyPr>
          <a:lstStyle/>
          <a:p>
            <a:r>
              <a:rPr lang="en-GB" sz="1600" u="sng" dirty="0"/>
              <a:t>Conclusion</a:t>
            </a:r>
          </a:p>
          <a:p>
            <a:r>
              <a:rPr lang="en-GB" sz="1400" dirty="0"/>
              <a:t>To conclude, there are many different skills you need to be a critical thinker. The skills I have spoken about are essential skills I believe as with all these skills combined means you will have a more accurate and successful outcome. As you have critically analysed every possible outcome and other peoples views. </a:t>
            </a:r>
          </a:p>
          <a:p>
            <a:endParaRPr lang="en-GB" sz="1400" dirty="0"/>
          </a:p>
          <a:p>
            <a:endParaRPr lang="en-GB" sz="1400" dirty="0"/>
          </a:p>
        </p:txBody>
      </p:sp>
      <p:sp>
        <p:nvSpPr>
          <p:cNvPr id="8" name="TextBox 7">
            <a:extLst>
              <a:ext uri="{FF2B5EF4-FFF2-40B4-BE49-F238E27FC236}">
                <a16:creationId xmlns:a16="http://schemas.microsoft.com/office/drawing/2014/main" id="{0F12E7DD-58C7-4D24-B7AA-A346A6967043}"/>
              </a:ext>
            </a:extLst>
          </p:cNvPr>
          <p:cNvSpPr txBox="1"/>
          <p:nvPr/>
        </p:nvSpPr>
        <p:spPr>
          <a:xfrm>
            <a:off x="4848852" y="5199528"/>
            <a:ext cx="7426959" cy="1631216"/>
          </a:xfrm>
          <a:prstGeom prst="rect">
            <a:avLst/>
          </a:prstGeom>
          <a:solidFill>
            <a:schemeClr val="accent2">
              <a:lumMod val="40000"/>
              <a:lumOff val="60000"/>
            </a:schemeClr>
          </a:solidFill>
        </p:spPr>
        <p:txBody>
          <a:bodyPr wrap="square" rtlCol="0">
            <a:spAutoFit/>
          </a:bodyPr>
          <a:lstStyle/>
          <a:p>
            <a:r>
              <a:rPr lang="en-GB" sz="1600" u="sng" dirty="0"/>
              <a:t>Creative thinking</a:t>
            </a:r>
          </a:p>
          <a:p>
            <a:r>
              <a:rPr lang="en-GB" sz="1400" dirty="0"/>
              <a:t>According to Fisher (1987), creative thinking aims to help children think more widely, consider other possibilities, look at the same situation in different ways, extend their range of options, and to explore ideas for their own sake. Being a creative thinker is a key skill as you are thinking outside the box and bringing new perspectives. Creative thinkers can see an existing solution and improve the solution by identifying other explanations that create an overall positive outcome. </a:t>
            </a:r>
          </a:p>
          <a:p>
            <a:endParaRPr lang="en-GB" sz="1400" dirty="0"/>
          </a:p>
        </p:txBody>
      </p:sp>
      <p:pic>
        <p:nvPicPr>
          <p:cNvPr id="1028" name="Picture 4" descr="Critical Thinking: A Key Foundation for Language and Literacy Success">
            <a:extLst>
              <a:ext uri="{FF2B5EF4-FFF2-40B4-BE49-F238E27FC236}">
                <a16:creationId xmlns:a16="http://schemas.microsoft.com/office/drawing/2014/main" id="{FD1898B5-F9D2-4CD3-ADCD-ABDA31FD74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5990" y="2276401"/>
            <a:ext cx="3047737" cy="291374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3BE3C9A-EEDA-460B-8C02-EEB90ADF3265}"/>
              </a:ext>
            </a:extLst>
          </p:cNvPr>
          <p:cNvSpPr txBox="1"/>
          <p:nvPr/>
        </p:nvSpPr>
        <p:spPr>
          <a:xfrm>
            <a:off x="6704053" y="4630993"/>
            <a:ext cx="1278193" cy="461665"/>
          </a:xfrm>
          <a:prstGeom prst="rect">
            <a:avLst/>
          </a:prstGeom>
          <a:noFill/>
        </p:spPr>
        <p:txBody>
          <a:bodyPr wrap="square" rtlCol="0">
            <a:spAutoFit/>
          </a:bodyPr>
          <a:lstStyle/>
          <a:p>
            <a:r>
              <a:rPr lang="en-GB" sz="1200" dirty="0"/>
              <a:t>Academic English, (2020) </a:t>
            </a:r>
          </a:p>
        </p:txBody>
      </p:sp>
      <p:sp>
        <p:nvSpPr>
          <p:cNvPr id="9" name="TextBox 8">
            <a:extLst>
              <a:ext uri="{FF2B5EF4-FFF2-40B4-BE49-F238E27FC236}">
                <a16:creationId xmlns:a16="http://schemas.microsoft.com/office/drawing/2014/main" id="{1FD00592-C209-4D19-9475-26BB7A172F56}"/>
              </a:ext>
            </a:extLst>
          </p:cNvPr>
          <p:cNvSpPr txBox="1"/>
          <p:nvPr/>
        </p:nvSpPr>
        <p:spPr>
          <a:xfrm>
            <a:off x="-41905" y="136347"/>
            <a:ext cx="12275810" cy="376993"/>
          </a:xfrm>
          <a:prstGeom prst="rect">
            <a:avLst/>
          </a:prstGeom>
          <a:solidFill>
            <a:schemeClr val="accent4">
              <a:lumMod val="60000"/>
              <a:lumOff val="40000"/>
            </a:schemeClr>
          </a:solidFill>
        </p:spPr>
        <p:txBody>
          <a:bodyPr wrap="square" rtlCol="0">
            <a:spAutoFit/>
          </a:bodyPr>
          <a:lstStyle/>
          <a:p>
            <a:r>
              <a:rPr lang="en-GB" dirty="0"/>
              <a:t>Becci Griffiths. Student number: 2014404. ECGE4003P/C. </a:t>
            </a:r>
          </a:p>
        </p:txBody>
      </p:sp>
    </p:spTree>
    <p:extLst>
      <p:ext uri="{BB962C8B-B14F-4D97-AF65-F5344CB8AC3E}">
        <p14:creationId xmlns:p14="http://schemas.microsoft.com/office/powerpoint/2010/main" val="453428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B547A-2DAA-48BF-90CC-548AE9AFBB97}"/>
              </a:ext>
            </a:extLst>
          </p:cNvPr>
          <p:cNvSpPr>
            <a:spLocks noGrp="1"/>
          </p:cNvSpPr>
          <p:nvPr>
            <p:ph type="ctrTitle"/>
          </p:nvPr>
        </p:nvSpPr>
        <p:spPr>
          <a:xfrm>
            <a:off x="1283369" y="140586"/>
            <a:ext cx="9144000" cy="879692"/>
          </a:xfrm>
        </p:spPr>
        <p:txBody>
          <a:bodyPr>
            <a:normAutofit fontScale="90000"/>
          </a:bodyPr>
          <a:lstStyle/>
          <a:p>
            <a:r>
              <a:rPr lang="en-GB" u="sng" dirty="0"/>
              <a:t>Reference list. </a:t>
            </a:r>
          </a:p>
        </p:txBody>
      </p:sp>
      <p:sp>
        <p:nvSpPr>
          <p:cNvPr id="3" name="Subtitle 2">
            <a:extLst>
              <a:ext uri="{FF2B5EF4-FFF2-40B4-BE49-F238E27FC236}">
                <a16:creationId xmlns:a16="http://schemas.microsoft.com/office/drawing/2014/main" id="{D59B9773-5E3B-4770-8BC1-4E1412251EAF}"/>
              </a:ext>
            </a:extLst>
          </p:cNvPr>
          <p:cNvSpPr>
            <a:spLocks noGrp="1"/>
          </p:cNvSpPr>
          <p:nvPr>
            <p:ph type="subTitle" idx="1"/>
          </p:nvPr>
        </p:nvSpPr>
        <p:spPr>
          <a:xfrm>
            <a:off x="445969" y="1214972"/>
            <a:ext cx="11508607" cy="5502441"/>
          </a:xfrm>
        </p:spPr>
        <p:txBody>
          <a:bodyPr/>
          <a:lstStyle/>
          <a:p>
            <a:pPr algn="l"/>
            <a:r>
              <a:rPr lang="en-GB" sz="1200" dirty="0">
                <a:latin typeface="Arial" panose="020B0604020202020204" pitchFamily="34" charset="0"/>
                <a:cs typeface="Arial" panose="020B0604020202020204" pitchFamily="34" charset="0"/>
              </a:rPr>
              <a:t>Academic English, (2020) </a:t>
            </a:r>
            <a:r>
              <a:rPr lang="en-GB" sz="1200" i="1" dirty="0">
                <a:latin typeface="Arial" panose="020B0604020202020204" pitchFamily="34" charset="0"/>
                <a:cs typeface="Arial" panose="020B0604020202020204" pitchFamily="34" charset="0"/>
              </a:rPr>
              <a:t>Academic English </a:t>
            </a:r>
            <a:r>
              <a:rPr lang="en-GB" sz="1200" i="1" dirty="0">
                <a:latin typeface="Arial" panose="020B0604020202020204" pitchFamily="34" charset="0"/>
                <a:cs typeface="Arial" panose="020B0604020202020204" pitchFamily="34" charset="0"/>
                <a:hlinkClick r:id="rId2"/>
              </a:rPr>
              <a:t>https://academic-englishuk.com/critical-thinking-skills/</a:t>
            </a:r>
            <a:r>
              <a:rPr lang="en-GB" sz="1200" i="1" dirty="0">
                <a:latin typeface="Arial" panose="020B0604020202020204" pitchFamily="34" charset="0"/>
                <a:cs typeface="Arial" panose="020B0604020202020204" pitchFamily="34" charset="0"/>
              </a:rPr>
              <a:t> Accessed: 19</a:t>
            </a:r>
            <a:r>
              <a:rPr lang="en-GB" sz="1200" i="1" baseline="30000" dirty="0">
                <a:latin typeface="Arial" panose="020B0604020202020204" pitchFamily="34" charset="0"/>
                <a:cs typeface="Arial" panose="020B0604020202020204" pitchFamily="34" charset="0"/>
              </a:rPr>
              <a:t>th</a:t>
            </a:r>
            <a:r>
              <a:rPr lang="en-GB" sz="1200" i="1" dirty="0">
                <a:latin typeface="Arial" panose="020B0604020202020204" pitchFamily="34" charset="0"/>
                <a:cs typeface="Arial" panose="020B0604020202020204" pitchFamily="34" charset="0"/>
              </a:rPr>
              <a:t> October. </a:t>
            </a:r>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Cottrell, S. (2008)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EDN. Basingstoke Hampshire: Palgrave Macmillan. </a:t>
            </a:r>
          </a:p>
          <a:p>
            <a:pPr algn="l"/>
            <a:r>
              <a:rPr lang="en-GB" sz="1200" dirty="0">
                <a:latin typeface="Arial" panose="020B0604020202020204" pitchFamily="34" charset="0"/>
                <a:cs typeface="Arial" panose="020B0604020202020204" pitchFamily="34" charset="0"/>
              </a:rPr>
              <a:t>Cottrell, S. (2008</a:t>
            </a:r>
            <a:r>
              <a:rPr lang="en-GB" sz="1200" i="1" dirty="0">
                <a:latin typeface="Arial" panose="020B0604020202020204" pitchFamily="34" charset="0"/>
                <a:cs typeface="Arial" panose="020B0604020202020204" pitchFamily="34" charset="0"/>
              </a:rPr>
              <a:t>) The Study Skills Handbook</a:t>
            </a:r>
            <a:r>
              <a:rPr lang="en-GB" sz="1200" dirty="0">
                <a:latin typeface="Arial" panose="020B0604020202020204" pitchFamily="34" charset="0"/>
                <a:cs typeface="Arial" panose="020B0604020202020204" pitchFamily="34" charset="0"/>
              </a:rPr>
              <a:t>.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EDN. Basingstoke Hampshire: Palgrave Macmillan. </a:t>
            </a:r>
          </a:p>
          <a:p>
            <a:pPr algn="l"/>
            <a:r>
              <a:rPr lang="en-GB" sz="1200" dirty="0">
                <a:latin typeface="Arial" panose="020B0604020202020204" pitchFamily="34" charset="0"/>
                <a:cs typeface="Arial" panose="020B0604020202020204" pitchFamily="34" charset="0"/>
              </a:rPr>
              <a:t>Fisher, R. (1987) </a:t>
            </a:r>
            <a:r>
              <a:rPr lang="en-GB" sz="1200" i="1" dirty="0">
                <a:latin typeface="Arial" panose="020B0604020202020204" pitchFamily="34" charset="0"/>
                <a:cs typeface="Arial" panose="020B0604020202020204" pitchFamily="34" charset="0"/>
              </a:rPr>
              <a:t>Problem solving in primary schools</a:t>
            </a:r>
            <a:r>
              <a:rPr lang="en-GB" sz="1200" dirty="0">
                <a:latin typeface="Arial" panose="020B0604020202020204" pitchFamily="34" charset="0"/>
                <a:cs typeface="Arial" panose="020B0604020202020204" pitchFamily="34" charset="0"/>
              </a:rPr>
              <a:t>. Oxford: Basil Blackwell Ltd.</a:t>
            </a:r>
          </a:p>
          <a:p>
            <a:pPr algn="l"/>
            <a:r>
              <a:rPr lang="en-GB" sz="1200" dirty="0">
                <a:latin typeface="Arial" panose="020B0604020202020204" pitchFamily="34" charset="0"/>
                <a:cs typeface="Arial" panose="020B0604020202020204" pitchFamily="34" charset="0"/>
              </a:rPr>
              <a:t>Karzunina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(2017).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EDN. London: Red Globe Press. </a:t>
            </a:r>
          </a:p>
          <a:p>
            <a:pPr algn="l"/>
            <a:r>
              <a:rPr lang="en-GB" sz="1200" dirty="0">
                <a:latin typeface="Arial" panose="020B0604020202020204" pitchFamily="34" charset="0"/>
                <a:cs typeface="Arial" panose="020B0604020202020204" pitchFamily="34" charset="0"/>
              </a:rPr>
              <a:t>Lindon, J. Todd, L (2016). </a:t>
            </a:r>
            <a:r>
              <a:rPr lang="en-GB" sz="1200" i="1" dirty="0">
                <a:latin typeface="Arial" panose="020B0604020202020204" pitchFamily="34" charset="0"/>
                <a:cs typeface="Arial" panose="020B0604020202020204" pitchFamily="34" charset="0"/>
              </a:rPr>
              <a:t>Reflective practice and early years professionalism</a:t>
            </a:r>
            <a:r>
              <a:rPr lang="en-GB" sz="1200" dirty="0">
                <a:latin typeface="Arial" panose="020B0604020202020204" pitchFamily="34" charset="0"/>
                <a:cs typeface="Arial" panose="020B0604020202020204" pitchFamily="34" charset="0"/>
              </a:rPr>
              <a:t>.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EDN. London: Hodder Education. </a:t>
            </a:r>
          </a:p>
          <a:p>
            <a:pPr algn="l"/>
            <a:r>
              <a:rPr lang="en-GB" sz="1200" dirty="0">
                <a:latin typeface="Arial" panose="020B0604020202020204" pitchFamily="34" charset="0"/>
                <a:cs typeface="Arial" panose="020B0604020202020204" pitchFamily="34" charset="0"/>
              </a:rPr>
              <a:t>Open University. (2020) </a:t>
            </a:r>
            <a:r>
              <a:rPr lang="en-GB" sz="1200" i="1" dirty="0">
                <a:latin typeface="Arial" panose="020B0604020202020204" pitchFamily="34" charset="0"/>
                <a:cs typeface="Arial" panose="020B0604020202020204" pitchFamily="34" charset="0"/>
              </a:rPr>
              <a:t>Open Learn</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3"/>
              </a:rPr>
              <a:t>https://www.open.edu/openlearn/ocw/mod/oucontent/view.php?id=51386&amp;section=2</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a:t>
            </a:r>
          </a:p>
          <a:p>
            <a:pPr algn="l"/>
            <a:r>
              <a:rPr lang="en-GB" sz="1200" dirty="0">
                <a:latin typeface="Arial" panose="020B0604020202020204" pitchFamily="34" charset="0"/>
                <a:cs typeface="Arial" panose="020B0604020202020204" pitchFamily="34" charset="0"/>
              </a:rPr>
              <a:t>Picture, google search critical thinking. </a:t>
            </a:r>
          </a:p>
          <a:p>
            <a:pPr algn="l"/>
            <a:r>
              <a:rPr lang="en-GB" sz="1200" dirty="0">
                <a:latin typeface="robotoregular"/>
              </a:rPr>
              <a:t>The University of Edinburgh (2021) </a:t>
            </a:r>
            <a:r>
              <a:rPr lang="en-GB" sz="1200" i="1" dirty="0">
                <a:latin typeface="robotoregular"/>
              </a:rPr>
              <a:t>Supporting Taught Graduates. </a:t>
            </a:r>
            <a:r>
              <a:rPr lang="en-GB" sz="1200" i="1" dirty="0">
                <a:latin typeface="robotoregular"/>
                <a:hlinkClick r:id="rId4"/>
              </a:rPr>
              <a:t>https://www.ed.ac.uk/students/academic-life/study-support/supporting-taught-postgraduates/starting-out/setting-goals</a:t>
            </a:r>
            <a:r>
              <a:rPr lang="en-GB" sz="1200" i="1" dirty="0">
                <a:latin typeface="robotoregular"/>
              </a:rPr>
              <a:t>  Accessed: 19</a:t>
            </a:r>
            <a:r>
              <a:rPr lang="en-GB" sz="1200" i="1" baseline="30000" dirty="0">
                <a:latin typeface="robotoregular"/>
              </a:rPr>
              <a:t>th</a:t>
            </a:r>
            <a:r>
              <a:rPr lang="en-GB" sz="1200" i="1" dirty="0">
                <a:latin typeface="robotoregular"/>
              </a:rPr>
              <a:t> October. </a:t>
            </a:r>
          </a:p>
          <a:p>
            <a:pPr algn="l"/>
            <a:endParaRPr lang="en-GB" sz="1200" dirty="0">
              <a:latin typeface="robotoregular"/>
            </a:endParaRPr>
          </a:p>
        </p:txBody>
      </p:sp>
    </p:spTree>
    <p:extLst>
      <p:ext uri="{BB962C8B-B14F-4D97-AF65-F5344CB8AC3E}">
        <p14:creationId xmlns:p14="http://schemas.microsoft.com/office/powerpoint/2010/main" val="964960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TotalTime>
  <Words>784</Words>
  <Application>Microsoft Office PowerPoint</Application>
  <PresentationFormat>Widescreen</PresentationFormat>
  <Paragraphs>23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robotoregular</vt:lpstr>
      <vt:lpstr>Office Theme</vt:lpstr>
      <vt:lpstr>What is critical thinking? To be a critical thinker you must make sure you have good reasons and good arguments to support what you are saying. Also, you must be open minded to hear other peoples views and ability to question other peoples views. According to Karzunina et al, (2017) critical thinking can be analytical, reflective and creative. As well as being of personal benefit, it is in high demand with employers too. According to Lindon, Todd (2016), The phrase ‘critical thinking’ is regularly used withing materials to support and promote reflective professional practice.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critical thinking? To be a critical thinker you must make sure you have good reasons and good arguments to support what you are saying. Also, you must be open minded to hear other peoples views and ability to question other peoples views. According to Karzunina et al, (2017) critical thinking can be analytical, reflective and creative. As well as being of personal benefit, it is in high demand with employers too. </dc:title>
  <dc:creator>becci griffiths</dc:creator>
  <cp:lastModifiedBy>becci griffiths</cp:lastModifiedBy>
  <cp:revision>2</cp:revision>
  <dcterms:created xsi:type="dcterms:W3CDTF">2021-10-14T12:41:46Z</dcterms:created>
  <dcterms:modified xsi:type="dcterms:W3CDTF">2021-10-20T11:31:38Z</dcterms:modified>
</cp:coreProperties>
</file>