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61" r:id="rId4"/>
    <p:sldId id="262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3E8E8"/>
          </a:solidFill>
        </a:fill>
      </a:tcStyle>
    </a:wholeTbl>
    <a:band1H>
      <a:tcStyle>
        <a:tcBdr/>
        <a:fill>
          <a:solidFill>
            <a:srgbClr val="E6CD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6CD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82D2F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82D2F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B82D2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B82D2F"/>
          </a:solidFill>
        </a:fill>
      </a:tcStyle>
    </a:firstRow>
  </a:tblStyle>
  <a:tblStyle styleId="{21E4AEA4-8DFA-4A89-87EB-49C32662AFE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8E8E8"/>
          </a:solidFill>
        </a:fill>
      </a:tcStyle>
    </a:wholeTbl>
    <a:band1H>
      <a:tcStyle>
        <a:tcBdr/>
        <a:fill>
          <a:solidFill>
            <a:srgbClr val="CDCD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DCD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333333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333333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333333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33333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F5C0CA9-A2D2-45F8-9F95-3D2EF07C6AA7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Franklin Gothic Medium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5F844B-DC36-4867-94E6-6B0DCE26D5F2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00BB8B9-5EFF-4669-BB0E-E69BEC7DE152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Franklin Gothic Medium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3/13/2022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Franklin Gothic Medium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AF6F2B-594E-4911-8097-BED8F6870BAC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Franklin Gothic Medium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E5609D-1150-46A1-80F7-D6E702A30E87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92D02B4-A1C3-4F1B-88C8-916CF8751484}" type="slidenum">
              <a:t>‹#›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Franklin Gothic Medium"/>
            </a:endParaRPr>
          </a:p>
        </p:txBody>
      </p:sp>
    </p:spTree>
    <p:extLst>
      <p:ext uri="{BB962C8B-B14F-4D97-AF65-F5344CB8AC3E}">
        <p14:creationId xmlns:p14="http://schemas.microsoft.com/office/powerpoint/2010/main" val="589917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704B4E-A33F-460F-8839-E1F84B60767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Franklin Gothic Medium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49B5DF-5512-42A2-8536-F5A7BF5C2B35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Franklin Gothic Medium"/>
              </a:defRPr>
            </a:lvl1pPr>
          </a:lstStyle>
          <a:p>
            <a:pPr lvl="0"/>
            <a:fld id="{B2FEC1FC-1036-4187-92F6-F66DF22ABDFD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DC4B313-B182-4333-B425-205561B464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505FB88-D5B3-48BE-8253-FF3DF74353E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65A23F-E04E-4864-9073-B02929B266E6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Franklin Gothic Medium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351287-B112-4A58-B009-143A06CAFD41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Franklin Gothic Medium"/>
              </a:defRPr>
            </a:lvl1pPr>
          </a:lstStyle>
          <a:p>
            <a:pPr lvl="0"/>
            <a:fld id="{89EF6DDA-91A2-49B9-A3A7-F03C4EFF27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66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Franklin Gothic Medium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Franklin Gothic Medium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Franklin Gothic Medium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Franklin Gothic Medium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Franklin Gothic Medium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>
          <a:gsLst>
            <a:gs pos="0">
              <a:srgbClr val="D9D9D9"/>
            </a:gs>
            <a:gs pos="100000">
              <a:srgbClr val="FFFFFF"/>
            </a:gs>
          </a:gsLst>
          <a:lin ang="8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36E3F-1F30-4774-AC36-8C36CF289EE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26226" y="1828800"/>
            <a:ext cx="4098176" cy="3177384"/>
          </a:xfrm>
        </p:spPr>
        <p:txBody>
          <a:bodyPr anchor="b"/>
          <a:lstStyle>
            <a:lvl1pPr>
              <a:lnSpc>
                <a:spcPct val="80000"/>
              </a:lnSpc>
              <a:defRPr sz="5400">
                <a:solidFill>
                  <a:srgbClr val="B82D2F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EAFE30-0877-4770-8829-880A8EFAA58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26226" y="5181603"/>
            <a:ext cx="4098176" cy="685800"/>
          </a:xfrm>
        </p:spPr>
        <p:txBody>
          <a:bodyPr/>
          <a:lstStyle>
            <a:lvl1pPr marL="0" indent="0">
              <a:buNone/>
              <a:defRPr sz="2000" cap="all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pic>
        <p:nvPicPr>
          <p:cNvPr id="4" name="Picture 6" descr="EKG line">
            <a:extLst>
              <a:ext uri="{FF2B5EF4-FFF2-40B4-BE49-F238E27FC236}">
                <a16:creationId xmlns:a16="http://schemas.microsoft.com/office/drawing/2014/main" id="{C8A2DFE5-E965-4AB2-ADDD-644E4A92D3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188689" y="0"/>
            <a:ext cx="7000134" cy="685800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733127511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F42EC-B15A-474B-8D0F-A027CDF3CFC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14163-63B0-4FFA-9A17-0ADFB4471B1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A6D454B-2289-4041-9DAB-A2B0A0A384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6FD0D6C-0A63-4011-A02A-E39907BC31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7DBFCD-C3A6-4FAF-AFCE-2E54F856B64C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1A852-C2CF-440C-8027-CCF7C80F57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E4E701FF-CFB4-46CF-854A-7EFD338694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9709"/>
      </p:ext>
    </p:extLst>
  </p:cSld>
  <p:clrMapOvr>
    <a:masterClrMapping/>
  </p:clrMapOvr>
  <p:transition spd="med">
    <p:fade/>
  </p:transition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gradFill>
          <a:gsLst>
            <a:gs pos="0">
              <a:srgbClr val="B82D2F"/>
            </a:gs>
            <a:gs pos="100000">
              <a:srgbClr val="8A2223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Rectangle">
            <a:extLst>
              <a:ext uri="{FF2B5EF4-FFF2-40B4-BE49-F238E27FC236}">
                <a16:creationId xmlns:a16="http://schemas.microsoft.com/office/drawing/2014/main" id="{568C5450-496E-4098-B107-34CE352A0CD3}"/>
              </a:ext>
            </a:extLst>
          </p:cNvPr>
          <p:cNvSpPr/>
          <p:nvPr/>
        </p:nvSpPr>
        <p:spPr>
          <a:xfrm>
            <a:off x="265111" y="228600"/>
            <a:ext cx="11658600" cy="6400800"/>
          </a:xfrm>
          <a:prstGeom prst="rect">
            <a:avLst/>
          </a:prstGeom>
          <a:noFill/>
          <a:ln w="15873" cap="flat">
            <a:solidFill>
              <a:srgbClr val="BFBFB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Franklin Gothic Medium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D6902D9-C46B-4881-B99C-3DC8597B2E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1828800"/>
            <a:ext cx="7772400" cy="3177384"/>
          </a:xfrm>
        </p:spPr>
        <p:txBody>
          <a:bodyPr anchor="b"/>
          <a:lstStyle>
            <a:lvl1pPr>
              <a:lnSpc>
                <a:spcPct val="80000"/>
              </a:lnSpc>
              <a:defRPr sz="54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8791A6-B0DF-4421-80BD-1216593C92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6803" y="5181603"/>
            <a:ext cx="7772400" cy="685800"/>
          </a:xfrm>
        </p:spPr>
        <p:txBody>
          <a:bodyPr/>
          <a:lstStyle>
            <a:lvl1pPr marL="0" indent="0">
              <a:buNone/>
              <a:defRPr lang="en-US" sz="20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97422257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E4A2E-E976-4035-9D91-7E64E0300D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454C1-CF27-44D7-A5E8-4B2B5D500D7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3" y="1825627"/>
            <a:ext cx="4800600" cy="4575172"/>
          </a:xfrm>
        </p:spPr>
        <p:txBody>
          <a:bodyPr/>
          <a:lstStyle>
            <a:lvl1pPr>
              <a:defRPr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1279EA-6E25-4417-BA13-8C722B41C9B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24603" y="1825627"/>
            <a:ext cx="4800600" cy="4575172"/>
          </a:xfrm>
        </p:spPr>
        <p:txBody>
          <a:bodyPr/>
          <a:lstStyle>
            <a:lvl1pPr>
              <a:defRPr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661A32E-32DA-4FCE-9F8D-324FF436AC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8AB1251-D1FD-4F8E-9831-80701ADB64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DC6D42-93DE-4366-859F-2FB27B684C90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567C0F-F122-498C-830A-649E57D64B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717F5281-CAED-497F-B358-0840F71FCC9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01830"/>
      </p:ext>
    </p:extLst>
  </p:cSld>
  <p:clrMapOvr>
    <a:masterClrMapping/>
  </p:clrMapOvr>
  <p:transition spd="med">
    <p:fade/>
  </p:transition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FFBED-AD45-4795-B4F8-59BB9160C85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6118D-2C74-4B8B-AC52-D405E0E9EB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6803" y="1828800"/>
            <a:ext cx="4800600" cy="761996"/>
          </a:xfrm>
        </p:spPr>
        <p:txBody>
          <a:bodyPr anchor="ctr">
            <a:noAutofit/>
          </a:bodyPr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9246B-CF0B-452F-AE11-CAAEC944533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66803" y="2590796"/>
            <a:ext cx="4800600" cy="3810030"/>
          </a:xfrm>
        </p:spPr>
        <p:txBody>
          <a:bodyPr/>
          <a:lstStyle>
            <a:lvl1pPr>
              <a:defRPr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58A4BA-1CFC-4015-9F64-78C153727F2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24603" y="1828800"/>
            <a:ext cx="4800600" cy="761996"/>
          </a:xfrm>
        </p:spPr>
        <p:txBody>
          <a:bodyPr anchor="ctr">
            <a:noAutofit/>
          </a:bodyPr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4C7288-CB70-4548-AADB-EC06BE7BDBB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324603" y="2590796"/>
            <a:ext cx="4800600" cy="3810030"/>
          </a:xfrm>
        </p:spPr>
        <p:txBody>
          <a:bodyPr/>
          <a:lstStyle>
            <a:lvl1pPr>
              <a:defRPr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F3442E73-E8B8-43DF-92C8-06E00DE15E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726BE2A7-8B42-4959-8B7D-7E0F921CF6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B629C1-72B4-437A-9F54-931EDD7D6DA0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771195-6670-474C-BF49-526280865B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47E83299-79F0-4B17-8C62-EDE297CCAC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841020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A8DC6-CD49-47D8-8151-D00A9B8E71B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2304447-3FDE-46ED-936C-4984B6EEC1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9A562EF-454D-40DC-BA3F-22116C1200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E6C8F7-60DA-42A7-985F-252AF14FB1E8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E6EB8C-EF96-4B25-8174-9DDAC7C2E0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02EC296A-432C-460B-A0F4-D108FACC6D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560956"/>
      </p:ext>
    </p:extLst>
  </p:cSld>
  <p:clrMapOvr>
    <a:masterClrMapping/>
  </p:clrMapOvr>
  <p:transition spd="med">
    <p:fade/>
  </p:transition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51B3810C-1F6E-41BC-ACF6-759FCA5B5D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61470802-0F72-4442-B859-D55ED14FCF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D33869-B962-4BF1-AEF9-ABD07DF37559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17554F-ED0A-4EBB-BC90-A08E4FF3B6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25AB5225-AA03-4E9A-B6AF-602A9175C36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179780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 descr="Rectangle">
            <a:extLst>
              <a:ext uri="{FF2B5EF4-FFF2-40B4-BE49-F238E27FC236}">
                <a16:creationId xmlns:a16="http://schemas.microsoft.com/office/drawing/2014/main" id="{C0675163-95F5-4A19-96E3-CC9A2918AE6E}"/>
              </a:ext>
            </a:extLst>
          </p:cNvPr>
          <p:cNvSpPr/>
          <p:nvPr/>
        </p:nvSpPr>
        <p:spPr>
          <a:xfrm>
            <a:off x="7008811" y="0"/>
            <a:ext cx="5180011" cy="6858000"/>
          </a:xfrm>
          <a:prstGeom prst="rect">
            <a:avLst/>
          </a:prstGeom>
          <a:gradFill>
            <a:gsLst>
              <a:gs pos="0">
                <a:srgbClr val="B82D2F"/>
              </a:gs>
              <a:gs pos="100000">
                <a:srgbClr val="8A2223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Franklin Gothic Medium"/>
            </a:endParaRPr>
          </a:p>
        </p:txBody>
      </p:sp>
      <p:sp>
        <p:nvSpPr>
          <p:cNvPr id="3" name="Rectangle 8" descr="Rectangle">
            <a:extLst>
              <a:ext uri="{FF2B5EF4-FFF2-40B4-BE49-F238E27FC236}">
                <a16:creationId xmlns:a16="http://schemas.microsoft.com/office/drawing/2014/main" id="{669744F1-B029-4F13-9BAF-E1DC194AC625}"/>
              </a:ext>
            </a:extLst>
          </p:cNvPr>
          <p:cNvSpPr/>
          <p:nvPr/>
        </p:nvSpPr>
        <p:spPr>
          <a:xfrm>
            <a:off x="7255672" y="228600"/>
            <a:ext cx="4686299" cy="6400800"/>
          </a:xfrm>
          <a:prstGeom prst="rect">
            <a:avLst/>
          </a:prstGeom>
          <a:noFill/>
          <a:ln w="15873" cap="flat">
            <a:solidFill>
              <a:srgbClr val="BFBFB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Franklin Gothic Medium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92B99BE-2D38-4752-8FB8-A468DE08CF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32697" y="3200400"/>
            <a:ext cx="3932240" cy="175260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FD5CDD7-9E35-4008-9D1E-2F0E4DA14AC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457200"/>
            <a:ext cx="5943600" cy="5943600"/>
          </a:xfrm>
        </p:spPr>
        <p:txBody>
          <a:bodyPr/>
          <a:lstStyle>
            <a:lvl1pPr>
              <a:defRPr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573F2D9-CFBD-44B3-BB5A-CDD76C9D216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632697" y="5029200"/>
            <a:ext cx="3932240" cy="1371600"/>
          </a:xfrm>
        </p:spPr>
        <p:txBody>
          <a:bodyPr/>
          <a:lstStyle>
            <a:lvl1pPr marL="0" indent="0">
              <a:buNone/>
              <a:defRPr lang="en-US"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6846493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 descr="Rectangle">
            <a:extLst>
              <a:ext uri="{FF2B5EF4-FFF2-40B4-BE49-F238E27FC236}">
                <a16:creationId xmlns:a16="http://schemas.microsoft.com/office/drawing/2014/main" id="{40CF0B29-9B95-40C3-A202-EACF8A8F9CE6}"/>
              </a:ext>
            </a:extLst>
          </p:cNvPr>
          <p:cNvSpPr/>
          <p:nvPr/>
        </p:nvSpPr>
        <p:spPr>
          <a:xfrm>
            <a:off x="7008811" y="0"/>
            <a:ext cx="5180011" cy="6858000"/>
          </a:xfrm>
          <a:prstGeom prst="rect">
            <a:avLst/>
          </a:prstGeom>
          <a:gradFill>
            <a:gsLst>
              <a:gs pos="0">
                <a:srgbClr val="B82D2F"/>
              </a:gs>
              <a:gs pos="100000">
                <a:srgbClr val="8A2223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Franklin Gothic Medium"/>
            </a:endParaRPr>
          </a:p>
        </p:txBody>
      </p:sp>
      <p:sp>
        <p:nvSpPr>
          <p:cNvPr id="3" name="Rectangle 8" descr="Rectangle">
            <a:extLst>
              <a:ext uri="{FF2B5EF4-FFF2-40B4-BE49-F238E27FC236}">
                <a16:creationId xmlns:a16="http://schemas.microsoft.com/office/drawing/2014/main" id="{EB713F9F-D5C0-48AE-A959-DCA0994C53DF}"/>
              </a:ext>
            </a:extLst>
          </p:cNvPr>
          <p:cNvSpPr/>
          <p:nvPr/>
        </p:nvSpPr>
        <p:spPr>
          <a:xfrm>
            <a:off x="7255672" y="228600"/>
            <a:ext cx="4686299" cy="6400800"/>
          </a:xfrm>
          <a:prstGeom prst="rect">
            <a:avLst/>
          </a:prstGeom>
          <a:noFill/>
          <a:ln w="15873" cap="flat">
            <a:solidFill>
              <a:srgbClr val="BFBFB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Franklin Gothic Medium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8F10679-7B2E-4147-A3EC-38F2C9DE63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35240" y="3200400"/>
            <a:ext cx="3932240" cy="175260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" name="Picture Placeholder 2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944E0D97-F021-47F1-B54B-C2B79989B93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0" y="0"/>
            <a:ext cx="7008811" cy="6858000"/>
          </a:xfrm>
        </p:spPr>
        <p:txBody>
          <a:bodyPr tIns="457200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C2BB9C4-1120-4699-9026-3B15B1802B0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635240" y="5029200"/>
            <a:ext cx="3932240" cy="1374644"/>
          </a:xfrm>
        </p:spPr>
        <p:txBody>
          <a:bodyPr/>
          <a:lstStyle>
            <a:lvl1pPr marL="0" indent="0">
              <a:buNone/>
              <a:defRPr lang="en-US"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49656230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075E4-0308-41D7-A3D2-C917EC5B0B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CF9087-3DBB-4CA3-B6CF-845B9048747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A62E1CE-0E00-4A2F-876B-8837D16A38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C0C6329-60C1-4618-A49B-2228293428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7208F0-B39A-4B4E-BB9F-9D5B360DC969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A2082-D35D-4EDA-87B0-18A39DC2F5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73CB0D1A-0408-4F65-B83A-59326CB015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67075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Rectangle">
            <a:extLst>
              <a:ext uri="{FF2B5EF4-FFF2-40B4-BE49-F238E27FC236}">
                <a16:creationId xmlns:a16="http://schemas.microsoft.com/office/drawing/2014/main" id="{7ACE5C31-60EB-483C-BE80-0C5E5CB43C8D}"/>
              </a:ext>
            </a:extLst>
          </p:cNvPr>
          <p:cNvSpPr/>
          <p:nvPr/>
        </p:nvSpPr>
        <p:spPr>
          <a:xfrm>
            <a:off x="9982203" y="0"/>
            <a:ext cx="2209803" cy="6858000"/>
          </a:xfrm>
          <a:prstGeom prst="rect">
            <a:avLst/>
          </a:prstGeom>
          <a:gradFill>
            <a:gsLst>
              <a:gs pos="0">
                <a:srgbClr val="B82D2F"/>
              </a:gs>
              <a:gs pos="100000">
                <a:srgbClr val="8A2223"/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Franklin Gothic Medium"/>
            </a:endParaRPr>
          </a:p>
        </p:txBody>
      </p:sp>
      <p:sp>
        <p:nvSpPr>
          <p:cNvPr id="3" name="Vertical Title 1">
            <a:extLst>
              <a:ext uri="{FF2B5EF4-FFF2-40B4-BE49-F238E27FC236}">
                <a16:creationId xmlns:a16="http://schemas.microsoft.com/office/drawing/2014/main" id="{06E19026-D0F0-48D6-90C3-85E176575C3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10058400" y="457200"/>
            <a:ext cx="2057400" cy="59436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3108C45D-06E1-4F48-A2C3-AAF8816A619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09603" y="457200"/>
            <a:ext cx="9067803" cy="594360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B9032F-6ED8-4DFA-9730-347F7FD894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3D829EB-7D63-4BAE-A79F-541280942E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81430E-7723-4E49-AB37-B8A2DBF04588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6A126C9-9F2D-43F0-A5F7-6DD825E5C2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03AA483B-19F1-4F2D-A81F-A961523AB1A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80772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9D9D9"/>
            </a:gs>
            <a:gs pos="100000">
              <a:srgbClr val="FFFFFF"/>
            </a:gs>
          </a:gsLst>
          <a:lin ang="162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d bar" descr="Red bar">
            <a:extLst>
              <a:ext uri="{FF2B5EF4-FFF2-40B4-BE49-F238E27FC236}">
                <a16:creationId xmlns:a16="http://schemas.microsoft.com/office/drawing/2014/main" id="{043CD487-9F13-4165-A700-C9681D0CD29C}"/>
              </a:ext>
            </a:extLst>
          </p:cNvPr>
          <p:cNvSpPr/>
          <p:nvPr/>
        </p:nvSpPr>
        <p:spPr>
          <a:xfrm>
            <a:off x="0" y="0"/>
            <a:ext cx="12188823" cy="1524003"/>
          </a:xfrm>
          <a:prstGeom prst="rect">
            <a:avLst/>
          </a:prstGeom>
          <a:gradFill>
            <a:gsLst>
              <a:gs pos="0">
                <a:srgbClr val="B82D2F"/>
              </a:gs>
              <a:gs pos="100000">
                <a:srgbClr val="8A2223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Franklin Gothic Medium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8810708-F7B8-4935-8756-1415DCA877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99221"/>
            <a:ext cx="100584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4E62CE2-B95E-4E72-B2D1-D17A02EFAC5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24003" y="1828800"/>
            <a:ext cx="9144000" cy="4572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95C30-039A-432B-8D1C-6DFFA3CEFE3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66803" y="6481760"/>
            <a:ext cx="7848596" cy="239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Franklin Gothic Medium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B16BF5C-D09D-4086-9CDA-E506486E19A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067803" y="6465886"/>
            <a:ext cx="1066803" cy="239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Franklin Gothic Medium"/>
              </a:defRPr>
            </a:lvl1pPr>
          </a:lstStyle>
          <a:p>
            <a:pPr lvl="0"/>
            <a:fld id="{2B573CD3-8FA1-46FF-A840-B5C83148DFEF}" type="datetime1">
              <a:rPr lang="en-US"/>
              <a:pPr lvl="0"/>
              <a:t>3/13/2022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DFC262-BAFB-4CBF-8401-1D6B4662E09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87000" y="6481760"/>
            <a:ext cx="838203" cy="239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Franklin Gothic Medium"/>
              </a:defRPr>
            </a:lvl1pPr>
          </a:lstStyle>
          <a:p>
            <a:pPr lvl="0"/>
            <a:fld id="{03A68F0C-A243-40C2-9B93-1441C1937EC6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fade/>
  </p:transition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3600" b="0" i="0" u="none" strike="noStrike" kern="1200" cap="none" spc="0" baseline="0">
          <a:solidFill>
            <a:srgbClr val="FFFFFF"/>
          </a:solidFill>
          <a:uFillTx/>
          <a:latin typeface="Franklin Gothic Medium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800"/>
        </a:spcBef>
        <a:spcAft>
          <a:spcPts val="0"/>
        </a:spcAft>
        <a:buSzPct val="100000"/>
        <a:buFont typeface="Arial" pitchFamily="34"/>
        <a:buChar char="▪"/>
        <a:tabLst/>
        <a:defRPr lang="en-GB" sz="2400" b="0" i="0" u="none" strike="noStrike" kern="1200" cap="none" spc="0" baseline="0">
          <a:solidFill>
            <a:srgbClr val="404040"/>
          </a:solidFill>
          <a:uFillTx/>
          <a:latin typeface="Franklin Gothic Medium"/>
        </a:defRPr>
      </a:lvl1pPr>
      <a:lvl2pPr marL="457200" marR="0" lvl="1" indent="-228600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▪"/>
        <a:tabLst/>
        <a:defRPr lang="en-GB" sz="2200" b="0" i="0" u="none" strike="noStrike" kern="1200" cap="none" spc="0" baseline="0">
          <a:solidFill>
            <a:srgbClr val="404040"/>
          </a:solidFill>
          <a:uFillTx/>
          <a:latin typeface="Franklin Gothic Medium"/>
        </a:defRPr>
      </a:lvl2pPr>
      <a:lvl3pPr marL="685800" marR="0" lvl="2" indent="-182880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▪"/>
        <a:tabLst/>
        <a:defRPr lang="en-GB" sz="2000" b="0" i="0" u="none" strike="noStrike" kern="1200" cap="none" spc="0" baseline="0">
          <a:solidFill>
            <a:srgbClr val="404040"/>
          </a:solidFill>
          <a:uFillTx/>
          <a:latin typeface="Franklin Gothic Medium"/>
        </a:defRPr>
      </a:lvl3pPr>
      <a:lvl4pPr marL="868680" marR="0" lvl="3" indent="-182559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▪"/>
        <a:tabLst/>
        <a:defRPr lang="en-GB" sz="1800" b="0" i="0" u="none" strike="noStrike" kern="1200" cap="none" spc="0" baseline="0">
          <a:solidFill>
            <a:srgbClr val="404040"/>
          </a:solidFill>
          <a:uFillTx/>
          <a:latin typeface="Franklin Gothic Medium"/>
        </a:defRPr>
      </a:lvl4pPr>
      <a:lvl5pPr marL="1051560" marR="0" lvl="4" indent="-182880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▪"/>
        <a:tabLst/>
        <a:defRPr lang="en-GB" sz="1600" b="0" i="0" u="none" strike="noStrike" kern="1200" cap="none" spc="0" baseline="0">
          <a:solidFill>
            <a:srgbClr val="404040"/>
          </a:solidFill>
          <a:uFillTx/>
          <a:latin typeface="Franklin Gothic Medium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ly.com/blog/diagrams/swot-analysis-vs-pest-analysis/" TargetMode="External"/><Relationship Id="rId2" Type="http://schemas.openxmlformats.org/officeDocument/2006/relationships/hyperlink" Target="https://digital.nhs.uk/data-and-information/publications/statistical/nhs-sickness-absence-rates#upcoming-publica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dutopia.org/blog/three-steps-to-critical-thinking-todd-finley" TargetMode="External"/><Relationship Id="rId4" Type="http://schemas.openxmlformats.org/officeDocument/2006/relationships/hyperlink" Target="https://cpdonline.co.uk/knowledge-base/business/pestle-analysis/#:~:text=The%20PESTLE%20analysis%20was%20invented,PESTLE%20tool%20was%20first%20identified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89146-3A76-4813-BBB3-D995B129A47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US" b="1">
                <a:solidFill>
                  <a:srgbClr val="000000"/>
                </a:solidFill>
                <a:latin typeface="Arial" pitchFamily="34"/>
                <a:cs typeface="Arial" pitchFamily="34"/>
              </a:rPr>
              <a:t>Problem Solving and Decision making</a:t>
            </a:r>
          </a:p>
        </p:txBody>
      </p:sp>
      <p:pic>
        <p:nvPicPr>
          <p:cNvPr id="4" name="Content Placeholder 6" descr="Logo&#10;&#10;Description automatically generated with medium confidence">
            <a:extLst>
              <a:ext uri="{FF2B5EF4-FFF2-40B4-BE49-F238E27FC236}">
                <a16:creationId xmlns:a16="http://schemas.microsoft.com/office/drawing/2014/main" id="{E811C891-5C2F-4A38-B22F-26B4A2C04E6C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0" y="1556793"/>
            <a:ext cx="7320137" cy="5445224"/>
          </a:xfrm>
        </p:spPr>
      </p:pic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5E05A1E2-8CB5-4E48-AD04-F0EEA8378B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384502" y="5276627"/>
          <a:ext cx="4800600" cy="1554744"/>
        </p:xfrm>
        <a:graphic>
          <a:graphicData uri="http://schemas.openxmlformats.org/drawingml/2006/table">
            <a:tbl>
              <a:tblPr firstRow="1" bandRow="1">
                <a:effectLst/>
                <a:tableStyleId>{21E4AEA4-8DFA-4A89-87EB-49C32662AFE0}</a:tableStyleId>
              </a:tblPr>
              <a:tblGrid>
                <a:gridCol w="2400300">
                  <a:extLst>
                    <a:ext uri="{9D8B030D-6E8A-4147-A177-3AD203B41FA5}">
                      <a16:colId xmlns:a16="http://schemas.microsoft.com/office/drawing/2014/main" val="3980160073"/>
                    </a:ext>
                  </a:extLst>
                </a:gridCol>
                <a:gridCol w="2400300">
                  <a:extLst>
                    <a:ext uri="{9D8B030D-6E8A-4147-A177-3AD203B41FA5}">
                      <a16:colId xmlns:a16="http://schemas.microsoft.com/office/drawing/2014/main" val="597312975"/>
                    </a:ext>
                  </a:extLst>
                </a:gridCol>
              </a:tblGrid>
              <a:tr h="378040">
                <a:tc>
                  <a:txBody>
                    <a:bodyPr/>
                    <a:lstStyle/>
                    <a:p>
                      <a:pPr lvl="0"/>
                      <a:r>
                        <a:rPr lang="en-GB" sz="1800" b="1">
                          <a:latin typeface="Arial" pitchFamily="34"/>
                          <a:cs typeface="Arial" pitchFamily="34"/>
                        </a:rPr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latin typeface="Arial" pitchFamily="34"/>
                          <a:cs typeface="Arial" pitchFamily="34"/>
                        </a:rPr>
                        <a:t>Maria Angelova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669898"/>
                  </a:ext>
                </a:extLst>
              </a:tr>
              <a:tr h="378040">
                <a:tc>
                  <a:txBody>
                    <a:bodyPr/>
                    <a:lstStyle/>
                    <a:p>
                      <a:pPr lvl="0"/>
                      <a:r>
                        <a:rPr lang="en-GB" b="1">
                          <a:latin typeface="Arial" pitchFamily="34"/>
                          <a:cs typeface="Arial" pitchFamily="34"/>
                        </a:rPr>
                        <a:t>Student 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b="1">
                          <a:latin typeface="Arial" pitchFamily="34"/>
                          <a:cs typeface="Arial" pitchFamily="34"/>
                        </a:rPr>
                        <a:t>2109919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96018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lvl="0"/>
                      <a:r>
                        <a:rPr lang="en-GB" b="1">
                          <a:latin typeface="Arial" pitchFamily="34"/>
                          <a:cs typeface="Arial" pitchFamily="34"/>
                        </a:rPr>
                        <a:t>Module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b="1">
                          <a:latin typeface="Arial" pitchFamily="34"/>
                          <a:cs typeface="Arial" pitchFamily="34"/>
                        </a:rPr>
                        <a:t>BMSW4004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583461"/>
                  </a:ext>
                </a:extLst>
              </a:tr>
              <a:tr h="378040">
                <a:tc>
                  <a:txBody>
                    <a:bodyPr/>
                    <a:lstStyle/>
                    <a:p>
                      <a:pPr lvl="0"/>
                      <a:r>
                        <a:rPr lang="en-GB" b="1">
                          <a:latin typeface="Arial" pitchFamily="34"/>
                          <a:cs typeface="Arial" pitchFamily="34"/>
                        </a:rPr>
                        <a:t>Assignment Section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b="1">
                          <a:latin typeface="Arial" pitchFamily="34"/>
                          <a:cs typeface="Arial" pitchFamily="34"/>
                        </a:rPr>
                        <a:t>Buddhi Pathak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4544261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D3E68-47E2-4049-8C01-73C54D8F5EE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US" b="1">
                <a:solidFill>
                  <a:srgbClr val="000000"/>
                </a:solidFill>
                <a:latin typeface="Arial" pitchFamily="34"/>
                <a:cs typeface="Arial" pitchFamily="34"/>
              </a:rPr>
              <a:t>Type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BE90C-A245-4006-9DC8-CF824D8BA11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3392" y="1628802"/>
            <a:ext cx="4800600" cy="3600404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The absence of employees due to illness may not seem problematic, but it has a huge economic impact on the company and its results.</a:t>
            </a:r>
            <a:endParaRPr lang="en-US" sz="11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Absence due to illness has a wide range of direct and indirect effects on companies and other organizations.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NHS reports showing that percentage of absenteeism is ricing every month or stay on same, but not reduced. NHS DIGITAL, 6.JAN.2022</a:t>
            </a:r>
            <a:endParaRPr lang="en-US" sz="1100">
              <a:latin typeface="Arial" pitchFamily="34"/>
              <a:cs typeface="Arial" pitchFamily="34"/>
            </a:endParaRPr>
          </a:p>
        </p:txBody>
      </p:sp>
      <p:pic>
        <p:nvPicPr>
          <p:cNvPr id="4" name="Content Placeholder 6" descr="A picture containing indoor, red, helmet&#10;&#10;Description automatically generated">
            <a:extLst>
              <a:ext uri="{FF2B5EF4-FFF2-40B4-BE49-F238E27FC236}">
                <a16:creationId xmlns:a16="http://schemas.microsoft.com/office/drawing/2014/main" id="{5471DA07-63CD-41BE-8002-DB0B2601FA41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7248128" y="1556793"/>
            <a:ext cx="4800600" cy="3600404"/>
          </a:xfrm>
        </p:spPr>
      </p:pic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C39B0-EE6B-4E54-9A3F-A133C7C5D2D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US" b="1">
                <a:solidFill>
                  <a:srgbClr val="000000"/>
                </a:solidFill>
                <a:latin typeface="Arial" pitchFamily="34"/>
                <a:cs typeface="Arial" pitchFamily="34"/>
              </a:rPr>
              <a:t>Impact of The Problem</a:t>
            </a:r>
          </a:p>
        </p:txBody>
      </p:sp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0181649B-9AD3-4A01-B262-1375F20EAD2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Poorer quality of service.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Customer dissatisfaction arise.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Requiment the secondment of more  human resources (HR) to reduce absenteeism.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Requiment temporary replacements is a problem.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Lack of ambition and morale of other employees.</a:t>
            </a:r>
          </a:p>
        </p:txBody>
      </p:sp>
      <p:pic>
        <p:nvPicPr>
          <p:cNvPr id="4" name="Content Placeholder 11" descr="A picture containing text, device, key&#10;&#10;Description automatically generated">
            <a:extLst>
              <a:ext uri="{FF2B5EF4-FFF2-40B4-BE49-F238E27FC236}">
                <a16:creationId xmlns:a16="http://schemas.microsoft.com/office/drawing/2014/main" id="{1DDDFF68-A105-4EBB-B434-139A14C0B6D0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7505696" y="1628802"/>
            <a:ext cx="4686299" cy="4176467"/>
          </a:xfrm>
        </p:spPr>
      </p:pic>
    </p:spTree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06CC0-C00D-4164-B61D-CEBECE551BF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US" b="1">
                <a:solidFill>
                  <a:srgbClr val="000000"/>
                </a:solidFill>
                <a:latin typeface="Arial" pitchFamily="34"/>
                <a:cs typeface="Arial" pitchFamily="34"/>
              </a:rPr>
              <a:t>Tools for analyzing the problem</a:t>
            </a:r>
          </a:p>
        </p:txBody>
      </p:sp>
      <p:sp>
        <p:nvSpPr>
          <p:cNvPr id="3" name="Content Placeholder 17">
            <a:extLst>
              <a:ext uri="{FF2B5EF4-FFF2-40B4-BE49-F238E27FC236}">
                <a16:creationId xmlns:a16="http://schemas.microsoft.com/office/drawing/2014/main" id="{95DFAB5F-FB5D-4047-A332-1E27F9A68E6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556793"/>
            <a:ext cx="5867403" cy="4844006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100" b="1">
                <a:latin typeface="Arial" pitchFamily="34"/>
                <a:cs typeface="Arial" pitchFamily="34"/>
              </a:rPr>
              <a:t>SWOT</a:t>
            </a:r>
            <a:r>
              <a:rPr lang="en-GB" sz="1100">
                <a:latin typeface="Arial" pitchFamily="34"/>
                <a:cs typeface="Arial" pitchFamily="34"/>
              </a:rPr>
              <a:t> - Can identify internal advantages or disadvantages Identifies external factors that could affect for the success of a project </a:t>
            </a:r>
          </a:p>
          <a:p>
            <a:pPr lvl="0">
              <a:lnSpc>
                <a:spcPct val="150000"/>
              </a:lnSpc>
            </a:pPr>
            <a:r>
              <a:rPr lang="en-GB" sz="1100" b="1">
                <a:latin typeface="Arial" pitchFamily="34"/>
                <a:cs typeface="Arial" pitchFamily="34"/>
              </a:rPr>
              <a:t>PESTEL</a:t>
            </a:r>
            <a:r>
              <a:rPr lang="en-GB" sz="1100">
                <a:latin typeface="Arial" pitchFamily="34"/>
                <a:cs typeface="Arial" pitchFamily="34"/>
              </a:rPr>
              <a:t> - analysis of the external factors. This analysis is successful before beginning a new project 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PESTLE AND SWOT ANALYSIS [ACCESSED 23.02.21]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The creator PESTEL analysis Francis Aguilar. By Maria Reding (6</a:t>
            </a:r>
            <a:r>
              <a:rPr lang="en-GB" sz="1100" baseline="30000">
                <a:latin typeface="Arial" pitchFamily="34"/>
                <a:cs typeface="Arial" pitchFamily="34"/>
              </a:rPr>
              <a:t>th</a:t>
            </a:r>
            <a:r>
              <a:rPr lang="en-GB" sz="1100">
                <a:latin typeface="Arial" pitchFamily="34"/>
                <a:cs typeface="Arial" pitchFamily="34"/>
              </a:rPr>
              <a:t> October 2021)</a:t>
            </a:r>
          </a:p>
          <a:p>
            <a:pPr lvl="0">
              <a:lnSpc>
                <a:spcPct val="150000"/>
              </a:lnSpc>
            </a:pPr>
            <a:endParaRPr lang="en-GB" sz="1100">
              <a:latin typeface="Arial" pitchFamily="34"/>
              <a:cs typeface="Arial" pitchFamily="34"/>
            </a:endParaRPr>
          </a:p>
        </p:txBody>
      </p:sp>
      <p:pic>
        <p:nvPicPr>
          <p:cNvPr id="4" name="Content Placeholder 20" descr="Graphical user interface&#10;&#10;Description automatically generated">
            <a:extLst>
              <a:ext uri="{FF2B5EF4-FFF2-40B4-BE49-F238E27FC236}">
                <a16:creationId xmlns:a16="http://schemas.microsoft.com/office/drawing/2014/main" id="{1F477B4C-1FD6-4CA4-80FF-201D58AB6F5B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324603" y="1556793"/>
            <a:ext cx="5867403" cy="4844006"/>
          </a:xfrm>
        </p:spPr>
      </p:pic>
    </p:spTree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A9C0F-D172-4502-88C0-5AAA9F34900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>
              <a:lnSpc>
                <a:spcPct val="150000"/>
              </a:lnSpc>
            </a:pPr>
            <a:r>
              <a:rPr lang="en-GB" b="1">
                <a:solidFill>
                  <a:srgbClr val="000000"/>
                </a:solidFill>
                <a:latin typeface="Arial" pitchFamily="34"/>
                <a:cs typeface="Arial" pitchFamily="34"/>
              </a:rPr>
              <a:t>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1B9B3-952E-411A-9E68-6D6F4E27779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628802"/>
            <a:ext cx="5867403" cy="4771997"/>
          </a:xfrm>
        </p:spPr>
        <p:txBody>
          <a:bodyPr/>
          <a:lstStyle/>
          <a:p>
            <a:pPr marL="0" lvl="0" indent="0" algn="ctr">
              <a:lnSpc>
                <a:spcPct val="150000"/>
              </a:lnSpc>
              <a:buNone/>
            </a:pPr>
            <a:r>
              <a:rPr lang="en-GB" sz="1100" b="1">
                <a:latin typeface="Arial" pitchFamily="34"/>
                <a:cs typeface="Arial" pitchFamily="34"/>
              </a:rPr>
              <a:t>POLITICAL 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 BREXIT and Labour Law - The qualified staff have a problem with visas and residence documents</a:t>
            </a:r>
            <a:r>
              <a:rPr lang="en-GB" sz="1800">
                <a:latin typeface="Calibri" pitchFamily="34"/>
              </a:rPr>
              <a:t>.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Government policy - Skilled workers who want to come, their diplomas are not recognized in England.</a:t>
            </a:r>
          </a:p>
        </p:txBody>
      </p:sp>
      <p:pic>
        <p:nvPicPr>
          <p:cNvPr id="4" name="Content Placeholder 5" descr="Timeline&#10;&#10;Description automatically generated">
            <a:extLst>
              <a:ext uri="{FF2B5EF4-FFF2-40B4-BE49-F238E27FC236}">
                <a16:creationId xmlns:a16="http://schemas.microsoft.com/office/drawing/2014/main" id="{E42312FB-ED7D-4FD6-9A26-4F839FA27E1A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672065" y="1628802"/>
            <a:ext cx="5519940" cy="4176467"/>
          </a:xfrm>
        </p:spPr>
      </p:pic>
    </p:spTree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C32C7-75D8-4808-B6B2-776EB68E799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>
                <a:solidFill>
                  <a:srgbClr val="000000"/>
                </a:solidFill>
                <a:latin typeface="Arial" pitchFamily="34"/>
                <a:cs typeface="Arial" pitchFamily="34"/>
              </a:rPr>
              <a:t>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A242C-605B-449D-8D31-A7041C14FD5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556793"/>
            <a:ext cx="5867403" cy="4844006"/>
          </a:xfrm>
        </p:spPr>
        <p:txBody>
          <a:bodyPr/>
          <a:lstStyle/>
          <a:p>
            <a:pPr marL="0" lvl="0" indent="0" algn="ctr">
              <a:lnSpc>
                <a:spcPct val="150000"/>
              </a:lnSpc>
              <a:buNone/>
            </a:pPr>
            <a:r>
              <a:rPr lang="en-GB" sz="1100" b="1">
                <a:latin typeface="Arial" pitchFamily="34"/>
                <a:cs typeface="Arial" pitchFamily="34"/>
              </a:rPr>
              <a:t>ECONOMIC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Unemployment rates - unclassified workers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There are work positions but more for classified people. People do not have a high level of education and necessary skills. Should be investments in training.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Hiring labour from other countries saves money. </a:t>
            </a:r>
          </a:p>
        </p:txBody>
      </p:sp>
      <p:pic>
        <p:nvPicPr>
          <p:cNvPr id="4" name="Content Placeholder 5" descr="Timeline&#10;&#10;Description automatically generated">
            <a:extLst>
              <a:ext uri="{FF2B5EF4-FFF2-40B4-BE49-F238E27FC236}">
                <a16:creationId xmlns:a16="http://schemas.microsoft.com/office/drawing/2014/main" id="{96334330-9124-4CC2-B2D3-4FEAE33A9902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744074" y="1556793"/>
            <a:ext cx="5447931" cy="3719038"/>
          </a:xfrm>
        </p:spPr>
      </p:pic>
    </p:spTree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16898-D89D-4B37-A89E-06CDD474CC9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>
                <a:solidFill>
                  <a:srgbClr val="000000"/>
                </a:solidFill>
                <a:latin typeface="Arial" pitchFamily="34"/>
                <a:cs typeface="Arial" pitchFamily="34"/>
              </a:rPr>
              <a:t>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6E32C-ACD1-43D9-B4DE-E7934CD5384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556793"/>
            <a:ext cx="5867403" cy="3960440"/>
          </a:xfrm>
        </p:spPr>
        <p:txBody>
          <a:bodyPr/>
          <a:lstStyle/>
          <a:p>
            <a:pPr marL="0" lvl="0" indent="0" algn="ctr">
              <a:buNone/>
            </a:pPr>
            <a:r>
              <a:rPr lang="en-GB" sz="1100" b="1">
                <a:latin typeface="Arial" pitchFamily="34"/>
                <a:cs typeface="Arial" pitchFamily="34"/>
              </a:rPr>
              <a:t>TECHNOLOGICAL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Easy access to online training.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Easy and fast communication with clients or between other.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1F813A46-19B8-4693-8299-C6B6C8058190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324603" y="1556793"/>
            <a:ext cx="5820073" cy="3900684"/>
          </a:xfrm>
        </p:spPr>
      </p:pic>
    </p:spTree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DD4FB78A-AD7C-4207-9339-9CAD445EE5B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>
              <a:tabLst>
                <a:tab pos="2743200" algn="ctr"/>
                <a:tab pos="5486400" algn="r"/>
              </a:tabLst>
            </a:pPr>
            <a:r>
              <a:rPr lang="en-US" sz="1600" b="1">
                <a:latin typeface="Arial" pitchFamily="34"/>
              </a:rPr>
              <a:t> </a:t>
            </a:r>
            <a:br>
              <a:rPr lang="en-GB" sz="1600">
                <a:latin typeface="Times New Roman" pitchFamily="18"/>
              </a:rPr>
            </a:br>
            <a:br>
              <a:rPr lang="en-GB" sz="1600">
                <a:latin typeface="Times New Roman" pitchFamily="18"/>
              </a:rPr>
            </a:br>
            <a:r>
              <a:rPr lang="en-US" sz="3200" b="1">
                <a:solidFill>
                  <a:srgbClr val="000000"/>
                </a:solidFill>
                <a:latin typeface="Arial" pitchFamily="34"/>
              </a:rPr>
              <a:t>Cause and Effect (Fishbone) Diagram</a:t>
            </a:r>
            <a:br>
              <a:rPr lang="en-US" sz="3200" b="1">
                <a:solidFill>
                  <a:srgbClr val="000000"/>
                </a:solidFill>
                <a:latin typeface="Arial" pitchFamily="34"/>
              </a:rPr>
            </a:br>
            <a:r>
              <a:rPr lang="en-US" sz="3200" b="1">
                <a:solidFill>
                  <a:srgbClr val="000000"/>
                </a:solidFill>
                <a:latin typeface="Arial" pitchFamily="34"/>
              </a:rPr>
              <a:t>discover tool </a:t>
            </a:r>
            <a:endParaRPr lang="en-GB" sz="3200">
              <a:solidFill>
                <a:srgbClr val="000000"/>
              </a:solidFill>
              <a:latin typeface="Times New Roman" pitchFamily="18"/>
            </a:endParaRPr>
          </a:p>
        </p:txBody>
      </p:sp>
      <p:graphicFrame>
        <p:nvGraphicFramePr>
          <p:cNvPr id="3" name="Object 16">
            <a:extLst>
              <a:ext uri="{FF2B5EF4-FFF2-40B4-BE49-F238E27FC236}">
                <a16:creationId xmlns:a16="http://schemas.microsoft.com/office/drawing/2014/main" id="{6CE7F19E-D35A-4993-823A-D803687F443F}"/>
              </a:ext>
            </a:extLst>
          </p:cNvPr>
          <p:cNvGraphicFramePr/>
          <p:nvPr/>
        </p:nvGraphicFramePr>
        <p:xfrm>
          <a:off x="1415482" y="2132856"/>
          <a:ext cx="9604372" cy="42930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9606280" imgH="5176520" progId="">
                  <p:embed/>
                </p:oleObj>
              </mc:Choice>
              <mc:Fallback>
                <p:oleObj name="Document" r:id="rId3" imgW="9606280" imgH="517652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15482" y="2132856"/>
                        <a:ext cx="9604372" cy="4293098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18">
            <a:extLst>
              <a:ext uri="{FF2B5EF4-FFF2-40B4-BE49-F238E27FC236}">
                <a16:creationId xmlns:a16="http://schemas.microsoft.com/office/drawing/2014/main" id="{98464909-BAE5-4880-8F29-EAD0B7896AD8}"/>
              </a:ext>
            </a:extLst>
          </p:cNvPr>
          <p:cNvSpPr txBox="1"/>
          <p:nvPr/>
        </p:nvSpPr>
        <p:spPr>
          <a:xfrm>
            <a:off x="9912425" y="1476847"/>
            <a:ext cx="244826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Student No:2109919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Franklin Gothic Medium"/>
            </a:endParaRPr>
          </a:p>
        </p:txBody>
      </p:sp>
      <p:sp>
        <p:nvSpPr>
          <p:cNvPr id="5" name="TextBox 21">
            <a:extLst>
              <a:ext uri="{FF2B5EF4-FFF2-40B4-BE49-F238E27FC236}">
                <a16:creationId xmlns:a16="http://schemas.microsoft.com/office/drawing/2014/main" id="{C945A4F9-84F9-4B80-A1FD-24E146F41AFA}"/>
              </a:ext>
            </a:extLst>
          </p:cNvPr>
          <p:cNvSpPr txBox="1"/>
          <p:nvPr/>
        </p:nvSpPr>
        <p:spPr>
          <a:xfrm>
            <a:off x="-43863" y="1476847"/>
            <a:ext cx="263019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Name: Maria Angelova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Franklin Gothic Medium"/>
            </a:endParaRPr>
          </a:p>
        </p:txBody>
      </p:sp>
    </p:spTree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BFEF857C-82B2-4509-8FC8-5017BC1CB4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>
                <a:solidFill>
                  <a:srgbClr val="000000"/>
                </a:solidFill>
                <a:latin typeface="Arial" pitchFamily="34"/>
                <a:cs typeface="Arial" pitchFamily="34"/>
              </a:rPr>
              <a:t>PMI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77D55C4B-A9AB-4E44-BEDD-E4A23002244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en-GB" sz="1400" b="1">
                <a:latin typeface="Arial" pitchFamily="34"/>
                <a:cs typeface="Arial" pitchFamily="34"/>
              </a:rPr>
              <a:t>Decision Making Tool  </a:t>
            </a:r>
          </a:p>
          <a:p>
            <a:pPr lvl="0"/>
            <a:r>
              <a:rPr lang="en-GB" sz="1100">
                <a:latin typeface="Arial" pitchFamily="34"/>
                <a:cs typeface="Arial" pitchFamily="34"/>
              </a:rPr>
              <a:t>Develop by Dr Edward de Bone for lateral and critical thinking.</a:t>
            </a:r>
          </a:p>
          <a:p>
            <a:pPr lvl="0"/>
            <a:r>
              <a:rPr lang="en-GB" sz="1100">
                <a:latin typeface="Arial" pitchFamily="34"/>
                <a:cs typeface="Arial" pitchFamily="34"/>
              </a:rPr>
              <a:t>Help of strategy</a:t>
            </a:r>
          </a:p>
          <a:p>
            <a:pPr lvl="0"/>
            <a:r>
              <a:rPr lang="en-GB" sz="1100">
                <a:latin typeface="Arial" pitchFamily="34"/>
                <a:cs typeface="Arial" pitchFamily="34"/>
              </a:rPr>
              <a:t>Brainstorm Ideas</a:t>
            </a:r>
          </a:p>
          <a:p>
            <a:pPr lvl="0"/>
            <a:r>
              <a:rPr lang="en-GB" sz="1100">
                <a:latin typeface="Arial" pitchFamily="34"/>
                <a:cs typeface="Arial" pitchFamily="34"/>
              </a:rPr>
              <a:t>Make decision</a:t>
            </a:r>
          </a:p>
          <a:p>
            <a:pPr lvl="0"/>
            <a:r>
              <a:rPr lang="en-GB" sz="1100">
                <a:latin typeface="Arial" pitchFamily="34"/>
                <a:cs typeface="Arial" pitchFamily="34"/>
              </a:rPr>
              <a:t>Identify strengths and weaknesses </a:t>
            </a:r>
          </a:p>
          <a:p>
            <a:pPr lvl="0"/>
            <a:r>
              <a:rPr lang="en-GB" sz="1100">
                <a:latin typeface="Arial" pitchFamily="34"/>
                <a:cs typeface="Arial" pitchFamily="34"/>
              </a:rPr>
              <a:t>By Todd Finley (November  27, 2012)</a:t>
            </a:r>
          </a:p>
          <a:p>
            <a:pPr marL="0" lvl="0" indent="0">
              <a:buNone/>
            </a:pPr>
            <a:endParaRPr lang="en-GB" sz="1100" b="1">
              <a:latin typeface="Arial" pitchFamily="34"/>
              <a:cs typeface="Arial" pitchFamily="34"/>
            </a:endParaRPr>
          </a:p>
        </p:txBody>
      </p:sp>
      <p:pic>
        <p:nvPicPr>
          <p:cNvPr id="4" name="Content Placeholder 6" descr="A picture containing polygon&#10;&#10;Description automatically generated">
            <a:extLst>
              <a:ext uri="{FF2B5EF4-FFF2-40B4-BE49-F238E27FC236}">
                <a16:creationId xmlns:a16="http://schemas.microsoft.com/office/drawing/2014/main" id="{DE79B548-1AB1-4F9E-87C6-A9F8029B9604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456038" y="1556793"/>
            <a:ext cx="5735958" cy="4844006"/>
          </a:xfrm>
        </p:spPr>
      </p:pic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A333C432-9BE0-4456-B4D0-EC366B9C27C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2800" b="1">
                <a:solidFill>
                  <a:srgbClr val="000000"/>
                </a:solidFill>
                <a:latin typeface="Arial" pitchFamily="34"/>
                <a:cs typeface="Arial" pitchFamily="34"/>
              </a:rPr>
              <a:t>PMI- Mid Cheshire Hospital NHS Foundation Trust (MCHT)</a:t>
            </a:r>
          </a:p>
        </p:txBody>
      </p:sp>
      <p:graphicFrame>
        <p:nvGraphicFramePr>
          <p:cNvPr id="3" name="Table 8">
            <a:extLst>
              <a:ext uri="{FF2B5EF4-FFF2-40B4-BE49-F238E27FC236}">
                <a16:creationId xmlns:a16="http://schemas.microsoft.com/office/drawing/2014/main" id="{6B913904-5966-40CC-80E5-0269BAF60E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7329" y="1487975"/>
          <a:ext cx="12144667" cy="5370024"/>
        </p:xfrm>
        <a:graphic>
          <a:graphicData uri="http://schemas.openxmlformats.org/drawingml/2006/table">
            <a:tbl>
              <a:tblPr firstRow="1" bandRow="1">
                <a:effectLst/>
                <a:tableStyleId>{21E4AEA4-8DFA-4A89-87EB-49C32662AFE0}</a:tableStyleId>
              </a:tblPr>
              <a:tblGrid>
                <a:gridCol w="4048222">
                  <a:extLst>
                    <a:ext uri="{9D8B030D-6E8A-4147-A177-3AD203B41FA5}">
                      <a16:colId xmlns:a16="http://schemas.microsoft.com/office/drawing/2014/main" val="2239424041"/>
                    </a:ext>
                  </a:extLst>
                </a:gridCol>
                <a:gridCol w="4048222">
                  <a:extLst>
                    <a:ext uri="{9D8B030D-6E8A-4147-A177-3AD203B41FA5}">
                      <a16:colId xmlns:a16="http://schemas.microsoft.com/office/drawing/2014/main" val="1870649474"/>
                    </a:ext>
                  </a:extLst>
                </a:gridCol>
                <a:gridCol w="4048222">
                  <a:extLst>
                    <a:ext uri="{9D8B030D-6E8A-4147-A177-3AD203B41FA5}">
                      <a16:colId xmlns:a16="http://schemas.microsoft.com/office/drawing/2014/main" val="2728264019"/>
                    </a:ext>
                  </a:extLst>
                </a:gridCol>
              </a:tblGrid>
              <a:tr h="500432">
                <a:tc>
                  <a:txBody>
                    <a:bodyPr/>
                    <a:lstStyle/>
                    <a:p>
                      <a:pPr lvl="0" algn="ctr"/>
                      <a:r>
                        <a:rPr lang="en-GB" sz="1800">
                          <a:latin typeface="Arial" pitchFamily="34"/>
                          <a:cs typeface="Arial" pitchFamily="34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7480209"/>
                  </a:ext>
                </a:extLst>
              </a:tr>
              <a:tr h="4869591">
                <a:tc>
                  <a:txBody>
                    <a:bodyPr/>
                    <a:lstStyle/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Less absenteeism staffs(+5)</a:t>
                      </a:r>
                    </a:p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Save money from hospital payments and hiring additional staff (+5)</a:t>
                      </a:r>
                    </a:p>
                    <a:p>
                      <a:pPr lvl="0"/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lvl="0"/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lvl="0"/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Total: = +10</a:t>
                      </a:r>
                    </a:p>
                    <a:p>
                      <a:pPr lvl="0"/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lvl="0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1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Exercise- spend money for secondment HR (-5)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Total: = -5</a:t>
                      </a:r>
                    </a:p>
                    <a:p>
                      <a:pPr lvl="0"/>
                      <a:endParaRPr lang="en-GB"/>
                    </a:p>
                    <a:p>
                      <a:pPr lvl="0"/>
                      <a:endParaRPr lang="en-GB"/>
                    </a:p>
                    <a:p>
                      <a:pPr lvl="0"/>
                      <a:endParaRPr lang="en-GB"/>
                    </a:p>
                    <a:p>
                      <a:pPr lvl="0"/>
                      <a:endParaRPr lang="en-GB"/>
                    </a:p>
                    <a:p>
                      <a:pPr lvl="0"/>
                      <a:endParaRPr lang="en-GB"/>
                    </a:p>
                    <a:p>
                      <a:pPr lvl="0"/>
                      <a:endParaRPr lang="en-GB"/>
                    </a:p>
                    <a:p>
                      <a:pPr lvl="0"/>
                      <a:endParaRPr lang="en-GB"/>
                    </a:p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Beter services (+2)</a:t>
                      </a:r>
                    </a:p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More good feedback (+2)</a:t>
                      </a:r>
                    </a:p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More clients (+2)</a:t>
                      </a:r>
                    </a:p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More funds (+2)</a:t>
                      </a:r>
                    </a:p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Government investment(+2)</a:t>
                      </a:r>
                    </a:p>
                    <a:p>
                      <a:pPr lvl="0"/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lvl="0"/>
                      <a:endParaRPr lang="en-GB" sz="1800" b="1" kern="1200">
                        <a:solidFill>
                          <a:srgbClr val="000000"/>
                        </a:solidFill>
                        <a:latin typeface="Arial" pitchFamily="34"/>
                        <a:cs typeface="Arial" pitchFamily="34"/>
                      </a:endParaRPr>
                    </a:p>
                    <a:p>
                      <a:pPr lvl="0"/>
                      <a:r>
                        <a:rPr lang="en-GB" sz="1800" b="1" kern="1200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Total: = +10</a:t>
                      </a:r>
                    </a:p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665885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2D6D7FCD-A798-49D9-A34E-C0C9D33F370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>
                <a:solidFill>
                  <a:srgbClr val="000000"/>
                </a:solidFill>
                <a:latin typeface="Arial" pitchFamily="34"/>
                <a:cs typeface="Arial" pitchFamily="34"/>
              </a:rPr>
              <a:t>KAY OUTCOMES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FCC35986-9064-415C-86A7-D59D0FB0C5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556793"/>
            <a:ext cx="5867403" cy="4844006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Can reduce absenteeism from workplace? The answer is: Yes, we can. 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GB" sz="1100">
                <a:latin typeface="Arial" pitchFamily="34"/>
                <a:cs typeface="Arial" pitchFamily="34"/>
              </a:rPr>
              <a:t>Monitoring employee absenteeism days is the step to improving staff absence rates. Analyses show that secondment of human resources specialists will lead to a reduction of long-term absences from work. The analyses show that the secondment of human resources specialists will lead to a reduction of long-term absences from work. And this will lead to better patient care and a reduction in absenteeism costing.</a:t>
            </a:r>
          </a:p>
          <a:p>
            <a:pPr marL="0" lvl="0" indent="0">
              <a:lnSpc>
                <a:spcPct val="150000"/>
              </a:lnSpc>
              <a:buNone/>
            </a:pPr>
            <a:endParaRPr lang="en-GB" sz="1100">
              <a:latin typeface="Arial" pitchFamily="34"/>
              <a:cs typeface="Arial" pitchFamily="34"/>
            </a:endParaRPr>
          </a:p>
        </p:txBody>
      </p:sp>
      <p:pic>
        <p:nvPicPr>
          <p:cNvPr id="4" name="Content Placeholder 7" descr="A person sitting at a desk with a glass of water&#10;&#10;Description automatically generated with low confidence">
            <a:extLst>
              <a:ext uri="{FF2B5EF4-FFF2-40B4-BE49-F238E27FC236}">
                <a16:creationId xmlns:a16="http://schemas.microsoft.com/office/drawing/2014/main" id="{902F3337-56FF-4D34-9F27-42993729875C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600056" y="1556793"/>
            <a:ext cx="4800600" cy="4844006"/>
          </a:xfrm>
        </p:spPr>
      </p:pic>
    </p:spTree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ACC30-19D9-4BA2-AFE2-BF12EA931D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US" b="1">
                <a:solidFill>
                  <a:srgbClr val="000000"/>
                </a:solidFill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B3051-4132-430F-8C8C-717737F893E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NHS Sickness Absence Rates, Provisional Statistics Available at: &lt;</a:t>
            </a:r>
            <a:r>
              <a:rPr lang="en-GB" sz="1100">
                <a:latin typeface="Arial" pitchFamily="34"/>
                <a:cs typeface="Arial" pitchFamily="34"/>
                <a:hlinkClick r:id="rId2"/>
              </a:rPr>
              <a:t>https://digital.nhs.uk/data-and-information/publications/statistical/nhs-sickness-absence-rates#upcoming-publications</a:t>
            </a:r>
            <a:r>
              <a:rPr lang="en-GB" sz="1100">
                <a:latin typeface="Arial" pitchFamily="34"/>
                <a:cs typeface="Arial" pitchFamily="34"/>
              </a:rPr>
              <a:t>&gt;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PESTLE AND SWOT ANALYSIS [ACCESSED 23.02.21] Available at: &lt;</a:t>
            </a:r>
            <a:r>
              <a:rPr lang="en-GB" sz="1100">
                <a:latin typeface="Arial" pitchFamily="34"/>
                <a:cs typeface="Arial" pitchFamily="34"/>
                <a:hlinkClick r:id="rId3"/>
              </a:rPr>
              <a:t>https://creately.com/blog/diagrams/swot-analysis-vs-pest-analysis/</a:t>
            </a:r>
            <a:r>
              <a:rPr lang="en-GB" sz="1100">
                <a:latin typeface="Arial" pitchFamily="34"/>
                <a:cs typeface="Arial" pitchFamily="34"/>
              </a:rPr>
              <a:t>&gt;</a:t>
            </a:r>
          </a:p>
          <a:p>
            <a:pPr lvl="0">
              <a:lnSpc>
                <a:spcPct val="150000"/>
              </a:lnSpc>
            </a:pPr>
            <a:r>
              <a:rPr lang="en-GB" sz="1100">
                <a:latin typeface="Arial" pitchFamily="34"/>
                <a:cs typeface="Arial" pitchFamily="34"/>
              </a:rPr>
              <a:t>Maria Reding (6</a:t>
            </a:r>
            <a:r>
              <a:rPr lang="en-GB" sz="1100" baseline="30000">
                <a:latin typeface="Arial" pitchFamily="34"/>
                <a:cs typeface="Arial" pitchFamily="34"/>
              </a:rPr>
              <a:t>th</a:t>
            </a:r>
            <a:r>
              <a:rPr lang="en-GB" sz="1100">
                <a:latin typeface="Arial" pitchFamily="34"/>
                <a:cs typeface="Arial" pitchFamily="34"/>
              </a:rPr>
              <a:t> October 2021)  What is a PESTEL analysis? Available at: </a:t>
            </a:r>
            <a:r>
              <a:rPr lang="en-GB" sz="1100">
                <a:latin typeface="Arial" pitchFamily="34"/>
                <a:cs typeface="Arial" pitchFamily="34"/>
                <a:hlinkClick r:id="rId4"/>
              </a:rPr>
              <a:t>https://cpdonline.co.uk/knowledge-base/business/pestle-analysis/#:~:text=The%20PESTLE%20analysis%20was%20invented,PESTLE%20tool%20was%20first%20identified.</a:t>
            </a:r>
            <a:endParaRPr lang="en-GB" sz="11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Finley, T. (2012). </a:t>
            </a:r>
            <a:r>
              <a:rPr lang="en-GB" sz="1100" i="1">
                <a:solidFill>
                  <a:srgbClr val="777777"/>
                </a:solidFill>
                <a:latin typeface="Arial" pitchFamily="34"/>
                <a:cs typeface="Arial" pitchFamily="34"/>
              </a:rPr>
              <a:t>Three Steps to Critical Thinking</a:t>
            </a:r>
            <a:r>
              <a:rPr lang="en-GB" sz="1100">
                <a:solidFill>
                  <a:srgbClr val="777777"/>
                </a:solidFill>
                <a:latin typeface="Arial" pitchFamily="34"/>
                <a:cs typeface="Arial" pitchFamily="34"/>
              </a:rPr>
              <a:t>. Edutopia. Available at: &lt;</a:t>
            </a:r>
            <a:r>
              <a:rPr lang="en-GB" sz="1100">
                <a:solidFill>
                  <a:srgbClr val="2A2A2A"/>
                </a:solidFill>
                <a:latin typeface="Arial" pitchFamily="34"/>
                <a:cs typeface="Arial" pitchFamily="34"/>
                <a:hlinkClick r:id="rId5"/>
              </a:rPr>
              <a:t>https://www.edutopia.org/blog/three-steps-to-critical-thinking-todd-finley</a:t>
            </a:r>
            <a:r>
              <a:rPr lang="en-GB" sz="1100">
                <a:solidFill>
                  <a:srgbClr val="2A2A2A"/>
                </a:solidFill>
                <a:latin typeface="Arial" pitchFamily="34"/>
                <a:cs typeface="Arial" pitchFamily="34"/>
              </a:rPr>
              <a:t>&gt;</a:t>
            </a:r>
            <a:endParaRPr lang="en-GB" sz="11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endParaRPr lang="en-GB" sz="11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endParaRPr lang="en-GB" sz="11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Medical Design 16x9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Medical%20design%20presentation%20(widescreen)</Template>
  <TotalTime>638</TotalTime>
  <Words>664</Words>
  <Application>Microsoft Office PowerPoint</Application>
  <PresentationFormat>Widescreen</PresentationFormat>
  <Paragraphs>89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Franklin Gothic Medium</vt:lpstr>
      <vt:lpstr>Times New Roman</vt:lpstr>
      <vt:lpstr>Medical Design 16x9</vt:lpstr>
      <vt:lpstr>Document</vt:lpstr>
      <vt:lpstr>Problem Solving and Decision making</vt:lpstr>
      <vt:lpstr>Type of The problem</vt:lpstr>
      <vt:lpstr>Impact of The Problem</vt:lpstr>
      <vt:lpstr>Tools for analyzing the problem</vt:lpstr>
      <vt:lpstr>PESTEL</vt:lpstr>
      <vt:lpstr>PESTEL</vt:lpstr>
      <vt:lpstr>PESTEL</vt:lpstr>
      <vt:lpstr>   Cause and Effect (Fishbone) Diagram discover tool </vt:lpstr>
      <vt:lpstr>PMI</vt:lpstr>
      <vt:lpstr>PMI- Mid Cheshire Hospital NHS Foundation Trust (MCHT)</vt:lpstr>
      <vt:lpstr>KAY OUTCOMES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Maria Angelova</dc:creator>
  <cp:lastModifiedBy>Maria Angelova</cp:lastModifiedBy>
  <cp:revision>24</cp:revision>
  <dcterms:created xsi:type="dcterms:W3CDTF">2022-03-12T20:17:58Z</dcterms:created>
  <dcterms:modified xsi:type="dcterms:W3CDTF">2022-03-13T13:14:13Z</dcterms:modified>
</cp:coreProperties>
</file>