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7" r:id="rId2"/>
    <p:sldId id="398" r:id="rId3"/>
    <p:sldId id="394" r:id="rId4"/>
    <p:sldId id="256" r:id="rId5"/>
    <p:sldId id="392" r:id="rId6"/>
    <p:sldId id="258" r:id="rId7"/>
    <p:sldId id="260" r:id="rId8"/>
    <p:sldId id="261" r:id="rId9"/>
    <p:sldId id="384" r:id="rId10"/>
    <p:sldId id="399" r:id="rId11"/>
    <p:sldId id="400" r:id="rId12"/>
    <p:sldId id="391" r:id="rId13"/>
    <p:sldId id="387" r:id="rId14"/>
    <p:sldId id="38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D40F-44EE-1FFC-567C-9C35775B5E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A07907-5A67-7B78-1869-54F703558F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5A000E-F697-1940-5C73-2629FC6C2235}"/>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5E3981DE-D2BB-C537-167A-782D80CF2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22696-D113-7D58-6556-973585E286F7}"/>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950460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C88BC-0F22-B3FE-046F-1C29055338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03F8A2-3710-295F-576F-36CCDA37A5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D28BEA-8C63-349B-64E3-05CDFDBDABC4}"/>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6622F13E-4B2A-DDDE-F2F8-30A0844E92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5FCC18-10E5-7F47-C774-DDA56017103A}"/>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87810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80AE6-AA98-7218-C201-1AD13A6B15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DAABAC-14D0-C21D-7887-81F0813BA9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E3B288-2DA9-76ED-BB71-67EC9DF3BE67}"/>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239C9A7A-1A57-7218-8FE1-8F85CD0AB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6238CB-F71B-AEB6-0B08-C1B2C86E22DE}"/>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983784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F5A5-AB4D-F241-4A1D-AB9264296C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0AFF90-E0BD-BC8F-2A14-9B10A43B37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098C77-FD60-28EF-89A1-017D129A581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665DB86-26A9-8B3F-6094-31FEB6834269}"/>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6" name="Footer Placeholder 5">
            <a:extLst>
              <a:ext uri="{FF2B5EF4-FFF2-40B4-BE49-F238E27FC236}">
                <a16:creationId xmlns:a16="http://schemas.microsoft.com/office/drawing/2014/main" id="{045E19DB-99A7-151A-8DA6-44E19D842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0DED59-5EFD-93C6-7C4D-BFFD1C1B3E2C}"/>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416238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778B-3F43-B8B4-3597-803376231E9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2F8CBE-FCBC-E65E-9360-49D428660A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953212-374C-F06C-E024-007461077D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E2A3BF-2976-4D57-557F-E3DA778182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1E187A-EFF1-9BA1-0527-B84A782428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C8989DE-C2DD-90EB-92E3-5E23D2B75F48}"/>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8" name="Footer Placeholder 7">
            <a:extLst>
              <a:ext uri="{FF2B5EF4-FFF2-40B4-BE49-F238E27FC236}">
                <a16:creationId xmlns:a16="http://schemas.microsoft.com/office/drawing/2014/main" id="{6D36ED6E-4EEB-372A-8F05-F41AFAF606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3FB2CA-EFA6-60B6-FBB1-0095C497277B}"/>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595028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37F7-A2F4-311F-6DB2-8AEE6C9483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4718C88-CEB6-98DC-A6D4-3C43BA40A3C1}"/>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4" name="Footer Placeholder 3">
            <a:extLst>
              <a:ext uri="{FF2B5EF4-FFF2-40B4-BE49-F238E27FC236}">
                <a16:creationId xmlns:a16="http://schemas.microsoft.com/office/drawing/2014/main" id="{29FBE916-5B82-4458-D0F0-7D28AE84D0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46F24D-63AC-9C2B-A782-B30FFB3CA920}"/>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4201098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3ABB6F-2D58-22FF-EAFC-56804D5AE733}"/>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3" name="Footer Placeholder 2">
            <a:extLst>
              <a:ext uri="{FF2B5EF4-FFF2-40B4-BE49-F238E27FC236}">
                <a16:creationId xmlns:a16="http://schemas.microsoft.com/office/drawing/2014/main" id="{9E32169B-C0C7-7973-EF86-06C69A3407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032B2E-9CB3-438B-5838-52C7A76E6BFB}"/>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024349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36693-EBC0-A6CB-8D3A-319AAECE45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524A20-ED44-B390-3165-CA9381E6C7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7D5CFB-8AF5-B42B-1F6D-A88BA8261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DF9C70-5060-6565-7386-E39C9AD3D33A}"/>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6" name="Footer Placeholder 5">
            <a:extLst>
              <a:ext uri="{FF2B5EF4-FFF2-40B4-BE49-F238E27FC236}">
                <a16:creationId xmlns:a16="http://schemas.microsoft.com/office/drawing/2014/main" id="{DAD3ECC1-7F9C-50C4-DCDB-534D1D0309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F3570-54BD-EE90-5368-8B8B663F4043}"/>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5929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80ED-D3CA-E709-5602-A80D125AFE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7CEE8F-DC32-9D40-01B1-4A9B1239D0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4900F8E-061F-FF29-8423-FE64AEB4C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0B8D54-13F3-8F76-2472-3B028604F671}"/>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6" name="Footer Placeholder 5">
            <a:extLst>
              <a:ext uri="{FF2B5EF4-FFF2-40B4-BE49-F238E27FC236}">
                <a16:creationId xmlns:a16="http://schemas.microsoft.com/office/drawing/2014/main" id="{7FE20E3D-3CBB-17C5-7C6F-30804AEDD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0ABFB7-1F20-C4E4-8AE8-2848F1228940}"/>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265088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0A54-A3A1-3056-DD89-ECA4D6DDDE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933CB7-38B2-7965-B687-DD33FE090CA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7E3DF5-6F75-981E-19C3-D34EF676D1B9}"/>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6F70D92D-21D4-F670-DFD5-8A626142D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0DADC0-7D39-0C21-711A-21ABE6608723}"/>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855168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145714-916D-EC09-B874-16FF1519EC4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6C879C-461C-E6F9-C29D-3B70544463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869785-EEB4-E11C-687C-2927A6F386B5}"/>
              </a:ext>
            </a:extLst>
          </p:cNvPr>
          <p:cNvSpPr>
            <a:spLocks noGrp="1"/>
          </p:cNvSpPr>
          <p:nvPr>
            <p:ph type="dt" sz="half" idx="10"/>
          </p:nvPr>
        </p:nvSpPr>
        <p:spPr/>
        <p:txBody>
          <a:body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E80AFE8D-D1F8-50E1-6690-3723EA672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E5A652-44C7-58F6-5FB9-FA62D6A67738}"/>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2452738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448822-F5C2-BDFA-96EE-3F27E32566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758513-8925-C936-91B5-E84E31836E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467D7F-4E58-C578-4630-BD7449148F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12AB3F-A8C6-DF4E-92C8-C4916C4AC961}" type="datetimeFigureOut">
              <a:rPr lang="en-US" smtClean="0"/>
              <a:t>7/15/26</a:t>
            </a:fld>
            <a:endParaRPr lang="en-US"/>
          </a:p>
        </p:txBody>
      </p:sp>
      <p:sp>
        <p:nvSpPr>
          <p:cNvPr id="5" name="Footer Placeholder 4">
            <a:extLst>
              <a:ext uri="{FF2B5EF4-FFF2-40B4-BE49-F238E27FC236}">
                <a16:creationId xmlns:a16="http://schemas.microsoft.com/office/drawing/2014/main" id="{DE436411-762B-8735-1ADF-29C182D64A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C6DA56B-AF08-278B-936C-164F4DE82A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42B65F-04EF-9F46-BD79-626A64659CEF}" type="slidenum">
              <a:rPr lang="en-US" smtClean="0"/>
              <a:t>‹#›</a:t>
            </a:fld>
            <a:endParaRPr lang="en-US"/>
          </a:p>
        </p:txBody>
      </p:sp>
    </p:spTree>
    <p:extLst>
      <p:ext uri="{BB962C8B-B14F-4D97-AF65-F5344CB8AC3E}">
        <p14:creationId xmlns:p14="http://schemas.microsoft.com/office/powerpoint/2010/main" val="2663756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6" name="Group 35">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7" name="Rectangle 36">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0" name="Freeform: Shape 39">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4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7348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Content Placeholder 5" descr="UWTSD logo | Discover Dylan Thomas">
            <a:extLst>
              <a:ext uri="{FF2B5EF4-FFF2-40B4-BE49-F238E27FC236}">
                <a16:creationId xmlns:a16="http://schemas.microsoft.com/office/drawing/2014/main" id="{E84EAEE2-9946-000F-1764-117A10924D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4400" y="2529840"/>
            <a:ext cx="4495801" cy="17983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FDB605-3E48-1D27-1F13-78FBF4ABDAF9}"/>
              </a:ext>
            </a:extLst>
          </p:cNvPr>
          <p:cNvSpPr>
            <a:spLocks noGrp="1"/>
          </p:cNvSpPr>
          <p:nvPr>
            <p:ph idx="1"/>
          </p:nvPr>
        </p:nvSpPr>
        <p:spPr>
          <a:xfrm>
            <a:off x="6096000" y="3425954"/>
            <a:ext cx="5638800" cy="1755646"/>
          </a:xfrm>
        </p:spPr>
        <p:txBody>
          <a:bodyPr>
            <a:normAutofit/>
          </a:bodyPr>
          <a:lstStyle/>
          <a:p>
            <a:r>
              <a:rPr lang="en-GB" sz="2400" dirty="0">
                <a:solidFill>
                  <a:schemeClr val="tx1">
                    <a:alpha val="55000"/>
                  </a:schemeClr>
                </a:solidFill>
              </a:rPr>
              <a:t>Module Title :Professional Career Development Within Health and Social Care </a:t>
            </a:r>
            <a:endParaRPr lang="en-US" sz="2400" dirty="0">
              <a:solidFill>
                <a:schemeClr val="tx1">
                  <a:alpha val="55000"/>
                </a:schemeClr>
              </a:solidFill>
            </a:endParaRPr>
          </a:p>
        </p:txBody>
      </p:sp>
    </p:spTree>
    <p:extLst>
      <p:ext uri="{BB962C8B-B14F-4D97-AF65-F5344CB8AC3E}">
        <p14:creationId xmlns:p14="http://schemas.microsoft.com/office/powerpoint/2010/main" val="382388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175DC-0277-4781-1DA6-AAE1069A9E2C}"/>
              </a:ext>
            </a:extLst>
          </p:cNvPr>
          <p:cNvSpPr>
            <a:spLocks noGrp="1"/>
          </p:cNvSpPr>
          <p:nvPr>
            <p:ph idx="1"/>
          </p:nvPr>
        </p:nvSpPr>
        <p:spPr/>
        <p:txBody>
          <a:bodyPr/>
          <a:lstStyle/>
          <a:p>
            <a:r>
              <a:rPr lang="en-GB" dirty="0"/>
              <a:t>Module Number:LCHS4009(LON)</a:t>
            </a:r>
          </a:p>
          <a:p>
            <a:r>
              <a:rPr lang="en-GB" dirty="0"/>
              <a:t>Student Name:Damilola Oladele </a:t>
            </a:r>
          </a:p>
          <a:p>
            <a:r>
              <a:rPr lang="en-GB" dirty="0"/>
              <a:t>Student ID:</a:t>
            </a:r>
          </a:p>
          <a:p>
            <a:r>
              <a:rPr lang="en-GB" dirty="0"/>
              <a:t>Lecturer’s Name:</a:t>
            </a:r>
            <a:endParaRPr lang="en-US" dirty="0"/>
          </a:p>
        </p:txBody>
      </p:sp>
    </p:spTree>
    <p:extLst>
      <p:ext uri="{BB962C8B-B14F-4D97-AF65-F5344CB8AC3E}">
        <p14:creationId xmlns:p14="http://schemas.microsoft.com/office/powerpoint/2010/main" val="2722257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9746F-5D4A-128B-310F-6851F1966B6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                             Introduction </a:t>
            </a:r>
            <a:endParaRPr lang="en-US" sz="3600">
              <a:solidFill>
                <a:schemeClr val="tx2"/>
              </a:solidFill>
            </a:endParaRPr>
          </a:p>
        </p:txBody>
      </p:sp>
      <p:pic>
        <p:nvPicPr>
          <p:cNvPr id="7" name="Graphic 6" descr="Hospital">
            <a:extLst>
              <a:ext uri="{FF2B5EF4-FFF2-40B4-BE49-F238E27FC236}">
                <a16:creationId xmlns:a16="http://schemas.microsoft.com/office/drawing/2014/main" id="{C420C68A-9941-B5D8-9CEB-2B0C82210A3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0786735-1399-79FE-71C3-846B09612C29}"/>
              </a:ext>
            </a:extLst>
          </p:cNvPr>
          <p:cNvSpPr>
            <a:spLocks noGrp="1"/>
          </p:cNvSpPr>
          <p:nvPr>
            <p:ph idx="1"/>
          </p:nvPr>
        </p:nvSpPr>
        <p:spPr>
          <a:xfrm>
            <a:off x="6090574" y="2421682"/>
            <a:ext cx="4977578" cy="3639289"/>
          </a:xfrm>
        </p:spPr>
        <p:txBody>
          <a:bodyPr anchor="ctr">
            <a:normAutofit fontScale="92500" lnSpcReduction="10000"/>
          </a:bodyPr>
          <a:lstStyle/>
          <a:p>
            <a:r>
              <a:rPr lang="en-GB" sz="1500" dirty="0">
                <a:solidFill>
                  <a:schemeClr val="tx2"/>
                </a:solidFill>
              </a:rPr>
              <a:t>My name is Damilola </a:t>
            </a:r>
          </a:p>
          <a:p>
            <a:r>
              <a:rPr lang="en-GB" sz="1500" dirty="0">
                <a:solidFill>
                  <a:schemeClr val="tx2"/>
                </a:solidFill>
              </a:rPr>
              <a:t>I will be presenting one of the most important skills in health and social care ,my chosen skill is communication.In  this presentation I will be discussing about the following.</a:t>
            </a:r>
          </a:p>
          <a:p>
            <a:r>
              <a:rPr lang="en-GB" sz="1500" dirty="0">
                <a:solidFill>
                  <a:schemeClr val="tx2"/>
                </a:solidFill>
              </a:rPr>
              <a:t>Definition</a:t>
            </a:r>
          </a:p>
          <a:p>
            <a:r>
              <a:rPr lang="en-GB" sz="1500" dirty="0">
                <a:solidFill>
                  <a:schemeClr val="tx2"/>
                </a:solidFill>
              </a:rPr>
              <a:t>How it been use in everyday practice </a:t>
            </a:r>
          </a:p>
          <a:p>
            <a:r>
              <a:rPr lang="en-GB" sz="1500" dirty="0">
                <a:solidFill>
                  <a:schemeClr val="tx2"/>
                </a:solidFill>
              </a:rPr>
              <a:t>Important of communication in professional practice </a:t>
            </a:r>
          </a:p>
          <a:p>
            <a:r>
              <a:rPr lang="en-GB" sz="1500" dirty="0">
                <a:solidFill>
                  <a:schemeClr val="tx2"/>
                </a:solidFill>
              </a:rPr>
              <a:t>Disadvantages </a:t>
            </a:r>
          </a:p>
          <a:p>
            <a:r>
              <a:rPr lang="en-GB" sz="1500" dirty="0">
                <a:solidFill>
                  <a:schemeClr val="tx2"/>
                </a:solidFill>
              </a:rPr>
              <a:t>Explain the model, component and how it can help professionals</a:t>
            </a:r>
          </a:p>
          <a:p>
            <a:r>
              <a:rPr lang="en-GB" sz="1500" dirty="0">
                <a:solidFill>
                  <a:schemeClr val="tx2"/>
                </a:solidFill>
              </a:rPr>
              <a:t>Where the skill can be used </a:t>
            </a:r>
          </a:p>
          <a:p>
            <a:r>
              <a:rPr lang="en-GB" sz="1500" dirty="0">
                <a:solidFill>
                  <a:schemeClr val="tx2"/>
                </a:solidFill>
              </a:rPr>
              <a:t>Using </a:t>
            </a:r>
            <a:r>
              <a:rPr lang="en-GB" sz="1500" dirty="0" err="1">
                <a:solidFill>
                  <a:schemeClr val="tx2"/>
                </a:solidFill>
              </a:rPr>
              <a:t>Tuckman’s</a:t>
            </a:r>
            <a:r>
              <a:rPr lang="en-GB" sz="1500" dirty="0">
                <a:solidFill>
                  <a:schemeClr val="tx2"/>
                </a:solidFill>
              </a:rPr>
              <a:t> team Development Model to link with Communication </a:t>
            </a:r>
          </a:p>
          <a:p>
            <a:endParaRPr lang="en-US" sz="15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52835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06B9CCF-0AEB-1F73-8F52-C678DAD0B11E}"/>
              </a:ext>
            </a:extLst>
          </p:cNvPr>
          <p:cNvSpPr>
            <a:spLocks noGrp="1"/>
          </p:cNvSpPr>
          <p:nvPr>
            <p:ph type="ctrTitle"/>
          </p:nvPr>
        </p:nvSpPr>
        <p:spPr>
          <a:xfrm>
            <a:off x="3880430" y="583345"/>
            <a:ext cx="7160357" cy="4164820"/>
          </a:xfrm>
        </p:spPr>
        <p:txBody>
          <a:bodyPr anchor="t">
            <a:normAutofit/>
          </a:bodyPr>
          <a:lstStyle/>
          <a:p>
            <a:pPr algn="r"/>
            <a:r>
              <a:rPr lang="en-GB" sz="7400">
                <a:solidFill>
                  <a:srgbClr val="FFFFFF"/>
                </a:solidFill>
              </a:rPr>
              <a:t>Communication in Health and social care</a:t>
            </a:r>
            <a:br>
              <a:rPr lang="en-GB" sz="7400">
                <a:solidFill>
                  <a:srgbClr val="FFFFFF"/>
                </a:solidFill>
              </a:rPr>
            </a:br>
            <a:endParaRPr lang="en-US" sz="74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2424751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38A4F-E259-85B8-BAD3-C0FFAD73073F}"/>
              </a:ext>
            </a:extLst>
          </p:cNvPr>
          <p:cNvSpPr>
            <a:spLocks noGrp="1"/>
          </p:cNvSpPr>
          <p:nvPr>
            <p:ph type="title"/>
          </p:nvPr>
        </p:nvSpPr>
        <p:spPr>
          <a:xfrm>
            <a:off x="686834" y="1153572"/>
            <a:ext cx="3200400" cy="4461163"/>
          </a:xfrm>
        </p:spPr>
        <p:txBody>
          <a:bodyPr>
            <a:normAutofit/>
          </a:bodyPr>
          <a:lstStyle/>
          <a:p>
            <a:r>
              <a:rPr lang="en-US" sz="4400" dirty="0"/>
              <a:t>What Is Communication?</a:t>
            </a:r>
            <a:br>
              <a:rPr lang="en-GB" sz="4400" dirty="0"/>
            </a:br>
            <a:endParaRPr lang="en-US" dirty="0">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60A2D8-CFD1-0565-0271-0338C15EF059}"/>
              </a:ext>
            </a:extLst>
          </p:cNvPr>
          <p:cNvSpPr>
            <a:spLocks noGrp="1"/>
          </p:cNvSpPr>
          <p:nvPr>
            <p:ph idx="1"/>
          </p:nvPr>
        </p:nvSpPr>
        <p:spPr>
          <a:xfrm>
            <a:off x="4447308" y="591344"/>
            <a:ext cx="6906491" cy="5585619"/>
          </a:xfrm>
        </p:spPr>
        <p:txBody>
          <a:bodyPr anchor="ctr">
            <a:normAutofit/>
          </a:bodyPr>
          <a:lstStyle/>
          <a:p>
            <a:endParaRPr lang="en-GB" sz="2000" dirty="0"/>
          </a:p>
          <a:p>
            <a:r>
              <a:rPr lang="en-US" sz="2000" dirty="0"/>
              <a:t>Communication is the process of sharing information clearly and effectively through various methods </a:t>
            </a:r>
            <a:r>
              <a:rPr lang="en-GB" sz="2000" dirty="0"/>
              <a:t>,</a:t>
            </a:r>
            <a:r>
              <a:rPr lang="en-US" sz="2000" dirty="0"/>
              <a:t>such as speaking, listening, writing, and using sign language.</a:t>
            </a:r>
            <a:endParaRPr lang="en-GB" sz="2000" dirty="0"/>
          </a:p>
          <a:p>
            <a:endParaRPr lang="en-GB" sz="2000" dirty="0"/>
          </a:p>
          <a:p>
            <a:r>
              <a:rPr lang="en-US" sz="2000" dirty="0"/>
              <a:t>Effective communication means understanding both the words and emotions of others to ensure mutual understanding. Communication in Health and Social CareIn health and social care settings, communication is essential for building trust and delivering quality care. It includes:• Speaking clearly and showing respect for others’ opinions and ideas• Using appropriate body language and tone to convey empathy and professionalism• Listening actively to understand needs and feelings</a:t>
            </a:r>
            <a:r>
              <a:rPr lang="en-GB" sz="2000" dirty="0"/>
              <a:t>.</a:t>
            </a:r>
          </a:p>
          <a:p>
            <a:r>
              <a:rPr lang="en-US" sz="2000" dirty="0"/>
              <a:t> NHS England, 2023---</a:t>
            </a:r>
          </a:p>
        </p:txBody>
      </p:sp>
    </p:spTree>
    <p:extLst>
      <p:ext uri="{BB962C8B-B14F-4D97-AF65-F5344CB8AC3E}">
        <p14:creationId xmlns:p14="http://schemas.microsoft.com/office/powerpoint/2010/main" val="261669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 name="Group 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4DB361-7183-E479-0067-07CD2CD5DC84}"/>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Types of Communication </a:t>
            </a:r>
            <a:endParaRPr lang="en-US" sz="4800">
              <a:solidFill>
                <a:schemeClr val="bg1"/>
              </a:solidFill>
            </a:endParaRPr>
          </a:p>
        </p:txBody>
      </p:sp>
      <p:sp>
        <p:nvSpPr>
          <p:cNvPr id="3" name="Content Placeholder 2">
            <a:extLst>
              <a:ext uri="{FF2B5EF4-FFF2-40B4-BE49-F238E27FC236}">
                <a16:creationId xmlns:a16="http://schemas.microsoft.com/office/drawing/2014/main" id="{84753FB7-21FE-87D3-6E8C-9FE109C75D0B}"/>
              </a:ext>
            </a:extLst>
          </p:cNvPr>
          <p:cNvSpPr>
            <a:spLocks noGrp="1"/>
          </p:cNvSpPr>
          <p:nvPr>
            <p:ph idx="1"/>
          </p:nvPr>
        </p:nvSpPr>
        <p:spPr>
          <a:xfrm>
            <a:off x="6464410" y="841247"/>
            <a:ext cx="4484536" cy="5340097"/>
          </a:xfrm>
        </p:spPr>
        <p:txBody>
          <a:bodyPr anchor="ctr">
            <a:normAutofit/>
          </a:bodyPr>
          <a:lstStyle/>
          <a:p>
            <a:r>
              <a:rPr lang="en-GB" sz="1800" dirty="0">
                <a:solidFill>
                  <a:schemeClr val="tx2"/>
                </a:solidFill>
              </a:rPr>
              <a:t>Verbal communication:Is a way of passing information through spoken words it’s one of the common way of communicating in a workplace or on a daily basis .for example face to face conversations ,telephone conversations and public speaking.</a:t>
            </a:r>
          </a:p>
          <a:p>
            <a:r>
              <a:rPr lang="en-GB" sz="1800" dirty="0">
                <a:solidFill>
                  <a:schemeClr val="tx2"/>
                </a:solidFill>
              </a:rPr>
              <a:t>Non verbal:It a way of giving information without spoken word it’s involved </a:t>
            </a:r>
            <a:r>
              <a:rPr lang="en-GB" sz="1800">
                <a:solidFill>
                  <a:schemeClr val="tx2"/>
                </a:solidFill>
              </a:rPr>
              <a:t>body language, </a:t>
            </a:r>
            <a:r>
              <a:rPr lang="en-GB" sz="1800" dirty="0">
                <a:solidFill>
                  <a:schemeClr val="tx2"/>
                </a:solidFill>
              </a:rPr>
              <a:t>eye contact ,facial expressions .</a:t>
            </a:r>
          </a:p>
          <a:p>
            <a:r>
              <a:rPr lang="en-GB" sz="1800" dirty="0">
                <a:solidFill>
                  <a:schemeClr val="tx2"/>
                </a:solidFill>
              </a:rPr>
              <a:t>Writing :It is a way of sharing information ideas through written words it’s often used when information need to be recorded or shared for references or future purposes .for example a care plan and Mar-chart for service users.</a:t>
            </a:r>
          </a:p>
        </p:txBody>
      </p:sp>
    </p:spTree>
    <p:extLst>
      <p:ext uri="{BB962C8B-B14F-4D97-AF65-F5344CB8AC3E}">
        <p14:creationId xmlns:p14="http://schemas.microsoft.com/office/powerpoint/2010/main" val="3318529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641E9-C4E5-FA1D-F179-80B5FF5D0BB9}"/>
              </a:ext>
            </a:extLst>
          </p:cNvPr>
          <p:cNvSpPr>
            <a:spLocks noGrp="1"/>
          </p:cNvSpPr>
          <p:nvPr>
            <p:ph type="title"/>
          </p:nvPr>
        </p:nvSpPr>
        <p:spPr>
          <a:xfrm>
            <a:off x="6513788" y="365125"/>
            <a:ext cx="4840010" cy="1807305"/>
          </a:xfrm>
        </p:spPr>
        <p:txBody>
          <a:bodyPr>
            <a:normAutofit/>
          </a:bodyPr>
          <a:lstStyle/>
          <a:p>
            <a:r>
              <a:rPr lang="en-GB"/>
              <a:t>Scenario</a:t>
            </a:r>
            <a:br>
              <a:rPr lang="en-GB"/>
            </a:br>
            <a:endParaRPr lang="en-US" dirty="0"/>
          </a:p>
        </p:txBody>
      </p:sp>
      <p:pic>
        <p:nvPicPr>
          <p:cNvPr id="5" name="Picture 4" descr="Analysing medical x-ray results">
            <a:extLst>
              <a:ext uri="{FF2B5EF4-FFF2-40B4-BE49-F238E27FC236}">
                <a16:creationId xmlns:a16="http://schemas.microsoft.com/office/drawing/2014/main" id="{4BA52999-7EA7-9C81-F0AE-2A06FBFCF50C}"/>
              </a:ext>
            </a:extLst>
          </p:cNvPr>
          <p:cNvPicPr>
            <a:picLocks noChangeAspect="1"/>
          </p:cNvPicPr>
          <p:nvPr/>
        </p:nvPicPr>
        <p:blipFill>
          <a:blip r:embed="rId2"/>
          <a:srcRect l="32493" r="7972"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3C424F6-80F8-67DA-9163-3D361285C000}"/>
              </a:ext>
            </a:extLst>
          </p:cNvPr>
          <p:cNvSpPr>
            <a:spLocks noGrp="1"/>
          </p:cNvSpPr>
          <p:nvPr>
            <p:ph idx="1"/>
          </p:nvPr>
        </p:nvSpPr>
        <p:spPr>
          <a:xfrm>
            <a:off x="6513788" y="2270426"/>
            <a:ext cx="4840010" cy="3843666"/>
          </a:xfrm>
        </p:spPr>
        <p:txBody>
          <a:bodyPr>
            <a:normAutofit/>
          </a:bodyPr>
          <a:lstStyle/>
          <a:p>
            <a:r>
              <a:rPr lang="en-GB" sz="2000" dirty="0"/>
              <a:t>A nurse or doctor looking after a patient who is unable to hear(Difficulty in hearing)</a:t>
            </a:r>
          </a:p>
          <a:p>
            <a:r>
              <a:rPr lang="en-GB" sz="2000" dirty="0"/>
              <a:t>The professionals will have to maintain eye contact ,speak slowly and clearly and check if the patient understands the information that is being presented.  for example asking service users to repeat what has been said to them. </a:t>
            </a:r>
          </a:p>
          <a:p>
            <a:r>
              <a:rPr lang="en-GB" sz="2000" dirty="0"/>
              <a:t>(NICE,2024;World Health Organisation (WHO),2023)</a:t>
            </a:r>
            <a:endParaRPr lang="en-US" sz="2000" dirty="0"/>
          </a:p>
        </p:txBody>
      </p:sp>
    </p:spTree>
    <p:extLst>
      <p:ext uri="{BB962C8B-B14F-4D97-AF65-F5344CB8AC3E}">
        <p14:creationId xmlns:p14="http://schemas.microsoft.com/office/powerpoint/2010/main" val="1206475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A5258-F3C7-441D-5C6B-A4F886DBC0CD}"/>
              </a:ext>
            </a:extLst>
          </p:cNvPr>
          <p:cNvSpPr>
            <a:spLocks noGrp="1"/>
          </p:cNvSpPr>
          <p:nvPr>
            <p:ph type="title"/>
          </p:nvPr>
        </p:nvSpPr>
        <p:spPr>
          <a:xfrm>
            <a:off x="1171074" y="1396686"/>
            <a:ext cx="3240506" cy="4064628"/>
          </a:xfrm>
        </p:spPr>
        <p:txBody>
          <a:bodyPr>
            <a:normAutofit/>
          </a:bodyPr>
          <a:lstStyle/>
          <a:p>
            <a:r>
              <a:rPr lang="en-GB" sz="3700">
                <a:solidFill>
                  <a:srgbClr val="FFFFFF"/>
                </a:solidFill>
              </a:rPr>
              <a:t>Barriers to communication </a:t>
            </a:r>
            <a:endParaRPr lang="en-US" sz="37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E80B14-5EDC-CB73-F3E4-A331C14B173A}"/>
              </a:ext>
            </a:extLst>
          </p:cNvPr>
          <p:cNvSpPr>
            <a:spLocks noGrp="1"/>
          </p:cNvSpPr>
          <p:nvPr>
            <p:ph idx="1"/>
          </p:nvPr>
        </p:nvSpPr>
        <p:spPr>
          <a:xfrm>
            <a:off x="5370153" y="1526033"/>
            <a:ext cx="5536397" cy="4619938"/>
          </a:xfrm>
        </p:spPr>
        <p:txBody>
          <a:bodyPr>
            <a:normAutofit/>
          </a:bodyPr>
          <a:lstStyle/>
          <a:p>
            <a:r>
              <a:rPr lang="en-GB" dirty="0"/>
              <a:t>Medical conditions :A patient with medical condition such as stroke may find it difficult to communicate effectively </a:t>
            </a:r>
          </a:p>
          <a:p>
            <a:r>
              <a:rPr lang="en-GB" dirty="0"/>
              <a:t>Poor listening skills :This is inability to listen attentively interprets and respond accordingly .Because of attention or concentration.</a:t>
            </a:r>
          </a:p>
          <a:p>
            <a:r>
              <a:rPr lang="en-GB" sz="2000" dirty="0"/>
              <a:t>(Nice,2023;Stroke Association,2024)</a:t>
            </a:r>
          </a:p>
          <a:p>
            <a:endParaRPr lang="en-GB" dirty="0"/>
          </a:p>
          <a:p>
            <a:endParaRPr lang="en-US" dirty="0"/>
          </a:p>
        </p:txBody>
      </p:sp>
    </p:spTree>
    <p:extLst>
      <p:ext uri="{BB962C8B-B14F-4D97-AF65-F5344CB8AC3E}">
        <p14:creationId xmlns:p14="http://schemas.microsoft.com/office/powerpoint/2010/main" val="294060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B6E628-DCEA-55BC-66FB-0A713259BB8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How does communication support my future career.</a:t>
            </a:r>
            <a:endParaRPr lang="en-US" sz="4000">
              <a:solidFill>
                <a:srgbClr val="FFFFFF"/>
              </a:solidFill>
            </a:endParaRPr>
          </a:p>
        </p:txBody>
      </p:sp>
      <p:sp>
        <p:nvSpPr>
          <p:cNvPr id="5" name="Content Placeholder 4">
            <a:extLst>
              <a:ext uri="{FF2B5EF4-FFF2-40B4-BE49-F238E27FC236}">
                <a16:creationId xmlns:a16="http://schemas.microsoft.com/office/drawing/2014/main" id="{889201AE-A412-DBE0-D2FF-629423229641}"/>
              </a:ext>
            </a:extLst>
          </p:cNvPr>
          <p:cNvSpPr>
            <a:spLocks noGrp="1"/>
          </p:cNvSpPr>
          <p:nvPr>
            <p:ph idx="1"/>
          </p:nvPr>
        </p:nvSpPr>
        <p:spPr>
          <a:xfrm>
            <a:off x="6362330" y="1823267"/>
            <a:ext cx="4866482" cy="3231584"/>
          </a:xfrm>
        </p:spPr>
        <p:txBody>
          <a:bodyPr>
            <a:normAutofit lnSpcReduction="10000"/>
          </a:bodyPr>
          <a:lstStyle/>
          <a:p>
            <a:r>
              <a:rPr lang="en-US" sz="1800" dirty="0"/>
              <a:t>In health and social care</a:t>
            </a:r>
            <a:r>
              <a:rPr lang="en-GB" sz="1800" dirty="0"/>
              <a:t> </a:t>
            </a:r>
            <a:r>
              <a:rPr lang="en-US" sz="1800" dirty="0"/>
              <a:t>or any related profession </a:t>
            </a:r>
            <a:r>
              <a:rPr lang="en-GB" sz="1800" dirty="0"/>
              <a:t>,</a:t>
            </a:r>
            <a:r>
              <a:rPr lang="en-US" sz="1800" dirty="0"/>
              <a:t> effective communication is vital. </a:t>
            </a:r>
            <a:endParaRPr lang="en-GB" sz="1800" dirty="0"/>
          </a:p>
          <a:p>
            <a:r>
              <a:rPr lang="en-US" sz="1800" dirty="0"/>
              <a:t>It supports </a:t>
            </a:r>
            <a:r>
              <a:rPr lang="en-GB" sz="1800" dirty="0"/>
              <a:t>in promoting </a:t>
            </a:r>
            <a:r>
              <a:rPr lang="en-US" sz="1800" dirty="0"/>
              <a:t>and </a:t>
            </a:r>
            <a:r>
              <a:rPr lang="en-GB" sz="1800" dirty="0"/>
              <a:t>delivering </a:t>
            </a:r>
            <a:r>
              <a:rPr lang="en-US" sz="1800" dirty="0"/>
              <a:t>of high standards of care by enabling teamwork among professionals such as nurses, doctors, occupational therapists, and support workers.</a:t>
            </a:r>
            <a:endParaRPr lang="en-GB" sz="1800" dirty="0"/>
          </a:p>
          <a:p>
            <a:r>
              <a:rPr lang="en-US" sz="1800" dirty="0"/>
              <a:t>Clear and collaborative communication helps reduce safeguarding concerns and enhances person-centered care, ensuring that every individual’s needs are understood and respected</a:t>
            </a:r>
            <a:r>
              <a:rPr lang="en-GB" sz="1800" dirty="0"/>
              <a:t>.  </a:t>
            </a:r>
            <a:r>
              <a:rPr lang="en-US" sz="1800" dirty="0"/>
              <a:t>(NMC, 2018)</a:t>
            </a:r>
          </a:p>
        </p:txBody>
      </p:sp>
    </p:spTree>
    <p:extLst>
      <p:ext uri="{BB962C8B-B14F-4D97-AF65-F5344CB8AC3E}">
        <p14:creationId xmlns:p14="http://schemas.microsoft.com/office/powerpoint/2010/main" val="1788863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A7479-9A6E-4AEC-030D-09487B662380}"/>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Model Linked To Communication </a:t>
            </a:r>
            <a:endParaRPr lang="en-US" sz="3600" dirty="0">
              <a:solidFill>
                <a:schemeClr val="tx2"/>
              </a:solidFill>
            </a:endParaRPr>
          </a:p>
        </p:txBody>
      </p:sp>
      <p:sp>
        <p:nvSpPr>
          <p:cNvPr id="3" name="Content Placeholder 2">
            <a:extLst>
              <a:ext uri="{FF2B5EF4-FFF2-40B4-BE49-F238E27FC236}">
                <a16:creationId xmlns:a16="http://schemas.microsoft.com/office/drawing/2014/main" id="{851E072C-35C8-2CF6-4528-31E9AB39E03C}"/>
              </a:ext>
            </a:extLst>
          </p:cNvPr>
          <p:cNvSpPr>
            <a:spLocks noGrp="1"/>
          </p:cNvSpPr>
          <p:nvPr>
            <p:ph idx="1"/>
          </p:nvPr>
        </p:nvSpPr>
        <p:spPr>
          <a:xfrm>
            <a:off x="804672" y="2421682"/>
            <a:ext cx="4977578" cy="3639289"/>
          </a:xfrm>
        </p:spPr>
        <p:txBody>
          <a:bodyPr anchor="ctr">
            <a:normAutofit/>
          </a:bodyPr>
          <a:lstStyle/>
          <a:p>
            <a:pPr lvl="0"/>
            <a:r>
              <a:rPr lang="en-GB" sz="1800" b="1">
                <a:solidFill>
                  <a:schemeClr val="tx2"/>
                </a:solidFill>
              </a:rPr>
              <a:t>What is the model?</a:t>
            </a:r>
          </a:p>
          <a:p>
            <a:pPr lvl="0"/>
            <a:endParaRPr lang="en-GB" sz="1800">
              <a:solidFill>
                <a:schemeClr val="tx2"/>
              </a:solidFill>
            </a:endParaRPr>
          </a:p>
          <a:p>
            <a:pPr lvl="1"/>
            <a:r>
              <a:rPr lang="en-GB" sz="1800" dirty="0">
                <a:solidFill>
                  <a:schemeClr val="tx2"/>
                </a:solidFill>
              </a:rPr>
              <a:t>Gibbs’ Reflective Cycle is a framework that helps health and social care professionals reflect on experiences to improve future practice (Gibbs, 1988).</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AA64A8D2-FA09-DEDD-DE3A-837629CBC58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67455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675EDDC-5058-C127-97BE-044BD52F68BC}"/>
              </a:ext>
            </a:extLst>
          </p:cNvPr>
          <p:cNvSpPr>
            <a:spLocks noGrp="1"/>
          </p:cNvSpPr>
          <p:nvPr>
            <p:ph idx="1"/>
          </p:nvPr>
        </p:nvSpPr>
        <p:spPr>
          <a:xfrm>
            <a:off x="838200" y="1722673"/>
            <a:ext cx="10515600" cy="4454290"/>
          </a:xfrm>
        </p:spPr>
        <p:txBody>
          <a:bodyPr>
            <a:normAutofit fontScale="70000" lnSpcReduction="20000"/>
          </a:bodyPr>
          <a:lstStyle/>
          <a:p>
            <a:r>
              <a:rPr lang="en-GB" b="1" dirty="0"/>
              <a:t>Key stages of the model</a:t>
            </a:r>
          </a:p>
          <a:p>
            <a:pPr lvl="0"/>
            <a:r>
              <a:rPr lang="en-GB" b="1" dirty="0"/>
              <a:t>Forming</a:t>
            </a:r>
            <a:endParaRPr lang="en-GB" dirty="0"/>
          </a:p>
          <a:p>
            <a:pPr lvl="1"/>
            <a:r>
              <a:rPr lang="en-GB" dirty="0"/>
              <a:t>Team members meet for the first time, get to know each other, and understand their roles.</a:t>
            </a:r>
          </a:p>
          <a:p>
            <a:pPr lvl="1"/>
            <a:r>
              <a:rPr lang="en-GB" dirty="0"/>
              <a:t> They rely on guidance from the team leader and communicate politely.</a:t>
            </a:r>
          </a:p>
          <a:p>
            <a:pPr lvl="0"/>
            <a:r>
              <a:rPr lang="en-GB" b="1" dirty="0"/>
              <a:t>Storming</a:t>
            </a:r>
            <a:endParaRPr lang="en-GB" dirty="0"/>
          </a:p>
          <a:p>
            <a:pPr lvl="1"/>
            <a:r>
              <a:rPr lang="en-GB" dirty="0"/>
              <a:t>Team members begin to express different opinions and ideas.</a:t>
            </a:r>
          </a:p>
          <a:p>
            <a:pPr lvl="1"/>
            <a:r>
              <a:rPr lang="en-GB" dirty="0"/>
              <a:t> Disagreements or conflict may occur, so open communication and respect are important to resolve issues.</a:t>
            </a:r>
          </a:p>
          <a:p>
            <a:pPr lvl="0"/>
            <a:r>
              <a:rPr lang="en-GB" b="1" dirty="0"/>
              <a:t>Norming</a:t>
            </a:r>
            <a:endParaRPr lang="en-GB" dirty="0"/>
          </a:p>
          <a:p>
            <a:pPr lvl="1"/>
            <a:r>
              <a:rPr lang="en-GB" dirty="0"/>
              <a:t>The team develops trust, agrees on shared goals, and establishes clear ways of working together. Communication becomes more effective and supportive.</a:t>
            </a:r>
          </a:p>
          <a:p>
            <a:pPr lvl="0"/>
            <a:r>
              <a:rPr lang="en-GB" b="1" dirty="0"/>
              <a:t>Performing</a:t>
            </a:r>
            <a:endParaRPr lang="en-GB" dirty="0"/>
          </a:p>
          <a:p>
            <a:pPr lvl="1"/>
            <a:r>
              <a:rPr lang="en-GB" dirty="0"/>
              <a:t>Team members work well together, communicate confidently, and use each other’s strengths to provide high-quality care and achieve common objectives.</a:t>
            </a:r>
          </a:p>
          <a:p>
            <a:pPr lvl="0"/>
            <a:r>
              <a:rPr lang="en-GB" b="1" dirty="0"/>
              <a:t>Adjourning</a:t>
            </a:r>
            <a:endParaRPr lang="en-GB" dirty="0"/>
          </a:p>
          <a:p>
            <a:pPr lvl="1"/>
            <a:r>
              <a:rPr lang="en-GB" dirty="0"/>
              <a:t>The team completes its task or project, reflects on its achievements, and identifies lessons that can improve future teamwork.</a:t>
            </a:r>
          </a:p>
          <a:p>
            <a:endParaRPr lang="en-US" dirty="0"/>
          </a:p>
        </p:txBody>
      </p:sp>
    </p:spTree>
    <p:extLst>
      <p:ext uri="{BB962C8B-B14F-4D97-AF65-F5344CB8AC3E}">
        <p14:creationId xmlns:p14="http://schemas.microsoft.com/office/powerpoint/2010/main" val="2163585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F7118-29E5-DBFA-C2AE-524E43561B25}"/>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rPr>
              <a:t>Important of Communication </a:t>
            </a:r>
            <a:endParaRPr lang="en-US" sz="3600" dirty="0">
              <a:solidFill>
                <a:schemeClr val="tx2"/>
              </a:solidFill>
            </a:endParaRPr>
          </a:p>
        </p:txBody>
      </p:sp>
      <p:pic>
        <p:nvPicPr>
          <p:cNvPr id="7" name="Graphic 6" descr="Group of People">
            <a:extLst>
              <a:ext uri="{FF2B5EF4-FFF2-40B4-BE49-F238E27FC236}">
                <a16:creationId xmlns:a16="http://schemas.microsoft.com/office/drawing/2014/main" id="{B1D33035-7321-DB9A-313B-C62FDD8378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A87C4AF-30E9-2318-3CD9-D1043FB7D285}"/>
              </a:ext>
            </a:extLst>
          </p:cNvPr>
          <p:cNvSpPr>
            <a:spLocks noGrp="1"/>
          </p:cNvSpPr>
          <p:nvPr>
            <p:ph idx="1"/>
          </p:nvPr>
        </p:nvSpPr>
        <p:spPr>
          <a:xfrm>
            <a:off x="6090574" y="2421682"/>
            <a:ext cx="4977578" cy="3639289"/>
          </a:xfrm>
        </p:spPr>
        <p:txBody>
          <a:bodyPr anchor="ctr">
            <a:normAutofit/>
          </a:bodyPr>
          <a:lstStyle/>
          <a:p>
            <a:r>
              <a:rPr lang="en-US" sz="1500" dirty="0">
                <a:solidFill>
                  <a:schemeClr val="tx2"/>
                </a:solidFill>
              </a:rPr>
              <a:t>Improves teamwork</a:t>
            </a:r>
            <a:r>
              <a:rPr lang="en-GB" sz="1500" dirty="0">
                <a:solidFill>
                  <a:schemeClr val="tx2"/>
                </a:solidFill>
              </a:rPr>
              <a:t> :</a:t>
            </a:r>
            <a:r>
              <a:rPr lang="en-US" sz="1500" dirty="0">
                <a:solidFill>
                  <a:schemeClr val="tx2"/>
                </a:solidFill>
              </a:rPr>
              <a:t>Clear communication helps staff share information, coordinate tasks, and understand each other’s roles. This reduces misunderstandings and builds trust, leading to more efficient collaboration.</a:t>
            </a:r>
            <a:endParaRPr lang="en-GB" sz="1500" dirty="0">
              <a:solidFill>
                <a:schemeClr val="tx2"/>
              </a:solidFill>
            </a:endParaRPr>
          </a:p>
          <a:p>
            <a:r>
              <a:rPr lang="en-US" sz="1500" dirty="0">
                <a:solidFill>
                  <a:schemeClr val="tx2"/>
                </a:solidFill>
              </a:rPr>
              <a:t> Improves service user</a:t>
            </a:r>
            <a:r>
              <a:rPr lang="en-GB" sz="1500" dirty="0">
                <a:solidFill>
                  <a:schemeClr val="tx2"/>
                </a:solidFill>
              </a:rPr>
              <a:t> ‘</a:t>
            </a:r>
            <a:r>
              <a:rPr lang="en-US" sz="1500" dirty="0">
                <a:solidFill>
                  <a:schemeClr val="tx2"/>
                </a:solidFill>
              </a:rPr>
              <a:t>s safety</a:t>
            </a:r>
            <a:r>
              <a:rPr lang="en-GB" sz="1500" dirty="0">
                <a:solidFill>
                  <a:schemeClr val="tx2"/>
                </a:solidFill>
              </a:rPr>
              <a:t> :</a:t>
            </a:r>
            <a:r>
              <a:rPr lang="en-US" sz="1500" dirty="0">
                <a:solidFill>
                  <a:schemeClr val="tx2"/>
                </a:solidFill>
              </a:rPr>
              <a:t>When professionals communicate accurately, they can identify risks early and report concerns promptly. This prevents safeguarding issues such as neglect or abuse, ensuring that service users remain protected.</a:t>
            </a:r>
            <a:endParaRPr lang="en-GB" sz="1500" dirty="0">
              <a:solidFill>
                <a:schemeClr val="tx2"/>
              </a:solidFill>
            </a:endParaRPr>
          </a:p>
          <a:p>
            <a:r>
              <a:rPr lang="en-US" sz="1500" dirty="0">
                <a:solidFill>
                  <a:schemeClr val="tx2"/>
                </a:solidFill>
              </a:rPr>
              <a:t> Supports person</a:t>
            </a:r>
            <a:r>
              <a:rPr lang="en-GB" sz="1500" dirty="0">
                <a:solidFill>
                  <a:schemeClr val="tx2"/>
                </a:solidFill>
              </a:rPr>
              <a:t> </a:t>
            </a:r>
            <a:r>
              <a:rPr lang="en-US" sz="1500" dirty="0" err="1">
                <a:solidFill>
                  <a:schemeClr val="tx2"/>
                </a:solidFill>
              </a:rPr>
              <a:t>centred</a:t>
            </a:r>
            <a:r>
              <a:rPr lang="en-GB" sz="1500" dirty="0">
                <a:solidFill>
                  <a:schemeClr val="tx2"/>
                </a:solidFill>
              </a:rPr>
              <a:t> </a:t>
            </a:r>
            <a:r>
              <a:rPr lang="en-US" sz="1500" dirty="0">
                <a:solidFill>
                  <a:schemeClr val="tx2"/>
                </a:solidFill>
              </a:rPr>
              <a:t>care</a:t>
            </a:r>
            <a:r>
              <a:rPr lang="en-GB" sz="1500" dirty="0">
                <a:solidFill>
                  <a:schemeClr val="tx2"/>
                </a:solidFill>
              </a:rPr>
              <a:t> : </a:t>
            </a:r>
            <a:r>
              <a:rPr lang="en-US" sz="1500" dirty="0">
                <a:solidFill>
                  <a:schemeClr val="tx2"/>
                </a:solidFill>
              </a:rPr>
              <a:t>Good communication allows staff to listen to individuals’ preferences, respect their choices, and involve them in decisions about their care. This promotes dignity, autonomy, and tailored </a:t>
            </a:r>
            <a:r>
              <a:rPr lang="en-GB" sz="1500" dirty="0">
                <a:solidFill>
                  <a:schemeClr val="tx2"/>
                </a:solidFill>
              </a:rPr>
              <a:t>supports  that is putting an individual in the centre of their care</a:t>
            </a:r>
            <a:endParaRPr lang="en-US" sz="15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394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0B29D-4D3B-9DA4-918F-F75C01F78FEA}"/>
              </a:ext>
            </a:extLst>
          </p:cNvPr>
          <p:cNvSpPr>
            <a:spLocks noGrp="1"/>
          </p:cNvSpPr>
          <p:nvPr>
            <p:ph type="title"/>
          </p:nvPr>
        </p:nvSpPr>
        <p:spPr>
          <a:xfrm>
            <a:off x="761800" y="762001"/>
            <a:ext cx="5334197" cy="1708242"/>
          </a:xfrm>
        </p:spPr>
        <p:txBody>
          <a:bodyPr anchor="ctr">
            <a:normAutofit/>
          </a:bodyPr>
          <a:lstStyle/>
          <a:p>
            <a:r>
              <a:rPr lang="en-GB" sz="4000"/>
              <a:t>Conclusion </a:t>
            </a:r>
            <a:endParaRPr lang="en-US" sz="4000"/>
          </a:p>
        </p:txBody>
      </p:sp>
      <p:sp>
        <p:nvSpPr>
          <p:cNvPr id="3" name="Content Placeholder 2">
            <a:extLst>
              <a:ext uri="{FF2B5EF4-FFF2-40B4-BE49-F238E27FC236}">
                <a16:creationId xmlns:a16="http://schemas.microsoft.com/office/drawing/2014/main" id="{3A923F2D-66D4-05FA-B4E4-554B0F6F7FEB}"/>
              </a:ext>
            </a:extLst>
          </p:cNvPr>
          <p:cNvSpPr>
            <a:spLocks noGrp="1"/>
          </p:cNvSpPr>
          <p:nvPr>
            <p:ph idx="1"/>
          </p:nvPr>
        </p:nvSpPr>
        <p:spPr>
          <a:xfrm>
            <a:off x="761800" y="2470244"/>
            <a:ext cx="5334197" cy="3769835"/>
          </a:xfrm>
        </p:spPr>
        <p:txBody>
          <a:bodyPr anchor="ctr">
            <a:normAutofit/>
          </a:bodyPr>
          <a:lstStyle/>
          <a:p>
            <a:r>
              <a:rPr lang="en-GB" sz="2000" dirty="0"/>
              <a:t>Communicating is  one of the vital skill that is required under health and social care , it help in building trust to deliver a safe and high quality of care to avoid future safeguarding issues.Good communication between the family of the service users and other professionals promote teamwork ,respect and person centred care.</a:t>
            </a:r>
          </a:p>
          <a:p>
            <a:endParaRPr lang="en-US" sz="2000" dirty="0"/>
          </a:p>
        </p:txBody>
      </p:sp>
      <p:pic>
        <p:nvPicPr>
          <p:cNvPr id="5" name="Picture 4" descr="Person holding a puzzle piece">
            <a:extLst>
              <a:ext uri="{FF2B5EF4-FFF2-40B4-BE49-F238E27FC236}">
                <a16:creationId xmlns:a16="http://schemas.microsoft.com/office/drawing/2014/main" id="{84454ED0-8C7E-6965-8124-D559DE44721A}"/>
              </a:ext>
            </a:extLst>
          </p:cNvPr>
          <p:cNvPicPr>
            <a:picLocks noChangeAspect="1"/>
          </p:cNvPicPr>
          <p:nvPr/>
        </p:nvPicPr>
        <p:blipFill>
          <a:blip r:embed="rId2"/>
          <a:srcRect l="23856" r="23530"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56449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7EF77-D7EA-A9FC-7024-29095861FD99}"/>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rPr>
              <a:t>Reference </a:t>
            </a:r>
            <a:endParaRPr lang="en-US" sz="3600" dirty="0">
              <a:solidFill>
                <a:schemeClr val="tx2"/>
              </a:solidFill>
            </a:endParaRPr>
          </a:p>
        </p:txBody>
      </p:sp>
      <p:pic>
        <p:nvPicPr>
          <p:cNvPr id="7" name="Graphic 6" descr="Laptop Secure">
            <a:extLst>
              <a:ext uri="{FF2B5EF4-FFF2-40B4-BE49-F238E27FC236}">
                <a16:creationId xmlns:a16="http://schemas.microsoft.com/office/drawing/2014/main" id="{1D475525-A62E-D665-ACF6-9920FFBDC3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D8EE2DFF-A4A1-EFDD-78D9-62C11DFC1E89}"/>
              </a:ext>
            </a:extLst>
          </p:cNvPr>
          <p:cNvSpPr>
            <a:spLocks noGrp="1"/>
          </p:cNvSpPr>
          <p:nvPr>
            <p:ph idx="1"/>
          </p:nvPr>
        </p:nvSpPr>
        <p:spPr>
          <a:xfrm>
            <a:off x="6090574" y="2421682"/>
            <a:ext cx="4977578" cy="3639289"/>
          </a:xfrm>
        </p:spPr>
        <p:txBody>
          <a:bodyPr anchor="ctr">
            <a:normAutofit/>
          </a:bodyPr>
          <a:lstStyle/>
          <a:p>
            <a:r>
              <a:rPr lang="en-US" sz="1400" dirty="0">
                <a:solidFill>
                  <a:schemeClr val="tx2"/>
                </a:solidFill>
              </a:rPr>
              <a:t>National Health Service (NHS) England (2023) Communication guidelines. Available at: https://</a:t>
            </a:r>
            <a:r>
              <a:rPr lang="en-US" sz="1400" dirty="0" err="1">
                <a:solidFill>
                  <a:schemeClr val="tx2"/>
                </a:solidFill>
              </a:rPr>
              <a:t>www.england.nhs.uk</a:t>
            </a:r>
            <a:r>
              <a:rPr lang="en-US" sz="1400" dirty="0">
                <a:solidFill>
                  <a:schemeClr val="tx2"/>
                </a:solidFill>
              </a:rPr>
              <a:t> (Accessed: 8 July 2026).</a:t>
            </a:r>
            <a:endParaRPr lang="en-GB" sz="1400" dirty="0">
              <a:solidFill>
                <a:schemeClr val="tx2"/>
              </a:solidFill>
            </a:endParaRPr>
          </a:p>
          <a:p>
            <a:r>
              <a:rPr lang="en-US" sz="1400" dirty="0">
                <a:solidFill>
                  <a:schemeClr val="tx2"/>
                </a:solidFill>
              </a:rPr>
              <a:t>National Institute for Health and Care Excellence (NICE) (2024) Guidance and standards. Available at: https://www.nice.org.uk (Accessed: 8 July 2026</a:t>
            </a:r>
            <a:r>
              <a:rPr lang="en-GB" sz="1400" dirty="0">
                <a:solidFill>
                  <a:schemeClr val="tx2"/>
                </a:solidFill>
              </a:rPr>
              <a:t> ).</a:t>
            </a:r>
          </a:p>
          <a:p>
            <a:endParaRPr lang="en-GB" sz="1400" dirty="0">
              <a:solidFill>
                <a:schemeClr val="tx2"/>
              </a:solidFill>
            </a:endParaRPr>
          </a:p>
          <a:p>
            <a:r>
              <a:rPr lang="en-US" sz="1400" dirty="0">
                <a:solidFill>
                  <a:schemeClr val="tx2"/>
                </a:solidFill>
              </a:rPr>
              <a:t>Nursing and Midwifery Council (NMC) (2018) The Code: professional standards of practice and </a:t>
            </a:r>
            <a:r>
              <a:rPr lang="en-US" sz="1400" dirty="0" err="1">
                <a:solidFill>
                  <a:schemeClr val="tx2"/>
                </a:solidFill>
              </a:rPr>
              <a:t>behaviour</a:t>
            </a:r>
            <a:r>
              <a:rPr lang="en-US" sz="1400" dirty="0">
                <a:solidFill>
                  <a:schemeClr val="tx2"/>
                </a:solidFill>
              </a:rPr>
              <a:t> for nurses, midwives and nursing associates. Available at: https://</a:t>
            </a:r>
            <a:r>
              <a:rPr lang="en-US" sz="1400" dirty="0" err="1">
                <a:solidFill>
                  <a:schemeClr val="tx2"/>
                </a:solidFill>
              </a:rPr>
              <a:t>www.nmc.org.uk</a:t>
            </a:r>
            <a:r>
              <a:rPr lang="en-US" sz="1400" dirty="0">
                <a:solidFill>
                  <a:schemeClr val="tx2"/>
                </a:solidFill>
              </a:rPr>
              <a:t> (Accessed: 8 July 2026).</a:t>
            </a:r>
            <a:endParaRPr lang="en-GB" sz="1400" dirty="0">
              <a:solidFill>
                <a:schemeClr val="tx2"/>
              </a:solidFill>
            </a:endParaRPr>
          </a:p>
          <a:p>
            <a:endParaRPr lang="en-GB" sz="1400" dirty="0">
              <a:solidFill>
                <a:schemeClr val="tx2"/>
              </a:solidFill>
            </a:endParaRPr>
          </a:p>
          <a:p>
            <a:r>
              <a:rPr lang="en-US" sz="1400" dirty="0">
                <a:solidFill>
                  <a:schemeClr val="tx2"/>
                </a:solidFill>
              </a:rPr>
              <a:t>World Health Organization (WHO) (2023) Global health communication framework. Available at: https://www.who.int (Accessed: 8 July 2026).</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68222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                             Introduction </vt:lpstr>
      <vt:lpstr>Communication in Health and social care </vt:lpstr>
      <vt:lpstr>What Is Communication? </vt:lpstr>
      <vt:lpstr>Types of Communication </vt:lpstr>
      <vt:lpstr>Scenario </vt:lpstr>
      <vt:lpstr>Barriers to communication </vt:lpstr>
      <vt:lpstr>How does communication support my future career.</vt:lpstr>
      <vt:lpstr>Model Linked To Communication </vt:lpstr>
      <vt:lpstr>PowerPoint Presentation</vt:lpstr>
      <vt:lpstr>Important of Communication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 </dc:title>
  <dc:creator>Damilola Oladele (2508847)</dc:creator>
  <cp:lastModifiedBy>damilolaoladele2022@icloud.com</cp:lastModifiedBy>
  <cp:revision>21</cp:revision>
  <dcterms:created xsi:type="dcterms:W3CDTF">2026-07-02T13:39:06Z</dcterms:created>
  <dcterms:modified xsi:type="dcterms:W3CDTF">2026-07-15T13:35:30Z</dcterms:modified>
</cp:coreProperties>
</file>