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5" r:id="rId8"/>
    <p:sldId id="267" r:id="rId9"/>
    <p:sldId id="268" r:id="rId10"/>
    <p:sldId id="266" r:id="rId11"/>
    <p:sldId id="264" r:id="rId12"/>
    <p:sldId id="263"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624" y="-11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844927-33C1-4A18-8C8C-C0ABC2AAF205}" type="datetimeFigureOut">
              <a:rPr lang="en-GB" smtClean="0"/>
              <a:t>25/02/2013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9844927-33C1-4A18-8C8C-C0ABC2AAF205}" type="datetimeFigureOut">
              <a:rPr lang="en-GB" smtClean="0"/>
              <a:t>25/02/2013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844927-33C1-4A18-8C8C-C0ABC2AAF205}" type="datetimeFigureOut">
              <a:rPr lang="en-GB" smtClean="0"/>
              <a:t>25/02/2013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844927-33C1-4A18-8C8C-C0ABC2AAF205}" type="datetimeFigureOut">
              <a:rPr lang="en-GB" smtClean="0"/>
              <a:t>25/02/2013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9844927-33C1-4A18-8C8C-C0ABC2AAF205}" type="datetimeFigureOut">
              <a:rPr lang="en-GB" smtClean="0"/>
              <a:t>25/02/2013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9844927-33C1-4A18-8C8C-C0ABC2AAF205}" type="datetimeFigureOut">
              <a:rPr lang="en-GB" smtClean="0"/>
              <a:t>25/02/2013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844927-33C1-4A18-8C8C-C0ABC2AAF205}" type="datetimeFigureOut">
              <a:rPr lang="en-GB" smtClean="0"/>
              <a:t>25/02/2013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844927-33C1-4A18-8C8C-C0ABC2AAF205}" type="datetimeFigureOut">
              <a:rPr lang="en-GB" smtClean="0"/>
              <a:t>25/02/2013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CC55E-781A-4773-A75A-9450A2BC2B6D}"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9844927-33C1-4A18-8C8C-C0ABC2AAF205}" type="datetimeFigureOut">
              <a:rPr lang="en-GB" smtClean="0"/>
              <a:t>25/02/2013</a:t>
            </a:fld>
            <a:endParaRPr lang="en-GB"/>
          </a:p>
        </p:txBody>
      </p:sp>
      <p:sp>
        <p:nvSpPr>
          <p:cNvPr id="9" name="Slide Number Placeholder 8"/>
          <p:cNvSpPr>
            <a:spLocks noGrp="1"/>
          </p:cNvSpPr>
          <p:nvPr>
            <p:ph type="sldNum" sz="quarter" idx="11"/>
          </p:nvPr>
        </p:nvSpPr>
        <p:spPr/>
        <p:txBody>
          <a:bodyPr/>
          <a:lstStyle/>
          <a:p>
            <a:fld id="{A54CC55E-781A-4773-A75A-9450A2BC2B6D}"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9844927-33C1-4A18-8C8C-C0ABC2AAF205}" type="datetimeFigureOut">
              <a:rPr lang="en-GB" smtClean="0"/>
              <a:t>25/02/2013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9844927-33C1-4A18-8C8C-C0ABC2AAF205}" type="datetimeFigureOut">
              <a:rPr lang="en-GB" smtClean="0"/>
              <a:t>25/02/2013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CC55E-781A-4773-A75A-9450A2BC2B6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A54CC55E-781A-4773-A75A-9450A2BC2B6D}"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99844927-33C1-4A18-8C8C-C0ABC2AAF205}" type="datetimeFigureOut">
              <a:rPr lang="en-GB" smtClean="0"/>
              <a:t>25/02/2013</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b="1" dirty="0" smtClean="0"/>
              <a:t>Local Public Health Strategic Frameworks</a:t>
            </a:r>
            <a:endParaRPr lang="en-GB" sz="4400" b="1" dirty="0"/>
          </a:p>
        </p:txBody>
      </p:sp>
      <p:sp>
        <p:nvSpPr>
          <p:cNvPr id="3" name="Subtitle 2"/>
          <p:cNvSpPr>
            <a:spLocks noGrp="1"/>
          </p:cNvSpPr>
          <p:nvPr>
            <p:ph type="subTitle" idx="1"/>
          </p:nvPr>
        </p:nvSpPr>
        <p:spPr/>
        <p:txBody>
          <a:bodyPr>
            <a:normAutofit/>
          </a:bodyPr>
          <a:lstStyle/>
          <a:p>
            <a:r>
              <a:rPr lang="en-GB" sz="3600" b="1" dirty="0" smtClean="0"/>
              <a:t>Our Healthy Future</a:t>
            </a:r>
            <a:endParaRPr lang="en-GB" sz="3600" b="1" dirty="0"/>
          </a:p>
        </p:txBody>
      </p:sp>
    </p:spTree>
    <p:extLst>
      <p:ext uri="{BB962C8B-B14F-4D97-AF65-F5344CB8AC3E}">
        <p14:creationId xmlns:p14="http://schemas.microsoft.com/office/powerpoint/2010/main" val="245709797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Our Healthy Future-Strategic Framework for Public Health in Wales</a:t>
            </a:r>
            <a:endParaRPr lang="en-GB" sz="3600" dirty="0"/>
          </a:p>
        </p:txBody>
      </p:sp>
      <p:sp>
        <p:nvSpPr>
          <p:cNvPr id="3" name="Content Placeholder 2"/>
          <p:cNvSpPr>
            <a:spLocks noGrp="1"/>
          </p:cNvSpPr>
          <p:nvPr>
            <p:ph idx="1"/>
          </p:nvPr>
        </p:nvSpPr>
        <p:spPr/>
        <p:txBody>
          <a:bodyPr/>
          <a:lstStyle/>
          <a:p>
            <a:endParaRPr lang="en-GB" b="1" dirty="0"/>
          </a:p>
          <a:p>
            <a:endParaRPr lang="en-GB" dirty="0"/>
          </a:p>
        </p:txBody>
      </p:sp>
      <p:pic>
        <p:nvPicPr>
          <p:cNvPr id="1026" name="Picture 2" descr="http://t0.gstatic.com/images?q=tbn:ANd9GcReDoH6qRmD4tEgdfP9_Uk_0b0CCzZwfkdEb-hzO6XPJsHSb_Vlz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988840"/>
            <a:ext cx="2687687" cy="18722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427984" y="1653907"/>
            <a:ext cx="3168352" cy="5632311"/>
          </a:xfrm>
          <a:prstGeom prst="rect">
            <a:avLst/>
          </a:prstGeom>
          <a:noFill/>
        </p:spPr>
        <p:txBody>
          <a:bodyPr wrap="square" rtlCol="0">
            <a:spAutoFit/>
          </a:bodyPr>
          <a:lstStyle/>
          <a:p>
            <a:r>
              <a:rPr lang="en-GB" sz="2400" dirty="0" smtClean="0"/>
              <a:t>It will set the overall context and direction for action to protect and improve health in Wales, providing a strategic platform for future development.</a:t>
            </a:r>
          </a:p>
          <a:p>
            <a:endParaRPr lang="en-GB" sz="2400" dirty="0"/>
          </a:p>
          <a:p>
            <a:r>
              <a:rPr lang="en-GB" sz="2400" dirty="0" smtClean="0"/>
              <a:t>Our Healthy Future aims to achieve:</a:t>
            </a:r>
          </a:p>
          <a:p>
            <a:pPr marL="342900" indent="-342900">
              <a:buFont typeface="Arial" pitchFamily="34" charset="0"/>
              <a:buChar char="•"/>
            </a:pPr>
            <a:r>
              <a:rPr lang="en-GB" sz="2400" dirty="0" smtClean="0"/>
              <a:t>Improved quality and length of life.</a:t>
            </a:r>
          </a:p>
          <a:p>
            <a:pPr marL="342900" indent="-342900">
              <a:buFont typeface="Arial" pitchFamily="34" charset="0"/>
              <a:buChar char="•"/>
            </a:pPr>
            <a:r>
              <a:rPr lang="en-GB" sz="2400" dirty="0" smtClean="0"/>
              <a:t>Fairer outcomes for all.</a:t>
            </a:r>
          </a:p>
          <a:p>
            <a:endParaRPr lang="en-GB" sz="2400" dirty="0"/>
          </a:p>
        </p:txBody>
      </p:sp>
      <p:sp>
        <p:nvSpPr>
          <p:cNvPr id="5" name="TextBox 4"/>
          <p:cNvSpPr txBox="1"/>
          <p:nvPr/>
        </p:nvSpPr>
        <p:spPr>
          <a:xfrm>
            <a:off x="634951" y="4221088"/>
            <a:ext cx="2808312" cy="1938992"/>
          </a:xfrm>
          <a:prstGeom prst="rect">
            <a:avLst/>
          </a:prstGeom>
          <a:noFill/>
        </p:spPr>
        <p:txBody>
          <a:bodyPr wrap="square" rtlCol="0">
            <a:spAutoFit/>
          </a:bodyPr>
          <a:lstStyle/>
          <a:p>
            <a:r>
              <a:rPr lang="en-GB" sz="2400" dirty="0" smtClean="0"/>
              <a:t>Our Healthy Future is the 10 year strategy for Wales first produced in 2009</a:t>
            </a:r>
            <a:endParaRPr lang="en-GB" sz="2400" dirty="0"/>
          </a:p>
        </p:txBody>
      </p:sp>
    </p:spTree>
    <p:extLst>
      <p:ext uri="{BB962C8B-B14F-4D97-AF65-F5344CB8AC3E}">
        <p14:creationId xmlns:p14="http://schemas.microsoft.com/office/powerpoint/2010/main" val="1402021182"/>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Our Healthy Future-Strategic Framework for Public Health in Wales</a:t>
            </a:r>
          </a:p>
        </p:txBody>
      </p:sp>
      <p:sp>
        <p:nvSpPr>
          <p:cNvPr id="3" name="Content Placeholder 2"/>
          <p:cNvSpPr>
            <a:spLocks noGrp="1"/>
          </p:cNvSpPr>
          <p:nvPr>
            <p:ph idx="1"/>
          </p:nvPr>
        </p:nvSpPr>
        <p:spPr/>
        <p:txBody>
          <a:bodyPr>
            <a:normAutofit lnSpcReduction="10000"/>
          </a:bodyPr>
          <a:lstStyle/>
          <a:p>
            <a:r>
              <a:rPr lang="en-GB" b="1" dirty="0" smtClean="0"/>
              <a:t>It sets a long term vision in which:-</a:t>
            </a:r>
          </a:p>
          <a:p>
            <a:pPr marL="114300" indent="0">
              <a:buNone/>
            </a:pPr>
            <a:endParaRPr lang="en-GB" dirty="0" smtClean="0"/>
          </a:p>
          <a:p>
            <a:r>
              <a:rPr lang="en-GB" dirty="0" smtClean="0"/>
              <a:t>Children and young people are given a good start in life that supports their long-term health and well being.</a:t>
            </a:r>
          </a:p>
          <a:p>
            <a:endParaRPr lang="en-GB" dirty="0"/>
          </a:p>
          <a:p>
            <a:r>
              <a:rPr lang="en-GB" dirty="0" smtClean="0"/>
              <a:t>Everyone aspires to and is supported to achieve a healthy and fulfilling working life.</a:t>
            </a:r>
          </a:p>
          <a:p>
            <a:endParaRPr lang="en-GB" dirty="0"/>
          </a:p>
          <a:p>
            <a:r>
              <a:rPr lang="en-GB" dirty="0" smtClean="0"/>
              <a:t>Older people have the knowledge, skills or support to make informed choices about living independent and fulfilled lives.</a:t>
            </a:r>
          </a:p>
          <a:p>
            <a:endParaRPr lang="en-GB" dirty="0"/>
          </a:p>
          <a:p>
            <a:r>
              <a:rPr lang="en-GB" dirty="0" smtClean="0"/>
              <a:t>The health of individuals experiencing greatest disadvantage is improving to the levels found among the more advantaged.</a:t>
            </a:r>
            <a:endParaRPr lang="en-GB" dirty="0"/>
          </a:p>
        </p:txBody>
      </p:sp>
    </p:spTree>
    <p:extLst>
      <p:ext uri="{BB962C8B-B14F-4D97-AF65-F5344CB8AC3E}">
        <p14:creationId xmlns:p14="http://schemas.microsoft.com/office/powerpoint/2010/main" val="271999975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Our Healthy Future-Strategic Framework for Public Health in Wales</a:t>
            </a:r>
          </a:p>
        </p:txBody>
      </p:sp>
      <p:sp>
        <p:nvSpPr>
          <p:cNvPr id="3" name="Content Placeholder 2"/>
          <p:cNvSpPr>
            <a:spLocks noGrp="1"/>
          </p:cNvSpPr>
          <p:nvPr>
            <p:ph idx="1"/>
          </p:nvPr>
        </p:nvSpPr>
        <p:spPr/>
        <p:txBody>
          <a:bodyPr/>
          <a:lstStyle/>
          <a:p>
            <a:r>
              <a:rPr lang="en-GB" b="1" dirty="0"/>
              <a:t>It sets a long term vision in which</a:t>
            </a:r>
            <a:r>
              <a:rPr lang="en-GB" b="1" dirty="0" smtClean="0"/>
              <a:t>:-</a:t>
            </a:r>
          </a:p>
          <a:p>
            <a:endParaRPr lang="en-GB" b="1" dirty="0"/>
          </a:p>
          <a:p>
            <a:r>
              <a:rPr lang="en-GB" dirty="0" smtClean="0"/>
              <a:t>Healthy sustainable communities-places where people want to live, work, play and flourish are sought for all.</a:t>
            </a:r>
          </a:p>
          <a:p>
            <a:endParaRPr lang="en-GB" dirty="0"/>
          </a:p>
          <a:p>
            <a:r>
              <a:rPr lang="en-GB" dirty="0" smtClean="0"/>
              <a:t>Health and social services place greater emphasis on prevention and early intervention.</a:t>
            </a:r>
          </a:p>
          <a:p>
            <a:endParaRPr lang="en-GB" dirty="0"/>
          </a:p>
          <a:p>
            <a:r>
              <a:rPr lang="en-GB" dirty="0" smtClean="0"/>
              <a:t>Health and well being is a shared goal for all.</a:t>
            </a:r>
          </a:p>
          <a:p>
            <a:endParaRPr lang="en-GB" dirty="0"/>
          </a:p>
          <a:p>
            <a:r>
              <a:rPr lang="en-GB" dirty="0" smtClean="0"/>
              <a:t>Public health policies and interventions are based on good evidence and are monitored.</a:t>
            </a:r>
            <a:endParaRPr lang="en-GB" dirty="0"/>
          </a:p>
          <a:p>
            <a:endParaRPr lang="en-GB" dirty="0"/>
          </a:p>
        </p:txBody>
      </p:sp>
    </p:spTree>
    <p:extLst>
      <p:ext uri="{BB962C8B-B14F-4D97-AF65-F5344CB8AC3E}">
        <p14:creationId xmlns:p14="http://schemas.microsoft.com/office/powerpoint/2010/main" val="313376980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solidFill>
                  <a:srgbClr val="69676D"/>
                </a:solidFill>
              </a:rPr>
              <a:t>Our Healthy Future-Strategic Framework for Public Health in Wales</a:t>
            </a:r>
            <a:endParaRPr lang="en-GB" dirty="0"/>
          </a:p>
        </p:txBody>
      </p:sp>
      <p:sp>
        <p:nvSpPr>
          <p:cNvPr id="3" name="Content Placeholder 2"/>
          <p:cNvSpPr>
            <a:spLocks noGrp="1"/>
          </p:cNvSpPr>
          <p:nvPr>
            <p:ph idx="1"/>
          </p:nvPr>
        </p:nvSpPr>
        <p:spPr/>
        <p:txBody>
          <a:bodyPr>
            <a:normAutofit/>
          </a:bodyPr>
          <a:lstStyle/>
          <a:p>
            <a:r>
              <a:rPr lang="en-GB" sz="2400" dirty="0" smtClean="0"/>
              <a:t>Each</a:t>
            </a:r>
            <a:r>
              <a:rPr lang="en-GB" sz="2400" dirty="0"/>
              <a:t> </a:t>
            </a:r>
            <a:r>
              <a:rPr lang="en-GB" sz="2400" dirty="0" smtClean="0"/>
              <a:t>year </a:t>
            </a:r>
            <a:r>
              <a:rPr lang="en-GB" sz="2400" dirty="0"/>
              <a:t>the </a:t>
            </a:r>
            <a:r>
              <a:rPr lang="en-GB" sz="2400" dirty="0" smtClean="0"/>
              <a:t>Local Health Board (LHB) </a:t>
            </a:r>
            <a:r>
              <a:rPr lang="en-GB" sz="2400" dirty="0"/>
              <a:t>and its constituent local authorities together with the third </a:t>
            </a:r>
            <a:r>
              <a:rPr lang="en-GB" sz="2400" dirty="0" smtClean="0"/>
              <a:t>sector, communities </a:t>
            </a:r>
            <a:r>
              <a:rPr lang="en-GB" sz="2400" dirty="0"/>
              <a:t>and the public must work together though their </a:t>
            </a:r>
            <a:r>
              <a:rPr lang="en-GB" sz="2400" dirty="0" smtClean="0"/>
              <a:t>partnership structures </a:t>
            </a:r>
            <a:r>
              <a:rPr lang="en-GB" sz="2400" dirty="0"/>
              <a:t>to take forward the 10 year strategy.</a:t>
            </a:r>
          </a:p>
          <a:p>
            <a:endParaRPr lang="en-GB" sz="2400" dirty="0"/>
          </a:p>
          <a:p>
            <a:r>
              <a:rPr lang="en-GB" sz="2400" dirty="0" smtClean="0"/>
              <a:t>National </a:t>
            </a:r>
            <a:r>
              <a:rPr lang="en-GB" sz="2400" dirty="0"/>
              <a:t>guidance sets out the requirement for an annual plan, the </a:t>
            </a:r>
            <a:r>
              <a:rPr lang="en-GB" sz="2400" i="1" u="sng" dirty="0"/>
              <a:t>Local </a:t>
            </a:r>
            <a:r>
              <a:rPr lang="en-GB" sz="2400" i="1" u="sng" dirty="0" smtClean="0"/>
              <a:t>Public Health </a:t>
            </a:r>
            <a:r>
              <a:rPr lang="en-GB" sz="2400" i="1" u="sng" dirty="0"/>
              <a:t>Strategic Framework </a:t>
            </a:r>
            <a:r>
              <a:rPr lang="en-GB" sz="2400" dirty="0"/>
              <a:t>to set out the priorities for the year</a:t>
            </a:r>
            <a:r>
              <a:rPr lang="en-GB" sz="2400" dirty="0" smtClean="0"/>
              <a:t>.</a:t>
            </a:r>
            <a:endParaRPr lang="en-GB" sz="2400" dirty="0"/>
          </a:p>
        </p:txBody>
      </p:sp>
    </p:spTree>
    <p:extLst>
      <p:ext uri="{BB962C8B-B14F-4D97-AF65-F5344CB8AC3E}">
        <p14:creationId xmlns:p14="http://schemas.microsoft.com/office/powerpoint/2010/main" val="2623752788"/>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Hywel</a:t>
            </a:r>
            <a:r>
              <a:rPr lang="en-GB" dirty="0" smtClean="0"/>
              <a:t> </a:t>
            </a:r>
            <a:r>
              <a:rPr lang="en-GB" dirty="0" err="1" smtClean="0"/>
              <a:t>Dda</a:t>
            </a:r>
            <a:r>
              <a:rPr lang="en-GB" dirty="0" smtClean="0"/>
              <a:t> Strategic Framework for Public Health</a:t>
            </a:r>
            <a:endParaRPr lang="en-GB" dirty="0"/>
          </a:p>
        </p:txBody>
      </p:sp>
      <p:sp>
        <p:nvSpPr>
          <p:cNvPr id="3" name="Content Placeholder 2"/>
          <p:cNvSpPr>
            <a:spLocks noGrp="1"/>
          </p:cNvSpPr>
          <p:nvPr>
            <p:ph idx="1"/>
          </p:nvPr>
        </p:nvSpPr>
        <p:spPr/>
        <p:txBody>
          <a:bodyPr>
            <a:normAutofit/>
          </a:bodyPr>
          <a:lstStyle/>
          <a:p>
            <a:r>
              <a:rPr lang="en-GB" sz="2400" dirty="0"/>
              <a:t>In February 2011 the requirement for each LHB to produce a </a:t>
            </a:r>
            <a:r>
              <a:rPr lang="en-GB" sz="2400" i="1" u="sng" dirty="0"/>
              <a:t>Local Public </a:t>
            </a:r>
            <a:r>
              <a:rPr lang="en-GB" sz="2400" i="1" u="sng" dirty="0" smtClean="0"/>
              <a:t>Health Strategic </a:t>
            </a:r>
            <a:r>
              <a:rPr lang="en-GB" sz="2400" i="1" u="sng" dirty="0"/>
              <a:t>Framework </a:t>
            </a:r>
            <a:r>
              <a:rPr lang="en-GB" sz="2400" dirty="0"/>
              <a:t>(LPHSF) for 2011-2012 was set out in guidance from the </a:t>
            </a:r>
            <a:r>
              <a:rPr lang="en-GB" sz="2400" dirty="0" smtClean="0"/>
              <a:t>Chief Medical Officer (CMO).</a:t>
            </a:r>
          </a:p>
          <a:p>
            <a:endParaRPr lang="en-GB" sz="2400" dirty="0"/>
          </a:p>
          <a:p>
            <a:r>
              <a:rPr lang="en-GB" sz="2400" dirty="0" smtClean="0"/>
              <a:t>The purpose of </a:t>
            </a:r>
            <a:r>
              <a:rPr lang="en-GB" sz="2400" i="1" u="sng" dirty="0"/>
              <a:t>Local Public Health Strategic </a:t>
            </a:r>
            <a:r>
              <a:rPr lang="en-GB" sz="2400" i="1" u="sng" dirty="0" smtClean="0"/>
              <a:t>Frameworks </a:t>
            </a:r>
            <a:r>
              <a:rPr lang="en-GB" sz="2400" dirty="0" smtClean="0"/>
              <a:t>are to </a:t>
            </a:r>
            <a:r>
              <a:rPr lang="en-GB" sz="2400" dirty="0"/>
              <a:t>support Local Health Boards, NHS and </a:t>
            </a:r>
            <a:r>
              <a:rPr lang="en-GB" sz="2400" dirty="0" smtClean="0"/>
              <a:t>broader partnerships </a:t>
            </a:r>
            <a:r>
              <a:rPr lang="en-GB" sz="2400" dirty="0"/>
              <a:t>to make significant and demonstrable improvements in population </a:t>
            </a:r>
            <a:r>
              <a:rPr lang="en-GB" sz="2400" dirty="0" smtClean="0"/>
              <a:t>health outcomes </a:t>
            </a:r>
            <a:r>
              <a:rPr lang="en-GB" sz="2400" dirty="0"/>
              <a:t>and wellbeing.</a:t>
            </a:r>
          </a:p>
          <a:p>
            <a:endParaRPr lang="en-GB" sz="2400" dirty="0"/>
          </a:p>
          <a:p>
            <a:endParaRPr lang="en-GB" sz="2400" dirty="0" smtClean="0"/>
          </a:p>
        </p:txBody>
      </p:sp>
    </p:spTree>
    <p:extLst>
      <p:ext uri="{BB962C8B-B14F-4D97-AF65-F5344CB8AC3E}">
        <p14:creationId xmlns:p14="http://schemas.microsoft.com/office/powerpoint/2010/main" val="253479903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Hywel</a:t>
            </a:r>
            <a:r>
              <a:rPr lang="en-GB" dirty="0"/>
              <a:t> </a:t>
            </a:r>
            <a:r>
              <a:rPr lang="en-GB" dirty="0" err="1"/>
              <a:t>Dda</a:t>
            </a:r>
            <a:r>
              <a:rPr lang="en-GB" dirty="0"/>
              <a:t> Strategic Framework for Public Health</a:t>
            </a:r>
          </a:p>
        </p:txBody>
      </p:sp>
      <p:sp>
        <p:nvSpPr>
          <p:cNvPr id="3" name="Content Placeholder 2"/>
          <p:cNvSpPr>
            <a:spLocks noGrp="1"/>
          </p:cNvSpPr>
          <p:nvPr>
            <p:ph idx="1"/>
          </p:nvPr>
        </p:nvSpPr>
        <p:spPr/>
        <p:txBody>
          <a:bodyPr>
            <a:normAutofit/>
          </a:bodyPr>
          <a:lstStyle/>
          <a:p>
            <a:pPr marL="114300" indent="0">
              <a:buNone/>
            </a:pPr>
            <a:r>
              <a:rPr lang="en-GB" sz="2400" b="1" dirty="0" smtClean="0"/>
              <a:t>See Page 6 of HD Public Health Strategic Framework Report</a:t>
            </a:r>
          </a:p>
          <a:p>
            <a:pPr marL="114300" indent="0">
              <a:buNone/>
            </a:pPr>
            <a:endParaRPr lang="en-GB" sz="2400" b="1" dirty="0"/>
          </a:p>
          <a:p>
            <a:pPr marL="114300" indent="0">
              <a:buNone/>
            </a:pPr>
            <a:r>
              <a:rPr lang="en-GB" sz="2400" b="1" dirty="0" smtClean="0"/>
              <a:t>(See </a:t>
            </a:r>
            <a:r>
              <a:rPr lang="en-GB" sz="2400" b="1" dirty="0" err="1" smtClean="0"/>
              <a:t>Handout</a:t>
            </a:r>
            <a:r>
              <a:rPr lang="en-GB" sz="2400" b="1" dirty="0" smtClean="0"/>
              <a:t> </a:t>
            </a:r>
            <a:r>
              <a:rPr lang="en-GB" sz="2400" b="1" dirty="0" smtClean="0"/>
              <a:t>page</a:t>
            </a:r>
            <a:r>
              <a:rPr lang="en-GB" sz="2400" b="1" dirty="0" smtClean="0"/>
              <a:t> </a:t>
            </a:r>
            <a:r>
              <a:rPr lang="en-GB" sz="2400" b="1" dirty="0" smtClean="0"/>
              <a:t>10 of above </a:t>
            </a:r>
            <a:r>
              <a:rPr lang="en-GB" sz="2400" b="1" dirty="0" smtClean="0"/>
              <a:t>Report)</a:t>
            </a:r>
            <a:endParaRPr lang="en-GB" sz="2400" b="1" dirty="0"/>
          </a:p>
        </p:txBody>
      </p:sp>
    </p:spTree>
    <p:extLst>
      <p:ext uri="{BB962C8B-B14F-4D97-AF65-F5344CB8AC3E}">
        <p14:creationId xmlns:p14="http://schemas.microsoft.com/office/powerpoint/2010/main" val="1931701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Hywel</a:t>
            </a:r>
            <a:r>
              <a:rPr lang="en-US" dirty="0" smtClean="0"/>
              <a:t> </a:t>
            </a:r>
            <a:r>
              <a:rPr lang="en-US" dirty="0" err="1" smtClean="0"/>
              <a:t>Dda</a:t>
            </a:r>
            <a:r>
              <a:rPr lang="en-US" dirty="0" smtClean="0"/>
              <a:t> Strategic Framework for Public Health</a:t>
            </a:r>
            <a:endParaRPr lang="en-US" dirty="0"/>
          </a:p>
        </p:txBody>
      </p:sp>
      <p:sp>
        <p:nvSpPr>
          <p:cNvPr id="3" name="Content Placeholder 2"/>
          <p:cNvSpPr>
            <a:spLocks noGrp="1"/>
          </p:cNvSpPr>
          <p:nvPr>
            <p:ph idx="1"/>
          </p:nvPr>
        </p:nvSpPr>
        <p:spPr/>
        <p:txBody>
          <a:bodyPr>
            <a:normAutofit/>
          </a:bodyPr>
          <a:lstStyle/>
          <a:p>
            <a:r>
              <a:rPr lang="en-US" dirty="0" smtClean="0"/>
              <a:t>A set of priorities were </a:t>
            </a:r>
            <a:r>
              <a:rPr lang="en-US" dirty="0"/>
              <a:t>identified </a:t>
            </a:r>
            <a:r>
              <a:rPr lang="en-US" dirty="0" smtClean="0"/>
              <a:t>and </a:t>
            </a:r>
            <a:r>
              <a:rPr lang="en-US" dirty="0"/>
              <a:t>set out in the final Framework in 4 linked areas. These represented the phases of work required to take the priorities from development, through implementation to performance monitoring and are</a:t>
            </a:r>
            <a:r>
              <a:rPr lang="en-US" dirty="0" smtClean="0"/>
              <a:t>:</a:t>
            </a:r>
          </a:p>
          <a:p>
            <a:endParaRPr lang="en-US" dirty="0"/>
          </a:p>
          <a:p>
            <a:pPr marL="114300" indent="0">
              <a:buNone/>
            </a:pPr>
            <a:r>
              <a:rPr lang="en-US" b="1" dirty="0" smtClean="0"/>
              <a:t>Development Areas</a:t>
            </a:r>
            <a:endParaRPr lang="en-US" b="1" dirty="0"/>
          </a:p>
          <a:p>
            <a:r>
              <a:rPr lang="en-US" dirty="0"/>
              <a:t>The focus is around reviewing the evidence, epidemiology and needs assessment as there is new information available about what actions are effective and/or new thinking on how to implement these successfully through integrated, partnership approaches. </a:t>
            </a:r>
            <a:endParaRPr lang="en-US" dirty="0"/>
          </a:p>
          <a:p>
            <a:endParaRPr lang="en-US" dirty="0"/>
          </a:p>
          <a:p>
            <a:endParaRPr lang="en-US" dirty="0"/>
          </a:p>
        </p:txBody>
      </p:sp>
    </p:spTree>
    <p:extLst>
      <p:ext uri="{BB962C8B-B14F-4D97-AF65-F5344CB8AC3E}">
        <p14:creationId xmlns:p14="http://schemas.microsoft.com/office/powerpoint/2010/main" val="3160100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Hywel</a:t>
            </a:r>
            <a:r>
              <a:rPr lang="en-US" dirty="0" smtClean="0"/>
              <a:t> </a:t>
            </a:r>
            <a:r>
              <a:rPr lang="en-US" dirty="0" err="1" smtClean="0"/>
              <a:t>Dda</a:t>
            </a:r>
            <a:r>
              <a:rPr lang="en-US" dirty="0" smtClean="0"/>
              <a:t> Strategic Framework for Public Health</a:t>
            </a:r>
            <a:endParaRPr lang="en-US" dirty="0"/>
          </a:p>
        </p:txBody>
      </p:sp>
      <p:sp>
        <p:nvSpPr>
          <p:cNvPr id="3" name="Content Placeholder 2"/>
          <p:cNvSpPr>
            <a:spLocks noGrp="1"/>
          </p:cNvSpPr>
          <p:nvPr>
            <p:ph idx="1"/>
          </p:nvPr>
        </p:nvSpPr>
        <p:spPr/>
        <p:txBody>
          <a:bodyPr>
            <a:normAutofit lnSpcReduction="10000"/>
          </a:bodyPr>
          <a:lstStyle/>
          <a:p>
            <a:pPr marL="114300" indent="0">
              <a:buNone/>
            </a:pPr>
            <a:r>
              <a:rPr lang="en-US" b="1" dirty="0" smtClean="0"/>
              <a:t>High </a:t>
            </a:r>
            <a:r>
              <a:rPr lang="en-US" b="1" dirty="0"/>
              <a:t>Impact </a:t>
            </a:r>
            <a:r>
              <a:rPr lang="en-US" b="1" dirty="0" smtClean="0"/>
              <a:t>Areas</a:t>
            </a:r>
            <a:endParaRPr lang="en-US" b="1" dirty="0"/>
          </a:p>
          <a:p>
            <a:r>
              <a:rPr lang="en-US" dirty="0"/>
              <a:t>The development work has been done recently and we now need to agree and locally implement new ways to deliver through our current systems and partnerships. </a:t>
            </a:r>
            <a:endParaRPr lang="en-US" dirty="0"/>
          </a:p>
          <a:p>
            <a:pPr marL="114300" indent="0">
              <a:buNone/>
            </a:pPr>
            <a:endParaRPr lang="en-US" dirty="0"/>
          </a:p>
          <a:p>
            <a:pPr marL="114300" indent="0">
              <a:buNone/>
            </a:pPr>
            <a:r>
              <a:rPr lang="en-US" b="1" dirty="0" smtClean="0"/>
              <a:t>Core </a:t>
            </a:r>
            <a:r>
              <a:rPr lang="en-US" b="1" dirty="0"/>
              <a:t>Health </a:t>
            </a:r>
            <a:r>
              <a:rPr lang="en-US" b="1" dirty="0" smtClean="0"/>
              <a:t>Services</a:t>
            </a:r>
            <a:endParaRPr lang="en-US" b="1" dirty="0"/>
          </a:p>
          <a:p>
            <a:r>
              <a:rPr lang="en-US" dirty="0"/>
              <a:t>Services already exist but the expected targets and outcomes are not </a:t>
            </a:r>
            <a:r>
              <a:rPr lang="en-US" dirty="0" smtClean="0"/>
              <a:t>being </a:t>
            </a:r>
            <a:r>
              <a:rPr lang="en-US" dirty="0"/>
              <a:t>delivered across the whole of the new unified system e.g. </a:t>
            </a:r>
            <a:r>
              <a:rPr lang="en-US" dirty="0" err="1"/>
              <a:t>immunisation</a:t>
            </a:r>
            <a:r>
              <a:rPr lang="en-US" dirty="0"/>
              <a:t> uptake, screening services uptake. </a:t>
            </a:r>
            <a:endParaRPr lang="en-US" dirty="0" smtClean="0"/>
          </a:p>
          <a:p>
            <a:endParaRPr lang="en-US" dirty="0"/>
          </a:p>
          <a:p>
            <a:pPr marL="114300" indent="0">
              <a:buNone/>
            </a:pPr>
            <a:r>
              <a:rPr lang="en-US" b="1" dirty="0" smtClean="0"/>
              <a:t>Integration</a:t>
            </a:r>
            <a:r>
              <a:rPr lang="en-US" dirty="0"/>
              <a:t/>
            </a:r>
            <a:br>
              <a:rPr lang="en-US" dirty="0"/>
            </a:br>
            <a:r>
              <a:rPr lang="en-US" dirty="0"/>
              <a:t>To give us focus on making sure the new partnership arrangements are supported and </a:t>
            </a:r>
            <a:r>
              <a:rPr lang="en-US" dirty="0" smtClean="0"/>
              <a:t>developed</a:t>
            </a:r>
            <a:r>
              <a:rPr lang="en-US" dirty="0"/>
              <a:t>. </a:t>
            </a:r>
            <a:endParaRPr lang="en-US" dirty="0"/>
          </a:p>
          <a:p>
            <a:endParaRPr lang="en-US" dirty="0"/>
          </a:p>
        </p:txBody>
      </p:sp>
    </p:spTree>
    <p:extLst>
      <p:ext uri="{BB962C8B-B14F-4D97-AF65-F5344CB8AC3E}">
        <p14:creationId xmlns:p14="http://schemas.microsoft.com/office/powerpoint/2010/main" val="2021844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Hywel</a:t>
            </a:r>
            <a:r>
              <a:rPr lang="en-GB" dirty="0"/>
              <a:t> </a:t>
            </a:r>
            <a:r>
              <a:rPr lang="en-GB" dirty="0" err="1"/>
              <a:t>Dda</a:t>
            </a:r>
            <a:r>
              <a:rPr lang="en-GB" dirty="0"/>
              <a:t> Strategic Framework for Public Health</a:t>
            </a:r>
          </a:p>
        </p:txBody>
      </p:sp>
      <p:sp>
        <p:nvSpPr>
          <p:cNvPr id="3" name="Content Placeholder 2"/>
          <p:cNvSpPr>
            <a:spLocks noGrp="1"/>
          </p:cNvSpPr>
          <p:nvPr>
            <p:ph idx="1"/>
          </p:nvPr>
        </p:nvSpPr>
        <p:spPr/>
        <p:txBody>
          <a:bodyPr>
            <a:normAutofit fontScale="92500" lnSpcReduction="10000"/>
          </a:bodyPr>
          <a:lstStyle/>
          <a:p>
            <a:r>
              <a:rPr lang="en-GB" sz="2800" b="1" u="sng" dirty="0" smtClean="0"/>
              <a:t>Group Task</a:t>
            </a:r>
          </a:p>
          <a:p>
            <a:endParaRPr lang="en-GB" sz="2800" dirty="0"/>
          </a:p>
          <a:p>
            <a:r>
              <a:rPr lang="en-GB" sz="2800" dirty="0" smtClean="0"/>
              <a:t>Working in groups, discuss the different development areas within the Framework (Refer to </a:t>
            </a:r>
            <a:r>
              <a:rPr lang="en-GB" sz="2800" dirty="0" err="1" smtClean="0"/>
              <a:t>Handouts</a:t>
            </a:r>
            <a:r>
              <a:rPr lang="en-GB" sz="2800" dirty="0" smtClean="0"/>
              <a:t>).</a:t>
            </a:r>
          </a:p>
          <a:p>
            <a:endParaRPr lang="en-GB" sz="2800" dirty="0"/>
          </a:p>
          <a:p>
            <a:r>
              <a:rPr lang="en-GB" sz="2800" dirty="0" smtClean="0"/>
              <a:t>Comment on:-</a:t>
            </a:r>
          </a:p>
          <a:p>
            <a:r>
              <a:rPr lang="en-US" sz="2800" dirty="0" smtClean="0"/>
              <a:t>A</a:t>
            </a:r>
            <a:r>
              <a:rPr lang="en-GB" sz="2800" dirty="0" smtClean="0"/>
              <a:t>) The importance of tackling this particular health issue.</a:t>
            </a:r>
          </a:p>
          <a:p>
            <a:r>
              <a:rPr lang="en-GB" sz="2800" dirty="0" smtClean="0"/>
              <a:t>B) What else could be done to improve this area of public health practice?</a:t>
            </a:r>
            <a:endParaRPr lang="en-GB" sz="2800" dirty="0"/>
          </a:p>
        </p:txBody>
      </p:sp>
    </p:spTree>
    <p:extLst>
      <p:ext uri="{BB962C8B-B14F-4D97-AF65-F5344CB8AC3E}">
        <p14:creationId xmlns:p14="http://schemas.microsoft.com/office/powerpoint/2010/main" val="401680511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Hywel</a:t>
            </a:r>
            <a:r>
              <a:rPr lang="en-GB" dirty="0"/>
              <a:t> </a:t>
            </a:r>
            <a:r>
              <a:rPr lang="en-GB" dirty="0" err="1"/>
              <a:t>Dda</a:t>
            </a:r>
            <a:r>
              <a:rPr lang="en-GB" dirty="0"/>
              <a:t> Strategic Framework for Public Health</a:t>
            </a:r>
          </a:p>
        </p:txBody>
      </p:sp>
      <p:sp>
        <p:nvSpPr>
          <p:cNvPr id="3" name="Content Placeholder 2"/>
          <p:cNvSpPr>
            <a:spLocks noGrp="1"/>
          </p:cNvSpPr>
          <p:nvPr>
            <p:ph idx="1"/>
          </p:nvPr>
        </p:nvSpPr>
        <p:spPr/>
        <p:txBody>
          <a:bodyPr>
            <a:normAutofit/>
          </a:bodyPr>
          <a:lstStyle/>
          <a:p>
            <a:r>
              <a:rPr lang="en-GB" sz="2400" dirty="0"/>
              <a:t>The fundamental aim of </a:t>
            </a:r>
            <a:r>
              <a:rPr lang="en-GB" sz="2400" dirty="0" smtClean="0"/>
              <a:t>Our Healthy Future </a:t>
            </a:r>
            <a:r>
              <a:rPr lang="en-GB" sz="2400" dirty="0"/>
              <a:t>and </a:t>
            </a:r>
            <a:r>
              <a:rPr lang="en-GB" sz="2400" dirty="0" smtClean="0"/>
              <a:t>the </a:t>
            </a:r>
            <a:r>
              <a:rPr lang="en-GB" sz="2400" dirty="0" err="1" smtClean="0"/>
              <a:t>Hywel</a:t>
            </a:r>
            <a:r>
              <a:rPr lang="en-GB" sz="2400" dirty="0" smtClean="0"/>
              <a:t> </a:t>
            </a:r>
            <a:r>
              <a:rPr lang="en-GB" sz="2400" dirty="0" err="1" smtClean="0"/>
              <a:t>Dda</a:t>
            </a:r>
            <a:r>
              <a:rPr lang="en-GB" sz="2400" dirty="0" smtClean="0"/>
              <a:t> </a:t>
            </a:r>
            <a:r>
              <a:rPr lang="en-GB" sz="2400" dirty="0"/>
              <a:t>S</a:t>
            </a:r>
            <a:r>
              <a:rPr lang="en-GB" sz="2400" dirty="0" smtClean="0"/>
              <a:t>trategic </a:t>
            </a:r>
            <a:r>
              <a:rPr lang="en-GB" sz="2400" dirty="0"/>
              <a:t>F</a:t>
            </a:r>
            <a:r>
              <a:rPr lang="en-GB" sz="2400" dirty="0" smtClean="0"/>
              <a:t>ramework  for Public Health is </a:t>
            </a:r>
            <a:r>
              <a:rPr lang="en-GB" sz="2400" dirty="0"/>
              <a:t>to tackle </a:t>
            </a:r>
            <a:r>
              <a:rPr lang="en-GB" sz="2400" b="1" dirty="0"/>
              <a:t>inequality and inequity.</a:t>
            </a:r>
          </a:p>
          <a:p>
            <a:endParaRPr lang="en-GB" sz="2400" dirty="0" smtClean="0"/>
          </a:p>
          <a:p>
            <a:r>
              <a:rPr lang="en-GB" sz="2400" dirty="0" smtClean="0"/>
              <a:t>The </a:t>
            </a:r>
            <a:r>
              <a:rPr lang="en-GB" sz="2400" dirty="0"/>
              <a:t>actions are specifically built on the national </a:t>
            </a:r>
            <a:r>
              <a:rPr lang="en-GB" sz="2400" dirty="0" smtClean="0"/>
              <a:t>and international evidence base.</a:t>
            </a:r>
          </a:p>
          <a:p>
            <a:endParaRPr lang="en-GB" sz="2400" dirty="0"/>
          </a:p>
          <a:p>
            <a:r>
              <a:rPr lang="en-GB" sz="2400" dirty="0"/>
              <a:t>Patients and the public are integral to the success of </a:t>
            </a:r>
            <a:r>
              <a:rPr lang="en-GB" sz="2400" dirty="0" smtClean="0"/>
              <a:t>the actions </a:t>
            </a:r>
            <a:r>
              <a:rPr lang="en-GB" sz="2400" dirty="0"/>
              <a:t>in both improving individual and </a:t>
            </a:r>
            <a:r>
              <a:rPr lang="en-GB" sz="2400" dirty="0" smtClean="0"/>
              <a:t>population health</a:t>
            </a:r>
            <a:r>
              <a:rPr lang="en-GB" sz="2400" dirty="0"/>
              <a:t>.</a:t>
            </a:r>
          </a:p>
        </p:txBody>
      </p:sp>
    </p:spTree>
    <p:extLst>
      <p:ext uri="{BB962C8B-B14F-4D97-AF65-F5344CB8AC3E}">
        <p14:creationId xmlns:p14="http://schemas.microsoft.com/office/powerpoint/2010/main" val="35368027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Hywel</a:t>
            </a:r>
            <a:r>
              <a:rPr lang="en-GB" dirty="0"/>
              <a:t> </a:t>
            </a:r>
            <a:r>
              <a:rPr lang="en-GB" dirty="0" err="1"/>
              <a:t>Dda</a:t>
            </a:r>
            <a:r>
              <a:rPr lang="en-GB" dirty="0"/>
              <a:t> Strategic Framework for Public Health</a:t>
            </a:r>
          </a:p>
        </p:txBody>
      </p:sp>
      <p:sp>
        <p:nvSpPr>
          <p:cNvPr id="3" name="Content Placeholder 2"/>
          <p:cNvSpPr>
            <a:spLocks noGrp="1"/>
          </p:cNvSpPr>
          <p:nvPr>
            <p:ph idx="1"/>
          </p:nvPr>
        </p:nvSpPr>
        <p:spPr/>
        <p:txBody>
          <a:bodyPr>
            <a:normAutofit/>
          </a:bodyPr>
          <a:lstStyle/>
          <a:p>
            <a:r>
              <a:rPr lang="en-GB" sz="2400" dirty="0"/>
              <a:t>Further guidance received in January 2012 detailed the requirement to refresh the Framework in the light of reflection on its impact in embedding public health within the work of the LHB and its partners and any new relevant policy documents</a:t>
            </a:r>
            <a:r>
              <a:rPr lang="en-GB" sz="2400" i="1" dirty="0"/>
              <a:t>.</a:t>
            </a:r>
          </a:p>
          <a:p>
            <a:endParaRPr lang="en-GB" sz="2400" dirty="0"/>
          </a:p>
        </p:txBody>
      </p:sp>
    </p:spTree>
    <p:extLst>
      <p:ext uri="{BB962C8B-B14F-4D97-AF65-F5344CB8AC3E}">
        <p14:creationId xmlns:p14="http://schemas.microsoft.com/office/powerpoint/2010/main" val="2781760404"/>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182</TotalTime>
  <Words>761</Words>
  <Application>Microsoft Macintosh PowerPoint</Application>
  <PresentationFormat>On-screen Show (4:3)</PresentationFormat>
  <Paragraphs>70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Adjacency</vt:lpstr>
      <vt:lpstr>Local Public Health Strategic Frameworks</vt:lpstr>
      <vt:lpstr>Our Healthy Future-Strategic Framework for Public Health in Wales</vt:lpstr>
      <vt:lpstr>Our Healthy Future-Strategic Framework for Public Health in Wales</vt:lpstr>
      <vt:lpstr>Our Healthy Future-Strategic Framework for Public Health in Wales</vt:lpstr>
      <vt:lpstr>Our Healthy Future-Strategic Framework for Public Health in Wales</vt:lpstr>
      <vt:lpstr>Hywel Dda Strategic Framework for Public Health</vt:lpstr>
      <vt:lpstr>Hywel Dda Strategic Framework for Public Health</vt:lpstr>
      <vt:lpstr>Hywel Dda Strategic Framework for Public Health</vt:lpstr>
      <vt:lpstr>Hywel Dda Strategic Framework for Public Health</vt:lpstr>
      <vt:lpstr>Hywel Dda Strategic Framework for Public Health</vt:lpstr>
      <vt:lpstr>Hywel Dda Strategic Framework for Public Health</vt:lpstr>
      <vt:lpstr>Hywel Dda Strategic Framework for Public Health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Local Public Health Strategic Frameworks</dc:title>
  <dc:creator>Nola</dc:creator>
  <cp:lastModifiedBy>Hayley Herbert</cp:lastModifiedBy>
  <cp:revision>12</cp:revision>
  <dcterms:created xsi:type="dcterms:W3CDTF">2013-02-23T10:30:41Z</dcterms:created>
  <dcterms:modified xsi:type="dcterms:W3CDTF">2013-02-25T20:59:43Z</dcterms:modified>
</cp:coreProperties>
</file>