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9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061" autoAdjust="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F4251F-5B99-496F-8C3A-A426C21576A8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31EC407-5559-47B4-B2F9-2BC7CD571B5F}">
      <dgm:prSet/>
      <dgm:spPr/>
      <dgm:t>
        <a:bodyPr/>
        <a:lstStyle/>
        <a:p>
          <a:r>
            <a:rPr lang="en-GB"/>
            <a:t>The NHS Long Term Plan focuses on improving prevention, early intervention, and access to quality healthcare (NHS 2024a).</a:t>
          </a:r>
          <a:endParaRPr lang="en-US"/>
        </a:p>
      </dgm:t>
    </dgm:pt>
    <dgm:pt modelId="{6EF8EF22-2630-47B6-97BA-7047CCBB6638}" type="parTrans" cxnId="{4B17F1DD-A260-4921-B074-5AA57EC883B8}">
      <dgm:prSet/>
      <dgm:spPr/>
      <dgm:t>
        <a:bodyPr/>
        <a:lstStyle/>
        <a:p>
          <a:endParaRPr lang="en-US"/>
        </a:p>
      </dgm:t>
    </dgm:pt>
    <dgm:pt modelId="{18805F58-9CFE-4BDB-9B1C-47B8678152BB}" type="sibTrans" cxnId="{4B17F1DD-A260-4921-B074-5AA57EC883B8}">
      <dgm:prSet/>
      <dgm:spPr/>
      <dgm:t>
        <a:bodyPr/>
        <a:lstStyle/>
        <a:p>
          <a:endParaRPr lang="en-US"/>
        </a:p>
      </dgm:t>
    </dgm:pt>
    <dgm:pt modelId="{91AA4785-C5D3-4427-B0D2-810C00EB5A5B}">
      <dgm:prSet/>
      <dgm:spPr/>
      <dgm:t>
        <a:bodyPr/>
        <a:lstStyle/>
        <a:p>
          <a:r>
            <a:rPr lang="en-GB"/>
            <a:t>It promotes mental health support, healthier lifestyles, and reduced health inequalities.</a:t>
          </a:r>
          <a:endParaRPr lang="en-US"/>
        </a:p>
      </dgm:t>
    </dgm:pt>
    <dgm:pt modelId="{9FB9C779-CC48-4B81-A8EA-DAC268C6715B}" type="parTrans" cxnId="{B4E8290C-D4B8-4DF0-91B6-2364C90D5C1E}">
      <dgm:prSet/>
      <dgm:spPr/>
      <dgm:t>
        <a:bodyPr/>
        <a:lstStyle/>
        <a:p>
          <a:endParaRPr lang="en-US"/>
        </a:p>
      </dgm:t>
    </dgm:pt>
    <dgm:pt modelId="{F5CF317A-29D7-47D9-BF90-0AD09FBFC31A}" type="sibTrans" cxnId="{B4E8290C-D4B8-4DF0-91B6-2364C90D5C1E}">
      <dgm:prSet/>
      <dgm:spPr/>
      <dgm:t>
        <a:bodyPr/>
        <a:lstStyle/>
        <a:p>
          <a:endParaRPr lang="en-US"/>
        </a:p>
      </dgm:t>
    </dgm:pt>
    <dgm:pt modelId="{896A0036-7B12-4E3A-B19E-BBD8EC74BD00}">
      <dgm:prSet/>
      <dgm:spPr/>
      <dgm:t>
        <a:bodyPr/>
        <a:lstStyle/>
        <a:p>
          <a:r>
            <a:rPr lang="en-GB"/>
            <a:t>These priorities align with </a:t>
          </a:r>
          <a:r>
            <a:rPr lang="en-GB" b="1"/>
            <a:t>SDG 3</a:t>
          </a:r>
          <a:r>
            <a:rPr lang="en-GB"/>
            <a:t> by ensuring healthy lives and promoting wellbeing for all in the UK (Magee 2023).</a:t>
          </a:r>
          <a:endParaRPr lang="en-US"/>
        </a:p>
      </dgm:t>
    </dgm:pt>
    <dgm:pt modelId="{A52F9792-B479-464F-95CF-C7CFEE39D02D}" type="parTrans" cxnId="{6858E3E6-690A-4CE6-B33F-65D4BDA47E59}">
      <dgm:prSet/>
      <dgm:spPr/>
      <dgm:t>
        <a:bodyPr/>
        <a:lstStyle/>
        <a:p>
          <a:endParaRPr lang="en-US"/>
        </a:p>
      </dgm:t>
    </dgm:pt>
    <dgm:pt modelId="{08BBCB11-A44C-4EF1-958F-D6EF7A4E4F08}" type="sibTrans" cxnId="{6858E3E6-690A-4CE6-B33F-65D4BDA47E59}">
      <dgm:prSet/>
      <dgm:spPr/>
      <dgm:t>
        <a:bodyPr/>
        <a:lstStyle/>
        <a:p>
          <a:endParaRPr lang="en-US"/>
        </a:p>
      </dgm:t>
    </dgm:pt>
    <dgm:pt modelId="{686F52C8-FEB8-499C-8C0E-047811AC2DC7}" type="pres">
      <dgm:prSet presAssocID="{0AF4251F-5B99-496F-8C3A-A426C21576A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85FA54-F757-4E84-BA9B-B4D97A13A042}" type="pres">
      <dgm:prSet presAssocID="{431EC407-5559-47B4-B2F9-2BC7CD571B5F}" presName="hierRoot1" presStyleCnt="0"/>
      <dgm:spPr/>
    </dgm:pt>
    <dgm:pt modelId="{6ECA2224-26EB-4D52-BB5B-F42ABE36B7D3}" type="pres">
      <dgm:prSet presAssocID="{431EC407-5559-47B4-B2F9-2BC7CD571B5F}" presName="composite" presStyleCnt="0"/>
      <dgm:spPr/>
    </dgm:pt>
    <dgm:pt modelId="{403FA81E-1156-437F-895D-EBD0BAEA3C97}" type="pres">
      <dgm:prSet presAssocID="{431EC407-5559-47B4-B2F9-2BC7CD571B5F}" presName="background" presStyleLbl="node0" presStyleIdx="0" presStyleCnt="3"/>
      <dgm:spPr/>
    </dgm:pt>
    <dgm:pt modelId="{70E82040-0ABB-4E6C-8482-68D4E15B466A}" type="pres">
      <dgm:prSet presAssocID="{431EC407-5559-47B4-B2F9-2BC7CD571B5F}" presName="text" presStyleLbl="fgAcc0" presStyleIdx="0" presStyleCnt="3">
        <dgm:presLayoutVars>
          <dgm:chPref val="3"/>
        </dgm:presLayoutVars>
      </dgm:prSet>
      <dgm:spPr/>
    </dgm:pt>
    <dgm:pt modelId="{B3514823-0AC5-4498-BC8D-C2AD184040D5}" type="pres">
      <dgm:prSet presAssocID="{431EC407-5559-47B4-B2F9-2BC7CD571B5F}" presName="hierChild2" presStyleCnt="0"/>
      <dgm:spPr/>
    </dgm:pt>
    <dgm:pt modelId="{F3B4061D-5CF2-4172-92DB-6E1B0FF8347D}" type="pres">
      <dgm:prSet presAssocID="{91AA4785-C5D3-4427-B0D2-810C00EB5A5B}" presName="hierRoot1" presStyleCnt="0"/>
      <dgm:spPr/>
    </dgm:pt>
    <dgm:pt modelId="{823FF359-8442-46D1-BD30-01BBC13ADBDE}" type="pres">
      <dgm:prSet presAssocID="{91AA4785-C5D3-4427-B0D2-810C00EB5A5B}" presName="composite" presStyleCnt="0"/>
      <dgm:spPr/>
    </dgm:pt>
    <dgm:pt modelId="{1E4B7EAA-EDCA-4235-8830-80925246DE7B}" type="pres">
      <dgm:prSet presAssocID="{91AA4785-C5D3-4427-B0D2-810C00EB5A5B}" presName="background" presStyleLbl="node0" presStyleIdx="1" presStyleCnt="3"/>
      <dgm:spPr/>
    </dgm:pt>
    <dgm:pt modelId="{7F8734A0-97AE-47B6-B814-53429AF268A3}" type="pres">
      <dgm:prSet presAssocID="{91AA4785-C5D3-4427-B0D2-810C00EB5A5B}" presName="text" presStyleLbl="fgAcc0" presStyleIdx="1" presStyleCnt="3">
        <dgm:presLayoutVars>
          <dgm:chPref val="3"/>
        </dgm:presLayoutVars>
      </dgm:prSet>
      <dgm:spPr/>
    </dgm:pt>
    <dgm:pt modelId="{A61D067D-DDBC-45E2-A509-CE8F8B074ABE}" type="pres">
      <dgm:prSet presAssocID="{91AA4785-C5D3-4427-B0D2-810C00EB5A5B}" presName="hierChild2" presStyleCnt="0"/>
      <dgm:spPr/>
    </dgm:pt>
    <dgm:pt modelId="{5C8DD939-2566-4762-B494-099E1BC1D8FC}" type="pres">
      <dgm:prSet presAssocID="{896A0036-7B12-4E3A-B19E-BBD8EC74BD00}" presName="hierRoot1" presStyleCnt="0"/>
      <dgm:spPr/>
    </dgm:pt>
    <dgm:pt modelId="{C35A2FD4-809F-4099-B17A-349E0CE841B5}" type="pres">
      <dgm:prSet presAssocID="{896A0036-7B12-4E3A-B19E-BBD8EC74BD00}" presName="composite" presStyleCnt="0"/>
      <dgm:spPr/>
    </dgm:pt>
    <dgm:pt modelId="{17B5BB58-BDC7-485F-BB9A-5B3EA3CF3369}" type="pres">
      <dgm:prSet presAssocID="{896A0036-7B12-4E3A-B19E-BBD8EC74BD00}" presName="background" presStyleLbl="node0" presStyleIdx="2" presStyleCnt="3"/>
      <dgm:spPr/>
    </dgm:pt>
    <dgm:pt modelId="{F63DF436-A6EE-470A-AEF3-24F59231BACD}" type="pres">
      <dgm:prSet presAssocID="{896A0036-7B12-4E3A-B19E-BBD8EC74BD00}" presName="text" presStyleLbl="fgAcc0" presStyleIdx="2" presStyleCnt="3">
        <dgm:presLayoutVars>
          <dgm:chPref val="3"/>
        </dgm:presLayoutVars>
      </dgm:prSet>
      <dgm:spPr/>
    </dgm:pt>
    <dgm:pt modelId="{6A42FC71-6CEE-4F6D-880D-3A40839E228B}" type="pres">
      <dgm:prSet presAssocID="{896A0036-7B12-4E3A-B19E-BBD8EC74BD00}" presName="hierChild2" presStyleCnt="0"/>
      <dgm:spPr/>
    </dgm:pt>
  </dgm:ptLst>
  <dgm:cxnLst>
    <dgm:cxn modelId="{BDC6F307-ECEF-42A7-ACFC-E2AC58B51AE1}" type="presOf" srcId="{431EC407-5559-47B4-B2F9-2BC7CD571B5F}" destId="{70E82040-0ABB-4E6C-8482-68D4E15B466A}" srcOrd="0" destOrd="0" presId="urn:microsoft.com/office/officeart/2005/8/layout/hierarchy1"/>
    <dgm:cxn modelId="{B4E8290C-D4B8-4DF0-91B6-2364C90D5C1E}" srcId="{0AF4251F-5B99-496F-8C3A-A426C21576A8}" destId="{91AA4785-C5D3-4427-B0D2-810C00EB5A5B}" srcOrd="1" destOrd="0" parTransId="{9FB9C779-CC48-4B81-A8EA-DAC268C6715B}" sibTransId="{F5CF317A-29D7-47D9-BF90-0AD09FBFC31A}"/>
    <dgm:cxn modelId="{169A7891-F987-4642-A275-32AF28D84263}" type="presOf" srcId="{91AA4785-C5D3-4427-B0D2-810C00EB5A5B}" destId="{7F8734A0-97AE-47B6-B814-53429AF268A3}" srcOrd="0" destOrd="0" presId="urn:microsoft.com/office/officeart/2005/8/layout/hierarchy1"/>
    <dgm:cxn modelId="{5AEED0D2-1671-450E-A294-30A821E73ED2}" type="presOf" srcId="{896A0036-7B12-4E3A-B19E-BBD8EC74BD00}" destId="{F63DF436-A6EE-470A-AEF3-24F59231BACD}" srcOrd="0" destOrd="0" presId="urn:microsoft.com/office/officeart/2005/8/layout/hierarchy1"/>
    <dgm:cxn modelId="{4B17F1DD-A260-4921-B074-5AA57EC883B8}" srcId="{0AF4251F-5B99-496F-8C3A-A426C21576A8}" destId="{431EC407-5559-47B4-B2F9-2BC7CD571B5F}" srcOrd="0" destOrd="0" parTransId="{6EF8EF22-2630-47B6-97BA-7047CCBB6638}" sibTransId="{18805F58-9CFE-4BDB-9B1C-47B8678152BB}"/>
    <dgm:cxn modelId="{79FC2BDE-558D-486A-B8FD-E62FC512AD15}" type="presOf" srcId="{0AF4251F-5B99-496F-8C3A-A426C21576A8}" destId="{686F52C8-FEB8-499C-8C0E-047811AC2DC7}" srcOrd="0" destOrd="0" presId="urn:microsoft.com/office/officeart/2005/8/layout/hierarchy1"/>
    <dgm:cxn modelId="{6858E3E6-690A-4CE6-B33F-65D4BDA47E59}" srcId="{0AF4251F-5B99-496F-8C3A-A426C21576A8}" destId="{896A0036-7B12-4E3A-B19E-BBD8EC74BD00}" srcOrd="2" destOrd="0" parTransId="{A52F9792-B479-464F-95CF-C7CFEE39D02D}" sibTransId="{08BBCB11-A44C-4EF1-958F-D6EF7A4E4F08}"/>
    <dgm:cxn modelId="{71433489-4F5B-4AF9-9F6A-0E92F3D504D4}" type="presParOf" srcId="{686F52C8-FEB8-499C-8C0E-047811AC2DC7}" destId="{9D85FA54-F757-4E84-BA9B-B4D97A13A042}" srcOrd="0" destOrd="0" presId="urn:microsoft.com/office/officeart/2005/8/layout/hierarchy1"/>
    <dgm:cxn modelId="{7F2C738F-0F85-4672-B84B-B2A183E963EF}" type="presParOf" srcId="{9D85FA54-F757-4E84-BA9B-B4D97A13A042}" destId="{6ECA2224-26EB-4D52-BB5B-F42ABE36B7D3}" srcOrd="0" destOrd="0" presId="urn:microsoft.com/office/officeart/2005/8/layout/hierarchy1"/>
    <dgm:cxn modelId="{9107AF1A-6A95-4C11-A5ED-0A4DEDD545C3}" type="presParOf" srcId="{6ECA2224-26EB-4D52-BB5B-F42ABE36B7D3}" destId="{403FA81E-1156-437F-895D-EBD0BAEA3C97}" srcOrd="0" destOrd="0" presId="urn:microsoft.com/office/officeart/2005/8/layout/hierarchy1"/>
    <dgm:cxn modelId="{F3E4FE09-23E1-4333-AD9C-F2DCBF64529D}" type="presParOf" srcId="{6ECA2224-26EB-4D52-BB5B-F42ABE36B7D3}" destId="{70E82040-0ABB-4E6C-8482-68D4E15B466A}" srcOrd="1" destOrd="0" presId="urn:microsoft.com/office/officeart/2005/8/layout/hierarchy1"/>
    <dgm:cxn modelId="{4DA349B3-E824-4ED9-B197-83664529E283}" type="presParOf" srcId="{9D85FA54-F757-4E84-BA9B-B4D97A13A042}" destId="{B3514823-0AC5-4498-BC8D-C2AD184040D5}" srcOrd="1" destOrd="0" presId="urn:microsoft.com/office/officeart/2005/8/layout/hierarchy1"/>
    <dgm:cxn modelId="{093C1900-CA82-4550-BFBD-EED3792AA2AD}" type="presParOf" srcId="{686F52C8-FEB8-499C-8C0E-047811AC2DC7}" destId="{F3B4061D-5CF2-4172-92DB-6E1B0FF8347D}" srcOrd="1" destOrd="0" presId="urn:microsoft.com/office/officeart/2005/8/layout/hierarchy1"/>
    <dgm:cxn modelId="{DF4E6CE1-FF63-49A9-B9B5-E665CB0D8285}" type="presParOf" srcId="{F3B4061D-5CF2-4172-92DB-6E1B0FF8347D}" destId="{823FF359-8442-46D1-BD30-01BBC13ADBDE}" srcOrd="0" destOrd="0" presId="urn:microsoft.com/office/officeart/2005/8/layout/hierarchy1"/>
    <dgm:cxn modelId="{FF08C427-B244-4F72-B58B-9773461DC98D}" type="presParOf" srcId="{823FF359-8442-46D1-BD30-01BBC13ADBDE}" destId="{1E4B7EAA-EDCA-4235-8830-80925246DE7B}" srcOrd="0" destOrd="0" presId="urn:microsoft.com/office/officeart/2005/8/layout/hierarchy1"/>
    <dgm:cxn modelId="{BB3C5F06-746B-49CC-ADA0-A72633251759}" type="presParOf" srcId="{823FF359-8442-46D1-BD30-01BBC13ADBDE}" destId="{7F8734A0-97AE-47B6-B814-53429AF268A3}" srcOrd="1" destOrd="0" presId="urn:microsoft.com/office/officeart/2005/8/layout/hierarchy1"/>
    <dgm:cxn modelId="{24D0C229-8726-4A10-B46C-BCCB1DAC4576}" type="presParOf" srcId="{F3B4061D-5CF2-4172-92DB-6E1B0FF8347D}" destId="{A61D067D-DDBC-45E2-A509-CE8F8B074ABE}" srcOrd="1" destOrd="0" presId="urn:microsoft.com/office/officeart/2005/8/layout/hierarchy1"/>
    <dgm:cxn modelId="{0AE397B0-2026-4172-9494-CE98ED0957CB}" type="presParOf" srcId="{686F52C8-FEB8-499C-8C0E-047811AC2DC7}" destId="{5C8DD939-2566-4762-B494-099E1BC1D8FC}" srcOrd="2" destOrd="0" presId="urn:microsoft.com/office/officeart/2005/8/layout/hierarchy1"/>
    <dgm:cxn modelId="{B9DA4EC8-E6E9-4342-819F-45494288E128}" type="presParOf" srcId="{5C8DD939-2566-4762-B494-099E1BC1D8FC}" destId="{C35A2FD4-809F-4099-B17A-349E0CE841B5}" srcOrd="0" destOrd="0" presId="urn:microsoft.com/office/officeart/2005/8/layout/hierarchy1"/>
    <dgm:cxn modelId="{4F21699D-76C3-4FB8-95F5-E33310E5CE70}" type="presParOf" srcId="{C35A2FD4-809F-4099-B17A-349E0CE841B5}" destId="{17B5BB58-BDC7-485F-BB9A-5B3EA3CF3369}" srcOrd="0" destOrd="0" presId="urn:microsoft.com/office/officeart/2005/8/layout/hierarchy1"/>
    <dgm:cxn modelId="{DE69B4F0-02F1-4D00-B1FC-5A8BC6B0E01E}" type="presParOf" srcId="{C35A2FD4-809F-4099-B17A-349E0CE841B5}" destId="{F63DF436-A6EE-470A-AEF3-24F59231BACD}" srcOrd="1" destOrd="0" presId="urn:microsoft.com/office/officeart/2005/8/layout/hierarchy1"/>
    <dgm:cxn modelId="{73819069-45EE-4615-A16D-ADB799E28B54}" type="presParOf" srcId="{5C8DD939-2566-4762-B494-099E1BC1D8FC}" destId="{6A42FC71-6CEE-4F6D-880D-3A40839E228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FD3A07-430A-49AF-B83F-361C794A4D50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291DFB2-1661-43F1-AA36-48B9EA0399A8}">
      <dgm:prSet/>
      <dgm:spPr/>
      <dgm:t>
        <a:bodyPr/>
        <a:lstStyle/>
        <a:p>
          <a:r>
            <a:rPr lang="en-GB"/>
            <a:t>The </a:t>
          </a:r>
          <a:r>
            <a:rPr lang="en-GB" b="1"/>
            <a:t>Health and Social Care Act 2022</a:t>
          </a:r>
          <a:r>
            <a:rPr lang="en-GB"/>
            <a:t> aims to improve integration between health and social care services (Legislation UK 2022).</a:t>
          </a:r>
          <a:endParaRPr lang="en-US"/>
        </a:p>
      </dgm:t>
    </dgm:pt>
    <dgm:pt modelId="{9985E260-2DEA-4169-9529-7E5E8AC84596}" type="parTrans" cxnId="{895BEFCB-2BD2-4CBD-9EE3-960DBEA753E8}">
      <dgm:prSet/>
      <dgm:spPr/>
      <dgm:t>
        <a:bodyPr/>
        <a:lstStyle/>
        <a:p>
          <a:endParaRPr lang="en-US"/>
        </a:p>
      </dgm:t>
    </dgm:pt>
    <dgm:pt modelId="{2EE48786-1A53-4FFE-8E03-007B49310AA4}" type="sibTrans" cxnId="{895BEFCB-2BD2-4CBD-9EE3-960DBEA753E8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1CEF0DC-49D8-4BA8-9E6A-9467A4091304}">
      <dgm:prSet/>
      <dgm:spPr/>
      <dgm:t>
        <a:bodyPr/>
        <a:lstStyle/>
        <a:p>
          <a:r>
            <a:rPr lang="en-GB"/>
            <a:t>It strengthens collaboration through the creation of </a:t>
          </a:r>
          <a:r>
            <a:rPr lang="en-GB" b="1"/>
            <a:t>Integrated Care Systems (ICSs)</a:t>
          </a:r>
          <a:r>
            <a:rPr lang="en-GB"/>
            <a:t> across England (Legislation UK 2022).</a:t>
          </a:r>
          <a:endParaRPr lang="en-US"/>
        </a:p>
      </dgm:t>
    </dgm:pt>
    <dgm:pt modelId="{02FD7F47-7E5F-4C32-9752-7B1F18EF915D}" type="parTrans" cxnId="{E323C11C-0292-4DD1-8001-A1CA3F2FE9D0}">
      <dgm:prSet/>
      <dgm:spPr/>
      <dgm:t>
        <a:bodyPr/>
        <a:lstStyle/>
        <a:p>
          <a:endParaRPr lang="en-US"/>
        </a:p>
      </dgm:t>
    </dgm:pt>
    <dgm:pt modelId="{B0491E5A-88D9-4BFD-B125-F7121AAAEE45}" type="sibTrans" cxnId="{E323C11C-0292-4DD1-8001-A1CA3F2FE9D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4F29217-67DA-4719-A95D-E6E0E5393D21}">
      <dgm:prSet/>
      <dgm:spPr/>
      <dgm:t>
        <a:bodyPr/>
        <a:lstStyle/>
        <a:p>
          <a:r>
            <a:rPr lang="en-GB"/>
            <a:t>The Act supports efficiency, equality, and better patient outcomes in line with </a:t>
          </a:r>
          <a:r>
            <a:rPr lang="en-GB" b="1"/>
            <a:t>SDG 3</a:t>
          </a:r>
          <a:r>
            <a:rPr lang="en-GB"/>
            <a:t> goals.</a:t>
          </a:r>
          <a:endParaRPr lang="en-US"/>
        </a:p>
      </dgm:t>
    </dgm:pt>
    <dgm:pt modelId="{FD0A8F45-1CAC-4781-9329-BAB8F2CC5412}" type="parTrans" cxnId="{D297582C-AD5C-40AA-8ADE-297D15499480}">
      <dgm:prSet/>
      <dgm:spPr/>
      <dgm:t>
        <a:bodyPr/>
        <a:lstStyle/>
        <a:p>
          <a:endParaRPr lang="en-US"/>
        </a:p>
      </dgm:t>
    </dgm:pt>
    <dgm:pt modelId="{79268D7A-BCA8-4815-8641-6E663932158A}" type="sibTrans" cxnId="{D297582C-AD5C-40AA-8ADE-297D1549948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318CB81-1A0F-47F6-8BF9-6AF034C09810}" type="pres">
      <dgm:prSet presAssocID="{9BFD3A07-430A-49AF-B83F-361C794A4D50}" presName="Name0" presStyleCnt="0">
        <dgm:presLayoutVars>
          <dgm:animLvl val="lvl"/>
          <dgm:resizeHandles val="exact"/>
        </dgm:presLayoutVars>
      </dgm:prSet>
      <dgm:spPr/>
    </dgm:pt>
    <dgm:pt modelId="{7123D29E-3C63-4DCC-A92A-84FB8C32E9EB}" type="pres">
      <dgm:prSet presAssocID="{9291DFB2-1661-43F1-AA36-48B9EA0399A8}" presName="compositeNode" presStyleCnt="0">
        <dgm:presLayoutVars>
          <dgm:bulletEnabled val="1"/>
        </dgm:presLayoutVars>
      </dgm:prSet>
      <dgm:spPr/>
    </dgm:pt>
    <dgm:pt modelId="{33EDB654-A117-4C2E-A1B7-71C225AECC1C}" type="pres">
      <dgm:prSet presAssocID="{9291DFB2-1661-43F1-AA36-48B9EA0399A8}" presName="bgRect" presStyleLbl="bgAccFollowNode1" presStyleIdx="0" presStyleCnt="3"/>
      <dgm:spPr/>
    </dgm:pt>
    <dgm:pt modelId="{4BA25173-D542-41AD-A11E-F35426E1ED33}" type="pres">
      <dgm:prSet presAssocID="{2EE48786-1A53-4FFE-8E03-007B49310AA4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D86E8527-F066-4140-AE7D-74BCD19870E8}" type="pres">
      <dgm:prSet presAssocID="{9291DFB2-1661-43F1-AA36-48B9EA0399A8}" presName="bottomLine" presStyleLbl="alignNode1" presStyleIdx="1" presStyleCnt="6">
        <dgm:presLayoutVars/>
      </dgm:prSet>
      <dgm:spPr/>
    </dgm:pt>
    <dgm:pt modelId="{08A486B4-0B10-4D55-BEB9-35E747785547}" type="pres">
      <dgm:prSet presAssocID="{9291DFB2-1661-43F1-AA36-48B9EA0399A8}" presName="nodeText" presStyleLbl="bgAccFollowNode1" presStyleIdx="0" presStyleCnt="3">
        <dgm:presLayoutVars>
          <dgm:bulletEnabled val="1"/>
        </dgm:presLayoutVars>
      </dgm:prSet>
      <dgm:spPr/>
    </dgm:pt>
    <dgm:pt modelId="{2FB40A9C-B65C-4321-8336-65CFF4808EF6}" type="pres">
      <dgm:prSet presAssocID="{2EE48786-1A53-4FFE-8E03-007B49310AA4}" presName="sibTrans" presStyleCnt="0"/>
      <dgm:spPr/>
    </dgm:pt>
    <dgm:pt modelId="{E97098AC-F130-4DD1-9FC3-44B760C3C472}" type="pres">
      <dgm:prSet presAssocID="{71CEF0DC-49D8-4BA8-9E6A-9467A4091304}" presName="compositeNode" presStyleCnt="0">
        <dgm:presLayoutVars>
          <dgm:bulletEnabled val="1"/>
        </dgm:presLayoutVars>
      </dgm:prSet>
      <dgm:spPr/>
    </dgm:pt>
    <dgm:pt modelId="{87B710D1-93C7-471A-AB1A-B07B971CD308}" type="pres">
      <dgm:prSet presAssocID="{71CEF0DC-49D8-4BA8-9E6A-9467A4091304}" presName="bgRect" presStyleLbl="bgAccFollowNode1" presStyleIdx="1" presStyleCnt="3"/>
      <dgm:spPr/>
    </dgm:pt>
    <dgm:pt modelId="{EDA3C925-B8F9-494A-BE67-6C69B167D434}" type="pres">
      <dgm:prSet presAssocID="{B0491E5A-88D9-4BFD-B125-F7121AAAEE45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7CD33565-183A-46A6-94EB-ED829375C4D3}" type="pres">
      <dgm:prSet presAssocID="{71CEF0DC-49D8-4BA8-9E6A-9467A4091304}" presName="bottomLine" presStyleLbl="alignNode1" presStyleIdx="3" presStyleCnt="6">
        <dgm:presLayoutVars/>
      </dgm:prSet>
      <dgm:spPr/>
    </dgm:pt>
    <dgm:pt modelId="{FAE593F5-6B97-4976-B976-A755139515B7}" type="pres">
      <dgm:prSet presAssocID="{71CEF0DC-49D8-4BA8-9E6A-9467A4091304}" presName="nodeText" presStyleLbl="bgAccFollowNode1" presStyleIdx="1" presStyleCnt="3">
        <dgm:presLayoutVars>
          <dgm:bulletEnabled val="1"/>
        </dgm:presLayoutVars>
      </dgm:prSet>
      <dgm:spPr/>
    </dgm:pt>
    <dgm:pt modelId="{73965194-5D0E-4598-84B1-FAFB96588C68}" type="pres">
      <dgm:prSet presAssocID="{B0491E5A-88D9-4BFD-B125-F7121AAAEE45}" presName="sibTrans" presStyleCnt="0"/>
      <dgm:spPr/>
    </dgm:pt>
    <dgm:pt modelId="{B4E0DD88-0AD0-4C3A-88E1-8DD31043F85D}" type="pres">
      <dgm:prSet presAssocID="{24F29217-67DA-4719-A95D-E6E0E5393D21}" presName="compositeNode" presStyleCnt="0">
        <dgm:presLayoutVars>
          <dgm:bulletEnabled val="1"/>
        </dgm:presLayoutVars>
      </dgm:prSet>
      <dgm:spPr/>
    </dgm:pt>
    <dgm:pt modelId="{719C0E86-9EC8-4449-994C-9D8F8063CE17}" type="pres">
      <dgm:prSet presAssocID="{24F29217-67DA-4719-A95D-E6E0E5393D21}" presName="bgRect" presStyleLbl="bgAccFollowNode1" presStyleIdx="2" presStyleCnt="3"/>
      <dgm:spPr/>
    </dgm:pt>
    <dgm:pt modelId="{993B067C-1AF3-4C55-BAB9-9EB129D7DA38}" type="pres">
      <dgm:prSet presAssocID="{79268D7A-BCA8-4815-8641-6E663932158A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6A2EE001-A46E-48AA-B2D4-648899DEB7FB}" type="pres">
      <dgm:prSet presAssocID="{24F29217-67DA-4719-A95D-E6E0E5393D21}" presName="bottomLine" presStyleLbl="alignNode1" presStyleIdx="5" presStyleCnt="6">
        <dgm:presLayoutVars/>
      </dgm:prSet>
      <dgm:spPr/>
    </dgm:pt>
    <dgm:pt modelId="{C1A0D568-A851-42C9-ADA6-88C0AA803FE5}" type="pres">
      <dgm:prSet presAssocID="{24F29217-67DA-4719-A95D-E6E0E5393D21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323C11C-0292-4DD1-8001-A1CA3F2FE9D0}" srcId="{9BFD3A07-430A-49AF-B83F-361C794A4D50}" destId="{71CEF0DC-49D8-4BA8-9E6A-9467A4091304}" srcOrd="1" destOrd="0" parTransId="{02FD7F47-7E5F-4C32-9752-7B1F18EF915D}" sibTransId="{B0491E5A-88D9-4BFD-B125-F7121AAAEE45}"/>
    <dgm:cxn modelId="{D297582C-AD5C-40AA-8ADE-297D15499480}" srcId="{9BFD3A07-430A-49AF-B83F-361C794A4D50}" destId="{24F29217-67DA-4719-A95D-E6E0E5393D21}" srcOrd="2" destOrd="0" parTransId="{FD0A8F45-1CAC-4781-9329-BAB8F2CC5412}" sibTransId="{79268D7A-BCA8-4815-8641-6E663932158A}"/>
    <dgm:cxn modelId="{53497B5D-CF1A-453F-B495-1C894F8AF6B5}" type="presOf" srcId="{2EE48786-1A53-4FFE-8E03-007B49310AA4}" destId="{4BA25173-D542-41AD-A11E-F35426E1ED33}" srcOrd="0" destOrd="0" presId="urn:microsoft.com/office/officeart/2016/7/layout/BasicLinearProcessNumbered"/>
    <dgm:cxn modelId="{E2E78F4B-69D5-4C15-82E5-1F9F524EEF5E}" type="presOf" srcId="{24F29217-67DA-4719-A95D-E6E0E5393D21}" destId="{C1A0D568-A851-42C9-ADA6-88C0AA803FE5}" srcOrd="1" destOrd="0" presId="urn:microsoft.com/office/officeart/2016/7/layout/BasicLinearProcessNumbered"/>
    <dgm:cxn modelId="{73BE8176-3C41-407F-AD61-965714DA7334}" type="presOf" srcId="{79268D7A-BCA8-4815-8641-6E663932158A}" destId="{993B067C-1AF3-4C55-BAB9-9EB129D7DA38}" srcOrd="0" destOrd="0" presId="urn:microsoft.com/office/officeart/2016/7/layout/BasicLinearProcessNumbered"/>
    <dgm:cxn modelId="{ED3E1557-9633-4798-98C1-69CDBABB5AE8}" type="presOf" srcId="{9291DFB2-1661-43F1-AA36-48B9EA0399A8}" destId="{08A486B4-0B10-4D55-BEB9-35E747785547}" srcOrd="1" destOrd="0" presId="urn:microsoft.com/office/officeart/2016/7/layout/BasicLinearProcessNumbered"/>
    <dgm:cxn modelId="{7746648C-4339-422C-ACC2-B80D64425CB9}" type="presOf" srcId="{9291DFB2-1661-43F1-AA36-48B9EA0399A8}" destId="{33EDB654-A117-4C2E-A1B7-71C225AECC1C}" srcOrd="0" destOrd="0" presId="urn:microsoft.com/office/officeart/2016/7/layout/BasicLinearProcessNumbered"/>
    <dgm:cxn modelId="{F54E2BA2-BEFC-45F7-A2F5-ECED80C716F1}" type="presOf" srcId="{71CEF0DC-49D8-4BA8-9E6A-9467A4091304}" destId="{87B710D1-93C7-471A-AB1A-B07B971CD308}" srcOrd="0" destOrd="0" presId="urn:microsoft.com/office/officeart/2016/7/layout/BasicLinearProcessNumbered"/>
    <dgm:cxn modelId="{F97716AD-81B8-4384-967F-482D87B28D90}" type="presOf" srcId="{B0491E5A-88D9-4BFD-B125-F7121AAAEE45}" destId="{EDA3C925-B8F9-494A-BE67-6C69B167D434}" srcOrd="0" destOrd="0" presId="urn:microsoft.com/office/officeart/2016/7/layout/BasicLinearProcessNumbered"/>
    <dgm:cxn modelId="{F726B8AF-247A-4CCD-88D2-86364016DBB6}" type="presOf" srcId="{9BFD3A07-430A-49AF-B83F-361C794A4D50}" destId="{2318CB81-1A0F-47F6-8BF9-6AF034C09810}" srcOrd="0" destOrd="0" presId="urn:microsoft.com/office/officeart/2016/7/layout/BasicLinearProcessNumbered"/>
    <dgm:cxn modelId="{F63FC6BC-F43D-4C34-82F8-5F46E7D814D1}" type="presOf" srcId="{71CEF0DC-49D8-4BA8-9E6A-9467A4091304}" destId="{FAE593F5-6B97-4976-B976-A755139515B7}" srcOrd="1" destOrd="0" presId="urn:microsoft.com/office/officeart/2016/7/layout/BasicLinearProcessNumbered"/>
    <dgm:cxn modelId="{895BEFCB-2BD2-4CBD-9EE3-960DBEA753E8}" srcId="{9BFD3A07-430A-49AF-B83F-361C794A4D50}" destId="{9291DFB2-1661-43F1-AA36-48B9EA0399A8}" srcOrd="0" destOrd="0" parTransId="{9985E260-2DEA-4169-9529-7E5E8AC84596}" sibTransId="{2EE48786-1A53-4FFE-8E03-007B49310AA4}"/>
    <dgm:cxn modelId="{662DE7D0-C900-4E54-870E-F15D8CF09550}" type="presOf" srcId="{24F29217-67DA-4719-A95D-E6E0E5393D21}" destId="{719C0E86-9EC8-4449-994C-9D8F8063CE17}" srcOrd="0" destOrd="0" presId="urn:microsoft.com/office/officeart/2016/7/layout/BasicLinearProcessNumbered"/>
    <dgm:cxn modelId="{73338D4E-19FC-4650-B156-CE2E923AC9E1}" type="presParOf" srcId="{2318CB81-1A0F-47F6-8BF9-6AF034C09810}" destId="{7123D29E-3C63-4DCC-A92A-84FB8C32E9EB}" srcOrd="0" destOrd="0" presId="urn:microsoft.com/office/officeart/2016/7/layout/BasicLinearProcessNumbered"/>
    <dgm:cxn modelId="{88A8A129-821B-4369-BB78-319C75571EFA}" type="presParOf" srcId="{7123D29E-3C63-4DCC-A92A-84FB8C32E9EB}" destId="{33EDB654-A117-4C2E-A1B7-71C225AECC1C}" srcOrd="0" destOrd="0" presId="urn:microsoft.com/office/officeart/2016/7/layout/BasicLinearProcessNumbered"/>
    <dgm:cxn modelId="{BBD46442-FF88-49B1-AD69-BEE06177CC0B}" type="presParOf" srcId="{7123D29E-3C63-4DCC-A92A-84FB8C32E9EB}" destId="{4BA25173-D542-41AD-A11E-F35426E1ED33}" srcOrd="1" destOrd="0" presId="urn:microsoft.com/office/officeart/2016/7/layout/BasicLinearProcessNumbered"/>
    <dgm:cxn modelId="{4D97B6D0-EEDD-41EE-9C35-07387DFE240D}" type="presParOf" srcId="{7123D29E-3C63-4DCC-A92A-84FB8C32E9EB}" destId="{D86E8527-F066-4140-AE7D-74BCD19870E8}" srcOrd="2" destOrd="0" presId="urn:microsoft.com/office/officeart/2016/7/layout/BasicLinearProcessNumbered"/>
    <dgm:cxn modelId="{F5A6C08A-C73B-4C49-B16D-8A0A62265677}" type="presParOf" srcId="{7123D29E-3C63-4DCC-A92A-84FB8C32E9EB}" destId="{08A486B4-0B10-4D55-BEB9-35E747785547}" srcOrd="3" destOrd="0" presId="urn:microsoft.com/office/officeart/2016/7/layout/BasicLinearProcessNumbered"/>
    <dgm:cxn modelId="{5B70F68E-C5DC-43ED-8005-0683283C1BB2}" type="presParOf" srcId="{2318CB81-1A0F-47F6-8BF9-6AF034C09810}" destId="{2FB40A9C-B65C-4321-8336-65CFF4808EF6}" srcOrd="1" destOrd="0" presId="urn:microsoft.com/office/officeart/2016/7/layout/BasicLinearProcessNumbered"/>
    <dgm:cxn modelId="{0F3B7F8F-BB6E-470C-B2E6-63AEFED84236}" type="presParOf" srcId="{2318CB81-1A0F-47F6-8BF9-6AF034C09810}" destId="{E97098AC-F130-4DD1-9FC3-44B760C3C472}" srcOrd="2" destOrd="0" presId="urn:microsoft.com/office/officeart/2016/7/layout/BasicLinearProcessNumbered"/>
    <dgm:cxn modelId="{DAAB50BE-03CD-4F21-A525-78451EE3D06D}" type="presParOf" srcId="{E97098AC-F130-4DD1-9FC3-44B760C3C472}" destId="{87B710D1-93C7-471A-AB1A-B07B971CD308}" srcOrd="0" destOrd="0" presId="urn:microsoft.com/office/officeart/2016/7/layout/BasicLinearProcessNumbered"/>
    <dgm:cxn modelId="{69EE71FC-124D-47B7-A5D8-B6B36E309047}" type="presParOf" srcId="{E97098AC-F130-4DD1-9FC3-44B760C3C472}" destId="{EDA3C925-B8F9-494A-BE67-6C69B167D434}" srcOrd="1" destOrd="0" presId="urn:microsoft.com/office/officeart/2016/7/layout/BasicLinearProcessNumbered"/>
    <dgm:cxn modelId="{13CAB93B-93E3-43E1-9C98-C1E319EE60B0}" type="presParOf" srcId="{E97098AC-F130-4DD1-9FC3-44B760C3C472}" destId="{7CD33565-183A-46A6-94EB-ED829375C4D3}" srcOrd="2" destOrd="0" presId="urn:microsoft.com/office/officeart/2016/7/layout/BasicLinearProcessNumbered"/>
    <dgm:cxn modelId="{594196D2-2795-4820-AB8F-E8FA597FE03E}" type="presParOf" srcId="{E97098AC-F130-4DD1-9FC3-44B760C3C472}" destId="{FAE593F5-6B97-4976-B976-A755139515B7}" srcOrd="3" destOrd="0" presId="urn:microsoft.com/office/officeart/2016/7/layout/BasicLinearProcessNumbered"/>
    <dgm:cxn modelId="{8397EC0F-C12E-4F90-93B2-FA32E3747A55}" type="presParOf" srcId="{2318CB81-1A0F-47F6-8BF9-6AF034C09810}" destId="{73965194-5D0E-4598-84B1-FAFB96588C68}" srcOrd="3" destOrd="0" presId="urn:microsoft.com/office/officeart/2016/7/layout/BasicLinearProcessNumbered"/>
    <dgm:cxn modelId="{680EF86C-837C-45C8-8227-0F9280F45516}" type="presParOf" srcId="{2318CB81-1A0F-47F6-8BF9-6AF034C09810}" destId="{B4E0DD88-0AD0-4C3A-88E1-8DD31043F85D}" srcOrd="4" destOrd="0" presId="urn:microsoft.com/office/officeart/2016/7/layout/BasicLinearProcessNumbered"/>
    <dgm:cxn modelId="{26967399-3CAB-40A5-B1B1-15AEAA631D16}" type="presParOf" srcId="{B4E0DD88-0AD0-4C3A-88E1-8DD31043F85D}" destId="{719C0E86-9EC8-4449-994C-9D8F8063CE17}" srcOrd="0" destOrd="0" presId="urn:microsoft.com/office/officeart/2016/7/layout/BasicLinearProcessNumbered"/>
    <dgm:cxn modelId="{8C64165C-0FA7-4BD4-943C-83A3F58FEDFA}" type="presParOf" srcId="{B4E0DD88-0AD0-4C3A-88E1-8DD31043F85D}" destId="{993B067C-1AF3-4C55-BAB9-9EB129D7DA38}" srcOrd="1" destOrd="0" presId="urn:microsoft.com/office/officeart/2016/7/layout/BasicLinearProcessNumbered"/>
    <dgm:cxn modelId="{FD1A334C-D514-4C00-89FD-414599219115}" type="presParOf" srcId="{B4E0DD88-0AD0-4C3A-88E1-8DD31043F85D}" destId="{6A2EE001-A46E-48AA-B2D4-648899DEB7FB}" srcOrd="2" destOrd="0" presId="urn:microsoft.com/office/officeart/2016/7/layout/BasicLinearProcessNumbered"/>
    <dgm:cxn modelId="{27EA0B3B-B148-4D11-8324-223A53035F68}" type="presParOf" srcId="{B4E0DD88-0AD0-4C3A-88E1-8DD31043F85D}" destId="{C1A0D568-A851-42C9-ADA6-88C0AA803FE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9152CF-DF94-42AF-9E57-85030B4722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B77BCA9-C0EE-43D5-B965-F1EED10E4B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Health, wellbeing, and sustainability are interconnected.</a:t>
          </a:r>
          <a:endParaRPr lang="en-US" dirty="0"/>
        </a:p>
      </dgm:t>
    </dgm:pt>
    <dgm:pt modelId="{E1093CCF-5C39-497A-B888-E4879522711A}" type="parTrans" cxnId="{1261219D-9B77-4CAE-941B-325CCB7FA627}">
      <dgm:prSet/>
      <dgm:spPr/>
      <dgm:t>
        <a:bodyPr/>
        <a:lstStyle/>
        <a:p>
          <a:endParaRPr lang="en-US"/>
        </a:p>
      </dgm:t>
    </dgm:pt>
    <dgm:pt modelId="{12C3FE61-0724-4696-8F41-5919F8C9E13A}" type="sibTrans" cxnId="{1261219D-9B77-4CAE-941B-325CCB7FA627}">
      <dgm:prSet/>
      <dgm:spPr/>
      <dgm:t>
        <a:bodyPr/>
        <a:lstStyle/>
        <a:p>
          <a:endParaRPr lang="en-US"/>
        </a:p>
      </dgm:t>
    </dgm:pt>
    <dgm:pt modelId="{9721B8A4-BA0F-4A07-9010-6EDCF8EA4D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Sustainable healthcare is not optional—it is essential for future resilience, equity, and wellbeing.</a:t>
          </a:r>
          <a:endParaRPr lang="en-US"/>
        </a:p>
      </dgm:t>
    </dgm:pt>
    <dgm:pt modelId="{C3FA5468-5C46-427B-B41B-A69B710B51CC}" type="parTrans" cxnId="{4618667E-F222-44D3-AF08-588E0646F53A}">
      <dgm:prSet/>
      <dgm:spPr/>
      <dgm:t>
        <a:bodyPr/>
        <a:lstStyle/>
        <a:p>
          <a:endParaRPr lang="en-US"/>
        </a:p>
      </dgm:t>
    </dgm:pt>
    <dgm:pt modelId="{1050CDA7-C1CC-42C5-9E70-365F9D13B53B}" type="sibTrans" cxnId="{4618667E-F222-44D3-AF08-588E0646F53A}">
      <dgm:prSet/>
      <dgm:spPr/>
      <dgm:t>
        <a:bodyPr/>
        <a:lstStyle/>
        <a:p>
          <a:endParaRPr lang="en-US"/>
        </a:p>
      </dgm:t>
    </dgm:pt>
    <dgm:pt modelId="{F328913D-F0BB-49AD-A4EB-263577FD64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UK has been successful in implementing SDG 3 through legislation and NHS Long Term Goals.</a:t>
          </a:r>
          <a:endParaRPr lang="en-US" dirty="0"/>
        </a:p>
      </dgm:t>
    </dgm:pt>
    <dgm:pt modelId="{94324335-56ED-48CB-BB66-02BF4CA84C2E}" type="parTrans" cxnId="{A7395E62-AA08-4565-8476-17BEFE7A1F41}">
      <dgm:prSet/>
      <dgm:spPr/>
      <dgm:t>
        <a:bodyPr/>
        <a:lstStyle/>
        <a:p>
          <a:endParaRPr lang="en-US"/>
        </a:p>
      </dgm:t>
    </dgm:pt>
    <dgm:pt modelId="{7DED3187-69E6-4210-9098-33754B062D57}" type="sibTrans" cxnId="{A7395E62-AA08-4565-8476-17BEFE7A1F41}">
      <dgm:prSet/>
      <dgm:spPr/>
      <dgm:t>
        <a:bodyPr/>
        <a:lstStyle/>
        <a:p>
          <a:endParaRPr lang="en-US"/>
        </a:p>
      </dgm:t>
    </dgm:pt>
    <dgm:pt modelId="{A8D29E08-7F3F-4105-BD48-8F0B3A968983}" type="pres">
      <dgm:prSet presAssocID="{439152CF-DF94-42AF-9E57-85030B4722BE}" presName="root" presStyleCnt="0">
        <dgm:presLayoutVars>
          <dgm:dir/>
          <dgm:resizeHandles val="exact"/>
        </dgm:presLayoutVars>
      </dgm:prSet>
      <dgm:spPr/>
    </dgm:pt>
    <dgm:pt modelId="{FF4FC890-21E2-4A4F-84B6-1D5B1FBAB90A}" type="pres">
      <dgm:prSet presAssocID="{4B77BCA9-C0EE-43D5-B965-F1EED10E4BDC}" presName="compNode" presStyleCnt="0"/>
      <dgm:spPr/>
    </dgm:pt>
    <dgm:pt modelId="{DCC00F8C-B04A-42CB-8F84-BF3263867C5F}" type="pres">
      <dgm:prSet presAssocID="{4B77BCA9-C0EE-43D5-B965-F1EED10E4BDC}" presName="bgRect" presStyleLbl="bgShp" presStyleIdx="0" presStyleCnt="3"/>
      <dgm:spPr/>
    </dgm:pt>
    <dgm:pt modelId="{453B0264-875A-44B3-AD66-14CCEEA4EB65}" type="pres">
      <dgm:prSet presAssocID="{4B77BCA9-C0EE-43D5-B965-F1EED10E4B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D76A4AC6-FAF3-4FEA-A943-B38A5E5589CE}" type="pres">
      <dgm:prSet presAssocID="{4B77BCA9-C0EE-43D5-B965-F1EED10E4BDC}" presName="spaceRect" presStyleCnt="0"/>
      <dgm:spPr/>
    </dgm:pt>
    <dgm:pt modelId="{26AD1548-5082-4267-BF6C-B5634ADEF975}" type="pres">
      <dgm:prSet presAssocID="{4B77BCA9-C0EE-43D5-B965-F1EED10E4BDC}" presName="parTx" presStyleLbl="revTx" presStyleIdx="0" presStyleCnt="3">
        <dgm:presLayoutVars>
          <dgm:chMax val="0"/>
          <dgm:chPref val="0"/>
        </dgm:presLayoutVars>
      </dgm:prSet>
      <dgm:spPr/>
    </dgm:pt>
    <dgm:pt modelId="{64A3839B-2949-40BB-A530-60036D7A6F4B}" type="pres">
      <dgm:prSet presAssocID="{12C3FE61-0724-4696-8F41-5919F8C9E13A}" presName="sibTrans" presStyleCnt="0"/>
      <dgm:spPr/>
    </dgm:pt>
    <dgm:pt modelId="{523884D1-E50A-4D8C-8B7E-BA304286C3E8}" type="pres">
      <dgm:prSet presAssocID="{9721B8A4-BA0F-4A07-9010-6EDCF8EA4D23}" presName="compNode" presStyleCnt="0"/>
      <dgm:spPr/>
    </dgm:pt>
    <dgm:pt modelId="{364DBAD4-EAC7-466E-9E7C-F1D6568771D3}" type="pres">
      <dgm:prSet presAssocID="{9721B8A4-BA0F-4A07-9010-6EDCF8EA4D23}" presName="bgRect" presStyleLbl="bgShp" presStyleIdx="1" presStyleCnt="3"/>
      <dgm:spPr/>
    </dgm:pt>
    <dgm:pt modelId="{142DDE6B-BA0E-48D8-9A1D-E30BF3FC0EDC}" type="pres">
      <dgm:prSet presAssocID="{9721B8A4-BA0F-4A07-9010-6EDCF8EA4D2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CBA318F-42A0-489E-B190-B8408953A566}" type="pres">
      <dgm:prSet presAssocID="{9721B8A4-BA0F-4A07-9010-6EDCF8EA4D23}" presName="spaceRect" presStyleCnt="0"/>
      <dgm:spPr/>
    </dgm:pt>
    <dgm:pt modelId="{B3200C61-5D44-4C32-8968-978563EEB720}" type="pres">
      <dgm:prSet presAssocID="{9721B8A4-BA0F-4A07-9010-6EDCF8EA4D23}" presName="parTx" presStyleLbl="revTx" presStyleIdx="1" presStyleCnt="3">
        <dgm:presLayoutVars>
          <dgm:chMax val="0"/>
          <dgm:chPref val="0"/>
        </dgm:presLayoutVars>
      </dgm:prSet>
      <dgm:spPr/>
    </dgm:pt>
    <dgm:pt modelId="{3C0CD972-590A-4E34-B2D4-EB037E140E98}" type="pres">
      <dgm:prSet presAssocID="{1050CDA7-C1CC-42C5-9E70-365F9D13B53B}" presName="sibTrans" presStyleCnt="0"/>
      <dgm:spPr/>
    </dgm:pt>
    <dgm:pt modelId="{2B25DD1C-C43E-42AA-8356-F8F182869AE2}" type="pres">
      <dgm:prSet presAssocID="{F328913D-F0BB-49AD-A4EB-263577FD6422}" presName="compNode" presStyleCnt="0"/>
      <dgm:spPr/>
    </dgm:pt>
    <dgm:pt modelId="{D846EBE2-38F0-40F5-A07C-D02ED31F0C97}" type="pres">
      <dgm:prSet presAssocID="{F328913D-F0BB-49AD-A4EB-263577FD6422}" presName="bgRect" presStyleLbl="bgShp" presStyleIdx="2" presStyleCnt="3"/>
      <dgm:spPr/>
    </dgm:pt>
    <dgm:pt modelId="{0850D2FC-C0DB-420D-B756-E9F9A6F20E0F}" type="pres">
      <dgm:prSet presAssocID="{F328913D-F0BB-49AD-A4EB-263577FD64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4BB189E-1489-41D0-8093-4FD6CFE32589}" type="pres">
      <dgm:prSet presAssocID="{F328913D-F0BB-49AD-A4EB-263577FD6422}" presName="spaceRect" presStyleCnt="0"/>
      <dgm:spPr/>
    </dgm:pt>
    <dgm:pt modelId="{B98B630F-150D-475D-8370-E5B6CAD3AC4D}" type="pres">
      <dgm:prSet presAssocID="{F328913D-F0BB-49AD-A4EB-263577FD642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61E523A-5E0F-4057-A35E-478F82321CBB}" type="presOf" srcId="{9721B8A4-BA0F-4A07-9010-6EDCF8EA4D23}" destId="{B3200C61-5D44-4C32-8968-978563EEB720}" srcOrd="0" destOrd="0" presId="urn:microsoft.com/office/officeart/2018/2/layout/IconVerticalSolidList"/>
    <dgm:cxn modelId="{A7395E62-AA08-4565-8476-17BEFE7A1F41}" srcId="{439152CF-DF94-42AF-9E57-85030B4722BE}" destId="{F328913D-F0BB-49AD-A4EB-263577FD6422}" srcOrd="2" destOrd="0" parTransId="{94324335-56ED-48CB-BB66-02BF4CA84C2E}" sibTransId="{7DED3187-69E6-4210-9098-33754B062D57}"/>
    <dgm:cxn modelId="{D3AF6472-AC3A-45DF-8E72-0988E8767A60}" type="presOf" srcId="{4B77BCA9-C0EE-43D5-B965-F1EED10E4BDC}" destId="{26AD1548-5082-4267-BF6C-B5634ADEF975}" srcOrd="0" destOrd="0" presId="urn:microsoft.com/office/officeart/2018/2/layout/IconVerticalSolidList"/>
    <dgm:cxn modelId="{4618667E-F222-44D3-AF08-588E0646F53A}" srcId="{439152CF-DF94-42AF-9E57-85030B4722BE}" destId="{9721B8A4-BA0F-4A07-9010-6EDCF8EA4D23}" srcOrd="1" destOrd="0" parTransId="{C3FA5468-5C46-427B-B41B-A69B710B51CC}" sibTransId="{1050CDA7-C1CC-42C5-9E70-365F9D13B53B}"/>
    <dgm:cxn modelId="{1261219D-9B77-4CAE-941B-325CCB7FA627}" srcId="{439152CF-DF94-42AF-9E57-85030B4722BE}" destId="{4B77BCA9-C0EE-43D5-B965-F1EED10E4BDC}" srcOrd="0" destOrd="0" parTransId="{E1093CCF-5C39-497A-B888-E4879522711A}" sibTransId="{12C3FE61-0724-4696-8F41-5919F8C9E13A}"/>
    <dgm:cxn modelId="{DB199DA3-FB46-421E-9F77-2A410E40DB58}" type="presOf" srcId="{F328913D-F0BB-49AD-A4EB-263577FD6422}" destId="{B98B630F-150D-475D-8370-E5B6CAD3AC4D}" srcOrd="0" destOrd="0" presId="urn:microsoft.com/office/officeart/2018/2/layout/IconVerticalSolidList"/>
    <dgm:cxn modelId="{4ACD03F1-4766-4B29-8996-086240775528}" type="presOf" srcId="{439152CF-DF94-42AF-9E57-85030B4722BE}" destId="{A8D29E08-7F3F-4105-BD48-8F0B3A968983}" srcOrd="0" destOrd="0" presId="urn:microsoft.com/office/officeart/2018/2/layout/IconVerticalSolidList"/>
    <dgm:cxn modelId="{D2374FFF-A019-4B4A-B4A0-28CDECBE734A}" type="presParOf" srcId="{A8D29E08-7F3F-4105-BD48-8F0B3A968983}" destId="{FF4FC890-21E2-4A4F-84B6-1D5B1FBAB90A}" srcOrd="0" destOrd="0" presId="urn:microsoft.com/office/officeart/2018/2/layout/IconVerticalSolidList"/>
    <dgm:cxn modelId="{66D5F1EB-D352-4E34-A2F9-0BDEC98B51AF}" type="presParOf" srcId="{FF4FC890-21E2-4A4F-84B6-1D5B1FBAB90A}" destId="{DCC00F8C-B04A-42CB-8F84-BF3263867C5F}" srcOrd="0" destOrd="0" presId="urn:microsoft.com/office/officeart/2018/2/layout/IconVerticalSolidList"/>
    <dgm:cxn modelId="{434A06C4-074B-442B-94DF-29F62196AE31}" type="presParOf" srcId="{FF4FC890-21E2-4A4F-84B6-1D5B1FBAB90A}" destId="{453B0264-875A-44B3-AD66-14CCEEA4EB65}" srcOrd="1" destOrd="0" presId="urn:microsoft.com/office/officeart/2018/2/layout/IconVerticalSolidList"/>
    <dgm:cxn modelId="{2B77BF4E-D633-4BC7-A58F-BDF67509146A}" type="presParOf" srcId="{FF4FC890-21E2-4A4F-84B6-1D5B1FBAB90A}" destId="{D76A4AC6-FAF3-4FEA-A943-B38A5E5589CE}" srcOrd="2" destOrd="0" presId="urn:microsoft.com/office/officeart/2018/2/layout/IconVerticalSolidList"/>
    <dgm:cxn modelId="{D791FBA2-9760-4A65-99D6-1762032C09EC}" type="presParOf" srcId="{FF4FC890-21E2-4A4F-84B6-1D5B1FBAB90A}" destId="{26AD1548-5082-4267-BF6C-B5634ADEF975}" srcOrd="3" destOrd="0" presId="urn:microsoft.com/office/officeart/2018/2/layout/IconVerticalSolidList"/>
    <dgm:cxn modelId="{42A2B00F-1CF2-484B-9582-84C5F40AEEB0}" type="presParOf" srcId="{A8D29E08-7F3F-4105-BD48-8F0B3A968983}" destId="{64A3839B-2949-40BB-A530-60036D7A6F4B}" srcOrd="1" destOrd="0" presId="urn:microsoft.com/office/officeart/2018/2/layout/IconVerticalSolidList"/>
    <dgm:cxn modelId="{54B89EAB-2259-425F-9019-0DFAA0F8F0FF}" type="presParOf" srcId="{A8D29E08-7F3F-4105-BD48-8F0B3A968983}" destId="{523884D1-E50A-4D8C-8B7E-BA304286C3E8}" srcOrd="2" destOrd="0" presId="urn:microsoft.com/office/officeart/2018/2/layout/IconVerticalSolidList"/>
    <dgm:cxn modelId="{773C7011-4241-4E59-AD59-2D51A13662D4}" type="presParOf" srcId="{523884D1-E50A-4D8C-8B7E-BA304286C3E8}" destId="{364DBAD4-EAC7-466E-9E7C-F1D6568771D3}" srcOrd="0" destOrd="0" presId="urn:microsoft.com/office/officeart/2018/2/layout/IconVerticalSolidList"/>
    <dgm:cxn modelId="{B9CFD463-7306-498B-8BB4-65E70A9C99E2}" type="presParOf" srcId="{523884D1-E50A-4D8C-8B7E-BA304286C3E8}" destId="{142DDE6B-BA0E-48D8-9A1D-E30BF3FC0EDC}" srcOrd="1" destOrd="0" presId="urn:microsoft.com/office/officeart/2018/2/layout/IconVerticalSolidList"/>
    <dgm:cxn modelId="{5BAE3977-7A78-4135-88C3-43FE45F94A49}" type="presParOf" srcId="{523884D1-E50A-4D8C-8B7E-BA304286C3E8}" destId="{DCBA318F-42A0-489E-B190-B8408953A566}" srcOrd="2" destOrd="0" presId="urn:microsoft.com/office/officeart/2018/2/layout/IconVerticalSolidList"/>
    <dgm:cxn modelId="{896B39FD-F06F-453C-9970-07332DD6EB15}" type="presParOf" srcId="{523884D1-E50A-4D8C-8B7E-BA304286C3E8}" destId="{B3200C61-5D44-4C32-8968-978563EEB720}" srcOrd="3" destOrd="0" presId="urn:microsoft.com/office/officeart/2018/2/layout/IconVerticalSolidList"/>
    <dgm:cxn modelId="{96C3FE4F-C7E3-4F15-89F1-467E61AA758C}" type="presParOf" srcId="{A8D29E08-7F3F-4105-BD48-8F0B3A968983}" destId="{3C0CD972-590A-4E34-B2D4-EB037E140E98}" srcOrd="3" destOrd="0" presId="urn:microsoft.com/office/officeart/2018/2/layout/IconVerticalSolidList"/>
    <dgm:cxn modelId="{79E8D125-5711-4573-95C3-6E4166F10ED0}" type="presParOf" srcId="{A8D29E08-7F3F-4105-BD48-8F0B3A968983}" destId="{2B25DD1C-C43E-42AA-8356-F8F182869AE2}" srcOrd="4" destOrd="0" presId="urn:microsoft.com/office/officeart/2018/2/layout/IconVerticalSolidList"/>
    <dgm:cxn modelId="{534F16A0-E4B3-463E-AC79-E0535377311B}" type="presParOf" srcId="{2B25DD1C-C43E-42AA-8356-F8F182869AE2}" destId="{D846EBE2-38F0-40F5-A07C-D02ED31F0C97}" srcOrd="0" destOrd="0" presId="urn:microsoft.com/office/officeart/2018/2/layout/IconVerticalSolidList"/>
    <dgm:cxn modelId="{929A737F-0C9E-4D9C-92DD-568C04CCEB35}" type="presParOf" srcId="{2B25DD1C-C43E-42AA-8356-F8F182869AE2}" destId="{0850D2FC-C0DB-420D-B756-E9F9A6F20E0F}" srcOrd="1" destOrd="0" presId="urn:microsoft.com/office/officeart/2018/2/layout/IconVerticalSolidList"/>
    <dgm:cxn modelId="{A58C8E52-D1C1-4ABD-84CA-A7DBFD35F7B0}" type="presParOf" srcId="{2B25DD1C-C43E-42AA-8356-F8F182869AE2}" destId="{24BB189E-1489-41D0-8093-4FD6CFE32589}" srcOrd="2" destOrd="0" presId="urn:microsoft.com/office/officeart/2018/2/layout/IconVerticalSolidList"/>
    <dgm:cxn modelId="{390709EA-D05F-4ABF-B165-BA661807C09A}" type="presParOf" srcId="{2B25DD1C-C43E-42AA-8356-F8F182869AE2}" destId="{B98B630F-150D-475D-8370-E5B6CAD3AC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3FA81E-1156-437F-895D-EBD0BAEA3C97}">
      <dsp:nvSpPr>
        <dsp:cNvPr id="0" name=""/>
        <dsp:cNvSpPr/>
      </dsp:nvSpPr>
      <dsp:spPr>
        <a:xfrm>
          <a:off x="0" y="574671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E82040-0ABB-4E6C-8482-68D4E15B466A}">
      <dsp:nvSpPr>
        <dsp:cNvPr id="0" name=""/>
        <dsp:cNvSpPr/>
      </dsp:nvSpPr>
      <dsp:spPr>
        <a:xfrm>
          <a:off x="323552" y="882046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NHS Long Term Plan focuses on improving prevention, early intervention, and access to quality healthcare (NHS 2024a).</a:t>
          </a:r>
          <a:endParaRPr lang="en-US" sz="1900" kern="1200"/>
        </a:p>
      </dsp:txBody>
      <dsp:txXfrm>
        <a:off x="377710" y="936204"/>
        <a:ext cx="2803655" cy="1740785"/>
      </dsp:txXfrm>
    </dsp:sp>
    <dsp:sp modelId="{1E4B7EAA-EDCA-4235-8830-80925246DE7B}">
      <dsp:nvSpPr>
        <dsp:cNvPr id="0" name=""/>
        <dsp:cNvSpPr/>
      </dsp:nvSpPr>
      <dsp:spPr>
        <a:xfrm>
          <a:off x="3559075" y="574671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8734A0-97AE-47B6-B814-53429AF268A3}">
      <dsp:nvSpPr>
        <dsp:cNvPr id="0" name=""/>
        <dsp:cNvSpPr/>
      </dsp:nvSpPr>
      <dsp:spPr>
        <a:xfrm>
          <a:off x="3882628" y="882046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promotes mental health support, healthier lifestyles, and reduced health inequalities.</a:t>
          </a:r>
          <a:endParaRPr lang="en-US" sz="1900" kern="1200"/>
        </a:p>
      </dsp:txBody>
      <dsp:txXfrm>
        <a:off x="3936786" y="936204"/>
        <a:ext cx="2803655" cy="1740785"/>
      </dsp:txXfrm>
    </dsp:sp>
    <dsp:sp modelId="{17B5BB58-BDC7-485F-BB9A-5B3EA3CF3369}">
      <dsp:nvSpPr>
        <dsp:cNvPr id="0" name=""/>
        <dsp:cNvSpPr/>
      </dsp:nvSpPr>
      <dsp:spPr>
        <a:xfrm>
          <a:off x="7118151" y="574671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3DF436-A6EE-470A-AEF3-24F59231BACD}">
      <dsp:nvSpPr>
        <dsp:cNvPr id="0" name=""/>
        <dsp:cNvSpPr/>
      </dsp:nvSpPr>
      <dsp:spPr>
        <a:xfrm>
          <a:off x="7441703" y="882046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These priorities align with </a:t>
          </a:r>
          <a:r>
            <a:rPr lang="en-GB" sz="1900" b="1" kern="1200"/>
            <a:t>SDG 3</a:t>
          </a:r>
          <a:r>
            <a:rPr lang="en-GB" sz="1900" kern="1200"/>
            <a:t> by ensuring healthy lives and promoting wellbeing for all in the UK (Magee 2023).</a:t>
          </a:r>
          <a:endParaRPr lang="en-US" sz="1900" kern="1200"/>
        </a:p>
      </dsp:txBody>
      <dsp:txXfrm>
        <a:off x="7495861" y="936204"/>
        <a:ext cx="2803655" cy="17407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DB654-A117-4C2E-A1B7-71C225AECC1C}">
      <dsp:nvSpPr>
        <dsp:cNvPr id="0" name=""/>
        <dsp:cNvSpPr/>
      </dsp:nvSpPr>
      <dsp:spPr>
        <a:xfrm>
          <a:off x="0" y="0"/>
          <a:ext cx="3235523" cy="330388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2254" tIns="330200" rIns="25225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</a:t>
          </a:r>
          <a:r>
            <a:rPr lang="en-GB" sz="1700" b="1" kern="1200"/>
            <a:t>Health and Social Care Act 2022</a:t>
          </a:r>
          <a:r>
            <a:rPr lang="en-GB" sz="1700" kern="1200"/>
            <a:t> aims to improve integration between health and social care services (Legislation UK 2022).</a:t>
          </a:r>
          <a:endParaRPr lang="en-US" sz="1700" kern="1200"/>
        </a:p>
      </dsp:txBody>
      <dsp:txXfrm>
        <a:off x="0" y="1255477"/>
        <a:ext cx="3235523" cy="1982332"/>
      </dsp:txXfrm>
    </dsp:sp>
    <dsp:sp modelId="{4BA25173-D542-41AD-A11E-F35426E1ED33}">
      <dsp:nvSpPr>
        <dsp:cNvPr id="0" name=""/>
        <dsp:cNvSpPr/>
      </dsp:nvSpPr>
      <dsp:spPr>
        <a:xfrm>
          <a:off x="1122178" y="330388"/>
          <a:ext cx="991166" cy="991166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275" tIns="12700" rIns="7727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67331" y="475541"/>
        <a:ext cx="700860" cy="700860"/>
      </dsp:txXfrm>
    </dsp:sp>
    <dsp:sp modelId="{D86E8527-F066-4140-AE7D-74BCD19870E8}">
      <dsp:nvSpPr>
        <dsp:cNvPr id="0" name=""/>
        <dsp:cNvSpPr/>
      </dsp:nvSpPr>
      <dsp:spPr>
        <a:xfrm>
          <a:off x="0" y="3303816"/>
          <a:ext cx="3235523" cy="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B710D1-93C7-471A-AB1A-B07B971CD308}">
      <dsp:nvSpPr>
        <dsp:cNvPr id="0" name=""/>
        <dsp:cNvSpPr/>
      </dsp:nvSpPr>
      <dsp:spPr>
        <a:xfrm>
          <a:off x="3559075" y="0"/>
          <a:ext cx="3235523" cy="330388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2254" tIns="330200" rIns="25225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strengthens collaboration through the creation of </a:t>
          </a:r>
          <a:r>
            <a:rPr lang="en-GB" sz="1700" b="1" kern="1200"/>
            <a:t>Integrated Care Systems (ICSs)</a:t>
          </a:r>
          <a:r>
            <a:rPr lang="en-GB" sz="1700" kern="1200"/>
            <a:t> across England (Legislation UK 2022).</a:t>
          </a:r>
          <a:endParaRPr lang="en-US" sz="1700" kern="1200"/>
        </a:p>
      </dsp:txBody>
      <dsp:txXfrm>
        <a:off x="3559075" y="1255477"/>
        <a:ext cx="3235523" cy="1982332"/>
      </dsp:txXfrm>
    </dsp:sp>
    <dsp:sp modelId="{EDA3C925-B8F9-494A-BE67-6C69B167D434}">
      <dsp:nvSpPr>
        <dsp:cNvPr id="0" name=""/>
        <dsp:cNvSpPr/>
      </dsp:nvSpPr>
      <dsp:spPr>
        <a:xfrm>
          <a:off x="4681254" y="330388"/>
          <a:ext cx="991166" cy="99116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275" tIns="12700" rIns="7727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26407" y="475541"/>
        <a:ext cx="700860" cy="700860"/>
      </dsp:txXfrm>
    </dsp:sp>
    <dsp:sp modelId="{7CD33565-183A-46A6-94EB-ED829375C4D3}">
      <dsp:nvSpPr>
        <dsp:cNvPr id="0" name=""/>
        <dsp:cNvSpPr/>
      </dsp:nvSpPr>
      <dsp:spPr>
        <a:xfrm>
          <a:off x="3559075" y="3303816"/>
          <a:ext cx="3235523" cy="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9C0E86-9EC8-4449-994C-9D8F8063CE17}">
      <dsp:nvSpPr>
        <dsp:cNvPr id="0" name=""/>
        <dsp:cNvSpPr/>
      </dsp:nvSpPr>
      <dsp:spPr>
        <a:xfrm>
          <a:off x="7118151" y="0"/>
          <a:ext cx="3235523" cy="330388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2254" tIns="330200" rIns="25225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Act supports efficiency, equality, and better patient outcomes in line with </a:t>
          </a:r>
          <a:r>
            <a:rPr lang="en-GB" sz="1700" b="1" kern="1200"/>
            <a:t>SDG 3</a:t>
          </a:r>
          <a:r>
            <a:rPr lang="en-GB" sz="1700" kern="1200"/>
            <a:t> goals.</a:t>
          </a:r>
          <a:endParaRPr lang="en-US" sz="1700" kern="1200"/>
        </a:p>
      </dsp:txBody>
      <dsp:txXfrm>
        <a:off x="7118151" y="1255477"/>
        <a:ext cx="3235523" cy="1982332"/>
      </dsp:txXfrm>
    </dsp:sp>
    <dsp:sp modelId="{993B067C-1AF3-4C55-BAB9-9EB129D7DA38}">
      <dsp:nvSpPr>
        <dsp:cNvPr id="0" name=""/>
        <dsp:cNvSpPr/>
      </dsp:nvSpPr>
      <dsp:spPr>
        <a:xfrm>
          <a:off x="8240330" y="330388"/>
          <a:ext cx="991166" cy="991166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275" tIns="12700" rIns="7727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385483" y="475541"/>
        <a:ext cx="700860" cy="700860"/>
      </dsp:txXfrm>
    </dsp:sp>
    <dsp:sp modelId="{6A2EE001-A46E-48AA-B2D4-648899DEB7FB}">
      <dsp:nvSpPr>
        <dsp:cNvPr id="0" name=""/>
        <dsp:cNvSpPr/>
      </dsp:nvSpPr>
      <dsp:spPr>
        <a:xfrm>
          <a:off x="7118151" y="3303816"/>
          <a:ext cx="3235523" cy="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C00F8C-B04A-42CB-8F84-BF3263867C5F}">
      <dsp:nvSpPr>
        <dsp:cNvPr id="0" name=""/>
        <dsp:cNvSpPr/>
      </dsp:nvSpPr>
      <dsp:spPr>
        <a:xfrm>
          <a:off x="0" y="565"/>
          <a:ext cx="5924550" cy="13222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3B0264-875A-44B3-AD66-14CCEEA4EB65}">
      <dsp:nvSpPr>
        <dsp:cNvPr id="0" name=""/>
        <dsp:cNvSpPr/>
      </dsp:nvSpPr>
      <dsp:spPr>
        <a:xfrm>
          <a:off x="399993" y="298080"/>
          <a:ext cx="727260" cy="7272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D1548-5082-4267-BF6C-B5634ADEF975}">
      <dsp:nvSpPr>
        <dsp:cNvPr id="0" name=""/>
        <dsp:cNvSpPr/>
      </dsp:nvSpPr>
      <dsp:spPr>
        <a:xfrm>
          <a:off x="1527246" y="565"/>
          <a:ext cx="4397303" cy="132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943" tIns="139943" rIns="139943" bIns="13994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Health, wellbeing, and sustainability are interconnected.</a:t>
          </a:r>
          <a:endParaRPr lang="en-US" sz="1900" kern="1200" dirty="0"/>
        </a:p>
      </dsp:txBody>
      <dsp:txXfrm>
        <a:off x="1527246" y="565"/>
        <a:ext cx="4397303" cy="1322291"/>
      </dsp:txXfrm>
    </dsp:sp>
    <dsp:sp modelId="{364DBAD4-EAC7-466E-9E7C-F1D6568771D3}">
      <dsp:nvSpPr>
        <dsp:cNvPr id="0" name=""/>
        <dsp:cNvSpPr/>
      </dsp:nvSpPr>
      <dsp:spPr>
        <a:xfrm>
          <a:off x="0" y="1653429"/>
          <a:ext cx="5924550" cy="13222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2DDE6B-BA0E-48D8-9A1D-E30BF3FC0EDC}">
      <dsp:nvSpPr>
        <dsp:cNvPr id="0" name=""/>
        <dsp:cNvSpPr/>
      </dsp:nvSpPr>
      <dsp:spPr>
        <a:xfrm>
          <a:off x="399993" y="1950944"/>
          <a:ext cx="727260" cy="7272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00C61-5D44-4C32-8968-978563EEB720}">
      <dsp:nvSpPr>
        <dsp:cNvPr id="0" name=""/>
        <dsp:cNvSpPr/>
      </dsp:nvSpPr>
      <dsp:spPr>
        <a:xfrm>
          <a:off x="1527246" y="1653429"/>
          <a:ext cx="4397303" cy="132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943" tIns="139943" rIns="139943" bIns="13994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Sustainable healthcare is not optional—it is essential for future resilience, equity, and wellbeing.</a:t>
          </a:r>
          <a:endParaRPr lang="en-US" sz="1900" kern="1200"/>
        </a:p>
      </dsp:txBody>
      <dsp:txXfrm>
        <a:off x="1527246" y="1653429"/>
        <a:ext cx="4397303" cy="1322291"/>
      </dsp:txXfrm>
    </dsp:sp>
    <dsp:sp modelId="{D846EBE2-38F0-40F5-A07C-D02ED31F0C97}">
      <dsp:nvSpPr>
        <dsp:cNvPr id="0" name=""/>
        <dsp:cNvSpPr/>
      </dsp:nvSpPr>
      <dsp:spPr>
        <a:xfrm>
          <a:off x="0" y="3306293"/>
          <a:ext cx="5924550" cy="13222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0D2FC-C0DB-420D-B756-E9F9A6F20E0F}">
      <dsp:nvSpPr>
        <dsp:cNvPr id="0" name=""/>
        <dsp:cNvSpPr/>
      </dsp:nvSpPr>
      <dsp:spPr>
        <a:xfrm>
          <a:off x="399993" y="3603809"/>
          <a:ext cx="727260" cy="7272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B630F-150D-475D-8370-E5B6CAD3AC4D}">
      <dsp:nvSpPr>
        <dsp:cNvPr id="0" name=""/>
        <dsp:cNvSpPr/>
      </dsp:nvSpPr>
      <dsp:spPr>
        <a:xfrm>
          <a:off x="1527246" y="3306293"/>
          <a:ext cx="4397303" cy="132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943" tIns="139943" rIns="139943" bIns="13994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UK has been successful in implementing SDG 3 through legislation and NHS Long Term Goals.</a:t>
          </a:r>
          <a:endParaRPr lang="en-US" sz="1900" kern="1200" dirty="0"/>
        </a:p>
      </dsp:txBody>
      <dsp:txXfrm>
        <a:off x="1527246" y="3306293"/>
        <a:ext cx="4397303" cy="13222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2D7B9-7DCF-4041-BB5B-A43B840ED92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D152E-15EA-4DFC-8DE2-F29330425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7514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205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842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9192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257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304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0951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497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440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065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7D152E-15EA-4DFC-8DE2-F2933042562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93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C13D-A3AD-AA2E-1306-C1E9EEFF3A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F4CD1-7892-C2C2-83D1-9297B28E0C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26F1A2-A890-B119-9F10-5248897F4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DCDDA3-ACE6-EA10-63E3-9FAB85EA5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431E9-66C1-B9E5-74FD-9171A2AEA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056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B7072-335E-9498-C063-DD0E789B6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F9A7D-1664-4D39-4187-ABCFAD0066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557FF-D267-9C6B-150A-BA4E5369E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5FD521-5C0D-1474-6B57-60F637A8C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04E9D-0147-B90D-7B52-BF69F7169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883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75F0F-5CA6-AF8F-9485-9439F9D08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40D7F5-7760-751C-DD04-155A39461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39F4-B662-DE76-2576-645A6D0CE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29A0C-990F-B211-49AE-44927204F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93A977-C301-A639-AE28-ED9B2068E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180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E08E0-44C5-FD55-B1A2-977C4A595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C015B-6BF4-6DED-5438-0829F6FEAB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21961-D1F9-EC19-2968-2898A08CD6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596CC8-2656-CEFA-B4A6-8DEF1861E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03A87C-A4E0-89F0-C00D-5C6CE9F6E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7042B0-4F69-DC6E-56EC-6D41023A4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21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CE47A-9BB8-E536-FBBA-BB742B65C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9971A2-13D3-A698-75DA-B80CC9FB89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447848-9617-2393-8B4D-36A58F2C5F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E68EC7-4623-258C-8CE0-D3ACDEDF8C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BCB796-A1C0-8418-80B5-8C2C6383F0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D82A4C-9895-AB57-8C29-F08EC3B81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360A7D-FBAA-7120-13FF-50B18A14B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5FC5C5-76C7-1516-673A-78C48ECDC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922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F991F-9377-A97C-585B-5FBDA7CBE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95F451-D060-149B-EBC3-D3D67183E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3B4369-4CBA-547E-F9A8-9ED251A10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BFECF6-7A54-8F75-6456-38CD3727B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075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83B73C-E00C-DE3E-48F6-4FD61D050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EF845B-1D95-22EB-838E-A9D3B1CF4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371770-F4A4-CB69-408F-F9C5A11B1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460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F9D8F-E255-F842-6541-E9A2B3825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BC71F-CA4F-075A-44E3-08152C714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9E465A-780D-3EC4-B399-FAE7881505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070B30-7AD2-7164-1844-D5474E50C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199073-D033-BCD9-90F5-F20C76852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670567-4A11-C76B-9E88-86C89B491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460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353BA-A79C-55E6-A858-D5598468B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AA5D99-18C7-042D-B830-05E6A582EF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B98C3-580E-7334-54DA-03558927D2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F8B19D-66C2-153B-5DE7-CCC68606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61BF9E-FCAC-9317-AEF4-92134A53F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DECC9D-5CB1-3186-D967-8437B8234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757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7DAEF-7671-720A-888E-663C6EAD4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14BB0E-F450-FB4D-8031-D5BE220CCF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1B403-5747-7C56-C90E-AEFB24E22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3D8160-0252-EE1E-D71F-E086384A5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659EE-4CEB-B14B-2DB8-D03D3C439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424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0E0E67-03E4-388B-8507-8E1DE17FDA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832D34-A7D6-AEA7-B38C-A56DC7B092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26259-FD55-1316-7098-CF643E862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F60CC7-6206-FB2E-F88C-72B7A9179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CEEE6-3787-150D-A4BA-37A1C0CB0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918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3CD823-B36D-0CCC-37B4-74C0F9467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A23728-069A-AFC6-A70F-DE89F25B6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E3D71-A0CC-E455-77A9-E87BD49086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DB103-5B23-270D-678E-8E8C6DE4C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F4633-4D0B-9043-7BF0-EA0C9D0EC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391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B9B89-8EF7-B660-BEF2-25902E273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891" y="1411706"/>
            <a:ext cx="9600217" cy="2358190"/>
          </a:xfrm>
        </p:spPr>
        <p:txBody>
          <a:bodyPr>
            <a:noAutofit/>
          </a:bodyPr>
          <a:lstStyle/>
          <a:p>
            <a:r>
              <a:rPr lang="en-US" sz="2400" b="1" dirty="0" err="1">
                <a:latin typeface="+mn-lt"/>
              </a:rPr>
              <a:t>Programme</a:t>
            </a:r>
            <a:r>
              <a:rPr lang="en-US" sz="2400" b="1" dirty="0">
                <a:latin typeface="+mn-lt"/>
              </a:rPr>
              <a:t>: BSc (Hons) Health and Social Care</a:t>
            </a:r>
            <a:br>
              <a:rPr lang="en-US" sz="2400" b="1" dirty="0">
                <a:latin typeface="+mn-lt"/>
              </a:rPr>
            </a:br>
            <a:r>
              <a:rPr lang="en-US" sz="2400" b="1" dirty="0">
                <a:latin typeface="+mn-lt"/>
              </a:rPr>
              <a:t>Module: Health, Wellbeing and Sustainable Development</a:t>
            </a:r>
            <a:br>
              <a:rPr lang="en-US" sz="2400" b="1" dirty="0">
                <a:latin typeface="+mn-lt"/>
              </a:rPr>
            </a:br>
            <a:r>
              <a:rPr lang="en-US" sz="2400" b="1" dirty="0">
                <a:latin typeface="+mn-lt"/>
              </a:rPr>
              <a:t>Module code: BMHP6030</a:t>
            </a:r>
            <a:br>
              <a:rPr lang="en-US" sz="2400" b="1" dirty="0">
                <a:latin typeface="+mn-lt"/>
              </a:rPr>
            </a:br>
            <a:r>
              <a:rPr lang="en-US" sz="2400" b="1" dirty="0">
                <a:latin typeface="+mn-lt"/>
              </a:rPr>
              <a:t>Assignment Title: Component 1- Presentation</a:t>
            </a:r>
            <a:br>
              <a:rPr lang="en-US" sz="2400" b="1" dirty="0">
                <a:latin typeface="+mn-lt"/>
              </a:rPr>
            </a:br>
            <a:r>
              <a:rPr lang="en-US" sz="2400" b="1" dirty="0">
                <a:latin typeface="+mn-lt"/>
              </a:rPr>
              <a:t>Lecturer Name: Parese Ahmed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B54933-0AA6-45A2-315E-49974785A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891" y="4992435"/>
            <a:ext cx="9600217" cy="142416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b="1" dirty="0"/>
              <a:t>Name: Mohammad Shakil Ahmad </a:t>
            </a:r>
          </a:p>
          <a:p>
            <a:pPr>
              <a:lnSpc>
                <a:spcPct val="110000"/>
              </a:lnSpc>
            </a:pPr>
            <a:r>
              <a:rPr lang="en-US" b="1" dirty="0"/>
              <a:t>Student ID: 2233030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83154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B2711-10A0-5593-C09A-BAC883B03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5091" y="609600"/>
            <a:ext cx="4832465" cy="1326321"/>
          </a:xfrm>
        </p:spPr>
        <p:txBody>
          <a:bodyPr>
            <a:normAutofit/>
          </a:bodyPr>
          <a:lstStyle/>
          <a:p>
            <a:r>
              <a:rPr lang="en-US" b="1" dirty="0"/>
              <a:t>Introduction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6AE4C-0B43-5110-902B-1BE79219B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5091" y="2096064"/>
            <a:ext cx="4832465" cy="3695136"/>
          </a:xfrm>
        </p:spPr>
        <p:txBody>
          <a:bodyPr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GB" sz="1900">
                <a:effectLst/>
              </a:rPr>
              <a:t>Health, wellbeing, and sustainable development are interconnected (Arun Kumar 2021).</a:t>
            </a:r>
          </a:p>
          <a:p>
            <a:pPr lvl="0">
              <a:lnSpc>
                <a:spcPct val="110000"/>
              </a:lnSpc>
            </a:pPr>
            <a:r>
              <a:rPr lang="en-GB" sz="1900">
                <a:effectLst/>
              </a:rPr>
              <a:t>Health is physical and mental condition and wellbeing is overall life satisfaction (</a:t>
            </a:r>
            <a:r>
              <a:rPr lang="en-GB" sz="1900" err="1">
                <a:effectLst/>
              </a:rPr>
              <a:t>Schramme</a:t>
            </a:r>
            <a:r>
              <a:rPr lang="en-GB" sz="1900">
                <a:effectLst/>
              </a:rPr>
              <a:t> 2023).</a:t>
            </a:r>
          </a:p>
          <a:p>
            <a:pPr lvl="0">
              <a:lnSpc>
                <a:spcPct val="110000"/>
              </a:lnSpc>
            </a:pPr>
            <a:r>
              <a:rPr lang="en-GB" sz="1900">
                <a:effectLst/>
              </a:rPr>
              <a:t>Sustainable development: meeting present needs without impacting future (Bali Swain and Yang-Wallentin 2020).</a:t>
            </a:r>
          </a:p>
          <a:p>
            <a:pPr>
              <a:lnSpc>
                <a:spcPct val="110000"/>
              </a:lnSpc>
            </a:pPr>
            <a:r>
              <a:rPr lang="en-GB" sz="1900">
                <a:effectLst/>
              </a:rPr>
              <a:t>Focus on SDGs and UK’s SDG3</a:t>
            </a:r>
            <a:endParaRPr lang="en-US" sz="1900"/>
          </a:p>
        </p:txBody>
      </p:sp>
      <p:pic>
        <p:nvPicPr>
          <p:cNvPr id="3074" name="Picture 2" descr="SDG 3 - Good health and well-being - Statistics Explained - Eurostat">
            <a:extLst>
              <a:ext uri="{FF2B5EF4-FFF2-40B4-BE49-F238E27FC236}">
                <a16:creationId xmlns:a16="http://schemas.microsoft.com/office/drawing/2014/main" id="{3881E2B7-1FB8-20DC-DE1D-B3E563AF2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1857" y="1175955"/>
            <a:ext cx="4450460" cy="450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8988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62690-46E2-4A59-F591-D859FE3B9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5091" y="609600"/>
            <a:ext cx="4832465" cy="1326321"/>
          </a:xfrm>
        </p:spPr>
        <p:txBody>
          <a:bodyPr>
            <a:normAutofit/>
          </a:bodyPr>
          <a:lstStyle/>
          <a:p>
            <a:r>
              <a:rPr lang="en-GB" b="1" dirty="0"/>
              <a:t>What is SDG?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CDA4E-09F9-53C0-CEFC-19554504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5091" y="2096064"/>
            <a:ext cx="4832465" cy="3695136"/>
          </a:xfrm>
        </p:spPr>
        <p:txBody>
          <a:bodyPr>
            <a:normAutofit fontScale="77500" lnSpcReduction="20000"/>
          </a:bodyPr>
          <a:lstStyle/>
          <a:p>
            <a:pPr lvl="0">
              <a:lnSpc>
                <a:spcPct val="110000"/>
              </a:lnSpc>
            </a:pPr>
            <a:r>
              <a:rPr lang="en-GB" dirty="0">
                <a:effectLst/>
              </a:rPr>
              <a:t>SDG stands for Sustainable Development Goals set by the United Nations (Rasche 2020).</a:t>
            </a:r>
            <a:endParaRPr lang="en-GB">
              <a:effectLst/>
            </a:endParaRPr>
          </a:p>
          <a:p>
            <a:pPr lvl="0">
              <a:lnSpc>
                <a:spcPct val="110000"/>
              </a:lnSpc>
            </a:pPr>
            <a:r>
              <a:rPr lang="en-GB" dirty="0">
                <a:effectLst/>
              </a:rPr>
              <a:t>There are 17 goals aimed at ending poverty, protecting the planet, and promoting peace and prosperity (Rasche 2020).</a:t>
            </a:r>
            <a:endParaRPr lang="en-GB">
              <a:effectLst/>
            </a:endParaRPr>
          </a:p>
          <a:p>
            <a:pPr>
              <a:lnSpc>
                <a:spcPct val="110000"/>
              </a:lnSpc>
            </a:pPr>
            <a:r>
              <a:rPr lang="en-GB" dirty="0">
                <a:effectLst/>
              </a:rPr>
              <a:t>SDGs guide global action towards a sustainable and equitable future by 2030 (Claro and Esteves 2021).</a:t>
            </a:r>
            <a:endParaRPr lang="en-US"/>
          </a:p>
        </p:txBody>
      </p:sp>
      <p:pic>
        <p:nvPicPr>
          <p:cNvPr id="4" name="Picture 2" descr="The United Nations' Sustainable Development Goals (SDGs) - Global Services  In Education">
            <a:extLst>
              <a:ext uri="{FF2B5EF4-FFF2-40B4-BE49-F238E27FC236}">
                <a16:creationId xmlns:a16="http://schemas.microsoft.com/office/drawing/2014/main" id="{D7C4CEDA-BF5A-46CE-311F-0C34E3061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9" r="5229" b="-9"/>
          <a:stretch>
            <a:fillRect/>
          </a:stretch>
        </p:blipFill>
        <p:spPr bwMode="auto">
          <a:xfrm>
            <a:off x="1141857" y="1114868"/>
            <a:ext cx="4450460" cy="462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7536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0FFB0-12A0-619B-0F11-0D61A00AA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2317" y="609600"/>
            <a:ext cx="6035576" cy="1326321"/>
          </a:xfrm>
        </p:spPr>
        <p:txBody>
          <a:bodyPr>
            <a:normAutofit/>
          </a:bodyPr>
          <a:lstStyle/>
          <a:p>
            <a:r>
              <a:rPr lang="en-US" sz="3800" b="1" dirty="0"/>
              <a:t>Wellbeing - 8 Dimensions</a:t>
            </a:r>
            <a:r>
              <a:rPr lang="en-US" sz="3800" dirty="0"/>
              <a:t> </a:t>
            </a:r>
            <a:endParaRPr lang="en-GB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D6AA6-29E3-C732-44BF-B215CC1F5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5091" y="2096064"/>
            <a:ext cx="4832465" cy="3695136"/>
          </a:xfrm>
        </p:spPr>
        <p:txBody>
          <a:bodyPr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GB" sz="1900" dirty="0">
                <a:effectLst/>
              </a:rPr>
              <a:t>Wellbeing is a holistic measure of overall life quality and happiness.</a:t>
            </a:r>
          </a:p>
          <a:p>
            <a:pPr lvl="0">
              <a:lnSpc>
                <a:spcPct val="110000"/>
              </a:lnSpc>
            </a:pPr>
            <a:r>
              <a:rPr lang="en-GB" sz="1900" dirty="0">
                <a:effectLst/>
              </a:rPr>
              <a:t>It includes 8 dimensions: physical, emotional, social, intellectual, occupational, financial, environmental, and spiritual (Husain and Akram 2022).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effectLst/>
              </a:rPr>
              <a:t>Measured using subjective (self-reported feelings) and objective (measurable data) indicators (Kauppi et al. 2023).</a:t>
            </a:r>
            <a:endParaRPr lang="en-GB" sz="1900" dirty="0"/>
          </a:p>
        </p:txBody>
      </p:sp>
      <p:pic>
        <p:nvPicPr>
          <p:cNvPr id="1026" name="Picture 2" descr="Student Health and Counseling Services - Eight Dimensions of Wellness">
            <a:extLst>
              <a:ext uri="{FF2B5EF4-FFF2-40B4-BE49-F238E27FC236}">
                <a16:creationId xmlns:a16="http://schemas.microsoft.com/office/drawing/2014/main" id="{B20AB54F-5422-D383-4EB5-5DD389F14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1857" y="1198193"/>
            <a:ext cx="4450460" cy="446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252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DF51D-35F3-CD9E-8036-C3D6A9073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Theoretical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296BE-1023-60DF-A8D1-93CEE7D48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effectLst/>
              </a:rPr>
              <a:t>Biopsychosocial Model: Integrates biological, psychological, and social factors (Bolton 2023).</a:t>
            </a:r>
          </a:p>
          <a:p>
            <a:pPr lvl="0"/>
            <a:r>
              <a:rPr lang="en-GB" dirty="0">
                <a:effectLst/>
              </a:rPr>
              <a:t>Ecological Model: Health shaped by individual, community, and environmental contexts (Al-</a:t>
            </a:r>
            <a:r>
              <a:rPr lang="en-GB" dirty="0" err="1">
                <a:effectLst/>
              </a:rPr>
              <a:t>Jayyousi</a:t>
            </a:r>
            <a:r>
              <a:rPr lang="en-GB" dirty="0">
                <a:effectLst/>
              </a:rPr>
              <a:t> et al. 2021).</a:t>
            </a:r>
          </a:p>
          <a:p>
            <a:r>
              <a:rPr lang="en-GB" dirty="0">
                <a:effectLst/>
              </a:rPr>
              <a:t>Holistic Model: Treats the person as a whole, not just symptoms (Craig 2022).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7947F8-30C2-B19C-69A2-19949BA231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0873" y="4824277"/>
            <a:ext cx="2181529" cy="19338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4E15A7-632F-3A36-5EE7-E5B3312068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2807" y="4795698"/>
            <a:ext cx="2105319" cy="19624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EBEA80-6227-DE66-B07E-EBD8D249C8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9986" y="4795698"/>
            <a:ext cx="2646779" cy="1962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436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E8204-8053-9785-AD4B-B063786B5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effectLst/>
              </a:rPr>
              <a:t>Sustainable Development Goals and SDG 3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75841-DF67-F6A9-A3AB-BEC805F87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5016860" cy="3695136"/>
          </a:xfrm>
        </p:spPr>
        <p:txBody>
          <a:bodyPr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GB" sz="1700">
                <a:effectLst/>
              </a:rPr>
              <a:t>The UN’s 17 Sustainable Development Goals (SDGs) aim to end poverty, protect the planet, and ensure prosperity for all by 2030 (UN 2023).</a:t>
            </a:r>
          </a:p>
          <a:p>
            <a:pPr lvl="0">
              <a:lnSpc>
                <a:spcPct val="110000"/>
              </a:lnSpc>
            </a:pPr>
            <a:r>
              <a:rPr lang="en-GB" sz="1700">
                <a:effectLst/>
              </a:rPr>
              <a:t>They cover key areas like health, education, equality, environment, and economic growth.</a:t>
            </a:r>
          </a:p>
          <a:p>
            <a:pPr>
              <a:lnSpc>
                <a:spcPct val="110000"/>
              </a:lnSpc>
            </a:pPr>
            <a:r>
              <a:rPr lang="en-GB" sz="1700" b="1">
                <a:effectLst/>
              </a:rPr>
              <a:t>SDG 3: Good Health and Wellbeing</a:t>
            </a:r>
            <a:r>
              <a:rPr lang="en-GB" sz="1700">
                <a:effectLst/>
              </a:rPr>
              <a:t> focuses on ensuring healthy lives and promoting wellbeing for people of all ages (Filho et al. 2023).</a:t>
            </a:r>
            <a:endParaRPr lang="en-GB" sz="1700"/>
          </a:p>
        </p:txBody>
      </p:sp>
      <p:pic>
        <p:nvPicPr>
          <p:cNvPr id="3074" name="Picture 2" descr="A chart of goals with icons&#10;&#10;AI-generated content may be incorrect.">
            <a:extLst>
              <a:ext uri="{FF2B5EF4-FFF2-40B4-BE49-F238E27FC236}">
                <a16:creationId xmlns:a16="http://schemas.microsoft.com/office/drawing/2014/main" id="{D04524F6-6F60-3C99-C400-82FB22B3A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4948" y="2203377"/>
            <a:ext cx="4833257" cy="3057034"/>
          </a:xfrm>
          <a:prstGeom prst="rect">
            <a:avLst/>
          </a:prstGeom>
          <a:noFill/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9081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D2DAE-35FB-1B68-476C-F2A962A12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/>
              <a:t>NHS Long Term Goals and SDG 3</a:t>
            </a:r>
            <a:endParaRPr lang="en-GB" b="1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16FBEA6-E6C5-0248-9887-6C3855637B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2637795"/>
              </p:ext>
            </p:extLst>
          </p:nvPr>
        </p:nvGraphicFramePr>
        <p:xfrm>
          <a:off x="914400" y="2417233"/>
          <a:ext cx="10353675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87909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90062-1434-821A-6590-87A8F86C5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effectLst/>
              </a:rPr>
              <a:t>Legislation – Health and Social Care Act 2022</a:t>
            </a:r>
            <a:endParaRPr lang="en-GB" sz="40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1A44D3-3B75-5300-A3D1-4DA2841F39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635436"/>
              </p:ext>
            </p:extLst>
          </p:nvPr>
        </p:nvGraphicFramePr>
        <p:xfrm>
          <a:off x="914400" y="2257654"/>
          <a:ext cx="10353675" cy="330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1282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Understanding health inequalities in England – UK Health Security Agency">
            <a:extLst>
              <a:ext uri="{FF2B5EF4-FFF2-40B4-BE49-F238E27FC236}">
                <a16:creationId xmlns:a16="http://schemas.microsoft.com/office/drawing/2014/main" id="{2F7014AC-0486-9B7A-E261-07858BB633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"/>
          <a:stretch>
            <a:fillRect/>
          </a:stretch>
        </p:blipFill>
        <p:spPr bwMode="auto">
          <a:xfrm>
            <a:off x="20" y="2030"/>
            <a:ext cx="12191980" cy="685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4629C2-4B65-2DA6-85A7-299140C7C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/>
              <a:t>Inequalities and Access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C16F-5208-DA61-373C-2E9ADD4FC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</a:rPr>
              <a:t>Life expectancy gap: ~10 years between richest and poorest (Welsh et al. 2021).</a:t>
            </a:r>
          </a:p>
          <a:p>
            <a:r>
              <a:rPr lang="en-GB" dirty="0">
                <a:effectLst/>
              </a:rPr>
              <a:t>Ethnic minorities face higher rates of chronic illness and poorer access (Hassan et al. 2022).</a:t>
            </a:r>
          </a:p>
          <a:p>
            <a:r>
              <a:rPr lang="en-GB" dirty="0">
                <a:effectLst/>
              </a:rPr>
              <a:t>Universal healthcare provision.</a:t>
            </a:r>
          </a:p>
          <a:p>
            <a:r>
              <a:rPr lang="en-GB" dirty="0">
                <a:effectLst/>
              </a:rPr>
              <a:t>Targeted interventions (e.g., COVID-19 vaccination outreach) (Hassan et al.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288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78838-1B9C-DA7A-CCCD-FB6EB4A1D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5" y="609600"/>
            <a:ext cx="3643150" cy="5603310"/>
          </a:xfrm>
        </p:spPr>
        <p:txBody>
          <a:bodyPr>
            <a:normAutofit/>
          </a:bodyPr>
          <a:lstStyle/>
          <a:p>
            <a:r>
              <a:rPr lang="en-US" b="1" dirty="0"/>
              <a:t>Conclusion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BD2B7A-4F6B-446B-E61A-00C37FC3DD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7828189"/>
              </p:ext>
            </p:extLst>
          </p:nvPr>
        </p:nvGraphicFramePr>
        <p:xfrm>
          <a:off x="5127625" y="1114425"/>
          <a:ext cx="5924550" cy="462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38228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D74B6-8885-F9D6-49C1-CB196C5DA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ED93C-5CFF-3B01-F9D6-37E62C743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674421"/>
            <a:ext cx="10353762" cy="4726379"/>
          </a:xfrm>
        </p:spPr>
        <p:txBody>
          <a:bodyPr>
            <a:noAutofit/>
          </a:bodyPr>
          <a:lstStyle/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Al-</a:t>
            </a:r>
            <a:r>
              <a:rPr lang="en-GB" sz="1050" dirty="0" err="1">
                <a:effectLst/>
              </a:rPr>
              <a:t>Jayyousi</a:t>
            </a:r>
            <a:r>
              <a:rPr lang="en-GB" sz="1050" dirty="0">
                <a:effectLst/>
              </a:rPr>
              <a:t>, G.F., </a:t>
            </a:r>
            <a:r>
              <a:rPr lang="en-GB" sz="1050" dirty="0" err="1">
                <a:effectLst/>
              </a:rPr>
              <a:t>Sherbash</a:t>
            </a:r>
            <a:r>
              <a:rPr lang="en-GB" sz="1050" dirty="0">
                <a:effectLst/>
              </a:rPr>
              <a:t>, M.A.M., Ali, L.A.M., El-</a:t>
            </a:r>
            <a:r>
              <a:rPr lang="en-GB" sz="1050" dirty="0" err="1">
                <a:effectLst/>
              </a:rPr>
              <a:t>Heneidy</a:t>
            </a:r>
            <a:r>
              <a:rPr lang="en-GB" sz="1050" dirty="0">
                <a:effectLst/>
              </a:rPr>
              <a:t>, A., Alhussaini, N.W.Z., Elhassan, M.E.A. and Nazzal, M.A.A. 2021. Factors Influencing Public Attitudes towards COVID-19 Vaccination: A Scoping Review Informed by the Socio-Ecological Model. </a:t>
            </a:r>
            <a:r>
              <a:rPr lang="en-GB" sz="1050" i="1" dirty="0">
                <a:effectLst/>
              </a:rPr>
              <a:t>Vaccines</a:t>
            </a:r>
            <a:r>
              <a:rPr lang="en-GB" sz="1050" dirty="0">
                <a:effectLst/>
              </a:rPr>
              <a:t> 9(6), p. 548.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Arun Kumar, P. 2021. Regulating environmental impact of medical devices in the United Kingdom—a scoping review. </a:t>
            </a:r>
            <a:r>
              <a:rPr lang="en-GB" sz="1050" i="1" dirty="0">
                <a:effectLst/>
              </a:rPr>
              <a:t>Prosthesis</a:t>
            </a:r>
            <a:r>
              <a:rPr lang="en-GB" sz="1050" dirty="0">
                <a:effectLst/>
              </a:rPr>
              <a:t> 3(4), pp. 370–387.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Bali Swain, R. and Yang-Wallentin, F. 2020. Achieving sustainable development goals: predicaments and strategies. </a:t>
            </a:r>
            <a:r>
              <a:rPr lang="en-GB" sz="1050" i="1" dirty="0">
                <a:effectLst/>
              </a:rPr>
              <a:t>International Journal of Sustainable Development &amp; World Ecology</a:t>
            </a:r>
            <a:r>
              <a:rPr lang="en-GB" sz="1050" dirty="0">
                <a:effectLst/>
              </a:rPr>
              <a:t> 27(2), pp. 96–106.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Bolton, D. 2023. A revitalized biopsychosocial model: Core theory, research paradigms, and clinical implications. </a:t>
            </a:r>
            <a:r>
              <a:rPr lang="en-GB" sz="1050" i="1" dirty="0">
                <a:effectLst/>
              </a:rPr>
              <a:t>Psychological Medicine</a:t>
            </a:r>
            <a:r>
              <a:rPr lang="en-GB" sz="1050" dirty="0">
                <a:effectLst/>
              </a:rPr>
              <a:t> 53(16). doi: 10.1017/S0033291723002660.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Claro, P.B. de O. and Esteves, N.R. 2021. Sustainability-oriented strategy and sustainable development goals. </a:t>
            </a:r>
            <a:r>
              <a:rPr lang="en-GB" sz="1050" i="1" dirty="0">
                <a:effectLst/>
              </a:rPr>
              <a:t>Marketing Intelligence &amp; Planning</a:t>
            </a:r>
            <a:r>
              <a:rPr lang="en-GB" sz="1050" dirty="0">
                <a:effectLst/>
              </a:rPr>
              <a:t> 39(4), pp. 613–630.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Craig, C. 2022. Design for health: a holistic approach. </a:t>
            </a:r>
            <a:r>
              <a:rPr lang="en-GB" sz="1050" i="1" dirty="0">
                <a:effectLst/>
              </a:rPr>
              <a:t>Design for Health</a:t>
            </a:r>
            <a:r>
              <a:rPr lang="en-GB" sz="1050" dirty="0">
                <a:effectLst/>
              </a:rPr>
              <a:t> 6(2), pp. 135–137.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Filho, W.L., Wall, T., Salvia, A.L., Dinis, M.A.P. and Mifsud, M. 2023. The central role of climate action in achieving the United Nations’ Sustainable Development Goals. </a:t>
            </a:r>
            <a:r>
              <a:rPr lang="en-GB" sz="1050" i="1" dirty="0">
                <a:effectLst/>
              </a:rPr>
              <a:t>Scientific Reports 2023 13:1</a:t>
            </a:r>
            <a:r>
              <a:rPr lang="en-GB" sz="1050" dirty="0">
                <a:effectLst/>
              </a:rPr>
              <a:t> 13(1), pp. 1–7. doi: 10.1038/s41598-023-47746-w.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Hassan, L., Peek, N., Lovell, K., Carvalho, A.F., </a:t>
            </a:r>
            <a:r>
              <a:rPr lang="en-GB" sz="1050" dirty="0" err="1">
                <a:effectLst/>
              </a:rPr>
              <a:t>Solmi</a:t>
            </a:r>
            <a:r>
              <a:rPr lang="en-GB" sz="1050" dirty="0">
                <a:effectLst/>
              </a:rPr>
              <a:t>, M., Stubbs, B. and Firth, J. 2022. Disparities in COVID-19 infection, hospitalisation and death in people with schizophrenia, bipolar disorder, and major depressive disorder: a cohort study of the UK Biobank. </a:t>
            </a:r>
            <a:r>
              <a:rPr lang="en-GB" sz="1050" i="1" dirty="0">
                <a:effectLst/>
              </a:rPr>
              <a:t>Molecular psychiatry</a:t>
            </a:r>
            <a:r>
              <a:rPr lang="en-GB" sz="1050" dirty="0">
                <a:effectLst/>
              </a:rPr>
              <a:t> 27(2), pp. 1248–1255.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Husain, A. and Akram, M. 2022. </a:t>
            </a:r>
            <a:r>
              <a:rPr lang="en-GB" sz="1050" i="1" dirty="0">
                <a:effectLst/>
              </a:rPr>
              <a:t>Dimensions of Wellbeing</a:t>
            </a:r>
            <a:r>
              <a:rPr lang="en-GB" sz="1050" dirty="0">
                <a:effectLst/>
              </a:rPr>
              <a:t>. Psycho Information Technologies.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Kauppi, K., Vanhala, A., </a:t>
            </a:r>
            <a:r>
              <a:rPr lang="en-GB" sz="1050" dirty="0" err="1">
                <a:effectLst/>
              </a:rPr>
              <a:t>Roos</a:t>
            </a:r>
            <a:r>
              <a:rPr lang="en-GB" sz="1050" dirty="0">
                <a:effectLst/>
              </a:rPr>
              <a:t>, E. and </a:t>
            </a:r>
            <a:r>
              <a:rPr lang="en-GB" sz="1050" dirty="0" err="1">
                <a:effectLst/>
              </a:rPr>
              <a:t>Torkki</a:t>
            </a:r>
            <a:r>
              <a:rPr lang="en-GB" sz="1050" dirty="0">
                <a:effectLst/>
              </a:rPr>
              <a:t>, P. 2023. Assessing the structures and domains of wellness models: A systematic review. </a:t>
            </a:r>
            <a:r>
              <a:rPr lang="en-GB" sz="1050" i="1" dirty="0">
                <a:effectLst/>
              </a:rPr>
              <a:t>International Journal of Wellbeing</a:t>
            </a:r>
            <a:r>
              <a:rPr lang="en-GB" sz="1050" dirty="0">
                <a:effectLst/>
              </a:rPr>
              <a:t> 13(2).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Legislation UK. 2022. </a:t>
            </a:r>
            <a:r>
              <a:rPr lang="en-GB" sz="1050" i="1" dirty="0">
                <a:effectLst/>
              </a:rPr>
              <a:t>Health and Care Act 2022</a:t>
            </a:r>
            <a:r>
              <a:rPr lang="en-GB" sz="1050" dirty="0">
                <a:effectLst/>
              </a:rPr>
              <a:t>. Available at: https://www.legislation.gov.uk/ukpga/2022/31/contents [Accessed: 11 October 2025].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Magee, Á. 2023. A mountain to climb for the government’s NHS long-term plan. </a:t>
            </a:r>
            <a:r>
              <a:rPr lang="en-GB" sz="1050" i="1" dirty="0">
                <a:effectLst/>
              </a:rPr>
              <a:t>The Bulletin of the Royal College of Surgeons of England</a:t>
            </a:r>
            <a:r>
              <a:rPr lang="en-GB" sz="1050" dirty="0">
                <a:effectLst/>
              </a:rPr>
              <a:t> 105(7), pp. 326–327.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NHS. 2024a. </a:t>
            </a:r>
            <a:r>
              <a:rPr lang="en-GB" sz="1050" i="1" dirty="0">
                <a:effectLst/>
              </a:rPr>
              <a:t>NHS Long Term Plan</a:t>
            </a:r>
            <a:r>
              <a:rPr lang="en-GB" sz="1050" dirty="0">
                <a:effectLst/>
              </a:rPr>
              <a:t>. Available at: https://www.longtermplan.nhs.uk/ [Accessed: 13 March 2025].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NHS. 2024b. </a:t>
            </a:r>
            <a:r>
              <a:rPr lang="en-GB" sz="1050" i="1" dirty="0">
                <a:effectLst/>
              </a:rPr>
              <a:t>NHS Long Term Plan</a:t>
            </a:r>
            <a:r>
              <a:rPr lang="en-GB" sz="1050" dirty="0">
                <a:effectLst/>
              </a:rPr>
              <a:t>. Available at: https://www.longtermplan.nhs.uk/ [Accessed: 24 September 2025].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NHS, G. 2024c. </a:t>
            </a:r>
            <a:r>
              <a:rPr lang="en-GB" sz="1050" i="1" dirty="0">
                <a:effectLst/>
              </a:rPr>
              <a:t>Greener NHS » Delivering a net zero NHS</a:t>
            </a:r>
            <a:r>
              <a:rPr lang="en-GB" sz="1050" dirty="0">
                <a:effectLst/>
              </a:rPr>
              <a:t>. Available at: https://www.england.nhs.uk/greenernhs/a-net-zero-nhs/ [Accessed: 24 September 2025].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Rasche, A. 2020. The United Nations Global Compact and the sustainable development goals. In: </a:t>
            </a:r>
            <a:r>
              <a:rPr lang="en-GB" sz="1050" i="1" dirty="0">
                <a:effectLst/>
              </a:rPr>
              <a:t>Research handbook of responsible management</a:t>
            </a:r>
            <a:r>
              <a:rPr lang="en-GB" sz="1050" dirty="0">
                <a:effectLst/>
              </a:rPr>
              <a:t>. Edward Elgar Publishing, pp. 228–241.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 err="1">
                <a:effectLst/>
              </a:rPr>
              <a:t>Schramme</a:t>
            </a:r>
            <a:r>
              <a:rPr lang="en-GB" sz="1050" dirty="0">
                <a:effectLst/>
              </a:rPr>
              <a:t>, T. 2023. Health as complete well-being: The WHO definition and beyond. </a:t>
            </a:r>
            <a:r>
              <a:rPr lang="en-GB" sz="1050" i="1" dirty="0">
                <a:effectLst/>
              </a:rPr>
              <a:t>Public Health Ethics</a:t>
            </a:r>
            <a:r>
              <a:rPr lang="en-GB" sz="1050" dirty="0">
                <a:effectLst/>
              </a:rPr>
              <a:t> 16(3), pp. 210–218.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UN. 2023. </a:t>
            </a:r>
            <a:r>
              <a:rPr lang="en-GB" sz="1050" i="1" dirty="0">
                <a:effectLst/>
              </a:rPr>
              <a:t>THE 17 GOALS | Sustainable Development</a:t>
            </a:r>
            <a:r>
              <a:rPr lang="en-GB" sz="1050" dirty="0">
                <a:effectLst/>
              </a:rPr>
              <a:t>. Available at: https://sdgs.un.org/goals [Accessed: 20 February 2024].</a:t>
            </a:r>
          </a:p>
          <a:p>
            <a:pPr marL="252000">
              <a:lnSpc>
                <a:spcPct val="100000"/>
              </a:lnSpc>
              <a:spcBef>
                <a:spcPts val="0"/>
              </a:spcBef>
            </a:pPr>
            <a:r>
              <a:rPr lang="en-GB" sz="1050" dirty="0">
                <a:effectLst/>
              </a:rPr>
              <a:t>Welsh, C.E., Matthews, F.E. and Jagger, C. 2021. Trends in life expectancy and healthy life years at birth and age 65 in the UK, 2008–2016, and other countries of the EU28: An observational cross-sectional study. </a:t>
            </a:r>
            <a:r>
              <a:rPr lang="en-GB" sz="1050" i="1" dirty="0">
                <a:effectLst/>
              </a:rPr>
              <a:t>The Lancet Regional Health–Europe</a:t>
            </a:r>
            <a:r>
              <a:rPr lang="en-GB" sz="1050" dirty="0">
                <a:effectLst/>
              </a:rPr>
              <a:t> 2.</a:t>
            </a:r>
            <a:endParaRPr lang="en-GB" sz="400" dirty="0"/>
          </a:p>
        </p:txBody>
      </p:sp>
    </p:spTree>
    <p:extLst>
      <p:ext uri="{BB962C8B-B14F-4D97-AF65-F5344CB8AC3E}">
        <p14:creationId xmlns:p14="http://schemas.microsoft.com/office/powerpoint/2010/main" val="17713100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70</TotalTime>
  <Words>1342</Words>
  <Application>Microsoft Office PowerPoint</Application>
  <PresentationFormat>Widescreen</PresentationFormat>
  <Paragraphs>74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Programme: BSc (Hons) Health and Social Care Module: Health, Wellbeing and Sustainable Development Module code: BMHP6030 Assignment Title: Component 1- Presentation Lecturer Name: Parese Ahmed </vt:lpstr>
      <vt:lpstr>Introduction</vt:lpstr>
      <vt:lpstr>What is SDG?</vt:lpstr>
      <vt:lpstr>Wellbeing - 8 Dimensions </vt:lpstr>
      <vt:lpstr>Theoretical Perspectives</vt:lpstr>
      <vt:lpstr>Sustainable Development Goals and SDG 3</vt:lpstr>
      <vt:lpstr>NHS Long Term Goals and SDG 3</vt:lpstr>
      <vt:lpstr>Legislation – Health and Social Care Act 2022</vt:lpstr>
      <vt:lpstr>Inequalities and Access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Mohammad Ahmad (2233030)</cp:lastModifiedBy>
  <cp:revision>10</cp:revision>
  <dcterms:created xsi:type="dcterms:W3CDTF">2025-09-24T09:32:31Z</dcterms:created>
  <dcterms:modified xsi:type="dcterms:W3CDTF">2025-10-11T19:40:54Z</dcterms:modified>
</cp:coreProperties>
</file>