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9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4" r:id="rId18"/>
    <p:sldId id="273" r:id="rId19"/>
    <p:sldId id="275" r:id="rId20"/>
    <p:sldId id="276" r:id="rId21"/>
    <p:sldId id="277" r:id="rId22"/>
    <p:sldId id="278" r:id="rId23"/>
  </p:sldIdLst>
  <p:sldSz cx="9144000" cy="6858000" type="screen4x3"/>
  <p:notesSz cx="6858000" cy="9144000"/>
  <p:defaultTextStyle>
    <a:defPPr>
      <a:defRPr lang="en-US"/>
    </a:defPPr>
    <a:lvl1pPr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6000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6000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6000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6000"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5050"/>
    <a:srgbClr val="F8F8F8"/>
    <a:srgbClr val="9966FF"/>
    <a:srgbClr val="D60093"/>
    <a:srgbClr val="66FF33"/>
    <a:srgbClr val="FF9900"/>
    <a:srgbClr val="CCFFCC"/>
    <a:srgbClr val="FFFFCC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8753" autoAdjust="0"/>
    <p:restoredTop sz="94614" autoAdjust="0"/>
  </p:normalViewPr>
  <p:slideViewPr>
    <p:cSldViewPr snapToGrid="0">
      <p:cViewPr>
        <p:scale>
          <a:sx n="80" d="100"/>
          <a:sy n="80" d="100"/>
        </p:scale>
        <p:origin x="-1770" y="-204"/>
      </p:cViewPr>
      <p:guideLst>
        <p:guide orient="horz" pos="2159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DC24897-C016-4075-97E6-BF43C58D215A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671A2DA-394D-4046-A48E-79DBFF6B1FC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28DFFC6-CCBC-4864-BD3B-A5723B35798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51E8C73-97DE-440E-B4AB-43FBD82AF3F3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46E41A0-5350-4A15-8252-8D2EEF2483F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FE43686-9203-43B7-8755-7CB9AE25E813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1ABC02F-15B2-41A2-BE41-21BAB73FF5FA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2D3EAC2-C79F-4185-9037-8FB6CC8A6FB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5B494EF-7A50-4F47-AB5D-FE9670B15CE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807FC55-66BD-4FD5-8B0B-7B59FE5F3F7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7BF6C3F-ADBB-40CE-9D86-19B97D4B70B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32546147-F890-414A-AFC2-9F4C1EE0219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fld id="{02CB399E-E7C6-4FE1-B33B-F137FA66FE84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Text Box 2"/>
          <p:cNvSpPr txBox="1">
            <a:spLocks noChangeArrowheads="1"/>
          </p:cNvSpPr>
          <p:nvPr/>
        </p:nvSpPr>
        <p:spPr bwMode="auto">
          <a:xfrm>
            <a:off x="547688" y="549275"/>
            <a:ext cx="8047037" cy="2011363"/>
          </a:xfrm>
          <a:prstGeom prst="rect">
            <a:avLst/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endParaRPr lang="en-GB" sz="4200" b="1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sz="4200" b="1">
                <a:solidFill>
                  <a:srgbClr val="FFFF00"/>
                </a:solidFill>
                <a:latin typeface="Comic Sans MS" pitchFamily="66" charset="0"/>
              </a:rPr>
              <a:t>Using a Menu</a:t>
            </a:r>
          </a:p>
          <a:p>
            <a:pPr algn="ctr"/>
            <a:endParaRPr lang="en-US" sz="4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50179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D60093"/>
                </a:solidFill>
                <a:latin typeface="Comic Sans MS" pitchFamily="66" charset="0"/>
              </a:rPr>
              <a:t>Answer the questions</a:t>
            </a:r>
          </a:p>
          <a:p>
            <a:pPr algn="ctr"/>
            <a:r>
              <a:rPr lang="en-GB" sz="3000" b="1">
                <a:solidFill>
                  <a:srgbClr val="D60093"/>
                </a:solidFill>
                <a:latin typeface="Comic Sans MS" pitchFamily="66" charset="0"/>
              </a:rPr>
              <a:t>about the menu given.</a:t>
            </a:r>
          </a:p>
        </p:txBody>
      </p:sp>
      <p:sp>
        <p:nvSpPr>
          <p:cNvPr id="50180" name="Rectangle 4"/>
          <p:cNvSpPr>
            <a:spLocks noChangeArrowheads="1"/>
          </p:cNvSpPr>
          <p:nvPr/>
        </p:nvSpPr>
        <p:spPr bwMode="auto"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0181" name="Text Box 5"/>
          <p:cNvSpPr txBox="1">
            <a:spLocks noChangeArrowheads="1"/>
          </p:cNvSpPr>
          <p:nvPr/>
        </p:nvSpPr>
        <p:spPr bwMode="auto">
          <a:xfrm>
            <a:off x="325438" y="6253163"/>
            <a:ext cx="73025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en-GB" sz="1400">
                <a:solidFill>
                  <a:srgbClr val="6699FF"/>
                </a:solidFill>
                <a:latin typeface="Comic Sans MS" pitchFamily="66" charset="0"/>
              </a:rPr>
              <a:t>Year 6</a:t>
            </a:r>
            <a:endParaRPr lang="en-US" sz="1400">
              <a:solidFill>
                <a:srgbClr val="6699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01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01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01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01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0178" grpId="0" animBg="1"/>
      <p:bldP spid="50179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31" name="AutoShape 3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66FF33"/>
              </a:gs>
              <a:gs pos="100000">
                <a:srgbClr val="66FF33">
                  <a:gamma/>
                  <a:shade val="4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FF99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33" name="AutoShape 37"/>
          <p:cNvSpPr>
            <a:spLocks noChangeArrowheads="1"/>
          </p:cNvSpPr>
          <p:nvPr/>
        </p:nvSpPr>
        <p:spPr bwMode="auto">
          <a:xfrm>
            <a:off x="4687888" y="200025"/>
            <a:ext cx="4108450" cy="4371975"/>
          </a:xfrm>
          <a:prstGeom prst="roundRect">
            <a:avLst>
              <a:gd name="adj" fmla="val 8657"/>
            </a:avLst>
          </a:prstGeom>
          <a:gradFill rotWithShape="1">
            <a:gsLst>
              <a:gs pos="0">
                <a:schemeClr val="bg1"/>
              </a:gs>
              <a:gs pos="100000">
                <a:srgbClr val="CCFFCC"/>
              </a:gs>
            </a:gsLst>
            <a:path path="shape">
              <a:fillToRect l="50000" t="50000" r="50000" b="50000"/>
            </a:path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16" name="AutoShape 20"/>
          <p:cNvSpPr>
            <a:spLocks noChangeArrowheads="1"/>
          </p:cNvSpPr>
          <p:nvPr/>
        </p:nvSpPr>
        <p:spPr bwMode="auto">
          <a:xfrm>
            <a:off x="219075" y="204788"/>
            <a:ext cx="4352925" cy="63103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66"/>
              </a:gs>
              <a:gs pos="50000">
                <a:srgbClr val="CCFFCC"/>
              </a:gs>
              <a:gs pos="100000">
                <a:srgbClr val="FFFF66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28" name="AutoShape 32"/>
          <p:cNvSpPr>
            <a:spLocks noChangeArrowheads="1"/>
          </p:cNvSpPr>
          <p:nvPr/>
        </p:nvSpPr>
        <p:spPr bwMode="auto">
          <a:xfrm>
            <a:off x="809625" y="357188"/>
            <a:ext cx="3170238" cy="852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rgbClr val="CCFFCC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15" name="Text Box 19"/>
          <p:cNvSpPr txBox="1">
            <a:spLocks noChangeArrowheads="1"/>
          </p:cNvSpPr>
          <p:nvPr/>
        </p:nvSpPr>
        <p:spPr bwMode="auto">
          <a:xfrm>
            <a:off x="633413" y="330200"/>
            <a:ext cx="352425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0000"/>
                </a:solidFill>
                <a:latin typeface="Comic Sans MS" pitchFamily="66" charset="0"/>
              </a:rPr>
              <a:t>Menu</a:t>
            </a:r>
            <a:endParaRPr lang="en-US" sz="5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124" name="Text Box 28"/>
          <p:cNvSpPr txBox="1">
            <a:spLocks noChangeArrowheads="1"/>
          </p:cNvSpPr>
          <p:nvPr/>
        </p:nvSpPr>
        <p:spPr bwMode="auto">
          <a:xfrm>
            <a:off x="4872038" y="352425"/>
            <a:ext cx="3738562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>
                <a:solidFill>
                  <a:schemeClr val="accent2"/>
                </a:solidFill>
                <a:latin typeface="Comic Sans MS" pitchFamily="66" charset="0"/>
              </a:rPr>
              <a:t>Find the cost of:</a:t>
            </a:r>
            <a:endParaRPr lang="en-US" sz="3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126" name="Text Box 30"/>
          <p:cNvSpPr txBox="1">
            <a:spLocks noChangeArrowheads="1"/>
          </p:cNvSpPr>
          <p:nvPr/>
        </p:nvSpPr>
        <p:spPr bwMode="auto">
          <a:xfrm>
            <a:off x="446088" y="1289050"/>
            <a:ext cx="3094037" cy="502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>
              <a:lnSpc>
                <a:spcPct val="135000"/>
              </a:lnSpc>
            </a:pPr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Cup of Tea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Cup of Coffee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Glass of Milk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Glass of Orange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Biscuit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Apple Pie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Sandwich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Soup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Salad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Trifle</a:t>
            </a:r>
            <a:endParaRPr lang="en-US" sz="24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127" name="Text Box 31"/>
          <p:cNvSpPr txBox="1">
            <a:spLocks noChangeArrowheads="1"/>
          </p:cNvSpPr>
          <p:nvPr/>
        </p:nvSpPr>
        <p:spPr bwMode="auto">
          <a:xfrm>
            <a:off x="3252788" y="1289050"/>
            <a:ext cx="1319212" cy="502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>
              <a:lnSpc>
                <a:spcPct val="135000"/>
              </a:lnSpc>
            </a:pPr>
            <a:r>
              <a:rPr lang="en-GB" sz="2400" b="1">
                <a:solidFill>
                  <a:srgbClr val="000066"/>
                </a:solidFill>
                <a:latin typeface="Comic Sans MS" pitchFamily="66" charset="0"/>
              </a:rPr>
              <a:t>60p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rgbClr val="000066"/>
                </a:solidFill>
                <a:latin typeface="Comic Sans MS" pitchFamily="66" charset="0"/>
              </a:rPr>
              <a:t>70p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rgbClr val="000066"/>
                </a:solidFill>
                <a:latin typeface="Comic Sans MS" pitchFamily="66" charset="0"/>
              </a:rPr>
              <a:t>50p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rgbClr val="000066"/>
                </a:solidFill>
                <a:latin typeface="Comic Sans MS" pitchFamily="66" charset="0"/>
              </a:rPr>
              <a:t>85p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rgbClr val="000066"/>
                </a:solidFill>
                <a:latin typeface="Comic Sans MS" pitchFamily="66" charset="0"/>
              </a:rPr>
              <a:t>45p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rgbClr val="000066"/>
                </a:solidFill>
                <a:latin typeface="Comic Sans MS" pitchFamily="66" charset="0"/>
              </a:rPr>
              <a:t>55p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rgbClr val="000066"/>
                </a:solidFill>
                <a:latin typeface="Comic Sans MS" pitchFamily="66" charset="0"/>
              </a:rPr>
              <a:t>£1.20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rgbClr val="000066"/>
                </a:solidFill>
                <a:latin typeface="Comic Sans MS" pitchFamily="66" charset="0"/>
              </a:rPr>
              <a:t>£1.05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rgbClr val="000066"/>
                </a:solidFill>
                <a:latin typeface="Comic Sans MS" pitchFamily="66" charset="0"/>
              </a:rPr>
              <a:t>£1.34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rgbClr val="000066"/>
                </a:solidFill>
                <a:latin typeface="Comic Sans MS" pitchFamily="66" charset="0"/>
              </a:rPr>
              <a:t>96p</a:t>
            </a:r>
            <a:endParaRPr lang="en-US" sz="2400" b="1">
              <a:solidFill>
                <a:srgbClr val="000066"/>
              </a:solidFill>
              <a:latin typeface="Comic Sans MS" pitchFamily="66" charset="0"/>
            </a:endParaRPr>
          </a:p>
        </p:txBody>
      </p:sp>
      <p:sp>
        <p:nvSpPr>
          <p:cNvPr id="4129" name="AutoShape 33"/>
          <p:cNvSpPr>
            <a:spLocks noChangeArrowheads="1"/>
          </p:cNvSpPr>
          <p:nvPr/>
        </p:nvSpPr>
        <p:spPr bwMode="auto">
          <a:xfrm>
            <a:off x="4941888" y="4854575"/>
            <a:ext cx="3600450" cy="16414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rgbClr val="CCFFCC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30" name="Text Box 34"/>
          <p:cNvSpPr txBox="1">
            <a:spLocks noChangeArrowheads="1"/>
          </p:cNvSpPr>
          <p:nvPr/>
        </p:nvSpPr>
        <p:spPr bwMode="auto">
          <a:xfrm>
            <a:off x="4572000" y="1401763"/>
            <a:ext cx="4338638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chemeClr val="accent2"/>
                </a:solidFill>
                <a:latin typeface="Comic Sans MS" pitchFamily="66" charset="0"/>
              </a:rPr>
              <a:t>Two cups of tea.</a:t>
            </a:r>
            <a:endParaRPr lang="en-US" sz="3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125" name="Text Box 29"/>
          <p:cNvSpPr txBox="1">
            <a:spLocks noChangeArrowheads="1"/>
          </p:cNvSpPr>
          <p:nvPr/>
        </p:nvSpPr>
        <p:spPr bwMode="auto">
          <a:xfrm>
            <a:off x="4979988" y="5035550"/>
            <a:ext cx="35242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000066"/>
                </a:solidFill>
                <a:latin typeface="Comic Sans MS" pitchFamily="66" charset="0"/>
              </a:rPr>
              <a:t>£1.20</a:t>
            </a:r>
            <a:endParaRPr lang="en-US" sz="7200" b="1">
              <a:solidFill>
                <a:srgbClr val="000066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25" grpId="0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707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66FF33"/>
              </a:gs>
              <a:gs pos="100000">
                <a:srgbClr val="66FF33">
                  <a:gamma/>
                  <a:shade val="4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FF99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9708" name="AutoShape 12"/>
          <p:cNvSpPr>
            <a:spLocks noChangeArrowheads="1"/>
          </p:cNvSpPr>
          <p:nvPr/>
        </p:nvSpPr>
        <p:spPr bwMode="auto">
          <a:xfrm>
            <a:off x="4687888" y="200025"/>
            <a:ext cx="4108450" cy="4371975"/>
          </a:xfrm>
          <a:prstGeom prst="roundRect">
            <a:avLst>
              <a:gd name="adj" fmla="val 8657"/>
            </a:avLst>
          </a:prstGeom>
          <a:gradFill rotWithShape="1">
            <a:gsLst>
              <a:gs pos="0">
                <a:schemeClr val="bg1"/>
              </a:gs>
              <a:gs pos="100000">
                <a:srgbClr val="CCFFCC"/>
              </a:gs>
            </a:gsLst>
            <a:path path="shape">
              <a:fillToRect l="50000" t="50000" r="50000" b="50000"/>
            </a:path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9709" name="Text Box 13"/>
          <p:cNvSpPr txBox="1">
            <a:spLocks noChangeArrowheads="1"/>
          </p:cNvSpPr>
          <p:nvPr/>
        </p:nvSpPr>
        <p:spPr bwMode="auto">
          <a:xfrm>
            <a:off x="4872038" y="352425"/>
            <a:ext cx="3738562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>
                <a:solidFill>
                  <a:schemeClr val="accent2"/>
                </a:solidFill>
                <a:latin typeface="Comic Sans MS" pitchFamily="66" charset="0"/>
              </a:rPr>
              <a:t>Find the cost of:</a:t>
            </a:r>
            <a:endParaRPr lang="en-US" sz="3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29698" name="AutoShape 2"/>
          <p:cNvSpPr>
            <a:spLocks noChangeArrowheads="1"/>
          </p:cNvSpPr>
          <p:nvPr/>
        </p:nvSpPr>
        <p:spPr bwMode="auto">
          <a:xfrm>
            <a:off x="219075" y="204788"/>
            <a:ext cx="4352925" cy="63103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66"/>
              </a:gs>
              <a:gs pos="50000">
                <a:srgbClr val="CCFFCC"/>
              </a:gs>
              <a:gs pos="100000">
                <a:srgbClr val="FFFF66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9699" name="AutoShape 3"/>
          <p:cNvSpPr>
            <a:spLocks noChangeArrowheads="1"/>
          </p:cNvSpPr>
          <p:nvPr/>
        </p:nvSpPr>
        <p:spPr bwMode="auto">
          <a:xfrm>
            <a:off x="809625" y="357188"/>
            <a:ext cx="3170238" cy="852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rgbClr val="CCFFCC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9700" name="Text Box 4"/>
          <p:cNvSpPr txBox="1">
            <a:spLocks noChangeArrowheads="1"/>
          </p:cNvSpPr>
          <p:nvPr/>
        </p:nvSpPr>
        <p:spPr bwMode="auto">
          <a:xfrm>
            <a:off x="633413" y="330200"/>
            <a:ext cx="352425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0000"/>
                </a:solidFill>
                <a:latin typeface="Comic Sans MS" pitchFamily="66" charset="0"/>
              </a:rPr>
              <a:t>Menu</a:t>
            </a:r>
            <a:endParaRPr lang="en-US" sz="5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29702" name="Text Box 6"/>
          <p:cNvSpPr txBox="1">
            <a:spLocks noChangeArrowheads="1"/>
          </p:cNvSpPr>
          <p:nvPr/>
        </p:nvSpPr>
        <p:spPr bwMode="auto">
          <a:xfrm>
            <a:off x="446088" y="1289050"/>
            <a:ext cx="3094037" cy="502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>
              <a:lnSpc>
                <a:spcPct val="135000"/>
              </a:lnSpc>
            </a:pPr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Cup of Tea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Cup of Coffee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Glass of Milk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Glass of Orange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Biscuit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Apple Pie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Sandwich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Soup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Salad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Trifle</a:t>
            </a:r>
            <a:endParaRPr lang="en-US" sz="24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29703" name="Text Box 7"/>
          <p:cNvSpPr txBox="1">
            <a:spLocks noChangeArrowheads="1"/>
          </p:cNvSpPr>
          <p:nvPr/>
        </p:nvSpPr>
        <p:spPr bwMode="auto">
          <a:xfrm>
            <a:off x="3252788" y="1289050"/>
            <a:ext cx="1319212" cy="502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>
              <a:lnSpc>
                <a:spcPct val="135000"/>
              </a:lnSpc>
            </a:pPr>
            <a:r>
              <a:rPr lang="en-GB" sz="2400" b="1">
                <a:solidFill>
                  <a:srgbClr val="000066"/>
                </a:solidFill>
                <a:latin typeface="Comic Sans MS" pitchFamily="66" charset="0"/>
              </a:rPr>
              <a:t>60p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rgbClr val="000066"/>
                </a:solidFill>
                <a:latin typeface="Comic Sans MS" pitchFamily="66" charset="0"/>
              </a:rPr>
              <a:t>70p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rgbClr val="000066"/>
                </a:solidFill>
                <a:latin typeface="Comic Sans MS" pitchFamily="66" charset="0"/>
              </a:rPr>
              <a:t>50p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rgbClr val="000066"/>
                </a:solidFill>
                <a:latin typeface="Comic Sans MS" pitchFamily="66" charset="0"/>
              </a:rPr>
              <a:t>85p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rgbClr val="000066"/>
                </a:solidFill>
                <a:latin typeface="Comic Sans MS" pitchFamily="66" charset="0"/>
              </a:rPr>
              <a:t>45p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rgbClr val="000066"/>
                </a:solidFill>
                <a:latin typeface="Comic Sans MS" pitchFamily="66" charset="0"/>
              </a:rPr>
              <a:t>55p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rgbClr val="000066"/>
                </a:solidFill>
                <a:latin typeface="Comic Sans MS" pitchFamily="66" charset="0"/>
              </a:rPr>
              <a:t>£1.20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rgbClr val="000066"/>
                </a:solidFill>
                <a:latin typeface="Comic Sans MS" pitchFamily="66" charset="0"/>
              </a:rPr>
              <a:t>£1.05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rgbClr val="000066"/>
                </a:solidFill>
                <a:latin typeface="Comic Sans MS" pitchFamily="66" charset="0"/>
              </a:rPr>
              <a:t>£1.34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rgbClr val="000066"/>
                </a:solidFill>
                <a:latin typeface="Comic Sans MS" pitchFamily="66" charset="0"/>
              </a:rPr>
              <a:t>96p</a:t>
            </a:r>
            <a:endParaRPr lang="en-US" sz="2400" b="1">
              <a:solidFill>
                <a:srgbClr val="000066"/>
              </a:solidFill>
              <a:latin typeface="Comic Sans MS" pitchFamily="66" charset="0"/>
            </a:endParaRPr>
          </a:p>
        </p:txBody>
      </p:sp>
      <p:sp>
        <p:nvSpPr>
          <p:cNvPr id="29704" name="AutoShape 8"/>
          <p:cNvSpPr>
            <a:spLocks noChangeArrowheads="1"/>
          </p:cNvSpPr>
          <p:nvPr/>
        </p:nvSpPr>
        <p:spPr bwMode="auto">
          <a:xfrm>
            <a:off x="4941888" y="4854575"/>
            <a:ext cx="3600450" cy="16414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rgbClr val="CCFFCC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9705" name="Text Box 9"/>
          <p:cNvSpPr txBox="1">
            <a:spLocks noChangeArrowheads="1"/>
          </p:cNvSpPr>
          <p:nvPr/>
        </p:nvSpPr>
        <p:spPr bwMode="auto">
          <a:xfrm>
            <a:off x="4572000" y="1401763"/>
            <a:ext cx="4338638" cy="1190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chemeClr val="accent2"/>
                </a:solidFill>
                <a:latin typeface="Comic Sans MS" pitchFamily="66" charset="0"/>
              </a:rPr>
              <a:t>Three cups of coffee.</a:t>
            </a:r>
            <a:endParaRPr lang="en-US" sz="3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29706" name="Text Box 10"/>
          <p:cNvSpPr txBox="1">
            <a:spLocks noChangeArrowheads="1"/>
          </p:cNvSpPr>
          <p:nvPr/>
        </p:nvSpPr>
        <p:spPr bwMode="auto">
          <a:xfrm>
            <a:off x="4979988" y="5035550"/>
            <a:ext cx="35242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000066"/>
                </a:solidFill>
                <a:latin typeface="Comic Sans MS" pitchFamily="66" charset="0"/>
              </a:rPr>
              <a:t>£2.10</a:t>
            </a:r>
            <a:endParaRPr lang="en-US" sz="7200" b="1">
              <a:solidFill>
                <a:srgbClr val="000066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97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706" grpId="0" autoUpdateAnimBg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31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66FF33"/>
              </a:gs>
              <a:gs pos="100000">
                <a:srgbClr val="66FF33">
                  <a:gamma/>
                  <a:shade val="4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FF99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732" name="AutoShape 12"/>
          <p:cNvSpPr>
            <a:spLocks noChangeArrowheads="1"/>
          </p:cNvSpPr>
          <p:nvPr/>
        </p:nvSpPr>
        <p:spPr bwMode="auto">
          <a:xfrm>
            <a:off x="4687888" y="200025"/>
            <a:ext cx="4108450" cy="4371975"/>
          </a:xfrm>
          <a:prstGeom prst="roundRect">
            <a:avLst>
              <a:gd name="adj" fmla="val 8657"/>
            </a:avLst>
          </a:prstGeom>
          <a:gradFill rotWithShape="1">
            <a:gsLst>
              <a:gs pos="0">
                <a:schemeClr val="bg1"/>
              </a:gs>
              <a:gs pos="100000">
                <a:srgbClr val="CCFFCC"/>
              </a:gs>
            </a:gsLst>
            <a:path path="shape">
              <a:fillToRect l="50000" t="50000" r="50000" b="50000"/>
            </a:path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733" name="Text Box 13"/>
          <p:cNvSpPr txBox="1">
            <a:spLocks noChangeArrowheads="1"/>
          </p:cNvSpPr>
          <p:nvPr/>
        </p:nvSpPr>
        <p:spPr bwMode="auto">
          <a:xfrm>
            <a:off x="4872038" y="352425"/>
            <a:ext cx="3738562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>
                <a:solidFill>
                  <a:schemeClr val="accent2"/>
                </a:solidFill>
                <a:latin typeface="Comic Sans MS" pitchFamily="66" charset="0"/>
              </a:rPr>
              <a:t>Find the cost of:</a:t>
            </a:r>
            <a:endParaRPr lang="en-US" sz="3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0722" name="AutoShape 2"/>
          <p:cNvSpPr>
            <a:spLocks noChangeArrowheads="1"/>
          </p:cNvSpPr>
          <p:nvPr/>
        </p:nvSpPr>
        <p:spPr bwMode="auto">
          <a:xfrm>
            <a:off x="219075" y="204788"/>
            <a:ext cx="4352925" cy="63103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66"/>
              </a:gs>
              <a:gs pos="50000">
                <a:srgbClr val="CCFFCC"/>
              </a:gs>
              <a:gs pos="100000">
                <a:srgbClr val="FFFF66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723" name="AutoShape 3"/>
          <p:cNvSpPr>
            <a:spLocks noChangeArrowheads="1"/>
          </p:cNvSpPr>
          <p:nvPr/>
        </p:nvSpPr>
        <p:spPr bwMode="auto">
          <a:xfrm>
            <a:off x="809625" y="357188"/>
            <a:ext cx="3170238" cy="852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rgbClr val="CCFFCC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724" name="Text Box 4"/>
          <p:cNvSpPr txBox="1">
            <a:spLocks noChangeArrowheads="1"/>
          </p:cNvSpPr>
          <p:nvPr/>
        </p:nvSpPr>
        <p:spPr bwMode="auto">
          <a:xfrm>
            <a:off x="633413" y="330200"/>
            <a:ext cx="352425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0000"/>
                </a:solidFill>
                <a:latin typeface="Comic Sans MS" pitchFamily="66" charset="0"/>
              </a:rPr>
              <a:t>Menu</a:t>
            </a:r>
            <a:endParaRPr lang="en-US" sz="5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0726" name="Text Box 6"/>
          <p:cNvSpPr txBox="1">
            <a:spLocks noChangeArrowheads="1"/>
          </p:cNvSpPr>
          <p:nvPr/>
        </p:nvSpPr>
        <p:spPr bwMode="auto">
          <a:xfrm>
            <a:off x="446088" y="1289050"/>
            <a:ext cx="3094037" cy="502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>
              <a:lnSpc>
                <a:spcPct val="135000"/>
              </a:lnSpc>
            </a:pPr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Cup of Tea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Cup of Coffee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Glass of Milk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Glass of Orange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Biscuit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Apple Pie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Sandwich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Soup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Salad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Trifle</a:t>
            </a:r>
            <a:endParaRPr lang="en-US" sz="24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0727" name="Text Box 7"/>
          <p:cNvSpPr txBox="1">
            <a:spLocks noChangeArrowheads="1"/>
          </p:cNvSpPr>
          <p:nvPr/>
        </p:nvSpPr>
        <p:spPr bwMode="auto">
          <a:xfrm>
            <a:off x="3252788" y="1289050"/>
            <a:ext cx="1319212" cy="502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>
              <a:lnSpc>
                <a:spcPct val="135000"/>
              </a:lnSpc>
            </a:pPr>
            <a:r>
              <a:rPr lang="en-GB" sz="2400" b="1">
                <a:solidFill>
                  <a:srgbClr val="000066"/>
                </a:solidFill>
                <a:latin typeface="Comic Sans MS" pitchFamily="66" charset="0"/>
              </a:rPr>
              <a:t>60p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rgbClr val="000066"/>
                </a:solidFill>
                <a:latin typeface="Comic Sans MS" pitchFamily="66" charset="0"/>
              </a:rPr>
              <a:t>70p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rgbClr val="000066"/>
                </a:solidFill>
                <a:latin typeface="Comic Sans MS" pitchFamily="66" charset="0"/>
              </a:rPr>
              <a:t>50p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rgbClr val="000066"/>
                </a:solidFill>
                <a:latin typeface="Comic Sans MS" pitchFamily="66" charset="0"/>
              </a:rPr>
              <a:t>85p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rgbClr val="000066"/>
                </a:solidFill>
                <a:latin typeface="Comic Sans MS" pitchFamily="66" charset="0"/>
              </a:rPr>
              <a:t>45p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rgbClr val="000066"/>
                </a:solidFill>
                <a:latin typeface="Comic Sans MS" pitchFamily="66" charset="0"/>
              </a:rPr>
              <a:t>55p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rgbClr val="000066"/>
                </a:solidFill>
                <a:latin typeface="Comic Sans MS" pitchFamily="66" charset="0"/>
              </a:rPr>
              <a:t>£1.20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rgbClr val="000066"/>
                </a:solidFill>
                <a:latin typeface="Comic Sans MS" pitchFamily="66" charset="0"/>
              </a:rPr>
              <a:t>£1.05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rgbClr val="000066"/>
                </a:solidFill>
                <a:latin typeface="Comic Sans MS" pitchFamily="66" charset="0"/>
              </a:rPr>
              <a:t>£1.34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rgbClr val="000066"/>
                </a:solidFill>
                <a:latin typeface="Comic Sans MS" pitchFamily="66" charset="0"/>
              </a:rPr>
              <a:t>96p</a:t>
            </a:r>
            <a:endParaRPr lang="en-US" sz="2400" b="1">
              <a:solidFill>
                <a:srgbClr val="000066"/>
              </a:solidFill>
              <a:latin typeface="Comic Sans MS" pitchFamily="66" charset="0"/>
            </a:endParaRPr>
          </a:p>
        </p:txBody>
      </p:sp>
      <p:sp>
        <p:nvSpPr>
          <p:cNvPr id="30728" name="AutoShape 8"/>
          <p:cNvSpPr>
            <a:spLocks noChangeArrowheads="1"/>
          </p:cNvSpPr>
          <p:nvPr/>
        </p:nvSpPr>
        <p:spPr bwMode="auto">
          <a:xfrm>
            <a:off x="4941888" y="4854575"/>
            <a:ext cx="3600450" cy="16414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rgbClr val="CCFFCC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729" name="Text Box 9"/>
          <p:cNvSpPr txBox="1">
            <a:spLocks noChangeArrowheads="1"/>
          </p:cNvSpPr>
          <p:nvPr/>
        </p:nvSpPr>
        <p:spPr bwMode="auto">
          <a:xfrm>
            <a:off x="4572000" y="1401763"/>
            <a:ext cx="4338638" cy="1190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chemeClr val="accent2"/>
                </a:solidFill>
                <a:latin typeface="Comic Sans MS" pitchFamily="66" charset="0"/>
              </a:rPr>
              <a:t>A glass of milk and a sandwich.</a:t>
            </a:r>
            <a:endParaRPr lang="en-US" sz="3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0730" name="Text Box 10"/>
          <p:cNvSpPr txBox="1">
            <a:spLocks noChangeArrowheads="1"/>
          </p:cNvSpPr>
          <p:nvPr/>
        </p:nvSpPr>
        <p:spPr bwMode="auto">
          <a:xfrm>
            <a:off x="4979988" y="5035550"/>
            <a:ext cx="35242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000066"/>
                </a:solidFill>
                <a:latin typeface="Comic Sans MS" pitchFamily="66" charset="0"/>
              </a:rPr>
              <a:t>£1.70</a:t>
            </a:r>
            <a:endParaRPr lang="en-US" sz="7200" b="1">
              <a:solidFill>
                <a:srgbClr val="000066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07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30" grpId="0" autoUpdateAnimBg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55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66FF33"/>
              </a:gs>
              <a:gs pos="100000">
                <a:srgbClr val="66FF33">
                  <a:gamma/>
                  <a:shade val="4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FF99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756" name="AutoShape 12"/>
          <p:cNvSpPr>
            <a:spLocks noChangeArrowheads="1"/>
          </p:cNvSpPr>
          <p:nvPr/>
        </p:nvSpPr>
        <p:spPr bwMode="auto">
          <a:xfrm>
            <a:off x="4687888" y="200025"/>
            <a:ext cx="4108450" cy="4371975"/>
          </a:xfrm>
          <a:prstGeom prst="roundRect">
            <a:avLst>
              <a:gd name="adj" fmla="val 8657"/>
            </a:avLst>
          </a:prstGeom>
          <a:gradFill rotWithShape="1">
            <a:gsLst>
              <a:gs pos="0">
                <a:schemeClr val="bg1"/>
              </a:gs>
              <a:gs pos="100000">
                <a:srgbClr val="CCFFCC"/>
              </a:gs>
            </a:gsLst>
            <a:path path="shape">
              <a:fillToRect l="50000" t="50000" r="50000" b="50000"/>
            </a:path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757" name="Text Box 13"/>
          <p:cNvSpPr txBox="1">
            <a:spLocks noChangeArrowheads="1"/>
          </p:cNvSpPr>
          <p:nvPr/>
        </p:nvSpPr>
        <p:spPr bwMode="auto">
          <a:xfrm>
            <a:off x="4872038" y="352425"/>
            <a:ext cx="3738562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>
                <a:solidFill>
                  <a:schemeClr val="accent2"/>
                </a:solidFill>
                <a:latin typeface="Comic Sans MS" pitchFamily="66" charset="0"/>
              </a:rPr>
              <a:t>Find the cost of:</a:t>
            </a:r>
            <a:endParaRPr lang="en-US" sz="3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1746" name="AutoShape 2"/>
          <p:cNvSpPr>
            <a:spLocks noChangeArrowheads="1"/>
          </p:cNvSpPr>
          <p:nvPr/>
        </p:nvSpPr>
        <p:spPr bwMode="auto">
          <a:xfrm>
            <a:off x="219075" y="204788"/>
            <a:ext cx="4352925" cy="63103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66"/>
              </a:gs>
              <a:gs pos="50000">
                <a:srgbClr val="CCFFCC"/>
              </a:gs>
              <a:gs pos="100000">
                <a:srgbClr val="FFFF66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747" name="AutoShape 3"/>
          <p:cNvSpPr>
            <a:spLocks noChangeArrowheads="1"/>
          </p:cNvSpPr>
          <p:nvPr/>
        </p:nvSpPr>
        <p:spPr bwMode="auto">
          <a:xfrm>
            <a:off x="809625" y="357188"/>
            <a:ext cx="3170238" cy="852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rgbClr val="CCFFCC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748" name="Text Box 4"/>
          <p:cNvSpPr txBox="1">
            <a:spLocks noChangeArrowheads="1"/>
          </p:cNvSpPr>
          <p:nvPr/>
        </p:nvSpPr>
        <p:spPr bwMode="auto">
          <a:xfrm>
            <a:off x="633413" y="330200"/>
            <a:ext cx="352425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0000"/>
                </a:solidFill>
                <a:latin typeface="Comic Sans MS" pitchFamily="66" charset="0"/>
              </a:rPr>
              <a:t>Menu</a:t>
            </a:r>
            <a:endParaRPr lang="en-US" sz="5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1750" name="Text Box 6"/>
          <p:cNvSpPr txBox="1">
            <a:spLocks noChangeArrowheads="1"/>
          </p:cNvSpPr>
          <p:nvPr/>
        </p:nvSpPr>
        <p:spPr bwMode="auto">
          <a:xfrm>
            <a:off x="446088" y="1289050"/>
            <a:ext cx="3094037" cy="502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>
              <a:lnSpc>
                <a:spcPct val="135000"/>
              </a:lnSpc>
            </a:pPr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Cup of Tea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Cup of Coffee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Glass of Milk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Glass of Orange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Biscuit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Apple Pie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Sandwich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Soup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Salad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Trifle</a:t>
            </a:r>
            <a:endParaRPr lang="en-US" sz="24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1751" name="Text Box 7"/>
          <p:cNvSpPr txBox="1">
            <a:spLocks noChangeArrowheads="1"/>
          </p:cNvSpPr>
          <p:nvPr/>
        </p:nvSpPr>
        <p:spPr bwMode="auto">
          <a:xfrm>
            <a:off x="3252788" y="1289050"/>
            <a:ext cx="1319212" cy="502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>
              <a:lnSpc>
                <a:spcPct val="135000"/>
              </a:lnSpc>
            </a:pPr>
            <a:r>
              <a:rPr lang="en-GB" sz="2400" b="1">
                <a:solidFill>
                  <a:srgbClr val="000066"/>
                </a:solidFill>
                <a:latin typeface="Comic Sans MS" pitchFamily="66" charset="0"/>
              </a:rPr>
              <a:t>60p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rgbClr val="000066"/>
                </a:solidFill>
                <a:latin typeface="Comic Sans MS" pitchFamily="66" charset="0"/>
              </a:rPr>
              <a:t>70p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rgbClr val="000066"/>
                </a:solidFill>
                <a:latin typeface="Comic Sans MS" pitchFamily="66" charset="0"/>
              </a:rPr>
              <a:t>50p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rgbClr val="000066"/>
                </a:solidFill>
                <a:latin typeface="Comic Sans MS" pitchFamily="66" charset="0"/>
              </a:rPr>
              <a:t>85p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rgbClr val="000066"/>
                </a:solidFill>
                <a:latin typeface="Comic Sans MS" pitchFamily="66" charset="0"/>
              </a:rPr>
              <a:t>45p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rgbClr val="000066"/>
                </a:solidFill>
                <a:latin typeface="Comic Sans MS" pitchFamily="66" charset="0"/>
              </a:rPr>
              <a:t>55p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rgbClr val="000066"/>
                </a:solidFill>
                <a:latin typeface="Comic Sans MS" pitchFamily="66" charset="0"/>
              </a:rPr>
              <a:t>£1.20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rgbClr val="000066"/>
                </a:solidFill>
                <a:latin typeface="Comic Sans MS" pitchFamily="66" charset="0"/>
              </a:rPr>
              <a:t>£1.05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rgbClr val="000066"/>
                </a:solidFill>
                <a:latin typeface="Comic Sans MS" pitchFamily="66" charset="0"/>
              </a:rPr>
              <a:t>£1.34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rgbClr val="000066"/>
                </a:solidFill>
                <a:latin typeface="Comic Sans MS" pitchFamily="66" charset="0"/>
              </a:rPr>
              <a:t>96p</a:t>
            </a:r>
            <a:endParaRPr lang="en-US" sz="2400" b="1">
              <a:solidFill>
                <a:srgbClr val="000066"/>
              </a:solidFill>
              <a:latin typeface="Comic Sans MS" pitchFamily="66" charset="0"/>
            </a:endParaRPr>
          </a:p>
        </p:txBody>
      </p:sp>
      <p:sp>
        <p:nvSpPr>
          <p:cNvPr id="31752" name="AutoShape 8"/>
          <p:cNvSpPr>
            <a:spLocks noChangeArrowheads="1"/>
          </p:cNvSpPr>
          <p:nvPr/>
        </p:nvSpPr>
        <p:spPr bwMode="auto">
          <a:xfrm>
            <a:off x="4941888" y="4854575"/>
            <a:ext cx="3600450" cy="16414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rgbClr val="CCFFCC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753" name="Text Box 9"/>
          <p:cNvSpPr txBox="1">
            <a:spLocks noChangeArrowheads="1"/>
          </p:cNvSpPr>
          <p:nvPr/>
        </p:nvSpPr>
        <p:spPr bwMode="auto">
          <a:xfrm>
            <a:off x="4572000" y="1401763"/>
            <a:ext cx="4338638" cy="1190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chemeClr val="accent2"/>
                </a:solidFill>
                <a:latin typeface="Comic Sans MS" pitchFamily="66" charset="0"/>
              </a:rPr>
              <a:t>Four pieces of apple pie.</a:t>
            </a:r>
            <a:endParaRPr lang="en-US" sz="3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1754" name="Text Box 10"/>
          <p:cNvSpPr txBox="1">
            <a:spLocks noChangeArrowheads="1"/>
          </p:cNvSpPr>
          <p:nvPr/>
        </p:nvSpPr>
        <p:spPr bwMode="auto">
          <a:xfrm>
            <a:off x="4979988" y="5035550"/>
            <a:ext cx="35242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000066"/>
                </a:solidFill>
                <a:latin typeface="Comic Sans MS" pitchFamily="66" charset="0"/>
              </a:rPr>
              <a:t>£2.20</a:t>
            </a:r>
            <a:endParaRPr lang="en-US" sz="7200" b="1">
              <a:solidFill>
                <a:srgbClr val="000066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17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754" grpId="0" autoUpdateAnimBg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9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66FF33"/>
              </a:gs>
              <a:gs pos="100000">
                <a:srgbClr val="66FF33">
                  <a:gamma/>
                  <a:shade val="4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FF99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780" name="AutoShape 12"/>
          <p:cNvSpPr>
            <a:spLocks noChangeArrowheads="1"/>
          </p:cNvSpPr>
          <p:nvPr/>
        </p:nvSpPr>
        <p:spPr bwMode="auto">
          <a:xfrm>
            <a:off x="4687888" y="200025"/>
            <a:ext cx="4108450" cy="4371975"/>
          </a:xfrm>
          <a:prstGeom prst="roundRect">
            <a:avLst>
              <a:gd name="adj" fmla="val 8657"/>
            </a:avLst>
          </a:prstGeom>
          <a:gradFill rotWithShape="1">
            <a:gsLst>
              <a:gs pos="0">
                <a:schemeClr val="bg1"/>
              </a:gs>
              <a:gs pos="100000">
                <a:srgbClr val="CCFFCC"/>
              </a:gs>
            </a:gsLst>
            <a:path path="shape">
              <a:fillToRect l="50000" t="50000" r="50000" b="50000"/>
            </a:path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781" name="Text Box 13"/>
          <p:cNvSpPr txBox="1">
            <a:spLocks noChangeArrowheads="1"/>
          </p:cNvSpPr>
          <p:nvPr/>
        </p:nvSpPr>
        <p:spPr bwMode="auto">
          <a:xfrm>
            <a:off x="4872038" y="352425"/>
            <a:ext cx="3738562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>
                <a:solidFill>
                  <a:schemeClr val="accent2"/>
                </a:solidFill>
                <a:latin typeface="Comic Sans MS" pitchFamily="66" charset="0"/>
              </a:rPr>
              <a:t>Find the cost of:</a:t>
            </a:r>
            <a:endParaRPr lang="en-US" sz="3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2770" name="AutoShape 2"/>
          <p:cNvSpPr>
            <a:spLocks noChangeArrowheads="1"/>
          </p:cNvSpPr>
          <p:nvPr/>
        </p:nvSpPr>
        <p:spPr bwMode="auto">
          <a:xfrm>
            <a:off x="219075" y="204788"/>
            <a:ext cx="4352925" cy="63103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66"/>
              </a:gs>
              <a:gs pos="50000">
                <a:srgbClr val="CCFFCC"/>
              </a:gs>
              <a:gs pos="100000">
                <a:srgbClr val="FFFF66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771" name="AutoShape 3"/>
          <p:cNvSpPr>
            <a:spLocks noChangeArrowheads="1"/>
          </p:cNvSpPr>
          <p:nvPr/>
        </p:nvSpPr>
        <p:spPr bwMode="auto">
          <a:xfrm>
            <a:off x="809625" y="357188"/>
            <a:ext cx="3170238" cy="852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rgbClr val="CCFFCC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772" name="Text Box 4"/>
          <p:cNvSpPr txBox="1">
            <a:spLocks noChangeArrowheads="1"/>
          </p:cNvSpPr>
          <p:nvPr/>
        </p:nvSpPr>
        <p:spPr bwMode="auto">
          <a:xfrm>
            <a:off x="633413" y="330200"/>
            <a:ext cx="352425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0000"/>
                </a:solidFill>
                <a:latin typeface="Comic Sans MS" pitchFamily="66" charset="0"/>
              </a:rPr>
              <a:t>Menu</a:t>
            </a:r>
            <a:endParaRPr lang="en-US" sz="5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2774" name="Text Box 6"/>
          <p:cNvSpPr txBox="1">
            <a:spLocks noChangeArrowheads="1"/>
          </p:cNvSpPr>
          <p:nvPr/>
        </p:nvSpPr>
        <p:spPr bwMode="auto">
          <a:xfrm>
            <a:off x="446088" y="1289050"/>
            <a:ext cx="3094037" cy="502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>
              <a:lnSpc>
                <a:spcPct val="135000"/>
              </a:lnSpc>
            </a:pPr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Cup of Tea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Cup of Coffee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Glass of Milk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Glass of Orange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Biscuit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Apple Pie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Sandwich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Soup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Salad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Trifle</a:t>
            </a:r>
            <a:endParaRPr lang="en-US" sz="24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2775" name="Text Box 7"/>
          <p:cNvSpPr txBox="1">
            <a:spLocks noChangeArrowheads="1"/>
          </p:cNvSpPr>
          <p:nvPr/>
        </p:nvSpPr>
        <p:spPr bwMode="auto">
          <a:xfrm>
            <a:off x="3252788" y="1289050"/>
            <a:ext cx="1319212" cy="502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>
              <a:lnSpc>
                <a:spcPct val="135000"/>
              </a:lnSpc>
            </a:pPr>
            <a:r>
              <a:rPr lang="en-GB" sz="2400" b="1">
                <a:solidFill>
                  <a:srgbClr val="000066"/>
                </a:solidFill>
                <a:latin typeface="Comic Sans MS" pitchFamily="66" charset="0"/>
              </a:rPr>
              <a:t>60p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rgbClr val="000066"/>
                </a:solidFill>
                <a:latin typeface="Comic Sans MS" pitchFamily="66" charset="0"/>
              </a:rPr>
              <a:t>70p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rgbClr val="000066"/>
                </a:solidFill>
                <a:latin typeface="Comic Sans MS" pitchFamily="66" charset="0"/>
              </a:rPr>
              <a:t>50p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rgbClr val="000066"/>
                </a:solidFill>
                <a:latin typeface="Comic Sans MS" pitchFamily="66" charset="0"/>
              </a:rPr>
              <a:t>85p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rgbClr val="000066"/>
                </a:solidFill>
                <a:latin typeface="Comic Sans MS" pitchFamily="66" charset="0"/>
              </a:rPr>
              <a:t>45p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rgbClr val="000066"/>
                </a:solidFill>
                <a:latin typeface="Comic Sans MS" pitchFamily="66" charset="0"/>
              </a:rPr>
              <a:t>55p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rgbClr val="000066"/>
                </a:solidFill>
                <a:latin typeface="Comic Sans MS" pitchFamily="66" charset="0"/>
              </a:rPr>
              <a:t>£1.20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rgbClr val="000066"/>
                </a:solidFill>
                <a:latin typeface="Comic Sans MS" pitchFamily="66" charset="0"/>
              </a:rPr>
              <a:t>£1.05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rgbClr val="000066"/>
                </a:solidFill>
                <a:latin typeface="Comic Sans MS" pitchFamily="66" charset="0"/>
              </a:rPr>
              <a:t>£1.34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rgbClr val="000066"/>
                </a:solidFill>
                <a:latin typeface="Comic Sans MS" pitchFamily="66" charset="0"/>
              </a:rPr>
              <a:t>96p</a:t>
            </a:r>
            <a:endParaRPr lang="en-US" sz="2400" b="1">
              <a:solidFill>
                <a:srgbClr val="000066"/>
              </a:solidFill>
              <a:latin typeface="Comic Sans MS" pitchFamily="66" charset="0"/>
            </a:endParaRPr>
          </a:p>
        </p:txBody>
      </p:sp>
      <p:sp>
        <p:nvSpPr>
          <p:cNvPr id="32776" name="AutoShape 8"/>
          <p:cNvSpPr>
            <a:spLocks noChangeArrowheads="1"/>
          </p:cNvSpPr>
          <p:nvPr/>
        </p:nvSpPr>
        <p:spPr bwMode="auto">
          <a:xfrm>
            <a:off x="4941888" y="4854575"/>
            <a:ext cx="3600450" cy="16414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rgbClr val="CCFFCC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777" name="Text Box 9"/>
          <p:cNvSpPr txBox="1">
            <a:spLocks noChangeArrowheads="1"/>
          </p:cNvSpPr>
          <p:nvPr/>
        </p:nvSpPr>
        <p:spPr bwMode="auto">
          <a:xfrm>
            <a:off x="4572000" y="1401763"/>
            <a:ext cx="4338638" cy="1190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chemeClr val="accent2"/>
                </a:solidFill>
                <a:latin typeface="Comic Sans MS" pitchFamily="66" charset="0"/>
              </a:rPr>
              <a:t>Two glasses of orange.</a:t>
            </a:r>
            <a:endParaRPr lang="en-US" sz="3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2778" name="Text Box 10"/>
          <p:cNvSpPr txBox="1">
            <a:spLocks noChangeArrowheads="1"/>
          </p:cNvSpPr>
          <p:nvPr/>
        </p:nvSpPr>
        <p:spPr bwMode="auto">
          <a:xfrm>
            <a:off x="4979988" y="5035550"/>
            <a:ext cx="35242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000066"/>
                </a:solidFill>
                <a:latin typeface="Comic Sans MS" pitchFamily="66" charset="0"/>
              </a:rPr>
              <a:t>£1.70</a:t>
            </a:r>
            <a:endParaRPr lang="en-US" sz="7200" b="1">
              <a:solidFill>
                <a:srgbClr val="000066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27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778" grpId="0" autoUpdateAnimBg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803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66FF33"/>
              </a:gs>
              <a:gs pos="100000">
                <a:srgbClr val="66FF33">
                  <a:gamma/>
                  <a:shade val="4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FF99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804" name="AutoShape 12"/>
          <p:cNvSpPr>
            <a:spLocks noChangeArrowheads="1"/>
          </p:cNvSpPr>
          <p:nvPr/>
        </p:nvSpPr>
        <p:spPr bwMode="auto">
          <a:xfrm>
            <a:off x="4687888" y="200025"/>
            <a:ext cx="4108450" cy="4371975"/>
          </a:xfrm>
          <a:prstGeom prst="roundRect">
            <a:avLst>
              <a:gd name="adj" fmla="val 8657"/>
            </a:avLst>
          </a:prstGeom>
          <a:gradFill rotWithShape="1">
            <a:gsLst>
              <a:gs pos="0">
                <a:schemeClr val="bg1"/>
              </a:gs>
              <a:gs pos="100000">
                <a:srgbClr val="CCFFCC"/>
              </a:gs>
            </a:gsLst>
            <a:path path="shape">
              <a:fillToRect l="50000" t="50000" r="50000" b="50000"/>
            </a:path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805" name="Text Box 13"/>
          <p:cNvSpPr txBox="1">
            <a:spLocks noChangeArrowheads="1"/>
          </p:cNvSpPr>
          <p:nvPr/>
        </p:nvSpPr>
        <p:spPr bwMode="auto">
          <a:xfrm>
            <a:off x="4872038" y="352425"/>
            <a:ext cx="3738562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>
                <a:solidFill>
                  <a:schemeClr val="accent2"/>
                </a:solidFill>
                <a:latin typeface="Comic Sans MS" pitchFamily="66" charset="0"/>
              </a:rPr>
              <a:t>Find the cost of:</a:t>
            </a:r>
            <a:endParaRPr lang="en-US" sz="3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3794" name="AutoShape 2"/>
          <p:cNvSpPr>
            <a:spLocks noChangeArrowheads="1"/>
          </p:cNvSpPr>
          <p:nvPr/>
        </p:nvSpPr>
        <p:spPr bwMode="auto">
          <a:xfrm>
            <a:off x="219075" y="204788"/>
            <a:ext cx="4352925" cy="63103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66"/>
              </a:gs>
              <a:gs pos="50000">
                <a:srgbClr val="CCFFCC"/>
              </a:gs>
              <a:gs pos="100000">
                <a:srgbClr val="FFFF66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795" name="AutoShape 3"/>
          <p:cNvSpPr>
            <a:spLocks noChangeArrowheads="1"/>
          </p:cNvSpPr>
          <p:nvPr/>
        </p:nvSpPr>
        <p:spPr bwMode="auto">
          <a:xfrm>
            <a:off x="809625" y="357188"/>
            <a:ext cx="3170238" cy="852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rgbClr val="CCFFCC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796" name="Text Box 4"/>
          <p:cNvSpPr txBox="1">
            <a:spLocks noChangeArrowheads="1"/>
          </p:cNvSpPr>
          <p:nvPr/>
        </p:nvSpPr>
        <p:spPr bwMode="auto">
          <a:xfrm>
            <a:off x="633413" y="330200"/>
            <a:ext cx="352425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0000"/>
                </a:solidFill>
                <a:latin typeface="Comic Sans MS" pitchFamily="66" charset="0"/>
              </a:rPr>
              <a:t>Menu</a:t>
            </a:r>
            <a:endParaRPr lang="en-US" sz="5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3798" name="Text Box 6"/>
          <p:cNvSpPr txBox="1">
            <a:spLocks noChangeArrowheads="1"/>
          </p:cNvSpPr>
          <p:nvPr/>
        </p:nvSpPr>
        <p:spPr bwMode="auto">
          <a:xfrm>
            <a:off x="446088" y="1289050"/>
            <a:ext cx="3094037" cy="502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>
              <a:lnSpc>
                <a:spcPct val="135000"/>
              </a:lnSpc>
            </a:pPr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Cup of Tea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Cup of Coffee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Glass of Milk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Glass of Orange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Biscuit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Apple Pie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Sandwich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Soup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Salad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Trifle</a:t>
            </a:r>
            <a:endParaRPr lang="en-US" sz="24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3799" name="Text Box 7"/>
          <p:cNvSpPr txBox="1">
            <a:spLocks noChangeArrowheads="1"/>
          </p:cNvSpPr>
          <p:nvPr/>
        </p:nvSpPr>
        <p:spPr bwMode="auto">
          <a:xfrm>
            <a:off x="3252788" y="1289050"/>
            <a:ext cx="1319212" cy="502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>
              <a:lnSpc>
                <a:spcPct val="135000"/>
              </a:lnSpc>
            </a:pPr>
            <a:r>
              <a:rPr lang="en-GB" sz="2400" b="1">
                <a:solidFill>
                  <a:srgbClr val="000066"/>
                </a:solidFill>
                <a:latin typeface="Comic Sans MS" pitchFamily="66" charset="0"/>
              </a:rPr>
              <a:t>60p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rgbClr val="000066"/>
                </a:solidFill>
                <a:latin typeface="Comic Sans MS" pitchFamily="66" charset="0"/>
              </a:rPr>
              <a:t>70p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rgbClr val="000066"/>
                </a:solidFill>
                <a:latin typeface="Comic Sans MS" pitchFamily="66" charset="0"/>
              </a:rPr>
              <a:t>50p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rgbClr val="000066"/>
                </a:solidFill>
                <a:latin typeface="Comic Sans MS" pitchFamily="66" charset="0"/>
              </a:rPr>
              <a:t>85p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rgbClr val="000066"/>
                </a:solidFill>
                <a:latin typeface="Comic Sans MS" pitchFamily="66" charset="0"/>
              </a:rPr>
              <a:t>45p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rgbClr val="000066"/>
                </a:solidFill>
                <a:latin typeface="Comic Sans MS" pitchFamily="66" charset="0"/>
              </a:rPr>
              <a:t>55p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rgbClr val="000066"/>
                </a:solidFill>
                <a:latin typeface="Comic Sans MS" pitchFamily="66" charset="0"/>
              </a:rPr>
              <a:t>£1.20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rgbClr val="000066"/>
                </a:solidFill>
                <a:latin typeface="Comic Sans MS" pitchFamily="66" charset="0"/>
              </a:rPr>
              <a:t>£1.05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rgbClr val="000066"/>
                </a:solidFill>
                <a:latin typeface="Comic Sans MS" pitchFamily="66" charset="0"/>
              </a:rPr>
              <a:t>£1.34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rgbClr val="000066"/>
                </a:solidFill>
                <a:latin typeface="Comic Sans MS" pitchFamily="66" charset="0"/>
              </a:rPr>
              <a:t>96p</a:t>
            </a:r>
            <a:endParaRPr lang="en-US" sz="2400" b="1">
              <a:solidFill>
                <a:srgbClr val="000066"/>
              </a:solidFill>
              <a:latin typeface="Comic Sans MS" pitchFamily="66" charset="0"/>
            </a:endParaRPr>
          </a:p>
        </p:txBody>
      </p:sp>
      <p:sp>
        <p:nvSpPr>
          <p:cNvPr id="33800" name="AutoShape 8"/>
          <p:cNvSpPr>
            <a:spLocks noChangeArrowheads="1"/>
          </p:cNvSpPr>
          <p:nvPr/>
        </p:nvSpPr>
        <p:spPr bwMode="auto">
          <a:xfrm>
            <a:off x="4941888" y="4854575"/>
            <a:ext cx="3600450" cy="16414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rgbClr val="CCFFCC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801" name="Text Box 9"/>
          <p:cNvSpPr txBox="1">
            <a:spLocks noChangeArrowheads="1"/>
          </p:cNvSpPr>
          <p:nvPr/>
        </p:nvSpPr>
        <p:spPr bwMode="auto">
          <a:xfrm>
            <a:off x="4572000" y="1401763"/>
            <a:ext cx="4338638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chemeClr val="accent2"/>
                </a:solidFill>
                <a:latin typeface="Comic Sans MS" pitchFamily="66" charset="0"/>
              </a:rPr>
              <a:t>Six biscuits.</a:t>
            </a:r>
            <a:endParaRPr lang="en-US" sz="3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3802" name="Text Box 10"/>
          <p:cNvSpPr txBox="1">
            <a:spLocks noChangeArrowheads="1"/>
          </p:cNvSpPr>
          <p:nvPr/>
        </p:nvSpPr>
        <p:spPr bwMode="auto">
          <a:xfrm>
            <a:off x="4979988" y="5035550"/>
            <a:ext cx="35242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000066"/>
                </a:solidFill>
                <a:latin typeface="Comic Sans MS" pitchFamily="66" charset="0"/>
              </a:rPr>
              <a:t>£2.70</a:t>
            </a:r>
            <a:endParaRPr lang="en-US" sz="7200" b="1">
              <a:solidFill>
                <a:srgbClr val="000066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38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802" grpId="0" autoUpdateAnimBg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27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66FF33"/>
              </a:gs>
              <a:gs pos="100000">
                <a:srgbClr val="66FF33">
                  <a:gamma/>
                  <a:shade val="4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FF99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828" name="AutoShape 12"/>
          <p:cNvSpPr>
            <a:spLocks noChangeArrowheads="1"/>
          </p:cNvSpPr>
          <p:nvPr/>
        </p:nvSpPr>
        <p:spPr bwMode="auto">
          <a:xfrm>
            <a:off x="4687888" y="200025"/>
            <a:ext cx="4108450" cy="4371975"/>
          </a:xfrm>
          <a:prstGeom prst="roundRect">
            <a:avLst>
              <a:gd name="adj" fmla="val 8657"/>
            </a:avLst>
          </a:prstGeom>
          <a:gradFill rotWithShape="1">
            <a:gsLst>
              <a:gs pos="0">
                <a:schemeClr val="bg1"/>
              </a:gs>
              <a:gs pos="100000">
                <a:srgbClr val="CCFFCC"/>
              </a:gs>
            </a:gsLst>
            <a:path path="shape">
              <a:fillToRect l="50000" t="50000" r="50000" b="50000"/>
            </a:path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829" name="Text Box 13"/>
          <p:cNvSpPr txBox="1">
            <a:spLocks noChangeArrowheads="1"/>
          </p:cNvSpPr>
          <p:nvPr/>
        </p:nvSpPr>
        <p:spPr bwMode="auto">
          <a:xfrm>
            <a:off x="4872038" y="352425"/>
            <a:ext cx="3738562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>
                <a:solidFill>
                  <a:schemeClr val="accent2"/>
                </a:solidFill>
                <a:latin typeface="Comic Sans MS" pitchFamily="66" charset="0"/>
              </a:rPr>
              <a:t>Find the cost of:</a:t>
            </a:r>
            <a:endParaRPr lang="en-US" sz="3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4818" name="AutoShape 2"/>
          <p:cNvSpPr>
            <a:spLocks noChangeArrowheads="1"/>
          </p:cNvSpPr>
          <p:nvPr/>
        </p:nvSpPr>
        <p:spPr bwMode="auto">
          <a:xfrm>
            <a:off x="219075" y="204788"/>
            <a:ext cx="4352925" cy="63103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66"/>
              </a:gs>
              <a:gs pos="50000">
                <a:srgbClr val="CCFFCC"/>
              </a:gs>
              <a:gs pos="100000">
                <a:srgbClr val="FFFF66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819" name="AutoShape 3"/>
          <p:cNvSpPr>
            <a:spLocks noChangeArrowheads="1"/>
          </p:cNvSpPr>
          <p:nvPr/>
        </p:nvSpPr>
        <p:spPr bwMode="auto">
          <a:xfrm>
            <a:off x="809625" y="357188"/>
            <a:ext cx="3170238" cy="852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rgbClr val="CCFFCC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820" name="Text Box 4"/>
          <p:cNvSpPr txBox="1">
            <a:spLocks noChangeArrowheads="1"/>
          </p:cNvSpPr>
          <p:nvPr/>
        </p:nvSpPr>
        <p:spPr bwMode="auto">
          <a:xfrm>
            <a:off x="633413" y="330200"/>
            <a:ext cx="352425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0000"/>
                </a:solidFill>
                <a:latin typeface="Comic Sans MS" pitchFamily="66" charset="0"/>
              </a:rPr>
              <a:t>Menu</a:t>
            </a:r>
            <a:endParaRPr lang="en-US" sz="5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4822" name="Text Box 6"/>
          <p:cNvSpPr txBox="1">
            <a:spLocks noChangeArrowheads="1"/>
          </p:cNvSpPr>
          <p:nvPr/>
        </p:nvSpPr>
        <p:spPr bwMode="auto">
          <a:xfrm>
            <a:off x="446088" y="1289050"/>
            <a:ext cx="3094037" cy="502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>
              <a:lnSpc>
                <a:spcPct val="135000"/>
              </a:lnSpc>
            </a:pPr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Cup of Tea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Cup of Coffee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Glass of Milk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Glass of Orange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Biscuit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Apple Pie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Sandwich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Soup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Salad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Trifle</a:t>
            </a:r>
            <a:endParaRPr lang="en-US" sz="24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4823" name="Text Box 7"/>
          <p:cNvSpPr txBox="1">
            <a:spLocks noChangeArrowheads="1"/>
          </p:cNvSpPr>
          <p:nvPr/>
        </p:nvSpPr>
        <p:spPr bwMode="auto">
          <a:xfrm>
            <a:off x="3252788" y="1289050"/>
            <a:ext cx="1319212" cy="502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>
              <a:lnSpc>
                <a:spcPct val="135000"/>
              </a:lnSpc>
            </a:pPr>
            <a:r>
              <a:rPr lang="en-GB" sz="2400" b="1">
                <a:solidFill>
                  <a:srgbClr val="000066"/>
                </a:solidFill>
                <a:latin typeface="Comic Sans MS" pitchFamily="66" charset="0"/>
              </a:rPr>
              <a:t>60p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rgbClr val="000066"/>
                </a:solidFill>
                <a:latin typeface="Comic Sans MS" pitchFamily="66" charset="0"/>
              </a:rPr>
              <a:t>70p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rgbClr val="000066"/>
                </a:solidFill>
                <a:latin typeface="Comic Sans MS" pitchFamily="66" charset="0"/>
              </a:rPr>
              <a:t>50p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rgbClr val="000066"/>
                </a:solidFill>
                <a:latin typeface="Comic Sans MS" pitchFamily="66" charset="0"/>
              </a:rPr>
              <a:t>85p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rgbClr val="000066"/>
                </a:solidFill>
                <a:latin typeface="Comic Sans MS" pitchFamily="66" charset="0"/>
              </a:rPr>
              <a:t>45p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rgbClr val="000066"/>
                </a:solidFill>
                <a:latin typeface="Comic Sans MS" pitchFamily="66" charset="0"/>
              </a:rPr>
              <a:t>55p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rgbClr val="000066"/>
                </a:solidFill>
                <a:latin typeface="Comic Sans MS" pitchFamily="66" charset="0"/>
              </a:rPr>
              <a:t>£1.20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rgbClr val="000066"/>
                </a:solidFill>
                <a:latin typeface="Comic Sans MS" pitchFamily="66" charset="0"/>
              </a:rPr>
              <a:t>£1.05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rgbClr val="000066"/>
                </a:solidFill>
                <a:latin typeface="Comic Sans MS" pitchFamily="66" charset="0"/>
              </a:rPr>
              <a:t>£1.34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rgbClr val="000066"/>
                </a:solidFill>
                <a:latin typeface="Comic Sans MS" pitchFamily="66" charset="0"/>
              </a:rPr>
              <a:t>96p</a:t>
            </a:r>
            <a:endParaRPr lang="en-US" sz="2400" b="1">
              <a:solidFill>
                <a:srgbClr val="000066"/>
              </a:solidFill>
              <a:latin typeface="Comic Sans MS" pitchFamily="66" charset="0"/>
            </a:endParaRPr>
          </a:p>
        </p:txBody>
      </p:sp>
      <p:sp>
        <p:nvSpPr>
          <p:cNvPr id="34824" name="AutoShape 8"/>
          <p:cNvSpPr>
            <a:spLocks noChangeArrowheads="1"/>
          </p:cNvSpPr>
          <p:nvPr/>
        </p:nvSpPr>
        <p:spPr bwMode="auto">
          <a:xfrm>
            <a:off x="4941888" y="4854575"/>
            <a:ext cx="3600450" cy="16414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rgbClr val="CCFFCC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825" name="Text Box 9"/>
          <p:cNvSpPr txBox="1">
            <a:spLocks noChangeArrowheads="1"/>
          </p:cNvSpPr>
          <p:nvPr/>
        </p:nvSpPr>
        <p:spPr bwMode="auto">
          <a:xfrm>
            <a:off x="4572000" y="1401763"/>
            <a:ext cx="4338638" cy="1190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chemeClr val="accent2"/>
                </a:solidFill>
                <a:latin typeface="Comic Sans MS" pitchFamily="66" charset="0"/>
              </a:rPr>
              <a:t>An apple pie and</a:t>
            </a:r>
          </a:p>
          <a:p>
            <a:pPr algn="ctr"/>
            <a:r>
              <a:rPr lang="en-GB" sz="3600" b="1">
                <a:solidFill>
                  <a:schemeClr val="accent2"/>
                </a:solidFill>
                <a:latin typeface="Comic Sans MS" pitchFamily="66" charset="0"/>
              </a:rPr>
              <a:t>a sandwich.</a:t>
            </a:r>
            <a:endParaRPr lang="en-US" sz="3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4826" name="Text Box 10"/>
          <p:cNvSpPr txBox="1">
            <a:spLocks noChangeArrowheads="1"/>
          </p:cNvSpPr>
          <p:nvPr/>
        </p:nvSpPr>
        <p:spPr bwMode="auto">
          <a:xfrm>
            <a:off x="4979988" y="5035550"/>
            <a:ext cx="35242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000066"/>
                </a:solidFill>
                <a:latin typeface="Comic Sans MS" pitchFamily="66" charset="0"/>
              </a:rPr>
              <a:t>£1.75</a:t>
            </a:r>
            <a:endParaRPr lang="en-US" sz="7200" b="1">
              <a:solidFill>
                <a:srgbClr val="000066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48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826" grpId="0" autoUpdateAnimBg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51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66FF33"/>
              </a:gs>
              <a:gs pos="100000">
                <a:srgbClr val="66FF33">
                  <a:gamma/>
                  <a:shade val="4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FF99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852" name="AutoShape 12"/>
          <p:cNvSpPr>
            <a:spLocks noChangeArrowheads="1"/>
          </p:cNvSpPr>
          <p:nvPr/>
        </p:nvSpPr>
        <p:spPr bwMode="auto">
          <a:xfrm>
            <a:off x="4687888" y="200025"/>
            <a:ext cx="4108450" cy="4371975"/>
          </a:xfrm>
          <a:prstGeom prst="roundRect">
            <a:avLst>
              <a:gd name="adj" fmla="val 8657"/>
            </a:avLst>
          </a:prstGeom>
          <a:gradFill rotWithShape="1">
            <a:gsLst>
              <a:gs pos="0">
                <a:schemeClr val="bg1"/>
              </a:gs>
              <a:gs pos="100000">
                <a:srgbClr val="CCFFCC"/>
              </a:gs>
            </a:gsLst>
            <a:path path="shape">
              <a:fillToRect l="50000" t="50000" r="50000" b="50000"/>
            </a:path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853" name="Text Box 13"/>
          <p:cNvSpPr txBox="1">
            <a:spLocks noChangeArrowheads="1"/>
          </p:cNvSpPr>
          <p:nvPr/>
        </p:nvSpPr>
        <p:spPr bwMode="auto">
          <a:xfrm>
            <a:off x="4872038" y="352425"/>
            <a:ext cx="3738562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>
                <a:solidFill>
                  <a:schemeClr val="accent2"/>
                </a:solidFill>
                <a:latin typeface="Comic Sans MS" pitchFamily="66" charset="0"/>
              </a:rPr>
              <a:t>Find the cost of:</a:t>
            </a:r>
            <a:endParaRPr lang="en-US" sz="3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5842" name="AutoShape 2"/>
          <p:cNvSpPr>
            <a:spLocks noChangeArrowheads="1"/>
          </p:cNvSpPr>
          <p:nvPr/>
        </p:nvSpPr>
        <p:spPr bwMode="auto">
          <a:xfrm>
            <a:off x="219075" y="204788"/>
            <a:ext cx="4352925" cy="63103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66"/>
              </a:gs>
              <a:gs pos="50000">
                <a:srgbClr val="CCFFCC"/>
              </a:gs>
              <a:gs pos="100000">
                <a:srgbClr val="FFFF66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843" name="AutoShape 3"/>
          <p:cNvSpPr>
            <a:spLocks noChangeArrowheads="1"/>
          </p:cNvSpPr>
          <p:nvPr/>
        </p:nvSpPr>
        <p:spPr bwMode="auto">
          <a:xfrm>
            <a:off x="809625" y="357188"/>
            <a:ext cx="3170238" cy="852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rgbClr val="CCFFCC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844" name="Text Box 4"/>
          <p:cNvSpPr txBox="1">
            <a:spLocks noChangeArrowheads="1"/>
          </p:cNvSpPr>
          <p:nvPr/>
        </p:nvSpPr>
        <p:spPr bwMode="auto">
          <a:xfrm>
            <a:off x="633413" y="330200"/>
            <a:ext cx="352425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0000"/>
                </a:solidFill>
                <a:latin typeface="Comic Sans MS" pitchFamily="66" charset="0"/>
              </a:rPr>
              <a:t>Menu</a:t>
            </a:r>
            <a:endParaRPr lang="en-US" sz="5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5846" name="Text Box 6"/>
          <p:cNvSpPr txBox="1">
            <a:spLocks noChangeArrowheads="1"/>
          </p:cNvSpPr>
          <p:nvPr/>
        </p:nvSpPr>
        <p:spPr bwMode="auto">
          <a:xfrm>
            <a:off x="446088" y="1289050"/>
            <a:ext cx="3094037" cy="502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>
              <a:lnSpc>
                <a:spcPct val="135000"/>
              </a:lnSpc>
            </a:pPr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Cup of Tea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Cup of Coffee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Glass of Milk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Glass of Orange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Biscuit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Apple Pie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Sandwich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Soup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Salad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Trifle</a:t>
            </a:r>
            <a:endParaRPr lang="en-US" sz="24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5847" name="Text Box 7"/>
          <p:cNvSpPr txBox="1">
            <a:spLocks noChangeArrowheads="1"/>
          </p:cNvSpPr>
          <p:nvPr/>
        </p:nvSpPr>
        <p:spPr bwMode="auto">
          <a:xfrm>
            <a:off x="3252788" y="1289050"/>
            <a:ext cx="1319212" cy="502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>
              <a:lnSpc>
                <a:spcPct val="135000"/>
              </a:lnSpc>
            </a:pPr>
            <a:r>
              <a:rPr lang="en-GB" sz="2400" b="1">
                <a:solidFill>
                  <a:srgbClr val="000066"/>
                </a:solidFill>
                <a:latin typeface="Comic Sans MS" pitchFamily="66" charset="0"/>
              </a:rPr>
              <a:t>60p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rgbClr val="000066"/>
                </a:solidFill>
                <a:latin typeface="Comic Sans MS" pitchFamily="66" charset="0"/>
              </a:rPr>
              <a:t>70p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rgbClr val="000066"/>
                </a:solidFill>
                <a:latin typeface="Comic Sans MS" pitchFamily="66" charset="0"/>
              </a:rPr>
              <a:t>50p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rgbClr val="000066"/>
                </a:solidFill>
                <a:latin typeface="Comic Sans MS" pitchFamily="66" charset="0"/>
              </a:rPr>
              <a:t>85p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rgbClr val="000066"/>
                </a:solidFill>
                <a:latin typeface="Comic Sans MS" pitchFamily="66" charset="0"/>
              </a:rPr>
              <a:t>45p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rgbClr val="000066"/>
                </a:solidFill>
                <a:latin typeface="Comic Sans MS" pitchFamily="66" charset="0"/>
              </a:rPr>
              <a:t>55p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rgbClr val="000066"/>
                </a:solidFill>
                <a:latin typeface="Comic Sans MS" pitchFamily="66" charset="0"/>
              </a:rPr>
              <a:t>£1.20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rgbClr val="000066"/>
                </a:solidFill>
                <a:latin typeface="Comic Sans MS" pitchFamily="66" charset="0"/>
              </a:rPr>
              <a:t>£1.05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rgbClr val="000066"/>
                </a:solidFill>
                <a:latin typeface="Comic Sans MS" pitchFamily="66" charset="0"/>
              </a:rPr>
              <a:t>£1.34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rgbClr val="000066"/>
                </a:solidFill>
                <a:latin typeface="Comic Sans MS" pitchFamily="66" charset="0"/>
              </a:rPr>
              <a:t>96p</a:t>
            </a:r>
            <a:endParaRPr lang="en-US" sz="2400" b="1">
              <a:solidFill>
                <a:srgbClr val="000066"/>
              </a:solidFill>
              <a:latin typeface="Comic Sans MS" pitchFamily="66" charset="0"/>
            </a:endParaRPr>
          </a:p>
        </p:txBody>
      </p:sp>
      <p:sp>
        <p:nvSpPr>
          <p:cNvPr id="35848" name="AutoShape 8"/>
          <p:cNvSpPr>
            <a:spLocks noChangeArrowheads="1"/>
          </p:cNvSpPr>
          <p:nvPr/>
        </p:nvSpPr>
        <p:spPr bwMode="auto">
          <a:xfrm>
            <a:off x="4941888" y="4854575"/>
            <a:ext cx="3600450" cy="16414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rgbClr val="CCFFCC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849" name="Text Box 9"/>
          <p:cNvSpPr txBox="1">
            <a:spLocks noChangeArrowheads="1"/>
          </p:cNvSpPr>
          <p:nvPr/>
        </p:nvSpPr>
        <p:spPr bwMode="auto">
          <a:xfrm>
            <a:off x="4572000" y="1401763"/>
            <a:ext cx="4338638" cy="1190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chemeClr val="accent2"/>
                </a:solidFill>
                <a:latin typeface="Comic Sans MS" pitchFamily="66" charset="0"/>
              </a:rPr>
              <a:t>A glass of milk and two biscuits.</a:t>
            </a:r>
            <a:endParaRPr lang="en-US" sz="3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5850" name="Text Box 10"/>
          <p:cNvSpPr txBox="1">
            <a:spLocks noChangeArrowheads="1"/>
          </p:cNvSpPr>
          <p:nvPr/>
        </p:nvSpPr>
        <p:spPr bwMode="auto">
          <a:xfrm>
            <a:off x="4979988" y="5035550"/>
            <a:ext cx="35242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000066"/>
                </a:solidFill>
                <a:latin typeface="Comic Sans MS" pitchFamily="66" charset="0"/>
              </a:rPr>
              <a:t>£1.40</a:t>
            </a:r>
            <a:endParaRPr lang="en-US" sz="7200" b="1">
              <a:solidFill>
                <a:srgbClr val="000066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58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850" grpId="0" autoUpdateAnimBg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75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66FF33"/>
              </a:gs>
              <a:gs pos="100000">
                <a:srgbClr val="66FF33">
                  <a:gamma/>
                  <a:shade val="4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FF99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876" name="AutoShape 12"/>
          <p:cNvSpPr>
            <a:spLocks noChangeArrowheads="1"/>
          </p:cNvSpPr>
          <p:nvPr/>
        </p:nvSpPr>
        <p:spPr bwMode="auto">
          <a:xfrm>
            <a:off x="4687888" y="200025"/>
            <a:ext cx="4108450" cy="4371975"/>
          </a:xfrm>
          <a:prstGeom prst="roundRect">
            <a:avLst>
              <a:gd name="adj" fmla="val 8657"/>
            </a:avLst>
          </a:prstGeom>
          <a:gradFill rotWithShape="1">
            <a:gsLst>
              <a:gs pos="0">
                <a:schemeClr val="bg1"/>
              </a:gs>
              <a:gs pos="100000">
                <a:srgbClr val="CCFFCC"/>
              </a:gs>
            </a:gsLst>
            <a:path path="shape">
              <a:fillToRect l="50000" t="50000" r="50000" b="50000"/>
            </a:path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877" name="Text Box 13"/>
          <p:cNvSpPr txBox="1">
            <a:spLocks noChangeArrowheads="1"/>
          </p:cNvSpPr>
          <p:nvPr/>
        </p:nvSpPr>
        <p:spPr bwMode="auto">
          <a:xfrm>
            <a:off x="4872038" y="352425"/>
            <a:ext cx="3738562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>
                <a:solidFill>
                  <a:schemeClr val="accent2"/>
                </a:solidFill>
                <a:latin typeface="Comic Sans MS" pitchFamily="66" charset="0"/>
              </a:rPr>
              <a:t>Find the cost of:</a:t>
            </a:r>
            <a:endParaRPr lang="en-US" sz="3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6866" name="AutoShape 2"/>
          <p:cNvSpPr>
            <a:spLocks noChangeArrowheads="1"/>
          </p:cNvSpPr>
          <p:nvPr/>
        </p:nvSpPr>
        <p:spPr bwMode="auto">
          <a:xfrm>
            <a:off x="219075" y="204788"/>
            <a:ext cx="4352925" cy="63103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66"/>
              </a:gs>
              <a:gs pos="50000">
                <a:srgbClr val="CCFFCC"/>
              </a:gs>
              <a:gs pos="100000">
                <a:srgbClr val="FFFF66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867" name="AutoShape 3"/>
          <p:cNvSpPr>
            <a:spLocks noChangeArrowheads="1"/>
          </p:cNvSpPr>
          <p:nvPr/>
        </p:nvSpPr>
        <p:spPr bwMode="auto">
          <a:xfrm>
            <a:off x="809625" y="357188"/>
            <a:ext cx="3170238" cy="852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rgbClr val="CCFFCC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868" name="Text Box 4"/>
          <p:cNvSpPr txBox="1">
            <a:spLocks noChangeArrowheads="1"/>
          </p:cNvSpPr>
          <p:nvPr/>
        </p:nvSpPr>
        <p:spPr bwMode="auto">
          <a:xfrm>
            <a:off x="633413" y="330200"/>
            <a:ext cx="352425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0000"/>
                </a:solidFill>
                <a:latin typeface="Comic Sans MS" pitchFamily="66" charset="0"/>
              </a:rPr>
              <a:t>Menu</a:t>
            </a:r>
            <a:endParaRPr lang="en-US" sz="5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6870" name="Text Box 6"/>
          <p:cNvSpPr txBox="1">
            <a:spLocks noChangeArrowheads="1"/>
          </p:cNvSpPr>
          <p:nvPr/>
        </p:nvSpPr>
        <p:spPr bwMode="auto">
          <a:xfrm>
            <a:off x="446088" y="1289050"/>
            <a:ext cx="3094037" cy="502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>
              <a:lnSpc>
                <a:spcPct val="135000"/>
              </a:lnSpc>
            </a:pPr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Cup of Tea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Cup of Coffee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Glass of Milk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Glass of Orange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Biscuit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Apple Pie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Sandwich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Soup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Salad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Trifle</a:t>
            </a:r>
            <a:endParaRPr lang="en-US" sz="24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6871" name="Text Box 7"/>
          <p:cNvSpPr txBox="1">
            <a:spLocks noChangeArrowheads="1"/>
          </p:cNvSpPr>
          <p:nvPr/>
        </p:nvSpPr>
        <p:spPr bwMode="auto">
          <a:xfrm>
            <a:off x="3252788" y="1289050"/>
            <a:ext cx="1319212" cy="502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>
              <a:lnSpc>
                <a:spcPct val="135000"/>
              </a:lnSpc>
            </a:pPr>
            <a:r>
              <a:rPr lang="en-GB" sz="2400" b="1">
                <a:solidFill>
                  <a:srgbClr val="000066"/>
                </a:solidFill>
                <a:latin typeface="Comic Sans MS" pitchFamily="66" charset="0"/>
              </a:rPr>
              <a:t>60p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rgbClr val="000066"/>
                </a:solidFill>
                <a:latin typeface="Comic Sans MS" pitchFamily="66" charset="0"/>
              </a:rPr>
              <a:t>70p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rgbClr val="000066"/>
                </a:solidFill>
                <a:latin typeface="Comic Sans MS" pitchFamily="66" charset="0"/>
              </a:rPr>
              <a:t>50p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rgbClr val="000066"/>
                </a:solidFill>
                <a:latin typeface="Comic Sans MS" pitchFamily="66" charset="0"/>
              </a:rPr>
              <a:t>85p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rgbClr val="000066"/>
                </a:solidFill>
                <a:latin typeface="Comic Sans MS" pitchFamily="66" charset="0"/>
              </a:rPr>
              <a:t>45p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rgbClr val="000066"/>
                </a:solidFill>
                <a:latin typeface="Comic Sans MS" pitchFamily="66" charset="0"/>
              </a:rPr>
              <a:t>55p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rgbClr val="000066"/>
                </a:solidFill>
                <a:latin typeface="Comic Sans MS" pitchFamily="66" charset="0"/>
              </a:rPr>
              <a:t>£1.20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rgbClr val="000066"/>
                </a:solidFill>
                <a:latin typeface="Comic Sans MS" pitchFamily="66" charset="0"/>
              </a:rPr>
              <a:t>£1.05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rgbClr val="000066"/>
                </a:solidFill>
                <a:latin typeface="Comic Sans MS" pitchFamily="66" charset="0"/>
              </a:rPr>
              <a:t>£1.34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rgbClr val="000066"/>
                </a:solidFill>
                <a:latin typeface="Comic Sans MS" pitchFamily="66" charset="0"/>
              </a:rPr>
              <a:t>96p</a:t>
            </a:r>
            <a:endParaRPr lang="en-US" sz="2400" b="1">
              <a:solidFill>
                <a:srgbClr val="000066"/>
              </a:solidFill>
              <a:latin typeface="Comic Sans MS" pitchFamily="66" charset="0"/>
            </a:endParaRPr>
          </a:p>
        </p:txBody>
      </p:sp>
      <p:sp>
        <p:nvSpPr>
          <p:cNvPr id="36872" name="AutoShape 8"/>
          <p:cNvSpPr>
            <a:spLocks noChangeArrowheads="1"/>
          </p:cNvSpPr>
          <p:nvPr/>
        </p:nvSpPr>
        <p:spPr bwMode="auto">
          <a:xfrm>
            <a:off x="4941888" y="4854575"/>
            <a:ext cx="3600450" cy="16414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rgbClr val="CCFFCC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873" name="Text Box 9"/>
          <p:cNvSpPr txBox="1">
            <a:spLocks noChangeArrowheads="1"/>
          </p:cNvSpPr>
          <p:nvPr/>
        </p:nvSpPr>
        <p:spPr bwMode="auto">
          <a:xfrm>
            <a:off x="4572000" y="1401763"/>
            <a:ext cx="4338638" cy="1190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chemeClr val="accent2"/>
                </a:solidFill>
                <a:latin typeface="Comic Sans MS" pitchFamily="66" charset="0"/>
              </a:rPr>
              <a:t>A salad and</a:t>
            </a:r>
          </a:p>
          <a:p>
            <a:pPr algn="ctr"/>
            <a:r>
              <a:rPr lang="en-GB" sz="3600" b="1">
                <a:solidFill>
                  <a:schemeClr val="accent2"/>
                </a:solidFill>
                <a:latin typeface="Comic Sans MS" pitchFamily="66" charset="0"/>
              </a:rPr>
              <a:t>a trifle.</a:t>
            </a:r>
            <a:endParaRPr lang="en-US" sz="3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6874" name="Text Box 10"/>
          <p:cNvSpPr txBox="1">
            <a:spLocks noChangeArrowheads="1"/>
          </p:cNvSpPr>
          <p:nvPr/>
        </p:nvSpPr>
        <p:spPr bwMode="auto">
          <a:xfrm>
            <a:off x="4979988" y="5035550"/>
            <a:ext cx="35242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000066"/>
                </a:solidFill>
                <a:latin typeface="Comic Sans MS" pitchFamily="66" charset="0"/>
              </a:rPr>
              <a:t>£2.30</a:t>
            </a:r>
            <a:endParaRPr lang="en-US" sz="7200" b="1">
              <a:solidFill>
                <a:srgbClr val="000066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68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874" grpId="0" autoUpdateAnimBg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9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66FF33"/>
              </a:gs>
              <a:gs pos="100000">
                <a:srgbClr val="66FF33">
                  <a:gamma/>
                  <a:shade val="4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FF99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7900" name="AutoShape 12"/>
          <p:cNvSpPr>
            <a:spLocks noChangeArrowheads="1"/>
          </p:cNvSpPr>
          <p:nvPr/>
        </p:nvSpPr>
        <p:spPr bwMode="auto">
          <a:xfrm>
            <a:off x="4687888" y="200025"/>
            <a:ext cx="4108450" cy="4371975"/>
          </a:xfrm>
          <a:prstGeom prst="roundRect">
            <a:avLst>
              <a:gd name="adj" fmla="val 8657"/>
            </a:avLst>
          </a:prstGeom>
          <a:gradFill rotWithShape="1">
            <a:gsLst>
              <a:gs pos="0">
                <a:schemeClr val="bg1"/>
              </a:gs>
              <a:gs pos="100000">
                <a:srgbClr val="CCFFCC"/>
              </a:gs>
            </a:gsLst>
            <a:path path="shape">
              <a:fillToRect l="50000" t="50000" r="50000" b="50000"/>
            </a:path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7901" name="Text Box 13"/>
          <p:cNvSpPr txBox="1">
            <a:spLocks noChangeArrowheads="1"/>
          </p:cNvSpPr>
          <p:nvPr/>
        </p:nvSpPr>
        <p:spPr bwMode="auto">
          <a:xfrm>
            <a:off x="4872038" y="352425"/>
            <a:ext cx="3738562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>
                <a:solidFill>
                  <a:schemeClr val="accent2"/>
                </a:solidFill>
                <a:latin typeface="Comic Sans MS" pitchFamily="66" charset="0"/>
              </a:rPr>
              <a:t>Find the cost of:</a:t>
            </a:r>
            <a:endParaRPr lang="en-US" sz="3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7890" name="AutoShape 2"/>
          <p:cNvSpPr>
            <a:spLocks noChangeArrowheads="1"/>
          </p:cNvSpPr>
          <p:nvPr/>
        </p:nvSpPr>
        <p:spPr bwMode="auto">
          <a:xfrm>
            <a:off x="219075" y="204788"/>
            <a:ext cx="4352925" cy="63103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66"/>
              </a:gs>
              <a:gs pos="50000">
                <a:srgbClr val="CCFFCC"/>
              </a:gs>
              <a:gs pos="100000">
                <a:srgbClr val="FFFF66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7891" name="AutoShape 3"/>
          <p:cNvSpPr>
            <a:spLocks noChangeArrowheads="1"/>
          </p:cNvSpPr>
          <p:nvPr/>
        </p:nvSpPr>
        <p:spPr bwMode="auto">
          <a:xfrm>
            <a:off x="809625" y="357188"/>
            <a:ext cx="3170238" cy="852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rgbClr val="CCFFCC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7892" name="Text Box 4"/>
          <p:cNvSpPr txBox="1">
            <a:spLocks noChangeArrowheads="1"/>
          </p:cNvSpPr>
          <p:nvPr/>
        </p:nvSpPr>
        <p:spPr bwMode="auto">
          <a:xfrm>
            <a:off x="633413" y="330200"/>
            <a:ext cx="352425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0000"/>
                </a:solidFill>
                <a:latin typeface="Comic Sans MS" pitchFamily="66" charset="0"/>
              </a:rPr>
              <a:t>Menu</a:t>
            </a:r>
            <a:endParaRPr lang="en-US" sz="5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7894" name="Text Box 6"/>
          <p:cNvSpPr txBox="1">
            <a:spLocks noChangeArrowheads="1"/>
          </p:cNvSpPr>
          <p:nvPr/>
        </p:nvSpPr>
        <p:spPr bwMode="auto">
          <a:xfrm>
            <a:off x="446088" y="1289050"/>
            <a:ext cx="3094037" cy="502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>
              <a:lnSpc>
                <a:spcPct val="135000"/>
              </a:lnSpc>
            </a:pPr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Cup of Tea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Cup of Coffee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Glass of Milk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Glass of Orange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Biscuit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Apple Pie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Sandwich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Soup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Salad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Trifle</a:t>
            </a:r>
            <a:endParaRPr lang="en-US" sz="24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7895" name="Text Box 7"/>
          <p:cNvSpPr txBox="1">
            <a:spLocks noChangeArrowheads="1"/>
          </p:cNvSpPr>
          <p:nvPr/>
        </p:nvSpPr>
        <p:spPr bwMode="auto">
          <a:xfrm>
            <a:off x="3252788" y="1289050"/>
            <a:ext cx="1319212" cy="502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>
              <a:lnSpc>
                <a:spcPct val="135000"/>
              </a:lnSpc>
            </a:pPr>
            <a:r>
              <a:rPr lang="en-GB" sz="2400" b="1">
                <a:solidFill>
                  <a:srgbClr val="000066"/>
                </a:solidFill>
                <a:latin typeface="Comic Sans MS" pitchFamily="66" charset="0"/>
              </a:rPr>
              <a:t>60p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rgbClr val="000066"/>
                </a:solidFill>
                <a:latin typeface="Comic Sans MS" pitchFamily="66" charset="0"/>
              </a:rPr>
              <a:t>70p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rgbClr val="000066"/>
                </a:solidFill>
                <a:latin typeface="Comic Sans MS" pitchFamily="66" charset="0"/>
              </a:rPr>
              <a:t>50p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rgbClr val="000066"/>
                </a:solidFill>
                <a:latin typeface="Comic Sans MS" pitchFamily="66" charset="0"/>
              </a:rPr>
              <a:t>85p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rgbClr val="000066"/>
                </a:solidFill>
                <a:latin typeface="Comic Sans MS" pitchFamily="66" charset="0"/>
              </a:rPr>
              <a:t>45p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rgbClr val="000066"/>
                </a:solidFill>
                <a:latin typeface="Comic Sans MS" pitchFamily="66" charset="0"/>
              </a:rPr>
              <a:t>55p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rgbClr val="000066"/>
                </a:solidFill>
                <a:latin typeface="Comic Sans MS" pitchFamily="66" charset="0"/>
              </a:rPr>
              <a:t>£1.20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rgbClr val="000066"/>
                </a:solidFill>
                <a:latin typeface="Comic Sans MS" pitchFamily="66" charset="0"/>
              </a:rPr>
              <a:t>£1.05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rgbClr val="000066"/>
                </a:solidFill>
                <a:latin typeface="Comic Sans MS" pitchFamily="66" charset="0"/>
              </a:rPr>
              <a:t>£1.34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rgbClr val="000066"/>
                </a:solidFill>
                <a:latin typeface="Comic Sans MS" pitchFamily="66" charset="0"/>
              </a:rPr>
              <a:t>96p</a:t>
            </a:r>
            <a:endParaRPr lang="en-US" sz="2400" b="1">
              <a:solidFill>
                <a:srgbClr val="000066"/>
              </a:solidFill>
              <a:latin typeface="Comic Sans MS" pitchFamily="66" charset="0"/>
            </a:endParaRPr>
          </a:p>
        </p:txBody>
      </p:sp>
      <p:sp>
        <p:nvSpPr>
          <p:cNvPr id="37896" name="AutoShape 8"/>
          <p:cNvSpPr>
            <a:spLocks noChangeArrowheads="1"/>
          </p:cNvSpPr>
          <p:nvPr/>
        </p:nvSpPr>
        <p:spPr bwMode="auto">
          <a:xfrm>
            <a:off x="4941888" y="4854575"/>
            <a:ext cx="3600450" cy="16414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rgbClr val="CCFFCC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7897" name="Text Box 9"/>
          <p:cNvSpPr txBox="1">
            <a:spLocks noChangeArrowheads="1"/>
          </p:cNvSpPr>
          <p:nvPr/>
        </p:nvSpPr>
        <p:spPr bwMode="auto">
          <a:xfrm>
            <a:off x="4572000" y="1401763"/>
            <a:ext cx="4338638" cy="1739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chemeClr val="accent2"/>
                </a:solidFill>
                <a:latin typeface="Comic Sans MS" pitchFamily="66" charset="0"/>
              </a:rPr>
              <a:t>Two cups of coffee and two biscuits.</a:t>
            </a:r>
            <a:endParaRPr lang="en-US" sz="3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7898" name="Text Box 10"/>
          <p:cNvSpPr txBox="1">
            <a:spLocks noChangeArrowheads="1"/>
          </p:cNvSpPr>
          <p:nvPr/>
        </p:nvSpPr>
        <p:spPr bwMode="auto">
          <a:xfrm>
            <a:off x="4979988" y="5035550"/>
            <a:ext cx="35242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000066"/>
                </a:solidFill>
                <a:latin typeface="Comic Sans MS" pitchFamily="66" charset="0"/>
              </a:rPr>
              <a:t>£2.30</a:t>
            </a:r>
            <a:endParaRPr lang="en-US" sz="7200" b="1">
              <a:solidFill>
                <a:srgbClr val="000066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78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898" grpId="0" autoUpdateAnimBg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23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66FF33"/>
              </a:gs>
              <a:gs pos="100000">
                <a:srgbClr val="66FF33">
                  <a:gamma/>
                  <a:shade val="4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FF99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8924" name="AutoShape 12"/>
          <p:cNvSpPr>
            <a:spLocks noChangeArrowheads="1"/>
          </p:cNvSpPr>
          <p:nvPr/>
        </p:nvSpPr>
        <p:spPr bwMode="auto">
          <a:xfrm>
            <a:off x="4687888" y="200025"/>
            <a:ext cx="4108450" cy="4371975"/>
          </a:xfrm>
          <a:prstGeom prst="roundRect">
            <a:avLst>
              <a:gd name="adj" fmla="val 8657"/>
            </a:avLst>
          </a:prstGeom>
          <a:gradFill rotWithShape="1">
            <a:gsLst>
              <a:gs pos="0">
                <a:schemeClr val="bg1"/>
              </a:gs>
              <a:gs pos="100000">
                <a:srgbClr val="CCFFCC"/>
              </a:gs>
            </a:gsLst>
            <a:path path="shape">
              <a:fillToRect l="50000" t="50000" r="50000" b="50000"/>
            </a:path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8925" name="Text Box 13"/>
          <p:cNvSpPr txBox="1">
            <a:spLocks noChangeArrowheads="1"/>
          </p:cNvSpPr>
          <p:nvPr/>
        </p:nvSpPr>
        <p:spPr bwMode="auto">
          <a:xfrm>
            <a:off x="4872038" y="352425"/>
            <a:ext cx="3738562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>
                <a:solidFill>
                  <a:schemeClr val="accent2"/>
                </a:solidFill>
                <a:latin typeface="Comic Sans MS" pitchFamily="66" charset="0"/>
              </a:rPr>
              <a:t>Find the cost of:</a:t>
            </a:r>
            <a:endParaRPr lang="en-US" sz="3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8914" name="AutoShape 2"/>
          <p:cNvSpPr>
            <a:spLocks noChangeArrowheads="1"/>
          </p:cNvSpPr>
          <p:nvPr/>
        </p:nvSpPr>
        <p:spPr bwMode="auto">
          <a:xfrm>
            <a:off x="219075" y="204788"/>
            <a:ext cx="4352925" cy="63103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66"/>
              </a:gs>
              <a:gs pos="50000">
                <a:srgbClr val="CCFFCC"/>
              </a:gs>
              <a:gs pos="100000">
                <a:srgbClr val="FFFF66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8915" name="AutoShape 3"/>
          <p:cNvSpPr>
            <a:spLocks noChangeArrowheads="1"/>
          </p:cNvSpPr>
          <p:nvPr/>
        </p:nvSpPr>
        <p:spPr bwMode="auto">
          <a:xfrm>
            <a:off x="809625" y="357188"/>
            <a:ext cx="3170238" cy="852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rgbClr val="CCFFCC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8916" name="Text Box 4"/>
          <p:cNvSpPr txBox="1">
            <a:spLocks noChangeArrowheads="1"/>
          </p:cNvSpPr>
          <p:nvPr/>
        </p:nvSpPr>
        <p:spPr bwMode="auto">
          <a:xfrm>
            <a:off x="633413" y="330200"/>
            <a:ext cx="352425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0000"/>
                </a:solidFill>
                <a:latin typeface="Comic Sans MS" pitchFamily="66" charset="0"/>
              </a:rPr>
              <a:t>Menu</a:t>
            </a:r>
            <a:endParaRPr lang="en-US" sz="5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8918" name="Text Box 6"/>
          <p:cNvSpPr txBox="1">
            <a:spLocks noChangeArrowheads="1"/>
          </p:cNvSpPr>
          <p:nvPr/>
        </p:nvSpPr>
        <p:spPr bwMode="auto">
          <a:xfrm>
            <a:off x="446088" y="1289050"/>
            <a:ext cx="3094037" cy="502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>
              <a:lnSpc>
                <a:spcPct val="135000"/>
              </a:lnSpc>
            </a:pPr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Cup of Tea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Cup of Coffee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Glass of Milk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Glass of Orange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Biscuit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Apple Pie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Sandwich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Soup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Salad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Trifle</a:t>
            </a:r>
            <a:endParaRPr lang="en-US" sz="24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8919" name="Text Box 7"/>
          <p:cNvSpPr txBox="1">
            <a:spLocks noChangeArrowheads="1"/>
          </p:cNvSpPr>
          <p:nvPr/>
        </p:nvSpPr>
        <p:spPr bwMode="auto">
          <a:xfrm>
            <a:off x="3252788" y="1289050"/>
            <a:ext cx="1319212" cy="502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>
              <a:lnSpc>
                <a:spcPct val="135000"/>
              </a:lnSpc>
            </a:pPr>
            <a:r>
              <a:rPr lang="en-GB" sz="2400" b="1">
                <a:solidFill>
                  <a:srgbClr val="000066"/>
                </a:solidFill>
                <a:latin typeface="Comic Sans MS" pitchFamily="66" charset="0"/>
              </a:rPr>
              <a:t>60p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rgbClr val="000066"/>
                </a:solidFill>
                <a:latin typeface="Comic Sans MS" pitchFamily="66" charset="0"/>
              </a:rPr>
              <a:t>70p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rgbClr val="000066"/>
                </a:solidFill>
                <a:latin typeface="Comic Sans MS" pitchFamily="66" charset="0"/>
              </a:rPr>
              <a:t>50p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rgbClr val="000066"/>
                </a:solidFill>
                <a:latin typeface="Comic Sans MS" pitchFamily="66" charset="0"/>
              </a:rPr>
              <a:t>85p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rgbClr val="000066"/>
                </a:solidFill>
                <a:latin typeface="Comic Sans MS" pitchFamily="66" charset="0"/>
              </a:rPr>
              <a:t>45p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rgbClr val="000066"/>
                </a:solidFill>
                <a:latin typeface="Comic Sans MS" pitchFamily="66" charset="0"/>
              </a:rPr>
              <a:t>55p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rgbClr val="000066"/>
                </a:solidFill>
                <a:latin typeface="Comic Sans MS" pitchFamily="66" charset="0"/>
              </a:rPr>
              <a:t>£1.20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rgbClr val="000066"/>
                </a:solidFill>
                <a:latin typeface="Comic Sans MS" pitchFamily="66" charset="0"/>
              </a:rPr>
              <a:t>£1.05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rgbClr val="000066"/>
                </a:solidFill>
                <a:latin typeface="Comic Sans MS" pitchFamily="66" charset="0"/>
              </a:rPr>
              <a:t>£1.34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rgbClr val="000066"/>
                </a:solidFill>
                <a:latin typeface="Comic Sans MS" pitchFamily="66" charset="0"/>
              </a:rPr>
              <a:t>96p</a:t>
            </a:r>
            <a:endParaRPr lang="en-US" sz="2400" b="1">
              <a:solidFill>
                <a:srgbClr val="000066"/>
              </a:solidFill>
              <a:latin typeface="Comic Sans MS" pitchFamily="66" charset="0"/>
            </a:endParaRPr>
          </a:p>
        </p:txBody>
      </p:sp>
      <p:sp>
        <p:nvSpPr>
          <p:cNvPr id="38920" name="AutoShape 8"/>
          <p:cNvSpPr>
            <a:spLocks noChangeArrowheads="1"/>
          </p:cNvSpPr>
          <p:nvPr/>
        </p:nvSpPr>
        <p:spPr bwMode="auto">
          <a:xfrm>
            <a:off x="4941888" y="4854575"/>
            <a:ext cx="3600450" cy="16414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rgbClr val="CCFFCC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8921" name="Text Box 9"/>
          <p:cNvSpPr txBox="1">
            <a:spLocks noChangeArrowheads="1"/>
          </p:cNvSpPr>
          <p:nvPr/>
        </p:nvSpPr>
        <p:spPr bwMode="auto">
          <a:xfrm>
            <a:off x="4572000" y="1401763"/>
            <a:ext cx="4338638" cy="1190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chemeClr val="accent2"/>
                </a:solidFill>
                <a:latin typeface="Comic Sans MS" pitchFamily="66" charset="0"/>
              </a:rPr>
              <a:t>A glass of orange and a sandwich.</a:t>
            </a:r>
            <a:endParaRPr lang="en-US" sz="3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8922" name="Text Box 10"/>
          <p:cNvSpPr txBox="1">
            <a:spLocks noChangeArrowheads="1"/>
          </p:cNvSpPr>
          <p:nvPr/>
        </p:nvSpPr>
        <p:spPr bwMode="auto">
          <a:xfrm>
            <a:off x="4979988" y="5035550"/>
            <a:ext cx="35242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000066"/>
                </a:solidFill>
                <a:latin typeface="Comic Sans MS" pitchFamily="66" charset="0"/>
              </a:rPr>
              <a:t>£2.05</a:t>
            </a:r>
            <a:endParaRPr lang="en-US" sz="7200" b="1">
              <a:solidFill>
                <a:srgbClr val="000066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89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922" grpId="0" autoUpdateAnimBg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47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66FF33"/>
              </a:gs>
              <a:gs pos="100000">
                <a:srgbClr val="66FF33">
                  <a:gamma/>
                  <a:shade val="4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FF99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9948" name="AutoShape 12"/>
          <p:cNvSpPr>
            <a:spLocks noChangeArrowheads="1"/>
          </p:cNvSpPr>
          <p:nvPr/>
        </p:nvSpPr>
        <p:spPr bwMode="auto">
          <a:xfrm>
            <a:off x="4687888" y="200025"/>
            <a:ext cx="4108450" cy="4371975"/>
          </a:xfrm>
          <a:prstGeom prst="roundRect">
            <a:avLst>
              <a:gd name="adj" fmla="val 8657"/>
            </a:avLst>
          </a:prstGeom>
          <a:gradFill rotWithShape="1">
            <a:gsLst>
              <a:gs pos="0">
                <a:schemeClr val="bg1"/>
              </a:gs>
              <a:gs pos="100000">
                <a:srgbClr val="CCFFCC"/>
              </a:gs>
            </a:gsLst>
            <a:path path="shape">
              <a:fillToRect l="50000" t="50000" r="50000" b="50000"/>
            </a:path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9949" name="Text Box 13"/>
          <p:cNvSpPr txBox="1">
            <a:spLocks noChangeArrowheads="1"/>
          </p:cNvSpPr>
          <p:nvPr/>
        </p:nvSpPr>
        <p:spPr bwMode="auto">
          <a:xfrm>
            <a:off x="4872038" y="352425"/>
            <a:ext cx="3738562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>
                <a:solidFill>
                  <a:schemeClr val="accent2"/>
                </a:solidFill>
                <a:latin typeface="Comic Sans MS" pitchFamily="66" charset="0"/>
              </a:rPr>
              <a:t>Find the cost of:</a:t>
            </a:r>
            <a:endParaRPr lang="en-US" sz="3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9938" name="AutoShape 2"/>
          <p:cNvSpPr>
            <a:spLocks noChangeArrowheads="1"/>
          </p:cNvSpPr>
          <p:nvPr/>
        </p:nvSpPr>
        <p:spPr bwMode="auto">
          <a:xfrm>
            <a:off x="219075" y="204788"/>
            <a:ext cx="4352925" cy="63103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66"/>
              </a:gs>
              <a:gs pos="50000">
                <a:srgbClr val="CCFFCC"/>
              </a:gs>
              <a:gs pos="100000">
                <a:srgbClr val="FFFF66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9939" name="AutoShape 3"/>
          <p:cNvSpPr>
            <a:spLocks noChangeArrowheads="1"/>
          </p:cNvSpPr>
          <p:nvPr/>
        </p:nvSpPr>
        <p:spPr bwMode="auto">
          <a:xfrm>
            <a:off x="809625" y="357188"/>
            <a:ext cx="3170238" cy="852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rgbClr val="CCFFCC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9940" name="Text Box 4"/>
          <p:cNvSpPr txBox="1">
            <a:spLocks noChangeArrowheads="1"/>
          </p:cNvSpPr>
          <p:nvPr/>
        </p:nvSpPr>
        <p:spPr bwMode="auto">
          <a:xfrm>
            <a:off x="633413" y="330200"/>
            <a:ext cx="352425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0000"/>
                </a:solidFill>
                <a:latin typeface="Comic Sans MS" pitchFamily="66" charset="0"/>
              </a:rPr>
              <a:t>Menu</a:t>
            </a:r>
            <a:endParaRPr lang="en-US" sz="5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9942" name="Text Box 6"/>
          <p:cNvSpPr txBox="1">
            <a:spLocks noChangeArrowheads="1"/>
          </p:cNvSpPr>
          <p:nvPr/>
        </p:nvSpPr>
        <p:spPr bwMode="auto">
          <a:xfrm>
            <a:off x="446088" y="1289050"/>
            <a:ext cx="3094037" cy="502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>
              <a:lnSpc>
                <a:spcPct val="135000"/>
              </a:lnSpc>
            </a:pPr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Cup of Tea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Cup of Coffee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Glass of Milk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Glass of Orange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Biscuit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Apple Pie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Sandwich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Soup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Salad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Trifle</a:t>
            </a:r>
            <a:endParaRPr lang="en-US" sz="24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9943" name="Text Box 7"/>
          <p:cNvSpPr txBox="1">
            <a:spLocks noChangeArrowheads="1"/>
          </p:cNvSpPr>
          <p:nvPr/>
        </p:nvSpPr>
        <p:spPr bwMode="auto">
          <a:xfrm>
            <a:off x="3252788" y="1289050"/>
            <a:ext cx="1319212" cy="502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>
              <a:lnSpc>
                <a:spcPct val="135000"/>
              </a:lnSpc>
            </a:pPr>
            <a:r>
              <a:rPr lang="en-GB" sz="2400" b="1">
                <a:solidFill>
                  <a:srgbClr val="000066"/>
                </a:solidFill>
                <a:latin typeface="Comic Sans MS" pitchFamily="66" charset="0"/>
              </a:rPr>
              <a:t>60p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rgbClr val="000066"/>
                </a:solidFill>
                <a:latin typeface="Comic Sans MS" pitchFamily="66" charset="0"/>
              </a:rPr>
              <a:t>70p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rgbClr val="000066"/>
                </a:solidFill>
                <a:latin typeface="Comic Sans MS" pitchFamily="66" charset="0"/>
              </a:rPr>
              <a:t>50p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rgbClr val="000066"/>
                </a:solidFill>
                <a:latin typeface="Comic Sans MS" pitchFamily="66" charset="0"/>
              </a:rPr>
              <a:t>85p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rgbClr val="000066"/>
                </a:solidFill>
                <a:latin typeface="Comic Sans MS" pitchFamily="66" charset="0"/>
              </a:rPr>
              <a:t>45p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rgbClr val="000066"/>
                </a:solidFill>
                <a:latin typeface="Comic Sans MS" pitchFamily="66" charset="0"/>
              </a:rPr>
              <a:t>55p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rgbClr val="000066"/>
                </a:solidFill>
                <a:latin typeface="Comic Sans MS" pitchFamily="66" charset="0"/>
              </a:rPr>
              <a:t>£1.20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rgbClr val="000066"/>
                </a:solidFill>
                <a:latin typeface="Comic Sans MS" pitchFamily="66" charset="0"/>
              </a:rPr>
              <a:t>£1.05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rgbClr val="000066"/>
                </a:solidFill>
                <a:latin typeface="Comic Sans MS" pitchFamily="66" charset="0"/>
              </a:rPr>
              <a:t>£1.34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rgbClr val="000066"/>
                </a:solidFill>
                <a:latin typeface="Comic Sans MS" pitchFamily="66" charset="0"/>
              </a:rPr>
              <a:t>96p</a:t>
            </a:r>
            <a:endParaRPr lang="en-US" sz="2400" b="1">
              <a:solidFill>
                <a:srgbClr val="000066"/>
              </a:solidFill>
              <a:latin typeface="Comic Sans MS" pitchFamily="66" charset="0"/>
            </a:endParaRPr>
          </a:p>
        </p:txBody>
      </p:sp>
      <p:sp>
        <p:nvSpPr>
          <p:cNvPr id="39944" name="AutoShape 8"/>
          <p:cNvSpPr>
            <a:spLocks noChangeArrowheads="1"/>
          </p:cNvSpPr>
          <p:nvPr/>
        </p:nvSpPr>
        <p:spPr bwMode="auto">
          <a:xfrm>
            <a:off x="4941888" y="4854575"/>
            <a:ext cx="3600450" cy="16414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rgbClr val="CCFFCC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9945" name="Text Box 9"/>
          <p:cNvSpPr txBox="1">
            <a:spLocks noChangeArrowheads="1"/>
          </p:cNvSpPr>
          <p:nvPr/>
        </p:nvSpPr>
        <p:spPr bwMode="auto">
          <a:xfrm>
            <a:off x="4572000" y="1401763"/>
            <a:ext cx="4338638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chemeClr val="accent2"/>
                </a:solidFill>
                <a:latin typeface="Comic Sans MS" pitchFamily="66" charset="0"/>
              </a:rPr>
              <a:t>Four soups.</a:t>
            </a:r>
            <a:endParaRPr lang="en-US" sz="3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9946" name="Text Box 10"/>
          <p:cNvSpPr txBox="1">
            <a:spLocks noChangeArrowheads="1"/>
          </p:cNvSpPr>
          <p:nvPr/>
        </p:nvSpPr>
        <p:spPr bwMode="auto">
          <a:xfrm>
            <a:off x="4979988" y="5035550"/>
            <a:ext cx="35242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000066"/>
                </a:solidFill>
                <a:latin typeface="Comic Sans MS" pitchFamily="66" charset="0"/>
              </a:rPr>
              <a:t>£4.20</a:t>
            </a:r>
            <a:endParaRPr lang="en-US" sz="7200" b="1">
              <a:solidFill>
                <a:srgbClr val="000066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99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946" grpId="0" autoUpdateAnimBg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71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66FF33"/>
              </a:gs>
              <a:gs pos="100000">
                <a:srgbClr val="66FF33">
                  <a:gamma/>
                  <a:shade val="4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FF99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972" name="AutoShape 12"/>
          <p:cNvSpPr>
            <a:spLocks noChangeArrowheads="1"/>
          </p:cNvSpPr>
          <p:nvPr/>
        </p:nvSpPr>
        <p:spPr bwMode="auto">
          <a:xfrm>
            <a:off x="4687888" y="200025"/>
            <a:ext cx="4108450" cy="4371975"/>
          </a:xfrm>
          <a:prstGeom prst="roundRect">
            <a:avLst>
              <a:gd name="adj" fmla="val 8657"/>
            </a:avLst>
          </a:prstGeom>
          <a:gradFill rotWithShape="1">
            <a:gsLst>
              <a:gs pos="0">
                <a:schemeClr val="bg1"/>
              </a:gs>
              <a:gs pos="100000">
                <a:srgbClr val="CCFFCC"/>
              </a:gs>
            </a:gsLst>
            <a:path path="shape">
              <a:fillToRect l="50000" t="50000" r="50000" b="50000"/>
            </a:path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973" name="Text Box 13"/>
          <p:cNvSpPr txBox="1">
            <a:spLocks noChangeArrowheads="1"/>
          </p:cNvSpPr>
          <p:nvPr/>
        </p:nvSpPr>
        <p:spPr bwMode="auto">
          <a:xfrm>
            <a:off x="4872038" y="352425"/>
            <a:ext cx="3738562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>
                <a:solidFill>
                  <a:schemeClr val="accent2"/>
                </a:solidFill>
                <a:latin typeface="Comic Sans MS" pitchFamily="66" charset="0"/>
              </a:rPr>
              <a:t>Find the cost of:</a:t>
            </a:r>
            <a:endParaRPr lang="en-US" sz="3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0962" name="AutoShape 2"/>
          <p:cNvSpPr>
            <a:spLocks noChangeArrowheads="1"/>
          </p:cNvSpPr>
          <p:nvPr/>
        </p:nvSpPr>
        <p:spPr bwMode="auto">
          <a:xfrm>
            <a:off x="219075" y="204788"/>
            <a:ext cx="4352925" cy="63103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66"/>
              </a:gs>
              <a:gs pos="50000">
                <a:srgbClr val="CCFFCC"/>
              </a:gs>
              <a:gs pos="100000">
                <a:srgbClr val="FFFF66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963" name="AutoShape 3"/>
          <p:cNvSpPr>
            <a:spLocks noChangeArrowheads="1"/>
          </p:cNvSpPr>
          <p:nvPr/>
        </p:nvSpPr>
        <p:spPr bwMode="auto">
          <a:xfrm>
            <a:off x="809625" y="357188"/>
            <a:ext cx="3170238" cy="852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rgbClr val="CCFFCC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964" name="Text Box 4"/>
          <p:cNvSpPr txBox="1">
            <a:spLocks noChangeArrowheads="1"/>
          </p:cNvSpPr>
          <p:nvPr/>
        </p:nvSpPr>
        <p:spPr bwMode="auto">
          <a:xfrm>
            <a:off x="633413" y="330200"/>
            <a:ext cx="352425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0000"/>
                </a:solidFill>
                <a:latin typeface="Comic Sans MS" pitchFamily="66" charset="0"/>
              </a:rPr>
              <a:t>Menu</a:t>
            </a:r>
            <a:endParaRPr lang="en-US" sz="5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0966" name="Text Box 6"/>
          <p:cNvSpPr txBox="1">
            <a:spLocks noChangeArrowheads="1"/>
          </p:cNvSpPr>
          <p:nvPr/>
        </p:nvSpPr>
        <p:spPr bwMode="auto">
          <a:xfrm>
            <a:off x="446088" y="1289050"/>
            <a:ext cx="3094037" cy="502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>
              <a:lnSpc>
                <a:spcPct val="135000"/>
              </a:lnSpc>
            </a:pPr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Cup of Tea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Cup of Coffee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Glass of Milk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Glass of Orange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Biscuit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Apple Pie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Sandwich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Soup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Salad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Trifle</a:t>
            </a:r>
            <a:endParaRPr lang="en-US" sz="24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0967" name="Text Box 7"/>
          <p:cNvSpPr txBox="1">
            <a:spLocks noChangeArrowheads="1"/>
          </p:cNvSpPr>
          <p:nvPr/>
        </p:nvSpPr>
        <p:spPr bwMode="auto">
          <a:xfrm>
            <a:off x="3252788" y="1289050"/>
            <a:ext cx="1319212" cy="502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>
              <a:lnSpc>
                <a:spcPct val="135000"/>
              </a:lnSpc>
            </a:pPr>
            <a:r>
              <a:rPr lang="en-GB" sz="2400" b="1">
                <a:solidFill>
                  <a:srgbClr val="000066"/>
                </a:solidFill>
                <a:latin typeface="Comic Sans MS" pitchFamily="66" charset="0"/>
              </a:rPr>
              <a:t>60p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rgbClr val="000066"/>
                </a:solidFill>
                <a:latin typeface="Comic Sans MS" pitchFamily="66" charset="0"/>
              </a:rPr>
              <a:t>70p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rgbClr val="000066"/>
                </a:solidFill>
                <a:latin typeface="Comic Sans MS" pitchFamily="66" charset="0"/>
              </a:rPr>
              <a:t>50p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rgbClr val="000066"/>
                </a:solidFill>
                <a:latin typeface="Comic Sans MS" pitchFamily="66" charset="0"/>
              </a:rPr>
              <a:t>85p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rgbClr val="000066"/>
                </a:solidFill>
                <a:latin typeface="Comic Sans MS" pitchFamily="66" charset="0"/>
              </a:rPr>
              <a:t>45p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rgbClr val="000066"/>
                </a:solidFill>
                <a:latin typeface="Comic Sans MS" pitchFamily="66" charset="0"/>
              </a:rPr>
              <a:t>55p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rgbClr val="000066"/>
                </a:solidFill>
                <a:latin typeface="Comic Sans MS" pitchFamily="66" charset="0"/>
              </a:rPr>
              <a:t>£1.20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rgbClr val="000066"/>
                </a:solidFill>
                <a:latin typeface="Comic Sans MS" pitchFamily="66" charset="0"/>
              </a:rPr>
              <a:t>£1.05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rgbClr val="000066"/>
                </a:solidFill>
                <a:latin typeface="Comic Sans MS" pitchFamily="66" charset="0"/>
              </a:rPr>
              <a:t>£1.34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rgbClr val="000066"/>
                </a:solidFill>
                <a:latin typeface="Comic Sans MS" pitchFamily="66" charset="0"/>
              </a:rPr>
              <a:t>96p</a:t>
            </a:r>
            <a:endParaRPr lang="en-US" sz="2400" b="1">
              <a:solidFill>
                <a:srgbClr val="000066"/>
              </a:solidFill>
              <a:latin typeface="Comic Sans MS" pitchFamily="66" charset="0"/>
            </a:endParaRPr>
          </a:p>
        </p:txBody>
      </p:sp>
      <p:sp>
        <p:nvSpPr>
          <p:cNvPr id="40968" name="AutoShape 8"/>
          <p:cNvSpPr>
            <a:spLocks noChangeArrowheads="1"/>
          </p:cNvSpPr>
          <p:nvPr/>
        </p:nvSpPr>
        <p:spPr bwMode="auto">
          <a:xfrm>
            <a:off x="4941888" y="4854575"/>
            <a:ext cx="3600450" cy="16414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rgbClr val="CCFFCC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969" name="Text Box 9"/>
          <p:cNvSpPr txBox="1">
            <a:spLocks noChangeArrowheads="1"/>
          </p:cNvSpPr>
          <p:nvPr/>
        </p:nvSpPr>
        <p:spPr bwMode="auto">
          <a:xfrm>
            <a:off x="4572000" y="1401763"/>
            <a:ext cx="4338638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chemeClr val="accent2"/>
                </a:solidFill>
                <a:latin typeface="Comic Sans MS" pitchFamily="66" charset="0"/>
              </a:rPr>
              <a:t>Two salads.</a:t>
            </a:r>
            <a:endParaRPr lang="en-US" sz="3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0970" name="Text Box 10"/>
          <p:cNvSpPr txBox="1">
            <a:spLocks noChangeArrowheads="1"/>
          </p:cNvSpPr>
          <p:nvPr/>
        </p:nvSpPr>
        <p:spPr bwMode="auto">
          <a:xfrm>
            <a:off x="4979988" y="5035550"/>
            <a:ext cx="35242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000066"/>
                </a:solidFill>
                <a:latin typeface="Comic Sans MS" pitchFamily="66" charset="0"/>
              </a:rPr>
              <a:t>£2.68</a:t>
            </a:r>
            <a:endParaRPr lang="en-US" sz="7200" b="1">
              <a:solidFill>
                <a:srgbClr val="000066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09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70" grpId="0" autoUpdateAnimBg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95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66FF33"/>
              </a:gs>
              <a:gs pos="100000">
                <a:srgbClr val="66FF33">
                  <a:gamma/>
                  <a:shade val="4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FF99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996" name="AutoShape 12"/>
          <p:cNvSpPr>
            <a:spLocks noChangeArrowheads="1"/>
          </p:cNvSpPr>
          <p:nvPr/>
        </p:nvSpPr>
        <p:spPr bwMode="auto">
          <a:xfrm>
            <a:off x="4687888" y="200025"/>
            <a:ext cx="4108450" cy="4371975"/>
          </a:xfrm>
          <a:prstGeom prst="roundRect">
            <a:avLst>
              <a:gd name="adj" fmla="val 8657"/>
            </a:avLst>
          </a:prstGeom>
          <a:gradFill rotWithShape="1">
            <a:gsLst>
              <a:gs pos="0">
                <a:schemeClr val="bg1"/>
              </a:gs>
              <a:gs pos="100000">
                <a:srgbClr val="CCFFCC"/>
              </a:gs>
            </a:gsLst>
            <a:path path="shape">
              <a:fillToRect l="50000" t="50000" r="50000" b="50000"/>
            </a:path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997" name="Text Box 13"/>
          <p:cNvSpPr txBox="1">
            <a:spLocks noChangeArrowheads="1"/>
          </p:cNvSpPr>
          <p:nvPr/>
        </p:nvSpPr>
        <p:spPr bwMode="auto">
          <a:xfrm>
            <a:off x="4872038" y="352425"/>
            <a:ext cx="3738562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>
                <a:solidFill>
                  <a:schemeClr val="accent2"/>
                </a:solidFill>
                <a:latin typeface="Comic Sans MS" pitchFamily="66" charset="0"/>
              </a:rPr>
              <a:t>Find the cost of:</a:t>
            </a:r>
            <a:endParaRPr lang="en-US" sz="3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1986" name="AutoShape 2"/>
          <p:cNvSpPr>
            <a:spLocks noChangeArrowheads="1"/>
          </p:cNvSpPr>
          <p:nvPr/>
        </p:nvSpPr>
        <p:spPr bwMode="auto">
          <a:xfrm>
            <a:off x="219075" y="204788"/>
            <a:ext cx="4352925" cy="63103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66"/>
              </a:gs>
              <a:gs pos="50000">
                <a:srgbClr val="CCFFCC"/>
              </a:gs>
              <a:gs pos="100000">
                <a:srgbClr val="FFFF66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987" name="AutoShape 3"/>
          <p:cNvSpPr>
            <a:spLocks noChangeArrowheads="1"/>
          </p:cNvSpPr>
          <p:nvPr/>
        </p:nvSpPr>
        <p:spPr bwMode="auto">
          <a:xfrm>
            <a:off x="809625" y="357188"/>
            <a:ext cx="3170238" cy="852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rgbClr val="CCFFCC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988" name="Text Box 4"/>
          <p:cNvSpPr txBox="1">
            <a:spLocks noChangeArrowheads="1"/>
          </p:cNvSpPr>
          <p:nvPr/>
        </p:nvSpPr>
        <p:spPr bwMode="auto">
          <a:xfrm>
            <a:off x="633413" y="330200"/>
            <a:ext cx="352425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0000"/>
                </a:solidFill>
                <a:latin typeface="Comic Sans MS" pitchFamily="66" charset="0"/>
              </a:rPr>
              <a:t>Menu</a:t>
            </a:r>
            <a:endParaRPr lang="en-US" sz="5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1990" name="Text Box 6"/>
          <p:cNvSpPr txBox="1">
            <a:spLocks noChangeArrowheads="1"/>
          </p:cNvSpPr>
          <p:nvPr/>
        </p:nvSpPr>
        <p:spPr bwMode="auto">
          <a:xfrm>
            <a:off x="446088" y="1289050"/>
            <a:ext cx="3094037" cy="502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>
              <a:lnSpc>
                <a:spcPct val="135000"/>
              </a:lnSpc>
            </a:pPr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Cup of Tea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Cup of Coffee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Glass of Milk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Glass of Orange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Biscuit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Apple Pie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Sandwich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Soup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Salad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Trifle</a:t>
            </a:r>
            <a:endParaRPr lang="en-US" sz="24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1991" name="Text Box 7"/>
          <p:cNvSpPr txBox="1">
            <a:spLocks noChangeArrowheads="1"/>
          </p:cNvSpPr>
          <p:nvPr/>
        </p:nvSpPr>
        <p:spPr bwMode="auto">
          <a:xfrm>
            <a:off x="3252788" y="1289050"/>
            <a:ext cx="1319212" cy="502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>
              <a:lnSpc>
                <a:spcPct val="135000"/>
              </a:lnSpc>
            </a:pPr>
            <a:r>
              <a:rPr lang="en-GB" sz="2400" b="1">
                <a:solidFill>
                  <a:srgbClr val="000066"/>
                </a:solidFill>
                <a:latin typeface="Comic Sans MS" pitchFamily="66" charset="0"/>
              </a:rPr>
              <a:t>60p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rgbClr val="000066"/>
                </a:solidFill>
                <a:latin typeface="Comic Sans MS" pitchFamily="66" charset="0"/>
              </a:rPr>
              <a:t>70p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rgbClr val="000066"/>
                </a:solidFill>
                <a:latin typeface="Comic Sans MS" pitchFamily="66" charset="0"/>
              </a:rPr>
              <a:t>50p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rgbClr val="000066"/>
                </a:solidFill>
                <a:latin typeface="Comic Sans MS" pitchFamily="66" charset="0"/>
              </a:rPr>
              <a:t>85p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rgbClr val="000066"/>
                </a:solidFill>
                <a:latin typeface="Comic Sans MS" pitchFamily="66" charset="0"/>
              </a:rPr>
              <a:t>45p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rgbClr val="000066"/>
                </a:solidFill>
                <a:latin typeface="Comic Sans MS" pitchFamily="66" charset="0"/>
              </a:rPr>
              <a:t>55p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rgbClr val="000066"/>
                </a:solidFill>
                <a:latin typeface="Comic Sans MS" pitchFamily="66" charset="0"/>
              </a:rPr>
              <a:t>£1.20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rgbClr val="000066"/>
                </a:solidFill>
                <a:latin typeface="Comic Sans MS" pitchFamily="66" charset="0"/>
              </a:rPr>
              <a:t>£1.05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rgbClr val="000066"/>
                </a:solidFill>
                <a:latin typeface="Comic Sans MS" pitchFamily="66" charset="0"/>
              </a:rPr>
              <a:t>£1.34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rgbClr val="000066"/>
                </a:solidFill>
                <a:latin typeface="Comic Sans MS" pitchFamily="66" charset="0"/>
              </a:rPr>
              <a:t>96p</a:t>
            </a:r>
            <a:endParaRPr lang="en-US" sz="2400" b="1">
              <a:solidFill>
                <a:srgbClr val="000066"/>
              </a:solidFill>
              <a:latin typeface="Comic Sans MS" pitchFamily="66" charset="0"/>
            </a:endParaRPr>
          </a:p>
        </p:txBody>
      </p:sp>
      <p:sp>
        <p:nvSpPr>
          <p:cNvPr id="41992" name="AutoShape 8"/>
          <p:cNvSpPr>
            <a:spLocks noChangeArrowheads="1"/>
          </p:cNvSpPr>
          <p:nvPr/>
        </p:nvSpPr>
        <p:spPr bwMode="auto">
          <a:xfrm>
            <a:off x="4941888" y="4854575"/>
            <a:ext cx="3600450" cy="16414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rgbClr val="CCFFCC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993" name="Text Box 9"/>
          <p:cNvSpPr txBox="1">
            <a:spLocks noChangeArrowheads="1"/>
          </p:cNvSpPr>
          <p:nvPr/>
        </p:nvSpPr>
        <p:spPr bwMode="auto">
          <a:xfrm>
            <a:off x="4572000" y="1401763"/>
            <a:ext cx="4338638" cy="1190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chemeClr val="accent2"/>
                </a:solidFill>
                <a:latin typeface="Comic Sans MS" pitchFamily="66" charset="0"/>
              </a:rPr>
              <a:t>Two salads and</a:t>
            </a:r>
          </a:p>
          <a:p>
            <a:pPr algn="ctr"/>
            <a:r>
              <a:rPr lang="en-GB" sz="3600" b="1">
                <a:solidFill>
                  <a:schemeClr val="accent2"/>
                </a:solidFill>
                <a:latin typeface="Comic Sans MS" pitchFamily="66" charset="0"/>
              </a:rPr>
              <a:t>a cup of tea.</a:t>
            </a:r>
            <a:endParaRPr lang="en-US" sz="3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1994" name="Text Box 10"/>
          <p:cNvSpPr txBox="1">
            <a:spLocks noChangeArrowheads="1"/>
          </p:cNvSpPr>
          <p:nvPr/>
        </p:nvSpPr>
        <p:spPr bwMode="auto">
          <a:xfrm>
            <a:off x="4979988" y="5035550"/>
            <a:ext cx="35242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000066"/>
                </a:solidFill>
                <a:latin typeface="Comic Sans MS" pitchFamily="66" charset="0"/>
              </a:rPr>
              <a:t>£3.28</a:t>
            </a:r>
            <a:endParaRPr lang="en-US" sz="7200" b="1">
              <a:solidFill>
                <a:srgbClr val="000066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19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994" grpId="0" autoUpdateAnimBg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9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66FF33"/>
              </a:gs>
              <a:gs pos="100000">
                <a:srgbClr val="66FF33">
                  <a:gamma/>
                  <a:shade val="4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FF99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3020" name="AutoShape 12"/>
          <p:cNvSpPr>
            <a:spLocks noChangeArrowheads="1"/>
          </p:cNvSpPr>
          <p:nvPr/>
        </p:nvSpPr>
        <p:spPr bwMode="auto">
          <a:xfrm>
            <a:off x="4687888" y="200025"/>
            <a:ext cx="4108450" cy="4371975"/>
          </a:xfrm>
          <a:prstGeom prst="roundRect">
            <a:avLst>
              <a:gd name="adj" fmla="val 8657"/>
            </a:avLst>
          </a:prstGeom>
          <a:gradFill rotWithShape="1">
            <a:gsLst>
              <a:gs pos="0">
                <a:schemeClr val="bg1"/>
              </a:gs>
              <a:gs pos="100000">
                <a:srgbClr val="CCFFCC"/>
              </a:gs>
            </a:gsLst>
            <a:path path="shape">
              <a:fillToRect l="50000" t="50000" r="50000" b="50000"/>
            </a:path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3021" name="Text Box 13"/>
          <p:cNvSpPr txBox="1">
            <a:spLocks noChangeArrowheads="1"/>
          </p:cNvSpPr>
          <p:nvPr/>
        </p:nvSpPr>
        <p:spPr bwMode="auto">
          <a:xfrm>
            <a:off x="4872038" y="352425"/>
            <a:ext cx="3738562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>
                <a:solidFill>
                  <a:schemeClr val="accent2"/>
                </a:solidFill>
                <a:latin typeface="Comic Sans MS" pitchFamily="66" charset="0"/>
              </a:rPr>
              <a:t>Find the cost of:</a:t>
            </a:r>
            <a:endParaRPr lang="en-US" sz="3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3010" name="AutoShape 2"/>
          <p:cNvSpPr>
            <a:spLocks noChangeArrowheads="1"/>
          </p:cNvSpPr>
          <p:nvPr/>
        </p:nvSpPr>
        <p:spPr bwMode="auto">
          <a:xfrm>
            <a:off x="219075" y="204788"/>
            <a:ext cx="4352925" cy="63103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66"/>
              </a:gs>
              <a:gs pos="50000">
                <a:srgbClr val="CCFFCC"/>
              </a:gs>
              <a:gs pos="100000">
                <a:srgbClr val="FFFF66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3011" name="AutoShape 3"/>
          <p:cNvSpPr>
            <a:spLocks noChangeArrowheads="1"/>
          </p:cNvSpPr>
          <p:nvPr/>
        </p:nvSpPr>
        <p:spPr bwMode="auto">
          <a:xfrm>
            <a:off x="809625" y="357188"/>
            <a:ext cx="3170238" cy="852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rgbClr val="CCFFCC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3012" name="Text Box 4"/>
          <p:cNvSpPr txBox="1">
            <a:spLocks noChangeArrowheads="1"/>
          </p:cNvSpPr>
          <p:nvPr/>
        </p:nvSpPr>
        <p:spPr bwMode="auto">
          <a:xfrm>
            <a:off x="633413" y="330200"/>
            <a:ext cx="352425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0000"/>
                </a:solidFill>
                <a:latin typeface="Comic Sans MS" pitchFamily="66" charset="0"/>
              </a:rPr>
              <a:t>Menu</a:t>
            </a:r>
            <a:endParaRPr lang="en-US" sz="5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3014" name="Text Box 6"/>
          <p:cNvSpPr txBox="1">
            <a:spLocks noChangeArrowheads="1"/>
          </p:cNvSpPr>
          <p:nvPr/>
        </p:nvSpPr>
        <p:spPr bwMode="auto">
          <a:xfrm>
            <a:off x="446088" y="1289050"/>
            <a:ext cx="3094037" cy="502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>
              <a:lnSpc>
                <a:spcPct val="135000"/>
              </a:lnSpc>
            </a:pPr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Cup of Tea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Cup of Coffee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Glass of Milk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Glass of Orange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Biscuit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Apple Pie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Sandwich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Soup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Salad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Trifle</a:t>
            </a:r>
            <a:endParaRPr lang="en-US" sz="24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3015" name="Text Box 7"/>
          <p:cNvSpPr txBox="1">
            <a:spLocks noChangeArrowheads="1"/>
          </p:cNvSpPr>
          <p:nvPr/>
        </p:nvSpPr>
        <p:spPr bwMode="auto">
          <a:xfrm>
            <a:off x="3252788" y="1289050"/>
            <a:ext cx="1319212" cy="502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>
              <a:lnSpc>
                <a:spcPct val="135000"/>
              </a:lnSpc>
            </a:pPr>
            <a:r>
              <a:rPr lang="en-GB" sz="2400" b="1">
                <a:solidFill>
                  <a:srgbClr val="000066"/>
                </a:solidFill>
                <a:latin typeface="Comic Sans MS" pitchFamily="66" charset="0"/>
              </a:rPr>
              <a:t>60p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rgbClr val="000066"/>
                </a:solidFill>
                <a:latin typeface="Comic Sans MS" pitchFamily="66" charset="0"/>
              </a:rPr>
              <a:t>70p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rgbClr val="000066"/>
                </a:solidFill>
                <a:latin typeface="Comic Sans MS" pitchFamily="66" charset="0"/>
              </a:rPr>
              <a:t>50p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rgbClr val="000066"/>
                </a:solidFill>
                <a:latin typeface="Comic Sans MS" pitchFamily="66" charset="0"/>
              </a:rPr>
              <a:t>85p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rgbClr val="000066"/>
                </a:solidFill>
                <a:latin typeface="Comic Sans MS" pitchFamily="66" charset="0"/>
              </a:rPr>
              <a:t>45p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rgbClr val="000066"/>
                </a:solidFill>
                <a:latin typeface="Comic Sans MS" pitchFamily="66" charset="0"/>
              </a:rPr>
              <a:t>55p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rgbClr val="000066"/>
                </a:solidFill>
                <a:latin typeface="Comic Sans MS" pitchFamily="66" charset="0"/>
              </a:rPr>
              <a:t>£1.20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rgbClr val="000066"/>
                </a:solidFill>
                <a:latin typeface="Comic Sans MS" pitchFamily="66" charset="0"/>
              </a:rPr>
              <a:t>£1.05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rgbClr val="000066"/>
                </a:solidFill>
                <a:latin typeface="Comic Sans MS" pitchFamily="66" charset="0"/>
              </a:rPr>
              <a:t>£1.34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rgbClr val="000066"/>
                </a:solidFill>
                <a:latin typeface="Comic Sans MS" pitchFamily="66" charset="0"/>
              </a:rPr>
              <a:t>96p</a:t>
            </a:r>
            <a:endParaRPr lang="en-US" sz="2400" b="1">
              <a:solidFill>
                <a:srgbClr val="000066"/>
              </a:solidFill>
              <a:latin typeface="Comic Sans MS" pitchFamily="66" charset="0"/>
            </a:endParaRPr>
          </a:p>
        </p:txBody>
      </p:sp>
      <p:sp>
        <p:nvSpPr>
          <p:cNvPr id="43016" name="AutoShape 8"/>
          <p:cNvSpPr>
            <a:spLocks noChangeArrowheads="1"/>
          </p:cNvSpPr>
          <p:nvPr/>
        </p:nvSpPr>
        <p:spPr bwMode="auto">
          <a:xfrm>
            <a:off x="4941888" y="4854575"/>
            <a:ext cx="3600450" cy="16414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rgbClr val="CCFFCC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3017" name="Text Box 9"/>
          <p:cNvSpPr txBox="1">
            <a:spLocks noChangeArrowheads="1"/>
          </p:cNvSpPr>
          <p:nvPr/>
        </p:nvSpPr>
        <p:spPr bwMode="auto">
          <a:xfrm>
            <a:off x="4572000" y="1401763"/>
            <a:ext cx="4338638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chemeClr val="accent2"/>
                </a:solidFill>
                <a:latin typeface="Comic Sans MS" pitchFamily="66" charset="0"/>
              </a:rPr>
              <a:t>Five apple pies.</a:t>
            </a:r>
            <a:endParaRPr lang="en-US" sz="3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3018" name="Text Box 10"/>
          <p:cNvSpPr txBox="1">
            <a:spLocks noChangeArrowheads="1"/>
          </p:cNvSpPr>
          <p:nvPr/>
        </p:nvSpPr>
        <p:spPr bwMode="auto">
          <a:xfrm>
            <a:off x="4979988" y="5035550"/>
            <a:ext cx="35242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000066"/>
                </a:solidFill>
                <a:latin typeface="Comic Sans MS" pitchFamily="66" charset="0"/>
              </a:rPr>
              <a:t>£2.75</a:t>
            </a:r>
            <a:endParaRPr lang="en-US" sz="7200" b="1">
              <a:solidFill>
                <a:srgbClr val="000066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30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018" grpId="0" autoUpdateAnimBg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67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66FF33"/>
              </a:gs>
              <a:gs pos="100000">
                <a:srgbClr val="66FF33">
                  <a:gamma/>
                  <a:shade val="4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FF99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5068" name="AutoShape 12"/>
          <p:cNvSpPr>
            <a:spLocks noChangeArrowheads="1"/>
          </p:cNvSpPr>
          <p:nvPr/>
        </p:nvSpPr>
        <p:spPr bwMode="auto">
          <a:xfrm>
            <a:off x="4687888" y="200025"/>
            <a:ext cx="4108450" cy="4371975"/>
          </a:xfrm>
          <a:prstGeom prst="roundRect">
            <a:avLst>
              <a:gd name="adj" fmla="val 8657"/>
            </a:avLst>
          </a:prstGeom>
          <a:gradFill rotWithShape="1">
            <a:gsLst>
              <a:gs pos="0">
                <a:schemeClr val="bg1"/>
              </a:gs>
              <a:gs pos="100000">
                <a:srgbClr val="CCFFCC"/>
              </a:gs>
            </a:gsLst>
            <a:path path="shape">
              <a:fillToRect l="50000" t="50000" r="50000" b="50000"/>
            </a:path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5069" name="Text Box 13"/>
          <p:cNvSpPr txBox="1">
            <a:spLocks noChangeArrowheads="1"/>
          </p:cNvSpPr>
          <p:nvPr/>
        </p:nvSpPr>
        <p:spPr bwMode="auto">
          <a:xfrm>
            <a:off x="4872038" y="352425"/>
            <a:ext cx="3738562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>
                <a:solidFill>
                  <a:schemeClr val="accent2"/>
                </a:solidFill>
                <a:latin typeface="Comic Sans MS" pitchFamily="66" charset="0"/>
              </a:rPr>
              <a:t>Find the cost of:</a:t>
            </a:r>
            <a:endParaRPr lang="en-US" sz="3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5058" name="AutoShape 2"/>
          <p:cNvSpPr>
            <a:spLocks noChangeArrowheads="1"/>
          </p:cNvSpPr>
          <p:nvPr/>
        </p:nvSpPr>
        <p:spPr bwMode="auto">
          <a:xfrm>
            <a:off x="219075" y="204788"/>
            <a:ext cx="4352925" cy="63103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66"/>
              </a:gs>
              <a:gs pos="50000">
                <a:srgbClr val="CCFFCC"/>
              </a:gs>
              <a:gs pos="100000">
                <a:srgbClr val="FFFF66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5059" name="AutoShape 3"/>
          <p:cNvSpPr>
            <a:spLocks noChangeArrowheads="1"/>
          </p:cNvSpPr>
          <p:nvPr/>
        </p:nvSpPr>
        <p:spPr bwMode="auto">
          <a:xfrm>
            <a:off x="809625" y="357188"/>
            <a:ext cx="3170238" cy="852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rgbClr val="CCFFCC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5060" name="Text Box 4"/>
          <p:cNvSpPr txBox="1">
            <a:spLocks noChangeArrowheads="1"/>
          </p:cNvSpPr>
          <p:nvPr/>
        </p:nvSpPr>
        <p:spPr bwMode="auto">
          <a:xfrm>
            <a:off x="633413" y="330200"/>
            <a:ext cx="352425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0000"/>
                </a:solidFill>
                <a:latin typeface="Comic Sans MS" pitchFamily="66" charset="0"/>
              </a:rPr>
              <a:t>Menu</a:t>
            </a:r>
            <a:endParaRPr lang="en-US" sz="5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5062" name="Text Box 6"/>
          <p:cNvSpPr txBox="1">
            <a:spLocks noChangeArrowheads="1"/>
          </p:cNvSpPr>
          <p:nvPr/>
        </p:nvSpPr>
        <p:spPr bwMode="auto">
          <a:xfrm>
            <a:off x="446088" y="1289050"/>
            <a:ext cx="3094037" cy="502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>
              <a:lnSpc>
                <a:spcPct val="135000"/>
              </a:lnSpc>
            </a:pPr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Cup of Tea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Cup of Coffee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Glass of Milk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Glass of Orange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Biscuit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Apple Pie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Sandwich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Soup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Salad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Trifle</a:t>
            </a:r>
            <a:endParaRPr lang="en-US" sz="24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5063" name="Text Box 7"/>
          <p:cNvSpPr txBox="1">
            <a:spLocks noChangeArrowheads="1"/>
          </p:cNvSpPr>
          <p:nvPr/>
        </p:nvSpPr>
        <p:spPr bwMode="auto">
          <a:xfrm>
            <a:off x="3252788" y="1289050"/>
            <a:ext cx="1319212" cy="502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>
              <a:lnSpc>
                <a:spcPct val="135000"/>
              </a:lnSpc>
            </a:pPr>
            <a:r>
              <a:rPr lang="en-GB" sz="2400" b="1">
                <a:solidFill>
                  <a:srgbClr val="000066"/>
                </a:solidFill>
                <a:latin typeface="Comic Sans MS" pitchFamily="66" charset="0"/>
              </a:rPr>
              <a:t>60p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rgbClr val="000066"/>
                </a:solidFill>
                <a:latin typeface="Comic Sans MS" pitchFamily="66" charset="0"/>
              </a:rPr>
              <a:t>70p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rgbClr val="000066"/>
                </a:solidFill>
                <a:latin typeface="Comic Sans MS" pitchFamily="66" charset="0"/>
              </a:rPr>
              <a:t>50p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rgbClr val="000066"/>
                </a:solidFill>
                <a:latin typeface="Comic Sans MS" pitchFamily="66" charset="0"/>
              </a:rPr>
              <a:t>85p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rgbClr val="000066"/>
                </a:solidFill>
                <a:latin typeface="Comic Sans MS" pitchFamily="66" charset="0"/>
              </a:rPr>
              <a:t>45p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rgbClr val="000066"/>
                </a:solidFill>
                <a:latin typeface="Comic Sans MS" pitchFamily="66" charset="0"/>
              </a:rPr>
              <a:t>55p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rgbClr val="000066"/>
                </a:solidFill>
                <a:latin typeface="Comic Sans MS" pitchFamily="66" charset="0"/>
              </a:rPr>
              <a:t>£1.20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rgbClr val="000066"/>
                </a:solidFill>
                <a:latin typeface="Comic Sans MS" pitchFamily="66" charset="0"/>
              </a:rPr>
              <a:t>£1.05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rgbClr val="000066"/>
                </a:solidFill>
                <a:latin typeface="Comic Sans MS" pitchFamily="66" charset="0"/>
              </a:rPr>
              <a:t>£1.34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rgbClr val="000066"/>
                </a:solidFill>
                <a:latin typeface="Comic Sans MS" pitchFamily="66" charset="0"/>
              </a:rPr>
              <a:t>96p</a:t>
            </a:r>
            <a:endParaRPr lang="en-US" sz="2400" b="1">
              <a:solidFill>
                <a:srgbClr val="000066"/>
              </a:solidFill>
              <a:latin typeface="Comic Sans MS" pitchFamily="66" charset="0"/>
            </a:endParaRPr>
          </a:p>
        </p:txBody>
      </p:sp>
      <p:sp>
        <p:nvSpPr>
          <p:cNvPr id="45064" name="AutoShape 8"/>
          <p:cNvSpPr>
            <a:spLocks noChangeArrowheads="1"/>
          </p:cNvSpPr>
          <p:nvPr/>
        </p:nvSpPr>
        <p:spPr bwMode="auto">
          <a:xfrm>
            <a:off x="4941888" y="4854575"/>
            <a:ext cx="3600450" cy="16414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rgbClr val="CCFFCC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5065" name="Text Box 9"/>
          <p:cNvSpPr txBox="1">
            <a:spLocks noChangeArrowheads="1"/>
          </p:cNvSpPr>
          <p:nvPr/>
        </p:nvSpPr>
        <p:spPr bwMode="auto">
          <a:xfrm>
            <a:off x="4572000" y="1401763"/>
            <a:ext cx="4338638" cy="1739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chemeClr val="accent2"/>
                </a:solidFill>
                <a:latin typeface="Comic Sans MS" pitchFamily="66" charset="0"/>
              </a:rPr>
              <a:t>Two soups and four glasses of milk.</a:t>
            </a:r>
            <a:endParaRPr lang="en-US" sz="3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5066" name="Text Box 10"/>
          <p:cNvSpPr txBox="1">
            <a:spLocks noChangeArrowheads="1"/>
          </p:cNvSpPr>
          <p:nvPr/>
        </p:nvSpPr>
        <p:spPr bwMode="auto">
          <a:xfrm>
            <a:off x="4979988" y="5035550"/>
            <a:ext cx="35242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000066"/>
                </a:solidFill>
                <a:latin typeface="Comic Sans MS" pitchFamily="66" charset="0"/>
              </a:rPr>
              <a:t>£4.10</a:t>
            </a:r>
            <a:endParaRPr lang="en-US" sz="7200" b="1">
              <a:solidFill>
                <a:srgbClr val="000066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50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5066" grpId="0" autoUpdateAnimBg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43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66FF33"/>
              </a:gs>
              <a:gs pos="100000">
                <a:srgbClr val="66FF33">
                  <a:gamma/>
                  <a:shade val="4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FF99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4044" name="AutoShape 12"/>
          <p:cNvSpPr>
            <a:spLocks noChangeArrowheads="1"/>
          </p:cNvSpPr>
          <p:nvPr/>
        </p:nvSpPr>
        <p:spPr bwMode="auto">
          <a:xfrm>
            <a:off x="4687888" y="200025"/>
            <a:ext cx="4108450" cy="4371975"/>
          </a:xfrm>
          <a:prstGeom prst="roundRect">
            <a:avLst>
              <a:gd name="adj" fmla="val 8657"/>
            </a:avLst>
          </a:prstGeom>
          <a:gradFill rotWithShape="1">
            <a:gsLst>
              <a:gs pos="0">
                <a:schemeClr val="bg1"/>
              </a:gs>
              <a:gs pos="100000">
                <a:srgbClr val="CCFFCC"/>
              </a:gs>
            </a:gsLst>
            <a:path path="shape">
              <a:fillToRect l="50000" t="50000" r="50000" b="50000"/>
            </a:path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4045" name="Text Box 13"/>
          <p:cNvSpPr txBox="1">
            <a:spLocks noChangeArrowheads="1"/>
          </p:cNvSpPr>
          <p:nvPr/>
        </p:nvSpPr>
        <p:spPr bwMode="auto">
          <a:xfrm>
            <a:off x="4872038" y="352425"/>
            <a:ext cx="3738562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>
                <a:solidFill>
                  <a:schemeClr val="accent2"/>
                </a:solidFill>
                <a:latin typeface="Comic Sans MS" pitchFamily="66" charset="0"/>
              </a:rPr>
              <a:t>Find the cost of:</a:t>
            </a:r>
            <a:endParaRPr lang="en-US" sz="3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4034" name="AutoShape 2"/>
          <p:cNvSpPr>
            <a:spLocks noChangeArrowheads="1"/>
          </p:cNvSpPr>
          <p:nvPr/>
        </p:nvSpPr>
        <p:spPr bwMode="auto">
          <a:xfrm>
            <a:off x="219075" y="204788"/>
            <a:ext cx="4352925" cy="63103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66"/>
              </a:gs>
              <a:gs pos="50000">
                <a:srgbClr val="CCFFCC"/>
              </a:gs>
              <a:gs pos="100000">
                <a:srgbClr val="FFFF66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4035" name="AutoShape 3"/>
          <p:cNvSpPr>
            <a:spLocks noChangeArrowheads="1"/>
          </p:cNvSpPr>
          <p:nvPr/>
        </p:nvSpPr>
        <p:spPr bwMode="auto">
          <a:xfrm>
            <a:off x="809625" y="357188"/>
            <a:ext cx="3170238" cy="852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rgbClr val="CCFFCC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4036" name="Text Box 4"/>
          <p:cNvSpPr txBox="1">
            <a:spLocks noChangeArrowheads="1"/>
          </p:cNvSpPr>
          <p:nvPr/>
        </p:nvSpPr>
        <p:spPr bwMode="auto">
          <a:xfrm>
            <a:off x="633413" y="330200"/>
            <a:ext cx="352425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0000"/>
                </a:solidFill>
                <a:latin typeface="Comic Sans MS" pitchFamily="66" charset="0"/>
              </a:rPr>
              <a:t>Menu</a:t>
            </a:r>
            <a:endParaRPr lang="en-US" sz="5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4038" name="Text Box 6"/>
          <p:cNvSpPr txBox="1">
            <a:spLocks noChangeArrowheads="1"/>
          </p:cNvSpPr>
          <p:nvPr/>
        </p:nvSpPr>
        <p:spPr bwMode="auto">
          <a:xfrm>
            <a:off x="446088" y="1289050"/>
            <a:ext cx="3094037" cy="502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>
              <a:lnSpc>
                <a:spcPct val="135000"/>
              </a:lnSpc>
            </a:pPr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Cup of Tea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Cup of Coffee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Glass of Milk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Glass of Orange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Biscuit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Apple Pie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Sandwich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Soup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Salad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Trifle</a:t>
            </a:r>
            <a:endParaRPr lang="en-US" sz="24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4039" name="Text Box 7"/>
          <p:cNvSpPr txBox="1">
            <a:spLocks noChangeArrowheads="1"/>
          </p:cNvSpPr>
          <p:nvPr/>
        </p:nvSpPr>
        <p:spPr bwMode="auto">
          <a:xfrm>
            <a:off x="3252788" y="1289050"/>
            <a:ext cx="1319212" cy="502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>
              <a:lnSpc>
                <a:spcPct val="135000"/>
              </a:lnSpc>
            </a:pPr>
            <a:r>
              <a:rPr lang="en-GB" sz="2400" b="1">
                <a:solidFill>
                  <a:srgbClr val="000066"/>
                </a:solidFill>
                <a:latin typeface="Comic Sans MS" pitchFamily="66" charset="0"/>
              </a:rPr>
              <a:t>60p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rgbClr val="000066"/>
                </a:solidFill>
                <a:latin typeface="Comic Sans MS" pitchFamily="66" charset="0"/>
              </a:rPr>
              <a:t>70p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rgbClr val="000066"/>
                </a:solidFill>
                <a:latin typeface="Comic Sans MS" pitchFamily="66" charset="0"/>
              </a:rPr>
              <a:t>50p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rgbClr val="000066"/>
                </a:solidFill>
                <a:latin typeface="Comic Sans MS" pitchFamily="66" charset="0"/>
              </a:rPr>
              <a:t>85p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rgbClr val="000066"/>
                </a:solidFill>
                <a:latin typeface="Comic Sans MS" pitchFamily="66" charset="0"/>
              </a:rPr>
              <a:t>45p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rgbClr val="000066"/>
                </a:solidFill>
                <a:latin typeface="Comic Sans MS" pitchFamily="66" charset="0"/>
              </a:rPr>
              <a:t>55p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rgbClr val="000066"/>
                </a:solidFill>
                <a:latin typeface="Comic Sans MS" pitchFamily="66" charset="0"/>
              </a:rPr>
              <a:t>£1.20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rgbClr val="000066"/>
                </a:solidFill>
                <a:latin typeface="Comic Sans MS" pitchFamily="66" charset="0"/>
              </a:rPr>
              <a:t>£1.05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rgbClr val="000066"/>
                </a:solidFill>
                <a:latin typeface="Comic Sans MS" pitchFamily="66" charset="0"/>
              </a:rPr>
              <a:t>£1.34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rgbClr val="000066"/>
                </a:solidFill>
                <a:latin typeface="Comic Sans MS" pitchFamily="66" charset="0"/>
              </a:rPr>
              <a:t>96p</a:t>
            </a:r>
            <a:endParaRPr lang="en-US" sz="2400" b="1">
              <a:solidFill>
                <a:srgbClr val="000066"/>
              </a:solidFill>
              <a:latin typeface="Comic Sans MS" pitchFamily="66" charset="0"/>
            </a:endParaRPr>
          </a:p>
        </p:txBody>
      </p:sp>
      <p:sp>
        <p:nvSpPr>
          <p:cNvPr id="44040" name="AutoShape 8"/>
          <p:cNvSpPr>
            <a:spLocks noChangeArrowheads="1"/>
          </p:cNvSpPr>
          <p:nvPr/>
        </p:nvSpPr>
        <p:spPr bwMode="auto">
          <a:xfrm>
            <a:off x="4941888" y="4854575"/>
            <a:ext cx="3600450" cy="16414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rgbClr val="CCFFCC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4041" name="Text Box 9"/>
          <p:cNvSpPr txBox="1">
            <a:spLocks noChangeArrowheads="1"/>
          </p:cNvSpPr>
          <p:nvPr/>
        </p:nvSpPr>
        <p:spPr bwMode="auto">
          <a:xfrm>
            <a:off x="4572000" y="1401763"/>
            <a:ext cx="4338638" cy="1190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chemeClr val="accent2"/>
                </a:solidFill>
                <a:latin typeface="Comic Sans MS" pitchFamily="66" charset="0"/>
              </a:rPr>
              <a:t>Two cups of tea and a trifle.</a:t>
            </a:r>
            <a:endParaRPr lang="en-US" sz="3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4042" name="Text Box 10"/>
          <p:cNvSpPr txBox="1">
            <a:spLocks noChangeArrowheads="1"/>
          </p:cNvSpPr>
          <p:nvPr/>
        </p:nvSpPr>
        <p:spPr bwMode="auto">
          <a:xfrm>
            <a:off x="4979988" y="5035550"/>
            <a:ext cx="35242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000066"/>
                </a:solidFill>
                <a:latin typeface="Comic Sans MS" pitchFamily="66" charset="0"/>
              </a:rPr>
              <a:t>£2.16</a:t>
            </a:r>
            <a:endParaRPr lang="en-US" sz="7200" b="1">
              <a:solidFill>
                <a:srgbClr val="000066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40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4042" grpId="0" autoUpdateAnimBg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91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66FF33"/>
              </a:gs>
              <a:gs pos="100000">
                <a:srgbClr val="66FF33">
                  <a:gamma/>
                  <a:shade val="4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FF99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6092" name="AutoShape 12"/>
          <p:cNvSpPr>
            <a:spLocks noChangeArrowheads="1"/>
          </p:cNvSpPr>
          <p:nvPr/>
        </p:nvSpPr>
        <p:spPr bwMode="auto">
          <a:xfrm>
            <a:off x="4687888" y="200025"/>
            <a:ext cx="4108450" cy="4371975"/>
          </a:xfrm>
          <a:prstGeom prst="roundRect">
            <a:avLst>
              <a:gd name="adj" fmla="val 8657"/>
            </a:avLst>
          </a:prstGeom>
          <a:gradFill rotWithShape="1">
            <a:gsLst>
              <a:gs pos="0">
                <a:schemeClr val="bg1"/>
              </a:gs>
              <a:gs pos="100000">
                <a:srgbClr val="CCFFCC"/>
              </a:gs>
            </a:gsLst>
            <a:path path="shape">
              <a:fillToRect l="50000" t="50000" r="50000" b="50000"/>
            </a:path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6093" name="Text Box 13"/>
          <p:cNvSpPr txBox="1">
            <a:spLocks noChangeArrowheads="1"/>
          </p:cNvSpPr>
          <p:nvPr/>
        </p:nvSpPr>
        <p:spPr bwMode="auto">
          <a:xfrm>
            <a:off x="4872038" y="352425"/>
            <a:ext cx="3738562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>
                <a:solidFill>
                  <a:schemeClr val="accent2"/>
                </a:solidFill>
                <a:latin typeface="Comic Sans MS" pitchFamily="66" charset="0"/>
              </a:rPr>
              <a:t>Find the cost of:</a:t>
            </a:r>
            <a:endParaRPr lang="en-US" sz="3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6082" name="AutoShape 2"/>
          <p:cNvSpPr>
            <a:spLocks noChangeArrowheads="1"/>
          </p:cNvSpPr>
          <p:nvPr/>
        </p:nvSpPr>
        <p:spPr bwMode="auto">
          <a:xfrm>
            <a:off x="219075" y="204788"/>
            <a:ext cx="4352925" cy="63103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66"/>
              </a:gs>
              <a:gs pos="50000">
                <a:srgbClr val="CCFFCC"/>
              </a:gs>
              <a:gs pos="100000">
                <a:srgbClr val="FFFF66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6083" name="AutoShape 3"/>
          <p:cNvSpPr>
            <a:spLocks noChangeArrowheads="1"/>
          </p:cNvSpPr>
          <p:nvPr/>
        </p:nvSpPr>
        <p:spPr bwMode="auto">
          <a:xfrm>
            <a:off x="809625" y="357188"/>
            <a:ext cx="3170238" cy="852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rgbClr val="CCFFCC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6084" name="Text Box 4"/>
          <p:cNvSpPr txBox="1">
            <a:spLocks noChangeArrowheads="1"/>
          </p:cNvSpPr>
          <p:nvPr/>
        </p:nvSpPr>
        <p:spPr bwMode="auto">
          <a:xfrm>
            <a:off x="633413" y="330200"/>
            <a:ext cx="352425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0000"/>
                </a:solidFill>
                <a:latin typeface="Comic Sans MS" pitchFamily="66" charset="0"/>
              </a:rPr>
              <a:t>Menu</a:t>
            </a:r>
            <a:endParaRPr lang="en-US" sz="5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6086" name="Text Box 6"/>
          <p:cNvSpPr txBox="1">
            <a:spLocks noChangeArrowheads="1"/>
          </p:cNvSpPr>
          <p:nvPr/>
        </p:nvSpPr>
        <p:spPr bwMode="auto">
          <a:xfrm>
            <a:off x="446088" y="1289050"/>
            <a:ext cx="3094037" cy="502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>
              <a:lnSpc>
                <a:spcPct val="135000"/>
              </a:lnSpc>
            </a:pPr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Cup of Tea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Cup of Coffee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Glass of Milk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Glass of Orange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Biscuit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Apple Pie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Sandwich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Soup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Salad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Trifle</a:t>
            </a:r>
            <a:endParaRPr lang="en-US" sz="24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6087" name="Text Box 7"/>
          <p:cNvSpPr txBox="1">
            <a:spLocks noChangeArrowheads="1"/>
          </p:cNvSpPr>
          <p:nvPr/>
        </p:nvSpPr>
        <p:spPr bwMode="auto">
          <a:xfrm>
            <a:off x="3252788" y="1289050"/>
            <a:ext cx="1319212" cy="502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>
              <a:lnSpc>
                <a:spcPct val="135000"/>
              </a:lnSpc>
            </a:pPr>
            <a:r>
              <a:rPr lang="en-GB" sz="2400" b="1">
                <a:solidFill>
                  <a:srgbClr val="000066"/>
                </a:solidFill>
                <a:latin typeface="Comic Sans MS" pitchFamily="66" charset="0"/>
              </a:rPr>
              <a:t>60p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rgbClr val="000066"/>
                </a:solidFill>
                <a:latin typeface="Comic Sans MS" pitchFamily="66" charset="0"/>
              </a:rPr>
              <a:t>70p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rgbClr val="000066"/>
                </a:solidFill>
                <a:latin typeface="Comic Sans MS" pitchFamily="66" charset="0"/>
              </a:rPr>
              <a:t>50p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rgbClr val="000066"/>
                </a:solidFill>
                <a:latin typeface="Comic Sans MS" pitchFamily="66" charset="0"/>
              </a:rPr>
              <a:t>85p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rgbClr val="000066"/>
                </a:solidFill>
                <a:latin typeface="Comic Sans MS" pitchFamily="66" charset="0"/>
              </a:rPr>
              <a:t>45p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rgbClr val="000066"/>
                </a:solidFill>
                <a:latin typeface="Comic Sans MS" pitchFamily="66" charset="0"/>
              </a:rPr>
              <a:t>55p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rgbClr val="000066"/>
                </a:solidFill>
                <a:latin typeface="Comic Sans MS" pitchFamily="66" charset="0"/>
              </a:rPr>
              <a:t>£1.20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rgbClr val="000066"/>
                </a:solidFill>
                <a:latin typeface="Comic Sans MS" pitchFamily="66" charset="0"/>
              </a:rPr>
              <a:t>£1.05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rgbClr val="000066"/>
                </a:solidFill>
                <a:latin typeface="Comic Sans MS" pitchFamily="66" charset="0"/>
              </a:rPr>
              <a:t>£1.34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rgbClr val="000066"/>
                </a:solidFill>
                <a:latin typeface="Comic Sans MS" pitchFamily="66" charset="0"/>
              </a:rPr>
              <a:t>96p</a:t>
            </a:r>
            <a:endParaRPr lang="en-US" sz="2400" b="1">
              <a:solidFill>
                <a:srgbClr val="000066"/>
              </a:solidFill>
              <a:latin typeface="Comic Sans MS" pitchFamily="66" charset="0"/>
            </a:endParaRPr>
          </a:p>
        </p:txBody>
      </p:sp>
      <p:sp>
        <p:nvSpPr>
          <p:cNvPr id="46088" name="AutoShape 8"/>
          <p:cNvSpPr>
            <a:spLocks noChangeArrowheads="1"/>
          </p:cNvSpPr>
          <p:nvPr/>
        </p:nvSpPr>
        <p:spPr bwMode="auto">
          <a:xfrm>
            <a:off x="4941888" y="4854575"/>
            <a:ext cx="3600450" cy="16414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rgbClr val="CCFFCC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6089" name="Text Box 9"/>
          <p:cNvSpPr txBox="1">
            <a:spLocks noChangeArrowheads="1"/>
          </p:cNvSpPr>
          <p:nvPr/>
        </p:nvSpPr>
        <p:spPr bwMode="auto">
          <a:xfrm>
            <a:off x="4572000" y="1401763"/>
            <a:ext cx="4338638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chemeClr val="accent2"/>
                </a:solidFill>
                <a:latin typeface="Comic Sans MS" pitchFamily="66" charset="0"/>
              </a:rPr>
              <a:t>Nine sandwiches.</a:t>
            </a:r>
            <a:endParaRPr lang="en-US" sz="3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6090" name="Text Box 10"/>
          <p:cNvSpPr txBox="1">
            <a:spLocks noChangeArrowheads="1"/>
          </p:cNvSpPr>
          <p:nvPr/>
        </p:nvSpPr>
        <p:spPr bwMode="auto">
          <a:xfrm>
            <a:off x="4818063" y="5035550"/>
            <a:ext cx="38290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000066"/>
                </a:solidFill>
                <a:latin typeface="Comic Sans MS" pitchFamily="66" charset="0"/>
              </a:rPr>
              <a:t>£10.80</a:t>
            </a:r>
            <a:endParaRPr lang="en-US" sz="7200" b="1">
              <a:solidFill>
                <a:srgbClr val="000066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60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6090" grpId="0" autoUpdateAnimBg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15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66FF33"/>
              </a:gs>
              <a:gs pos="100000">
                <a:srgbClr val="66FF33">
                  <a:gamma/>
                  <a:shade val="4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FF99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7116" name="AutoShape 12"/>
          <p:cNvSpPr>
            <a:spLocks noChangeArrowheads="1"/>
          </p:cNvSpPr>
          <p:nvPr/>
        </p:nvSpPr>
        <p:spPr bwMode="auto">
          <a:xfrm>
            <a:off x="4687888" y="200025"/>
            <a:ext cx="4108450" cy="4371975"/>
          </a:xfrm>
          <a:prstGeom prst="roundRect">
            <a:avLst>
              <a:gd name="adj" fmla="val 8657"/>
            </a:avLst>
          </a:prstGeom>
          <a:gradFill rotWithShape="1">
            <a:gsLst>
              <a:gs pos="0">
                <a:schemeClr val="bg1"/>
              </a:gs>
              <a:gs pos="100000">
                <a:srgbClr val="CCFFCC"/>
              </a:gs>
            </a:gsLst>
            <a:path path="shape">
              <a:fillToRect l="50000" t="50000" r="50000" b="50000"/>
            </a:path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7117" name="Text Box 13"/>
          <p:cNvSpPr txBox="1">
            <a:spLocks noChangeArrowheads="1"/>
          </p:cNvSpPr>
          <p:nvPr/>
        </p:nvSpPr>
        <p:spPr bwMode="auto">
          <a:xfrm>
            <a:off x="4872038" y="352425"/>
            <a:ext cx="3738562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>
                <a:solidFill>
                  <a:schemeClr val="accent2"/>
                </a:solidFill>
                <a:latin typeface="Comic Sans MS" pitchFamily="66" charset="0"/>
              </a:rPr>
              <a:t>Find the cost of:</a:t>
            </a:r>
            <a:endParaRPr lang="en-US" sz="3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7106" name="AutoShape 2"/>
          <p:cNvSpPr>
            <a:spLocks noChangeArrowheads="1"/>
          </p:cNvSpPr>
          <p:nvPr/>
        </p:nvSpPr>
        <p:spPr bwMode="auto">
          <a:xfrm>
            <a:off x="219075" y="204788"/>
            <a:ext cx="4352925" cy="63103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66"/>
              </a:gs>
              <a:gs pos="50000">
                <a:srgbClr val="CCFFCC"/>
              </a:gs>
              <a:gs pos="100000">
                <a:srgbClr val="FFFF66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7107" name="AutoShape 3"/>
          <p:cNvSpPr>
            <a:spLocks noChangeArrowheads="1"/>
          </p:cNvSpPr>
          <p:nvPr/>
        </p:nvSpPr>
        <p:spPr bwMode="auto">
          <a:xfrm>
            <a:off x="809625" y="357188"/>
            <a:ext cx="3170238" cy="852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rgbClr val="CCFFCC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7108" name="Text Box 4"/>
          <p:cNvSpPr txBox="1">
            <a:spLocks noChangeArrowheads="1"/>
          </p:cNvSpPr>
          <p:nvPr/>
        </p:nvSpPr>
        <p:spPr bwMode="auto">
          <a:xfrm>
            <a:off x="633413" y="330200"/>
            <a:ext cx="352425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0000"/>
                </a:solidFill>
                <a:latin typeface="Comic Sans MS" pitchFamily="66" charset="0"/>
              </a:rPr>
              <a:t>Menu</a:t>
            </a:r>
            <a:endParaRPr lang="en-US" sz="5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7110" name="Text Box 6"/>
          <p:cNvSpPr txBox="1">
            <a:spLocks noChangeArrowheads="1"/>
          </p:cNvSpPr>
          <p:nvPr/>
        </p:nvSpPr>
        <p:spPr bwMode="auto">
          <a:xfrm>
            <a:off x="446088" y="1289050"/>
            <a:ext cx="3094037" cy="502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>
              <a:lnSpc>
                <a:spcPct val="135000"/>
              </a:lnSpc>
            </a:pPr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Cup of Tea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Cup of Coffee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Glass of Milk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Glass of Orange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Biscuit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Apple Pie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Sandwich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Soup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Salad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Trifle</a:t>
            </a:r>
            <a:endParaRPr lang="en-US" sz="24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7111" name="Text Box 7"/>
          <p:cNvSpPr txBox="1">
            <a:spLocks noChangeArrowheads="1"/>
          </p:cNvSpPr>
          <p:nvPr/>
        </p:nvSpPr>
        <p:spPr bwMode="auto">
          <a:xfrm>
            <a:off x="3252788" y="1289050"/>
            <a:ext cx="1319212" cy="502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>
              <a:lnSpc>
                <a:spcPct val="135000"/>
              </a:lnSpc>
            </a:pPr>
            <a:r>
              <a:rPr lang="en-GB" sz="2400" b="1">
                <a:solidFill>
                  <a:srgbClr val="000066"/>
                </a:solidFill>
                <a:latin typeface="Comic Sans MS" pitchFamily="66" charset="0"/>
              </a:rPr>
              <a:t>60p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rgbClr val="000066"/>
                </a:solidFill>
                <a:latin typeface="Comic Sans MS" pitchFamily="66" charset="0"/>
              </a:rPr>
              <a:t>70p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rgbClr val="000066"/>
                </a:solidFill>
                <a:latin typeface="Comic Sans MS" pitchFamily="66" charset="0"/>
              </a:rPr>
              <a:t>50p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rgbClr val="000066"/>
                </a:solidFill>
                <a:latin typeface="Comic Sans MS" pitchFamily="66" charset="0"/>
              </a:rPr>
              <a:t>85p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rgbClr val="000066"/>
                </a:solidFill>
                <a:latin typeface="Comic Sans MS" pitchFamily="66" charset="0"/>
              </a:rPr>
              <a:t>45p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rgbClr val="000066"/>
                </a:solidFill>
                <a:latin typeface="Comic Sans MS" pitchFamily="66" charset="0"/>
              </a:rPr>
              <a:t>55p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rgbClr val="000066"/>
                </a:solidFill>
                <a:latin typeface="Comic Sans MS" pitchFamily="66" charset="0"/>
              </a:rPr>
              <a:t>£1.20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rgbClr val="000066"/>
                </a:solidFill>
                <a:latin typeface="Comic Sans MS" pitchFamily="66" charset="0"/>
              </a:rPr>
              <a:t>£1.05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rgbClr val="000066"/>
                </a:solidFill>
                <a:latin typeface="Comic Sans MS" pitchFamily="66" charset="0"/>
              </a:rPr>
              <a:t>£1.34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rgbClr val="000066"/>
                </a:solidFill>
                <a:latin typeface="Comic Sans MS" pitchFamily="66" charset="0"/>
              </a:rPr>
              <a:t>96p</a:t>
            </a:r>
            <a:endParaRPr lang="en-US" sz="2400" b="1">
              <a:solidFill>
                <a:srgbClr val="000066"/>
              </a:solidFill>
              <a:latin typeface="Comic Sans MS" pitchFamily="66" charset="0"/>
            </a:endParaRPr>
          </a:p>
        </p:txBody>
      </p:sp>
      <p:sp>
        <p:nvSpPr>
          <p:cNvPr id="47112" name="AutoShape 8"/>
          <p:cNvSpPr>
            <a:spLocks noChangeArrowheads="1"/>
          </p:cNvSpPr>
          <p:nvPr/>
        </p:nvSpPr>
        <p:spPr bwMode="auto">
          <a:xfrm>
            <a:off x="4941888" y="4854575"/>
            <a:ext cx="3600450" cy="16414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rgbClr val="CCFFCC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7113" name="Text Box 9"/>
          <p:cNvSpPr txBox="1">
            <a:spLocks noChangeArrowheads="1"/>
          </p:cNvSpPr>
          <p:nvPr/>
        </p:nvSpPr>
        <p:spPr bwMode="auto">
          <a:xfrm>
            <a:off x="4572000" y="1401763"/>
            <a:ext cx="4338638" cy="1739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chemeClr val="accent2"/>
                </a:solidFill>
                <a:latin typeface="Comic Sans MS" pitchFamily="66" charset="0"/>
              </a:rPr>
              <a:t>A cup of coffee, a biscuit and an apple pie.</a:t>
            </a:r>
            <a:endParaRPr lang="en-US" sz="3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7114" name="Text Box 10"/>
          <p:cNvSpPr txBox="1">
            <a:spLocks noChangeArrowheads="1"/>
          </p:cNvSpPr>
          <p:nvPr/>
        </p:nvSpPr>
        <p:spPr bwMode="auto">
          <a:xfrm>
            <a:off x="4979988" y="5035550"/>
            <a:ext cx="35242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000066"/>
                </a:solidFill>
                <a:latin typeface="Comic Sans MS" pitchFamily="66" charset="0"/>
              </a:rPr>
              <a:t>£1.70</a:t>
            </a:r>
            <a:endParaRPr lang="en-US" sz="7200" b="1">
              <a:solidFill>
                <a:srgbClr val="000066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71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7114" grpId="0" autoUpdateAnimBg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9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66FF33"/>
              </a:gs>
              <a:gs pos="100000">
                <a:srgbClr val="66FF33">
                  <a:gamma/>
                  <a:shade val="4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FF99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8140" name="AutoShape 12"/>
          <p:cNvSpPr>
            <a:spLocks noChangeArrowheads="1"/>
          </p:cNvSpPr>
          <p:nvPr/>
        </p:nvSpPr>
        <p:spPr bwMode="auto">
          <a:xfrm>
            <a:off x="4687888" y="200025"/>
            <a:ext cx="4108450" cy="4371975"/>
          </a:xfrm>
          <a:prstGeom prst="roundRect">
            <a:avLst>
              <a:gd name="adj" fmla="val 8657"/>
            </a:avLst>
          </a:prstGeom>
          <a:gradFill rotWithShape="1">
            <a:gsLst>
              <a:gs pos="0">
                <a:schemeClr val="bg1"/>
              </a:gs>
              <a:gs pos="100000">
                <a:srgbClr val="CCFFCC"/>
              </a:gs>
            </a:gsLst>
            <a:path path="shape">
              <a:fillToRect l="50000" t="50000" r="50000" b="50000"/>
            </a:path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8141" name="Text Box 13"/>
          <p:cNvSpPr txBox="1">
            <a:spLocks noChangeArrowheads="1"/>
          </p:cNvSpPr>
          <p:nvPr/>
        </p:nvSpPr>
        <p:spPr bwMode="auto">
          <a:xfrm>
            <a:off x="4872038" y="352425"/>
            <a:ext cx="3738562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>
                <a:solidFill>
                  <a:schemeClr val="accent2"/>
                </a:solidFill>
                <a:latin typeface="Comic Sans MS" pitchFamily="66" charset="0"/>
              </a:rPr>
              <a:t>Find the cost of:</a:t>
            </a:r>
            <a:endParaRPr lang="en-US" sz="3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8130" name="AutoShape 2"/>
          <p:cNvSpPr>
            <a:spLocks noChangeArrowheads="1"/>
          </p:cNvSpPr>
          <p:nvPr/>
        </p:nvSpPr>
        <p:spPr bwMode="auto">
          <a:xfrm>
            <a:off x="219075" y="204788"/>
            <a:ext cx="4352925" cy="63103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66"/>
              </a:gs>
              <a:gs pos="50000">
                <a:srgbClr val="CCFFCC"/>
              </a:gs>
              <a:gs pos="100000">
                <a:srgbClr val="FFFF66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8131" name="AutoShape 3"/>
          <p:cNvSpPr>
            <a:spLocks noChangeArrowheads="1"/>
          </p:cNvSpPr>
          <p:nvPr/>
        </p:nvSpPr>
        <p:spPr bwMode="auto">
          <a:xfrm>
            <a:off x="809625" y="357188"/>
            <a:ext cx="3170238" cy="8524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rgbClr val="CCFFCC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8132" name="Text Box 4"/>
          <p:cNvSpPr txBox="1">
            <a:spLocks noChangeArrowheads="1"/>
          </p:cNvSpPr>
          <p:nvPr/>
        </p:nvSpPr>
        <p:spPr bwMode="auto">
          <a:xfrm>
            <a:off x="633413" y="330200"/>
            <a:ext cx="352425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0000"/>
                </a:solidFill>
                <a:latin typeface="Comic Sans MS" pitchFamily="66" charset="0"/>
              </a:rPr>
              <a:t>Menu</a:t>
            </a:r>
            <a:endParaRPr lang="en-US" sz="5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8134" name="Text Box 6"/>
          <p:cNvSpPr txBox="1">
            <a:spLocks noChangeArrowheads="1"/>
          </p:cNvSpPr>
          <p:nvPr/>
        </p:nvSpPr>
        <p:spPr bwMode="auto">
          <a:xfrm>
            <a:off x="446088" y="1289050"/>
            <a:ext cx="3094037" cy="502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>
              <a:lnSpc>
                <a:spcPct val="135000"/>
              </a:lnSpc>
            </a:pPr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Cup of Tea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Cup of Coffee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Glass of Milk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Glass of Orange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Biscuit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Apple Pie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Sandwich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Soup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Salad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chemeClr val="accent2"/>
                </a:solidFill>
                <a:latin typeface="Comic Sans MS" pitchFamily="66" charset="0"/>
              </a:rPr>
              <a:t>Trifle</a:t>
            </a:r>
            <a:endParaRPr lang="en-US" sz="24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8135" name="Text Box 7"/>
          <p:cNvSpPr txBox="1">
            <a:spLocks noChangeArrowheads="1"/>
          </p:cNvSpPr>
          <p:nvPr/>
        </p:nvSpPr>
        <p:spPr bwMode="auto">
          <a:xfrm>
            <a:off x="3252788" y="1289050"/>
            <a:ext cx="1319212" cy="502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>
              <a:lnSpc>
                <a:spcPct val="135000"/>
              </a:lnSpc>
            </a:pPr>
            <a:r>
              <a:rPr lang="en-GB" sz="2400" b="1">
                <a:solidFill>
                  <a:srgbClr val="000066"/>
                </a:solidFill>
                <a:latin typeface="Comic Sans MS" pitchFamily="66" charset="0"/>
              </a:rPr>
              <a:t>60p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rgbClr val="000066"/>
                </a:solidFill>
                <a:latin typeface="Comic Sans MS" pitchFamily="66" charset="0"/>
              </a:rPr>
              <a:t>70p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rgbClr val="000066"/>
                </a:solidFill>
                <a:latin typeface="Comic Sans MS" pitchFamily="66" charset="0"/>
              </a:rPr>
              <a:t>50p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rgbClr val="000066"/>
                </a:solidFill>
                <a:latin typeface="Comic Sans MS" pitchFamily="66" charset="0"/>
              </a:rPr>
              <a:t>85p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rgbClr val="000066"/>
                </a:solidFill>
                <a:latin typeface="Comic Sans MS" pitchFamily="66" charset="0"/>
              </a:rPr>
              <a:t>45p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rgbClr val="000066"/>
                </a:solidFill>
                <a:latin typeface="Comic Sans MS" pitchFamily="66" charset="0"/>
              </a:rPr>
              <a:t>55p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rgbClr val="000066"/>
                </a:solidFill>
                <a:latin typeface="Comic Sans MS" pitchFamily="66" charset="0"/>
              </a:rPr>
              <a:t>£1.20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rgbClr val="000066"/>
                </a:solidFill>
                <a:latin typeface="Comic Sans MS" pitchFamily="66" charset="0"/>
              </a:rPr>
              <a:t>£1.05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rgbClr val="000066"/>
                </a:solidFill>
                <a:latin typeface="Comic Sans MS" pitchFamily="66" charset="0"/>
              </a:rPr>
              <a:t>£1.34</a:t>
            </a:r>
          </a:p>
          <a:p>
            <a:pPr algn="l">
              <a:lnSpc>
                <a:spcPct val="135000"/>
              </a:lnSpc>
            </a:pPr>
            <a:r>
              <a:rPr lang="en-GB" sz="2400" b="1">
                <a:solidFill>
                  <a:srgbClr val="000066"/>
                </a:solidFill>
                <a:latin typeface="Comic Sans MS" pitchFamily="66" charset="0"/>
              </a:rPr>
              <a:t>96p</a:t>
            </a:r>
            <a:endParaRPr lang="en-US" sz="2400" b="1">
              <a:solidFill>
                <a:srgbClr val="000066"/>
              </a:solidFill>
              <a:latin typeface="Comic Sans MS" pitchFamily="66" charset="0"/>
            </a:endParaRPr>
          </a:p>
        </p:txBody>
      </p:sp>
      <p:sp>
        <p:nvSpPr>
          <p:cNvPr id="48136" name="AutoShape 8"/>
          <p:cNvSpPr>
            <a:spLocks noChangeArrowheads="1"/>
          </p:cNvSpPr>
          <p:nvPr/>
        </p:nvSpPr>
        <p:spPr bwMode="auto">
          <a:xfrm>
            <a:off x="4941888" y="4854575"/>
            <a:ext cx="3600450" cy="16414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CCFF"/>
              </a:gs>
              <a:gs pos="50000">
                <a:srgbClr val="CCFFCC"/>
              </a:gs>
              <a:gs pos="100000">
                <a:srgbClr val="FF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8137" name="Text Box 9"/>
          <p:cNvSpPr txBox="1">
            <a:spLocks noChangeArrowheads="1"/>
          </p:cNvSpPr>
          <p:nvPr/>
        </p:nvSpPr>
        <p:spPr bwMode="auto">
          <a:xfrm>
            <a:off x="4572000" y="1401763"/>
            <a:ext cx="4338638" cy="1739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chemeClr val="accent2"/>
                </a:solidFill>
                <a:latin typeface="Comic Sans MS" pitchFamily="66" charset="0"/>
              </a:rPr>
              <a:t> A cup of tea,</a:t>
            </a:r>
          </a:p>
          <a:p>
            <a:pPr algn="ctr"/>
            <a:r>
              <a:rPr lang="en-GB" sz="3600" b="1">
                <a:solidFill>
                  <a:schemeClr val="accent2"/>
                </a:solidFill>
                <a:latin typeface="Comic Sans MS" pitchFamily="66" charset="0"/>
              </a:rPr>
              <a:t>a soup and</a:t>
            </a:r>
          </a:p>
          <a:p>
            <a:pPr algn="ctr"/>
            <a:r>
              <a:rPr lang="en-GB" sz="3600" b="1">
                <a:solidFill>
                  <a:schemeClr val="accent2"/>
                </a:solidFill>
                <a:latin typeface="Comic Sans MS" pitchFamily="66" charset="0"/>
              </a:rPr>
              <a:t>a sandwich.</a:t>
            </a:r>
            <a:endParaRPr lang="en-US" sz="36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8138" name="Text Box 10"/>
          <p:cNvSpPr txBox="1">
            <a:spLocks noChangeArrowheads="1"/>
          </p:cNvSpPr>
          <p:nvPr/>
        </p:nvSpPr>
        <p:spPr bwMode="auto">
          <a:xfrm>
            <a:off x="4979988" y="5035550"/>
            <a:ext cx="35242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000066"/>
                </a:solidFill>
                <a:latin typeface="Comic Sans MS" pitchFamily="66" charset="0"/>
              </a:rPr>
              <a:t>£2.85</a:t>
            </a:r>
            <a:endParaRPr lang="en-US" sz="7200" b="1">
              <a:solidFill>
                <a:srgbClr val="000066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81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8138" grpId="0" autoUpdateAnimBg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5" name="Rectangle 3"/>
          <p:cNvSpPr>
            <a:spLocks noChangeArrowheads="1"/>
          </p:cNvSpPr>
          <p:nvPr/>
        </p:nvSpPr>
        <p:spPr bwMode="auto"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9156" name="Text Box 4"/>
          <p:cNvSpPr txBox="1">
            <a:spLocks noChangeArrowheads="1"/>
          </p:cNvSpPr>
          <p:nvPr/>
        </p:nvSpPr>
        <p:spPr bwMode="auto">
          <a:xfrm>
            <a:off x="7064375" y="6253163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60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60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131</TotalTime>
  <Words>948</Words>
  <Application>Microsoft Office PowerPoint</Application>
  <PresentationFormat>On-screen Show (4:3)</PresentationFormat>
  <Paragraphs>491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5" baseType="lpstr">
      <vt:lpstr>Arial</vt:lpstr>
      <vt:lpstr>Comic Sans MS</vt:lpstr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Laptop</cp:lastModifiedBy>
  <cp:revision>27</cp:revision>
  <dcterms:created xsi:type="dcterms:W3CDTF">2006-03-03T16:34:11Z</dcterms:created>
  <dcterms:modified xsi:type="dcterms:W3CDTF">2011-11-25T20:32:31Z</dcterms:modified>
</cp:coreProperties>
</file>