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
  </p:notesMasterIdLst>
  <p:sldIdLst>
    <p:sldId id="259" r:id="rId2"/>
  </p:sldIdLst>
  <p:sldSz cx="42803763" cy="3027521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4487" autoAdjust="0"/>
    <p:restoredTop sz="93797" autoAdjust="0"/>
  </p:normalViewPr>
  <p:slideViewPr>
    <p:cSldViewPr snapToGrid="0">
      <p:cViewPr>
        <p:scale>
          <a:sx n="25" d="100"/>
          <a:sy n="25" d="100"/>
        </p:scale>
        <p:origin x="68" y="-2068"/>
      </p:cViewPr>
      <p:guideLst/>
    </p:cSldViewPr>
  </p:slideViewPr>
  <p:outlineViewPr>
    <p:cViewPr>
      <p:scale>
        <a:sx n="33" d="100"/>
        <a:sy n="33" d="100"/>
      </p:scale>
      <p:origin x="0" y="0"/>
    </p:cViewPr>
  </p:outlineViewPr>
  <p:notesTextViewPr>
    <p:cViewPr>
      <p:scale>
        <a:sx n="50" d="100"/>
        <a:sy n="50" d="100"/>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C24C058B-4A8D-4AD5-BC94-25824FD65A26}" type="datetimeFigureOut">
              <a:rPr lang="en-GB" smtClean="0"/>
              <a:t>14/10/2022</a:t>
            </a:fld>
            <a:endParaRPr lang="en-GB"/>
          </a:p>
        </p:txBody>
      </p:sp>
      <p:sp>
        <p:nvSpPr>
          <p:cNvPr id="4" name="Slide Image Placeholder 3"/>
          <p:cNvSpPr>
            <a:spLocks noGrp="1" noRot="1" noChangeAspect="1"/>
          </p:cNvSpPr>
          <p:nvPr>
            <p:ph type="sldImg" idx="2"/>
          </p:nvPr>
        </p:nvSpPr>
        <p:spPr>
          <a:xfrm>
            <a:off x="2935288" y="857250"/>
            <a:ext cx="3273425"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6908F565-80C0-41A2-9E5C-93A4EC1DC753}" type="slidenum">
              <a:rPr lang="en-GB" smtClean="0"/>
              <a:t>‹#›</a:t>
            </a:fld>
            <a:endParaRPr lang="en-GB"/>
          </a:p>
        </p:txBody>
      </p:sp>
    </p:spTree>
    <p:extLst>
      <p:ext uri="{BB962C8B-B14F-4D97-AF65-F5344CB8AC3E}">
        <p14:creationId xmlns:p14="http://schemas.microsoft.com/office/powerpoint/2010/main" val="681281718"/>
      </p:ext>
    </p:extLst>
  </p:cSld>
  <p:clrMap bg1="lt1" tx1="dk1" bg2="lt2" tx2="dk2" accent1="accent1" accent2="accent2" accent3="accent3" accent4="accent4" accent5="accent5" accent6="accent6" hlink="hlink" folHlink="folHlink"/>
  <p:notesStyle>
    <a:lvl1pPr marL="0" algn="l" defTabSz="3507643" rtl="0" eaLnBrk="1" latinLnBrk="0" hangingPunct="1">
      <a:defRPr sz="4603" kern="1200">
        <a:solidFill>
          <a:schemeClr val="tx1"/>
        </a:solidFill>
        <a:latin typeface="+mn-lt"/>
        <a:ea typeface="+mn-ea"/>
        <a:cs typeface="+mn-cs"/>
      </a:defRPr>
    </a:lvl1pPr>
    <a:lvl2pPr marL="1753822" algn="l" defTabSz="3507643" rtl="0" eaLnBrk="1" latinLnBrk="0" hangingPunct="1">
      <a:defRPr sz="4603" kern="1200">
        <a:solidFill>
          <a:schemeClr val="tx1"/>
        </a:solidFill>
        <a:latin typeface="+mn-lt"/>
        <a:ea typeface="+mn-ea"/>
        <a:cs typeface="+mn-cs"/>
      </a:defRPr>
    </a:lvl2pPr>
    <a:lvl3pPr marL="3507643" algn="l" defTabSz="3507643" rtl="0" eaLnBrk="1" latinLnBrk="0" hangingPunct="1">
      <a:defRPr sz="4603" kern="1200">
        <a:solidFill>
          <a:schemeClr val="tx1"/>
        </a:solidFill>
        <a:latin typeface="+mn-lt"/>
        <a:ea typeface="+mn-ea"/>
        <a:cs typeface="+mn-cs"/>
      </a:defRPr>
    </a:lvl3pPr>
    <a:lvl4pPr marL="5261464" algn="l" defTabSz="3507643" rtl="0" eaLnBrk="1" latinLnBrk="0" hangingPunct="1">
      <a:defRPr sz="4603" kern="1200">
        <a:solidFill>
          <a:schemeClr val="tx1"/>
        </a:solidFill>
        <a:latin typeface="+mn-lt"/>
        <a:ea typeface="+mn-ea"/>
        <a:cs typeface="+mn-cs"/>
      </a:defRPr>
    </a:lvl4pPr>
    <a:lvl5pPr marL="7015285" algn="l" defTabSz="3507643" rtl="0" eaLnBrk="1" latinLnBrk="0" hangingPunct="1">
      <a:defRPr sz="4603" kern="1200">
        <a:solidFill>
          <a:schemeClr val="tx1"/>
        </a:solidFill>
        <a:latin typeface="+mn-lt"/>
        <a:ea typeface="+mn-ea"/>
        <a:cs typeface="+mn-cs"/>
      </a:defRPr>
    </a:lvl5pPr>
    <a:lvl6pPr marL="8769107" algn="l" defTabSz="3507643" rtl="0" eaLnBrk="1" latinLnBrk="0" hangingPunct="1">
      <a:defRPr sz="4603" kern="1200">
        <a:solidFill>
          <a:schemeClr val="tx1"/>
        </a:solidFill>
        <a:latin typeface="+mn-lt"/>
        <a:ea typeface="+mn-ea"/>
        <a:cs typeface="+mn-cs"/>
      </a:defRPr>
    </a:lvl6pPr>
    <a:lvl7pPr marL="10522928" algn="l" defTabSz="3507643" rtl="0" eaLnBrk="1" latinLnBrk="0" hangingPunct="1">
      <a:defRPr sz="4603" kern="1200">
        <a:solidFill>
          <a:schemeClr val="tx1"/>
        </a:solidFill>
        <a:latin typeface="+mn-lt"/>
        <a:ea typeface="+mn-ea"/>
        <a:cs typeface="+mn-cs"/>
      </a:defRPr>
    </a:lvl7pPr>
    <a:lvl8pPr marL="12276750" algn="l" defTabSz="3507643" rtl="0" eaLnBrk="1" latinLnBrk="0" hangingPunct="1">
      <a:defRPr sz="4603" kern="1200">
        <a:solidFill>
          <a:schemeClr val="tx1"/>
        </a:solidFill>
        <a:latin typeface="+mn-lt"/>
        <a:ea typeface="+mn-ea"/>
        <a:cs typeface="+mn-cs"/>
      </a:defRPr>
    </a:lvl8pPr>
    <a:lvl9pPr marL="14030571" algn="l" defTabSz="3507643" rtl="0" eaLnBrk="1" latinLnBrk="0" hangingPunct="1">
      <a:defRPr sz="4603"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08F565-80C0-41A2-9E5C-93A4EC1DC753}" type="slidenum">
              <a:rPr lang="en-GB" smtClean="0"/>
              <a:t>1</a:t>
            </a:fld>
            <a:endParaRPr lang="en-GB"/>
          </a:p>
        </p:txBody>
      </p:sp>
    </p:spTree>
    <p:extLst>
      <p:ext uri="{BB962C8B-B14F-4D97-AF65-F5344CB8AC3E}">
        <p14:creationId xmlns:p14="http://schemas.microsoft.com/office/powerpoint/2010/main" val="25174491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10282" y="4954765"/>
            <a:ext cx="36383199" cy="10540259"/>
          </a:xfrm>
        </p:spPr>
        <p:txBody>
          <a:bodyPr anchor="b"/>
          <a:lstStyle>
            <a:lvl1pPr algn="ctr">
              <a:defRPr sz="26488"/>
            </a:lvl1pPr>
          </a:lstStyle>
          <a:p>
            <a:r>
              <a:rPr lang="en-US"/>
              <a:t>Click to edit Master title style</a:t>
            </a:r>
            <a:endParaRPr lang="en-US" dirty="0"/>
          </a:p>
        </p:txBody>
      </p:sp>
      <p:sp>
        <p:nvSpPr>
          <p:cNvPr id="3" name="Subtitle 2"/>
          <p:cNvSpPr>
            <a:spLocks noGrp="1"/>
          </p:cNvSpPr>
          <p:nvPr>
            <p:ph type="subTitle" idx="1"/>
          </p:nvPr>
        </p:nvSpPr>
        <p:spPr>
          <a:xfrm>
            <a:off x="5350471" y="15901497"/>
            <a:ext cx="32102822" cy="7309499"/>
          </a:xfrm>
        </p:spPr>
        <p:txBody>
          <a:bodyPr/>
          <a:lstStyle>
            <a:lvl1pPr marL="0" indent="0" algn="ctr">
              <a:buNone/>
              <a:defRPr sz="10595"/>
            </a:lvl1pPr>
            <a:lvl2pPr marL="2018355" indent="0" algn="ctr">
              <a:buNone/>
              <a:defRPr sz="8829"/>
            </a:lvl2pPr>
            <a:lvl3pPr marL="4036710" indent="0" algn="ctr">
              <a:buNone/>
              <a:defRPr sz="7946"/>
            </a:lvl3pPr>
            <a:lvl4pPr marL="6055065" indent="0" algn="ctr">
              <a:buNone/>
              <a:defRPr sz="7063"/>
            </a:lvl4pPr>
            <a:lvl5pPr marL="8073420" indent="0" algn="ctr">
              <a:buNone/>
              <a:defRPr sz="7063"/>
            </a:lvl5pPr>
            <a:lvl6pPr marL="10091776" indent="0" algn="ctr">
              <a:buNone/>
              <a:defRPr sz="7063"/>
            </a:lvl6pPr>
            <a:lvl7pPr marL="12110131" indent="0" algn="ctr">
              <a:buNone/>
              <a:defRPr sz="7063"/>
            </a:lvl7pPr>
            <a:lvl8pPr marL="14128486" indent="0" algn="ctr">
              <a:buNone/>
              <a:defRPr sz="7063"/>
            </a:lvl8pPr>
            <a:lvl9pPr marL="16146841" indent="0" algn="ctr">
              <a:buNone/>
              <a:defRPr sz="706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00F9672-CBA7-420F-A617-A659D63477C4}"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037FA7-F8EC-4F69-BDBB-57C1980911F4}" type="slidenum">
              <a:rPr lang="en-GB" smtClean="0"/>
              <a:t>‹#›</a:t>
            </a:fld>
            <a:endParaRPr lang="en-GB"/>
          </a:p>
        </p:txBody>
      </p:sp>
    </p:spTree>
    <p:extLst>
      <p:ext uri="{BB962C8B-B14F-4D97-AF65-F5344CB8AC3E}">
        <p14:creationId xmlns:p14="http://schemas.microsoft.com/office/powerpoint/2010/main" val="32339162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0F9672-CBA7-420F-A617-A659D63477C4}"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037FA7-F8EC-4F69-BDBB-57C1980911F4}" type="slidenum">
              <a:rPr lang="en-GB" smtClean="0"/>
              <a:t>‹#›</a:t>
            </a:fld>
            <a:endParaRPr lang="en-GB"/>
          </a:p>
        </p:txBody>
      </p:sp>
    </p:spTree>
    <p:extLst>
      <p:ext uri="{BB962C8B-B14F-4D97-AF65-F5344CB8AC3E}">
        <p14:creationId xmlns:p14="http://schemas.microsoft.com/office/powerpoint/2010/main" val="2833817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20467" y="7547788"/>
            <a:ext cx="36918246" cy="12593645"/>
          </a:xfrm>
        </p:spPr>
        <p:txBody>
          <a:bodyPr anchor="b"/>
          <a:lstStyle>
            <a:lvl1pPr>
              <a:defRPr sz="26488"/>
            </a:lvl1pPr>
          </a:lstStyle>
          <a:p>
            <a:r>
              <a:rPr lang="en-US"/>
              <a:t>Click to edit Master title style</a:t>
            </a:r>
            <a:endParaRPr lang="en-US" dirty="0"/>
          </a:p>
        </p:txBody>
      </p:sp>
      <p:sp>
        <p:nvSpPr>
          <p:cNvPr id="3" name="Text Placeholder 2"/>
          <p:cNvSpPr>
            <a:spLocks noGrp="1"/>
          </p:cNvSpPr>
          <p:nvPr>
            <p:ph type="body" idx="1"/>
          </p:nvPr>
        </p:nvSpPr>
        <p:spPr>
          <a:xfrm>
            <a:off x="2920467" y="20260574"/>
            <a:ext cx="36918246" cy="6622701"/>
          </a:xfrm>
        </p:spPr>
        <p:txBody>
          <a:bodyPr/>
          <a:lstStyle>
            <a:lvl1pPr marL="0" indent="0">
              <a:buNone/>
              <a:defRPr sz="10595">
                <a:solidFill>
                  <a:schemeClr val="tx1"/>
                </a:solidFill>
              </a:defRPr>
            </a:lvl1pPr>
            <a:lvl2pPr marL="2018355" indent="0">
              <a:buNone/>
              <a:defRPr sz="8829">
                <a:solidFill>
                  <a:schemeClr val="tx1">
                    <a:tint val="75000"/>
                  </a:schemeClr>
                </a:solidFill>
              </a:defRPr>
            </a:lvl2pPr>
            <a:lvl3pPr marL="4036710" indent="0">
              <a:buNone/>
              <a:defRPr sz="7946">
                <a:solidFill>
                  <a:schemeClr val="tx1">
                    <a:tint val="75000"/>
                  </a:schemeClr>
                </a:solidFill>
              </a:defRPr>
            </a:lvl3pPr>
            <a:lvl4pPr marL="6055065" indent="0">
              <a:buNone/>
              <a:defRPr sz="7063">
                <a:solidFill>
                  <a:schemeClr val="tx1">
                    <a:tint val="75000"/>
                  </a:schemeClr>
                </a:solidFill>
              </a:defRPr>
            </a:lvl4pPr>
            <a:lvl5pPr marL="8073420" indent="0">
              <a:buNone/>
              <a:defRPr sz="7063">
                <a:solidFill>
                  <a:schemeClr val="tx1">
                    <a:tint val="75000"/>
                  </a:schemeClr>
                </a:solidFill>
              </a:defRPr>
            </a:lvl5pPr>
            <a:lvl6pPr marL="10091776" indent="0">
              <a:buNone/>
              <a:defRPr sz="7063">
                <a:solidFill>
                  <a:schemeClr val="tx1">
                    <a:tint val="75000"/>
                  </a:schemeClr>
                </a:solidFill>
              </a:defRPr>
            </a:lvl6pPr>
            <a:lvl7pPr marL="12110131" indent="0">
              <a:buNone/>
              <a:defRPr sz="7063">
                <a:solidFill>
                  <a:schemeClr val="tx1">
                    <a:tint val="75000"/>
                  </a:schemeClr>
                </a:solidFill>
              </a:defRPr>
            </a:lvl7pPr>
            <a:lvl8pPr marL="14128486" indent="0">
              <a:buNone/>
              <a:defRPr sz="7063">
                <a:solidFill>
                  <a:schemeClr val="tx1">
                    <a:tint val="75000"/>
                  </a:schemeClr>
                </a:solidFill>
              </a:defRPr>
            </a:lvl8pPr>
            <a:lvl9pPr marL="16146841" indent="0">
              <a:buNone/>
              <a:defRPr sz="706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0F9672-CBA7-420F-A617-A659D63477C4}"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037FA7-F8EC-4F69-BDBB-57C1980911F4}" type="slidenum">
              <a:rPr lang="en-GB" smtClean="0"/>
              <a:t>‹#›</a:t>
            </a:fld>
            <a:endParaRPr lang="en-GB"/>
          </a:p>
        </p:txBody>
      </p:sp>
    </p:spTree>
    <p:extLst>
      <p:ext uri="{BB962C8B-B14F-4D97-AF65-F5344CB8AC3E}">
        <p14:creationId xmlns:p14="http://schemas.microsoft.com/office/powerpoint/2010/main" val="10971770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42759" y="8059374"/>
            <a:ext cx="18191599"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1669405" y="8059374"/>
            <a:ext cx="18191599"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00F9672-CBA7-420F-A617-A659D63477C4}" type="datetimeFigureOut">
              <a:rPr lang="en-GB" smtClean="0"/>
              <a:t>14/10/2022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037FA7-F8EC-4F69-BDBB-57C1980911F4}" type="slidenum">
              <a:rPr lang="en-GB" smtClean="0"/>
              <a:t>‹#›</a:t>
            </a:fld>
            <a:endParaRPr lang="en-GB"/>
          </a:p>
        </p:txBody>
      </p:sp>
    </p:spTree>
    <p:extLst>
      <p:ext uri="{BB962C8B-B14F-4D97-AF65-F5344CB8AC3E}">
        <p14:creationId xmlns:p14="http://schemas.microsoft.com/office/powerpoint/2010/main" val="10861046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48334" y="1611882"/>
            <a:ext cx="36918246" cy="585180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48339" y="7421634"/>
            <a:ext cx="18107995" cy="3637228"/>
          </a:xfrm>
        </p:spPr>
        <p:txBody>
          <a:bodyPr anchor="b"/>
          <a:lstStyle>
            <a:lvl1pPr marL="0" indent="0">
              <a:buNone/>
              <a:defRPr sz="10595" b="1"/>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US"/>
              <a:t>Click to edit Master text styles</a:t>
            </a:r>
          </a:p>
        </p:txBody>
      </p:sp>
      <p:sp>
        <p:nvSpPr>
          <p:cNvPr id="4" name="Content Placeholder 3"/>
          <p:cNvSpPr>
            <a:spLocks noGrp="1"/>
          </p:cNvSpPr>
          <p:nvPr>
            <p:ph sz="half" idx="2"/>
          </p:nvPr>
        </p:nvSpPr>
        <p:spPr>
          <a:xfrm>
            <a:off x="2948339" y="11058863"/>
            <a:ext cx="18107995"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1669408" y="7421634"/>
            <a:ext cx="18197174" cy="3637228"/>
          </a:xfrm>
        </p:spPr>
        <p:txBody>
          <a:bodyPr anchor="b"/>
          <a:lstStyle>
            <a:lvl1pPr marL="0" indent="0">
              <a:buNone/>
              <a:defRPr sz="10595" b="1"/>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US"/>
              <a:t>Click to edit Master text styles</a:t>
            </a:r>
          </a:p>
        </p:txBody>
      </p:sp>
      <p:sp>
        <p:nvSpPr>
          <p:cNvPr id="6" name="Content Placeholder 5"/>
          <p:cNvSpPr>
            <a:spLocks noGrp="1"/>
          </p:cNvSpPr>
          <p:nvPr>
            <p:ph sz="quarter" idx="4"/>
          </p:nvPr>
        </p:nvSpPr>
        <p:spPr>
          <a:xfrm>
            <a:off x="21669408" y="11058863"/>
            <a:ext cx="18197174"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00F9672-CBA7-420F-A617-A659D63477C4}" type="datetimeFigureOut">
              <a:rPr lang="en-GB" smtClean="0"/>
              <a:t>14/10/2022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7037FA7-F8EC-4F69-BDBB-57C1980911F4}" type="slidenum">
              <a:rPr lang="en-GB" smtClean="0"/>
              <a:t>‹#›</a:t>
            </a:fld>
            <a:endParaRPr lang="en-GB"/>
          </a:p>
        </p:txBody>
      </p:sp>
    </p:spTree>
    <p:extLst>
      <p:ext uri="{BB962C8B-B14F-4D97-AF65-F5344CB8AC3E}">
        <p14:creationId xmlns:p14="http://schemas.microsoft.com/office/powerpoint/2010/main" val="737423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00F9672-CBA7-420F-A617-A659D63477C4}" type="datetimeFigureOut">
              <a:rPr lang="en-GB" smtClean="0"/>
              <a:t>14/10/2022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7037FA7-F8EC-4F69-BDBB-57C1980911F4}" type="slidenum">
              <a:rPr lang="en-GB" smtClean="0"/>
              <a:t>‹#›</a:t>
            </a:fld>
            <a:endParaRPr lang="en-GB"/>
          </a:p>
        </p:txBody>
      </p:sp>
    </p:spTree>
    <p:extLst>
      <p:ext uri="{BB962C8B-B14F-4D97-AF65-F5344CB8AC3E}">
        <p14:creationId xmlns:p14="http://schemas.microsoft.com/office/powerpoint/2010/main" val="32952104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0F9672-CBA7-420F-A617-A659D63477C4}" type="datetimeFigureOut">
              <a:rPr lang="en-GB" smtClean="0"/>
              <a:t>14/10/2022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7037FA7-F8EC-4F69-BDBB-57C1980911F4}" type="slidenum">
              <a:rPr lang="en-GB" smtClean="0"/>
              <a:t>‹#›</a:t>
            </a:fld>
            <a:endParaRPr lang="en-GB"/>
          </a:p>
        </p:txBody>
      </p:sp>
    </p:spTree>
    <p:extLst>
      <p:ext uri="{BB962C8B-B14F-4D97-AF65-F5344CB8AC3E}">
        <p14:creationId xmlns:p14="http://schemas.microsoft.com/office/powerpoint/2010/main" val="1324721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348"/>
            <a:ext cx="13805328" cy="7064216"/>
          </a:xfrm>
        </p:spPr>
        <p:txBody>
          <a:bodyPr anchor="b"/>
          <a:lstStyle>
            <a:lvl1pPr>
              <a:defRPr sz="14127"/>
            </a:lvl1pPr>
          </a:lstStyle>
          <a:p>
            <a:r>
              <a:rPr lang="en-US"/>
              <a:t>Click to edit Master title style</a:t>
            </a:r>
            <a:endParaRPr lang="en-US" dirty="0"/>
          </a:p>
        </p:txBody>
      </p:sp>
      <p:sp>
        <p:nvSpPr>
          <p:cNvPr id="3" name="Content Placeholder 2"/>
          <p:cNvSpPr>
            <a:spLocks noGrp="1"/>
          </p:cNvSpPr>
          <p:nvPr>
            <p:ph idx="1"/>
          </p:nvPr>
        </p:nvSpPr>
        <p:spPr>
          <a:xfrm>
            <a:off x="18197174" y="4359077"/>
            <a:ext cx="21669405" cy="21515024"/>
          </a:xfrm>
        </p:spPr>
        <p:txBody>
          <a:bodyPr/>
          <a:lstStyle>
            <a:lvl1pPr>
              <a:defRPr sz="14127"/>
            </a:lvl1pPr>
            <a:lvl2pPr>
              <a:defRPr sz="12361"/>
            </a:lvl2pPr>
            <a:lvl3pPr>
              <a:defRPr sz="10595"/>
            </a:lvl3pPr>
            <a:lvl4pPr>
              <a:defRPr sz="8829"/>
            </a:lvl4pPr>
            <a:lvl5pPr>
              <a:defRPr sz="8829"/>
            </a:lvl5pPr>
            <a:lvl6pPr>
              <a:defRPr sz="8829"/>
            </a:lvl6pPr>
            <a:lvl7pPr>
              <a:defRPr sz="8829"/>
            </a:lvl7pPr>
            <a:lvl8pPr>
              <a:defRPr sz="8829"/>
            </a:lvl8pPr>
            <a:lvl9pPr>
              <a:defRPr sz="882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948334" y="9082564"/>
            <a:ext cx="13805328" cy="16826573"/>
          </a:xfrm>
        </p:spPr>
        <p:txBody>
          <a:bodyPr/>
          <a:lstStyle>
            <a:lvl1pPr marL="0" indent="0">
              <a:buNone/>
              <a:defRPr sz="7063"/>
            </a:lvl1pPr>
            <a:lvl2pPr marL="2018355" indent="0">
              <a:buNone/>
              <a:defRPr sz="6180"/>
            </a:lvl2pPr>
            <a:lvl3pPr marL="4036710" indent="0">
              <a:buNone/>
              <a:defRPr sz="5298"/>
            </a:lvl3pPr>
            <a:lvl4pPr marL="6055065" indent="0">
              <a:buNone/>
              <a:defRPr sz="4415"/>
            </a:lvl4pPr>
            <a:lvl5pPr marL="8073420" indent="0">
              <a:buNone/>
              <a:defRPr sz="4415"/>
            </a:lvl5pPr>
            <a:lvl6pPr marL="10091776" indent="0">
              <a:buNone/>
              <a:defRPr sz="4415"/>
            </a:lvl6pPr>
            <a:lvl7pPr marL="12110131" indent="0">
              <a:buNone/>
              <a:defRPr sz="4415"/>
            </a:lvl7pPr>
            <a:lvl8pPr marL="14128486" indent="0">
              <a:buNone/>
              <a:defRPr sz="4415"/>
            </a:lvl8pPr>
            <a:lvl9pPr marL="16146841" indent="0">
              <a:buNone/>
              <a:defRPr sz="4415"/>
            </a:lvl9pPr>
          </a:lstStyle>
          <a:p>
            <a:pPr lvl="0"/>
            <a:r>
              <a:rPr lang="en-US"/>
              <a:t>Click to edit Master text styles</a:t>
            </a:r>
          </a:p>
        </p:txBody>
      </p:sp>
      <p:sp>
        <p:nvSpPr>
          <p:cNvPr id="5" name="Date Placeholder 4"/>
          <p:cNvSpPr>
            <a:spLocks noGrp="1"/>
          </p:cNvSpPr>
          <p:nvPr>
            <p:ph type="dt" sz="half" idx="10"/>
          </p:nvPr>
        </p:nvSpPr>
        <p:spPr/>
        <p:txBody>
          <a:bodyPr/>
          <a:lstStyle/>
          <a:p>
            <a:fld id="{B00F9672-CBA7-420F-A617-A659D63477C4}" type="datetimeFigureOut">
              <a:rPr lang="en-GB" smtClean="0"/>
              <a:t>14/10/2022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037FA7-F8EC-4F69-BDBB-57C1980911F4}" type="slidenum">
              <a:rPr lang="en-GB" smtClean="0"/>
              <a:t>‹#›</a:t>
            </a:fld>
            <a:endParaRPr lang="en-GB"/>
          </a:p>
        </p:txBody>
      </p:sp>
    </p:spTree>
    <p:extLst>
      <p:ext uri="{BB962C8B-B14F-4D97-AF65-F5344CB8AC3E}">
        <p14:creationId xmlns:p14="http://schemas.microsoft.com/office/powerpoint/2010/main" val="888826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348"/>
            <a:ext cx="13805328" cy="7064216"/>
          </a:xfrm>
        </p:spPr>
        <p:txBody>
          <a:bodyPr anchor="b"/>
          <a:lstStyle>
            <a:lvl1pPr>
              <a:defRPr sz="14127"/>
            </a:lvl1pPr>
          </a:lstStyle>
          <a:p>
            <a:r>
              <a:rPr lang="en-US"/>
              <a:t>Click to edit Master title style</a:t>
            </a:r>
            <a:endParaRPr lang="en-US" dirty="0"/>
          </a:p>
        </p:txBody>
      </p:sp>
      <p:sp>
        <p:nvSpPr>
          <p:cNvPr id="3" name="Picture Placeholder 2"/>
          <p:cNvSpPr>
            <a:spLocks noGrp="1" noChangeAspect="1"/>
          </p:cNvSpPr>
          <p:nvPr>
            <p:ph type="pic" idx="1"/>
          </p:nvPr>
        </p:nvSpPr>
        <p:spPr>
          <a:xfrm>
            <a:off x="18197174" y="4359077"/>
            <a:ext cx="21669405" cy="21515024"/>
          </a:xfrm>
        </p:spPr>
        <p:txBody>
          <a:bodyPr anchor="t"/>
          <a:lstStyle>
            <a:lvl1pPr marL="0" indent="0">
              <a:buNone/>
              <a:defRPr sz="14127"/>
            </a:lvl1pPr>
            <a:lvl2pPr marL="2018355" indent="0">
              <a:buNone/>
              <a:defRPr sz="12361"/>
            </a:lvl2pPr>
            <a:lvl3pPr marL="4036710" indent="0">
              <a:buNone/>
              <a:defRPr sz="10595"/>
            </a:lvl3pPr>
            <a:lvl4pPr marL="6055065" indent="0">
              <a:buNone/>
              <a:defRPr sz="8829"/>
            </a:lvl4pPr>
            <a:lvl5pPr marL="8073420" indent="0">
              <a:buNone/>
              <a:defRPr sz="8829"/>
            </a:lvl5pPr>
            <a:lvl6pPr marL="10091776" indent="0">
              <a:buNone/>
              <a:defRPr sz="8829"/>
            </a:lvl6pPr>
            <a:lvl7pPr marL="12110131" indent="0">
              <a:buNone/>
              <a:defRPr sz="8829"/>
            </a:lvl7pPr>
            <a:lvl8pPr marL="14128486" indent="0">
              <a:buNone/>
              <a:defRPr sz="8829"/>
            </a:lvl8pPr>
            <a:lvl9pPr marL="16146841" indent="0">
              <a:buNone/>
              <a:defRPr sz="8829"/>
            </a:lvl9pPr>
          </a:lstStyle>
          <a:p>
            <a:r>
              <a:rPr lang="en-US"/>
              <a:t>Click icon to add picture</a:t>
            </a:r>
            <a:endParaRPr lang="en-US" dirty="0"/>
          </a:p>
        </p:txBody>
      </p:sp>
      <p:sp>
        <p:nvSpPr>
          <p:cNvPr id="4" name="Text Placeholder 3"/>
          <p:cNvSpPr>
            <a:spLocks noGrp="1"/>
          </p:cNvSpPr>
          <p:nvPr>
            <p:ph type="body" sz="half" idx="2"/>
          </p:nvPr>
        </p:nvSpPr>
        <p:spPr>
          <a:xfrm>
            <a:off x="2948334" y="9082564"/>
            <a:ext cx="13805328" cy="16826573"/>
          </a:xfrm>
        </p:spPr>
        <p:txBody>
          <a:bodyPr/>
          <a:lstStyle>
            <a:lvl1pPr marL="0" indent="0">
              <a:buNone/>
              <a:defRPr sz="7063"/>
            </a:lvl1pPr>
            <a:lvl2pPr marL="2018355" indent="0">
              <a:buNone/>
              <a:defRPr sz="6180"/>
            </a:lvl2pPr>
            <a:lvl3pPr marL="4036710" indent="0">
              <a:buNone/>
              <a:defRPr sz="5298"/>
            </a:lvl3pPr>
            <a:lvl4pPr marL="6055065" indent="0">
              <a:buNone/>
              <a:defRPr sz="4415"/>
            </a:lvl4pPr>
            <a:lvl5pPr marL="8073420" indent="0">
              <a:buNone/>
              <a:defRPr sz="4415"/>
            </a:lvl5pPr>
            <a:lvl6pPr marL="10091776" indent="0">
              <a:buNone/>
              <a:defRPr sz="4415"/>
            </a:lvl6pPr>
            <a:lvl7pPr marL="12110131" indent="0">
              <a:buNone/>
              <a:defRPr sz="4415"/>
            </a:lvl7pPr>
            <a:lvl8pPr marL="14128486" indent="0">
              <a:buNone/>
              <a:defRPr sz="4415"/>
            </a:lvl8pPr>
            <a:lvl9pPr marL="16146841" indent="0">
              <a:buNone/>
              <a:defRPr sz="4415"/>
            </a:lvl9pPr>
          </a:lstStyle>
          <a:p>
            <a:pPr lvl="0"/>
            <a:r>
              <a:rPr lang="en-US"/>
              <a:t>Click to edit Master text styles</a:t>
            </a:r>
          </a:p>
        </p:txBody>
      </p:sp>
      <p:sp>
        <p:nvSpPr>
          <p:cNvPr id="5" name="Date Placeholder 4"/>
          <p:cNvSpPr>
            <a:spLocks noGrp="1"/>
          </p:cNvSpPr>
          <p:nvPr>
            <p:ph type="dt" sz="half" idx="10"/>
          </p:nvPr>
        </p:nvSpPr>
        <p:spPr/>
        <p:txBody>
          <a:bodyPr/>
          <a:lstStyle/>
          <a:p>
            <a:fld id="{B00F9672-CBA7-420F-A617-A659D63477C4}" type="datetimeFigureOut">
              <a:rPr lang="en-GB" smtClean="0"/>
              <a:t>14/10/2022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037FA7-F8EC-4F69-BDBB-57C1980911F4}" type="slidenum">
              <a:rPr lang="en-GB" smtClean="0"/>
              <a:t>‹#›</a:t>
            </a:fld>
            <a:endParaRPr lang="en-GB"/>
          </a:p>
        </p:txBody>
      </p:sp>
    </p:spTree>
    <p:extLst>
      <p:ext uri="{BB962C8B-B14F-4D97-AF65-F5344CB8AC3E}">
        <p14:creationId xmlns:p14="http://schemas.microsoft.com/office/powerpoint/2010/main" val="445680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0F9672-CBA7-420F-A617-A659D63477C4}"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037FA7-F8EC-4F69-BDBB-57C1980911F4}" type="slidenum">
              <a:rPr lang="en-GB" smtClean="0"/>
              <a:t>‹#›</a:t>
            </a:fld>
            <a:endParaRPr lang="en-GB"/>
          </a:p>
        </p:txBody>
      </p:sp>
    </p:spTree>
    <p:extLst>
      <p:ext uri="{BB962C8B-B14F-4D97-AF65-F5344CB8AC3E}">
        <p14:creationId xmlns:p14="http://schemas.microsoft.com/office/powerpoint/2010/main" val="2974317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0631445" y="1611875"/>
            <a:ext cx="9229561" cy="256568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42761" y="1611875"/>
            <a:ext cx="27153637" cy="256568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0F9672-CBA7-420F-A617-A659D63477C4}"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037FA7-F8EC-4F69-BDBB-57C1980911F4}" type="slidenum">
              <a:rPr lang="en-GB" smtClean="0"/>
              <a:t>‹#›</a:t>
            </a:fld>
            <a:endParaRPr lang="en-GB"/>
          </a:p>
        </p:txBody>
      </p:sp>
    </p:spTree>
    <p:extLst>
      <p:ext uri="{BB962C8B-B14F-4D97-AF65-F5344CB8AC3E}">
        <p14:creationId xmlns:p14="http://schemas.microsoft.com/office/powerpoint/2010/main" val="2768571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42759" y="1611882"/>
            <a:ext cx="36918246" cy="585180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942759" y="8059374"/>
            <a:ext cx="36918246" cy="192093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942759" y="28060644"/>
            <a:ext cx="9630847" cy="1611875"/>
          </a:xfrm>
          <a:prstGeom prst="rect">
            <a:avLst/>
          </a:prstGeom>
        </p:spPr>
        <p:txBody>
          <a:bodyPr vert="horz" lIns="91440" tIns="45720" rIns="91440" bIns="45720" rtlCol="0" anchor="ctr"/>
          <a:lstStyle>
            <a:lvl1pPr algn="l">
              <a:defRPr sz="5298">
                <a:solidFill>
                  <a:schemeClr val="tx1">
                    <a:tint val="75000"/>
                  </a:schemeClr>
                </a:solidFill>
              </a:defRPr>
            </a:lvl1pPr>
          </a:lstStyle>
          <a:p>
            <a:fld id="{B00F9672-CBA7-420F-A617-A659D63477C4}" type="datetimeFigureOut">
              <a:rPr lang="en-GB" smtClean="0"/>
              <a:t>14/10/2022</a:t>
            </a:fld>
            <a:endParaRPr lang="en-GB"/>
          </a:p>
        </p:txBody>
      </p:sp>
      <p:sp>
        <p:nvSpPr>
          <p:cNvPr id="5" name="Footer Placeholder 4"/>
          <p:cNvSpPr>
            <a:spLocks noGrp="1"/>
          </p:cNvSpPr>
          <p:nvPr>
            <p:ph type="ftr" sz="quarter" idx="3"/>
          </p:nvPr>
        </p:nvSpPr>
        <p:spPr>
          <a:xfrm>
            <a:off x="14178747" y="28060644"/>
            <a:ext cx="14446270" cy="1611875"/>
          </a:xfrm>
          <a:prstGeom prst="rect">
            <a:avLst/>
          </a:prstGeom>
        </p:spPr>
        <p:txBody>
          <a:bodyPr vert="horz" lIns="91440" tIns="45720" rIns="91440" bIns="45720" rtlCol="0" anchor="ctr"/>
          <a:lstStyle>
            <a:lvl1pPr algn="ctr">
              <a:defRPr sz="5298">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0230157" y="28060644"/>
            <a:ext cx="9630847" cy="1611875"/>
          </a:xfrm>
          <a:prstGeom prst="rect">
            <a:avLst/>
          </a:prstGeom>
        </p:spPr>
        <p:txBody>
          <a:bodyPr vert="horz" lIns="91440" tIns="45720" rIns="91440" bIns="45720" rtlCol="0" anchor="ctr"/>
          <a:lstStyle>
            <a:lvl1pPr algn="r">
              <a:defRPr sz="5298">
                <a:solidFill>
                  <a:schemeClr val="tx1">
                    <a:tint val="75000"/>
                  </a:schemeClr>
                </a:solidFill>
              </a:defRPr>
            </a:lvl1pPr>
          </a:lstStyle>
          <a:p>
            <a:fld id="{57037FA7-F8EC-4F69-BDBB-57C1980911F4}" type="slidenum">
              <a:rPr lang="en-GB" smtClean="0"/>
              <a:t>‹#›</a:t>
            </a:fld>
            <a:endParaRPr lang="en-GB"/>
          </a:p>
        </p:txBody>
      </p:sp>
    </p:spTree>
    <p:extLst>
      <p:ext uri="{BB962C8B-B14F-4D97-AF65-F5344CB8AC3E}">
        <p14:creationId xmlns:p14="http://schemas.microsoft.com/office/powerpoint/2010/main" val="185364221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4036710" rtl="0" eaLnBrk="1" latinLnBrk="0" hangingPunct="1">
        <a:lnSpc>
          <a:spcPct val="90000"/>
        </a:lnSpc>
        <a:spcBef>
          <a:spcPct val="0"/>
        </a:spcBef>
        <a:buNone/>
        <a:defRPr sz="19424" kern="1200">
          <a:solidFill>
            <a:schemeClr val="tx1"/>
          </a:solidFill>
          <a:latin typeface="+mj-lt"/>
          <a:ea typeface="+mj-ea"/>
          <a:cs typeface="+mj-cs"/>
        </a:defRPr>
      </a:lvl1pPr>
    </p:titleStyle>
    <p:bodyStyle>
      <a:lvl1pPr marL="1009178" indent="-1009178" algn="l" defTabSz="4036710" rtl="0" eaLnBrk="1" latinLnBrk="0" hangingPunct="1">
        <a:lnSpc>
          <a:spcPct val="90000"/>
        </a:lnSpc>
        <a:spcBef>
          <a:spcPts val="4415"/>
        </a:spcBef>
        <a:buFont typeface="Arial" panose="020B0604020202020204" pitchFamily="34" charset="0"/>
        <a:buChar char="•"/>
        <a:defRPr sz="12361" kern="1200">
          <a:solidFill>
            <a:schemeClr val="tx1"/>
          </a:solidFill>
          <a:latin typeface="+mn-lt"/>
          <a:ea typeface="+mn-ea"/>
          <a:cs typeface="+mn-cs"/>
        </a:defRPr>
      </a:lvl1pPr>
      <a:lvl2pPr marL="3027533" indent="-1009178" algn="l" defTabSz="4036710" rtl="0" eaLnBrk="1" latinLnBrk="0" hangingPunct="1">
        <a:lnSpc>
          <a:spcPct val="90000"/>
        </a:lnSpc>
        <a:spcBef>
          <a:spcPts val="2207"/>
        </a:spcBef>
        <a:buFont typeface="Arial" panose="020B0604020202020204" pitchFamily="34" charset="0"/>
        <a:buChar char="•"/>
        <a:defRPr sz="10595" kern="1200">
          <a:solidFill>
            <a:schemeClr val="tx1"/>
          </a:solidFill>
          <a:latin typeface="+mn-lt"/>
          <a:ea typeface="+mn-ea"/>
          <a:cs typeface="+mn-cs"/>
        </a:defRPr>
      </a:lvl2pPr>
      <a:lvl3pPr marL="5045888" indent="-1009178" algn="l" defTabSz="4036710" rtl="0" eaLnBrk="1" latinLnBrk="0" hangingPunct="1">
        <a:lnSpc>
          <a:spcPct val="90000"/>
        </a:lnSpc>
        <a:spcBef>
          <a:spcPts val="2207"/>
        </a:spcBef>
        <a:buFont typeface="Arial" panose="020B0604020202020204" pitchFamily="34" charset="0"/>
        <a:buChar char="•"/>
        <a:defRPr sz="8829" kern="1200">
          <a:solidFill>
            <a:schemeClr val="tx1"/>
          </a:solidFill>
          <a:latin typeface="+mn-lt"/>
          <a:ea typeface="+mn-ea"/>
          <a:cs typeface="+mn-cs"/>
        </a:defRPr>
      </a:lvl3pPr>
      <a:lvl4pPr marL="706424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4pPr>
      <a:lvl5pPr marL="9082598"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5pPr>
      <a:lvl6pPr marL="1110095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6pPr>
      <a:lvl7pPr marL="13119308"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7pPr>
      <a:lvl8pPr marL="1513766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8pPr>
      <a:lvl9pPr marL="17156019"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9pPr>
    </p:bodyStyle>
    <p:otherStyle>
      <a:defPPr>
        <a:defRPr lang="en-US"/>
      </a:defPPr>
      <a:lvl1pPr marL="0" algn="l" defTabSz="4036710" rtl="0" eaLnBrk="1" latinLnBrk="0" hangingPunct="1">
        <a:defRPr sz="7946" kern="1200">
          <a:solidFill>
            <a:schemeClr val="tx1"/>
          </a:solidFill>
          <a:latin typeface="+mn-lt"/>
          <a:ea typeface="+mn-ea"/>
          <a:cs typeface="+mn-cs"/>
        </a:defRPr>
      </a:lvl1pPr>
      <a:lvl2pPr marL="2018355" algn="l" defTabSz="4036710" rtl="0" eaLnBrk="1" latinLnBrk="0" hangingPunct="1">
        <a:defRPr sz="7946" kern="1200">
          <a:solidFill>
            <a:schemeClr val="tx1"/>
          </a:solidFill>
          <a:latin typeface="+mn-lt"/>
          <a:ea typeface="+mn-ea"/>
          <a:cs typeface="+mn-cs"/>
        </a:defRPr>
      </a:lvl2pPr>
      <a:lvl3pPr marL="4036710" algn="l" defTabSz="4036710" rtl="0" eaLnBrk="1" latinLnBrk="0" hangingPunct="1">
        <a:defRPr sz="7946" kern="1200">
          <a:solidFill>
            <a:schemeClr val="tx1"/>
          </a:solidFill>
          <a:latin typeface="+mn-lt"/>
          <a:ea typeface="+mn-ea"/>
          <a:cs typeface="+mn-cs"/>
        </a:defRPr>
      </a:lvl3pPr>
      <a:lvl4pPr marL="6055065" algn="l" defTabSz="4036710" rtl="0" eaLnBrk="1" latinLnBrk="0" hangingPunct="1">
        <a:defRPr sz="7946" kern="1200">
          <a:solidFill>
            <a:schemeClr val="tx1"/>
          </a:solidFill>
          <a:latin typeface="+mn-lt"/>
          <a:ea typeface="+mn-ea"/>
          <a:cs typeface="+mn-cs"/>
        </a:defRPr>
      </a:lvl4pPr>
      <a:lvl5pPr marL="8073420" algn="l" defTabSz="4036710" rtl="0" eaLnBrk="1" latinLnBrk="0" hangingPunct="1">
        <a:defRPr sz="7946" kern="1200">
          <a:solidFill>
            <a:schemeClr val="tx1"/>
          </a:solidFill>
          <a:latin typeface="+mn-lt"/>
          <a:ea typeface="+mn-ea"/>
          <a:cs typeface="+mn-cs"/>
        </a:defRPr>
      </a:lvl5pPr>
      <a:lvl6pPr marL="10091776" algn="l" defTabSz="4036710" rtl="0" eaLnBrk="1" latinLnBrk="0" hangingPunct="1">
        <a:defRPr sz="7946" kern="1200">
          <a:solidFill>
            <a:schemeClr val="tx1"/>
          </a:solidFill>
          <a:latin typeface="+mn-lt"/>
          <a:ea typeface="+mn-ea"/>
          <a:cs typeface="+mn-cs"/>
        </a:defRPr>
      </a:lvl6pPr>
      <a:lvl7pPr marL="12110131" algn="l" defTabSz="4036710" rtl="0" eaLnBrk="1" latinLnBrk="0" hangingPunct="1">
        <a:defRPr sz="7946" kern="1200">
          <a:solidFill>
            <a:schemeClr val="tx1"/>
          </a:solidFill>
          <a:latin typeface="+mn-lt"/>
          <a:ea typeface="+mn-ea"/>
          <a:cs typeface="+mn-cs"/>
        </a:defRPr>
      </a:lvl7pPr>
      <a:lvl8pPr marL="14128486" algn="l" defTabSz="4036710" rtl="0" eaLnBrk="1" latinLnBrk="0" hangingPunct="1">
        <a:defRPr sz="7946" kern="1200">
          <a:solidFill>
            <a:schemeClr val="tx1"/>
          </a:solidFill>
          <a:latin typeface="+mn-lt"/>
          <a:ea typeface="+mn-ea"/>
          <a:cs typeface="+mn-cs"/>
        </a:defRPr>
      </a:lvl8pPr>
      <a:lvl9pPr marL="16146841" algn="l" defTabSz="4036710" rtl="0" eaLnBrk="1" latinLnBrk="0" hangingPunct="1">
        <a:defRPr sz="794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5016BCDF-73E1-531D-8413-E48E5EBFCEC6}"/>
              </a:ext>
            </a:extLst>
          </p:cNvPr>
          <p:cNvSpPr txBox="1"/>
          <p:nvPr/>
        </p:nvSpPr>
        <p:spPr>
          <a:xfrm>
            <a:off x="11474110" y="468747"/>
            <a:ext cx="21396960" cy="1292662"/>
          </a:xfrm>
          <a:prstGeom prst="rect">
            <a:avLst/>
          </a:prstGeom>
          <a:noFill/>
        </p:spPr>
        <p:txBody>
          <a:bodyPr wrap="square">
            <a:spAutoFit/>
          </a:bodyPr>
          <a:lstStyle/>
          <a:p>
            <a:pPr algn="ctr"/>
            <a:r>
              <a:rPr lang="en-GB" sz="4400" b="1" dirty="0">
                <a:solidFill>
                  <a:schemeClr val="accent1">
                    <a:lumMod val="75000"/>
                  </a:schemeClr>
                </a:solidFill>
                <a:effectLst/>
                <a:latin typeface="Arial" panose="020B0604020202020204" pitchFamily="34" charset="0"/>
                <a:ea typeface="Calibri" panose="020F0502020204030204" pitchFamily="34" charset="0"/>
                <a:cs typeface="Arial" panose="020B0604020202020204" pitchFamily="34" charset="0"/>
              </a:rPr>
              <a:t>SPECIAL CONSTABLES’ RETENTION AT GWENT POLICE</a:t>
            </a:r>
          </a:p>
          <a:p>
            <a:pPr algn="ctr"/>
            <a:endParaRPr lang="en-GB" sz="1400" b="1" dirty="0">
              <a:solidFill>
                <a:schemeClr val="accent1">
                  <a:lumMod val="75000"/>
                </a:schemeClr>
              </a:solidFill>
              <a:effectLst/>
              <a:latin typeface="Arial" panose="020B0604020202020204" pitchFamily="34" charset="0"/>
              <a:ea typeface="Calibri" panose="020F0502020204030204" pitchFamily="34" charset="0"/>
              <a:cs typeface="Arial" panose="020B0604020202020204" pitchFamily="34" charset="0"/>
            </a:endParaRPr>
          </a:p>
          <a:p>
            <a:pPr algn="ctr"/>
            <a:r>
              <a:rPr lang="en-GB" sz="2000" b="1" dirty="0">
                <a:solidFill>
                  <a:schemeClr val="accent1">
                    <a:lumMod val="75000"/>
                  </a:schemeClr>
                </a:solidFill>
                <a:latin typeface="Arial" panose="020B0604020202020204" pitchFamily="34" charset="0"/>
                <a:cs typeface="Arial" panose="020B0604020202020204" pitchFamily="34" charset="0"/>
              </a:rPr>
              <a:t>Katarzyna Kolowrocka 1805961</a:t>
            </a:r>
            <a:endParaRPr lang="en-GB" sz="2000" dirty="0">
              <a:solidFill>
                <a:schemeClr val="accent1">
                  <a:lumMod val="75000"/>
                </a:schemeClr>
              </a:solidFill>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5557954B-E8EA-D981-2578-CCE42F235FFE}"/>
              </a:ext>
            </a:extLst>
          </p:cNvPr>
          <p:cNvPicPr>
            <a:picLocks noChangeAspect="1"/>
          </p:cNvPicPr>
          <p:nvPr/>
        </p:nvPicPr>
        <p:blipFill>
          <a:blip r:embed="rId3"/>
          <a:stretch>
            <a:fillRect/>
          </a:stretch>
        </p:blipFill>
        <p:spPr>
          <a:xfrm>
            <a:off x="37502056" y="568169"/>
            <a:ext cx="4061203" cy="1075667"/>
          </a:xfrm>
          <a:prstGeom prst="rect">
            <a:avLst/>
          </a:prstGeom>
        </p:spPr>
      </p:pic>
      <p:graphicFrame>
        <p:nvGraphicFramePr>
          <p:cNvPr id="2" name="Table 2">
            <a:extLst>
              <a:ext uri="{FF2B5EF4-FFF2-40B4-BE49-F238E27FC236}">
                <a16:creationId xmlns:a16="http://schemas.microsoft.com/office/drawing/2014/main" id="{6BA55576-E13F-7BA4-BE12-79960427C485}"/>
              </a:ext>
            </a:extLst>
          </p:cNvPr>
          <p:cNvGraphicFramePr>
            <a:graphicFrameLocks noGrp="1"/>
          </p:cNvGraphicFramePr>
          <p:nvPr>
            <p:extLst>
              <p:ext uri="{D42A27DB-BD31-4B8C-83A1-F6EECF244321}">
                <p14:modId xmlns:p14="http://schemas.microsoft.com/office/powerpoint/2010/main" val="1767702033"/>
              </p:ext>
            </p:extLst>
          </p:nvPr>
        </p:nvGraphicFramePr>
        <p:xfrm>
          <a:off x="0" y="2059152"/>
          <a:ext cx="42803764" cy="28216061"/>
        </p:xfrm>
        <a:graphic>
          <a:graphicData uri="http://schemas.openxmlformats.org/drawingml/2006/table">
            <a:tbl>
              <a:tblPr firstRow="1" bandRow="1">
                <a:tableStyleId>{5C22544A-7EE6-4342-B048-85BDC9FD1C3A}</a:tableStyleId>
              </a:tblPr>
              <a:tblGrid>
                <a:gridCol w="10700941">
                  <a:extLst>
                    <a:ext uri="{9D8B030D-6E8A-4147-A177-3AD203B41FA5}">
                      <a16:colId xmlns:a16="http://schemas.microsoft.com/office/drawing/2014/main" val="3365391549"/>
                    </a:ext>
                  </a:extLst>
                </a:gridCol>
                <a:gridCol w="10643080">
                  <a:extLst>
                    <a:ext uri="{9D8B030D-6E8A-4147-A177-3AD203B41FA5}">
                      <a16:colId xmlns:a16="http://schemas.microsoft.com/office/drawing/2014/main" val="3203657044"/>
                    </a:ext>
                  </a:extLst>
                </a:gridCol>
                <a:gridCol w="10758802">
                  <a:extLst>
                    <a:ext uri="{9D8B030D-6E8A-4147-A177-3AD203B41FA5}">
                      <a16:colId xmlns:a16="http://schemas.microsoft.com/office/drawing/2014/main" val="233857967"/>
                    </a:ext>
                  </a:extLst>
                </a:gridCol>
                <a:gridCol w="10700941">
                  <a:extLst>
                    <a:ext uri="{9D8B030D-6E8A-4147-A177-3AD203B41FA5}">
                      <a16:colId xmlns:a16="http://schemas.microsoft.com/office/drawing/2014/main" val="3855052604"/>
                    </a:ext>
                  </a:extLst>
                </a:gridCol>
              </a:tblGrid>
              <a:tr h="28216061">
                <a:tc>
                  <a:txBody>
                    <a:bodyPr/>
                    <a:lstStyle/>
                    <a:p>
                      <a:pPr algn="ctr"/>
                      <a:endParaRPr lang="en-GB" b="0" dirty="0"/>
                    </a:p>
                  </a:txBody>
                  <a:tcPr>
                    <a:solidFill>
                      <a:schemeClr val="bg1">
                        <a:lumMod val="85000"/>
                        <a:alpha val="60055"/>
                      </a:schemeClr>
                    </a:solidFill>
                  </a:tcPr>
                </a:tc>
                <a:tc>
                  <a:txBody>
                    <a:bodyPr/>
                    <a:lstStyle/>
                    <a:p>
                      <a:pPr algn="ctr"/>
                      <a:endParaRPr lang="en-GB" b="0" dirty="0"/>
                    </a:p>
                  </a:txBody>
                  <a:tcPr>
                    <a:solidFill>
                      <a:schemeClr val="bg1">
                        <a:lumMod val="95000"/>
                      </a:schemeClr>
                    </a:solidFill>
                  </a:tcPr>
                </a:tc>
                <a:tc>
                  <a:txBody>
                    <a:bodyPr/>
                    <a:lstStyle/>
                    <a:p>
                      <a:pPr algn="ctr"/>
                      <a:endParaRPr lang="en-GB" b="0" dirty="0"/>
                    </a:p>
                  </a:txBody>
                  <a:tcPr>
                    <a:solidFill>
                      <a:schemeClr val="bg1">
                        <a:lumMod val="85000"/>
                        <a:alpha val="60098"/>
                      </a:schemeClr>
                    </a:solidFill>
                  </a:tcPr>
                </a:tc>
                <a:tc>
                  <a:txBody>
                    <a:bodyPr/>
                    <a:lstStyle/>
                    <a:p>
                      <a:pPr algn="ctr"/>
                      <a:endParaRPr lang="en-GB" b="0" dirty="0"/>
                    </a:p>
                  </a:txBody>
                  <a:tcPr>
                    <a:solidFill>
                      <a:schemeClr val="bg1">
                        <a:lumMod val="95000"/>
                      </a:schemeClr>
                    </a:solidFill>
                  </a:tcPr>
                </a:tc>
                <a:extLst>
                  <a:ext uri="{0D108BD9-81ED-4DB2-BD59-A6C34878D82A}">
                    <a16:rowId xmlns:a16="http://schemas.microsoft.com/office/drawing/2014/main" val="2081475305"/>
                  </a:ext>
                </a:extLst>
              </a:tr>
            </a:tbl>
          </a:graphicData>
        </a:graphic>
      </p:graphicFrame>
      <p:pic>
        <p:nvPicPr>
          <p:cNvPr id="14" name="Picture 13">
            <a:extLst>
              <a:ext uri="{FF2B5EF4-FFF2-40B4-BE49-F238E27FC236}">
                <a16:creationId xmlns:a16="http://schemas.microsoft.com/office/drawing/2014/main" id="{FBADDF29-DE3D-3907-3BC7-3E2153830AB9}"/>
              </a:ext>
            </a:extLst>
          </p:cNvPr>
          <p:cNvPicPr>
            <a:picLocks noChangeAspect="1"/>
          </p:cNvPicPr>
          <p:nvPr/>
        </p:nvPicPr>
        <p:blipFill>
          <a:blip r:embed="rId4"/>
          <a:stretch>
            <a:fillRect/>
          </a:stretch>
        </p:blipFill>
        <p:spPr>
          <a:xfrm>
            <a:off x="568603" y="207371"/>
            <a:ext cx="4491077" cy="1591367"/>
          </a:xfrm>
          <a:prstGeom prst="rect">
            <a:avLst/>
          </a:prstGeom>
        </p:spPr>
      </p:pic>
      <p:sp>
        <p:nvSpPr>
          <p:cNvPr id="48" name="Rectangle 47">
            <a:extLst>
              <a:ext uri="{FF2B5EF4-FFF2-40B4-BE49-F238E27FC236}">
                <a16:creationId xmlns:a16="http://schemas.microsoft.com/office/drawing/2014/main" id="{5E8B0D98-A96E-3CAB-DF52-8542076214A0}"/>
              </a:ext>
            </a:extLst>
          </p:cNvPr>
          <p:cNvSpPr/>
          <p:nvPr/>
        </p:nvSpPr>
        <p:spPr>
          <a:xfrm>
            <a:off x="630473" y="2350024"/>
            <a:ext cx="9360000" cy="654190"/>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latin typeface="Arial" panose="020B0604020202020204" pitchFamily="34" charset="0"/>
                <a:cs typeface="Arial" panose="020B0604020202020204" pitchFamily="34" charset="0"/>
              </a:rPr>
              <a:t>BACKGROUND</a:t>
            </a:r>
          </a:p>
        </p:txBody>
      </p:sp>
      <p:sp>
        <p:nvSpPr>
          <p:cNvPr id="51" name="TextBox 50">
            <a:extLst>
              <a:ext uri="{FF2B5EF4-FFF2-40B4-BE49-F238E27FC236}">
                <a16:creationId xmlns:a16="http://schemas.microsoft.com/office/drawing/2014/main" id="{4189D2F3-D860-4E23-A450-9D5F7F707C79}"/>
              </a:ext>
            </a:extLst>
          </p:cNvPr>
          <p:cNvSpPr txBox="1"/>
          <p:nvPr/>
        </p:nvSpPr>
        <p:spPr>
          <a:xfrm>
            <a:off x="545940" y="3249278"/>
            <a:ext cx="9421870" cy="5597494"/>
          </a:xfrm>
          <a:prstGeom prst="rect">
            <a:avLst/>
          </a:prstGeom>
          <a:noFill/>
        </p:spPr>
        <p:txBody>
          <a:bodyPr wrap="square" rtlCol="0">
            <a:spAutoFit/>
          </a:bodyPr>
          <a:lstStyle/>
          <a:p>
            <a:pPr>
              <a:lnSpc>
                <a:spcPct val="150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Special Constables are unpaid volunteers working alongside Regular Police Officers and play a vital role in policing. The academic research is based on Gwent Police, which employs 75 Special Constables (</a:t>
            </a: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Gwent Police, 2022)</a:t>
            </a:r>
            <a:r>
              <a:rPr lang="en-GB" sz="2000" dirty="0">
                <a:effectLst/>
                <a:latin typeface="Arial" panose="020B0604020202020204" pitchFamily="34" charset="0"/>
                <a:ea typeface="Calibri" panose="020F0502020204030204" pitchFamily="34" charset="0"/>
                <a:cs typeface="Arial" panose="020B0604020202020204" pitchFamily="34" charset="0"/>
              </a:rPr>
              <a:t>.</a:t>
            </a:r>
          </a:p>
          <a:p>
            <a:pPr>
              <a:lnSpc>
                <a:spcPct val="150000"/>
              </a:lnSpc>
              <a:spcAft>
                <a:spcPts val="800"/>
              </a:spcAft>
            </a:pP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Whittle (2014) and Britton (2017) recognised that most </a:t>
            </a:r>
            <a:r>
              <a:rPr lang="en-GB" sz="2000" dirty="0">
                <a:solidFill>
                  <a:srgbClr val="000000"/>
                </a:solidFill>
                <a:latin typeface="Arial" panose="020B0604020202020204" pitchFamily="34" charset="0"/>
                <a:ea typeface="Calibri" panose="020F0502020204030204" pitchFamily="34" charset="0"/>
                <a:cs typeface="Arial" panose="020B0604020202020204" pitchFamily="34" charset="0"/>
              </a:rPr>
              <a:t>volunteers</a:t>
            </a: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serve no longer than two years. Retention </a:t>
            </a:r>
            <a:r>
              <a:rPr lang="en-GB" sz="2000" dirty="0">
                <a:solidFill>
                  <a:srgbClr val="000000"/>
                </a:solidFill>
                <a:latin typeface="Arial" panose="020B0604020202020204" pitchFamily="34" charset="0"/>
                <a:ea typeface="Calibri" panose="020F0502020204030204" pitchFamily="34" charset="0"/>
                <a:cs typeface="Arial" panose="020B0604020202020204" pitchFamily="34" charset="0"/>
              </a:rPr>
              <a:t>challenges</a:t>
            </a: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lead to cost, training and equipment </a:t>
            </a:r>
            <a:r>
              <a:rPr lang="en-GB" sz="2000" dirty="0">
                <a:solidFill>
                  <a:srgbClr val="000000"/>
                </a:solidFill>
                <a:latin typeface="Arial" panose="020B0604020202020204" pitchFamily="34" charset="0"/>
                <a:ea typeface="Calibri" panose="020F0502020204030204" pitchFamily="34" charset="0"/>
                <a:cs typeface="Arial" panose="020B0604020202020204" pitchFamily="34" charset="0"/>
              </a:rPr>
              <a:t>problems. </a:t>
            </a: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Figure 1 introduces initial investments and costs for Special Constabulary. </a:t>
            </a:r>
          </a:p>
          <a:p>
            <a:pPr>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4" name="TextBox 53">
            <a:extLst>
              <a:ext uri="{FF2B5EF4-FFF2-40B4-BE49-F238E27FC236}">
                <a16:creationId xmlns:a16="http://schemas.microsoft.com/office/drawing/2014/main" id="{087CEF5C-44F0-40F0-60A6-DD5ECAA9F615}"/>
              </a:ext>
            </a:extLst>
          </p:cNvPr>
          <p:cNvSpPr txBox="1"/>
          <p:nvPr/>
        </p:nvSpPr>
        <p:spPr>
          <a:xfrm>
            <a:off x="628662" y="10768778"/>
            <a:ext cx="9360001" cy="3261790"/>
          </a:xfrm>
          <a:prstGeom prst="rect">
            <a:avLst/>
          </a:prstGeom>
          <a:noFill/>
        </p:spPr>
        <p:txBody>
          <a:bodyPr wrap="square" rtlCol="0">
            <a:spAutoFit/>
          </a:bodyPr>
          <a:lstStyle/>
          <a:p>
            <a:pPr>
              <a:lnSpc>
                <a:spcPct val="150000"/>
              </a:lnSpc>
              <a:spcAft>
                <a:spcPts val="800"/>
              </a:spcAft>
            </a:pPr>
            <a:endPar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endPar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endParaRPr lang="en-GB" sz="1600" dirty="0">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	       </a:t>
            </a:r>
            <a:r>
              <a:rPr lang="en-GB" dirty="0">
                <a:latin typeface="Arial" panose="020B0604020202020204" pitchFamily="34" charset="0"/>
                <a:ea typeface="Calibri" panose="020F0502020204030204" pitchFamily="34" charset="0"/>
                <a:cs typeface="Times New Roman" panose="02020603050405020304" pitchFamily="18" charset="0"/>
              </a:rPr>
              <a:t>F</a:t>
            </a:r>
            <a:r>
              <a:rPr lang="en-GB" i="1" dirty="0">
                <a:effectLst/>
                <a:latin typeface="Arial" panose="020B0604020202020204" pitchFamily="34" charset="0"/>
                <a:ea typeface="Calibri" panose="020F0502020204030204" pitchFamily="34" charset="0"/>
                <a:cs typeface="Times New Roman" panose="02020603050405020304" pitchFamily="18" charset="0"/>
              </a:rPr>
              <a:t>igure 1 Cost of Special Constabulary (</a:t>
            </a:r>
            <a:r>
              <a:rPr lang="en-GB" i="1" dirty="0">
                <a:effectLst/>
                <a:latin typeface="Arial" panose="020B0604020202020204" pitchFamily="34" charset="0"/>
                <a:ea typeface="Calibri" panose="020F0502020204030204" pitchFamily="34" charset="0"/>
                <a:cs typeface="Arial" panose="020B0604020202020204" pitchFamily="34" charset="0"/>
              </a:rPr>
              <a:t>Callender et al</a:t>
            </a:r>
            <a:r>
              <a:rPr lang="en-GB" i="1" dirty="0">
                <a:latin typeface="Arial" panose="020B0604020202020204" pitchFamily="34" charset="0"/>
                <a:ea typeface="Calibri" panose="020F0502020204030204" pitchFamily="34" charset="0"/>
                <a:cs typeface="Arial" panose="020B0604020202020204" pitchFamily="34" charset="0"/>
              </a:rPr>
              <a:t>, </a:t>
            </a:r>
            <a:r>
              <a:rPr lang="en-GB" i="1" dirty="0">
                <a:effectLst/>
                <a:latin typeface="Arial" panose="020B0604020202020204" pitchFamily="34" charset="0"/>
                <a:ea typeface="Calibri" panose="020F0502020204030204" pitchFamily="34" charset="0"/>
                <a:cs typeface="Arial" panose="020B0604020202020204" pitchFamily="34" charset="0"/>
              </a:rPr>
              <a:t>2020).</a:t>
            </a:r>
          </a:p>
          <a:p>
            <a:pPr>
              <a:lnSpc>
                <a:spcPct val="150000"/>
              </a:lnSpc>
              <a:spcAft>
                <a:spcPts val="800"/>
              </a:spcAft>
            </a:pPr>
            <a:r>
              <a:rPr lang="en-GB" sz="2000" dirty="0">
                <a:latin typeface="Arial" panose="020B0604020202020204" pitchFamily="34" charset="0"/>
                <a:ea typeface="Calibri" panose="020F0502020204030204" pitchFamily="34" charset="0"/>
                <a:cs typeface="Arial" panose="020B0604020202020204" pitchFamily="34" charset="0"/>
              </a:rPr>
              <a:t>It is essential, that Gwent Special Constabulary implement strategies to retain volunteers to return investments.</a:t>
            </a:r>
            <a:endParaRPr lang="en-GB" sz="2000" dirty="0">
              <a:effectLst/>
              <a:latin typeface="Arial" panose="020B0604020202020204" pitchFamily="34" charset="0"/>
              <a:ea typeface="Calibri" panose="020F0502020204030204" pitchFamily="34" charset="0"/>
              <a:cs typeface="Arial" panose="020B0604020202020204" pitchFamily="34" charset="0"/>
            </a:endParaRPr>
          </a:p>
        </p:txBody>
      </p:sp>
      <p:sp>
        <p:nvSpPr>
          <p:cNvPr id="59" name="Rectangle 58">
            <a:extLst>
              <a:ext uri="{FF2B5EF4-FFF2-40B4-BE49-F238E27FC236}">
                <a16:creationId xmlns:a16="http://schemas.microsoft.com/office/drawing/2014/main" id="{2D38E934-3434-368D-86C8-E77B7BA0F41F}"/>
              </a:ext>
            </a:extLst>
          </p:cNvPr>
          <p:cNvSpPr/>
          <p:nvPr/>
        </p:nvSpPr>
        <p:spPr>
          <a:xfrm>
            <a:off x="599539" y="14395618"/>
            <a:ext cx="9360000" cy="654187"/>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latin typeface="Arial" panose="020B0604020202020204" pitchFamily="34" charset="0"/>
                <a:cs typeface="Arial" panose="020B0604020202020204" pitchFamily="34" charset="0"/>
              </a:rPr>
              <a:t>PURPOSE</a:t>
            </a:r>
          </a:p>
        </p:txBody>
      </p:sp>
      <p:sp>
        <p:nvSpPr>
          <p:cNvPr id="63" name="TextBox 62">
            <a:extLst>
              <a:ext uri="{FF2B5EF4-FFF2-40B4-BE49-F238E27FC236}">
                <a16:creationId xmlns:a16="http://schemas.microsoft.com/office/drawing/2014/main" id="{743AC3B9-EBCB-06D1-3A3D-5C1849DF42B7}"/>
              </a:ext>
            </a:extLst>
          </p:cNvPr>
          <p:cNvSpPr txBox="1"/>
          <p:nvPr/>
        </p:nvSpPr>
        <p:spPr>
          <a:xfrm>
            <a:off x="633880" y="15329727"/>
            <a:ext cx="9245990" cy="2003369"/>
          </a:xfrm>
          <a:prstGeom prst="rect">
            <a:avLst/>
          </a:prstGeom>
          <a:noFill/>
        </p:spPr>
        <p:txBody>
          <a:bodyPr wrap="square">
            <a:spAutoFit/>
          </a:bodyPr>
          <a:lstStyle/>
          <a:p>
            <a:pPr>
              <a:lnSpc>
                <a:spcPct val="150000"/>
              </a:lnSpc>
              <a:spcAft>
                <a:spcPts val="800"/>
              </a:spcAft>
            </a:pPr>
            <a:r>
              <a:rPr lang="en-GB" sz="2000" dirty="0">
                <a:effectLst/>
                <a:latin typeface="Arial" panose="020B0604020202020204" pitchFamily="34" charset="0"/>
                <a:ea typeface="Times New Roman" panose="02020603050405020304" pitchFamily="18" charset="0"/>
                <a:cs typeface="Arial" panose="020B0604020202020204" pitchFamily="34" charset="0"/>
              </a:rPr>
              <a:t>The research aims to examine the Special Constable’s volunteering experience at Gwent Police, to recognise challenges, provide better support and encourage their retention</a:t>
            </a:r>
            <a:r>
              <a:rPr lang="en-GB" sz="2400" dirty="0">
                <a:effectLst/>
                <a:latin typeface="Arial" panose="020B0604020202020204" pitchFamily="34" charset="0"/>
                <a:ea typeface="Times New Roman" panose="02020603050405020304" pitchFamily="18" charset="0"/>
                <a:cs typeface="Arial" panose="020B0604020202020204" pitchFamily="34" charset="0"/>
              </a:rPr>
              <a:t>.</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6" name="TextBox 65">
            <a:extLst>
              <a:ext uri="{FF2B5EF4-FFF2-40B4-BE49-F238E27FC236}">
                <a16:creationId xmlns:a16="http://schemas.microsoft.com/office/drawing/2014/main" id="{C7BAC743-CF41-7705-A815-C4BE1864A038}"/>
              </a:ext>
            </a:extLst>
          </p:cNvPr>
          <p:cNvSpPr txBox="1"/>
          <p:nvPr/>
        </p:nvSpPr>
        <p:spPr>
          <a:xfrm>
            <a:off x="568603" y="18928476"/>
            <a:ext cx="8832554" cy="1889300"/>
          </a:xfrm>
          <a:prstGeom prst="rect">
            <a:avLst/>
          </a:prstGeom>
          <a:noFill/>
        </p:spPr>
        <p:txBody>
          <a:bodyPr wrap="square">
            <a:spAutoFit/>
          </a:bodyPr>
          <a:lstStyle/>
          <a:p>
            <a:pPr>
              <a:lnSpc>
                <a:spcPct val="150000"/>
              </a:lnSpc>
              <a:spcAft>
                <a:spcPts val="80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Literature on the retention of volunteers, such as Frayling (2018); Callender </a:t>
            </a:r>
            <a:r>
              <a:rPr lang="en-GB" sz="20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2000" dirty="0">
                <a:effectLst/>
                <a:latin typeface="Arial" panose="020B0604020202020204" pitchFamily="34" charset="0"/>
                <a:ea typeface="Calibri" panose="020F0502020204030204" pitchFamily="34" charset="0"/>
                <a:cs typeface="Times New Roman" panose="02020603050405020304" pitchFamily="18" charset="0"/>
              </a:rPr>
              <a:t> (2020), and NPCC (2018) cite negative experiences within organisations which are </a:t>
            </a:r>
            <a:r>
              <a:rPr lang="en-GB" sz="2000" dirty="0">
                <a:solidFill>
                  <a:srgbClr val="000000"/>
                </a:solidFill>
                <a:effectLst/>
                <a:latin typeface="Arial" panose="020B0604020202020204" pitchFamily="34" charset="0"/>
                <a:ea typeface="Calibri" panose="020F0502020204030204" pitchFamily="34" charset="0"/>
              </a:rPr>
              <a:t>associated with the decisions of Specials to resign.</a:t>
            </a:r>
            <a:r>
              <a:rPr lang="en-GB" sz="2000" dirty="0">
                <a:effectLst/>
                <a:latin typeface="Arial" panose="020B0604020202020204" pitchFamily="34" charset="0"/>
                <a:ea typeface="Calibri" panose="020F0502020204030204" pitchFamily="34" charset="0"/>
                <a:cs typeface="Times New Roman" panose="02020603050405020304" pitchFamily="18" charset="0"/>
              </a:rPr>
              <a:t> </a:t>
            </a:r>
            <a:r>
              <a:rPr lang="en-GB" sz="2000" dirty="0">
                <a:latin typeface="Arial" panose="020B0604020202020204" pitchFamily="34" charset="0"/>
                <a:ea typeface="Calibri" panose="020F0502020204030204" pitchFamily="34" charset="0"/>
                <a:cs typeface="Times New Roman" panose="02020603050405020304" pitchFamily="18" charset="0"/>
              </a:rPr>
              <a:t>Figure 2 introduces reasons for driving resignations.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8" name="Picture 67">
            <a:extLst>
              <a:ext uri="{FF2B5EF4-FFF2-40B4-BE49-F238E27FC236}">
                <a16:creationId xmlns:a16="http://schemas.microsoft.com/office/drawing/2014/main" id="{8C400B87-D070-F048-E490-BC869559BA57}"/>
              </a:ext>
            </a:extLst>
          </p:cNvPr>
          <p:cNvPicPr>
            <a:picLocks noChangeAspect="1"/>
          </p:cNvPicPr>
          <p:nvPr/>
        </p:nvPicPr>
        <p:blipFill>
          <a:blip r:embed="rId5"/>
          <a:stretch>
            <a:fillRect/>
          </a:stretch>
        </p:blipFill>
        <p:spPr>
          <a:xfrm>
            <a:off x="911286" y="21292652"/>
            <a:ext cx="8507842" cy="4933306"/>
          </a:xfrm>
          <a:prstGeom prst="rect">
            <a:avLst/>
          </a:prstGeom>
          <a:ln>
            <a:noFill/>
          </a:ln>
          <a:effectLst>
            <a:outerShdw blurRad="292100" dist="139700" dir="2700000" algn="tl" rotWithShape="0">
              <a:srgbClr val="333333">
                <a:alpha val="65000"/>
              </a:srgbClr>
            </a:outerShdw>
          </a:effectLst>
        </p:spPr>
      </p:pic>
      <p:sp>
        <p:nvSpPr>
          <p:cNvPr id="72" name="TextBox 71">
            <a:extLst>
              <a:ext uri="{FF2B5EF4-FFF2-40B4-BE49-F238E27FC236}">
                <a16:creationId xmlns:a16="http://schemas.microsoft.com/office/drawing/2014/main" id="{99EEEF54-75BA-1AF6-B136-D895EAF9E989}"/>
              </a:ext>
            </a:extLst>
          </p:cNvPr>
          <p:cNvSpPr txBox="1"/>
          <p:nvPr/>
        </p:nvSpPr>
        <p:spPr>
          <a:xfrm>
            <a:off x="603156" y="27025935"/>
            <a:ext cx="9356383" cy="2805320"/>
          </a:xfrm>
          <a:prstGeom prst="rect">
            <a:avLst/>
          </a:prstGeom>
          <a:noFill/>
        </p:spPr>
        <p:txBody>
          <a:bodyPr wrap="square">
            <a:spAutoFit/>
          </a:bodyPr>
          <a:lstStyle/>
          <a:p>
            <a:pPr>
              <a:lnSpc>
                <a:spcPct val="150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Briton </a:t>
            </a:r>
            <a:r>
              <a:rPr lang="en-GB" sz="2000" i="1" dirty="0">
                <a:effectLst/>
                <a:latin typeface="Arial" panose="020B0604020202020204" pitchFamily="34" charset="0"/>
                <a:ea typeface="Calibri" panose="020F0502020204030204" pitchFamily="34" charset="0"/>
                <a:cs typeface="Arial" panose="020B0604020202020204" pitchFamily="34" charset="0"/>
              </a:rPr>
              <a:t>et al,</a:t>
            </a:r>
            <a:r>
              <a:rPr lang="en-GB" sz="2000" dirty="0">
                <a:effectLst/>
                <a:latin typeface="Arial" panose="020B0604020202020204" pitchFamily="34" charset="0"/>
                <a:ea typeface="Calibri" panose="020F0502020204030204" pitchFamily="34" charset="0"/>
                <a:cs typeface="Arial" panose="020B0604020202020204" pitchFamily="34" charset="0"/>
              </a:rPr>
              <a:t> (2021) highlight that the relations with Regulars </a:t>
            </a:r>
            <a:r>
              <a:rPr lang="en-GB" sz="2000" dirty="0">
                <a:latin typeface="Arial" panose="020B0604020202020204" pitchFamily="34" charset="0"/>
                <a:ea typeface="Calibri" panose="020F0502020204030204" pitchFamily="34" charset="0"/>
                <a:cs typeface="Arial" panose="020B0604020202020204" pitchFamily="34" charset="0"/>
              </a:rPr>
              <a:t>reflect</a:t>
            </a:r>
            <a:r>
              <a:rPr lang="en-GB" sz="2000" dirty="0">
                <a:effectLst/>
                <a:latin typeface="Arial" panose="020B0604020202020204" pitchFamily="34" charset="0"/>
                <a:ea typeface="Calibri" panose="020F0502020204030204" pitchFamily="34" charset="0"/>
                <a:cs typeface="Arial" panose="020B0604020202020204" pitchFamily="34" charset="0"/>
              </a:rPr>
              <a:t> on the Special Constables’ experience. Feeling useful and being integrated within policing teams, are </a:t>
            </a:r>
            <a:r>
              <a:rPr lang="en-GB" sz="2000" dirty="0">
                <a:latin typeface="Arial" panose="020B0604020202020204" pitchFamily="34" charset="0"/>
                <a:ea typeface="Calibri" panose="020F0502020204030204" pitchFamily="34" charset="0"/>
                <a:cs typeface="Arial" panose="020B0604020202020204" pitchFamily="34" charset="0"/>
              </a:rPr>
              <a:t>important</a:t>
            </a:r>
            <a:r>
              <a:rPr lang="en-GB" sz="2000" dirty="0">
                <a:effectLst/>
                <a:latin typeface="Arial" panose="020B0604020202020204" pitchFamily="34" charset="0"/>
                <a:ea typeface="Calibri" panose="020F0502020204030204" pitchFamily="34" charset="0"/>
                <a:cs typeface="Arial" panose="020B0604020202020204" pitchFamily="34" charset="0"/>
              </a:rPr>
              <a:t> factors in shaping the morale</a:t>
            </a:r>
            <a:r>
              <a:rPr lang="en-GB" sz="2000" dirty="0">
                <a:latin typeface="Arial" panose="020B0604020202020204" pitchFamily="34" charset="0"/>
                <a:ea typeface="Calibri" panose="020F0502020204030204" pitchFamily="34" charset="0"/>
                <a:cs typeface="Arial" panose="020B0604020202020204" pitchFamily="34" charset="0"/>
              </a:rPr>
              <a:t> and </a:t>
            </a:r>
            <a:r>
              <a:rPr lang="en-GB" sz="2000" dirty="0">
                <a:effectLst/>
                <a:latin typeface="Arial" panose="020B0604020202020204" pitchFamily="34" charset="0"/>
                <a:ea typeface="Calibri" panose="020F0502020204030204" pitchFamily="34" charset="0"/>
                <a:cs typeface="Arial" panose="020B0604020202020204" pitchFamily="34" charset="0"/>
              </a:rPr>
              <a:t>retention of Specials. Bullock and Leeney (2016) identified that these relationships can be challenging, including negative attitudes toward volunteers, which results in a lack of integration with Regulars Constables. </a:t>
            </a:r>
          </a:p>
        </p:txBody>
      </p:sp>
      <p:pic>
        <p:nvPicPr>
          <p:cNvPr id="74" name="Picture 73">
            <a:extLst>
              <a:ext uri="{FF2B5EF4-FFF2-40B4-BE49-F238E27FC236}">
                <a16:creationId xmlns:a16="http://schemas.microsoft.com/office/drawing/2014/main" id="{8E2F8F56-26DE-F19A-21F9-0946FE9D892C}"/>
              </a:ext>
            </a:extLst>
          </p:cNvPr>
          <p:cNvPicPr>
            <a:picLocks noChangeAspect="1"/>
          </p:cNvPicPr>
          <p:nvPr/>
        </p:nvPicPr>
        <p:blipFill>
          <a:blip r:embed="rId6"/>
          <a:stretch>
            <a:fillRect/>
          </a:stretch>
        </p:blipFill>
        <p:spPr>
          <a:xfrm>
            <a:off x="1507488" y="7005089"/>
            <a:ext cx="7442953" cy="5382961"/>
          </a:xfrm>
          <a:prstGeom prst="rect">
            <a:avLst/>
          </a:prstGeom>
          <a:ln>
            <a:noFill/>
          </a:ln>
          <a:effectLst>
            <a:outerShdw blurRad="292100" dist="139700" dir="2700000" algn="tl" rotWithShape="0">
              <a:srgbClr val="333333">
                <a:alpha val="65000"/>
              </a:srgbClr>
            </a:outerShdw>
          </a:effectLst>
        </p:spPr>
      </p:pic>
      <p:sp>
        <p:nvSpPr>
          <p:cNvPr id="76" name="Rectangle 75">
            <a:extLst>
              <a:ext uri="{FF2B5EF4-FFF2-40B4-BE49-F238E27FC236}">
                <a16:creationId xmlns:a16="http://schemas.microsoft.com/office/drawing/2014/main" id="{64366366-E14B-35C4-84EC-3C4703285DDD}"/>
              </a:ext>
            </a:extLst>
          </p:cNvPr>
          <p:cNvSpPr/>
          <p:nvPr/>
        </p:nvSpPr>
        <p:spPr>
          <a:xfrm>
            <a:off x="630472" y="17276186"/>
            <a:ext cx="9360000" cy="654191"/>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latin typeface="Arial" panose="020B0604020202020204" pitchFamily="34" charset="0"/>
                <a:cs typeface="Arial" panose="020B0604020202020204" pitchFamily="34" charset="0"/>
              </a:rPr>
              <a:t>LITERATURE REVIEW</a:t>
            </a:r>
          </a:p>
        </p:txBody>
      </p:sp>
      <p:sp>
        <p:nvSpPr>
          <p:cNvPr id="79" name="Rectangle 78">
            <a:extLst>
              <a:ext uri="{FF2B5EF4-FFF2-40B4-BE49-F238E27FC236}">
                <a16:creationId xmlns:a16="http://schemas.microsoft.com/office/drawing/2014/main" id="{98D44C45-3248-5AE3-4CFA-D3BAA98C25C0}"/>
              </a:ext>
            </a:extLst>
          </p:cNvPr>
          <p:cNvSpPr/>
          <p:nvPr/>
        </p:nvSpPr>
        <p:spPr>
          <a:xfrm>
            <a:off x="11423356" y="2345250"/>
            <a:ext cx="9360000" cy="654191"/>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latin typeface="Arial" panose="020B0604020202020204" pitchFamily="34" charset="0"/>
                <a:cs typeface="Arial" panose="020B0604020202020204" pitchFamily="34" charset="0"/>
              </a:rPr>
              <a:t>LITERATURE REVIEW CONTINUED</a:t>
            </a:r>
          </a:p>
        </p:txBody>
      </p:sp>
      <p:graphicFrame>
        <p:nvGraphicFramePr>
          <p:cNvPr id="81" name="Table 62">
            <a:extLst>
              <a:ext uri="{FF2B5EF4-FFF2-40B4-BE49-F238E27FC236}">
                <a16:creationId xmlns:a16="http://schemas.microsoft.com/office/drawing/2014/main" id="{7405C527-50CB-3005-D2CD-0F8BE66E8FE6}"/>
              </a:ext>
            </a:extLst>
          </p:cNvPr>
          <p:cNvGraphicFramePr>
            <a:graphicFrameLocks noGrp="1"/>
          </p:cNvGraphicFramePr>
          <p:nvPr>
            <p:extLst>
              <p:ext uri="{D42A27DB-BD31-4B8C-83A1-F6EECF244321}">
                <p14:modId xmlns:p14="http://schemas.microsoft.com/office/powerpoint/2010/main" val="3136485656"/>
              </p:ext>
            </p:extLst>
          </p:nvPr>
        </p:nvGraphicFramePr>
        <p:xfrm>
          <a:off x="11423355" y="5597870"/>
          <a:ext cx="9403220" cy="12380300"/>
        </p:xfrm>
        <a:graphic>
          <a:graphicData uri="http://schemas.openxmlformats.org/drawingml/2006/table">
            <a:tbl>
              <a:tblPr firstRow="1" bandRow="1">
                <a:effectLst>
                  <a:outerShdw blurRad="50800" dist="50800" dir="5400000" algn="ctr" rotWithShape="0">
                    <a:schemeClr val="bg1"/>
                  </a:outerShdw>
                </a:effectLst>
                <a:tableStyleId>{BDBED569-4797-4DF1-A0F4-6AAB3CD982D8}</a:tableStyleId>
              </a:tblPr>
              <a:tblGrid>
                <a:gridCol w="4701610">
                  <a:extLst>
                    <a:ext uri="{9D8B030D-6E8A-4147-A177-3AD203B41FA5}">
                      <a16:colId xmlns:a16="http://schemas.microsoft.com/office/drawing/2014/main" val="2958746996"/>
                    </a:ext>
                  </a:extLst>
                </a:gridCol>
                <a:gridCol w="4701610">
                  <a:extLst>
                    <a:ext uri="{9D8B030D-6E8A-4147-A177-3AD203B41FA5}">
                      <a16:colId xmlns:a16="http://schemas.microsoft.com/office/drawing/2014/main" val="3389700548"/>
                    </a:ext>
                  </a:extLst>
                </a:gridCol>
              </a:tblGrid>
              <a:tr h="636481">
                <a:tc>
                  <a:txBody>
                    <a:bodyPr/>
                    <a:lstStyle/>
                    <a:p>
                      <a:pPr marL="0" marR="0" lvl="0" indent="0" algn="ctr" defTabSz="4036710" rtl="0" eaLnBrk="1" fontAlgn="auto" latinLnBrk="0" hangingPunct="1">
                        <a:lnSpc>
                          <a:spcPct val="150000"/>
                        </a:lnSpc>
                        <a:spcBef>
                          <a:spcPts val="0"/>
                        </a:spcBef>
                        <a:spcAft>
                          <a:spcPts val="0"/>
                        </a:spcAft>
                        <a:buClrTx/>
                        <a:buSzTx/>
                        <a:buFontTx/>
                        <a:buNone/>
                        <a:tabLst/>
                        <a:defRPr/>
                      </a:pPr>
                      <a:r>
                        <a:rPr lang="en-GB" sz="2000" b="1" u="sng" dirty="0">
                          <a:solidFill>
                            <a:schemeClr val="tx1"/>
                          </a:solidFill>
                          <a:effectLst/>
                          <a:latin typeface="Arial" panose="020B0604020202020204" pitchFamily="34" charset="0"/>
                          <a:cs typeface="Arial" panose="020B0604020202020204" pitchFamily="34" charset="0"/>
                        </a:rPr>
                        <a:t>Previous studies.</a:t>
                      </a:r>
                    </a:p>
                  </a:txBody>
                  <a:tcPr>
                    <a:solidFill>
                      <a:schemeClr val="bg1"/>
                    </a:solidFill>
                  </a:tcPr>
                </a:tc>
                <a:tc>
                  <a:txBody>
                    <a:bodyPr/>
                    <a:lstStyle/>
                    <a:p>
                      <a:pPr marL="0" marR="0" lvl="0" indent="0" algn="ctr" defTabSz="4036710" rtl="0" eaLnBrk="1" fontAlgn="auto" latinLnBrk="0" hangingPunct="1">
                        <a:lnSpc>
                          <a:spcPct val="150000"/>
                        </a:lnSpc>
                        <a:spcBef>
                          <a:spcPts val="0"/>
                        </a:spcBef>
                        <a:spcAft>
                          <a:spcPts val="0"/>
                        </a:spcAft>
                        <a:buClrTx/>
                        <a:buSzTx/>
                        <a:buFontTx/>
                        <a:buNone/>
                        <a:tabLst/>
                        <a:defRPr/>
                      </a:pPr>
                      <a:r>
                        <a:rPr lang="en-GB" sz="2000" b="1" u="sng" dirty="0">
                          <a:solidFill>
                            <a:schemeClr val="tx1"/>
                          </a:solidFill>
                          <a:effectLst/>
                          <a:latin typeface="Arial" panose="020B0604020202020204" pitchFamily="34" charset="0"/>
                          <a:cs typeface="Arial" panose="020B0604020202020204" pitchFamily="34" charset="0"/>
                        </a:rPr>
                        <a:t>The academic research.</a:t>
                      </a:r>
                      <a:endParaRPr lang="en-GB" sz="2000" b="1" u="sng"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1859957499"/>
                  </a:ext>
                </a:extLst>
              </a:tr>
              <a:tr h="1476026">
                <a:tc>
                  <a:txBody>
                    <a:bodyPr/>
                    <a:lstStyle/>
                    <a:p>
                      <a:pPr marL="0" marR="0" lvl="0" indent="0" algn="l" defTabSz="4036710" rtl="0" eaLnBrk="1" fontAlgn="auto" latinLnBrk="0" hangingPunct="1">
                        <a:lnSpc>
                          <a:spcPct val="150000"/>
                        </a:lnSpc>
                        <a:spcBef>
                          <a:spcPts val="0"/>
                        </a:spcBef>
                        <a:spcAft>
                          <a:spcPts val="800"/>
                        </a:spcAft>
                        <a:buClrTx/>
                        <a:buSzTx/>
                        <a:buFontTx/>
                        <a:buNone/>
                        <a:tabLst/>
                        <a:defRPr/>
                      </a:pPr>
                      <a:r>
                        <a:rPr kumimoji="0" lang="en-GB" sz="20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Police remain closed to outsiders (</a:t>
                      </a:r>
                      <a:r>
                        <a:rPr lang="en-GB" sz="2000" b="0" dirty="0">
                          <a:solidFill>
                            <a:schemeClr val="tx1"/>
                          </a:solidFill>
                          <a:effectLst/>
                          <a:latin typeface="Arial" panose="020B0604020202020204" pitchFamily="34" charset="0"/>
                          <a:cs typeface="Arial" panose="020B0604020202020204" pitchFamily="34" charset="0"/>
                        </a:rPr>
                        <a:t>Frayling, 2018). Therefore, the authors had </a:t>
                      </a:r>
                      <a:r>
                        <a:rPr kumimoji="0" lang="en-GB" sz="20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limited access to the organisation. </a:t>
                      </a:r>
                    </a:p>
                  </a:txBody>
                  <a:tcPr/>
                </a:tc>
                <a:tc>
                  <a:txBody>
                    <a:bodyPr/>
                    <a:lstStyle/>
                    <a:p>
                      <a:pPr marL="0" marR="0" lvl="0" indent="0" algn="l" defTabSz="4036710" rtl="0" eaLnBrk="1" fontAlgn="auto" latinLnBrk="0" hangingPunct="1">
                        <a:lnSpc>
                          <a:spcPct val="150000"/>
                        </a:lnSpc>
                        <a:spcBef>
                          <a:spcPts val="0"/>
                        </a:spcBef>
                        <a:spcAft>
                          <a:spcPts val="0"/>
                        </a:spcAft>
                        <a:buClrTx/>
                        <a:buSzTx/>
                        <a:buFontTx/>
                        <a:buNone/>
                        <a:tabLst/>
                        <a:defRPr/>
                      </a:pPr>
                      <a:r>
                        <a:rPr lang="en-GB" sz="2000" b="0" dirty="0">
                          <a:solidFill>
                            <a:schemeClr val="tx1"/>
                          </a:solidFill>
                          <a:effectLst/>
                          <a:latin typeface="Arial" panose="020B0604020202020204" pitchFamily="34" charset="0"/>
                          <a:cs typeface="Arial" panose="020B0604020202020204" pitchFamily="34" charset="0"/>
                        </a:rPr>
                        <a:t>The author volunteers for the Gwent Police. Therefore, has access to the Special Constabulary. </a:t>
                      </a:r>
                      <a:endParaRPr lang="en-GB" sz="20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a:tc>
                <a:extLst>
                  <a:ext uri="{0D108BD9-81ED-4DB2-BD59-A6C34878D82A}">
                    <a16:rowId xmlns:a16="http://schemas.microsoft.com/office/drawing/2014/main" val="715081724"/>
                  </a:ext>
                </a:extLst>
              </a:tr>
              <a:tr h="2913825">
                <a:tc>
                  <a:txBody>
                    <a:bodyPr/>
                    <a:lstStyle/>
                    <a:p>
                      <a:pPr marL="0" marR="0" lvl="0" indent="0" algn="l" defTabSz="4036710" rtl="0" eaLnBrk="1" fontAlgn="auto" latinLnBrk="0" hangingPunct="1">
                        <a:lnSpc>
                          <a:spcPct val="150000"/>
                        </a:lnSpc>
                        <a:spcBef>
                          <a:spcPts val="0"/>
                        </a:spcBef>
                        <a:spcAft>
                          <a:spcPts val="0"/>
                        </a:spcAft>
                        <a:buClrTx/>
                        <a:buSzTx/>
                        <a:buFontTx/>
                        <a:buNone/>
                        <a:tabLst/>
                        <a:defRPr/>
                      </a:pPr>
                      <a:r>
                        <a:rPr lang="en-GB" sz="2000" b="0" dirty="0">
                          <a:solidFill>
                            <a:schemeClr val="tx1"/>
                          </a:solidFill>
                          <a:effectLst/>
                          <a:latin typeface="Arial" panose="020B0604020202020204" pitchFamily="34" charset="0"/>
                          <a:cs typeface="Arial" panose="020B0604020202020204" pitchFamily="34" charset="0"/>
                        </a:rPr>
                        <a:t>The authors were using out-of-date secondary data. </a:t>
                      </a:r>
                    </a:p>
                    <a:p>
                      <a:pPr marL="0" marR="0" lvl="0" indent="0" algn="l" defTabSz="4036710" rtl="0" eaLnBrk="1" fontAlgn="auto" latinLnBrk="0" hangingPunct="1">
                        <a:lnSpc>
                          <a:spcPct val="150000"/>
                        </a:lnSpc>
                        <a:spcBef>
                          <a:spcPts val="0"/>
                        </a:spcBef>
                        <a:spcAft>
                          <a:spcPts val="0"/>
                        </a:spcAft>
                        <a:buClrTx/>
                        <a:buSzTx/>
                        <a:buFontTx/>
                        <a:buNone/>
                        <a:tabLst/>
                        <a:defRPr/>
                      </a:pPr>
                      <a:r>
                        <a:rPr lang="en-GB" sz="2000" b="0" dirty="0">
                          <a:solidFill>
                            <a:schemeClr val="tx1"/>
                          </a:solidFill>
                          <a:effectLst/>
                          <a:latin typeface="Arial" panose="020B0604020202020204" pitchFamily="34" charset="0"/>
                          <a:cs typeface="Arial" panose="020B0604020202020204" pitchFamily="34" charset="0"/>
                        </a:rPr>
                        <a:t>Callender </a:t>
                      </a:r>
                      <a:r>
                        <a:rPr lang="en-GB" sz="2000" b="0" i="1" dirty="0">
                          <a:solidFill>
                            <a:schemeClr val="tx1"/>
                          </a:solidFill>
                          <a:effectLst/>
                          <a:latin typeface="Arial" panose="020B0604020202020204" pitchFamily="34" charset="0"/>
                          <a:cs typeface="Arial" panose="020B0604020202020204" pitchFamily="34" charset="0"/>
                        </a:rPr>
                        <a:t>et al</a:t>
                      </a:r>
                      <a:r>
                        <a:rPr lang="en-GB" sz="2000" b="0" dirty="0">
                          <a:solidFill>
                            <a:schemeClr val="tx1"/>
                          </a:solidFill>
                          <a:effectLst/>
                          <a:latin typeface="Arial" panose="020B0604020202020204" pitchFamily="34" charset="0"/>
                          <a:cs typeface="Arial" panose="020B0604020202020204" pitchFamily="34" charset="0"/>
                        </a:rPr>
                        <a:t>, (2020) and  Frayling (2018) used data indicating reasons for special constables’ resignations from the research by </a:t>
                      </a:r>
                      <a:r>
                        <a:rPr lang="en-GB" sz="2000" b="0" u="none" strike="noStrike" dirty="0">
                          <a:solidFill>
                            <a:schemeClr val="tx1"/>
                          </a:solidFill>
                          <a:effectLst/>
                          <a:latin typeface="Arial" panose="020B0604020202020204" pitchFamily="34" charset="0"/>
                          <a:cs typeface="Arial" panose="020B0604020202020204" pitchFamily="34" charset="0"/>
                        </a:rPr>
                        <a:t>Alexander (2000)</a:t>
                      </a:r>
                      <a:r>
                        <a:rPr lang="en-GB" sz="2000" b="0" dirty="0">
                          <a:solidFill>
                            <a:schemeClr val="tx1"/>
                          </a:solidFill>
                          <a:effectLst/>
                          <a:latin typeface="Arial" panose="020B0604020202020204" pitchFamily="34" charset="0"/>
                          <a:cs typeface="Arial" panose="020B0604020202020204" pitchFamily="34" charset="0"/>
                        </a:rPr>
                        <a:t> and </a:t>
                      </a:r>
                      <a:r>
                        <a:rPr lang="en-GB" sz="2000" b="0" u="none" strike="noStrike" dirty="0">
                          <a:solidFill>
                            <a:schemeClr val="tx1"/>
                          </a:solidFill>
                          <a:effectLst/>
                          <a:latin typeface="Arial" panose="020B0604020202020204" pitchFamily="34" charset="0"/>
                          <a:cs typeface="Arial" panose="020B0604020202020204" pitchFamily="34" charset="0"/>
                        </a:rPr>
                        <a:t>Gaston (2001).</a:t>
                      </a:r>
                      <a:endParaRPr lang="en-GB" sz="20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a:solidFill>
                      <a:schemeClr val="bg1"/>
                    </a:solidFill>
                  </a:tcPr>
                </a:tc>
                <a:tc>
                  <a:txBody>
                    <a:bodyPr/>
                    <a:lstStyle/>
                    <a:p>
                      <a:pPr marL="0" marR="0" lvl="0" indent="0" algn="l" defTabSz="4036710" rtl="0" eaLnBrk="1" fontAlgn="auto" latinLnBrk="0" hangingPunct="1">
                        <a:lnSpc>
                          <a:spcPct val="150000"/>
                        </a:lnSpc>
                        <a:spcBef>
                          <a:spcPts val="0"/>
                        </a:spcBef>
                        <a:spcAft>
                          <a:spcPts val="0"/>
                        </a:spcAft>
                        <a:buClrTx/>
                        <a:buSzTx/>
                        <a:buFontTx/>
                        <a:buNone/>
                        <a:tabLst/>
                        <a:defRPr/>
                      </a:pPr>
                      <a:r>
                        <a:rPr lang="en-GB" sz="2000" b="0" dirty="0">
                          <a:solidFill>
                            <a:schemeClr val="tx1"/>
                          </a:solidFill>
                          <a:effectLst/>
                          <a:latin typeface="Arial" panose="020B0604020202020204" pitchFamily="34" charset="0"/>
                          <a:cs typeface="Arial" panose="020B0604020202020204" pitchFamily="34" charset="0"/>
                        </a:rPr>
                        <a:t>The current project was based on the most recent secondary data, such as Britton (2017);  Frayling (2018), and Callender </a:t>
                      </a:r>
                      <a:r>
                        <a:rPr lang="en-GB" sz="2000" b="0" i="1" dirty="0">
                          <a:solidFill>
                            <a:schemeClr val="tx1"/>
                          </a:solidFill>
                          <a:effectLst/>
                          <a:latin typeface="Arial" panose="020B0604020202020204" pitchFamily="34" charset="0"/>
                          <a:cs typeface="Arial" panose="020B0604020202020204" pitchFamily="34" charset="0"/>
                        </a:rPr>
                        <a:t>et al</a:t>
                      </a:r>
                      <a:r>
                        <a:rPr lang="en-GB" sz="2000" b="0" dirty="0">
                          <a:solidFill>
                            <a:schemeClr val="tx1"/>
                          </a:solidFill>
                          <a:effectLst/>
                          <a:latin typeface="Arial" panose="020B0604020202020204" pitchFamily="34" charset="0"/>
                          <a:cs typeface="Arial" panose="020B0604020202020204" pitchFamily="34" charset="0"/>
                        </a:rPr>
                        <a:t>, (2020).</a:t>
                      </a:r>
                      <a:endParaRPr lang="en-GB" sz="20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endParaRPr lang="en-GB" sz="2000" b="0" dirty="0">
                        <a:solidFill>
                          <a:schemeClr val="tx1"/>
                        </a:solidFill>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501905535"/>
                  </a:ext>
                </a:extLst>
              </a:tr>
              <a:tr h="1476026">
                <a:tc>
                  <a:txBody>
                    <a:bodyPr/>
                    <a:lstStyle/>
                    <a:p>
                      <a:pPr marL="0" marR="0" lvl="0" indent="0" algn="l" defTabSz="4036710" rtl="0" eaLnBrk="1" fontAlgn="auto" latinLnBrk="0" hangingPunct="1">
                        <a:lnSpc>
                          <a:spcPct val="150000"/>
                        </a:lnSpc>
                        <a:spcBef>
                          <a:spcPts val="0"/>
                        </a:spcBef>
                        <a:spcAft>
                          <a:spcPts val="0"/>
                        </a:spcAft>
                        <a:buClrTx/>
                        <a:buSzTx/>
                        <a:buFontTx/>
                        <a:buNone/>
                        <a:tabLst/>
                        <a:defRPr/>
                      </a:pPr>
                      <a:r>
                        <a:rPr lang="en-GB" sz="2000" b="0" dirty="0">
                          <a:solidFill>
                            <a:schemeClr val="tx1"/>
                          </a:solidFill>
                          <a:effectLst/>
                          <a:latin typeface="Arial" panose="020B0604020202020204" pitchFamily="34" charset="0"/>
                          <a:cs typeface="Arial" panose="020B0604020202020204" pitchFamily="34" charset="0"/>
                        </a:rPr>
                        <a:t>Previous research projects were based on one method of collecting primary data, quantitative or qualitative. </a:t>
                      </a:r>
                      <a:endParaRPr lang="en-GB" sz="20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a:tc>
                <a:tc>
                  <a:txBody>
                    <a:bodyPr/>
                    <a:lstStyle/>
                    <a:p>
                      <a:pPr marL="0" marR="0" lvl="0" indent="0" algn="l" defTabSz="4036710" rtl="0" eaLnBrk="1" fontAlgn="auto" latinLnBrk="0" hangingPunct="1">
                        <a:lnSpc>
                          <a:spcPct val="150000"/>
                        </a:lnSpc>
                        <a:spcBef>
                          <a:spcPts val="0"/>
                        </a:spcBef>
                        <a:spcAft>
                          <a:spcPts val="0"/>
                        </a:spcAft>
                        <a:buClrTx/>
                        <a:buSzTx/>
                        <a:buFontTx/>
                        <a:buNone/>
                        <a:tabLst/>
                        <a:defRPr/>
                      </a:pPr>
                      <a:r>
                        <a:rPr lang="en-GB" sz="2000" b="0" dirty="0">
                          <a:solidFill>
                            <a:schemeClr val="tx1"/>
                          </a:solidFill>
                          <a:effectLst/>
                          <a:latin typeface="Arial" panose="020B0604020202020204" pitchFamily="34" charset="0"/>
                          <a:cs typeface="Arial" panose="020B0604020202020204" pitchFamily="34" charset="0"/>
                        </a:rPr>
                        <a:t>The researcher used a mixed method of collecting primary data, to avoid biases and increase validity. </a:t>
                      </a:r>
                      <a:endParaRPr lang="en-GB" sz="20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a:tc>
                <a:extLst>
                  <a:ext uri="{0D108BD9-81ED-4DB2-BD59-A6C34878D82A}">
                    <a16:rowId xmlns:a16="http://schemas.microsoft.com/office/drawing/2014/main" val="3099290793"/>
                  </a:ext>
                </a:extLst>
              </a:tr>
              <a:tr h="2650611">
                <a:tc>
                  <a:txBody>
                    <a:bodyPr/>
                    <a:lstStyle/>
                    <a:p>
                      <a:pPr>
                        <a:lnSpc>
                          <a:spcPct val="150000"/>
                        </a:lnSpc>
                        <a:spcAft>
                          <a:spcPts val="800"/>
                        </a:spcAft>
                      </a:pPr>
                      <a:r>
                        <a:rPr lang="en-GB" sz="2000" b="0" dirty="0">
                          <a:solidFill>
                            <a:schemeClr val="tx1"/>
                          </a:solidFill>
                          <a:effectLst/>
                          <a:latin typeface="Arial" panose="020B0604020202020204" pitchFamily="34" charset="0"/>
                          <a:cs typeface="Arial" panose="020B0604020202020204" pitchFamily="34" charset="0"/>
                        </a:rPr>
                        <a:t>National survey samples included 12% to 20% of volunteer representatives from the examined force. This small sample could be not enough to understand the general experience and challenges of Special Constables. </a:t>
                      </a:r>
                      <a:endParaRPr lang="en-GB" sz="2000" b="0" dirty="0">
                        <a:solidFill>
                          <a:srgbClr val="FF0000"/>
                        </a:solidFill>
                        <a:effectLst/>
                        <a:latin typeface="Arial" panose="020B0604020202020204" pitchFamily="34" charset="0"/>
                        <a:cs typeface="Arial" panose="020B0604020202020204" pitchFamily="34" charset="0"/>
                      </a:endParaRPr>
                    </a:p>
                  </a:txBody>
                  <a:tcPr>
                    <a:solidFill>
                      <a:schemeClr val="bg1"/>
                    </a:solidFill>
                  </a:tcPr>
                </a:tc>
                <a:tc>
                  <a:txBody>
                    <a:bodyPr/>
                    <a:lstStyle/>
                    <a:p>
                      <a:pPr>
                        <a:lnSpc>
                          <a:spcPct val="150000"/>
                        </a:lnSpc>
                        <a:spcAft>
                          <a:spcPts val="800"/>
                        </a:spcAft>
                      </a:pPr>
                      <a:r>
                        <a:rPr lang="en-GB" sz="2000" b="0" dirty="0">
                          <a:solidFill>
                            <a:schemeClr val="tx1"/>
                          </a:solidFill>
                          <a:effectLst/>
                          <a:latin typeface="Arial" panose="020B0604020202020204" pitchFamily="34" charset="0"/>
                          <a:cs typeface="Arial" panose="020B0604020202020204" pitchFamily="34" charset="0"/>
                        </a:rPr>
                        <a:t>More than 50% of the Special Constables serving for the Gwent Police responded to the survey.</a:t>
                      </a:r>
                    </a:p>
                    <a:p>
                      <a:pPr>
                        <a:lnSpc>
                          <a:spcPct val="150000"/>
                        </a:lnSpc>
                        <a:spcAft>
                          <a:spcPts val="800"/>
                        </a:spcAft>
                      </a:pPr>
                      <a:r>
                        <a:rPr lang="en-GB" sz="2000" b="0" dirty="0">
                          <a:solidFill>
                            <a:schemeClr val="tx1"/>
                          </a:solidFill>
                          <a:effectLst/>
                          <a:latin typeface="Arial" panose="020B0604020202020204" pitchFamily="34" charset="0"/>
                          <a:cs typeface="Arial" panose="020B0604020202020204" pitchFamily="34" charset="0"/>
                        </a:rPr>
                        <a:t> </a:t>
                      </a:r>
                      <a:endParaRPr lang="en-GB" sz="20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endParaRPr lang="en-GB" sz="2000" b="0" dirty="0">
                        <a:solidFill>
                          <a:schemeClr val="tx1"/>
                        </a:solidFill>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4162050693"/>
                  </a:ext>
                </a:extLst>
              </a:tr>
              <a:tr h="1336510">
                <a:tc>
                  <a:txBody>
                    <a:bodyPr/>
                    <a:lstStyle/>
                    <a:p>
                      <a:pPr>
                        <a:lnSpc>
                          <a:spcPct val="150000"/>
                        </a:lnSpc>
                      </a:pPr>
                      <a:r>
                        <a:rPr lang="en-GB" sz="2000" b="0" dirty="0">
                          <a:solidFill>
                            <a:schemeClr val="tx1"/>
                          </a:solidFill>
                          <a:effectLst/>
                          <a:latin typeface="Arial" panose="020B0604020202020204" pitchFamily="34" charset="0"/>
                          <a:cs typeface="Arial" panose="020B0604020202020204" pitchFamily="34" charset="0"/>
                        </a:rPr>
                        <a:t>At least two different forces were selected for the research projects. Therefore, enabled to provide a broader view of the Special Constabulary. However, examining two different forces is more difficult to analyse the results. </a:t>
                      </a:r>
                      <a:endParaRPr lang="en-GB" sz="2000" b="0" dirty="0">
                        <a:solidFill>
                          <a:schemeClr val="tx1"/>
                        </a:solidFill>
                        <a:latin typeface="Arial" panose="020B0604020202020204" pitchFamily="34" charset="0"/>
                        <a:cs typeface="Arial" panose="020B0604020202020204" pitchFamily="34" charset="0"/>
                      </a:endParaRPr>
                    </a:p>
                  </a:txBody>
                  <a:tcPr/>
                </a:tc>
                <a:tc>
                  <a:txBody>
                    <a:bodyPr/>
                    <a:lstStyle/>
                    <a:p>
                      <a:pPr marL="0" marR="0" lvl="0" indent="0" algn="l" defTabSz="4036710" rtl="0" eaLnBrk="1" fontAlgn="auto" latinLnBrk="0" hangingPunct="1">
                        <a:lnSpc>
                          <a:spcPct val="150000"/>
                        </a:lnSpc>
                        <a:spcBef>
                          <a:spcPts val="0"/>
                        </a:spcBef>
                        <a:spcAft>
                          <a:spcPts val="0"/>
                        </a:spcAft>
                        <a:buClrTx/>
                        <a:buSzTx/>
                        <a:buFontTx/>
                        <a:buNone/>
                        <a:tabLst/>
                        <a:defRPr/>
                      </a:pPr>
                      <a:r>
                        <a:rPr lang="en-GB" sz="2000" b="0" dirty="0">
                          <a:solidFill>
                            <a:schemeClr val="tx1"/>
                          </a:solidFill>
                          <a:effectLst/>
                          <a:latin typeface="Arial" panose="020B0604020202020204" pitchFamily="34" charset="0"/>
                          <a:cs typeface="Arial" panose="020B0604020202020204" pitchFamily="34" charset="0"/>
                        </a:rPr>
                        <a:t>Primary data was collected from responders volunteering in Gwent Police. </a:t>
                      </a:r>
                      <a:endParaRPr lang="en-GB" sz="20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endParaRPr lang="en-GB" sz="20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21372131"/>
                  </a:ext>
                </a:extLst>
              </a:tr>
            </a:tbl>
          </a:graphicData>
        </a:graphic>
      </p:graphicFrame>
      <p:sp>
        <p:nvSpPr>
          <p:cNvPr id="84" name="TextBox 83">
            <a:extLst>
              <a:ext uri="{FF2B5EF4-FFF2-40B4-BE49-F238E27FC236}">
                <a16:creationId xmlns:a16="http://schemas.microsoft.com/office/drawing/2014/main" id="{90B36FEB-3EB2-9EA7-88CE-623B409E040A}"/>
              </a:ext>
            </a:extLst>
          </p:cNvPr>
          <p:cNvSpPr txBox="1"/>
          <p:nvPr/>
        </p:nvSpPr>
        <p:spPr>
          <a:xfrm rot="10800000" flipV="1">
            <a:off x="11408616" y="3582787"/>
            <a:ext cx="9421870" cy="1984518"/>
          </a:xfrm>
          <a:prstGeom prst="rect">
            <a:avLst/>
          </a:prstGeom>
          <a:noFill/>
        </p:spPr>
        <p:txBody>
          <a:bodyPr wrap="square">
            <a:spAutoFit/>
          </a:bodyPr>
          <a:lstStyle/>
          <a:p>
            <a:pPr>
              <a:lnSpc>
                <a:spcPct val="150000"/>
              </a:lnSpc>
              <a:spcAft>
                <a:spcPts val="800"/>
              </a:spcAft>
            </a:pPr>
            <a:r>
              <a:rPr lang="en-GB" sz="2000" dirty="0">
                <a:latin typeface="Arial" panose="020B0604020202020204" pitchFamily="34" charset="0"/>
                <a:ea typeface="Calibri" panose="020F0502020204030204" pitchFamily="34" charset="0"/>
                <a:cs typeface="Arial" panose="020B0604020202020204" pitchFamily="34" charset="0"/>
              </a:rPr>
              <a:t>During the review of the literature, weaknesses in previous findings were identified (see Table 1).</a:t>
            </a:r>
          </a:p>
          <a:p>
            <a:pPr>
              <a:lnSpc>
                <a:spcPct val="150000"/>
              </a:lnSpc>
              <a:spcAft>
                <a:spcPts val="800"/>
              </a:spcAft>
            </a:pPr>
            <a:r>
              <a:rPr lang="en-GB" sz="2000" b="1" dirty="0">
                <a:effectLst/>
                <a:latin typeface="Arial" panose="020B0604020202020204" pitchFamily="34" charset="0"/>
                <a:ea typeface="Calibri" panose="020F0502020204030204" pitchFamily="34" charset="0"/>
                <a:cs typeface="Arial" panose="020B0604020202020204" pitchFamily="34" charset="0"/>
              </a:rPr>
              <a:t>Table 1 </a:t>
            </a:r>
            <a:r>
              <a:rPr lang="en-GB" sz="2000" dirty="0">
                <a:effectLst/>
                <a:latin typeface="Arial" panose="020B0604020202020204" pitchFamily="34" charset="0"/>
                <a:ea typeface="Calibri" panose="020F0502020204030204" pitchFamily="34" charset="0"/>
                <a:cs typeface="Arial" panose="020B0604020202020204" pitchFamily="34" charset="0"/>
              </a:rPr>
              <a:t>Limitations of the previous research projects </a:t>
            </a:r>
            <a:r>
              <a:rPr lang="en-GB" sz="2000" dirty="0">
                <a:latin typeface="Arial" panose="020B0604020202020204" pitchFamily="34" charset="0"/>
                <a:ea typeface="Calibri" panose="020F0502020204030204" pitchFamily="34" charset="0"/>
                <a:cs typeface="Arial" panose="020B0604020202020204" pitchFamily="34" charset="0"/>
              </a:rPr>
              <a:t>in contrast to</a:t>
            </a:r>
            <a:r>
              <a:rPr lang="en-GB" sz="2000" dirty="0">
                <a:effectLst/>
                <a:latin typeface="Arial" panose="020B0604020202020204" pitchFamily="34" charset="0"/>
                <a:ea typeface="Calibri" panose="020F0502020204030204" pitchFamily="34" charset="0"/>
                <a:cs typeface="Arial" panose="020B0604020202020204" pitchFamily="34" charset="0"/>
              </a:rPr>
              <a:t> this academic research. </a:t>
            </a:r>
          </a:p>
        </p:txBody>
      </p:sp>
      <p:sp>
        <p:nvSpPr>
          <p:cNvPr id="86" name="TextBox 85">
            <a:extLst>
              <a:ext uri="{FF2B5EF4-FFF2-40B4-BE49-F238E27FC236}">
                <a16:creationId xmlns:a16="http://schemas.microsoft.com/office/drawing/2014/main" id="{5513C704-4B5C-69A8-1F0E-8190271A8A49}"/>
              </a:ext>
            </a:extLst>
          </p:cNvPr>
          <p:cNvSpPr txBox="1"/>
          <p:nvPr/>
        </p:nvSpPr>
        <p:spPr>
          <a:xfrm>
            <a:off x="11474107" y="19229988"/>
            <a:ext cx="8781358" cy="3792577"/>
          </a:xfrm>
          <a:prstGeom prst="rect">
            <a:avLst/>
          </a:prstGeom>
          <a:noFill/>
        </p:spPr>
        <p:txBody>
          <a:bodyPr wrap="square">
            <a:spAutoFit/>
          </a:bodyPr>
          <a:lstStyle/>
          <a:p>
            <a:pPr>
              <a:lnSpc>
                <a:spcPct val="107000"/>
              </a:lnSpc>
              <a:spcAft>
                <a:spcPts val="800"/>
              </a:spcAft>
            </a:pPr>
            <a:r>
              <a:rPr lang="en-GB" sz="2000" b="1" dirty="0">
                <a:effectLst/>
                <a:latin typeface="Arial" panose="020B0604020202020204" pitchFamily="34" charset="0"/>
                <a:ea typeface="Calibri" panose="020F0502020204030204" pitchFamily="34" charset="0"/>
                <a:cs typeface="Arial" panose="020B0604020202020204" pitchFamily="34" charset="0"/>
              </a:rPr>
              <a:t>Sample</a:t>
            </a:r>
            <a:r>
              <a:rPr lang="en-GB" sz="2000" dirty="0">
                <a:effectLst/>
                <a:latin typeface="Arial" panose="020B0604020202020204" pitchFamily="34" charset="0"/>
                <a:ea typeface="Calibri" panose="020F0502020204030204" pitchFamily="34" charset="0"/>
                <a:cs typeface="Arial" panose="020B0604020202020204" pitchFamily="34" charset="0"/>
              </a:rPr>
              <a:t>: 31 out of 60 operational Special </a:t>
            </a:r>
            <a:r>
              <a:rPr lang="en-GB" sz="2000" dirty="0">
                <a:latin typeface="Arial" panose="020B0604020202020204" pitchFamily="34" charset="0"/>
                <a:ea typeface="Calibri" panose="020F0502020204030204" pitchFamily="34" charset="0"/>
                <a:cs typeface="Arial" panose="020B0604020202020204" pitchFamily="34" charset="0"/>
              </a:rPr>
              <a:t>C</a:t>
            </a:r>
            <a:r>
              <a:rPr lang="en-GB" sz="2000" dirty="0">
                <a:effectLst/>
                <a:latin typeface="Arial" panose="020B0604020202020204" pitchFamily="34" charset="0"/>
                <a:ea typeface="Calibri" panose="020F0502020204030204" pitchFamily="34" charset="0"/>
                <a:cs typeface="Arial" panose="020B0604020202020204" pitchFamily="34" charset="0"/>
              </a:rPr>
              <a:t>onstables </a:t>
            </a:r>
            <a:r>
              <a:rPr lang="en-GB" sz="2000" dirty="0">
                <a:latin typeface="Arial" panose="020B0604020202020204" pitchFamily="34" charset="0"/>
                <a:ea typeface="Calibri" panose="020F0502020204030204" pitchFamily="34" charset="0"/>
                <a:cs typeface="Arial" panose="020B0604020202020204" pitchFamily="34" charset="0"/>
              </a:rPr>
              <a:t>from</a:t>
            </a:r>
            <a:r>
              <a:rPr lang="en-GB" sz="2000" dirty="0">
                <a:effectLst/>
                <a:latin typeface="Arial" panose="020B0604020202020204" pitchFamily="34" charset="0"/>
                <a:ea typeface="Calibri" panose="020F0502020204030204" pitchFamily="34" charset="0"/>
                <a:cs typeface="Arial" panose="020B0604020202020204" pitchFamily="34" charset="0"/>
              </a:rPr>
              <a:t> Gwent Police.</a:t>
            </a:r>
          </a:p>
          <a:p>
            <a:pPr>
              <a:lnSpc>
                <a:spcPct val="107000"/>
              </a:lnSpc>
              <a:spcAft>
                <a:spcPts val="800"/>
              </a:spcAft>
            </a:pPr>
            <a:r>
              <a:rPr lang="en-GB" sz="2000" b="1" dirty="0">
                <a:latin typeface="Arial" panose="020B0604020202020204" pitchFamily="34" charset="0"/>
                <a:ea typeface="Calibri" panose="020F0502020204030204" pitchFamily="34" charset="0"/>
                <a:cs typeface="Arial" panose="020B0604020202020204" pitchFamily="34" charset="0"/>
              </a:rPr>
              <a:t>M</a:t>
            </a:r>
            <a:r>
              <a:rPr lang="en-GB" sz="2000" b="1" dirty="0">
                <a:effectLst/>
                <a:latin typeface="Arial" panose="020B0604020202020204" pitchFamily="34" charset="0"/>
                <a:ea typeface="Calibri" panose="020F0502020204030204" pitchFamily="34" charset="0"/>
                <a:cs typeface="Arial" panose="020B0604020202020204" pitchFamily="34" charset="0"/>
              </a:rPr>
              <a:t>ethod</a:t>
            </a:r>
            <a:r>
              <a:rPr lang="en-GB" sz="2000" b="1" dirty="0">
                <a:latin typeface="Arial" panose="020B0604020202020204" pitchFamily="34" charset="0"/>
                <a:ea typeface="Calibri" panose="020F0502020204030204" pitchFamily="34" charset="0"/>
                <a:cs typeface="Arial" panose="020B0604020202020204" pitchFamily="34" charset="0"/>
              </a:rPr>
              <a:t>: </a:t>
            </a:r>
            <a:r>
              <a:rPr lang="en-GB" sz="2000" dirty="0">
                <a:effectLst/>
                <a:latin typeface="Arial" panose="020B0604020202020204" pitchFamily="34" charset="0"/>
                <a:ea typeface="Calibri" panose="020F0502020204030204" pitchFamily="34" charset="0"/>
                <a:cs typeface="Arial" panose="020B0604020202020204" pitchFamily="34" charset="0"/>
              </a:rPr>
              <a:t>mixed method; qualitative and quantitative.</a:t>
            </a:r>
          </a:p>
          <a:p>
            <a:pPr>
              <a:lnSpc>
                <a:spcPct val="107000"/>
              </a:lnSpc>
              <a:spcAft>
                <a:spcPts val="800"/>
              </a:spcAft>
            </a:pPr>
            <a:r>
              <a:rPr lang="en-GB" sz="2000" b="1" dirty="0">
                <a:effectLst/>
                <a:latin typeface="Arial" panose="020B0604020202020204" pitchFamily="34" charset="0"/>
                <a:ea typeface="Calibri" panose="020F0502020204030204" pitchFamily="34" charset="0"/>
                <a:cs typeface="Arial" panose="020B0604020202020204" pitchFamily="34" charset="0"/>
              </a:rPr>
              <a:t>Tool</a:t>
            </a:r>
            <a:r>
              <a:rPr lang="en-GB" sz="2000" b="1" dirty="0">
                <a:latin typeface="Arial" panose="020B0604020202020204" pitchFamily="34" charset="0"/>
                <a:ea typeface="Calibri" panose="020F0502020204030204" pitchFamily="34" charset="0"/>
                <a:cs typeface="Arial" panose="020B0604020202020204" pitchFamily="34" charset="0"/>
              </a:rPr>
              <a:t>: </a:t>
            </a:r>
            <a:r>
              <a:rPr lang="en-GB" sz="2000" dirty="0">
                <a:effectLst/>
                <a:latin typeface="Arial" panose="020B0604020202020204" pitchFamily="34" charset="0"/>
                <a:ea typeface="Calibri" panose="020F0502020204030204" pitchFamily="34" charset="0"/>
                <a:cs typeface="Arial" panose="020B0604020202020204" pitchFamily="34" charset="0"/>
              </a:rPr>
              <a:t>questionnaire disseminated via email.</a:t>
            </a:r>
          </a:p>
          <a:p>
            <a:pPr>
              <a:lnSpc>
                <a:spcPct val="107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The questionnaire included a set of:</a:t>
            </a:r>
          </a:p>
          <a:p>
            <a:pPr marL="285750" indent="-285750">
              <a:lnSpc>
                <a:spcPct val="150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Arial" panose="020B0604020202020204" pitchFamily="34" charset="0"/>
              </a:rPr>
              <a:t>closed questions, based on – </a:t>
            </a:r>
            <a:r>
              <a:rPr lang="en-GB" sz="2000" dirty="0">
                <a:effectLst/>
                <a:latin typeface="Arial" panose="020B0604020202020204" pitchFamily="34" charset="0"/>
                <a:ea typeface="Calibri" panose="020F0502020204030204" pitchFamily="34" charset="0"/>
              </a:rPr>
              <a:t>5-point Interval </a:t>
            </a:r>
            <a:r>
              <a:rPr lang="en-GB" sz="2000" dirty="0">
                <a:latin typeface="Arial" panose="020B0604020202020204" pitchFamily="34" charset="0"/>
                <a:ea typeface="Calibri" panose="020F0502020204030204" pitchFamily="34" charset="0"/>
              </a:rPr>
              <a:t>S</a:t>
            </a:r>
            <a:r>
              <a:rPr lang="en-GB" sz="2000" dirty="0">
                <a:effectLst/>
                <a:latin typeface="Arial" panose="020B0604020202020204" pitchFamily="34" charset="0"/>
                <a:ea typeface="Calibri" panose="020F0502020204030204" pitchFamily="34" charset="0"/>
              </a:rPr>
              <a:t>cale </a:t>
            </a:r>
            <a:r>
              <a:rPr lang="en-GB" sz="2000" dirty="0">
                <a:effectLst/>
                <a:latin typeface="Arial" panose="020B0604020202020204" pitchFamily="34" charset="0"/>
                <a:ea typeface="Calibri" panose="020F0502020204030204" pitchFamily="34" charset="0"/>
                <a:cs typeface="Arial" panose="020B0604020202020204" pitchFamily="34" charset="0"/>
              </a:rPr>
              <a:t> – quantitative data</a:t>
            </a:r>
          </a:p>
          <a:p>
            <a:pPr marL="285750" indent="-285750">
              <a:lnSpc>
                <a:spcPct val="107000"/>
              </a:lnSpc>
              <a:spcAft>
                <a:spcPts val="800"/>
              </a:spcAft>
              <a:buFont typeface="Arial" panose="020B060402020202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open-ended questions – qualitative data.</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 </a:t>
            </a:r>
          </a:p>
        </p:txBody>
      </p:sp>
      <p:sp>
        <p:nvSpPr>
          <p:cNvPr id="89" name="Rectangle 88">
            <a:extLst>
              <a:ext uri="{FF2B5EF4-FFF2-40B4-BE49-F238E27FC236}">
                <a16:creationId xmlns:a16="http://schemas.microsoft.com/office/drawing/2014/main" id="{EF9A7053-EE73-5AB6-9FA9-7E2E345F7D71}"/>
              </a:ext>
            </a:extLst>
          </p:cNvPr>
          <p:cNvSpPr/>
          <p:nvPr/>
        </p:nvSpPr>
        <p:spPr>
          <a:xfrm>
            <a:off x="11423356" y="18332892"/>
            <a:ext cx="9360000" cy="654191"/>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latin typeface="Arial" panose="020B0604020202020204" pitchFamily="34" charset="0"/>
                <a:cs typeface="Arial" panose="020B0604020202020204" pitchFamily="34" charset="0"/>
              </a:rPr>
              <a:t>METHODOLOGY</a:t>
            </a:r>
          </a:p>
        </p:txBody>
      </p:sp>
      <p:graphicFrame>
        <p:nvGraphicFramePr>
          <p:cNvPr id="92" name="Table 83">
            <a:extLst>
              <a:ext uri="{FF2B5EF4-FFF2-40B4-BE49-F238E27FC236}">
                <a16:creationId xmlns:a16="http://schemas.microsoft.com/office/drawing/2014/main" id="{E3DE7149-EB57-5C29-143D-613C6DB43FF1}"/>
              </a:ext>
            </a:extLst>
          </p:cNvPr>
          <p:cNvGraphicFramePr>
            <a:graphicFrameLocks noGrp="1"/>
          </p:cNvGraphicFramePr>
          <p:nvPr>
            <p:extLst>
              <p:ext uri="{D42A27DB-BD31-4B8C-83A1-F6EECF244321}">
                <p14:modId xmlns:p14="http://schemas.microsoft.com/office/powerpoint/2010/main" val="3272491907"/>
              </p:ext>
            </p:extLst>
          </p:nvPr>
        </p:nvGraphicFramePr>
        <p:xfrm>
          <a:off x="11474110" y="23625322"/>
          <a:ext cx="9258492" cy="4477083"/>
        </p:xfrm>
        <a:graphic>
          <a:graphicData uri="http://schemas.openxmlformats.org/drawingml/2006/table">
            <a:tbl>
              <a:tblPr firstRow="1" bandRow="1">
                <a:tableStyleId>{BDBED569-4797-4DF1-A0F4-6AAB3CD982D8}</a:tableStyleId>
              </a:tblPr>
              <a:tblGrid>
                <a:gridCol w="4629246">
                  <a:extLst>
                    <a:ext uri="{9D8B030D-6E8A-4147-A177-3AD203B41FA5}">
                      <a16:colId xmlns:a16="http://schemas.microsoft.com/office/drawing/2014/main" val="3612418429"/>
                    </a:ext>
                  </a:extLst>
                </a:gridCol>
                <a:gridCol w="4629246">
                  <a:extLst>
                    <a:ext uri="{9D8B030D-6E8A-4147-A177-3AD203B41FA5}">
                      <a16:colId xmlns:a16="http://schemas.microsoft.com/office/drawing/2014/main" val="2815125366"/>
                    </a:ext>
                  </a:extLst>
                </a:gridCol>
              </a:tblGrid>
              <a:tr h="663081">
                <a:tc>
                  <a:txBody>
                    <a:bodyPr/>
                    <a:lstStyle/>
                    <a:p>
                      <a:pPr algn="ctr">
                        <a:lnSpc>
                          <a:spcPts val="1600"/>
                        </a:lnSpc>
                      </a:pPr>
                      <a:endParaRPr lang="en-GB" sz="2000" b="1" u="sng" dirty="0">
                        <a:solidFill>
                          <a:schemeClr val="tx1"/>
                        </a:solidFill>
                        <a:effectLst/>
                        <a:latin typeface="Arial" panose="020B0604020202020204" pitchFamily="34" charset="0"/>
                        <a:cs typeface="Arial" panose="020B0604020202020204" pitchFamily="34" charset="0"/>
                      </a:endParaRPr>
                    </a:p>
                    <a:p>
                      <a:pPr algn="ctr">
                        <a:lnSpc>
                          <a:spcPts val="1600"/>
                        </a:lnSpc>
                      </a:pPr>
                      <a:r>
                        <a:rPr lang="en-GB" sz="2000" b="1" u="sng" dirty="0">
                          <a:solidFill>
                            <a:schemeClr val="tx1"/>
                          </a:solidFill>
                          <a:effectLst/>
                          <a:latin typeface="Arial" panose="020B0604020202020204" pitchFamily="34" charset="0"/>
                          <a:cs typeface="Arial" panose="020B0604020202020204" pitchFamily="34" charset="0"/>
                        </a:rPr>
                        <a:t>Advantage</a:t>
                      </a:r>
                      <a:r>
                        <a:rPr lang="pl-PL" sz="2000" b="1" u="sng" dirty="0">
                          <a:solidFill>
                            <a:schemeClr val="tx1"/>
                          </a:solidFill>
                          <a:effectLst/>
                          <a:latin typeface="Arial" panose="020B0604020202020204" pitchFamily="34" charset="0"/>
                          <a:cs typeface="Arial" panose="020B0604020202020204" pitchFamily="34" charset="0"/>
                        </a:rPr>
                        <a:t>s</a:t>
                      </a:r>
                      <a:endParaRPr lang="en-GB" sz="2000" b="1" dirty="0">
                        <a:solidFill>
                          <a:schemeClr val="tx1"/>
                        </a:solidFill>
                      </a:endParaRPr>
                    </a:p>
                  </a:txBody>
                  <a:tcPr>
                    <a:solidFill>
                      <a:schemeClr val="bg1"/>
                    </a:solidFill>
                  </a:tcPr>
                </a:tc>
                <a:tc>
                  <a:txBody>
                    <a:bodyPr/>
                    <a:lstStyle/>
                    <a:p>
                      <a:pPr marL="0" marR="0" lvl="0" indent="0" algn="ctr" defTabSz="4036710" rtl="0" eaLnBrk="1" fontAlgn="auto" latinLnBrk="0" hangingPunct="1">
                        <a:lnSpc>
                          <a:spcPts val="1600"/>
                        </a:lnSpc>
                        <a:spcBef>
                          <a:spcPts val="0"/>
                        </a:spcBef>
                        <a:spcAft>
                          <a:spcPts val="0"/>
                        </a:spcAft>
                        <a:buClrTx/>
                        <a:buSzTx/>
                        <a:buFontTx/>
                        <a:buNone/>
                        <a:tabLst/>
                        <a:defRPr/>
                      </a:pPr>
                      <a:endParaRPr lang="en-GB" sz="2000" b="1" u="sng"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ctr" defTabSz="4036710" rtl="0" eaLnBrk="1" fontAlgn="auto" latinLnBrk="0" hangingPunct="1">
                        <a:lnSpc>
                          <a:spcPts val="1600"/>
                        </a:lnSpc>
                        <a:spcBef>
                          <a:spcPts val="0"/>
                        </a:spcBef>
                        <a:spcAft>
                          <a:spcPts val="0"/>
                        </a:spcAft>
                        <a:buClrTx/>
                        <a:buSzTx/>
                        <a:buFontTx/>
                        <a:buNone/>
                        <a:tabLst/>
                        <a:defRPr/>
                      </a:pPr>
                      <a:r>
                        <a:rPr lang="pl-PL" sz="2000" b="1" u="sng" dirty="0">
                          <a:solidFill>
                            <a:schemeClr val="tx1"/>
                          </a:solidFill>
                          <a:effectLst/>
                          <a:latin typeface="Arial" panose="020B0604020202020204" pitchFamily="34" charset="0"/>
                          <a:ea typeface="Calibri" panose="020F0502020204030204" pitchFamily="34" charset="0"/>
                          <a:cs typeface="Arial" panose="020B0604020202020204" pitchFamily="34" charset="0"/>
                        </a:rPr>
                        <a:t>Disadvantages</a:t>
                      </a:r>
                      <a:endParaRPr lang="en-GB" sz="20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2259871686"/>
                  </a:ext>
                </a:extLst>
              </a:tr>
              <a:tr h="906692">
                <a:tc>
                  <a:txBody>
                    <a:bodyPr/>
                    <a:lstStyle/>
                    <a:p>
                      <a:pPr marL="0" marR="0" lvl="0" indent="0" algn="l" defTabSz="4036710" rtl="0" eaLnBrk="1" fontAlgn="auto" latinLnBrk="0" hangingPunct="1">
                        <a:lnSpc>
                          <a:spcPct val="150000"/>
                        </a:lnSpc>
                        <a:spcBef>
                          <a:spcPts val="0"/>
                        </a:spcBef>
                        <a:spcAft>
                          <a:spcPts val="0"/>
                        </a:spcAft>
                        <a:buClrTx/>
                        <a:buSzTx/>
                        <a:buFontTx/>
                        <a:buNone/>
                        <a:tabLst/>
                        <a:defRPr/>
                      </a:pPr>
                      <a:r>
                        <a:rPr lang="pl-PL" sz="2000" dirty="0">
                          <a:effectLst/>
                          <a:latin typeface="Arial" panose="020B0604020202020204" pitchFamily="34" charset="0"/>
                          <a:cs typeface="Arial" panose="020B0604020202020204" pitchFamily="34" charset="0"/>
                        </a:rPr>
                        <a:t>Balance </a:t>
                      </a:r>
                      <a:r>
                        <a:rPr lang="en-GB" sz="2000" dirty="0">
                          <a:effectLst/>
                          <a:latin typeface="Arial" panose="020B0604020202020204" pitchFamily="34" charset="0"/>
                          <a:cs typeface="Arial" panose="020B0604020202020204" pitchFamily="34" charset="0"/>
                        </a:rPr>
                        <a:t>out the limitations of each individual method.</a:t>
                      </a:r>
                      <a:endParaRPr lang="en-GB" sz="2000" dirty="0">
                        <a:solidFill>
                          <a:srgbClr val="2F5496"/>
                        </a:solidFill>
                        <a:effectLst/>
                        <a:latin typeface="Arial" panose="020B0604020202020204" pitchFamily="34" charset="0"/>
                        <a:ea typeface="Calibri" panose="020F0502020204030204" pitchFamily="34" charset="0"/>
                        <a:cs typeface="Arial" panose="020B0604020202020204" pitchFamily="34" charset="0"/>
                      </a:endParaRPr>
                    </a:p>
                  </a:txBody>
                  <a:tcPr/>
                </a:tc>
                <a:tc>
                  <a:txBody>
                    <a:bodyPr/>
                    <a:lstStyle/>
                    <a:p>
                      <a:pPr marL="0" marR="0" lvl="0" indent="0" algn="l" defTabSz="4036710" rtl="0" eaLnBrk="1" fontAlgn="auto" latinLnBrk="0" hangingPunct="1">
                        <a:lnSpc>
                          <a:spcPct val="150000"/>
                        </a:lnSpc>
                        <a:spcBef>
                          <a:spcPts val="0"/>
                        </a:spcBef>
                        <a:spcAft>
                          <a:spcPts val="0"/>
                        </a:spcAft>
                        <a:buClrTx/>
                        <a:buSzTx/>
                        <a:buFontTx/>
                        <a:buNone/>
                        <a:tabLst/>
                        <a:defRPr/>
                      </a:pPr>
                      <a:r>
                        <a:rPr lang="en-GB" sz="2000" dirty="0">
                          <a:effectLst/>
                          <a:latin typeface="Arial" panose="020B0604020202020204" pitchFamily="34" charset="0"/>
                          <a:cs typeface="Arial" panose="020B0604020202020204" pitchFamily="34" charset="0"/>
                        </a:rPr>
                        <a:t>More complex to carry out.</a:t>
                      </a:r>
                      <a:endParaRPr lang="en-GB" sz="2000" dirty="0">
                        <a:solidFill>
                          <a:srgbClr val="2F5496"/>
                        </a:solidFill>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endParaRPr lang="en-GB" sz="2000" dirty="0"/>
                    </a:p>
                  </a:txBody>
                  <a:tcPr/>
                </a:tc>
                <a:extLst>
                  <a:ext uri="{0D108BD9-81ED-4DB2-BD59-A6C34878D82A}">
                    <a16:rowId xmlns:a16="http://schemas.microsoft.com/office/drawing/2014/main" val="202593983"/>
                  </a:ext>
                </a:extLst>
              </a:tr>
              <a:tr h="897983">
                <a:tc>
                  <a:txBody>
                    <a:bodyPr/>
                    <a:lstStyle/>
                    <a:p>
                      <a:pPr marL="0" marR="0" lvl="0" indent="0" algn="l" defTabSz="4036710" rtl="0" eaLnBrk="1" fontAlgn="auto" latinLnBrk="0" hangingPunct="1">
                        <a:lnSpc>
                          <a:spcPct val="150000"/>
                        </a:lnSpc>
                        <a:spcBef>
                          <a:spcPts val="0"/>
                        </a:spcBef>
                        <a:spcAft>
                          <a:spcPts val="0"/>
                        </a:spcAft>
                        <a:buClrTx/>
                        <a:buSzTx/>
                        <a:buFontTx/>
                        <a:buNone/>
                        <a:tabLst/>
                        <a:defRPr/>
                      </a:pPr>
                      <a:r>
                        <a:rPr lang="en-GB" sz="2000" dirty="0">
                          <a:effectLst/>
                          <a:latin typeface="Arial" panose="020B0604020202020204" pitchFamily="34" charset="0"/>
                          <a:cs typeface="Arial" panose="020B0604020202020204" pitchFamily="34" charset="0"/>
                        </a:rPr>
                        <a:t>Increase validity and provide stronger evidence in findings.</a:t>
                      </a:r>
                      <a:endParaRPr lang="en-GB" sz="2000" dirty="0">
                        <a:solidFill>
                          <a:srgbClr val="2F5496"/>
                        </a:solidFill>
                        <a:effectLst/>
                        <a:latin typeface="Arial" panose="020B0604020202020204" pitchFamily="34" charset="0"/>
                        <a:ea typeface="Calibri" panose="020F0502020204030204" pitchFamily="34" charset="0"/>
                        <a:cs typeface="Arial" panose="020B0604020202020204" pitchFamily="34" charset="0"/>
                      </a:endParaRPr>
                    </a:p>
                  </a:txBody>
                  <a:tcPr>
                    <a:solidFill>
                      <a:schemeClr val="bg1"/>
                    </a:solidFill>
                  </a:tcPr>
                </a:tc>
                <a:tc>
                  <a:txBody>
                    <a:bodyPr/>
                    <a:lstStyle/>
                    <a:p>
                      <a:pPr marL="0" marR="0" lvl="0" indent="0" algn="l" defTabSz="4036710" rtl="0" eaLnBrk="1" fontAlgn="auto" latinLnBrk="0" hangingPunct="1">
                        <a:lnSpc>
                          <a:spcPct val="150000"/>
                        </a:lnSpc>
                        <a:spcBef>
                          <a:spcPts val="0"/>
                        </a:spcBef>
                        <a:spcAft>
                          <a:spcPts val="0"/>
                        </a:spcAft>
                        <a:buClrTx/>
                        <a:buSzTx/>
                        <a:buFontTx/>
                        <a:buNone/>
                        <a:tabLst/>
                        <a:defRPr/>
                      </a:pPr>
                      <a:r>
                        <a:rPr lang="en-GB" sz="2000" dirty="0">
                          <a:effectLst/>
                          <a:latin typeface="Arial" panose="020B0604020202020204" pitchFamily="34" charset="0"/>
                          <a:cs typeface="Arial" panose="020B0604020202020204" pitchFamily="34" charset="0"/>
                        </a:rPr>
                        <a:t>Time-consuming to collect and analyse both sets of data.</a:t>
                      </a:r>
                      <a:endParaRPr lang="en-GB" sz="2000" dirty="0">
                        <a:solidFill>
                          <a:srgbClr val="2F5496"/>
                        </a:solidFill>
                        <a:effectLst/>
                        <a:latin typeface="Arial" panose="020B0604020202020204" pitchFamily="34" charset="0"/>
                        <a:ea typeface="Calibri" panose="020F050202020403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2539288421"/>
                  </a:ext>
                </a:extLst>
              </a:tr>
              <a:tr h="904830">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Understand the subject in depth.</a:t>
                      </a:r>
                    </a:p>
                  </a:txBody>
                  <a:tcPr/>
                </a:tc>
                <a:tc>
                  <a:txBody>
                    <a:bodyPr/>
                    <a:lstStyle/>
                    <a:p>
                      <a:pPr>
                        <a:lnSpc>
                          <a:spcPct val="150000"/>
                        </a:lnSpc>
                      </a:pPr>
                      <a:r>
                        <a:rPr lang="en-GB" sz="2000" dirty="0">
                          <a:effectLst/>
                          <a:latin typeface="Arial" panose="020B0604020202020204" pitchFamily="34" charset="0"/>
                          <a:cs typeface="Arial" panose="020B0604020202020204" pitchFamily="34" charset="0"/>
                        </a:rPr>
                        <a:t>Difficult to interpret collected data, risk of misinterpretation of responses.</a:t>
                      </a:r>
                      <a:endParaRPr lang="en-GB" sz="2000" dirty="0"/>
                    </a:p>
                  </a:txBody>
                  <a:tcPr/>
                </a:tc>
                <a:extLst>
                  <a:ext uri="{0D108BD9-81ED-4DB2-BD59-A6C34878D82A}">
                    <a16:rowId xmlns:a16="http://schemas.microsoft.com/office/drawing/2014/main" val="3453657722"/>
                  </a:ext>
                </a:extLst>
              </a:tr>
              <a:tr h="897983">
                <a:tc>
                  <a:txBody>
                    <a:bodyPr/>
                    <a:lstStyle/>
                    <a:p>
                      <a:pPr marL="0" marR="0" lvl="0" indent="0" algn="l" defTabSz="4036710" rtl="0" eaLnBrk="1" fontAlgn="auto" latinLnBrk="0" hangingPunct="1">
                        <a:lnSpc>
                          <a:spcPct val="150000"/>
                        </a:lnSpc>
                        <a:spcBef>
                          <a:spcPts val="0"/>
                        </a:spcBef>
                        <a:spcAft>
                          <a:spcPts val="0"/>
                        </a:spcAft>
                        <a:buClrTx/>
                        <a:buSzTx/>
                        <a:buFontTx/>
                        <a:buNone/>
                        <a:tabLst/>
                        <a:defRPr/>
                      </a:pPr>
                      <a:r>
                        <a:rPr lang="en-GB" sz="2000" dirty="0">
                          <a:effectLst/>
                          <a:latin typeface="Arial" panose="020B0604020202020204" pitchFamily="34" charset="0"/>
                          <a:cs typeface="Arial" panose="020B0604020202020204" pitchFamily="34" charset="0"/>
                        </a:rPr>
                        <a:t>Reduce biases.</a:t>
                      </a:r>
                      <a:endParaRPr lang="en-GB" sz="2000" dirty="0">
                        <a:solidFill>
                          <a:srgbClr val="2F5496"/>
                        </a:solidFill>
                        <a:effectLst/>
                        <a:latin typeface="Arial" panose="020B0604020202020204" pitchFamily="34" charset="0"/>
                        <a:ea typeface="Calibri" panose="020F0502020204030204" pitchFamily="34" charset="0"/>
                        <a:cs typeface="Arial" panose="020B0604020202020204" pitchFamily="34" charset="0"/>
                      </a:endParaRPr>
                    </a:p>
                  </a:txBody>
                  <a:tcPr>
                    <a:solidFill>
                      <a:schemeClr val="bg1"/>
                    </a:solidFill>
                  </a:tcPr>
                </a:tc>
                <a:tc>
                  <a:txBody>
                    <a:bodyPr/>
                    <a:lstStyle/>
                    <a:p>
                      <a:pPr marL="0" marR="0" lvl="0" indent="0" algn="l" defTabSz="4036710" rtl="0" eaLnBrk="1" fontAlgn="auto" latinLnBrk="0" hangingPunct="1">
                        <a:lnSpc>
                          <a:spcPct val="150000"/>
                        </a:lnSpc>
                        <a:spcBef>
                          <a:spcPts val="0"/>
                        </a:spcBef>
                        <a:spcAft>
                          <a:spcPts val="0"/>
                        </a:spcAft>
                        <a:buClrTx/>
                        <a:buSzTx/>
                        <a:buFontTx/>
                        <a:buNone/>
                        <a:tabLst/>
                        <a:defRPr/>
                      </a:pPr>
                      <a:r>
                        <a:rPr lang="en-GB" sz="2000" dirty="0">
                          <a:effectLst/>
                          <a:latin typeface="Arial" panose="020B0604020202020204" pitchFamily="34" charset="0"/>
                          <a:cs typeface="Arial" panose="020B0604020202020204" pitchFamily="34" charset="0"/>
                        </a:rPr>
                        <a:t>Harder to compare with previous research projects in a similar subject.</a:t>
                      </a:r>
                    </a:p>
                  </a:txBody>
                  <a:tcPr>
                    <a:solidFill>
                      <a:schemeClr val="bg1"/>
                    </a:solidFill>
                  </a:tcPr>
                </a:tc>
                <a:extLst>
                  <a:ext uri="{0D108BD9-81ED-4DB2-BD59-A6C34878D82A}">
                    <a16:rowId xmlns:a16="http://schemas.microsoft.com/office/drawing/2014/main" val="2139365233"/>
                  </a:ext>
                </a:extLst>
              </a:tr>
            </a:tbl>
          </a:graphicData>
        </a:graphic>
      </p:graphicFrame>
      <p:sp>
        <p:nvSpPr>
          <p:cNvPr id="95" name="TextBox 94">
            <a:extLst>
              <a:ext uri="{FF2B5EF4-FFF2-40B4-BE49-F238E27FC236}">
                <a16:creationId xmlns:a16="http://schemas.microsoft.com/office/drawing/2014/main" id="{18887078-31B9-0BE4-E574-C75AB4BDA529}"/>
              </a:ext>
            </a:extLst>
          </p:cNvPr>
          <p:cNvSpPr txBox="1"/>
          <p:nvPr/>
        </p:nvSpPr>
        <p:spPr>
          <a:xfrm>
            <a:off x="11474109" y="27692681"/>
            <a:ext cx="9356382" cy="1899559"/>
          </a:xfrm>
          <a:prstGeom prst="rect">
            <a:avLst/>
          </a:prstGeom>
          <a:noFill/>
        </p:spPr>
        <p:txBody>
          <a:bodyPr wrap="square">
            <a:spAutoFit/>
          </a:bodyPr>
          <a:lstStyle/>
          <a:p>
            <a:pPr>
              <a:lnSpc>
                <a:spcPct val="150000"/>
              </a:lnSpc>
              <a:spcAft>
                <a:spcPts val="800"/>
              </a:spcAft>
            </a:pPr>
            <a:endParaRPr lang="en-GB" sz="1600" b="1" u="sng"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Although the mixed method involves more effort and time, results are analysed in depth. The mixed method enables </a:t>
            </a:r>
            <a:r>
              <a:rPr lang="en-GB" sz="2000" dirty="0">
                <a:latin typeface="Arial" panose="020B0604020202020204" pitchFamily="34" charset="0"/>
                <a:ea typeface="Calibri" panose="020F0502020204030204" pitchFamily="34" charset="0"/>
                <a:cs typeface="Times New Roman" panose="02020603050405020304" pitchFamily="18" charset="0"/>
              </a:rPr>
              <a:t>analysis</a:t>
            </a:r>
            <a:r>
              <a:rPr lang="en-GB" sz="2000" dirty="0">
                <a:effectLst/>
                <a:latin typeface="Arial" panose="020B0604020202020204" pitchFamily="34" charset="0"/>
                <a:ea typeface="Calibri" panose="020F0502020204030204" pitchFamily="34" charset="0"/>
                <a:cs typeface="Times New Roman" panose="02020603050405020304" pitchFamily="18" charset="0"/>
              </a:rPr>
              <a:t> not only of data and statistics but also </a:t>
            </a:r>
            <a:r>
              <a:rPr lang="en-GB" sz="2000" dirty="0">
                <a:latin typeface="Arial" panose="020B0604020202020204" pitchFamily="34" charset="0"/>
                <a:ea typeface="Calibri" panose="020F0502020204030204" pitchFamily="34" charset="0"/>
                <a:cs typeface="Times New Roman" panose="02020603050405020304" pitchFamily="18" charset="0"/>
              </a:rPr>
              <a:t>uncovers</a:t>
            </a:r>
            <a:r>
              <a:rPr lang="en-GB" sz="2000" dirty="0">
                <a:effectLst/>
                <a:latin typeface="Arial" panose="020B0604020202020204" pitchFamily="34" charset="0"/>
                <a:ea typeface="Calibri" panose="020F0502020204030204" pitchFamily="34" charset="0"/>
                <a:cs typeface="Times New Roman" panose="02020603050405020304" pitchFamily="18" charset="0"/>
              </a:rPr>
              <a:t> the views, opinions and feelings of participants.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9" name="TextBox 98">
            <a:extLst>
              <a:ext uri="{FF2B5EF4-FFF2-40B4-BE49-F238E27FC236}">
                <a16:creationId xmlns:a16="http://schemas.microsoft.com/office/drawing/2014/main" id="{57272760-1CD0-A8E6-78C4-B036E32C2DFF}"/>
              </a:ext>
            </a:extLst>
          </p:cNvPr>
          <p:cNvSpPr txBox="1"/>
          <p:nvPr/>
        </p:nvSpPr>
        <p:spPr>
          <a:xfrm>
            <a:off x="11277308" y="3171361"/>
            <a:ext cx="9553177" cy="400110"/>
          </a:xfrm>
          <a:prstGeom prst="rect">
            <a:avLst/>
          </a:prstGeom>
          <a:noFill/>
        </p:spPr>
        <p:txBody>
          <a:bodyPr wrap="square" rtlCol="0">
            <a:spAutoFit/>
          </a:bodyPr>
          <a:lstStyle/>
          <a:p>
            <a:r>
              <a:rPr lang="en-GB" sz="2000" b="1" u="sng" dirty="0">
                <a:latin typeface="Arial" panose="020B0604020202020204" pitchFamily="34" charset="0"/>
                <a:cs typeface="Arial" panose="020B0604020202020204" pitchFamily="34" charset="0"/>
              </a:rPr>
              <a:t>CRITICAL ANALYSIS OF SECONDARY DATA</a:t>
            </a:r>
            <a:r>
              <a:rPr lang="en-GB" sz="2000" b="1" dirty="0">
                <a:latin typeface="Arial" panose="020B0604020202020204" pitchFamily="34" charset="0"/>
                <a:cs typeface="Arial" panose="020B0604020202020204" pitchFamily="34" charset="0"/>
              </a:rPr>
              <a:t>. </a:t>
            </a:r>
          </a:p>
        </p:txBody>
      </p:sp>
      <p:sp>
        <p:nvSpPr>
          <p:cNvPr id="103" name="Rectangle 102">
            <a:extLst>
              <a:ext uri="{FF2B5EF4-FFF2-40B4-BE49-F238E27FC236}">
                <a16:creationId xmlns:a16="http://schemas.microsoft.com/office/drawing/2014/main" id="{89BDE966-5147-53C5-7233-97F17E6C0CC1}"/>
              </a:ext>
            </a:extLst>
          </p:cNvPr>
          <p:cNvSpPr/>
          <p:nvPr/>
        </p:nvSpPr>
        <p:spPr>
          <a:xfrm>
            <a:off x="22089462" y="2347965"/>
            <a:ext cx="9360000" cy="654191"/>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latin typeface="Arial" panose="020B0604020202020204" pitchFamily="34" charset="0"/>
                <a:cs typeface="Arial" panose="020B0604020202020204" pitchFamily="34" charset="0"/>
              </a:rPr>
              <a:t>FINDINGS</a:t>
            </a:r>
          </a:p>
        </p:txBody>
      </p:sp>
      <p:sp>
        <p:nvSpPr>
          <p:cNvPr id="125" name="TextBox 124">
            <a:extLst>
              <a:ext uri="{FF2B5EF4-FFF2-40B4-BE49-F238E27FC236}">
                <a16:creationId xmlns:a16="http://schemas.microsoft.com/office/drawing/2014/main" id="{F1F3D359-7EC8-B873-9744-6C89A6DECCCD}"/>
              </a:ext>
            </a:extLst>
          </p:cNvPr>
          <p:cNvSpPr txBox="1">
            <a:spLocks/>
          </p:cNvSpPr>
          <p:nvPr/>
        </p:nvSpPr>
        <p:spPr>
          <a:xfrm>
            <a:off x="22171728" y="18783133"/>
            <a:ext cx="9277734" cy="11926855"/>
          </a:xfrm>
          <a:prstGeom prst="rect">
            <a:avLst/>
          </a:prstGeom>
          <a:noFill/>
        </p:spPr>
        <p:txBody>
          <a:bodyPr wrap="square">
            <a:spAutoFit/>
          </a:bodyPr>
          <a:lstStyle/>
          <a:p>
            <a:pPr>
              <a:lnSpc>
                <a:spcPct val="150000"/>
              </a:lnSpc>
              <a:spcAft>
                <a:spcPts val="800"/>
              </a:spcAft>
            </a:pPr>
            <a:r>
              <a:rPr lang="en-GB" sz="2000" b="1" u="sng" dirty="0">
                <a:effectLst/>
                <a:latin typeface="Arial" panose="020B0604020202020204" pitchFamily="34" charset="0"/>
                <a:ea typeface="Calibri" panose="020F0502020204030204" pitchFamily="34" charset="0"/>
                <a:cs typeface="Arial" panose="020B0604020202020204" pitchFamily="34" charset="0"/>
              </a:rPr>
              <a:t>RELATIONS WITH THE REGULAR CONSTABLES</a:t>
            </a:r>
          </a:p>
          <a:p>
            <a:pPr>
              <a:lnSpc>
                <a:spcPct val="150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Responses about the relations with the Regular Constables were very positive. 27 responders stated that they have a good relationship with the Regular </a:t>
            </a:r>
            <a:r>
              <a:rPr lang="en-GB" sz="2000" dirty="0">
                <a:latin typeface="Arial" panose="020B0604020202020204" pitchFamily="34" charset="0"/>
                <a:ea typeface="Calibri" panose="020F0502020204030204" pitchFamily="34" charset="0"/>
                <a:cs typeface="Arial" panose="020B0604020202020204" pitchFamily="34" charset="0"/>
              </a:rPr>
              <a:t>C</a:t>
            </a:r>
            <a:r>
              <a:rPr lang="en-GB" sz="2000" dirty="0">
                <a:effectLst/>
                <a:latin typeface="Arial" panose="020B0604020202020204" pitchFamily="34" charset="0"/>
                <a:ea typeface="Calibri" panose="020F0502020204030204" pitchFamily="34" charset="0"/>
                <a:cs typeface="Arial" panose="020B0604020202020204" pitchFamily="34" charset="0"/>
              </a:rPr>
              <a:t>onstables (Figure 5).</a:t>
            </a:r>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u="sng" dirty="0">
              <a:latin typeface="Arial" panose="020B060402020202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u="sng" dirty="0">
              <a:latin typeface="Arial" panose="020B060402020202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u="sng" dirty="0">
              <a:latin typeface="Arial" panose="020B060402020202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u="sng" dirty="0">
              <a:latin typeface="Arial" panose="020B060402020202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u="sng" dirty="0">
              <a:latin typeface="Arial" panose="020B060402020202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u="sng" dirty="0">
              <a:latin typeface="Arial" panose="020B0604020202020204" pitchFamily="34" charset="0"/>
              <a:ea typeface="Calibri" panose="020F0502020204030204" pitchFamily="34" charset="0"/>
              <a:cs typeface="Times New Roman" panose="02020603050405020304" pitchFamily="18" charset="0"/>
            </a:endParaRPr>
          </a:p>
          <a:p>
            <a:pPr>
              <a:spcAft>
                <a:spcPts val="800"/>
              </a:spcAft>
            </a:pPr>
            <a:endParaRPr lang="en-GB" u="sng" dirty="0">
              <a:latin typeface="Arial" panose="020B0604020202020204" pitchFamily="34" charset="0"/>
              <a:ea typeface="Calibri" panose="020F0502020204030204" pitchFamily="34" charset="0"/>
              <a:cs typeface="Times New Roman" panose="02020603050405020304" pitchFamily="18" charset="0"/>
            </a:endParaRPr>
          </a:p>
          <a:p>
            <a:pPr>
              <a:spcAft>
                <a:spcPts val="800"/>
              </a:spcAft>
            </a:pPr>
            <a:endParaRPr lang="en-GB" sz="1600" b="1" u="sng" dirty="0">
              <a:latin typeface="Arial" panose="020B0604020202020204" pitchFamily="34" charset="0"/>
              <a:ea typeface="Calibri" panose="020F0502020204030204" pitchFamily="34" charset="0"/>
              <a:cs typeface="Times New Roman" panose="02020603050405020304" pitchFamily="18" charset="0"/>
            </a:endParaRPr>
          </a:p>
          <a:p>
            <a:pPr>
              <a:spcAft>
                <a:spcPts val="800"/>
              </a:spcAft>
            </a:pPr>
            <a:endParaRPr lang="en-GB" sz="1600" b="1" u="sng" dirty="0">
              <a:latin typeface="Arial" panose="020B0604020202020204" pitchFamily="34" charset="0"/>
              <a:ea typeface="Calibri" panose="020F0502020204030204" pitchFamily="34" charset="0"/>
              <a:cs typeface="Times New Roman" panose="02020603050405020304" pitchFamily="18" charset="0"/>
            </a:endParaRPr>
          </a:p>
          <a:p>
            <a:pPr>
              <a:spcAft>
                <a:spcPts val="800"/>
              </a:spcAft>
            </a:pPr>
            <a:endParaRPr lang="en-GB" sz="1600" b="1" u="sng" dirty="0">
              <a:latin typeface="Arial" panose="020B0604020202020204" pitchFamily="34" charset="0"/>
              <a:ea typeface="Calibri" panose="020F0502020204030204" pitchFamily="34" charset="0"/>
              <a:cs typeface="Times New Roman" panose="02020603050405020304" pitchFamily="18" charset="0"/>
            </a:endParaRPr>
          </a:p>
          <a:p>
            <a:pPr>
              <a:spcAft>
                <a:spcPts val="800"/>
              </a:spcAft>
            </a:pPr>
            <a:endParaRPr lang="en-GB" sz="1600" b="1" u="sng" dirty="0">
              <a:latin typeface="Arial" panose="020B060402020202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2000" dirty="0">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The </a:t>
            </a:r>
            <a:r>
              <a:rPr lang="en-GB" sz="2000" dirty="0">
                <a:latin typeface="Arial" panose="020B0604020202020204" pitchFamily="34" charset="0"/>
                <a:ea typeface="Calibri" panose="020F0502020204030204" pitchFamily="34" charset="0"/>
                <a:cs typeface="Arial" panose="020B0604020202020204" pitchFamily="34" charset="0"/>
              </a:rPr>
              <a:t>data varied from</a:t>
            </a:r>
            <a:r>
              <a:rPr lang="en-GB" sz="2000" dirty="0">
                <a:effectLst/>
                <a:latin typeface="Arial" panose="020B0604020202020204" pitchFamily="34" charset="0"/>
                <a:ea typeface="Calibri" panose="020F0502020204030204" pitchFamily="34" charset="0"/>
                <a:cs typeface="Arial" panose="020B0604020202020204" pitchFamily="34" charset="0"/>
              </a:rPr>
              <a:t> statistics collected from the other forces in the UK, where the relations are </a:t>
            </a:r>
            <a:r>
              <a:rPr lang="en-GB" sz="2000" dirty="0">
                <a:latin typeface="Arial" panose="020B0604020202020204" pitchFamily="34" charset="0"/>
                <a:cs typeface="Arial" panose="020B0604020202020204" pitchFamily="34" charset="0"/>
              </a:rPr>
              <a:t>characterised by neglect and an undervaluing of volunteers’ contributions (Bullock and Leeney, 2016).</a:t>
            </a:r>
          </a:p>
          <a:p>
            <a:pPr>
              <a:lnSpc>
                <a:spcPct val="150000"/>
              </a:lnSpc>
              <a:spcAft>
                <a:spcPts val="800"/>
              </a:spcAft>
            </a:pPr>
            <a:r>
              <a:rPr lang="en-GB" sz="2000" b="1" u="sng" dirty="0">
                <a:latin typeface="Arial" panose="020B0604020202020204" pitchFamily="34" charset="0"/>
                <a:ea typeface="Calibri" panose="020F0502020204030204" pitchFamily="34" charset="0"/>
                <a:cs typeface="Times New Roman" panose="02020603050405020304" pitchFamily="18" charset="0"/>
              </a:rPr>
              <a:t>RETENTION</a:t>
            </a:r>
          </a:p>
          <a:p>
            <a:pPr>
              <a:lnSpc>
                <a:spcPct val="150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The reasons why </a:t>
            </a:r>
            <a:r>
              <a:rPr lang="en-GB" sz="2000" dirty="0">
                <a:latin typeface="Arial" panose="020B0604020202020204" pitchFamily="34" charset="0"/>
                <a:ea typeface="Calibri" panose="020F0502020204030204" pitchFamily="34" charset="0"/>
                <a:cs typeface="Arial" panose="020B0604020202020204" pitchFamily="34" charset="0"/>
              </a:rPr>
              <a:t>50%</a:t>
            </a:r>
            <a:r>
              <a:rPr lang="en-GB" sz="2000" dirty="0">
                <a:effectLst/>
                <a:latin typeface="Arial" panose="020B0604020202020204" pitchFamily="34" charset="0"/>
                <a:ea typeface="Calibri" panose="020F0502020204030204" pitchFamily="34" charset="0"/>
                <a:cs typeface="Arial" panose="020B0604020202020204" pitchFamily="34" charset="0"/>
              </a:rPr>
              <a:t> of individuals would consider leaving the Special </a:t>
            </a:r>
            <a:r>
              <a:rPr lang="en-GB" sz="2000" dirty="0">
                <a:latin typeface="Arial" panose="020B0604020202020204" pitchFamily="34" charset="0"/>
                <a:ea typeface="Calibri" panose="020F0502020204030204" pitchFamily="34" charset="0"/>
                <a:cs typeface="Arial" panose="020B0604020202020204" pitchFamily="34" charset="0"/>
              </a:rPr>
              <a:t>C</a:t>
            </a:r>
            <a:r>
              <a:rPr lang="en-GB" sz="2000" dirty="0">
                <a:effectLst/>
                <a:latin typeface="Arial" panose="020B0604020202020204" pitchFamily="34" charset="0"/>
                <a:ea typeface="Calibri" panose="020F0502020204030204" pitchFamily="34" charset="0"/>
                <a:cs typeface="Arial" panose="020B0604020202020204" pitchFamily="34" charset="0"/>
              </a:rPr>
              <a:t>onstabulary were </a:t>
            </a:r>
            <a:r>
              <a:rPr lang="en-GB" sz="2000" dirty="0">
                <a:latin typeface="Arial" panose="020B0604020202020204" pitchFamily="34" charset="0"/>
                <a:ea typeface="Calibri" panose="020F0502020204030204" pitchFamily="34" charset="0"/>
                <a:cs typeface="Arial" panose="020B0604020202020204" pitchFamily="34" charset="0"/>
              </a:rPr>
              <a:t>a lack of</a:t>
            </a:r>
            <a:r>
              <a:rPr lang="en-GB" sz="2000" dirty="0">
                <a:effectLst/>
                <a:latin typeface="Arial" panose="020B0604020202020204" pitchFamily="34" charset="0"/>
                <a:ea typeface="Calibri" panose="020F0502020204030204" pitchFamily="34" charset="0"/>
                <a:cs typeface="Arial" panose="020B0604020202020204" pitchFamily="34" charset="0"/>
              </a:rPr>
              <a:t> upskilling courses </a:t>
            </a:r>
            <a:r>
              <a:rPr lang="en-GB" sz="2000" dirty="0">
                <a:latin typeface="Arial" panose="020B0604020202020204" pitchFamily="34" charset="0"/>
                <a:ea typeface="Calibri" panose="020F0502020204030204" pitchFamily="34" charset="0"/>
                <a:cs typeface="Arial" panose="020B0604020202020204" pitchFamily="34" charset="0"/>
              </a:rPr>
              <a:t>and</a:t>
            </a:r>
            <a:r>
              <a:rPr lang="en-GB" sz="2000" dirty="0">
                <a:effectLst/>
                <a:latin typeface="Arial" panose="020B0604020202020204" pitchFamily="34" charset="0"/>
                <a:ea typeface="Calibri" panose="020F0502020204030204" pitchFamily="34" charset="0"/>
                <a:cs typeface="Arial" panose="020B0604020202020204" pitchFamily="34" charset="0"/>
              </a:rPr>
              <a:t> meaningful deployment to the station. </a:t>
            </a:r>
          </a:p>
          <a:p>
            <a:pPr>
              <a:lnSpc>
                <a:spcPct val="150000"/>
              </a:lnSpc>
              <a:spcAft>
                <a:spcPts val="800"/>
              </a:spcAft>
            </a:pPr>
            <a:endParaRPr lang="en-GB" sz="1600" b="1" u="sng" dirty="0">
              <a:latin typeface="Arial" panose="020B060402020202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600" dirty="0">
              <a:effectLst/>
              <a:latin typeface="Arial" panose="020B0604020202020204" pitchFamily="34" charset="0"/>
              <a:ea typeface="Calibri" panose="020F0502020204030204" pitchFamily="34" charset="0"/>
              <a:cs typeface="Arial" panose="020B0604020202020204" pitchFamily="34" charset="0"/>
            </a:endParaRPr>
          </a:p>
        </p:txBody>
      </p:sp>
      <p:sp>
        <p:nvSpPr>
          <p:cNvPr id="108" name="TextBox 107">
            <a:extLst>
              <a:ext uri="{FF2B5EF4-FFF2-40B4-BE49-F238E27FC236}">
                <a16:creationId xmlns:a16="http://schemas.microsoft.com/office/drawing/2014/main" id="{4B93DBDD-00F1-9774-9836-1C8EC08E9EE0}"/>
              </a:ext>
            </a:extLst>
          </p:cNvPr>
          <p:cNvSpPr txBox="1"/>
          <p:nvPr/>
        </p:nvSpPr>
        <p:spPr>
          <a:xfrm>
            <a:off x="22089462" y="3168625"/>
            <a:ext cx="9360000" cy="1397883"/>
          </a:xfrm>
          <a:prstGeom prst="rect">
            <a:avLst/>
          </a:prstGeom>
          <a:noFill/>
        </p:spPr>
        <p:txBody>
          <a:bodyPr wrap="square">
            <a:spAutoFit/>
          </a:bodyPr>
          <a:lstStyle/>
          <a:p>
            <a:pPr>
              <a:lnSpc>
                <a:spcPct val="107000"/>
              </a:lnSpc>
              <a:spcAft>
                <a:spcPts val="800"/>
              </a:spcAft>
            </a:pPr>
            <a:r>
              <a:rPr lang="en-GB" sz="2000" b="1" u="sng" dirty="0">
                <a:effectLst/>
                <a:latin typeface="Arial" panose="020B0604020202020204" pitchFamily="34" charset="0"/>
                <a:ea typeface="Calibri" panose="020F0502020204030204" pitchFamily="34" charset="0"/>
                <a:cs typeface="Arial" panose="020B0604020202020204" pitchFamily="34" charset="0"/>
              </a:rPr>
              <a:t>SATISFACTION WITH THE VOLUNTEER ROLE.</a:t>
            </a:r>
            <a:endParaRPr lang="en-GB" sz="2000" b="1"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2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28  constables out of 31 stated that they are satisfied with the volunteering experience. </a:t>
            </a:r>
            <a:r>
              <a:rPr lang="en-GB" sz="2000" dirty="0">
                <a:solidFill>
                  <a:srgbClr val="000000"/>
                </a:solidFill>
                <a:latin typeface="Arial" panose="020B0604020202020204" pitchFamily="34" charset="0"/>
                <a:ea typeface="Calibri" panose="020F0502020204030204" pitchFamily="34" charset="0"/>
                <a:cs typeface="Times New Roman" panose="02020603050405020304" pitchFamily="18" charset="0"/>
              </a:rPr>
              <a:t>Figure</a:t>
            </a:r>
            <a:r>
              <a:rPr lang="en-GB" sz="2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3 </a:t>
            </a:r>
            <a:r>
              <a:rPr lang="en-GB" sz="2000" dirty="0">
                <a:solidFill>
                  <a:srgbClr val="000000"/>
                </a:solidFill>
                <a:latin typeface="Arial" panose="020B0604020202020204" pitchFamily="34" charset="0"/>
                <a:ea typeface="Calibri" panose="020F0502020204030204" pitchFamily="34" charset="0"/>
                <a:cs typeface="Times New Roman" panose="02020603050405020304" pitchFamily="18" charset="0"/>
              </a:rPr>
              <a:t>visualises</a:t>
            </a:r>
            <a:r>
              <a:rPr lang="en-GB" sz="2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the results.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2" name="TextBox 111">
            <a:extLst>
              <a:ext uri="{FF2B5EF4-FFF2-40B4-BE49-F238E27FC236}">
                <a16:creationId xmlns:a16="http://schemas.microsoft.com/office/drawing/2014/main" id="{950BAE78-F727-5C23-6169-6C052A2168A7}"/>
              </a:ext>
            </a:extLst>
          </p:cNvPr>
          <p:cNvSpPr txBox="1"/>
          <p:nvPr/>
        </p:nvSpPr>
        <p:spPr>
          <a:xfrm>
            <a:off x="22089462" y="10068286"/>
            <a:ext cx="9360000" cy="1397883"/>
          </a:xfrm>
          <a:prstGeom prst="rect">
            <a:avLst/>
          </a:prstGeom>
          <a:noFill/>
        </p:spPr>
        <p:txBody>
          <a:bodyPr wrap="square">
            <a:spAutoFit/>
          </a:bodyPr>
          <a:lstStyle/>
          <a:p>
            <a:pPr>
              <a:lnSpc>
                <a:spcPct val="107000"/>
              </a:lnSpc>
              <a:spcAft>
                <a:spcPts val="800"/>
              </a:spcAft>
            </a:pPr>
            <a:r>
              <a:rPr lang="en-GB" sz="2000" b="1" u="sng" dirty="0">
                <a:solidFill>
                  <a:srgbClr val="000000"/>
                </a:solidFill>
                <a:effectLst/>
                <a:latin typeface="Arial" panose="020B0604020202020204" pitchFamily="34" charset="0"/>
                <a:ea typeface="Calibri" panose="020F0502020204030204" pitchFamily="34" charset="0"/>
                <a:cs typeface="Arial" panose="020B0604020202020204" pitchFamily="34" charset="0"/>
              </a:rPr>
              <a:t>TRAINING </a:t>
            </a:r>
            <a:endParaRPr lang="en-GB" sz="2000" b="1"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Figure </a:t>
            </a:r>
            <a:r>
              <a:rPr lang="en-GB" sz="2000" dirty="0">
                <a:latin typeface="Arial" panose="020B0604020202020204" pitchFamily="34" charset="0"/>
                <a:ea typeface="Calibri" panose="020F0502020204030204" pitchFamily="34" charset="0"/>
                <a:cs typeface="Times New Roman" panose="02020603050405020304" pitchFamily="18" charset="0"/>
              </a:rPr>
              <a:t>4 </a:t>
            </a:r>
            <a:r>
              <a:rPr lang="en-GB" sz="2000" dirty="0">
                <a:effectLst/>
                <a:latin typeface="Arial" panose="020B0604020202020204" pitchFamily="34" charset="0"/>
                <a:ea typeface="Calibri" panose="020F0502020204030204" pitchFamily="34" charset="0"/>
                <a:cs typeface="Times New Roman" panose="02020603050405020304" pitchFamily="18" charset="0"/>
              </a:rPr>
              <a:t>shows, that 30 responders were satisfied with the initial training, and only one individual remain neutral.</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6" name="TextBox 115">
            <a:extLst>
              <a:ext uri="{FF2B5EF4-FFF2-40B4-BE49-F238E27FC236}">
                <a16:creationId xmlns:a16="http://schemas.microsoft.com/office/drawing/2014/main" id="{C5F35EA5-FCD2-9C9A-EC55-9AF0834C1250}"/>
              </a:ext>
            </a:extLst>
          </p:cNvPr>
          <p:cNvSpPr txBox="1"/>
          <p:nvPr/>
        </p:nvSpPr>
        <p:spPr>
          <a:xfrm>
            <a:off x="22932185" y="9719465"/>
            <a:ext cx="5125520" cy="369332"/>
          </a:xfrm>
          <a:prstGeom prst="rect">
            <a:avLst/>
          </a:prstGeom>
          <a:noFill/>
        </p:spPr>
        <p:txBody>
          <a:bodyPr wrap="square">
            <a:spAutoFit/>
          </a:bodyPr>
          <a:lstStyle/>
          <a:p>
            <a:pPr algn="ctr">
              <a:spcAft>
                <a:spcPts val="1000"/>
              </a:spcAft>
            </a:pPr>
            <a:r>
              <a:rPr lang="en-GB" i="1" dirty="0">
                <a:effectLst/>
                <a:latin typeface="Arial" panose="020B0604020202020204" pitchFamily="34" charset="0"/>
                <a:ea typeface="Calibri" panose="020F0502020204030204" pitchFamily="34" charset="0"/>
                <a:cs typeface="Times New Roman" panose="02020603050405020304" pitchFamily="18" charset="0"/>
              </a:rPr>
              <a:t>Figure 3</a:t>
            </a:r>
            <a:r>
              <a:rPr lang="en-GB" i="1" dirty="0">
                <a:latin typeface="Arial" panose="020B0604020202020204" pitchFamily="34" charset="0"/>
                <a:ea typeface="Calibri" panose="020F0502020204030204" pitchFamily="34" charset="0"/>
                <a:cs typeface="Times New Roman" panose="02020603050405020304" pitchFamily="18" charset="0"/>
              </a:rPr>
              <a:t> </a:t>
            </a:r>
            <a:r>
              <a:rPr lang="en-GB" i="1" dirty="0">
                <a:effectLst/>
                <a:latin typeface="Arial" panose="020B0604020202020204" pitchFamily="34" charset="0"/>
                <a:ea typeface="Calibri" panose="020F0502020204030204" pitchFamily="34" charset="0"/>
                <a:cs typeface="Times New Roman" panose="02020603050405020304" pitchFamily="18" charset="0"/>
              </a:rPr>
              <a:t>Satisfaction with the volunteering role</a:t>
            </a:r>
            <a:r>
              <a:rPr lang="en-GB" i="0" dirty="0">
                <a:solidFill>
                  <a:srgbClr val="44546A"/>
                </a:solidFill>
                <a:effectLst/>
                <a:latin typeface="Arial" panose="020B0604020202020204" pitchFamily="34" charset="0"/>
                <a:ea typeface="Calibri" panose="020F0502020204030204" pitchFamily="34" charset="0"/>
                <a:cs typeface="Times New Roman" panose="02020603050405020304" pitchFamily="18" charset="0"/>
              </a:rPr>
              <a:t>.</a:t>
            </a:r>
            <a:endParaRPr lang="en-GB"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0" name="TextBox 119">
            <a:extLst>
              <a:ext uri="{FF2B5EF4-FFF2-40B4-BE49-F238E27FC236}">
                <a16:creationId xmlns:a16="http://schemas.microsoft.com/office/drawing/2014/main" id="{527563A1-5ABE-488C-065D-13E9FF4F98AB}"/>
              </a:ext>
            </a:extLst>
          </p:cNvPr>
          <p:cNvSpPr txBox="1"/>
          <p:nvPr/>
        </p:nvSpPr>
        <p:spPr>
          <a:xfrm>
            <a:off x="22089462" y="16843075"/>
            <a:ext cx="9360000" cy="1889300"/>
          </a:xfrm>
          <a:prstGeom prst="rect">
            <a:avLst/>
          </a:prstGeom>
          <a:noFill/>
        </p:spPr>
        <p:txBody>
          <a:bodyPr wrap="square">
            <a:spAutoFit/>
          </a:bodyPr>
          <a:lstStyle/>
          <a:p>
            <a:pPr>
              <a:lnSpc>
                <a:spcPct val="150000"/>
              </a:lnSpc>
              <a:spcAft>
                <a:spcPts val="800"/>
              </a:spcAft>
            </a:pPr>
            <a:r>
              <a:rPr lang="en-GB" sz="2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Despite general satisfaction from the initial training, 21 individuals agreed that an assigned mentor would help them </a:t>
            </a:r>
            <a:r>
              <a:rPr lang="en-GB" sz="2000" dirty="0">
                <a:solidFill>
                  <a:srgbClr val="000000"/>
                </a:solidFill>
                <a:latin typeface="Arial" panose="020B0604020202020204" pitchFamily="34" charset="0"/>
                <a:ea typeface="Calibri" panose="020F0502020204030204" pitchFamily="34" charset="0"/>
                <a:cs typeface="Times New Roman" panose="02020603050405020304" pitchFamily="18" charset="0"/>
              </a:rPr>
              <a:t>quickly gain the required skills to fulfil the role</a:t>
            </a:r>
            <a:r>
              <a:rPr lang="en-GB" sz="2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More practical sessions would be beneficial for 22 </a:t>
            </a:r>
            <a:r>
              <a:rPr lang="en-GB" sz="2000" dirty="0">
                <a:solidFill>
                  <a:srgbClr val="000000"/>
                </a:solidFill>
                <a:latin typeface="Arial" panose="020B0604020202020204" pitchFamily="34" charset="0"/>
                <a:ea typeface="Calibri" panose="020F0502020204030204" pitchFamily="34" charset="0"/>
                <a:cs typeface="Times New Roman" panose="02020603050405020304" pitchFamily="18" charset="0"/>
              </a:rPr>
              <a:t>volunteers</a:t>
            </a:r>
            <a:r>
              <a:rPr lang="en-GB" sz="2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Responses to the open-ended questions mirrored the answers to the closed questions.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25" name="Rectangle 1024">
            <a:extLst>
              <a:ext uri="{FF2B5EF4-FFF2-40B4-BE49-F238E27FC236}">
                <a16:creationId xmlns:a16="http://schemas.microsoft.com/office/drawing/2014/main" id="{B5929B85-72E4-96A4-D8C3-C656FF416A29}"/>
              </a:ext>
            </a:extLst>
          </p:cNvPr>
          <p:cNvSpPr/>
          <p:nvPr/>
        </p:nvSpPr>
        <p:spPr>
          <a:xfrm>
            <a:off x="32570844" y="19784661"/>
            <a:ext cx="9360000" cy="682193"/>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latin typeface="Arial" panose="020B0604020202020204" pitchFamily="34" charset="0"/>
                <a:cs typeface="Arial" panose="020B0604020202020204" pitchFamily="34" charset="0"/>
              </a:rPr>
              <a:t>ACKNOWLEDGEMENT</a:t>
            </a:r>
          </a:p>
        </p:txBody>
      </p:sp>
      <p:sp>
        <p:nvSpPr>
          <p:cNvPr id="1027" name="TextBox 1026">
            <a:extLst>
              <a:ext uri="{FF2B5EF4-FFF2-40B4-BE49-F238E27FC236}">
                <a16:creationId xmlns:a16="http://schemas.microsoft.com/office/drawing/2014/main" id="{D507EE06-C5B1-7F76-4D1F-C36774FF7123}"/>
              </a:ext>
            </a:extLst>
          </p:cNvPr>
          <p:cNvSpPr txBox="1"/>
          <p:nvPr/>
        </p:nvSpPr>
        <p:spPr>
          <a:xfrm>
            <a:off x="32604405" y="12427306"/>
            <a:ext cx="9277735" cy="6703823"/>
          </a:xfrm>
          <a:prstGeom prst="rect">
            <a:avLst/>
          </a:prstGeom>
          <a:noFill/>
        </p:spPr>
        <p:txBody>
          <a:bodyPr wrap="square">
            <a:spAutoFit/>
          </a:bodyPr>
          <a:lstStyle/>
          <a:p>
            <a:pPr>
              <a:lnSpc>
                <a:spcPct val="150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This research aims to understand the Special </a:t>
            </a:r>
            <a:r>
              <a:rPr lang="en-GB" sz="2000" dirty="0">
                <a:latin typeface="Arial" panose="020B0604020202020204" pitchFamily="34" charset="0"/>
                <a:ea typeface="Calibri" panose="020F0502020204030204" pitchFamily="34" charset="0"/>
                <a:cs typeface="Arial" panose="020B0604020202020204" pitchFamily="34" charset="0"/>
              </a:rPr>
              <a:t>Co</a:t>
            </a:r>
            <a:r>
              <a:rPr lang="en-GB" sz="2000" dirty="0">
                <a:effectLst/>
                <a:latin typeface="Arial" panose="020B0604020202020204" pitchFamily="34" charset="0"/>
                <a:ea typeface="Calibri" panose="020F0502020204030204" pitchFamily="34" charset="0"/>
                <a:cs typeface="Arial" panose="020B0604020202020204" pitchFamily="34" charset="0"/>
              </a:rPr>
              <a:t>nstable</a:t>
            </a:r>
            <a:r>
              <a:rPr lang="en-GB" sz="2000" dirty="0">
                <a:latin typeface="Arial" panose="020B0604020202020204" pitchFamily="34" charset="0"/>
                <a:ea typeface="Calibri" panose="020F0502020204030204" pitchFamily="34" charset="0"/>
                <a:cs typeface="Arial" panose="020B0604020202020204" pitchFamily="34" charset="0"/>
              </a:rPr>
              <a:t>s’</a:t>
            </a:r>
            <a:r>
              <a:rPr lang="en-GB" sz="2000" dirty="0">
                <a:effectLst/>
                <a:latin typeface="Arial" panose="020B0604020202020204" pitchFamily="34" charset="0"/>
                <a:ea typeface="Calibri" panose="020F0502020204030204" pitchFamily="34" charset="0"/>
                <a:cs typeface="Arial" panose="020B0604020202020204" pitchFamily="34" charset="0"/>
              </a:rPr>
              <a:t> experience, to </a:t>
            </a:r>
            <a:r>
              <a:rPr lang="en-GB" sz="2000" dirty="0">
                <a:latin typeface="Arial" panose="020B0604020202020204" pitchFamily="34" charset="0"/>
                <a:ea typeface="Calibri" panose="020F0502020204030204" pitchFamily="34" charset="0"/>
                <a:cs typeface="Arial" panose="020B0604020202020204" pitchFamily="34" charset="0"/>
              </a:rPr>
              <a:t>discover what constraints</a:t>
            </a:r>
            <a:r>
              <a:rPr lang="en-GB" sz="2000" dirty="0">
                <a:effectLst/>
                <a:latin typeface="Arial" panose="020B0604020202020204" pitchFamily="34" charset="0"/>
                <a:ea typeface="Calibri" panose="020F0502020204030204" pitchFamily="34" charset="0"/>
                <a:cs typeface="Arial" panose="020B0604020202020204" pitchFamily="34" charset="0"/>
              </a:rPr>
              <a:t> </a:t>
            </a:r>
            <a:r>
              <a:rPr lang="en-GB" sz="2000" dirty="0">
                <a:latin typeface="Arial" panose="020B0604020202020204" pitchFamily="34" charset="0"/>
                <a:ea typeface="Calibri" panose="020F0502020204030204" pitchFamily="34" charset="0"/>
                <a:cs typeface="Arial" panose="020B0604020202020204" pitchFamily="34" charset="0"/>
              </a:rPr>
              <a:t>volunteers face</a:t>
            </a:r>
            <a:r>
              <a:rPr lang="en-GB" sz="2000" dirty="0">
                <a:effectLst/>
                <a:latin typeface="Arial" panose="020B0604020202020204" pitchFamily="34" charset="0"/>
                <a:ea typeface="Calibri" panose="020F0502020204030204" pitchFamily="34" charset="0"/>
                <a:cs typeface="Arial" panose="020B0604020202020204" pitchFamily="34" charset="0"/>
              </a:rPr>
              <a:t> and enhance their retention. </a:t>
            </a:r>
          </a:p>
          <a:p>
            <a:pPr>
              <a:lnSpc>
                <a:spcPct val="150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This small-scale study was limited to one constabulary</a:t>
            </a:r>
            <a:r>
              <a:rPr lang="en-GB" sz="2000" dirty="0">
                <a:latin typeface="Arial" panose="020B0604020202020204" pitchFamily="34" charset="0"/>
                <a:ea typeface="Calibri" panose="020F0502020204030204" pitchFamily="34" charset="0"/>
                <a:cs typeface="Arial" panose="020B0604020202020204" pitchFamily="34" charset="0"/>
              </a:rPr>
              <a:t>. Nevertheless,</a:t>
            </a:r>
            <a:r>
              <a:rPr lang="en-GB" sz="2000" dirty="0">
                <a:effectLst/>
                <a:latin typeface="Arial" panose="020B0604020202020204" pitchFamily="34" charset="0"/>
                <a:ea typeface="Calibri" panose="020F0502020204030204" pitchFamily="34" charset="0"/>
                <a:cs typeface="Arial" panose="020B0604020202020204" pitchFamily="34" charset="0"/>
              </a:rPr>
              <a:t> contributes to the field by providing insight focused on the volunteering experience of Special Constables</a:t>
            </a:r>
            <a:r>
              <a:rPr lang="en-GB" sz="2000" dirty="0">
                <a:latin typeface="Arial" panose="020B0604020202020204" pitchFamily="34" charset="0"/>
                <a:ea typeface="Calibri" panose="020F0502020204030204" pitchFamily="34" charset="0"/>
                <a:cs typeface="Arial" panose="020B0604020202020204" pitchFamily="34" charset="0"/>
              </a:rPr>
              <a:t>. </a:t>
            </a:r>
            <a:r>
              <a:rPr lang="en-GB" sz="2000" dirty="0">
                <a:effectLst/>
                <a:latin typeface="Arial" panose="020B0604020202020204" pitchFamily="34" charset="0"/>
                <a:ea typeface="Calibri" panose="020F0502020204030204" pitchFamily="34" charset="0"/>
                <a:cs typeface="Arial" panose="020B0604020202020204" pitchFamily="34" charset="0"/>
              </a:rPr>
              <a:t>The findings revealed</a:t>
            </a:r>
            <a:r>
              <a:rPr lang="en-GB" sz="2000" dirty="0">
                <a:latin typeface="Arial" panose="020B0604020202020204" pitchFamily="34" charset="0"/>
                <a:ea typeface="Calibri" panose="020F0502020204030204" pitchFamily="34" charset="0"/>
                <a:cs typeface="Arial" panose="020B0604020202020204" pitchFamily="34" charset="0"/>
              </a:rPr>
              <a:t> </a:t>
            </a:r>
            <a:r>
              <a:rPr lang="en-GB" sz="2000" dirty="0">
                <a:effectLst/>
                <a:latin typeface="Arial" panose="020B0604020202020204" pitchFamily="34" charset="0"/>
                <a:ea typeface="Calibri" panose="020F0502020204030204" pitchFamily="34" charset="0"/>
                <a:cs typeface="Arial" panose="020B0604020202020204" pitchFamily="34" charset="0"/>
              </a:rPr>
              <a:t>different results than other national researchers</a:t>
            </a:r>
            <a:r>
              <a:rPr lang="en-GB" sz="2000" dirty="0">
                <a:latin typeface="Arial" panose="020B0604020202020204" pitchFamily="34" charset="0"/>
                <a:ea typeface="Calibri" panose="020F0502020204030204" pitchFamily="34" charset="0"/>
                <a:cs typeface="Arial" panose="020B0604020202020204" pitchFamily="34" charset="0"/>
              </a:rPr>
              <a:t>. </a:t>
            </a:r>
            <a:r>
              <a:rPr lang="en-GB" sz="2000" dirty="0">
                <a:effectLst/>
                <a:latin typeface="Arial" panose="020B0604020202020204" pitchFamily="34" charset="0"/>
                <a:ea typeface="Calibri" panose="020F0502020204030204" pitchFamily="34" charset="0"/>
                <a:cs typeface="Arial" panose="020B0604020202020204" pitchFamily="34" charset="0"/>
              </a:rPr>
              <a:t>Volunteers at Gwent Police are satisfied with the role, initial training and </a:t>
            </a:r>
            <a:r>
              <a:rPr lang="en-GB" sz="2000" dirty="0">
                <a:latin typeface="Arial" panose="020B0604020202020204" pitchFamily="34" charset="0"/>
                <a:ea typeface="Calibri" panose="020F0502020204030204" pitchFamily="34" charset="0"/>
                <a:cs typeface="Arial" panose="020B0604020202020204" pitchFamily="34" charset="0"/>
              </a:rPr>
              <a:t>relations with</a:t>
            </a:r>
            <a:r>
              <a:rPr lang="en-GB" sz="2000" dirty="0">
                <a:effectLst/>
                <a:latin typeface="Arial" panose="020B0604020202020204" pitchFamily="34" charset="0"/>
                <a:ea typeface="Calibri" panose="020F0502020204030204" pitchFamily="34" charset="0"/>
                <a:cs typeface="Arial" panose="020B0604020202020204" pitchFamily="34" charset="0"/>
              </a:rPr>
              <a:t> the Regular Officers. W</a:t>
            </a:r>
            <a:r>
              <a:rPr lang="en-GB" sz="2000" dirty="0">
                <a:latin typeface="Arial" panose="020B0604020202020204" pitchFamily="34" charset="0"/>
                <a:ea typeface="Calibri" panose="020F0502020204030204" pitchFamily="34" charset="0"/>
                <a:cs typeface="Arial" panose="020B0604020202020204" pitchFamily="34" charset="0"/>
              </a:rPr>
              <a:t>hile in other forces, volunteers do not feel valued and respected by the Police Constables. Nevertheless, all volunteers would like to see more integrity and teamwork between the Regular and Special Constabulary.</a:t>
            </a:r>
          </a:p>
          <a:p>
            <a:pPr>
              <a:lnSpc>
                <a:spcPct val="150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In terms of driving improvements in volunteering experience, the survey findings point to the need for </a:t>
            </a:r>
            <a:r>
              <a:rPr lang="en-GB" sz="2000" dirty="0">
                <a:latin typeface="Arial" panose="020B0604020202020204" pitchFamily="34" charset="0"/>
                <a:ea typeface="Calibri" panose="020F0502020204030204" pitchFamily="34" charset="0"/>
                <a:cs typeface="Arial" panose="020B0604020202020204" pitchFamily="34" charset="0"/>
              </a:rPr>
              <a:t>initial training development</a:t>
            </a:r>
            <a:r>
              <a:rPr lang="en-GB" sz="2000" dirty="0">
                <a:effectLst/>
                <a:latin typeface="Arial" panose="020B0604020202020204" pitchFamily="34" charset="0"/>
                <a:ea typeface="Calibri" panose="020F0502020204030204" pitchFamily="34" charset="0"/>
                <a:cs typeface="Arial" panose="020B0604020202020204" pitchFamily="34" charset="0"/>
              </a:rPr>
              <a:t>. Similarly, to previous </a:t>
            </a:r>
            <a:r>
              <a:rPr lang="en-GB" sz="2000" dirty="0">
                <a:latin typeface="Arial" panose="020B0604020202020204" pitchFamily="34" charset="0"/>
                <a:ea typeface="Calibri" panose="020F0502020204030204" pitchFamily="34" charset="0"/>
                <a:cs typeface="Arial" panose="020B0604020202020204" pitchFamily="34" charset="0"/>
              </a:rPr>
              <a:t>studies</a:t>
            </a:r>
            <a:r>
              <a:rPr lang="en-GB" sz="2000" dirty="0">
                <a:effectLst/>
                <a:latin typeface="Arial" panose="020B0604020202020204" pitchFamily="34" charset="0"/>
                <a:ea typeface="Calibri" panose="020F0502020204030204" pitchFamily="34" charset="0"/>
                <a:cs typeface="Arial" panose="020B0604020202020204" pitchFamily="34" charset="0"/>
              </a:rPr>
              <a:t>, Gwent’s volunteers agreed that practical sessions would help them to gain confidence </a:t>
            </a:r>
            <a:r>
              <a:rPr lang="en-GB" sz="2000" dirty="0">
                <a:latin typeface="Arial" panose="020B0604020202020204" pitchFamily="34" charset="0"/>
                <a:ea typeface="Calibri" panose="020F0502020204030204" pitchFamily="34" charset="0"/>
                <a:cs typeface="Arial" panose="020B0604020202020204" pitchFamily="34" charset="0"/>
              </a:rPr>
              <a:t>quickly.</a:t>
            </a:r>
            <a:endParaRPr lang="en-GB" sz="1600" dirty="0">
              <a:latin typeface="Arial" panose="020B0604020202020204" pitchFamily="34" charset="0"/>
              <a:ea typeface="Calibri" panose="020F0502020204030204" pitchFamily="34" charset="0"/>
              <a:cs typeface="Arial" panose="020B0604020202020204" pitchFamily="34" charset="0"/>
            </a:endParaRPr>
          </a:p>
        </p:txBody>
      </p:sp>
      <p:sp>
        <p:nvSpPr>
          <p:cNvPr id="1029" name="Rectangle 1028">
            <a:extLst>
              <a:ext uri="{FF2B5EF4-FFF2-40B4-BE49-F238E27FC236}">
                <a16:creationId xmlns:a16="http://schemas.microsoft.com/office/drawing/2014/main" id="{8AB8478B-CE96-1B86-6218-056E18499D19}"/>
              </a:ext>
            </a:extLst>
          </p:cNvPr>
          <p:cNvSpPr/>
          <p:nvPr/>
        </p:nvSpPr>
        <p:spPr>
          <a:xfrm>
            <a:off x="32570844" y="11341438"/>
            <a:ext cx="9360000" cy="654191"/>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latin typeface="Arial" panose="020B0604020202020204" pitchFamily="34" charset="0"/>
                <a:cs typeface="Arial" panose="020B0604020202020204" pitchFamily="34" charset="0"/>
              </a:rPr>
              <a:t>CONCLUSION</a:t>
            </a:r>
          </a:p>
        </p:txBody>
      </p:sp>
      <p:sp>
        <p:nvSpPr>
          <p:cNvPr id="1032" name="Rectangle 1031">
            <a:extLst>
              <a:ext uri="{FF2B5EF4-FFF2-40B4-BE49-F238E27FC236}">
                <a16:creationId xmlns:a16="http://schemas.microsoft.com/office/drawing/2014/main" id="{E864FC4B-6552-DEC1-7247-356ACF7CBA6C}"/>
              </a:ext>
            </a:extLst>
          </p:cNvPr>
          <p:cNvSpPr/>
          <p:nvPr/>
        </p:nvSpPr>
        <p:spPr>
          <a:xfrm>
            <a:off x="32649678" y="2340368"/>
            <a:ext cx="9360000" cy="654191"/>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latin typeface="Arial" panose="020B0604020202020204" pitchFamily="34" charset="0"/>
                <a:cs typeface="Arial" panose="020B0604020202020204" pitchFamily="34" charset="0"/>
              </a:rPr>
              <a:t>FINDINGS CONTINUED</a:t>
            </a:r>
          </a:p>
        </p:txBody>
      </p:sp>
      <p:sp>
        <p:nvSpPr>
          <p:cNvPr id="1034" name="TextBox 1033">
            <a:extLst>
              <a:ext uri="{FF2B5EF4-FFF2-40B4-BE49-F238E27FC236}">
                <a16:creationId xmlns:a16="http://schemas.microsoft.com/office/drawing/2014/main" id="{C3FB589C-AACB-C0FA-8A99-AFE3991E73B2}"/>
              </a:ext>
            </a:extLst>
          </p:cNvPr>
          <p:cNvSpPr txBox="1"/>
          <p:nvPr/>
        </p:nvSpPr>
        <p:spPr>
          <a:xfrm>
            <a:off x="32638687" y="3131654"/>
            <a:ext cx="9292158" cy="8325292"/>
          </a:xfrm>
          <a:prstGeom prst="rect">
            <a:avLst/>
          </a:prstGeom>
          <a:noFill/>
        </p:spPr>
        <p:txBody>
          <a:bodyPr wrap="square">
            <a:spAutoFit/>
          </a:bodyPr>
          <a:lstStyle/>
          <a:p>
            <a:pPr>
              <a:lnSpc>
                <a:spcPct val="150000"/>
              </a:lnSpc>
              <a:spcAft>
                <a:spcPts val="800"/>
              </a:spcAft>
            </a:pPr>
            <a:r>
              <a:rPr lang="en-GB" sz="2000" b="1" u="sng" dirty="0">
                <a:latin typeface="Arial" panose="020B0604020202020204" pitchFamily="34" charset="0"/>
                <a:ea typeface="Calibri" panose="020F0502020204030204" pitchFamily="34" charset="0"/>
                <a:cs typeface="Times New Roman" panose="02020603050405020304" pitchFamily="18" charset="0"/>
              </a:rPr>
              <a:t>RECOMMENDATIONS</a:t>
            </a:r>
          </a:p>
          <a:p>
            <a:pPr>
              <a:lnSpc>
                <a:spcPct val="150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Figure </a:t>
            </a:r>
            <a:r>
              <a:rPr lang="en-GB" sz="2000" dirty="0">
                <a:latin typeface="Arial" panose="020B0604020202020204" pitchFamily="34" charset="0"/>
                <a:ea typeface="Calibri" panose="020F0502020204030204" pitchFamily="34" charset="0"/>
                <a:cs typeface="Arial" panose="020B0604020202020204" pitchFamily="34" charset="0"/>
              </a:rPr>
              <a:t>6</a:t>
            </a:r>
            <a:r>
              <a:rPr lang="en-GB" sz="2000" dirty="0">
                <a:effectLst/>
                <a:latin typeface="Arial" panose="020B0604020202020204" pitchFamily="34" charset="0"/>
                <a:ea typeface="Calibri" panose="020F0502020204030204" pitchFamily="34" charset="0"/>
                <a:cs typeface="Arial" panose="020B0604020202020204" pitchFamily="34" charset="0"/>
              </a:rPr>
              <a:t> shows respondents’ recommendations to improve retention in the Special Constabulary. </a:t>
            </a:r>
          </a:p>
          <a:p>
            <a:pPr>
              <a:lnSpc>
                <a:spcPct val="150000"/>
              </a:lnSpc>
              <a:spcAft>
                <a:spcPts val="800"/>
              </a:spcAft>
            </a:pPr>
            <a:endParaRPr lang="en-GB" sz="2400" dirty="0">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endParaRPr lang="en-GB" sz="2400" dirty="0">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endParaRPr lang="en-GB" sz="2400" dirty="0">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endParaRPr lang="en-GB" sz="2400" dirty="0">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Most recommendations included upskilling courses</a:t>
            </a:r>
            <a:r>
              <a:rPr lang="en-GB" sz="2000" dirty="0">
                <a:latin typeface="Arial" panose="020B0604020202020204" pitchFamily="34" charset="0"/>
                <a:ea typeface="Calibri" panose="020F0502020204030204" pitchFamily="34" charset="0"/>
                <a:cs typeface="Arial" panose="020B0604020202020204" pitchFamily="34" charset="0"/>
              </a:rPr>
              <a:t> and better</a:t>
            </a:r>
            <a:r>
              <a:rPr lang="en-GB" sz="2000" dirty="0">
                <a:effectLst/>
                <a:latin typeface="Arial" panose="020B0604020202020204" pitchFamily="34" charset="0"/>
                <a:ea typeface="Calibri" panose="020F0502020204030204" pitchFamily="34" charset="0"/>
                <a:cs typeface="Arial" panose="020B0604020202020204" pitchFamily="34" charset="0"/>
              </a:rPr>
              <a:t> integration </a:t>
            </a:r>
            <a:r>
              <a:rPr lang="en-GB" sz="2000" dirty="0">
                <a:latin typeface="Arial" panose="020B0604020202020204" pitchFamily="34" charset="0"/>
                <a:ea typeface="Calibri" panose="020F0502020204030204" pitchFamily="34" charset="0"/>
                <a:cs typeface="Arial" panose="020B0604020202020204" pitchFamily="34" charset="0"/>
              </a:rPr>
              <a:t>with </a:t>
            </a:r>
            <a:r>
              <a:rPr lang="en-GB" sz="2000" dirty="0">
                <a:effectLst/>
                <a:latin typeface="Arial" panose="020B0604020202020204" pitchFamily="34" charset="0"/>
                <a:ea typeface="Calibri" panose="020F0502020204030204" pitchFamily="34" charset="0"/>
                <a:cs typeface="Arial" panose="020B0604020202020204" pitchFamily="34" charset="0"/>
              </a:rPr>
              <a:t>the Regular Constabulary, which would enhance role satisfaction.</a:t>
            </a:r>
          </a:p>
          <a:p>
            <a:pPr>
              <a:lnSpc>
                <a:spcPct val="150000"/>
              </a:lnSpc>
              <a:spcAft>
                <a:spcPts val="800"/>
              </a:spcAft>
            </a:pPr>
            <a:r>
              <a:rPr lang="en-GB" sz="1800" b="1" u="sng" dirty="0">
                <a:effectLst/>
                <a:latin typeface="Arial" panose="020B0604020202020204" pitchFamily="34" charset="0"/>
                <a:ea typeface="Calibri" panose="020F0502020204030204" pitchFamily="34" charset="0"/>
                <a:cs typeface="Arial" panose="020B0604020202020204" pitchFamily="34" charset="0"/>
              </a:rPr>
              <a:t> </a:t>
            </a:r>
          </a:p>
        </p:txBody>
      </p:sp>
      <p:pic>
        <p:nvPicPr>
          <p:cNvPr id="1039" name="Picture 1038">
            <a:extLst>
              <a:ext uri="{FF2B5EF4-FFF2-40B4-BE49-F238E27FC236}">
                <a16:creationId xmlns:a16="http://schemas.microsoft.com/office/drawing/2014/main" id="{619BFC67-94A2-BB58-45BC-B6F47A03119E}"/>
              </a:ext>
            </a:extLst>
          </p:cNvPr>
          <p:cNvPicPr>
            <a:picLocks noChangeAspect="1"/>
          </p:cNvPicPr>
          <p:nvPr/>
        </p:nvPicPr>
        <p:blipFill>
          <a:blip r:embed="rId7"/>
          <a:stretch>
            <a:fillRect/>
          </a:stretch>
        </p:blipFill>
        <p:spPr>
          <a:xfrm>
            <a:off x="33371121" y="4746780"/>
            <a:ext cx="7876608" cy="4428144"/>
          </a:xfrm>
          <a:prstGeom prst="rect">
            <a:avLst/>
          </a:prstGeom>
          <a:ln>
            <a:noFill/>
          </a:ln>
          <a:effectLst>
            <a:outerShdw blurRad="292100" dist="139700" dir="2700000" algn="tl" rotWithShape="0">
              <a:srgbClr val="333333">
                <a:alpha val="65000"/>
              </a:srgbClr>
            </a:outerShdw>
          </a:effectLst>
        </p:spPr>
      </p:pic>
      <p:sp>
        <p:nvSpPr>
          <p:cNvPr id="1044" name="TextBox 1043">
            <a:extLst>
              <a:ext uri="{FF2B5EF4-FFF2-40B4-BE49-F238E27FC236}">
                <a16:creationId xmlns:a16="http://schemas.microsoft.com/office/drawing/2014/main" id="{29079F4F-D4C3-BFAA-E575-2E686B090415}"/>
              </a:ext>
            </a:extLst>
          </p:cNvPr>
          <p:cNvSpPr txBox="1"/>
          <p:nvPr/>
        </p:nvSpPr>
        <p:spPr>
          <a:xfrm>
            <a:off x="11373544" y="22004914"/>
            <a:ext cx="9258492" cy="1522917"/>
          </a:xfrm>
          <a:prstGeom prst="rect">
            <a:avLst/>
          </a:prstGeom>
          <a:noFill/>
        </p:spPr>
        <p:txBody>
          <a:bodyPr wrap="square">
            <a:spAutoFit/>
          </a:bodyPr>
          <a:lstStyle/>
          <a:p>
            <a:pPr>
              <a:lnSpc>
                <a:spcPct val="150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Combining both methods have strong points, but also weaknesses. Table 2 indicates some of them. </a:t>
            </a:r>
          </a:p>
          <a:p>
            <a:pPr>
              <a:lnSpc>
                <a:spcPct val="150000"/>
              </a:lnSpc>
              <a:spcAft>
                <a:spcPts val="800"/>
              </a:spcAft>
            </a:pPr>
            <a:r>
              <a:rPr lang="en-GB" sz="2000" b="1" dirty="0">
                <a:effectLst/>
                <a:latin typeface="Arial" panose="020B0604020202020204" pitchFamily="34" charset="0"/>
                <a:ea typeface="Calibri" panose="020F0502020204030204" pitchFamily="34" charset="0"/>
                <a:cs typeface="Arial" panose="020B0604020202020204" pitchFamily="34" charset="0"/>
              </a:rPr>
              <a:t>Table 2 </a:t>
            </a:r>
            <a:r>
              <a:rPr lang="en-GB" sz="2000" dirty="0">
                <a:effectLst/>
                <a:latin typeface="Arial" panose="020B0604020202020204" pitchFamily="34" charset="0"/>
                <a:ea typeface="Calibri" panose="020F0502020204030204" pitchFamily="34" charset="0"/>
                <a:cs typeface="Arial" panose="020B0604020202020204" pitchFamily="34" charset="0"/>
              </a:rPr>
              <a:t>Advantages and </a:t>
            </a:r>
            <a:r>
              <a:rPr lang="en-GB" sz="2000" dirty="0">
                <a:latin typeface="Arial" panose="020B0604020202020204" pitchFamily="34" charset="0"/>
                <a:ea typeface="Calibri" panose="020F0502020204030204" pitchFamily="34" charset="0"/>
                <a:cs typeface="Arial" panose="020B0604020202020204" pitchFamily="34" charset="0"/>
              </a:rPr>
              <a:t>d</a:t>
            </a:r>
            <a:r>
              <a:rPr lang="en-GB" sz="2000" dirty="0">
                <a:effectLst/>
                <a:latin typeface="Arial" panose="020B0604020202020204" pitchFamily="34" charset="0"/>
                <a:ea typeface="Calibri" panose="020F0502020204030204" pitchFamily="34" charset="0"/>
                <a:cs typeface="Arial" panose="020B0604020202020204" pitchFamily="34" charset="0"/>
              </a:rPr>
              <a:t>isadvantages of mix method (GOV.UK, 2022)</a:t>
            </a:r>
          </a:p>
        </p:txBody>
      </p:sp>
      <p:sp>
        <p:nvSpPr>
          <p:cNvPr id="1046" name="TextBox 1045">
            <a:extLst>
              <a:ext uri="{FF2B5EF4-FFF2-40B4-BE49-F238E27FC236}">
                <a16:creationId xmlns:a16="http://schemas.microsoft.com/office/drawing/2014/main" id="{E0EA1687-8A26-C49B-F55B-BECB510213FA}"/>
              </a:ext>
            </a:extLst>
          </p:cNvPr>
          <p:cNvSpPr txBox="1"/>
          <p:nvPr/>
        </p:nvSpPr>
        <p:spPr>
          <a:xfrm>
            <a:off x="22746622" y="16379395"/>
            <a:ext cx="5219923" cy="369332"/>
          </a:xfrm>
          <a:prstGeom prst="rect">
            <a:avLst/>
          </a:prstGeom>
          <a:noFill/>
        </p:spPr>
        <p:txBody>
          <a:bodyPr wrap="square">
            <a:spAutoFit/>
          </a:bodyPr>
          <a:lstStyle/>
          <a:p>
            <a:pPr algn="ctr">
              <a:spcAft>
                <a:spcPts val="1000"/>
              </a:spcAft>
            </a:pPr>
            <a:r>
              <a:rPr lang="en-GB" i="1" dirty="0">
                <a:effectLst/>
                <a:latin typeface="Arial" panose="020B0604020202020204" pitchFamily="34" charset="0"/>
                <a:ea typeface="Calibri" panose="020F0502020204030204" pitchFamily="34" charset="0"/>
                <a:cs typeface="Times New Roman" panose="02020603050405020304" pitchFamily="18" charset="0"/>
              </a:rPr>
              <a:t>Figure 4 Satisfaction with the </a:t>
            </a:r>
            <a:r>
              <a:rPr lang="en-GB" i="1" dirty="0">
                <a:latin typeface="Arial" panose="020B0604020202020204" pitchFamily="34" charset="0"/>
                <a:ea typeface="Calibri" panose="020F0502020204030204" pitchFamily="34" charset="0"/>
                <a:cs typeface="Times New Roman" panose="02020603050405020304" pitchFamily="18" charset="0"/>
              </a:rPr>
              <a:t>initial training</a:t>
            </a:r>
            <a:endParaRPr lang="en-GB" i="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7" name="TextBox 96">
            <a:extLst>
              <a:ext uri="{FF2B5EF4-FFF2-40B4-BE49-F238E27FC236}">
                <a16:creationId xmlns:a16="http://schemas.microsoft.com/office/drawing/2014/main" id="{D081AE15-40CE-7209-5264-F9766FE7B533}"/>
              </a:ext>
            </a:extLst>
          </p:cNvPr>
          <p:cNvSpPr txBox="1"/>
          <p:nvPr/>
        </p:nvSpPr>
        <p:spPr>
          <a:xfrm>
            <a:off x="23017910" y="25818558"/>
            <a:ext cx="4953081" cy="369332"/>
          </a:xfrm>
          <a:prstGeom prst="rect">
            <a:avLst/>
          </a:prstGeom>
          <a:noFill/>
        </p:spPr>
        <p:txBody>
          <a:bodyPr wrap="square">
            <a:spAutoFit/>
          </a:bodyPr>
          <a:lstStyle/>
          <a:p>
            <a:pPr algn="ctr">
              <a:spcAft>
                <a:spcPts val="1000"/>
              </a:spcAft>
            </a:pPr>
            <a:r>
              <a:rPr lang="en-GB" i="1" dirty="0">
                <a:effectLst/>
                <a:latin typeface="Arial" panose="020B0604020202020204" pitchFamily="34" charset="0"/>
                <a:ea typeface="Calibri" panose="020F0502020204030204" pitchFamily="34" charset="0"/>
                <a:cs typeface="Times New Roman" panose="02020603050405020304" pitchFamily="18" charset="0"/>
              </a:rPr>
              <a:t>Figure 5 Relations with the Police Constables</a:t>
            </a:r>
            <a:endParaRPr lang="en-GB"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48" name="TextBox 1047">
            <a:extLst>
              <a:ext uri="{FF2B5EF4-FFF2-40B4-BE49-F238E27FC236}">
                <a16:creationId xmlns:a16="http://schemas.microsoft.com/office/drawing/2014/main" id="{D110358E-5DAC-1797-D8B3-8BC4E1673A25}"/>
              </a:ext>
            </a:extLst>
          </p:cNvPr>
          <p:cNvSpPr txBox="1"/>
          <p:nvPr/>
        </p:nvSpPr>
        <p:spPr>
          <a:xfrm>
            <a:off x="33153885" y="9414673"/>
            <a:ext cx="7434081" cy="369332"/>
          </a:xfrm>
          <a:prstGeom prst="rect">
            <a:avLst/>
          </a:prstGeom>
          <a:noFill/>
        </p:spPr>
        <p:txBody>
          <a:bodyPr wrap="square">
            <a:spAutoFit/>
          </a:bodyPr>
          <a:lstStyle/>
          <a:p>
            <a:pPr algn="ctr">
              <a:spcAft>
                <a:spcPts val="1000"/>
              </a:spcAft>
            </a:pPr>
            <a:r>
              <a:rPr lang="en-GB" i="1" dirty="0">
                <a:effectLst/>
                <a:latin typeface="Arial" panose="020B0604020202020204" pitchFamily="34" charset="0"/>
                <a:ea typeface="Calibri" panose="020F0502020204030204" pitchFamily="34" charset="0"/>
                <a:cs typeface="Times New Roman" panose="02020603050405020304" pitchFamily="18" charset="0"/>
              </a:rPr>
              <a:t>Figure </a:t>
            </a:r>
            <a:r>
              <a:rPr lang="en-GB" i="1" dirty="0">
                <a:latin typeface="Arial" panose="020B0604020202020204" pitchFamily="34" charset="0"/>
                <a:ea typeface="Calibri" panose="020F0502020204030204" pitchFamily="34" charset="0"/>
                <a:cs typeface="Times New Roman" panose="02020603050405020304" pitchFamily="18" charset="0"/>
              </a:rPr>
              <a:t>6 </a:t>
            </a:r>
            <a:r>
              <a:rPr lang="en-GB" i="1" dirty="0">
                <a:effectLst/>
                <a:latin typeface="Arial" panose="020B0604020202020204" pitchFamily="34" charset="0"/>
                <a:ea typeface="Calibri" panose="020F0502020204030204" pitchFamily="34" charset="0"/>
                <a:cs typeface="Times New Roman" panose="02020603050405020304" pitchFamily="18" charset="0"/>
              </a:rPr>
              <a:t>Special Constables’ recommendations to enhance retention</a:t>
            </a:r>
            <a:r>
              <a:rPr lang="en-GB" i="1" dirty="0">
                <a:latin typeface="Arial" panose="020B0604020202020204" pitchFamily="34" charset="0"/>
                <a:ea typeface="Calibri" panose="020F0502020204030204" pitchFamily="34" charset="0"/>
                <a:cs typeface="Times New Roman" panose="02020603050405020304" pitchFamily="18" charset="0"/>
              </a:rPr>
              <a:t>. </a:t>
            </a:r>
            <a:endParaRPr lang="en-GB"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50" name="TextBox 1049">
            <a:extLst>
              <a:ext uri="{FF2B5EF4-FFF2-40B4-BE49-F238E27FC236}">
                <a16:creationId xmlns:a16="http://schemas.microsoft.com/office/drawing/2014/main" id="{7937C3FB-B534-D7C3-068C-5595BE753B04}"/>
              </a:ext>
            </a:extLst>
          </p:cNvPr>
          <p:cNvSpPr txBox="1"/>
          <p:nvPr/>
        </p:nvSpPr>
        <p:spPr>
          <a:xfrm>
            <a:off x="32638687" y="20661448"/>
            <a:ext cx="9277734" cy="3369512"/>
          </a:xfrm>
          <a:prstGeom prst="rect">
            <a:avLst/>
          </a:prstGeom>
          <a:noFill/>
        </p:spPr>
        <p:txBody>
          <a:bodyPr wrap="square">
            <a:spAutoFit/>
          </a:bodyPr>
          <a:lstStyle/>
          <a:p>
            <a:pPr>
              <a:lnSpc>
                <a:spcPct val="150000"/>
              </a:lnSpc>
              <a:spcAft>
                <a:spcPts val="800"/>
              </a:spcAft>
            </a:pPr>
            <a:r>
              <a:rPr lang="en-GB" sz="2000" dirty="0">
                <a:latin typeface="Arial" panose="020B0604020202020204" pitchFamily="34" charset="0"/>
                <a:ea typeface="Times New Roman" panose="02020603050405020304" pitchFamily="18" charset="0"/>
                <a:cs typeface="Arial" panose="020B0604020202020204" pitchFamily="34" charset="0"/>
              </a:rPr>
              <a:t>Thank</a:t>
            </a:r>
            <a:r>
              <a:rPr lang="en-GB" sz="2000" dirty="0">
                <a:effectLst/>
                <a:latin typeface="Arial" panose="020B0604020202020204" pitchFamily="34" charset="0"/>
                <a:ea typeface="Times New Roman" panose="02020603050405020304" pitchFamily="18" charset="0"/>
                <a:cs typeface="Arial" panose="020B0604020202020204" pitchFamily="34" charset="0"/>
              </a:rPr>
              <a:t> you to:</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UWTSD for </a:t>
            </a:r>
            <a:r>
              <a:rPr lang="en-GB" sz="2000" dirty="0">
                <a:latin typeface="Arial" panose="020B0604020202020204" pitchFamily="34" charset="0"/>
                <a:ea typeface="Times New Roman" panose="02020603050405020304" pitchFamily="18" charset="0"/>
                <a:cs typeface="Arial" panose="020B0604020202020204" pitchFamily="34" charset="0"/>
              </a:rPr>
              <a:t>providing</a:t>
            </a:r>
            <a:r>
              <a:rPr lang="en-GB" sz="2000" dirty="0">
                <a:effectLst/>
                <a:latin typeface="Arial" panose="020B0604020202020204" pitchFamily="34" charset="0"/>
                <a:ea typeface="Times New Roman" panose="02020603050405020304" pitchFamily="18" charset="0"/>
                <a:cs typeface="Arial" panose="020B0604020202020204" pitchFamily="34" charset="0"/>
              </a:rPr>
              <a:t> an opportunity to conduct this research.</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Sharon Atkins for the great support at the initial stage and Natasha Davies for the support at the final stage.</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Special constables from Gwent Police for participation in this research. </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Elizabeth Downing for reading and verifying each stage of the research process. </a:t>
            </a:r>
          </a:p>
        </p:txBody>
      </p:sp>
      <p:sp>
        <p:nvSpPr>
          <p:cNvPr id="1052" name="TextBox 1051">
            <a:extLst>
              <a:ext uri="{FF2B5EF4-FFF2-40B4-BE49-F238E27FC236}">
                <a16:creationId xmlns:a16="http://schemas.microsoft.com/office/drawing/2014/main" id="{031C9660-3B38-72C6-4F68-EC66C1AFCAB2}"/>
              </a:ext>
            </a:extLst>
          </p:cNvPr>
          <p:cNvSpPr txBox="1"/>
          <p:nvPr/>
        </p:nvSpPr>
        <p:spPr>
          <a:xfrm>
            <a:off x="32530338" y="25119004"/>
            <a:ext cx="9558175" cy="4436984"/>
          </a:xfrm>
          <a:prstGeom prst="rect">
            <a:avLst/>
          </a:prstGeom>
          <a:noFill/>
        </p:spPr>
        <p:txBody>
          <a:bodyPr wrap="square">
            <a:spAutoFit/>
          </a:bodyPr>
          <a:lstStyle/>
          <a:p>
            <a:pPr>
              <a:lnSpc>
                <a:spcPct val="107000"/>
              </a:lnSpc>
              <a:spcAft>
                <a:spcPts val="800"/>
              </a:spcAft>
            </a:pPr>
            <a:r>
              <a:rPr lang="en-GB" sz="900" dirty="0">
                <a:effectLst/>
                <a:latin typeface="Arial" panose="020B0604020202020204" pitchFamily="34" charset="0"/>
                <a:ea typeface="Times New Roman" panose="02020603050405020304" pitchFamily="18" charset="0"/>
                <a:cs typeface="Arial" panose="020B0604020202020204" pitchFamily="34" charset="0"/>
              </a:rPr>
              <a:t>Britton I. (2017). Developing an evidence base for the Special Constabulary. Paper presented to the national conference of the Association of Special Constabulary Chief Officers, Moreton-in-March, UK.</a:t>
            </a: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Britton I., Callender M., Cahalin K., Knight L., (2021) ‘Regular police officer perspectives on the Special Constabulary: An exploratory study, </a:t>
            </a:r>
            <a:r>
              <a:rPr lang="en-GB" sz="900" i="1" dirty="0">
                <a:effectLst/>
                <a:latin typeface="Arial" panose="020B0604020202020204" pitchFamily="34" charset="0"/>
                <a:ea typeface="Calibri" panose="020F0502020204030204" pitchFamily="34" charset="0"/>
                <a:cs typeface="Arial" panose="020B0604020202020204" pitchFamily="34" charset="0"/>
              </a:rPr>
              <a:t>Policing: A Journal of Policy and Practice</a:t>
            </a:r>
            <a:r>
              <a:rPr lang="en-GB" sz="900" dirty="0">
                <a:effectLst/>
                <a:latin typeface="Arial" panose="020B0604020202020204" pitchFamily="34" charset="0"/>
                <a:ea typeface="Calibri" panose="020F0502020204030204" pitchFamily="34" charset="0"/>
                <a:cs typeface="Arial" panose="020B0604020202020204" pitchFamily="34" charset="0"/>
              </a:rPr>
              <a:t>,  15( 4), pp. 2053–2069.</a:t>
            </a: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Bullock K., Leeney D. (2016) ‘On Matters of Balance: An Examination of the Deployment, Motivation and Management of the Special Constabulary. Policing and Society 26(5): pp. 483–502.</a:t>
            </a: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Callender, M., Cahalin, K., Cole S., J., Hubbard L., Britton I., (2020) Understanding the Motivations, Morale, and Retention of Special Constables: Findings from a National Survey, </a:t>
            </a:r>
            <a:r>
              <a:rPr lang="en-GB" sz="900" i="1" dirty="0">
                <a:effectLst/>
                <a:latin typeface="Arial" panose="020B0604020202020204" pitchFamily="34" charset="0"/>
                <a:ea typeface="Calibri" panose="020F0502020204030204" pitchFamily="34" charset="0"/>
                <a:cs typeface="Arial" panose="020B0604020202020204" pitchFamily="34" charset="0"/>
              </a:rPr>
              <a:t>Policing: A Journal of Policy and Practice</a:t>
            </a:r>
            <a:r>
              <a:rPr lang="en-GB" sz="900" dirty="0">
                <a:effectLst/>
                <a:latin typeface="Arial" panose="020B0604020202020204" pitchFamily="34" charset="0"/>
                <a:ea typeface="Calibri" panose="020F0502020204030204" pitchFamily="34" charset="0"/>
                <a:cs typeface="Arial" panose="020B0604020202020204" pitchFamily="34" charset="0"/>
              </a:rPr>
              <a:t>, </a:t>
            </a:r>
            <a:r>
              <a:rPr lang="en-GB" sz="900" dirty="0">
                <a:latin typeface="Arial" panose="020B0604020202020204" pitchFamily="34" charset="0"/>
                <a:ea typeface="Calibri" panose="020F0502020204030204" pitchFamily="34" charset="0"/>
                <a:cs typeface="Arial" panose="020B0604020202020204" pitchFamily="34" charset="0"/>
              </a:rPr>
              <a:t>14(</a:t>
            </a:r>
            <a:r>
              <a:rPr lang="en-GB" sz="900" dirty="0">
                <a:effectLst/>
                <a:latin typeface="Arial" panose="020B0604020202020204" pitchFamily="34" charset="0"/>
                <a:ea typeface="Calibri" panose="020F0502020204030204" pitchFamily="34" charset="0"/>
                <a:cs typeface="Arial" panose="020B0604020202020204" pitchFamily="34" charset="0"/>
              </a:rPr>
              <a:t>3), </a:t>
            </a:r>
            <a:r>
              <a:rPr lang="en-GB" sz="900" dirty="0">
                <a:latin typeface="Arial" panose="020B0604020202020204" pitchFamily="34" charset="0"/>
                <a:ea typeface="Calibri" panose="020F0502020204030204" pitchFamily="34" charset="0"/>
                <a:cs typeface="Arial" panose="020B0604020202020204" pitchFamily="34" charset="0"/>
              </a:rPr>
              <a:t>pp </a:t>
            </a:r>
            <a:r>
              <a:rPr lang="en-GB" sz="900" dirty="0">
                <a:effectLst/>
                <a:latin typeface="Arial" panose="020B0604020202020204" pitchFamily="34" charset="0"/>
                <a:ea typeface="Calibri" panose="020F0502020204030204" pitchFamily="34" charset="0"/>
                <a:cs typeface="Arial" panose="020B0604020202020204" pitchFamily="34" charset="0"/>
              </a:rPr>
              <a:t> 670–685.</a:t>
            </a:r>
            <a:r>
              <a:rPr lang="en-GB" sz="900" u="sng" dirty="0">
                <a:effectLst/>
                <a:latin typeface="Arial" panose="020B0604020202020204" pitchFamily="34" charset="0"/>
                <a:ea typeface="Calibri" panose="020F0502020204030204" pitchFamily="34" charset="0"/>
                <a:cs typeface="Arial" panose="020B0604020202020204" pitchFamily="34" charset="0"/>
              </a:rPr>
              <a:t> </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Callender, M., Cahalin, K., Britton, I., and Knight L. (2018) National Survey of Special Constables. Institute for Public Safety Crime and Justice. Available at http://nectar.Northampton.ac.uk/12207/1/Callender_etal_IPSCJ_2018_National_Survey_of_Special_Constables.pdf (accessed 17.06.2022)</a:t>
            </a: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Frayling A., J., (2018) The Role of the Special Constabulary within Contemporary Policing. The University of the Exeter Available at: https://ore.exeter.ac.uk/repository/bitstream/handle/10871/38518/FRAYLINGA.pdf?sequence=1 (accessed 14</a:t>
            </a:r>
            <a:r>
              <a:rPr lang="en-GB" sz="900" baseline="30000" dirty="0">
                <a:effectLst/>
                <a:latin typeface="Arial" panose="020B0604020202020204" pitchFamily="34" charset="0"/>
                <a:ea typeface="Calibri" panose="020F0502020204030204" pitchFamily="34" charset="0"/>
                <a:cs typeface="Arial" panose="020B0604020202020204" pitchFamily="34" charset="0"/>
              </a:rPr>
              <a:t>. </a:t>
            </a:r>
            <a:r>
              <a:rPr lang="en-GB" sz="900" dirty="0">
                <a:effectLst/>
                <a:latin typeface="Arial" panose="020B0604020202020204" pitchFamily="34" charset="0"/>
                <a:ea typeface="Calibri" panose="020F0502020204030204" pitchFamily="34" charset="0"/>
                <a:cs typeface="Arial" panose="020B0604020202020204" pitchFamily="34" charset="0"/>
              </a:rPr>
              <a:t>09. 2022).</a:t>
            </a:r>
          </a:p>
          <a:p>
            <a:pPr>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GOV.UK (2022) Mixed method study. Available at: https://www.gov.uk/guidance/mixed-methods-study (accessed 15.09. 2022)</a:t>
            </a:r>
          </a:p>
          <a:p>
            <a:pPr>
              <a:lnSpc>
                <a:spcPct val="107000"/>
              </a:lnSpc>
              <a:spcAft>
                <a:spcPts val="800"/>
              </a:spcAft>
            </a:pPr>
            <a:r>
              <a:rPr lang="en-GB" sz="900" dirty="0">
                <a:solidFill>
                  <a:srgbClr val="000000"/>
                </a:solidFill>
                <a:effectLst/>
                <a:latin typeface="Arial" panose="020B0604020202020204" pitchFamily="34" charset="0"/>
                <a:ea typeface="Calibri" panose="020F0502020204030204" pitchFamily="34" charset="0"/>
                <a:cs typeface="Arial" panose="020B0604020202020204" pitchFamily="34" charset="0"/>
              </a:rPr>
              <a:t>Gwent Police (2022) ‘Overview’.  Available at: https://www.gwent.police.uk/police-forces/gwent-police/areas/about-us/about-us/verview/. (accessed </a:t>
            </a:r>
            <a:r>
              <a:rPr lang="en-GB" sz="900" dirty="0">
                <a:solidFill>
                  <a:srgbClr val="000000"/>
                </a:solidFill>
                <a:latin typeface="Arial" panose="020B0604020202020204" pitchFamily="34" charset="0"/>
                <a:ea typeface="Calibri" panose="020F0502020204030204" pitchFamily="34" charset="0"/>
                <a:cs typeface="Arial" panose="020B0604020202020204" pitchFamily="34" charset="0"/>
              </a:rPr>
              <a:t>02. 06</a:t>
            </a:r>
            <a:r>
              <a:rPr lang="en-GB" sz="9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2022).</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National Police Chief Council (NPCC). (2018). Recruitment and Retention Survey Summary of Key Findings.</a:t>
            </a:r>
            <a:endParaRPr lang="en-GB" sz="9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r>
              <a:rPr lang="en-GB" sz="900" dirty="0">
                <a:effectLst/>
                <a:latin typeface="Arial" panose="020B0604020202020204" pitchFamily="34" charset="0"/>
                <a:ea typeface="Times New Roman" panose="02020603050405020304" pitchFamily="18" charset="0"/>
                <a:cs typeface="Arial" panose="020B0604020202020204" pitchFamily="34" charset="0"/>
              </a:rPr>
              <a:t>Whittle J. (2014). ‘The Rise of the Special Constabulary: Are Forces Getting Value for Money from Their Voluntary Officers?’. Police Journal: Theory, Practice and Principles 87(1): pp 29–40.</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900" b="1" dirty="0">
                <a:effectLst/>
                <a:latin typeface="Arial" panose="020B0604020202020204" pitchFamily="34" charset="0"/>
                <a:ea typeface="Calibri" panose="020F0502020204030204" pitchFamily="34" charset="0"/>
                <a:cs typeface="Arial" panose="020B0604020202020204" pitchFamily="34" charset="0"/>
              </a:rPr>
              <a:t>Images:</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Deposit Photos (2022) ‘Cost decrease’. Available at: https://pl.depositphotos.com/stock-photos/spadek.html (accessed 20. 09.2022).</a:t>
            </a:r>
          </a:p>
          <a:p>
            <a:pPr>
              <a:lnSpc>
                <a:spcPct val="107000"/>
              </a:lnSpc>
              <a:spcAft>
                <a:spcPts val="800"/>
              </a:spcAft>
            </a:pPr>
            <a:r>
              <a:rPr lang="en-GB" sz="900" dirty="0">
                <a:latin typeface="Arial" panose="020B0604020202020204" pitchFamily="34" charset="0"/>
                <a:ea typeface="Calibri" panose="020F0502020204030204" pitchFamily="34" charset="0"/>
                <a:cs typeface="Arial" panose="020B0604020202020204" pitchFamily="34" charset="0"/>
              </a:rPr>
              <a:t>Presenter Media (2022) ‘Let’s make some great presentations.’ Available at: https://www.presentermedia.com/powerpoint-clipart/police-officer-hold-sign-pid-13020 (accessed 02.09.2022).</a:t>
            </a:r>
            <a:endParaRPr lang="en-GB" sz="900" dirty="0">
              <a:effectLst/>
              <a:latin typeface="Arial" panose="020B0604020202020204" pitchFamily="34" charset="0"/>
              <a:ea typeface="Calibri" panose="020F0502020204030204" pitchFamily="34" charset="0"/>
              <a:cs typeface="Arial" panose="020B0604020202020204" pitchFamily="34" charset="0"/>
            </a:endParaRPr>
          </a:p>
        </p:txBody>
      </p:sp>
      <p:sp>
        <p:nvSpPr>
          <p:cNvPr id="1054" name="Rectangle 1053">
            <a:extLst>
              <a:ext uri="{FF2B5EF4-FFF2-40B4-BE49-F238E27FC236}">
                <a16:creationId xmlns:a16="http://schemas.microsoft.com/office/drawing/2014/main" id="{E7B4D1D5-EDF5-81DE-FF8A-962F1C75A43D}"/>
              </a:ext>
            </a:extLst>
          </p:cNvPr>
          <p:cNvSpPr/>
          <p:nvPr/>
        </p:nvSpPr>
        <p:spPr>
          <a:xfrm>
            <a:off x="32570844" y="24207258"/>
            <a:ext cx="9360000" cy="673366"/>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latin typeface="Arial" panose="020B0604020202020204" pitchFamily="34" charset="0"/>
                <a:cs typeface="Arial" panose="020B0604020202020204" pitchFamily="34" charset="0"/>
              </a:rPr>
              <a:t>REFERENCES</a:t>
            </a:r>
          </a:p>
        </p:txBody>
      </p:sp>
      <p:sp>
        <p:nvSpPr>
          <p:cNvPr id="1058" name="TextBox 1057">
            <a:extLst>
              <a:ext uri="{FF2B5EF4-FFF2-40B4-BE49-F238E27FC236}">
                <a16:creationId xmlns:a16="http://schemas.microsoft.com/office/drawing/2014/main" id="{20D697D4-77C4-ACEE-6B07-D9946AF05624}"/>
              </a:ext>
            </a:extLst>
          </p:cNvPr>
          <p:cNvSpPr txBox="1"/>
          <p:nvPr/>
        </p:nvSpPr>
        <p:spPr>
          <a:xfrm>
            <a:off x="628662" y="26421883"/>
            <a:ext cx="6253968" cy="338554"/>
          </a:xfrm>
          <a:prstGeom prst="rect">
            <a:avLst/>
          </a:prstGeom>
          <a:noFill/>
        </p:spPr>
        <p:txBody>
          <a:bodyPr wrap="square">
            <a:spAutoFit/>
          </a:bodyPr>
          <a:lstStyle/>
          <a:p>
            <a:pPr algn="ctr">
              <a:spcAft>
                <a:spcPts val="1000"/>
              </a:spcAft>
            </a:pPr>
            <a:r>
              <a:rPr lang="en-GB" sz="1600" i="1" dirty="0">
                <a:effectLst/>
                <a:latin typeface="Arial" panose="020B0604020202020204" pitchFamily="34" charset="0"/>
                <a:ea typeface="Calibri" panose="020F0502020204030204" pitchFamily="34" charset="0"/>
                <a:cs typeface="Times New Roman" panose="02020603050405020304" pitchFamily="18" charset="0"/>
              </a:rPr>
              <a:t>Figure </a:t>
            </a:r>
            <a:r>
              <a:rPr lang="en-GB" sz="1600" i="1" dirty="0">
                <a:latin typeface="Arial" panose="020B0604020202020204" pitchFamily="34" charset="0"/>
                <a:ea typeface="Calibri" panose="020F0502020204030204" pitchFamily="34" charset="0"/>
                <a:cs typeface="Times New Roman" panose="02020603050405020304" pitchFamily="18" charset="0"/>
              </a:rPr>
              <a:t>2 </a:t>
            </a:r>
            <a:r>
              <a:rPr lang="en-GB" sz="1600" i="1" dirty="0">
                <a:effectLst/>
                <a:latin typeface="Arial" panose="020B0604020202020204" pitchFamily="34" charset="0"/>
                <a:ea typeface="Calibri" panose="020F0502020204030204" pitchFamily="34" charset="0"/>
                <a:cs typeface="Times New Roman" panose="02020603050405020304" pitchFamily="18" charset="0"/>
              </a:rPr>
              <a:t>Reasons why volunteers leave Special Constabulary. </a:t>
            </a:r>
            <a:endParaRPr lang="en-GB" sz="1600"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9DF27CA3-4755-07F2-6DE9-B3EAE29CC1E1}"/>
              </a:ext>
            </a:extLst>
          </p:cNvPr>
          <p:cNvSpPr txBox="1"/>
          <p:nvPr/>
        </p:nvSpPr>
        <p:spPr>
          <a:xfrm>
            <a:off x="629810" y="18412080"/>
            <a:ext cx="9574230" cy="400110"/>
          </a:xfrm>
          <a:prstGeom prst="rect">
            <a:avLst/>
          </a:prstGeom>
          <a:noFill/>
        </p:spPr>
        <p:txBody>
          <a:bodyPr wrap="square" rtlCol="0">
            <a:spAutoFit/>
          </a:bodyPr>
          <a:lstStyle/>
          <a:p>
            <a:r>
              <a:rPr lang="en-GB" sz="2000" b="1" u="sng" dirty="0">
                <a:latin typeface="Arial" panose="020B0604020202020204" pitchFamily="34" charset="0"/>
                <a:cs typeface="Arial" panose="020B0604020202020204" pitchFamily="34" charset="0"/>
              </a:rPr>
              <a:t>SPECIAL CONSTABLES’ RETENTION CHALLENGES. </a:t>
            </a:r>
          </a:p>
        </p:txBody>
      </p:sp>
      <p:sp>
        <p:nvSpPr>
          <p:cNvPr id="30" name="TextBox 29">
            <a:extLst>
              <a:ext uri="{FF2B5EF4-FFF2-40B4-BE49-F238E27FC236}">
                <a16:creationId xmlns:a16="http://schemas.microsoft.com/office/drawing/2014/main" id="{A3D1473C-C50A-88A1-B549-C0A09B8F07B1}"/>
              </a:ext>
            </a:extLst>
          </p:cNvPr>
          <p:cNvSpPr txBox="1"/>
          <p:nvPr/>
        </p:nvSpPr>
        <p:spPr>
          <a:xfrm>
            <a:off x="26584032" y="11803842"/>
            <a:ext cx="3581741" cy="648442"/>
          </a:xfrm>
          <a:prstGeom prst="rect">
            <a:avLst/>
          </a:prstGeom>
          <a:noFill/>
        </p:spPr>
        <p:txBody>
          <a:bodyPr wrap="square" rtlCol="0">
            <a:spAutoFit/>
          </a:bodyPr>
          <a:lstStyle/>
          <a:p>
            <a:r>
              <a:rPr lang="en-US" sz="1600" dirty="0"/>
              <a:t>I was satisfied with the initial training.</a:t>
            </a:r>
          </a:p>
        </p:txBody>
      </p:sp>
      <p:sp>
        <p:nvSpPr>
          <p:cNvPr id="123" name="TextBox 122">
            <a:extLst>
              <a:ext uri="{FF2B5EF4-FFF2-40B4-BE49-F238E27FC236}">
                <a16:creationId xmlns:a16="http://schemas.microsoft.com/office/drawing/2014/main" id="{BB42EB4C-95FC-7C74-2889-08C78EEFD935}"/>
              </a:ext>
            </a:extLst>
          </p:cNvPr>
          <p:cNvSpPr txBox="1">
            <a:spLocks/>
          </p:cNvSpPr>
          <p:nvPr/>
        </p:nvSpPr>
        <p:spPr>
          <a:xfrm>
            <a:off x="23160783" y="15956131"/>
            <a:ext cx="1848050" cy="273028"/>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Presenter Media (2022)</a:t>
            </a:r>
          </a:p>
        </p:txBody>
      </p:sp>
      <p:cxnSp>
        <p:nvCxnSpPr>
          <p:cNvPr id="7" name="Straight Connector 6">
            <a:extLst>
              <a:ext uri="{FF2B5EF4-FFF2-40B4-BE49-F238E27FC236}">
                <a16:creationId xmlns:a16="http://schemas.microsoft.com/office/drawing/2014/main" id="{850BC5B8-3C63-90EE-6FA8-380100AED219}"/>
              </a:ext>
            </a:extLst>
          </p:cNvPr>
          <p:cNvCxnSpPr>
            <a:cxnSpLocks/>
          </p:cNvCxnSpPr>
          <p:nvPr/>
        </p:nvCxnSpPr>
        <p:spPr>
          <a:xfrm>
            <a:off x="0" y="2059152"/>
            <a:ext cx="42803763" cy="0"/>
          </a:xfrm>
          <a:prstGeom prst="line">
            <a:avLst/>
          </a:prstGeom>
          <a:ln w="76200">
            <a:solidFill>
              <a:schemeClr val="accent1">
                <a:lumMod val="75000"/>
              </a:schemeClr>
            </a:solidFill>
          </a:ln>
          <a:effectLst>
            <a:outerShdw blurRad="50800" dist="38100" dir="5400000" algn="t" rotWithShape="0">
              <a:prstClr val="black">
                <a:alpha val="40000"/>
              </a:prstClr>
            </a:outerShdw>
          </a:effectLst>
        </p:spPr>
        <p:style>
          <a:lnRef idx="3">
            <a:schemeClr val="accent1"/>
          </a:lnRef>
          <a:fillRef idx="0">
            <a:schemeClr val="accent1"/>
          </a:fillRef>
          <a:effectRef idx="2">
            <a:schemeClr val="accent1"/>
          </a:effectRef>
          <a:fontRef idx="minor">
            <a:schemeClr val="tx1"/>
          </a:fontRef>
        </p:style>
      </p:cxnSp>
      <p:sp>
        <p:nvSpPr>
          <p:cNvPr id="43" name="TextBox 42">
            <a:extLst>
              <a:ext uri="{FF2B5EF4-FFF2-40B4-BE49-F238E27FC236}">
                <a16:creationId xmlns:a16="http://schemas.microsoft.com/office/drawing/2014/main" id="{78EAE5A3-A38D-7CD8-1266-73F477D119FF}"/>
              </a:ext>
            </a:extLst>
          </p:cNvPr>
          <p:cNvSpPr txBox="1"/>
          <p:nvPr/>
        </p:nvSpPr>
        <p:spPr>
          <a:xfrm>
            <a:off x="7954394" y="25939088"/>
            <a:ext cx="1464734" cy="246221"/>
          </a:xfrm>
          <a:prstGeom prst="rect">
            <a:avLst/>
          </a:prstGeom>
          <a:noFill/>
        </p:spPr>
        <p:txBody>
          <a:bodyPr wrap="square" rtlCol="0">
            <a:spAutoFit/>
          </a:bodyPr>
          <a:lstStyle/>
          <a:p>
            <a:r>
              <a:rPr lang="en-US" sz="1000" dirty="0"/>
              <a:t>Presenter Media (2022)</a:t>
            </a:r>
          </a:p>
        </p:txBody>
      </p:sp>
      <p:pic>
        <p:nvPicPr>
          <p:cNvPr id="5" name="Picture 4">
            <a:extLst>
              <a:ext uri="{FF2B5EF4-FFF2-40B4-BE49-F238E27FC236}">
                <a16:creationId xmlns:a16="http://schemas.microsoft.com/office/drawing/2014/main" id="{BA509EC0-4313-C005-E1DD-1ABC72CBC293}"/>
              </a:ext>
            </a:extLst>
          </p:cNvPr>
          <p:cNvPicPr>
            <a:picLocks noChangeAspect="1"/>
          </p:cNvPicPr>
          <p:nvPr/>
        </p:nvPicPr>
        <p:blipFill>
          <a:blip r:embed="rId8"/>
          <a:stretch>
            <a:fillRect/>
          </a:stretch>
        </p:blipFill>
        <p:spPr>
          <a:xfrm>
            <a:off x="23060924" y="4617266"/>
            <a:ext cx="7099448" cy="4980210"/>
          </a:xfrm>
          <a:prstGeom prst="rect">
            <a:avLst/>
          </a:prstGeom>
          <a:ln>
            <a:noFill/>
          </a:ln>
          <a:effectLst>
            <a:outerShdw blurRad="292100" dist="139700" dir="2700000" algn="tl" rotWithShape="0">
              <a:srgbClr val="333333">
                <a:alpha val="65000"/>
              </a:srgbClr>
            </a:outerShdw>
          </a:effectLst>
        </p:spPr>
      </p:pic>
      <p:pic>
        <p:nvPicPr>
          <p:cNvPr id="6" name="Picture 5">
            <a:extLst>
              <a:ext uri="{FF2B5EF4-FFF2-40B4-BE49-F238E27FC236}">
                <a16:creationId xmlns:a16="http://schemas.microsoft.com/office/drawing/2014/main" id="{B44D1CBF-3BC6-241A-128D-D0E6D1F52CD4}"/>
              </a:ext>
            </a:extLst>
          </p:cNvPr>
          <p:cNvPicPr>
            <a:picLocks noChangeAspect="1"/>
          </p:cNvPicPr>
          <p:nvPr/>
        </p:nvPicPr>
        <p:blipFill>
          <a:blip r:embed="rId9"/>
          <a:stretch>
            <a:fillRect/>
          </a:stretch>
        </p:blipFill>
        <p:spPr>
          <a:xfrm>
            <a:off x="23084236" y="11548055"/>
            <a:ext cx="6999590" cy="4749453"/>
          </a:xfrm>
          <a:prstGeom prst="rect">
            <a:avLst/>
          </a:prstGeom>
          <a:ln>
            <a:noFill/>
          </a:ln>
          <a:effectLst>
            <a:outerShdw blurRad="292100" dist="139700" dir="2700000" algn="tl" rotWithShape="0">
              <a:srgbClr val="333333">
                <a:alpha val="65000"/>
              </a:srgbClr>
            </a:outerShdw>
          </a:effectLst>
        </p:spPr>
      </p:pic>
      <p:pic>
        <p:nvPicPr>
          <p:cNvPr id="10" name="Picture 9">
            <a:extLst>
              <a:ext uri="{FF2B5EF4-FFF2-40B4-BE49-F238E27FC236}">
                <a16:creationId xmlns:a16="http://schemas.microsoft.com/office/drawing/2014/main" id="{54DC3E67-8CCF-CCD1-5213-E8416BF8BD94}"/>
              </a:ext>
            </a:extLst>
          </p:cNvPr>
          <p:cNvPicPr>
            <a:picLocks noChangeAspect="1"/>
          </p:cNvPicPr>
          <p:nvPr/>
        </p:nvPicPr>
        <p:blipFill>
          <a:blip r:embed="rId10"/>
          <a:stretch>
            <a:fillRect/>
          </a:stretch>
        </p:blipFill>
        <p:spPr>
          <a:xfrm>
            <a:off x="22932185" y="20810228"/>
            <a:ext cx="7199592" cy="484771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46437194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1777</Words>
  <Application>Microsoft Office PowerPoint</Application>
  <PresentationFormat>Custom</PresentationFormat>
  <Paragraphs>132</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Symbol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Kate Kolowrocka (1805961)</dc:creator>
  <cp:lastModifiedBy>Kate Kolowrocka (1805961)</cp:lastModifiedBy>
  <cp:revision>192</cp:revision>
  <dcterms:created xsi:type="dcterms:W3CDTF">2022-09-13T13:57:21Z</dcterms:created>
  <dcterms:modified xsi:type="dcterms:W3CDTF">2022-10-14T22:43:37Z</dcterms:modified>
</cp:coreProperties>
</file>