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9" r:id="rId2"/>
    <p:sldId id="260" r:id="rId3"/>
    <p:sldId id="266" r:id="rId4"/>
    <p:sldId id="261" r:id="rId5"/>
    <p:sldId id="262" r:id="rId6"/>
    <p:sldId id="267" r:id="rId7"/>
    <p:sldId id="268" r:id="rId8"/>
    <p:sldId id="269" r:id="rId9"/>
    <p:sldId id="256" r:id="rId10"/>
    <p:sldId id="257" r:id="rId11"/>
    <p:sldId id="263" r:id="rId12"/>
    <p:sldId id="264" r:id="rId13"/>
    <p:sldId id="265" r:id="rId14"/>
    <p:sldId id="258"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015" autoAdjust="0"/>
    <p:restoredTop sz="94660"/>
  </p:normalViewPr>
  <p:slideViewPr>
    <p:cSldViewPr snapToGrid="0">
      <p:cViewPr varScale="1">
        <p:scale>
          <a:sx n="72" d="100"/>
          <a:sy n="72" d="100"/>
        </p:scale>
        <p:origin x="33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18726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44059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06619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17648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27169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2/25/2021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74004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2/25/2021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17859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2/25/2021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27170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48470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46696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16141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1314756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850452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2/25/2021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983737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2/25/2021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18217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753689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97302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2/25/2021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238565594"/>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books.google.co.uk/books?hl=en&amp;lr=&amp;id=A6zXxnB0cXgC&amp;oi=fnd&amp;pg=PP1&amp;dq=introduction+to+hypnotherapy&amp;ots=QbeOncbrDb&amp;sig=HgJ3p8jp0dubhoT4uOfp4t2yehE&amp;redir_esc=y#v=onepage&amp;q&amp;f=false"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0CDBB-65C2-41AC-B08B-DC2B277F10DE}"/>
              </a:ext>
            </a:extLst>
          </p:cNvPr>
          <p:cNvSpPr>
            <a:spLocks noGrp="1"/>
          </p:cNvSpPr>
          <p:nvPr>
            <p:ph type="title"/>
          </p:nvPr>
        </p:nvSpPr>
        <p:spPr/>
        <p:txBody>
          <a:bodyPr/>
          <a:lstStyle/>
          <a:p>
            <a:r>
              <a:rPr lang="en-GB" b="0" i="0" cap="all" dirty="0">
                <a:solidFill>
                  <a:srgbClr val="FFFFFF"/>
                </a:solidFill>
                <a:effectLst/>
                <a:latin typeface="+mn-lt"/>
                <a:cs typeface="Arial" panose="020B0604020202020204" pitchFamily="34" charset="0"/>
              </a:rPr>
              <a:t>HYPNOTHERAPY</a:t>
            </a:r>
            <a:endParaRPr lang="en-GB"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7F1C462F-0F68-422E-9EBA-78331F6A4289}"/>
              </a:ext>
            </a:extLst>
          </p:cNvPr>
          <p:cNvSpPr>
            <a:spLocks noGrp="1"/>
          </p:cNvSpPr>
          <p:nvPr>
            <p:ph idx="1"/>
          </p:nvPr>
        </p:nvSpPr>
        <p:spPr/>
        <p:txBody>
          <a:bodyPr/>
          <a:lstStyle/>
          <a:p>
            <a:pPr algn="ctr" rtl="0" fontAlgn="base"/>
            <a:r>
              <a:rPr lang="en-GB" b="0" i="0" u="none" strike="noStrike" dirty="0">
                <a:solidFill>
                  <a:srgbClr val="FFFFFF"/>
                </a:solidFill>
                <a:effectLst/>
              </a:rPr>
              <a:t>Group 5:</a:t>
            </a:r>
            <a:r>
              <a:rPr lang="en-US" b="0" i="0" dirty="0">
                <a:solidFill>
                  <a:srgbClr val="FFFFFF"/>
                </a:solidFill>
                <a:effectLst/>
              </a:rPr>
              <a:t>​</a:t>
            </a:r>
          </a:p>
          <a:p>
            <a:pPr algn="ctr" rtl="0" fontAlgn="base"/>
            <a:r>
              <a:rPr lang="en-GB" b="0" i="0" u="none" strike="noStrike" dirty="0">
                <a:solidFill>
                  <a:srgbClr val="FFFFFF"/>
                </a:solidFill>
                <a:effectLst/>
              </a:rPr>
              <a:t>Alin </a:t>
            </a:r>
            <a:r>
              <a:rPr lang="en-GB" b="0" i="0" u="none" strike="noStrike" dirty="0" err="1">
                <a:solidFill>
                  <a:srgbClr val="FFFFFF"/>
                </a:solidFill>
                <a:effectLst/>
              </a:rPr>
              <a:t>Polifronescu</a:t>
            </a:r>
            <a:r>
              <a:rPr lang="en-GB" b="0" i="0" u="none" strike="noStrike" dirty="0">
                <a:solidFill>
                  <a:srgbClr val="FFFFFF"/>
                </a:solidFill>
                <a:effectLst/>
              </a:rPr>
              <a:t> (1906778)</a:t>
            </a:r>
            <a:r>
              <a:rPr lang="en-US" b="0" i="0" dirty="0">
                <a:solidFill>
                  <a:srgbClr val="FFFFFF"/>
                </a:solidFill>
                <a:effectLst/>
              </a:rPr>
              <a:t>​</a:t>
            </a:r>
          </a:p>
          <a:p>
            <a:pPr algn="ctr" rtl="0" fontAlgn="base"/>
            <a:r>
              <a:rPr lang="en-GB" b="0" i="0" u="none" strike="noStrike" dirty="0">
                <a:solidFill>
                  <a:srgbClr val="FFFFFF"/>
                </a:solidFill>
                <a:effectLst/>
              </a:rPr>
              <a:t>Tinamarie Pena-smith (1816447)</a:t>
            </a:r>
            <a:r>
              <a:rPr lang="en-US" b="0" i="0" dirty="0">
                <a:solidFill>
                  <a:srgbClr val="FFFFFF"/>
                </a:solidFill>
                <a:effectLst/>
              </a:rPr>
              <a:t>​</a:t>
            </a:r>
          </a:p>
          <a:p>
            <a:pPr algn="ctr" rtl="0" fontAlgn="base"/>
            <a:r>
              <a:rPr lang="en-GB" b="0" i="0" u="none" strike="noStrike" dirty="0">
                <a:solidFill>
                  <a:srgbClr val="FFFFFF"/>
                </a:solidFill>
                <a:effectLst/>
              </a:rPr>
              <a:t>Samra Mahroof  (1816889)</a:t>
            </a:r>
            <a:r>
              <a:rPr lang="en-US" b="0" i="0" dirty="0">
                <a:solidFill>
                  <a:srgbClr val="FFFFFF"/>
                </a:solidFill>
                <a:effectLst/>
              </a:rPr>
              <a:t>​</a:t>
            </a:r>
          </a:p>
          <a:p>
            <a:pPr algn="ctr" rtl="0" fontAlgn="base"/>
            <a:r>
              <a:rPr lang="en-GB" b="0" i="0" u="none" strike="noStrike" dirty="0">
                <a:solidFill>
                  <a:srgbClr val="FFFFFF"/>
                </a:solidFill>
                <a:effectLst/>
              </a:rPr>
              <a:t>Samina Bashir      (1816450)</a:t>
            </a:r>
            <a:r>
              <a:rPr lang="en-US" b="0" i="0" dirty="0">
                <a:solidFill>
                  <a:srgbClr val="FFFFFF"/>
                </a:solidFill>
                <a:effectLst/>
              </a:rPr>
              <a:t>​</a:t>
            </a:r>
          </a:p>
          <a:p>
            <a:pPr algn="ctr" rtl="0" fontAlgn="base"/>
            <a:r>
              <a:rPr lang="en-GB" b="0" i="0" u="none" strike="noStrike" dirty="0">
                <a:solidFill>
                  <a:srgbClr val="FFFFFF"/>
                </a:solidFill>
                <a:effectLst/>
              </a:rPr>
              <a:t>Nuria Lavinia Cardoso (1906098)</a:t>
            </a:r>
            <a:endParaRPr lang="en-US" b="0" i="0" dirty="0">
              <a:solidFill>
                <a:srgbClr val="FFFFFF"/>
              </a:solidFill>
              <a:effectLst/>
            </a:endParaRPr>
          </a:p>
          <a:p>
            <a:endParaRPr lang="en-GB" dirty="0"/>
          </a:p>
        </p:txBody>
      </p:sp>
    </p:spTree>
    <p:extLst>
      <p:ext uri="{BB962C8B-B14F-4D97-AF65-F5344CB8AC3E}">
        <p14:creationId xmlns:p14="http://schemas.microsoft.com/office/powerpoint/2010/main" val="1066794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E26AF-BB4A-487D-AA55-E7415C27B38F}"/>
              </a:ext>
            </a:extLst>
          </p:cNvPr>
          <p:cNvSpPr>
            <a:spLocks noGrp="1"/>
          </p:cNvSpPr>
          <p:nvPr>
            <p:ph type="title"/>
          </p:nvPr>
        </p:nvSpPr>
        <p:spPr/>
        <p:txBody>
          <a:bodyPr/>
          <a:lstStyle/>
          <a:p>
            <a:r>
              <a:rPr lang="en-GB" dirty="0">
                <a:latin typeface="+mn-lt"/>
              </a:rPr>
              <a:t>Introduction </a:t>
            </a:r>
          </a:p>
        </p:txBody>
      </p:sp>
      <p:sp>
        <p:nvSpPr>
          <p:cNvPr id="3" name="Content Placeholder 2">
            <a:extLst>
              <a:ext uri="{FF2B5EF4-FFF2-40B4-BE49-F238E27FC236}">
                <a16:creationId xmlns:a16="http://schemas.microsoft.com/office/drawing/2014/main" id="{E6A789C9-B601-4EA9-BCEE-DE1B03C2E31A}"/>
              </a:ext>
            </a:extLst>
          </p:cNvPr>
          <p:cNvSpPr>
            <a:spLocks noGrp="1"/>
          </p:cNvSpPr>
          <p:nvPr>
            <p:ph idx="1"/>
          </p:nvPr>
        </p:nvSpPr>
        <p:spPr>
          <a:xfrm>
            <a:off x="1103312" y="2052918"/>
            <a:ext cx="8946541" cy="2717865"/>
          </a:xfrm>
        </p:spPr>
        <p:txBody>
          <a:bodyPr>
            <a:normAutofit fontScale="92500" lnSpcReduction="10000"/>
          </a:bodyPr>
          <a:lstStyle/>
          <a:p>
            <a:pPr algn="ctr">
              <a:buFont typeface="Wingdings" panose="05000000000000000000" pitchFamily="2" charset="2"/>
              <a:buChar char="Ø"/>
            </a:pPr>
            <a:r>
              <a:rPr lang="en-GB" dirty="0"/>
              <a:t>Many people across the world choose to address medical and health needs through alternative therapies</a:t>
            </a:r>
          </a:p>
          <a:p>
            <a:pPr algn="ctr">
              <a:buFont typeface="Wingdings" panose="05000000000000000000" pitchFamily="2" charset="2"/>
              <a:buChar char="Ø"/>
            </a:pPr>
            <a:r>
              <a:rPr lang="en-GB" dirty="0"/>
              <a:t>Alternative therapies can include a variety of methods of administration</a:t>
            </a:r>
          </a:p>
          <a:p>
            <a:pPr algn="ctr">
              <a:buFont typeface="Wingdings" panose="05000000000000000000" pitchFamily="2" charset="2"/>
              <a:buChar char="Ø"/>
            </a:pPr>
            <a:r>
              <a:rPr lang="en-GB" dirty="0"/>
              <a:t>Not all alternative therapies are regulated by bodies</a:t>
            </a:r>
          </a:p>
          <a:p>
            <a:pPr algn="ctr">
              <a:buFont typeface="Wingdings" panose="05000000000000000000" pitchFamily="2" charset="2"/>
              <a:buChar char="Ø"/>
            </a:pPr>
            <a:r>
              <a:rPr lang="en-GB" dirty="0"/>
              <a:t>There are many people who do not believe that alternative methods of treatment are effective, however there are also millions of people around the world who believe that treating people in a holistic way and not using orthodox medical treatments are of far more benefit.</a:t>
            </a:r>
          </a:p>
          <a:p>
            <a:endParaRPr lang="en-GB" dirty="0"/>
          </a:p>
        </p:txBody>
      </p:sp>
      <p:sp>
        <p:nvSpPr>
          <p:cNvPr id="4" name="TextBox 3">
            <a:extLst>
              <a:ext uri="{FF2B5EF4-FFF2-40B4-BE49-F238E27FC236}">
                <a16:creationId xmlns:a16="http://schemas.microsoft.com/office/drawing/2014/main" id="{47D31A66-E9F2-49A3-8D9A-AF6E4CEBB23E}"/>
              </a:ext>
            </a:extLst>
          </p:cNvPr>
          <p:cNvSpPr txBox="1"/>
          <p:nvPr/>
        </p:nvSpPr>
        <p:spPr>
          <a:xfrm>
            <a:off x="7792278" y="5671930"/>
            <a:ext cx="3988905" cy="369332"/>
          </a:xfrm>
          <a:prstGeom prst="rect">
            <a:avLst/>
          </a:prstGeom>
          <a:noFill/>
        </p:spPr>
        <p:txBody>
          <a:bodyPr wrap="square" rtlCol="0">
            <a:spAutoFit/>
          </a:bodyPr>
          <a:lstStyle/>
          <a:p>
            <a:r>
              <a:rPr lang="en-GB" b="0" i="0" u="none" strike="noStrike" dirty="0">
                <a:solidFill>
                  <a:srgbClr val="FFFFFF"/>
                </a:solidFill>
                <a:effectLst/>
                <a:latin typeface="Century Gothic" panose="020B0502020202020204" pitchFamily="34" charset="0"/>
              </a:rPr>
              <a:t>Tinamarie Pena smith (1816447)</a:t>
            </a:r>
            <a:endParaRPr lang="en-GB" dirty="0"/>
          </a:p>
        </p:txBody>
      </p:sp>
    </p:spTree>
    <p:extLst>
      <p:ext uri="{BB962C8B-B14F-4D97-AF65-F5344CB8AC3E}">
        <p14:creationId xmlns:p14="http://schemas.microsoft.com/office/powerpoint/2010/main" val="1130448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E26AF-BB4A-487D-AA55-E7415C27B38F}"/>
              </a:ext>
            </a:extLst>
          </p:cNvPr>
          <p:cNvSpPr>
            <a:spLocks noGrp="1"/>
          </p:cNvSpPr>
          <p:nvPr>
            <p:ph type="title"/>
          </p:nvPr>
        </p:nvSpPr>
        <p:spPr/>
        <p:txBody>
          <a:bodyPr/>
          <a:lstStyle/>
          <a:p>
            <a:r>
              <a:rPr lang="en-GB" dirty="0">
                <a:latin typeface="+mn-lt"/>
              </a:rPr>
              <a:t>Introduction </a:t>
            </a:r>
          </a:p>
        </p:txBody>
      </p:sp>
      <p:sp>
        <p:nvSpPr>
          <p:cNvPr id="3" name="Content Placeholder 2">
            <a:extLst>
              <a:ext uri="{FF2B5EF4-FFF2-40B4-BE49-F238E27FC236}">
                <a16:creationId xmlns:a16="http://schemas.microsoft.com/office/drawing/2014/main" id="{E6A789C9-B601-4EA9-BCEE-DE1B03C2E31A}"/>
              </a:ext>
            </a:extLst>
          </p:cNvPr>
          <p:cNvSpPr>
            <a:spLocks noGrp="1"/>
          </p:cNvSpPr>
          <p:nvPr>
            <p:ph idx="1"/>
          </p:nvPr>
        </p:nvSpPr>
        <p:spPr>
          <a:xfrm>
            <a:off x="1103312" y="1563758"/>
            <a:ext cx="8946541" cy="4108172"/>
          </a:xfrm>
        </p:spPr>
        <p:txBody>
          <a:bodyPr>
            <a:normAutofit fontScale="40000" lnSpcReduction="20000"/>
          </a:bodyPr>
          <a:lstStyle/>
          <a:p>
            <a:pPr algn="ctr">
              <a:buFont typeface="Wingdings" panose="05000000000000000000" pitchFamily="2" charset="2"/>
              <a:buChar char="Ø"/>
            </a:pPr>
            <a:r>
              <a:rPr lang="en-GB" sz="4500" dirty="0"/>
              <a:t>Hypnotherapy is one of the types of alternative therapy that can treat a number of both physical and psychological health conditions</a:t>
            </a:r>
          </a:p>
          <a:p>
            <a:pPr algn="ctr">
              <a:buFont typeface="Wingdings" panose="05000000000000000000" pitchFamily="2" charset="2"/>
              <a:buChar char="Ø"/>
            </a:pPr>
            <a:r>
              <a:rPr lang="en-GB" sz="4500" dirty="0"/>
              <a:t>Alternative therapies are not used to diagnose conditions.</a:t>
            </a:r>
          </a:p>
          <a:p>
            <a:pPr algn="ctr">
              <a:buFont typeface="Wingdings" panose="05000000000000000000" pitchFamily="2" charset="2"/>
              <a:buChar char="Ø"/>
            </a:pPr>
            <a:r>
              <a:rPr lang="en-GB" sz="4500" dirty="0"/>
              <a:t>A person who performs this therapy is called a Hypnotherapist. There can be groups in attendance for hypnosis and individuals can undertake Hypnotherapy.</a:t>
            </a:r>
          </a:p>
          <a:p>
            <a:pPr algn="ctr">
              <a:buFont typeface="Wingdings" panose="05000000000000000000" pitchFamily="2" charset="2"/>
              <a:buChar char="Ø"/>
            </a:pPr>
            <a:r>
              <a:rPr lang="en-GB" sz="4500" dirty="0"/>
              <a:t>It is a process which entails the Hypnotherapist preparing the subject by directing demands and instructions, through stages which allows the state of mind to be altered. It is important that the Hypnotherapist and the subject to have developed a good rapport,  and for the subject to feel safe and confident to take to the next stage</a:t>
            </a:r>
          </a:p>
          <a:p>
            <a:pPr algn="ctr">
              <a:buFont typeface="Wingdings" panose="05000000000000000000" pitchFamily="2" charset="2"/>
              <a:buChar char="Ø"/>
            </a:pPr>
            <a:r>
              <a:rPr lang="en-GB" sz="4500" dirty="0"/>
              <a:t>(Michael,2012)</a:t>
            </a:r>
          </a:p>
          <a:p>
            <a:pPr marL="0" indent="0">
              <a:buNone/>
            </a:pPr>
            <a:endParaRPr lang="en-GB" dirty="0"/>
          </a:p>
        </p:txBody>
      </p:sp>
      <p:sp>
        <p:nvSpPr>
          <p:cNvPr id="4" name="TextBox 3">
            <a:extLst>
              <a:ext uri="{FF2B5EF4-FFF2-40B4-BE49-F238E27FC236}">
                <a16:creationId xmlns:a16="http://schemas.microsoft.com/office/drawing/2014/main" id="{47D31A66-E9F2-49A3-8D9A-AF6E4CEBB23E}"/>
              </a:ext>
            </a:extLst>
          </p:cNvPr>
          <p:cNvSpPr txBox="1"/>
          <p:nvPr/>
        </p:nvSpPr>
        <p:spPr>
          <a:xfrm>
            <a:off x="7792278" y="5671930"/>
            <a:ext cx="3988905" cy="369332"/>
          </a:xfrm>
          <a:prstGeom prst="rect">
            <a:avLst/>
          </a:prstGeom>
          <a:noFill/>
        </p:spPr>
        <p:txBody>
          <a:bodyPr wrap="square" rtlCol="0">
            <a:spAutoFit/>
          </a:bodyPr>
          <a:lstStyle/>
          <a:p>
            <a:r>
              <a:rPr lang="en-GB" b="0" i="0" u="none" strike="noStrike" dirty="0">
                <a:solidFill>
                  <a:srgbClr val="FFFFFF"/>
                </a:solidFill>
                <a:effectLst/>
                <a:latin typeface="Century Gothic" panose="020B0502020202020204" pitchFamily="34" charset="0"/>
              </a:rPr>
              <a:t>Tinamarie Pena smith (1816447)</a:t>
            </a:r>
            <a:endParaRPr lang="en-GB" dirty="0"/>
          </a:p>
        </p:txBody>
      </p:sp>
    </p:spTree>
    <p:extLst>
      <p:ext uri="{BB962C8B-B14F-4D97-AF65-F5344CB8AC3E}">
        <p14:creationId xmlns:p14="http://schemas.microsoft.com/office/powerpoint/2010/main" val="1633213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C79EB-043C-4B1B-9699-B7377C5EC5D3}"/>
              </a:ext>
            </a:extLst>
          </p:cNvPr>
          <p:cNvSpPr>
            <a:spLocks noGrp="1"/>
          </p:cNvSpPr>
          <p:nvPr>
            <p:ph type="title"/>
          </p:nvPr>
        </p:nvSpPr>
        <p:spPr/>
        <p:txBody>
          <a:bodyPr/>
          <a:lstStyle/>
          <a:p>
            <a:r>
              <a:rPr lang="en-GB" sz="2000" b="0" i="0" u="none" strike="noStrike" cap="all" dirty="0">
                <a:solidFill>
                  <a:srgbClr val="FFFFFF"/>
                </a:solidFill>
                <a:effectLst/>
                <a:latin typeface="+mn-lt"/>
                <a:cs typeface="Arial" panose="020B0604020202020204" pitchFamily="34" charset="0"/>
              </a:rPr>
              <a:t>COMPLIMENTARY THERAPY IN RELATION AND  COMPARISON TO ORTHODOX TREATMENT </a:t>
            </a:r>
            <a:endParaRPr lang="en-GB" sz="2000"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E4C94647-D67D-417C-8300-7106593EAF81}"/>
              </a:ext>
            </a:extLst>
          </p:cNvPr>
          <p:cNvSpPr>
            <a:spLocks noGrp="1"/>
          </p:cNvSpPr>
          <p:nvPr>
            <p:ph idx="1"/>
          </p:nvPr>
        </p:nvSpPr>
        <p:spPr/>
        <p:txBody>
          <a:bodyPr/>
          <a:lstStyle/>
          <a:p>
            <a:pPr algn="ctr">
              <a:buFont typeface="Wingdings" panose="05000000000000000000" pitchFamily="2" charset="2"/>
              <a:buChar char="Ø"/>
            </a:pPr>
            <a:r>
              <a:rPr lang="en-GB" b="0" i="0" u="none" strike="noStrike" dirty="0">
                <a:solidFill>
                  <a:srgbClr val="FFFFFF"/>
                </a:solidFill>
                <a:effectLst/>
                <a:latin typeface="+mn-lt"/>
              </a:rPr>
              <a:t>Compare the complimentary therapy (hypnotherapy) to current orthodox treatments such as the side effects , the use of the treatments, Timescale, how to access them, pros and cons of both the complimentary therapy and orthodox treatment. </a:t>
            </a:r>
            <a:endParaRPr lang="en-GB" dirty="0">
              <a:solidFill>
                <a:srgbClr val="FFFFFF"/>
              </a:solidFill>
              <a:latin typeface="+mn-lt"/>
            </a:endParaRPr>
          </a:p>
          <a:p>
            <a:pPr algn="ctr">
              <a:buFont typeface="Wingdings" panose="05000000000000000000" pitchFamily="2" charset="2"/>
              <a:buChar char="Ø"/>
            </a:pPr>
            <a:r>
              <a:rPr lang="en-GB" b="0" i="0" u="none" strike="noStrike" dirty="0">
                <a:solidFill>
                  <a:srgbClr val="FFFFFF"/>
                </a:solidFill>
                <a:effectLst/>
                <a:latin typeface="+mn-lt"/>
              </a:rPr>
              <a:t>Discussing how the complimentary therapy can work with current orthodox treatments.</a:t>
            </a:r>
            <a:r>
              <a:rPr lang="en-GB" b="0" i="0" dirty="0">
                <a:solidFill>
                  <a:srgbClr val="000000"/>
                </a:solidFill>
                <a:effectLst/>
                <a:latin typeface="+mn-lt"/>
              </a:rPr>
              <a:t>​</a:t>
            </a:r>
            <a:endParaRPr lang="en-GB" dirty="0">
              <a:latin typeface="+mn-lt"/>
            </a:endParaRPr>
          </a:p>
        </p:txBody>
      </p:sp>
      <p:sp>
        <p:nvSpPr>
          <p:cNvPr id="4" name="TextBox 3">
            <a:extLst>
              <a:ext uri="{FF2B5EF4-FFF2-40B4-BE49-F238E27FC236}">
                <a16:creationId xmlns:a16="http://schemas.microsoft.com/office/drawing/2014/main" id="{738F1DAE-619A-41CB-AB37-63EA2822795D}"/>
              </a:ext>
            </a:extLst>
          </p:cNvPr>
          <p:cNvSpPr txBox="1"/>
          <p:nvPr/>
        </p:nvSpPr>
        <p:spPr>
          <a:xfrm>
            <a:off x="9210261" y="5724939"/>
            <a:ext cx="2491409" cy="523460"/>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5D2FED79-5708-4252-919C-FA8D6684FFA1}"/>
              </a:ext>
            </a:extLst>
          </p:cNvPr>
          <p:cNvSpPr txBox="1"/>
          <p:nvPr/>
        </p:nvSpPr>
        <p:spPr>
          <a:xfrm>
            <a:off x="8335617" y="5565913"/>
            <a:ext cx="3246783" cy="369332"/>
          </a:xfrm>
          <a:prstGeom prst="rect">
            <a:avLst/>
          </a:prstGeom>
          <a:noFill/>
        </p:spPr>
        <p:txBody>
          <a:bodyPr wrap="square" rtlCol="0">
            <a:spAutoFit/>
          </a:bodyPr>
          <a:lstStyle/>
          <a:p>
            <a:r>
              <a:rPr lang="en-GB" b="0" i="0" u="none" strike="noStrike">
                <a:solidFill>
                  <a:srgbClr val="FFFFFF"/>
                </a:solidFill>
                <a:effectLst/>
                <a:latin typeface="Century Gothic" panose="020B0502020202020204" pitchFamily="34" charset="0"/>
              </a:rPr>
              <a:t>Samina Bashir      (1816450)</a:t>
            </a:r>
            <a:endParaRPr lang="en-GB" dirty="0"/>
          </a:p>
        </p:txBody>
      </p:sp>
    </p:spTree>
    <p:extLst>
      <p:ext uri="{BB962C8B-B14F-4D97-AF65-F5344CB8AC3E}">
        <p14:creationId xmlns:p14="http://schemas.microsoft.com/office/powerpoint/2010/main" val="4171825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219A7-2009-4A78-8C47-4E8D8DC60A03}"/>
              </a:ext>
            </a:extLst>
          </p:cNvPr>
          <p:cNvSpPr>
            <a:spLocks noGrp="1"/>
          </p:cNvSpPr>
          <p:nvPr>
            <p:ph type="title"/>
          </p:nvPr>
        </p:nvSpPr>
        <p:spPr/>
        <p:txBody>
          <a:bodyPr/>
          <a:lstStyle/>
          <a:p>
            <a:r>
              <a:rPr lang="en-GB" dirty="0">
                <a:latin typeface="+mn-lt"/>
              </a:rPr>
              <a:t>History </a:t>
            </a:r>
          </a:p>
        </p:txBody>
      </p:sp>
      <p:sp>
        <p:nvSpPr>
          <p:cNvPr id="3" name="Content Placeholder 2">
            <a:extLst>
              <a:ext uri="{FF2B5EF4-FFF2-40B4-BE49-F238E27FC236}">
                <a16:creationId xmlns:a16="http://schemas.microsoft.com/office/drawing/2014/main" id="{A3AF4F69-3B48-4B00-B014-BDC5A189020E}"/>
              </a:ext>
            </a:extLst>
          </p:cNvPr>
          <p:cNvSpPr>
            <a:spLocks noGrp="1"/>
          </p:cNvSpPr>
          <p:nvPr>
            <p:ph idx="1"/>
          </p:nvPr>
        </p:nvSpPr>
        <p:spPr>
          <a:xfrm>
            <a:off x="1103312" y="2052918"/>
            <a:ext cx="9723714" cy="3353969"/>
          </a:xfrm>
        </p:spPr>
        <p:txBody>
          <a:bodyPr/>
          <a:lstStyle/>
          <a:p>
            <a:pPr algn="ctr">
              <a:buFont typeface="Wingdings" panose="05000000000000000000" pitchFamily="2" charset="2"/>
              <a:buChar char="Ø"/>
            </a:pPr>
            <a:r>
              <a:rPr lang="en-GB" sz="2000" dirty="0"/>
              <a:t>Hypnotherapy  used as a medical, psychotherapeutic and spiritual tool.</a:t>
            </a:r>
          </a:p>
          <a:p>
            <a:pPr marL="379800" algn="ctr">
              <a:buFont typeface="Wingdings" panose="05000000000000000000" pitchFamily="2" charset="2"/>
              <a:buChar char="Ø"/>
            </a:pPr>
            <a:endParaRPr lang="en-GB" sz="2000" dirty="0"/>
          </a:p>
          <a:p>
            <a:pPr algn="ctr">
              <a:buFont typeface="Wingdings" panose="05000000000000000000" pitchFamily="2" charset="2"/>
              <a:buChar char="Ø"/>
            </a:pPr>
            <a:r>
              <a:rPr lang="en-GB" sz="2000" dirty="0"/>
              <a:t>Discovered in the 18</a:t>
            </a:r>
            <a:r>
              <a:rPr lang="en-GB" sz="2000" baseline="30000" dirty="0"/>
              <a:t>th</a:t>
            </a:r>
            <a:r>
              <a:rPr lang="en-GB" sz="2000" dirty="0"/>
              <a:t> century</a:t>
            </a:r>
          </a:p>
          <a:p>
            <a:pPr algn="ctr"/>
            <a:endParaRPr lang="en-GB" sz="2000" dirty="0"/>
          </a:p>
          <a:p>
            <a:pPr marL="36900" indent="0" algn="ctr">
              <a:buNone/>
            </a:pPr>
            <a:r>
              <a:rPr lang="en-GB" sz="2000" dirty="0"/>
              <a:t>    (</a:t>
            </a:r>
            <a:r>
              <a:rPr lang="en-GB" sz="2000" dirty="0" err="1"/>
              <a:t>Pintar</a:t>
            </a:r>
            <a:r>
              <a:rPr lang="en-GB" sz="2000" dirty="0"/>
              <a:t> and Lynn, 2009)</a:t>
            </a:r>
          </a:p>
          <a:p>
            <a:endParaRPr lang="en-GB" dirty="0"/>
          </a:p>
        </p:txBody>
      </p:sp>
      <p:sp>
        <p:nvSpPr>
          <p:cNvPr id="4" name="TextBox 3">
            <a:extLst>
              <a:ext uri="{FF2B5EF4-FFF2-40B4-BE49-F238E27FC236}">
                <a16:creationId xmlns:a16="http://schemas.microsoft.com/office/drawing/2014/main" id="{2CFCEEBB-1E53-4584-96EB-49693AAA6405}"/>
              </a:ext>
            </a:extLst>
          </p:cNvPr>
          <p:cNvSpPr txBox="1"/>
          <p:nvPr/>
        </p:nvSpPr>
        <p:spPr>
          <a:xfrm>
            <a:off x="7209183" y="5961333"/>
            <a:ext cx="3882887" cy="369332"/>
          </a:xfrm>
          <a:prstGeom prst="rect">
            <a:avLst/>
          </a:prstGeom>
          <a:noFill/>
        </p:spPr>
        <p:txBody>
          <a:bodyPr wrap="square" rtlCol="0">
            <a:spAutoFit/>
          </a:bodyPr>
          <a:lstStyle/>
          <a:p>
            <a:r>
              <a:rPr lang="en-GB" b="0" i="0" u="none" strike="noStrike" dirty="0">
                <a:solidFill>
                  <a:srgbClr val="FFFFFF"/>
                </a:solidFill>
                <a:effectLst/>
                <a:latin typeface="Century Gothic" panose="020B0502020202020204" pitchFamily="34" charset="0"/>
              </a:rPr>
              <a:t>Tinamarie Pena smith (1816447)</a:t>
            </a:r>
            <a:endParaRPr lang="en-GB" dirty="0"/>
          </a:p>
        </p:txBody>
      </p:sp>
    </p:spTree>
    <p:extLst>
      <p:ext uri="{BB962C8B-B14F-4D97-AF65-F5344CB8AC3E}">
        <p14:creationId xmlns:p14="http://schemas.microsoft.com/office/powerpoint/2010/main" val="2002634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C90BDD-2FA2-4A69-B4D6-F1DD29CAD0CC}"/>
              </a:ext>
            </a:extLst>
          </p:cNvPr>
          <p:cNvSpPr>
            <a:spLocks noGrp="1"/>
          </p:cNvSpPr>
          <p:nvPr>
            <p:ph idx="1"/>
          </p:nvPr>
        </p:nvSpPr>
        <p:spPr>
          <a:xfrm>
            <a:off x="649356" y="1709531"/>
            <a:ext cx="9559523" cy="5797825"/>
          </a:xfrm>
        </p:spPr>
        <p:txBody>
          <a:bodyPr>
            <a:normAutofit/>
          </a:bodyPr>
          <a:lstStyle/>
          <a:p>
            <a:pPr marL="0" indent="0" algn="ctr">
              <a:buNone/>
            </a:pPr>
            <a:r>
              <a:rPr lang="en-GB" sz="2400" dirty="0"/>
              <a:t>Anton Mesmer                              </a:t>
            </a:r>
          </a:p>
          <a:p>
            <a:pPr algn="ctr">
              <a:buFont typeface="Wingdings" panose="05000000000000000000" pitchFamily="2" charset="2"/>
              <a:buChar char="Ø"/>
            </a:pPr>
            <a:r>
              <a:rPr lang="en-GB" sz="2400" dirty="0">
                <a:solidFill>
                  <a:schemeClr val="tx1"/>
                </a:solidFill>
              </a:rPr>
              <a:t>A Viennese physician</a:t>
            </a:r>
          </a:p>
          <a:p>
            <a:pPr algn="ctr">
              <a:buFont typeface="Wingdings" panose="05000000000000000000" pitchFamily="2" charset="2"/>
              <a:buChar char="Ø"/>
            </a:pPr>
            <a:r>
              <a:rPr lang="en-GB" sz="2400" dirty="0"/>
              <a:t>T</a:t>
            </a:r>
            <a:r>
              <a:rPr lang="en-GB" sz="2400" dirty="0">
                <a:solidFill>
                  <a:schemeClr val="tx1"/>
                </a:solidFill>
              </a:rPr>
              <a:t>ermed it animal magnetism or animal gravity</a:t>
            </a:r>
          </a:p>
          <a:p>
            <a:pPr algn="ctr">
              <a:buFont typeface="Wingdings" panose="05000000000000000000" pitchFamily="2" charset="2"/>
              <a:buChar char="Ø"/>
            </a:pPr>
            <a:r>
              <a:rPr lang="en-GB" sz="2400" dirty="0">
                <a:solidFill>
                  <a:schemeClr val="tx1"/>
                </a:solidFill>
              </a:rPr>
              <a:t>Mesmerism</a:t>
            </a:r>
          </a:p>
          <a:p>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D974A1C7-E3AB-4156-8108-71E1DF72FCD7}"/>
              </a:ext>
            </a:extLst>
          </p:cNvPr>
          <p:cNvSpPr txBox="1"/>
          <p:nvPr/>
        </p:nvSpPr>
        <p:spPr>
          <a:xfrm>
            <a:off x="10310191" y="450574"/>
            <a:ext cx="3021496" cy="369332"/>
          </a:xfrm>
          <a:prstGeom prst="rect">
            <a:avLst/>
          </a:prstGeom>
          <a:noFill/>
        </p:spPr>
        <p:txBody>
          <a:bodyPr wrap="square" rtlCol="0">
            <a:spAutoFit/>
          </a:bodyPr>
          <a:lstStyle/>
          <a:p>
            <a:r>
              <a:rPr lang="en-GB" dirty="0"/>
              <a:t>History </a:t>
            </a:r>
          </a:p>
        </p:txBody>
      </p:sp>
      <p:sp>
        <p:nvSpPr>
          <p:cNvPr id="6" name="TextBox 5">
            <a:extLst>
              <a:ext uri="{FF2B5EF4-FFF2-40B4-BE49-F238E27FC236}">
                <a16:creationId xmlns:a16="http://schemas.microsoft.com/office/drawing/2014/main" id="{CAF444F5-EE9B-4803-BEB4-9FCB0EFE15E4}"/>
              </a:ext>
            </a:extLst>
          </p:cNvPr>
          <p:cNvSpPr txBox="1"/>
          <p:nvPr/>
        </p:nvSpPr>
        <p:spPr>
          <a:xfrm>
            <a:off x="7659757" y="5879067"/>
            <a:ext cx="3882887" cy="369332"/>
          </a:xfrm>
          <a:prstGeom prst="rect">
            <a:avLst/>
          </a:prstGeom>
          <a:noFill/>
        </p:spPr>
        <p:txBody>
          <a:bodyPr wrap="square" rtlCol="0">
            <a:spAutoFit/>
          </a:bodyPr>
          <a:lstStyle/>
          <a:p>
            <a:r>
              <a:rPr lang="en-GB" b="0" i="0" u="none" strike="noStrike" dirty="0">
                <a:solidFill>
                  <a:srgbClr val="FFFFFF"/>
                </a:solidFill>
                <a:effectLst/>
                <a:latin typeface="Century Gothic" panose="020B0502020202020204" pitchFamily="34" charset="0"/>
              </a:rPr>
              <a:t>Tinamarie Pena smith (1816447)</a:t>
            </a:r>
            <a:endParaRPr lang="en-GB" dirty="0"/>
          </a:p>
        </p:txBody>
      </p:sp>
    </p:spTree>
    <p:extLst>
      <p:ext uri="{BB962C8B-B14F-4D97-AF65-F5344CB8AC3E}">
        <p14:creationId xmlns:p14="http://schemas.microsoft.com/office/powerpoint/2010/main" val="3685814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12DE99-3E22-4FE4-8DE6-9C94FA1F3827}"/>
              </a:ext>
            </a:extLst>
          </p:cNvPr>
          <p:cNvSpPr>
            <a:spLocks noGrp="1"/>
          </p:cNvSpPr>
          <p:nvPr>
            <p:ph idx="1"/>
          </p:nvPr>
        </p:nvSpPr>
        <p:spPr/>
        <p:txBody>
          <a:bodyPr/>
          <a:lstStyle/>
          <a:p>
            <a:pPr marL="0" indent="0" algn="ctr">
              <a:buNone/>
            </a:pPr>
            <a:r>
              <a:rPr lang="en-GB" sz="3200" dirty="0"/>
              <a:t>Marquis de </a:t>
            </a:r>
            <a:r>
              <a:rPr lang="en-GB" sz="3200" dirty="0" err="1"/>
              <a:t>Puysegur</a:t>
            </a:r>
            <a:endParaRPr lang="en-GB" sz="3200" dirty="0"/>
          </a:p>
          <a:p>
            <a:pPr algn="ctr">
              <a:buFont typeface="Wingdings" panose="05000000000000000000" pitchFamily="2" charset="2"/>
              <a:buChar char="Ø"/>
            </a:pPr>
            <a:r>
              <a:rPr lang="en-GB" sz="3200" dirty="0"/>
              <a:t>Continued Mesmer's findings</a:t>
            </a:r>
          </a:p>
          <a:p>
            <a:pPr algn="ctr">
              <a:buFont typeface="Wingdings" panose="05000000000000000000" pitchFamily="2" charset="2"/>
              <a:buChar char="Ø"/>
            </a:pPr>
            <a:r>
              <a:rPr lang="en-GB" sz="3200" dirty="0"/>
              <a:t>Transformed Mesmer's findings</a:t>
            </a:r>
          </a:p>
          <a:p>
            <a:endParaRPr lang="en-GB" dirty="0"/>
          </a:p>
        </p:txBody>
      </p:sp>
    </p:spTree>
    <p:extLst>
      <p:ext uri="{BB962C8B-B14F-4D97-AF65-F5344CB8AC3E}">
        <p14:creationId xmlns:p14="http://schemas.microsoft.com/office/powerpoint/2010/main" val="1901186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DBDDB8-915E-462E-B9AD-B0B4411EE21E}"/>
              </a:ext>
            </a:extLst>
          </p:cNvPr>
          <p:cNvSpPr>
            <a:spLocks noGrp="1"/>
          </p:cNvSpPr>
          <p:nvPr>
            <p:ph idx="1"/>
          </p:nvPr>
        </p:nvSpPr>
        <p:spPr/>
        <p:txBody>
          <a:bodyPr/>
          <a:lstStyle/>
          <a:p>
            <a:pPr marL="0" indent="0" algn="ctr">
              <a:buNone/>
            </a:pPr>
            <a:r>
              <a:rPr lang="en-GB" sz="2800" dirty="0"/>
              <a:t>James Braid</a:t>
            </a:r>
          </a:p>
          <a:p>
            <a:pPr algn="ctr">
              <a:buFont typeface="Wingdings" panose="05000000000000000000" pitchFamily="2" charset="2"/>
              <a:buChar char="Ø"/>
            </a:pPr>
            <a:r>
              <a:rPr lang="en-GB" sz="2800" dirty="0"/>
              <a:t>Scottish doctor</a:t>
            </a:r>
          </a:p>
          <a:p>
            <a:pPr algn="ctr">
              <a:buFont typeface="Wingdings" panose="05000000000000000000" pitchFamily="2" charset="2"/>
              <a:buChar char="Ø"/>
            </a:pPr>
            <a:r>
              <a:rPr lang="en-GB" sz="2800" dirty="0"/>
              <a:t>Placed the word hypnosis into medical vocabulary in the mid 19</a:t>
            </a:r>
            <a:r>
              <a:rPr lang="en-GB" sz="2800" baseline="30000" dirty="0"/>
              <a:t>th</a:t>
            </a:r>
            <a:r>
              <a:rPr lang="en-GB" sz="2800" dirty="0"/>
              <a:t> century</a:t>
            </a:r>
          </a:p>
          <a:p>
            <a:pPr algn="ctr">
              <a:buFont typeface="Wingdings" panose="05000000000000000000" pitchFamily="2" charset="2"/>
              <a:buChar char="Ø"/>
            </a:pPr>
            <a:r>
              <a:rPr lang="en-GB" sz="2800" dirty="0"/>
              <a:t>Translated previous works from German</a:t>
            </a:r>
          </a:p>
          <a:p>
            <a:endParaRPr lang="en-GB" dirty="0"/>
          </a:p>
        </p:txBody>
      </p:sp>
    </p:spTree>
    <p:extLst>
      <p:ext uri="{BB962C8B-B14F-4D97-AF65-F5344CB8AC3E}">
        <p14:creationId xmlns:p14="http://schemas.microsoft.com/office/powerpoint/2010/main" val="799849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9317" y="-1516661"/>
            <a:ext cx="9144000" cy="2387600"/>
          </a:xfrm>
        </p:spPr>
        <p:txBody>
          <a:bodyPr>
            <a:normAutofit/>
          </a:bodyPr>
          <a:lstStyle/>
          <a:p>
            <a:r>
              <a:rPr lang="en-GB" sz="2400" dirty="0">
                <a:latin typeface="+mn-lt"/>
                <a:cs typeface="Calibri Light"/>
              </a:rPr>
              <a:t>Uses of traditional hypnotherapy treatments</a:t>
            </a:r>
            <a:endParaRPr lang="en-GB" sz="2400" dirty="0">
              <a:latin typeface="+mn-lt"/>
            </a:endParaRPr>
          </a:p>
        </p:txBody>
      </p:sp>
      <p:sp>
        <p:nvSpPr>
          <p:cNvPr id="3" name="Subtitle 2"/>
          <p:cNvSpPr>
            <a:spLocks noGrp="1"/>
          </p:cNvSpPr>
          <p:nvPr>
            <p:ph type="subTitle" idx="1"/>
          </p:nvPr>
        </p:nvSpPr>
        <p:spPr>
          <a:xfrm>
            <a:off x="1321628" y="1672328"/>
            <a:ext cx="9144000" cy="3999271"/>
          </a:xfrm>
        </p:spPr>
        <p:txBody>
          <a:bodyPr vert="horz" lIns="91440" tIns="45720" rIns="91440" bIns="45720" rtlCol="0" anchor="t">
            <a:normAutofit/>
          </a:bodyPr>
          <a:lstStyle/>
          <a:p>
            <a:pPr marL="342900" indent="-342900" algn="ctr">
              <a:buFont typeface="Wingdings" panose="05000000000000000000" pitchFamily="2" charset="2"/>
              <a:buChar char="Ø"/>
            </a:pPr>
            <a:r>
              <a:rPr lang="en-GB" sz="2000" dirty="0">
                <a:solidFill>
                  <a:schemeClr val="tx1"/>
                </a:solidFill>
                <a:latin typeface="+mn-lt"/>
                <a:ea typeface="+mn-lt"/>
                <a:cs typeface="+mn-lt"/>
              </a:rPr>
              <a:t>Hypnotism</a:t>
            </a:r>
            <a:endParaRPr lang="en-US" sz="2000" dirty="0">
              <a:solidFill>
                <a:schemeClr val="tx1"/>
              </a:solidFill>
              <a:latin typeface="+mn-lt"/>
              <a:cs typeface="Calibri" panose="020F0502020204030204"/>
            </a:endParaRPr>
          </a:p>
          <a:p>
            <a:pPr marL="342900" indent="-342900" algn="ctr">
              <a:buFont typeface="Wingdings" panose="05000000000000000000" pitchFamily="2" charset="2"/>
              <a:buChar char="Ø"/>
            </a:pPr>
            <a:r>
              <a:rPr lang="en-GB" sz="2000" dirty="0">
                <a:solidFill>
                  <a:schemeClr val="tx1"/>
                </a:solidFill>
                <a:latin typeface="+mn-lt"/>
                <a:cs typeface="Calibri"/>
              </a:rPr>
              <a:t>mind</a:t>
            </a:r>
          </a:p>
          <a:p>
            <a:pPr marL="342900" indent="-342900" algn="ctr">
              <a:buFont typeface="Wingdings" panose="05000000000000000000" pitchFamily="2" charset="2"/>
              <a:buChar char="Ø"/>
            </a:pPr>
            <a:r>
              <a:rPr lang="en-GB" sz="2000" dirty="0">
                <a:solidFill>
                  <a:schemeClr val="tx1"/>
                </a:solidFill>
                <a:latin typeface="+mn-lt"/>
                <a:cs typeface="Calibri"/>
              </a:rPr>
              <a:t>Imagination and </a:t>
            </a:r>
            <a:r>
              <a:rPr lang="en-GB" sz="2000" dirty="0">
                <a:solidFill>
                  <a:schemeClr val="tx1"/>
                </a:solidFill>
                <a:latin typeface="+mn-lt"/>
                <a:ea typeface="+mn-lt"/>
                <a:cs typeface="+mn-lt"/>
              </a:rPr>
              <a:t>visualisation</a:t>
            </a:r>
            <a:endParaRPr lang="en-GB" sz="2000" dirty="0">
              <a:solidFill>
                <a:schemeClr val="tx1"/>
              </a:solidFill>
              <a:latin typeface="+mn-lt"/>
              <a:cs typeface="Calibri"/>
            </a:endParaRPr>
          </a:p>
          <a:p>
            <a:pPr marL="342900" indent="-342900" algn="ctr">
              <a:buFont typeface="Wingdings" panose="05000000000000000000" pitchFamily="2" charset="2"/>
              <a:buChar char="Ø"/>
            </a:pPr>
            <a:r>
              <a:rPr lang="en-GB" sz="2000" dirty="0">
                <a:solidFill>
                  <a:schemeClr val="tx1"/>
                </a:solidFill>
                <a:latin typeface="+mn-lt"/>
                <a:cs typeface="Calibri"/>
              </a:rPr>
              <a:t>Achievements</a:t>
            </a:r>
          </a:p>
          <a:p>
            <a:pPr marL="342900" indent="-342900" algn="ctr">
              <a:buFont typeface="Wingdings" panose="05000000000000000000" pitchFamily="2" charset="2"/>
              <a:buChar char="Ø"/>
            </a:pPr>
            <a:r>
              <a:rPr lang="en-GB" sz="2000" dirty="0">
                <a:solidFill>
                  <a:schemeClr val="tx1"/>
                </a:solidFill>
                <a:latin typeface="+mn-lt"/>
                <a:cs typeface="Calibri"/>
              </a:rPr>
              <a:t>Subconscious</a:t>
            </a:r>
          </a:p>
          <a:p>
            <a:pPr marL="342900" indent="-342900" algn="ctr">
              <a:buFont typeface="Wingdings" panose="05000000000000000000" pitchFamily="2" charset="2"/>
              <a:buChar char="Ø"/>
            </a:pPr>
            <a:r>
              <a:rPr lang="en-GB" sz="2000" dirty="0">
                <a:solidFill>
                  <a:schemeClr val="tx1"/>
                </a:solidFill>
                <a:latin typeface="+mn-lt"/>
                <a:cs typeface="Calibri"/>
              </a:rPr>
              <a:t>Stress </a:t>
            </a:r>
          </a:p>
          <a:p>
            <a:pPr marL="342900" indent="-342900" algn="ctr">
              <a:buFont typeface="Wingdings" panose="05000000000000000000" pitchFamily="2" charset="2"/>
              <a:buChar char="Ø"/>
            </a:pPr>
            <a:r>
              <a:rPr lang="en-GB" sz="2000" dirty="0">
                <a:solidFill>
                  <a:schemeClr val="tx1"/>
                </a:solidFill>
                <a:latin typeface="+mn-lt"/>
                <a:cs typeface="Calibri"/>
              </a:rPr>
              <a:t>Phobia</a:t>
            </a:r>
          </a:p>
          <a:p>
            <a:pPr marL="342900" indent="-342900" algn="ctr">
              <a:buFont typeface="Wingdings" panose="05000000000000000000" pitchFamily="2" charset="2"/>
              <a:buChar char="Ø"/>
            </a:pPr>
            <a:r>
              <a:rPr lang="en-GB" sz="2000" dirty="0">
                <a:solidFill>
                  <a:schemeClr val="tx1"/>
                </a:solidFill>
                <a:latin typeface="+mn-lt"/>
                <a:cs typeface="Calibri"/>
              </a:rPr>
              <a:t>Addiction </a:t>
            </a:r>
          </a:p>
          <a:p>
            <a:pPr marL="285750" indent="-285750" algn="ctr">
              <a:buFont typeface="Wingdings" panose="05000000000000000000" pitchFamily="2" charset="2"/>
              <a:buChar char="Ø"/>
            </a:pPr>
            <a:endParaRPr lang="en-GB" sz="1400" dirty="0">
              <a:cs typeface="Calibri"/>
            </a:endParaRPr>
          </a:p>
          <a:p>
            <a:endParaRPr lang="en-GB" dirty="0">
              <a:cs typeface="Calibri"/>
            </a:endParaRPr>
          </a:p>
          <a:p>
            <a:endParaRPr lang="en-GB" dirty="0">
              <a:cs typeface="Calibri"/>
            </a:endParaRPr>
          </a:p>
          <a:p>
            <a:endParaRPr lang="en-GB" dirty="0">
              <a:cs typeface="Calibri"/>
            </a:endParaRPr>
          </a:p>
        </p:txBody>
      </p:sp>
      <p:sp>
        <p:nvSpPr>
          <p:cNvPr id="4" name="TextBox 3">
            <a:extLst>
              <a:ext uri="{FF2B5EF4-FFF2-40B4-BE49-F238E27FC236}">
                <a16:creationId xmlns:a16="http://schemas.microsoft.com/office/drawing/2014/main" id="{18429BE9-CB60-466D-9069-06C879EDF76A}"/>
              </a:ext>
            </a:extLst>
          </p:cNvPr>
          <p:cNvSpPr txBox="1"/>
          <p:nvPr/>
        </p:nvSpPr>
        <p:spPr>
          <a:xfrm>
            <a:off x="7169427" y="5910470"/>
            <a:ext cx="4267200" cy="369332"/>
          </a:xfrm>
          <a:prstGeom prst="rect">
            <a:avLst/>
          </a:prstGeom>
          <a:noFill/>
        </p:spPr>
        <p:txBody>
          <a:bodyPr wrap="square" rtlCol="0">
            <a:spAutoFit/>
          </a:bodyPr>
          <a:lstStyle/>
          <a:p>
            <a:pPr algn="r" rtl="0" fontAlgn="base"/>
            <a:r>
              <a:rPr lang="en-GB" b="0" i="0" u="none" strike="noStrike">
                <a:solidFill>
                  <a:srgbClr val="FFFFFF"/>
                </a:solidFill>
                <a:effectLst/>
                <a:latin typeface="Century Gothic" panose="020B0502020202020204" pitchFamily="34" charset="0"/>
              </a:rPr>
              <a:t>Nuria Lavinia Cardoso (1906098)</a:t>
            </a:r>
            <a:endParaRPr lang="en-US" b="0" i="0" dirty="0">
              <a:solidFill>
                <a:srgbClr val="FFFFFF"/>
              </a:solidFill>
              <a:effectLst/>
              <a:latin typeface="Segoe UI" panose="020B0502040204020203" pitchFamily="34" charset="0"/>
            </a:endParaRPr>
          </a:p>
        </p:txBody>
      </p:sp>
    </p:spTree>
    <p:extLst>
      <p:ext uri="{BB962C8B-B14F-4D97-AF65-F5344CB8AC3E}">
        <p14:creationId xmlns:p14="http://schemas.microsoft.com/office/powerpoint/2010/main" val="109857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8A63D-AFA1-49D9-8DE5-C4D6BAC84A18}"/>
              </a:ext>
            </a:extLst>
          </p:cNvPr>
          <p:cNvSpPr>
            <a:spLocks noGrp="1"/>
          </p:cNvSpPr>
          <p:nvPr>
            <p:ph type="ctrTitle"/>
          </p:nvPr>
        </p:nvSpPr>
        <p:spPr>
          <a:xfrm>
            <a:off x="380187" y="505776"/>
            <a:ext cx="11431625" cy="861421"/>
          </a:xfrm>
        </p:spPr>
        <p:txBody>
          <a:bodyPr>
            <a:normAutofit/>
          </a:bodyPr>
          <a:lstStyle/>
          <a:p>
            <a:r>
              <a:rPr lang="en-GB" sz="3600" dirty="0">
                <a:latin typeface="+mn-lt"/>
              </a:rPr>
              <a:t>How effective is the hypnotherapy treatment?</a:t>
            </a:r>
            <a:endParaRPr lang="en-US" sz="3600" dirty="0">
              <a:latin typeface="+mn-lt"/>
            </a:endParaRPr>
          </a:p>
        </p:txBody>
      </p:sp>
      <p:sp>
        <p:nvSpPr>
          <p:cNvPr id="3" name="Subtitle 2">
            <a:extLst>
              <a:ext uri="{FF2B5EF4-FFF2-40B4-BE49-F238E27FC236}">
                <a16:creationId xmlns:a16="http://schemas.microsoft.com/office/drawing/2014/main" id="{495035C9-A567-4519-948E-6454AE0CCAC1}"/>
              </a:ext>
            </a:extLst>
          </p:cNvPr>
          <p:cNvSpPr>
            <a:spLocks noGrp="1"/>
          </p:cNvSpPr>
          <p:nvPr>
            <p:ph type="subTitle" idx="1"/>
          </p:nvPr>
        </p:nvSpPr>
        <p:spPr>
          <a:xfrm>
            <a:off x="1411372" y="2273845"/>
            <a:ext cx="8825658" cy="861420"/>
          </a:xfrm>
        </p:spPr>
        <p:txBody>
          <a:bodyPr vert="horz" lIns="91440" tIns="45720" rIns="91440" bIns="45720" rtlCol="0" anchor="t">
            <a:noAutofit/>
          </a:bodyPr>
          <a:lstStyle/>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Dealing with day-to-day routine of life </a:t>
            </a:r>
            <a:endParaRPr lang="en-US" sz="2000" dirty="0">
              <a:solidFill>
                <a:schemeClr val="tx1"/>
              </a:solidFill>
              <a:latin typeface="+mn-lt"/>
              <a:ea typeface="+mn-lt"/>
              <a:cs typeface="+mn-lt"/>
            </a:endParaRPr>
          </a:p>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Resolving family conflict of the past</a:t>
            </a:r>
            <a:endParaRPr lang="en-US" sz="2000" dirty="0">
              <a:solidFill>
                <a:schemeClr val="tx1"/>
              </a:solidFill>
              <a:latin typeface="+mn-lt"/>
              <a:ea typeface="+mn-lt"/>
              <a:cs typeface="+mn-lt"/>
            </a:endParaRPr>
          </a:p>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Handling with bad experiences of life </a:t>
            </a:r>
            <a:endParaRPr lang="en-US" sz="2000" dirty="0">
              <a:solidFill>
                <a:schemeClr val="tx1"/>
              </a:solidFill>
              <a:latin typeface="+mn-lt"/>
              <a:ea typeface="+mn-lt"/>
              <a:cs typeface="+mn-lt"/>
            </a:endParaRPr>
          </a:p>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 Coping with abuse and neglects </a:t>
            </a:r>
            <a:endParaRPr lang="en-US" sz="2000" dirty="0">
              <a:solidFill>
                <a:schemeClr val="tx1"/>
              </a:solidFill>
              <a:latin typeface="+mn-lt"/>
              <a:ea typeface="+mn-lt"/>
              <a:cs typeface="+mn-lt"/>
            </a:endParaRPr>
          </a:p>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Supporting people to move on with their life</a:t>
            </a:r>
            <a:endParaRPr lang="en-US" sz="2000" dirty="0">
              <a:solidFill>
                <a:schemeClr val="tx1"/>
              </a:solidFill>
              <a:latin typeface="+mn-lt"/>
              <a:ea typeface="+mn-lt"/>
              <a:cs typeface="+mn-lt"/>
            </a:endParaRPr>
          </a:p>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Guide patients to achieve their goals and success</a:t>
            </a:r>
            <a:endParaRPr lang="en-GB" sz="2000" dirty="0">
              <a:solidFill>
                <a:schemeClr val="tx1"/>
              </a:solidFill>
              <a:latin typeface="+mn-lt"/>
            </a:endParaRPr>
          </a:p>
        </p:txBody>
      </p:sp>
      <p:sp>
        <p:nvSpPr>
          <p:cNvPr id="4" name="TextBox 3">
            <a:extLst>
              <a:ext uri="{FF2B5EF4-FFF2-40B4-BE49-F238E27FC236}">
                <a16:creationId xmlns:a16="http://schemas.microsoft.com/office/drawing/2014/main" id="{20356EFE-4719-4FDF-B827-674972AD7868}"/>
              </a:ext>
            </a:extLst>
          </p:cNvPr>
          <p:cNvSpPr txBox="1"/>
          <p:nvPr/>
        </p:nvSpPr>
        <p:spPr>
          <a:xfrm>
            <a:off x="7739270" y="6029739"/>
            <a:ext cx="3896139" cy="369332"/>
          </a:xfrm>
          <a:prstGeom prst="rect">
            <a:avLst/>
          </a:prstGeom>
          <a:noFill/>
        </p:spPr>
        <p:txBody>
          <a:bodyPr wrap="square" rtlCol="0">
            <a:spAutoFit/>
          </a:bodyPr>
          <a:lstStyle/>
          <a:p>
            <a:pPr algn="r" rtl="0" fontAlgn="base"/>
            <a:r>
              <a:rPr lang="en-GB" b="0" i="0" u="none" strike="noStrike">
                <a:solidFill>
                  <a:srgbClr val="FFFFFF"/>
                </a:solidFill>
                <a:effectLst/>
                <a:latin typeface="Century Gothic" panose="020B0502020202020204" pitchFamily="34" charset="0"/>
              </a:rPr>
              <a:t>Nuria Lavinia Cardoso (1906098)</a:t>
            </a:r>
            <a:endParaRPr lang="en-US" b="0" i="0" dirty="0">
              <a:solidFill>
                <a:srgbClr val="FFFFFF"/>
              </a:solidFill>
              <a:effectLst/>
              <a:latin typeface="Segoe UI" panose="020B0502040204020203" pitchFamily="34" charset="0"/>
            </a:endParaRPr>
          </a:p>
        </p:txBody>
      </p:sp>
    </p:spTree>
    <p:extLst>
      <p:ext uri="{BB962C8B-B14F-4D97-AF65-F5344CB8AC3E}">
        <p14:creationId xmlns:p14="http://schemas.microsoft.com/office/powerpoint/2010/main" val="1805797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1658B-132A-4A83-B72C-75098A77EE30}"/>
              </a:ext>
            </a:extLst>
          </p:cNvPr>
          <p:cNvSpPr>
            <a:spLocks noGrp="1"/>
          </p:cNvSpPr>
          <p:nvPr>
            <p:ph type="title"/>
          </p:nvPr>
        </p:nvSpPr>
        <p:spPr/>
        <p:txBody>
          <a:bodyPr/>
          <a:lstStyle/>
          <a:p>
            <a:r>
              <a:rPr lang="en-GB" sz="3600" dirty="0">
                <a:effectLst/>
                <a:latin typeface="+mn-lt"/>
                <a:ea typeface="Calibri" panose="020F0502020204030204" pitchFamily="34" charset="0"/>
                <a:cs typeface="Arial" panose="020B0604020202020204" pitchFamily="34" charset="0"/>
              </a:rPr>
              <a:t>Contradictions</a:t>
            </a:r>
            <a:endParaRPr lang="en-GB" sz="3600"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60B0B2C0-E3D4-4922-8C9F-9818571560F4}"/>
              </a:ext>
            </a:extLst>
          </p:cNvPr>
          <p:cNvSpPr>
            <a:spLocks noGrp="1"/>
          </p:cNvSpPr>
          <p:nvPr>
            <p:ph idx="1"/>
          </p:nvPr>
        </p:nvSpPr>
        <p:spPr>
          <a:xfrm>
            <a:off x="875201" y="1331259"/>
            <a:ext cx="4743721" cy="4195481"/>
          </a:xfrm>
        </p:spPr>
        <p:txBody>
          <a:bodyPr/>
          <a:lstStyle/>
          <a:p>
            <a:pPr>
              <a:buFont typeface="Wingdings" pitchFamily="2" charset="2"/>
              <a:buChar char="Ø"/>
            </a:pPr>
            <a:r>
              <a:rPr lang="en-US" dirty="0">
                <a:ln w="0"/>
                <a:effectLst>
                  <a:outerShdw blurRad="38100" dist="19050" dir="2700000" algn="tl" rotWithShape="0">
                    <a:schemeClr val="dk1">
                      <a:alpha val="40000"/>
                    </a:schemeClr>
                  </a:outerShdw>
                </a:effectLst>
              </a:rPr>
              <a:t>The biggest risk of using Hypnotherapy is the potential of creating false memories</a:t>
            </a:r>
            <a:r>
              <a:rPr lang="en-GB" dirty="0">
                <a:ln w="0"/>
                <a:effectLst>
                  <a:outerShdw blurRad="38100" dist="19050" dir="2700000" algn="tl" rotWithShape="0">
                    <a:schemeClr val="dk1">
                      <a:alpha val="40000"/>
                    </a:schemeClr>
                  </a:outerShdw>
                </a:effectLst>
              </a:rPr>
              <a:t> ( called Confabulation)</a:t>
            </a:r>
          </a:p>
          <a:p>
            <a:pPr>
              <a:buFont typeface="Wingdings" pitchFamily="2" charset="2"/>
              <a:buChar char="Ø"/>
            </a:pPr>
            <a:r>
              <a:rPr lang="en-GB" dirty="0">
                <a:ln w="0"/>
                <a:effectLst>
                  <a:outerShdw blurRad="38100" dist="19050" dir="2700000" algn="tl" rotWithShape="0">
                    <a:schemeClr val="dk1">
                      <a:alpha val="40000"/>
                    </a:schemeClr>
                  </a:outerShdw>
                </a:effectLst>
              </a:rPr>
              <a:t>May not be appropriate to use for people with severe mental illness </a:t>
            </a:r>
          </a:p>
          <a:p>
            <a:pPr>
              <a:buFont typeface="Wingdings" pitchFamily="2" charset="2"/>
              <a:buChar char="Ø"/>
            </a:pPr>
            <a:r>
              <a:rPr lang="en-GB" dirty="0">
                <a:ln w="0"/>
                <a:effectLst>
                  <a:outerShdw blurRad="38100" dist="19050" dir="2700000" algn="tl" rotWithShape="0">
                    <a:schemeClr val="dk1">
                      <a:alpha val="40000"/>
                    </a:schemeClr>
                  </a:outerShdw>
                </a:effectLst>
              </a:rPr>
              <a:t>Adverse reactions rare, but can include headaches, drowsiness, dizziness, anxiety or distress</a:t>
            </a:r>
          </a:p>
          <a:p>
            <a:endParaRPr lang="en-GB" dirty="0"/>
          </a:p>
        </p:txBody>
      </p:sp>
      <p:sp>
        <p:nvSpPr>
          <p:cNvPr id="4" name="TextBox 3">
            <a:extLst>
              <a:ext uri="{FF2B5EF4-FFF2-40B4-BE49-F238E27FC236}">
                <a16:creationId xmlns:a16="http://schemas.microsoft.com/office/drawing/2014/main" id="{31061536-7ADB-4966-BE1C-44FDAA9AA887}"/>
              </a:ext>
            </a:extLst>
          </p:cNvPr>
          <p:cNvSpPr txBox="1"/>
          <p:nvPr/>
        </p:nvSpPr>
        <p:spPr>
          <a:xfrm>
            <a:off x="8216348" y="5777948"/>
            <a:ext cx="3472069" cy="369332"/>
          </a:xfrm>
          <a:prstGeom prst="rect">
            <a:avLst/>
          </a:prstGeom>
          <a:noFill/>
        </p:spPr>
        <p:txBody>
          <a:bodyPr wrap="square" rtlCol="0">
            <a:spAutoFit/>
          </a:bodyPr>
          <a:lstStyle/>
          <a:p>
            <a:pPr algn="r" rtl="0" fontAlgn="base"/>
            <a:r>
              <a:rPr lang="en-GB" b="0" i="0" u="none" strike="noStrike" dirty="0">
                <a:solidFill>
                  <a:srgbClr val="FFFFFF"/>
                </a:solidFill>
                <a:effectLst/>
                <a:latin typeface="Century Gothic" panose="020B0502020202020204" pitchFamily="34" charset="0"/>
              </a:rPr>
              <a:t>Alin </a:t>
            </a:r>
            <a:r>
              <a:rPr lang="en-GB" b="0" i="0" u="none" strike="noStrike" dirty="0" err="1">
                <a:solidFill>
                  <a:srgbClr val="FFFFFF"/>
                </a:solidFill>
                <a:effectLst/>
                <a:latin typeface="Century Gothic" panose="020B0502020202020204" pitchFamily="34" charset="0"/>
              </a:rPr>
              <a:t>Polifronescu</a:t>
            </a:r>
            <a:r>
              <a:rPr lang="en-GB" b="0" i="0" u="none" strike="noStrike" dirty="0">
                <a:solidFill>
                  <a:srgbClr val="FFFFFF"/>
                </a:solidFill>
                <a:effectLst/>
                <a:latin typeface="Century Gothic" panose="020B0502020202020204" pitchFamily="34" charset="0"/>
              </a:rPr>
              <a:t> (1906778)</a:t>
            </a:r>
            <a:r>
              <a:rPr lang="en-US" b="0" i="0" dirty="0">
                <a:solidFill>
                  <a:srgbClr val="FFFFFF"/>
                </a:solidFill>
                <a:effectLst/>
                <a:latin typeface="Century Gothic" panose="020B0502020202020204" pitchFamily="34" charset="0"/>
              </a:rPr>
              <a:t>​</a:t>
            </a:r>
            <a:endParaRPr lang="en-US" b="0" i="0" dirty="0">
              <a:solidFill>
                <a:srgbClr val="FFFFFF"/>
              </a:solidFill>
              <a:effectLst/>
              <a:latin typeface="Segoe UI" panose="020B0502040204020203" pitchFamily="34" charset="0"/>
            </a:endParaRPr>
          </a:p>
        </p:txBody>
      </p:sp>
      <p:pic>
        <p:nvPicPr>
          <p:cNvPr id="5" name="Picture 5">
            <a:extLst>
              <a:ext uri="{FF2B5EF4-FFF2-40B4-BE49-F238E27FC236}">
                <a16:creationId xmlns:a16="http://schemas.microsoft.com/office/drawing/2014/main" id="{7E728C20-A584-4633-BA08-A88F8A73F8BE}"/>
              </a:ext>
            </a:extLst>
          </p:cNvPr>
          <p:cNvPicPr>
            <a:picLocks noChangeAspect="1"/>
          </p:cNvPicPr>
          <p:nvPr/>
        </p:nvPicPr>
        <p:blipFill rotWithShape="1">
          <a:blip r:embed="rId2">
            <a:extLst>
              <a:ext uri="{28A0092B-C50C-407E-A947-70E740481C1C}">
                <a14:useLocalDpi xmlns:a14="http://schemas.microsoft.com/office/drawing/2010/main" val="0"/>
              </a:ext>
            </a:extLst>
          </a:blip>
          <a:srcRect l="7483" t="12459" r="9998" b="17456"/>
          <a:stretch/>
        </p:blipFill>
        <p:spPr>
          <a:xfrm>
            <a:off x="6096000" y="1331259"/>
            <a:ext cx="5771038" cy="3066534"/>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7703640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66E0A-6798-4A87-B25B-1A895FE14772}"/>
              </a:ext>
            </a:extLst>
          </p:cNvPr>
          <p:cNvSpPr>
            <a:spLocks noGrp="1"/>
          </p:cNvSpPr>
          <p:nvPr>
            <p:ph type="title"/>
          </p:nvPr>
        </p:nvSpPr>
        <p:spPr>
          <a:xfrm>
            <a:off x="1066376" y="1261989"/>
            <a:ext cx="9404723" cy="1400530"/>
          </a:xfrm>
        </p:spPr>
        <p:txBody>
          <a:bodyPr/>
          <a:lstStyle/>
          <a:p>
            <a:r>
              <a:rPr lang="en-GB" sz="2800" dirty="0">
                <a:effectLst/>
                <a:latin typeface="+mn-lt"/>
                <a:ea typeface="Calibri" panose="020F0502020204030204" pitchFamily="34" charset="0"/>
                <a:cs typeface="Times New Roman" panose="02020603050405020304" pitchFamily="18" charset="0"/>
              </a:rPr>
              <a:t>Compare hypnotherapy to traditional treatments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B71352A-AE75-4D72-98B7-A46BD5F16262}"/>
              </a:ext>
            </a:extLst>
          </p:cNvPr>
          <p:cNvSpPr>
            <a:spLocks noGrp="1"/>
          </p:cNvSpPr>
          <p:nvPr>
            <p:ph idx="1"/>
          </p:nvPr>
        </p:nvSpPr>
        <p:spPr>
          <a:xfrm>
            <a:off x="1295468" y="2662519"/>
            <a:ext cx="8946541" cy="4195481"/>
          </a:xfrm>
        </p:spPr>
        <p:txBody>
          <a:bodyPr/>
          <a:lstStyle/>
          <a:p>
            <a:pPr algn="ctr"/>
            <a:r>
              <a:rPr lang="en-GB" sz="2000" dirty="0"/>
              <a:t>Hypnotherapy can help to treat a medical condition without the need of an invasive therapy or sometimes medication</a:t>
            </a:r>
          </a:p>
          <a:p>
            <a:pPr algn="ctr"/>
            <a:r>
              <a:rPr lang="en-GB" sz="2000" dirty="0"/>
              <a:t>Can be used among chemotherapy and radiotherapy for refining pain and help reduce the need of extra medication </a:t>
            </a:r>
          </a:p>
          <a:p>
            <a:pPr algn="ctr"/>
            <a:r>
              <a:rPr lang="en-GB" sz="2000" dirty="0"/>
              <a:t>Some dentist that are trained in hypnotherapy are using hypnosis to avoid the using of anaesthesia </a:t>
            </a:r>
          </a:p>
          <a:p>
            <a:endParaRPr lang="en-GB" dirty="0"/>
          </a:p>
        </p:txBody>
      </p:sp>
      <p:sp>
        <p:nvSpPr>
          <p:cNvPr id="4" name="TextBox 3">
            <a:extLst>
              <a:ext uri="{FF2B5EF4-FFF2-40B4-BE49-F238E27FC236}">
                <a16:creationId xmlns:a16="http://schemas.microsoft.com/office/drawing/2014/main" id="{859533FC-5D41-4567-8ECF-B831B629F885}"/>
              </a:ext>
            </a:extLst>
          </p:cNvPr>
          <p:cNvSpPr txBox="1"/>
          <p:nvPr/>
        </p:nvSpPr>
        <p:spPr>
          <a:xfrm>
            <a:off x="8229600" y="5791200"/>
            <a:ext cx="3101009" cy="369332"/>
          </a:xfrm>
          <a:prstGeom prst="rect">
            <a:avLst/>
          </a:prstGeom>
          <a:noFill/>
        </p:spPr>
        <p:txBody>
          <a:bodyPr wrap="square" rtlCol="0">
            <a:spAutoFit/>
          </a:bodyPr>
          <a:lstStyle/>
          <a:p>
            <a:r>
              <a:rPr lang="en-GB" b="0" i="0" u="none" strike="noStrike">
                <a:solidFill>
                  <a:srgbClr val="FFFFFF"/>
                </a:solidFill>
                <a:effectLst/>
                <a:latin typeface="Century Gothic" panose="020B0502020202020204" pitchFamily="34" charset="0"/>
              </a:rPr>
              <a:t>Alin Polifronescu (1906778</a:t>
            </a:r>
            <a:endParaRPr lang="en-GB"/>
          </a:p>
        </p:txBody>
      </p:sp>
    </p:spTree>
    <p:extLst>
      <p:ext uri="{BB962C8B-B14F-4D97-AF65-F5344CB8AC3E}">
        <p14:creationId xmlns:p14="http://schemas.microsoft.com/office/powerpoint/2010/main" val="2931417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183D-3127-4EF0-91FE-8BECEFD5EA17}"/>
              </a:ext>
            </a:extLst>
          </p:cNvPr>
          <p:cNvSpPr>
            <a:spLocks noGrp="1"/>
          </p:cNvSpPr>
          <p:nvPr>
            <p:ph type="title"/>
          </p:nvPr>
        </p:nvSpPr>
        <p:spPr/>
        <p:txBody>
          <a:bodyPr/>
          <a:lstStyle/>
          <a:p>
            <a:r>
              <a:rPr lang="en-GB" b="0" i="0" cap="all" dirty="0">
                <a:solidFill>
                  <a:srgbClr val="FFFFFF"/>
                </a:solidFill>
                <a:effectLst/>
                <a:latin typeface="+mn-lt"/>
              </a:rPr>
              <a:t>EVALUATING </a:t>
            </a:r>
            <a:endParaRPr lang="en-GB" dirty="0">
              <a:latin typeface="+mn-lt"/>
            </a:endParaRPr>
          </a:p>
        </p:txBody>
      </p:sp>
      <p:sp>
        <p:nvSpPr>
          <p:cNvPr id="3" name="Content Placeholder 2">
            <a:extLst>
              <a:ext uri="{FF2B5EF4-FFF2-40B4-BE49-F238E27FC236}">
                <a16:creationId xmlns:a16="http://schemas.microsoft.com/office/drawing/2014/main" id="{B6265CEF-C365-4114-A33E-D62BB4B9912D}"/>
              </a:ext>
            </a:extLst>
          </p:cNvPr>
          <p:cNvSpPr>
            <a:spLocks noGrp="1"/>
          </p:cNvSpPr>
          <p:nvPr>
            <p:ph idx="1"/>
          </p:nvPr>
        </p:nvSpPr>
        <p:spPr>
          <a:xfrm>
            <a:off x="1104293" y="1509579"/>
            <a:ext cx="8946541" cy="4195481"/>
          </a:xfrm>
        </p:spPr>
        <p:txBody>
          <a:bodyPr>
            <a:normAutofit lnSpcReduction="10000"/>
          </a:bodyPr>
          <a:lstStyle/>
          <a:p>
            <a:pPr algn="ctr" fontAlgn="base">
              <a:buFont typeface="Wingdings" panose="05000000000000000000" pitchFamily="2" charset="2"/>
              <a:buChar char="Ø"/>
            </a:pPr>
            <a:r>
              <a:rPr lang="en-GB" b="0" i="0" u="none" strike="noStrike" dirty="0">
                <a:solidFill>
                  <a:srgbClr val="FFFFFF"/>
                </a:solidFill>
                <a:effectLst/>
                <a:latin typeface="+mn-lt"/>
              </a:rPr>
              <a:t>Evaluating hypnotherapy.</a:t>
            </a:r>
            <a:r>
              <a:rPr lang="en-GB" b="0" i="0" dirty="0">
                <a:solidFill>
                  <a:srgbClr val="FFFFFF"/>
                </a:solidFill>
                <a:effectLst/>
                <a:latin typeface="+mn-lt"/>
              </a:rPr>
              <a:t>​</a:t>
            </a:r>
          </a:p>
          <a:p>
            <a:pPr algn="ctr" rtl="0" fontAlgn="base">
              <a:buFont typeface="Wingdings" panose="05000000000000000000" pitchFamily="2" charset="2"/>
              <a:buChar char="Ø"/>
            </a:pPr>
            <a:endParaRPr lang="en-GB" b="0" i="0" u="none" strike="noStrike" dirty="0">
              <a:solidFill>
                <a:srgbClr val="FFFFFF"/>
              </a:solidFill>
              <a:effectLst/>
              <a:latin typeface="+mn-lt"/>
            </a:endParaRPr>
          </a:p>
          <a:p>
            <a:pPr algn="ctr" rtl="0" fontAlgn="base">
              <a:buFont typeface="Wingdings" panose="05000000000000000000" pitchFamily="2" charset="2"/>
              <a:buChar char="Ø"/>
            </a:pPr>
            <a:r>
              <a:rPr lang="en-GB" b="0" i="0" u="none" strike="noStrike" dirty="0">
                <a:solidFill>
                  <a:srgbClr val="FFFFFF"/>
                </a:solidFill>
                <a:effectLst/>
                <a:latin typeface="+mn-lt"/>
              </a:rPr>
              <a:t>Effectiveness of the hypnotherapy using current literature.</a:t>
            </a:r>
            <a:r>
              <a:rPr lang="en-US" b="0" i="0" dirty="0">
                <a:solidFill>
                  <a:srgbClr val="FFFFFF"/>
                </a:solidFill>
                <a:effectLst/>
                <a:latin typeface="+mn-lt"/>
              </a:rPr>
              <a:t>​</a:t>
            </a:r>
          </a:p>
          <a:p>
            <a:pPr algn="ctr" rtl="0" fontAlgn="base">
              <a:buFont typeface="Wingdings" panose="05000000000000000000" pitchFamily="2" charset="2"/>
              <a:buChar char="Ø"/>
            </a:pPr>
            <a:endParaRPr lang="en-GB" b="0" i="0" dirty="0">
              <a:solidFill>
                <a:srgbClr val="FFFFFF"/>
              </a:solidFill>
              <a:effectLst/>
              <a:latin typeface="+mn-lt"/>
            </a:endParaRPr>
          </a:p>
          <a:p>
            <a:pPr marL="0" indent="0" algn="ctr" rtl="0" fontAlgn="base">
              <a:buNone/>
            </a:pPr>
            <a:r>
              <a:rPr lang="en-GB" b="0" i="0" dirty="0">
                <a:solidFill>
                  <a:srgbClr val="FFFFFF"/>
                </a:solidFill>
                <a:effectLst/>
                <a:latin typeface="+mn-lt"/>
              </a:rPr>
              <a:t>​</a:t>
            </a:r>
          </a:p>
          <a:p>
            <a:pPr algn="ctr" rtl="0" fontAlgn="base">
              <a:buFont typeface="Wingdings" panose="05000000000000000000" pitchFamily="2" charset="2"/>
              <a:buChar char="Ø"/>
            </a:pPr>
            <a:r>
              <a:rPr lang="en-GB" b="0" i="0" u="none" strike="noStrike" dirty="0">
                <a:solidFill>
                  <a:srgbClr val="FFFFFF"/>
                </a:solidFill>
                <a:effectLst/>
                <a:latin typeface="+mn-lt"/>
              </a:rPr>
              <a:t>Knowing all the facts you have heard from the presentation would anyone choose hypnotherapy and why ? Raise hands</a:t>
            </a:r>
            <a:r>
              <a:rPr lang="en-GB" b="0" i="0" dirty="0">
                <a:solidFill>
                  <a:srgbClr val="FFFFFF"/>
                </a:solidFill>
                <a:effectLst/>
                <a:latin typeface="+mn-lt"/>
              </a:rPr>
              <a:t>​</a:t>
            </a:r>
          </a:p>
          <a:p>
            <a:pPr algn="ctr" rtl="0" fontAlgn="base">
              <a:buFont typeface="Wingdings" panose="05000000000000000000" pitchFamily="2" charset="2"/>
              <a:buChar char="Ø"/>
            </a:pPr>
            <a:r>
              <a:rPr lang="en-GB" b="0" i="0" u="none" strike="noStrike" dirty="0">
                <a:solidFill>
                  <a:srgbClr val="FFFFFF"/>
                </a:solidFill>
                <a:effectLst/>
                <a:latin typeface="+mn-lt"/>
              </a:rPr>
              <a:t>Would you use hypnotherapy knowing therapist do not need to be regulated in the UK?</a:t>
            </a:r>
            <a:r>
              <a:rPr lang="en-US" b="0" i="0" dirty="0">
                <a:solidFill>
                  <a:srgbClr val="FFFFFF"/>
                </a:solidFill>
                <a:effectLst/>
                <a:latin typeface="+mn-lt"/>
              </a:rPr>
              <a:t>​</a:t>
            </a:r>
          </a:p>
          <a:p>
            <a:pPr algn="ctr" rtl="0" fontAlgn="base">
              <a:buFont typeface="Wingdings" panose="05000000000000000000" pitchFamily="2" charset="2"/>
              <a:buChar char="Ø"/>
            </a:pPr>
            <a:r>
              <a:rPr lang="en-GB" b="0" i="0" u="none" strike="noStrike" dirty="0">
                <a:solidFill>
                  <a:srgbClr val="FFFFFF"/>
                </a:solidFill>
                <a:effectLst/>
                <a:latin typeface="+mn-lt"/>
              </a:rPr>
              <a:t>Hypnotherapy is not available on the NHS, how much to you think hypnotherapy would cost privately? </a:t>
            </a:r>
            <a:r>
              <a:rPr lang="en-US" b="0" i="0" dirty="0">
                <a:solidFill>
                  <a:srgbClr val="FFFFFF"/>
                </a:solidFill>
                <a:effectLst/>
                <a:latin typeface="+mn-lt"/>
              </a:rPr>
              <a:t>​</a:t>
            </a:r>
          </a:p>
        </p:txBody>
      </p:sp>
      <p:sp>
        <p:nvSpPr>
          <p:cNvPr id="4" name="TextBox 3">
            <a:extLst>
              <a:ext uri="{FF2B5EF4-FFF2-40B4-BE49-F238E27FC236}">
                <a16:creationId xmlns:a16="http://schemas.microsoft.com/office/drawing/2014/main" id="{59FD3830-743C-4373-90C5-7180A93C44B9}"/>
              </a:ext>
            </a:extLst>
          </p:cNvPr>
          <p:cNvSpPr txBox="1"/>
          <p:nvPr/>
        </p:nvSpPr>
        <p:spPr>
          <a:xfrm>
            <a:off x="8070573" y="5896330"/>
            <a:ext cx="3564835" cy="369332"/>
          </a:xfrm>
          <a:prstGeom prst="rect">
            <a:avLst/>
          </a:prstGeom>
          <a:noFill/>
        </p:spPr>
        <p:txBody>
          <a:bodyPr wrap="square" rtlCol="0">
            <a:spAutoFit/>
          </a:bodyPr>
          <a:lstStyle/>
          <a:p>
            <a:r>
              <a:rPr lang="en-GB" b="0" i="0" u="none" strike="noStrike">
                <a:solidFill>
                  <a:srgbClr val="FFFFFF"/>
                </a:solidFill>
                <a:effectLst/>
                <a:latin typeface="Century Gothic" panose="020B0502020202020204" pitchFamily="34" charset="0"/>
              </a:rPr>
              <a:t>Samra Mahroof  (1816889)</a:t>
            </a:r>
            <a:endParaRPr lang="en-GB" dirty="0"/>
          </a:p>
        </p:txBody>
      </p:sp>
    </p:spTree>
    <p:extLst>
      <p:ext uri="{BB962C8B-B14F-4D97-AF65-F5344CB8AC3E}">
        <p14:creationId xmlns:p14="http://schemas.microsoft.com/office/powerpoint/2010/main" val="27920297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3EEA3-73A4-4ED5-89A4-3DC9BADA6318}"/>
              </a:ext>
            </a:extLst>
          </p:cNvPr>
          <p:cNvSpPr>
            <a:spLocks noGrp="1"/>
          </p:cNvSpPr>
          <p:nvPr>
            <p:ph type="ctrTitle"/>
          </p:nvPr>
        </p:nvSpPr>
        <p:spPr>
          <a:xfrm>
            <a:off x="225287" y="463826"/>
            <a:ext cx="10744637" cy="5844209"/>
          </a:xfrm>
        </p:spPr>
        <p:txBody>
          <a:bodyPr>
            <a:normAutofit/>
          </a:bodyPr>
          <a:lstStyle/>
          <a:p>
            <a:br>
              <a:rPr lang="en-GB" sz="1800" dirty="0">
                <a:cs typeface="Calibri Light"/>
              </a:rPr>
            </a:br>
            <a:endParaRPr lang="en-GB" sz="1800" dirty="0"/>
          </a:p>
        </p:txBody>
      </p:sp>
      <p:sp>
        <p:nvSpPr>
          <p:cNvPr id="3" name="Subtitle 2">
            <a:extLst>
              <a:ext uri="{FF2B5EF4-FFF2-40B4-BE49-F238E27FC236}">
                <a16:creationId xmlns:a16="http://schemas.microsoft.com/office/drawing/2014/main" id="{E02088AF-2FB7-4A3B-930A-71BFFE5BA771}"/>
              </a:ext>
            </a:extLst>
          </p:cNvPr>
          <p:cNvSpPr>
            <a:spLocks noGrp="1"/>
          </p:cNvSpPr>
          <p:nvPr>
            <p:ph type="subTitle" idx="1"/>
          </p:nvPr>
        </p:nvSpPr>
        <p:spPr/>
        <p:txBody>
          <a:bodyPr vert="horz" lIns="91440" tIns="45720" rIns="91440" bIns="45720" rtlCol="0" anchor="t">
            <a:normAutofit/>
          </a:bodyPr>
          <a:lstStyle/>
          <a:p>
            <a:endParaRPr lang="en-GB" dirty="0"/>
          </a:p>
          <a:p>
            <a:endParaRPr lang="en-GB" dirty="0">
              <a:cs typeface="Calibri"/>
            </a:endParaRPr>
          </a:p>
        </p:txBody>
      </p:sp>
      <p:sp>
        <p:nvSpPr>
          <p:cNvPr id="5" name="TextBox 4">
            <a:extLst>
              <a:ext uri="{FF2B5EF4-FFF2-40B4-BE49-F238E27FC236}">
                <a16:creationId xmlns:a16="http://schemas.microsoft.com/office/drawing/2014/main" id="{B793D166-FFED-40C7-90A6-B7354540D7E3}"/>
              </a:ext>
            </a:extLst>
          </p:cNvPr>
          <p:cNvSpPr txBox="1"/>
          <p:nvPr/>
        </p:nvSpPr>
        <p:spPr>
          <a:xfrm>
            <a:off x="384313" y="0"/>
            <a:ext cx="10946296" cy="7017306"/>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references </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err="1">
                <a:latin typeface="Arial" panose="020B0604020202020204" pitchFamily="34" charset="0"/>
                <a:cs typeface="Arial" panose="020B0604020202020204" pitchFamily="34" charset="0"/>
              </a:rPr>
              <a:t>Garba</a:t>
            </a:r>
            <a:r>
              <a:rPr lang="en-GB" sz="1400" dirty="0">
                <a:latin typeface="Arial" panose="020B0604020202020204" pitchFamily="34" charset="0"/>
                <a:cs typeface="Arial" panose="020B0604020202020204" pitchFamily="34" charset="0"/>
              </a:rPr>
              <a:t>, H, M. </a:t>
            </a:r>
            <a:r>
              <a:rPr lang="en-GB" sz="1400" dirty="0" err="1">
                <a:latin typeface="Arial" panose="020B0604020202020204" pitchFamily="34" charset="0"/>
                <a:cs typeface="Arial" panose="020B0604020202020204" pitchFamily="34" charset="0"/>
              </a:rPr>
              <a:t>Mamman</a:t>
            </a:r>
            <a:r>
              <a:rPr lang="en-GB" sz="1400" dirty="0">
                <a:latin typeface="Arial" panose="020B0604020202020204" pitchFamily="34" charset="0"/>
                <a:cs typeface="Arial" panose="020B0604020202020204" pitchFamily="34" charset="0"/>
              </a:rPr>
              <a:t>, M.(2020) hypnosis and hypnotherapy: the role traditional versus alternative approach.</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Doi:10.5772/intechopen.91619.</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Cowen, L. (2016).</a:t>
            </a:r>
            <a:r>
              <a:rPr lang="en-GB" sz="1400" i="1" dirty="0">
                <a:latin typeface="Arial" panose="020B0604020202020204" pitchFamily="34" charset="0"/>
                <a:cs typeface="Arial" panose="020B0604020202020204" pitchFamily="34" charset="0"/>
              </a:rPr>
              <a:t> literature review into the effectiveness of the hypnotherapy.</a:t>
            </a:r>
            <a:r>
              <a:rPr lang="en-GB" sz="1400" dirty="0">
                <a:latin typeface="Arial" panose="020B0604020202020204" pitchFamily="34" charset="0"/>
                <a:cs typeface="Arial" panose="020B0604020202020204" pitchFamily="34" charset="0"/>
              </a:rPr>
              <a:t> Australian counselling research journal 10 vol1. pp.1-55.</a:t>
            </a:r>
          </a:p>
          <a:p>
            <a:endParaRPr lang="en-GB" sz="1400" dirty="0">
              <a:latin typeface="Arial" panose="020B0604020202020204" pitchFamily="34" charset="0"/>
              <a:cs typeface="Arial" panose="020B0604020202020204" pitchFamily="34" charset="0"/>
            </a:endParaRPr>
          </a:p>
          <a:p>
            <a:pPr algn="l" rtl="0" fontAlgn="base"/>
            <a:r>
              <a:rPr lang="en-GB" sz="1400" b="0" i="0" u="none" strike="noStrike" dirty="0">
                <a:effectLst/>
                <a:latin typeface="Arial" panose="020B0604020202020204" pitchFamily="34" charset="0"/>
                <a:cs typeface="Arial" panose="020B0604020202020204" pitchFamily="34" charset="0"/>
              </a:rPr>
              <a:t>Cowen, D., 2016. Literature Review into the Effectiveness of Hypnotherapy. </a:t>
            </a:r>
            <a:r>
              <a:rPr lang="en-GB" sz="1400" b="0" i="1" u="none" strike="noStrike" dirty="0">
                <a:effectLst/>
                <a:latin typeface="Arial" panose="020B0604020202020204" pitchFamily="34" charset="0"/>
                <a:cs typeface="Arial" panose="020B0604020202020204" pitchFamily="34" charset="0"/>
              </a:rPr>
              <a:t>Australian counselling research journal</a:t>
            </a:r>
            <a:r>
              <a:rPr lang="en-GB" sz="1400" b="0" i="0" u="none" strike="noStrike" dirty="0">
                <a:effectLst/>
                <a:latin typeface="Arial" panose="020B0604020202020204" pitchFamily="34" charset="0"/>
                <a:cs typeface="Arial" panose="020B0604020202020204" pitchFamily="34" charset="0"/>
              </a:rPr>
              <a:t>, </a:t>
            </a:r>
            <a:r>
              <a:rPr lang="en-GB" sz="1400" b="0" i="0" u="none" strike="noStrike" dirty="0" err="1">
                <a:effectLst/>
                <a:latin typeface="Arial" panose="020B0604020202020204" pitchFamily="34" charset="0"/>
                <a:cs typeface="Arial" panose="020B0604020202020204" pitchFamily="34" charset="0"/>
              </a:rPr>
              <a:t>ACR</a:t>
            </a:r>
            <a:r>
              <a:rPr lang="en-GB" sz="1400" b="0" i="0" u="none" strike="noStrike" dirty="0">
                <a:effectLst/>
                <a:latin typeface="Arial" panose="020B0604020202020204" pitchFamily="34" charset="0"/>
                <a:cs typeface="Arial" panose="020B0604020202020204" pitchFamily="34" charset="0"/>
              </a:rPr>
              <a:t> Journal 10(volume 1), </a:t>
            </a:r>
            <a:r>
              <a:rPr lang="en-GB" sz="1400" b="0" i="0" u="none" strike="noStrike" dirty="0" err="1">
                <a:effectLst/>
                <a:latin typeface="Arial" panose="020B0604020202020204" pitchFamily="34" charset="0"/>
                <a:cs typeface="Arial" panose="020B0604020202020204" pitchFamily="34" charset="0"/>
              </a:rPr>
              <a:t>pp.Pages</a:t>
            </a:r>
            <a:r>
              <a:rPr lang="en-GB" sz="1400" b="0" i="0" u="none" strike="noStrike" dirty="0">
                <a:effectLst/>
                <a:latin typeface="Arial" panose="020B0604020202020204" pitchFamily="34" charset="0"/>
                <a:cs typeface="Arial" panose="020B0604020202020204" pitchFamily="34" charset="0"/>
              </a:rPr>
              <a:t> 1-55.</a:t>
            </a:r>
            <a:r>
              <a:rPr lang="en-US" sz="1400" b="0" i="0" dirty="0">
                <a:effectLst/>
                <a:latin typeface="Arial" panose="020B0604020202020204" pitchFamily="34" charset="0"/>
                <a:cs typeface="Arial" panose="020B0604020202020204" pitchFamily="34" charset="0"/>
              </a:rPr>
              <a:t>​</a:t>
            </a:r>
          </a:p>
          <a:p>
            <a:pPr algn="l" rtl="0" fontAlgn="base"/>
            <a:endParaRPr lang="en-US" sz="1400" b="0" i="0" dirty="0">
              <a:effectLst/>
              <a:latin typeface="Arial" panose="020B0604020202020204" pitchFamily="34" charset="0"/>
              <a:cs typeface="Arial" panose="020B0604020202020204" pitchFamily="34" charset="0"/>
            </a:endParaRPr>
          </a:p>
          <a:p>
            <a:pPr algn="l" rtl="0" fontAlgn="base"/>
            <a:r>
              <a:rPr lang="en-GB" sz="1400" b="0" i="0" u="none" strike="noStrike" dirty="0" err="1">
                <a:effectLst/>
                <a:latin typeface="Arial" panose="020B0604020202020204" pitchFamily="34" charset="0"/>
                <a:cs typeface="Arial" panose="020B0604020202020204" pitchFamily="34" charset="0"/>
              </a:rPr>
              <a:t>daly</a:t>
            </a:r>
            <a:r>
              <a:rPr lang="en-GB" sz="1400" b="0" i="0" u="none" strike="noStrike" dirty="0">
                <a:effectLst/>
                <a:latin typeface="Arial" panose="020B0604020202020204" pitchFamily="34" charset="0"/>
                <a:cs typeface="Arial" panose="020B0604020202020204" pitchFamily="34" charset="0"/>
              </a:rPr>
              <a:t>, G., 2021. Hypnotherapy. </a:t>
            </a:r>
            <a:r>
              <a:rPr lang="en-GB" sz="1400" b="0" i="1" u="none" strike="noStrike" dirty="0">
                <a:effectLst/>
                <a:latin typeface="Arial" panose="020B0604020202020204" pitchFamily="34" charset="0"/>
                <a:cs typeface="Arial" panose="020B0604020202020204" pitchFamily="34" charset="0"/>
              </a:rPr>
              <a:t>Pain Medicine. (volume 2), pp1-25.</a:t>
            </a:r>
            <a:r>
              <a:rPr lang="en-GB" sz="1400" b="0" i="0" dirty="0">
                <a:effectLst/>
                <a:latin typeface="Arial" panose="020B0604020202020204" pitchFamily="34" charset="0"/>
                <a:cs typeface="Arial" panose="020B0604020202020204" pitchFamily="34" charset="0"/>
              </a:rPr>
              <a:t>​</a:t>
            </a:r>
          </a:p>
          <a:p>
            <a:pPr algn="l" rtl="0" fontAlgn="base"/>
            <a:endParaRPr lang="en-GB" sz="1400" b="0" i="0" dirty="0">
              <a:effectLst/>
              <a:latin typeface="Arial" panose="020B0604020202020204" pitchFamily="34" charset="0"/>
              <a:cs typeface="Arial" panose="020B0604020202020204" pitchFamily="34" charset="0"/>
            </a:endParaRPr>
          </a:p>
          <a:p>
            <a:pPr algn="l" rtl="0" fontAlgn="base"/>
            <a:r>
              <a:rPr lang="en-GB" sz="1400" b="0" i="0" u="none" strike="noStrike" dirty="0">
                <a:effectLst/>
                <a:latin typeface="Arial" panose="020B0604020202020204" pitchFamily="34" charset="0"/>
                <a:cs typeface="Arial" panose="020B0604020202020204" pitchFamily="34" charset="0"/>
              </a:rPr>
              <a:t>Scientist, n., 1992. Hypnosis, </a:t>
            </a:r>
            <a:r>
              <a:rPr lang="en-GB" sz="1400" b="0" i="0" u="none" strike="noStrike" dirty="0" err="1">
                <a:effectLst/>
                <a:latin typeface="Arial" panose="020B0604020202020204" pitchFamily="34" charset="0"/>
                <a:cs typeface="Arial" panose="020B0604020202020204" pitchFamily="34" charset="0"/>
              </a:rPr>
              <a:t>Ericksonian</a:t>
            </a:r>
            <a:r>
              <a:rPr lang="en-GB" sz="1400" b="0" i="0" u="none" strike="noStrike" dirty="0">
                <a:effectLst/>
                <a:latin typeface="Arial" panose="020B0604020202020204" pitchFamily="34" charset="0"/>
                <a:cs typeface="Arial" panose="020B0604020202020204" pitchFamily="34" charset="0"/>
              </a:rPr>
              <a:t> Hypnotherapy, and Aikido. </a:t>
            </a:r>
            <a:r>
              <a:rPr lang="en-GB" sz="1400" b="0" i="1" u="none" strike="noStrike" dirty="0">
                <a:effectLst/>
                <a:latin typeface="Arial" panose="020B0604020202020204" pitchFamily="34" charset="0"/>
                <a:cs typeface="Arial" panose="020B0604020202020204" pitchFamily="34" charset="0"/>
              </a:rPr>
              <a:t>American Journal of Clinical Hypnosis</a:t>
            </a:r>
            <a:r>
              <a:rPr lang="en-GB" sz="1400" b="0" i="0" u="none" strike="noStrike" dirty="0">
                <a:effectLst/>
                <a:latin typeface="Arial" panose="020B0604020202020204" pitchFamily="34" charset="0"/>
                <a:cs typeface="Arial" panose="020B0604020202020204" pitchFamily="34" charset="0"/>
              </a:rPr>
              <a:t>, 34(4), pp.261-270.</a:t>
            </a:r>
          </a:p>
          <a:p>
            <a:r>
              <a:rPr lang="en-GB" sz="1400" dirty="0" err="1">
                <a:latin typeface="Arial" panose="020B0604020202020204" pitchFamily="34" charset="0"/>
                <a:cs typeface="Arial" panose="020B0604020202020204" pitchFamily="34" charset="0"/>
              </a:rPr>
              <a:t>ichael</a:t>
            </a:r>
            <a:r>
              <a:rPr lang="en-GB" sz="1400" dirty="0">
                <a:latin typeface="Arial" panose="020B0604020202020204" pitchFamily="34" charset="0"/>
                <a:cs typeface="Arial" panose="020B0604020202020204" pitchFamily="34" charset="0"/>
              </a:rPr>
              <a:t>, H. (2012). </a:t>
            </a:r>
            <a:r>
              <a:rPr lang="en-GB" sz="1400" i="1" dirty="0">
                <a:latin typeface="Arial" panose="020B0604020202020204" pitchFamily="34" charset="0"/>
                <a:cs typeface="Arial" panose="020B0604020202020204" pitchFamily="34" charset="0"/>
              </a:rPr>
              <a:t>Hypnotherapy: A Handbook: A handbook</a:t>
            </a:r>
            <a:r>
              <a:rPr lang="en-GB" sz="1400" dirty="0">
                <a:latin typeface="Arial" panose="020B0604020202020204" pitchFamily="34" charset="0"/>
                <a:cs typeface="Arial" panose="020B0604020202020204" pitchFamily="34" charset="0"/>
              </a:rPr>
              <a:t>. [online] </a:t>
            </a:r>
            <a:r>
              <a:rPr lang="en-GB" sz="1400" i="1" dirty="0">
                <a:latin typeface="Arial" panose="020B0604020202020204" pitchFamily="34" charset="0"/>
                <a:cs typeface="Arial" panose="020B0604020202020204" pitchFamily="34" charset="0"/>
              </a:rPr>
              <a:t>Google Books</a:t>
            </a:r>
            <a:r>
              <a:rPr lang="en-GB" sz="1400" dirty="0">
                <a:latin typeface="Arial" panose="020B0604020202020204" pitchFamily="34" charset="0"/>
                <a:cs typeface="Arial" panose="020B0604020202020204" pitchFamily="34" charset="0"/>
              </a:rPr>
              <a:t>. McGraw-Hill Education (UK). Available at: </a:t>
            </a:r>
            <a:r>
              <a:rPr lang="en-GB" sz="1400" dirty="0">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a:t>
            </a:r>
            <a:r>
              <a:rPr lang="en-GB" sz="1400" dirty="0" err="1">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books.google.co.uk</a:t>
            </a:r>
            <a:r>
              <a:rPr lang="en-GB" sz="1400" dirty="0">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GB" sz="1400" dirty="0" err="1">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books?hl</a:t>
            </a:r>
            <a:r>
              <a:rPr lang="en-GB" sz="1400" dirty="0">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GB" sz="1400" dirty="0" err="1">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en&amp;lr</a:t>
            </a:r>
            <a:r>
              <a:rPr lang="en-GB" sz="1400" dirty="0">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=&amp;id=A6zXxnB0cXgC&amp;oi=</a:t>
            </a:r>
            <a:r>
              <a:rPr lang="en-GB" sz="1400" dirty="0" err="1">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fnd&amp;pg</a:t>
            </a:r>
            <a:r>
              <a:rPr lang="en-GB" sz="1400" dirty="0">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=PP1&amp;dq=</a:t>
            </a:r>
            <a:r>
              <a:rPr lang="en-GB" sz="1400" dirty="0" err="1">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introduction+to+hypnotherapy&amp;ots</a:t>
            </a:r>
            <a:r>
              <a:rPr lang="en-GB" sz="1400" dirty="0">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GB" sz="1400" dirty="0" err="1">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QbeOncbrDb&amp;sig</a:t>
            </a:r>
            <a:r>
              <a:rPr lang="en-GB" sz="1400" dirty="0">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=HgJ3p8jp0dubhoT4uOfp4t2yehE&amp;redir_esc=</a:t>
            </a:r>
            <a:r>
              <a:rPr lang="en-GB" sz="1400" dirty="0" err="1">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y#v</a:t>
            </a:r>
            <a:r>
              <a:rPr lang="en-GB" sz="1400" dirty="0">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GB" sz="1400" dirty="0" err="1">
                <a:solidFill>
                  <a:srgbClr val="EC76B5"/>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onepage&amp;q&amp;f</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=false</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Pintar</a:t>
            </a:r>
            <a:r>
              <a:rPr lang="en-GB" sz="1400" dirty="0">
                <a:latin typeface="Arial" panose="020B0604020202020204" pitchFamily="34" charset="0"/>
                <a:cs typeface="Arial" panose="020B0604020202020204" pitchFamily="34" charset="0"/>
              </a:rPr>
              <a:t>, J. and Lynn, </a:t>
            </a:r>
            <a:r>
              <a:rPr lang="en-GB" sz="1400" dirty="0" err="1">
                <a:latin typeface="Arial" panose="020B0604020202020204" pitchFamily="34" charset="0"/>
                <a:cs typeface="Arial" panose="020B0604020202020204" pitchFamily="34" charset="0"/>
              </a:rPr>
              <a:t>S.J</a:t>
            </a:r>
            <a:r>
              <a:rPr lang="en-GB" sz="1400" dirty="0">
                <a:latin typeface="Arial" panose="020B0604020202020204" pitchFamily="34" charset="0"/>
                <a:cs typeface="Arial" panose="020B0604020202020204" pitchFamily="34" charset="0"/>
              </a:rPr>
              <a:t>. (2009). </a:t>
            </a:r>
            <a:r>
              <a:rPr lang="en-GB" sz="1400" i="1" dirty="0">
                <a:latin typeface="Arial" panose="020B0604020202020204" pitchFamily="34" charset="0"/>
                <a:cs typeface="Arial" panose="020B0604020202020204" pitchFamily="34" charset="0"/>
              </a:rPr>
              <a:t>Hypnosis: A Brief History</a:t>
            </a:r>
            <a:r>
              <a:rPr lang="en-GB" sz="1400" dirty="0">
                <a:latin typeface="Arial" panose="020B0604020202020204" pitchFamily="34" charset="0"/>
                <a:cs typeface="Arial" panose="020B0604020202020204" pitchFamily="34" charset="0"/>
              </a:rPr>
              <a:t>. [online] </a:t>
            </a:r>
            <a:r>
              <a:rPr lang="en-GB" sz="1400" i="1" dirty="0">
                <a:latin typeface="Arial" panose="020B0604020202020204" pitchFamily="34" charset="0"/>
                <a:cs typeface="Arial" panose="020B0604020202020204" pitchFamily="34" charset="0"/>
              </a:rPr>
              <a:t>Google Books</a:t>
            </a:r>
            <a:r>
              <a:rPr lang="en-GB" sz="1400" dirty="0">
                <a:latin typeface="Arial" panose="020B0604020202020204" pitchFamily="34" charset="0"/>
                <a:cs typeface="Arial" panose="020B0604020202020204" pitchFamily="34" charset="0"/>
              </a:rPr>
              <a:t>. John Wiley &amp; Sons. Available at: https://</a:t>
            </a:r>
            <a:r>
              <a:rPr lang="en-GB" sz="1400" dirty="0" err="1">
                <a:latin typeface="Arial" panose="020B0604020202020204" pitchFamily="34" charset="0"/>
                <a:cs typeface="Arial" panose="020B0604020202020204" pitchFamily="34" charset="0"/>
              </a:rPr>
              <a:t>books.google.co.uk</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books?hl</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en&amp;lr</a:t>
            </a:r>
            <a:r>
              <a:rPr lang="en-GB" sz="1400" dirty="0">
                <a:latin typeface="Arial" panose="020B0604020202020204" pitchFamily="34" charset="0"/>
                <a:cs typeface="Arial" panose="020B0604020202020204" pitchFamily="34" charset="0"/>
              </a:rPr>
              <a:t>=&amp;id=0-ZvvEa8JacC&amp;oi=</a:t>
            </a:r>
            <a:r>
              <a:rPr lang="en-GB" sz="1400" dirty="0" err="1">
                <a:latin typeface="Arial" panose="020B0604020202020204" pitchFamily="34" charset="0"/>
                <a:cs typeface="Arial" panose="020B0604020202020204" pitchFamily="34" charset="0"/>
              </a:rPr>
              <a:t>fnd&amp;pg</a:t>
            </a:r>
            <a:r>
              <a:rPr lang="en-GB" sz="1400" dirty="0">
                <a:latin typeface="Arial" panose="020B0604020202020204" pitchFamily="34" charset="0"/>
                <a:cs typeface="Arial" panose="020B0604020202020204" pitchFamily="34" charset="0"/>
              </a:rPr>
              <a:t>=PR1&amp;dq=</a:t>
            </a:r>
            <a:r>
              <a:rPr lang="en-GB" sz="1400" dirty="0" err="1">
                <a:latin typeface="Arial" panose="020B0604020202020204" pitchFamily="34" charset="0"/>
                <a:cs typeface="Arial" panose="020B0604020202020204" pitchFamily="34" charset="0"/>
              </a:rPr>
              <a:t>discovery+of+hypnosis&amp;ots</a:t>
            </a:r>
            <a:r>
              <a:rPr lang="en-GB" sz="1400" dirty="0">
                <a:latin typeface="Arial" panose="020B0604020202020204" pitchFamily="34" charset="0"/>
                <a:cs typeface="Arial" panose="020B0604020202020204" pitchFamily="34" charset="0"/>
              </a:rPr>
              <a:t>=vJ0VphsrAc&amp;sig=bIqBERPL-1GGtzxm3yiAAORdqFc&amp;redir_esc=</a:t>
            </a:r>
            <a:r>
              <a:rPr lang="en-GB" sz="1400" dirty="0" err="1">
                <a:latin typeface="Arial" panose="020B0604020202020204" pitchFamily="34" charset="0"/>
                <a:cs typeface="Arial" panose="020B0604020202020204" pitchFamily="34" charset="0"/>
              </a:rPr>
              <a:t>y#v</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onepage&amp;q</a:t>
            </a:r>
            <a:r>
              <a:rPr lang="en-GB" sz="1400" dirty="0">
                <a:latin typeface="Arial" panose="020B0604020202020204" pitchFamily="34" charset="0"/>
                <a:cs typeface="Arial" panose="020B0604020202020204" pitchFamily="34" charset="0"/>
              </a:rPr>
              <a:t>=discovery%20of%20hypnosis&amp;f=false [Accessed 11 Feb. 2021].</a:t>
            </a:r>
          </a:p>
          <a:p>
            <a:endParaRPr lang="en-GB" sz="1400" dirty="0">
              <a:latin typeface="Arial" panose="020B0604020202020204" pitchFamily="34" charset="0"/>
              <a:cs typeface="Arial" panose="020B0604020202020204" pitchFamily="34" charset="0"/>
            </a:endParaRPr>
          </a:p>
          <a:p>
            <a:pPr algn="l" rtl="0" fontAlgn="base"/>
            <a:r>
              <a:rPr lang="en-GB" sz="1400" b="0" i="0" dirty="0">
                <a:effectLst/>
                <a:latin typeface="Arial" panose="020B0604020202020204" pitchFamily="34" charset="0"/>
                <a:cs typeface="Arial" panose="020B0604020202020204" pitchFamily="34" charset="0"/>
              </a:rPr>
              <a:t> Sharma, U., 1996 Using complimentary therapies: a challenge to orthodox medicine. Modern medicine: Lay </a:t>
            </a:r>
            <a:r>
              <a:rPr lang="en-GB" sz="1400" b="0" i="0" dirty="0" err="1">
                <a:effectLst/>
                <a:latin typeface="Arial" panose="020B0604020202020204" pitchFamily="34" charset="0"/>
                <a:cs typeface="Arial" panose="020B0604020202020204" pitchFamily="34" charset="0"/>
              </a:rPr>
              <a:t>prespectives</a:t>
            </a:r>
            <a:r>
              <a:rPr lang="en-GB" sz="1400" b="0" i="0" dirty="0">
                <a:effectLst/>
                <a:latin typeface="Arial" panose="020B0604020202020204" pitchFamily="34" charset="0"/>
                <a:cs typeface="Arial" panose="020B0604020202020204" pitchFamily="34" charset="0"/>
              </a:rPr>
              <a:t> and experiences,pp.230-255                                         </a:t>
            </a:r>
            <a:r>
              <a:rPr lang="en-GB" sz="1400" b="0" i="0" dirty="0" err="1">
                <a:effectLst/>
                <a:latin typeface="Arial" panose="020B0604020202020204" pitchFamily="34" charset="0"/>
                <a:cs typeface="Arial" panose="020B0604020202020204" pitchFamily="34" charset="0"/>
              </a:rPr>
              <a:t>Shahbazi.K</a:t>
            </a:r>
            <a:r>
              <a:rPr lang="en-GB" sz="1400" b="0" i="0" dirty="0">
                <a:effectLst/>
                <a:latin typeface="Arial" panose="020B0604020202020204" pitchFamily="34" charset="0"/>
                <a:cs typeface="Arial" panose="020B0604020202020204" pitchFamily="34" charset="0"/>
              </a:rPr>
              <a:t>., </a:t>
            </a:r>
            <a:r>
              <a:rPr lang="en-GB" sz="1400" b="0" i="0" dirty="0" err="1">
                <a:effectLst/>
                <a:latin typeface="Arial" panose="020B0604020202020204" pitchFamily="34" charset="0"/>
                <a:cs typeface="Arial" panose="020B0604020202020204" pitchFamily="34" charset="0"/>
              </a:rPr>
              <a:t>Solaris,K.and</a:t>
            </a:r>
            <a:r>
              <a:rPr lang="en-GB" sz="1400" b="0" i="0" dirty="0">
                <a:effectLst/>
                <a:latin typeface="Arial" panose="020B0604020202020204" pitchFamily="34" charset="0"/>
                <a:cs typeface="Arial" panose="020B0604020202020204" pitchFamily="34" charset="0"/>
              </a:rPr>
              <a:t> </a:t>
            </a:r>
            <a:r>
              <a:rPr lang="en-GB" sz="1400" b="0" i="0" dirty="0" err="1">
                <a:effectLst/>
                <a:latin typeface="Arial" panose="020B0604020202020204" pitchFamily="34" charset="0"/>
                <a:cs typeface="Arial" panose="020B0604020202020204" pitchFamily="34" charset="0"/>
              </a:rPr>
              <a:t>Hasanpour-Dehkordi,A</a:t>
            </a:r>
            <a:r>
              <a:rPr lang="en-GB" sz="1400" b="0" i="0" dirty="0">
                <a:effectLst/>
                <a:latin typeface="Arial" panose="020B0604020202020204" pitchFamily="34" charset="0"/>
                <a:cs typeface="Arial" panose="020B0604020202020204" pitchFamily="34" charset="0"/>
              </a:rPr>
              <a:t>., 2016 Comparison of hypnotherapy and standard medical treatment alone on quality of life in patients with irritable syndrome: A randomized controlled </a:t>
            </a:r>
            <a:r>
              <a:rPr lang="en-GB" sz="1400" b="0" i="0" dirty="0" err="1">
                <a:effectLst/>
                <a:latin typeface="Arial" panose="020B0604020202020204" pitchFamily="34" charset="0"/>
                <a:cs typeface="Arial" panose="020B0604020202020204" pitchFamily="34" charset="0"/>
              </a:rPr>
              <a:t>trial,Journal</a:t>
            </a:r>
            <a:r>
              <a:rPr lang="en-GB" sz="1400" b="0" i="0" dirty="0">
                <a:effectLst/>
                <a:latin typeface="Arial" panose="020B0604020202020204" pitchFamily="34" charset="0"/>
                <a:cs typeface="Arial" panose="020B0604020202020204" pitchFamily="34" charset="0"/>
              </a:rPr>
              <a:t> of clinical and diagnostic research:JCDR,10(5),</a:t>
            </a:r>
            <a:r>
              <a:rPr lang="en-GB" sz="1400" b="0" i="0" dirty="0" err="1">
                <a:effectLst/>
                <a:latin typeface="Arial" panose="020B0604020202020204" pitchFamily="34" charset="0"/>
                <a:cs typeface="Arial" panose="020B0604020202020204" pitchFamily="34" charset="0"/>
              </a:rPr>
              <a:t>p.oco</a:t>
            </a:r>
            <a:endParaRPr lang="en-GB" sz="1400" b="0" i="0" dirty="0">
              <a:effectLst/>
              <a:latin typeface="Arial" panose="020B0604020202020204" pitchFamily="34" charset="0"/>
              <a:cs typeface="Arial" panose="020B0604020202020204" pitchFamily="34" charset="0"/>
            </a:endParaRPr>
          </a:p>
          <a:p>
            <a:pPr algn="l" rtl="0" fontAlgn="base"/>
            <a:endParaRPr lang="en-GB" sz="1400" b="0" i="0" dirty="0">
              <a:effectLst/>
              <a:latin typeface="Arial" panose="020B0604020202020204" pitchFamily="34" charset="0"/>
              <a:cs typeface="Arial" panose="020B0604020202020204" pitchFamily="34" charset="0"/>
            </a:endParaRPr>
          </a:p>
          <a:p>
            <a:r>
              <a:rPr lang="en-US" sz="1400" b="0" i="0" dirty="0">
                <a:solidFill>
                  <a:srgbClr val="FFFFFF"/>
                </a:solidFill>
                <a:effectLst/>
                <a:latin typeface="Arial" panose="020B0604020202020204" pitchFamily="34" charset="0"/>
                <a:cs typeface="Arial" panose="020B0604020202020204" pitchFamily="34" charset="0"/>
              </a:rPr>
              <a:t>https://2.bp.blogspot.com/-DamxMdKV3Xs/XKJV1r_YjtI/</a:t>
            </a:r>
            <a:r>
              <a:rPr lang="en-US" sz="1400" b="0" i="0" dirty="0" err="1">
                <a:solidFill>
                  <a:srgbClr val="FFFFFF"/>
                </a:solidFill>
                <a:effectLst/>
                <a:latin typeface="Arial" panose="020B0604020202020204" pitchFamily="34" charset="0"/>
                <a:cs typeface="Arial" panose="020B0604020202020204" pitchFamily="34" charset="0"/>
              </a:rPr>
              <a:t>AAAAAAAAYCU</a:t>
            </a:r>
            <a:r>
              <a:rPr lang="en-US" sz="1400" b="0" i="0" dirty="0">
                <a:solidFill>
                  <a:srgbClr val="FFFFFF"/>
                </a:solidFill>
                <a:effectLst/>
                <a:latin typeface="Arial" panose="020B0604020202020204" pitchFamily="34" charset="0"/>
                <a:cs typeface="Arial" panose="020B0604020202020204" pitchFamily="34" charset="0"/>
              </a:rPr>
              <a:t>/kq_Z8VO9nCIaVHKaC8z7Y-YZgusvdHDxwCLcBGAs/s1600/confabulation2.jpg</a:t>
            </a:r>
          </a:p>
          <a:p>
            <a:pPr marL="171450" indent="-171450">
              <a:buFont typeface="Arial" panose="020B0604020202020204" pitchFamily="34" charset="0"/>
              <a:buChar char="•"/>
            </a:pPr>
            <a:endParaRPr lang="en-GB" sz="1200" dirty="0">
              <a:latin typeface="Century Gothic"/>
              <a:cs typeface="Calibri Light"/>
            </a:endParaRPr>
          </a:p>
          <a:p>
            <a:endParaRPr lang="en-GB" dirty="0"/>
          </a:p>
        </p:txBody>
      </p:sp>
    </p:spTree>
    <p:extLst>
      <p:ext uri="{BB962C8B-B14F-4D97-AF65-F5344CB8AC3E}">
        <p14:creationId xmlns:p14="http://schemas.microsoft.com/office/powerpoint/2010/main" val="38918397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office theme</Template>
  <TotalTime>752</TotalTime>
  <Words>1108</Words>
  <Application>Microsoft Office PowerPoint</Application>
  <PresentationFormat>Widescreen</PresentationFormat>
  <Paragraphs>100</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Century Gothic</vt:lpstr>
      <vt:lpstr>Segoe UI</vt:lpstr>
      <vt:lpstr>Wingdings</vt:lpstr>
      <vt:lpstr>Wingdings 3</vt:lpstr>
      <vt:lpstr>Ion</vt:lpstr>
      <vt:lpstr>HYPNOTHERAPY</vt:lpstr>
      <vt:lpstr>Introduction </vt:lpstr>
      <vt:lpstr>Introduction </vt:lpstr>
      <vt:lpstr>COMPLIMENTARY THERAPY IN RELATION AND  COMPARISON TO ORTHODOX TREATMENT </vt:lpstr>
      <vt:lpstr>History </vt:lpstr>
      <vt:lpstr>PowerPoint Presentation</vt:lpstr>
      <vt:lpstr>PowerPoint Presentation</vt:lpstr>
      <vt:lpstr>PowerPoint Presentation</vt:lpstr>
      <vt:lpstr>Uses of traditional hypnotherapy treatments</vt:lpstr>
      <vt:lpstr>How effective is the hypnotherapy treatment?</vt:lpstr>
      <vt:lpstr>Contradictions</vt:lpstr>
      <vt:lpstr>Compare hypnotherapy to traditional treatments  </vt:lpstr>
      <vt:lpstr>EVALUATING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sammahroof1991@outlook.com</cp:lastModifiedBy>
  <cp:revision>113</cp:revision>
  <dcterms:created xsi:type="dcterms:W3CDTF">2021-02-21T19:02:12Z</dcterms:created>
  <dcterms:modified xsi:type="dcterms:W3CDTF">2021-02-26T07:55:18Z</dcterms:modified>
</cp:coreProperties>
</file>