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66" r:id="rId2"/>
    <p:sldId id="261" r:id="rId3"/>
    <p:sldId id="267" r:id="rId4"/>
    <p:sldId id="263" r:id="rId5"/>
    <p:sldId id="257" r:id="rId6"/>
    <p:sldId id="258" r:id="rId7"/>
    <p:sldId id="259" r:id="rId8"/>
    <p:sldId id="271" r:id="rId9"/>
    <p:sldId id="260" r:id="rId10"/>
    <p:sldId id="264" r:id="rId11"/>
    <p:sldId id="270" r:id="rId12"/>
    <p:sldId id="274" r:id="rId13"/>
    <p:sldId id="272" r:id="rId14"/>
    <p:sldId id="273" r:id="rId15"/>
    <p:sldId id="262" r:id="rId1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96" y="7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Create and Perfom 2019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D19DD-7710-46BD-B234-F1CEBE9E5F4A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1AB9B3-FC6D-43A3-93D8-387D3D357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00731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Create and Perfom 2019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77DA66-485B-4BEB-AD2B-77A903224CB3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37FA06-CB6D-47CB-9BDF-1CCBE1663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736277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37FA06-CB6D-47CB-9BDF-1CCBE1663FEC}" type="slidenum">
              <a:rPr lang="en-GB" smtClean="0"/>
              <a:t>7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 smtClean="0"/>
              <a:t>Create and Perfom 2019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391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961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88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59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075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117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781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449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12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805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425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03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E78C1-85C5-4E0E-BE28-9AB9BF8B3D92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42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UqZPfGIX6U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we know?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291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Dramaturgy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‘The stage and the auditorium, the actor and the spectator form a whole.’ </a:t>
            </a:r>
            <a:r>
              <a:rPr lang="en-GB" sz="1800" dirty="0" smtClean="0"/>
              <a:t>(</a:t>
            </a:r>
            <a:r>
              <a:rPr lang="en-GB" sz="1800" dirty="0" err="1" smtClean="0"/>
              <a:t>Gothe</a:t>
            </a:r>
            <a:r>
              <a:rPr lang="en-GB" sz="1800" dirty="0" smtClean="0"/>
              <a:t> in </a:t>
            </a:r>
            <a:r>
              <a:rPr lang="en-GB" sz="1800" dirty="0" err="1" smtClean="0"/>
              <a:t>Trencsényi</a:t>
            </a:r>
            <a:r>
              <a:rPr lang="en-GB" sz="1800" dirty="0" smtClean="0"/>
              <a:t>; 109)</a:t>
            </a:r>
          </a:p>
          <a:p>
            <a:endParaRPr lang="en-GB" dirty="0"/>
          </a:p>
          <a:p>
            <a:r>
              <a:rPr lang="en-GB" dirty="0" smtClean="0"/>
              <a:t>When considering performance we need to think about as many influencing factors as possible.</a:t>
            </a:r>
          </a:p>
          <a:p>
            <a:endParaRPr lang="en-GB" dirty="0"/>
          </a:p>
          <a:p>
            <a:r>
              <a:rPr lang="en-GB" dirty="0" smtClean="0"/>
              <a:t>What are these?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035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Devising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want to devise and why?</a:t>
            </a:r>
          </a:p>
          <a:p>
            <a:r>
              <a:rPr lang="en-GB" dirty="0" smtClean="0"/>
              <a:t>What do you want to share with others?</a:t>
            </a:r>
          </a:p>
          <a:p>
            <a:r>
              <a:rPr lang="en-GB" dirty="0" smtClean="0"/>
              <a:t>Who is your audience?</a:t>
            </a:r>
          </a:p>
          <a:p>
            <a:r>
              <a:rPr lang="en-GB" dirty="0" smtClean="0"/>
              <a:t>What is the form and structure of the theatre you want to create?</a:t>
            </a:r>
          </a:p>
          <a:p>
            <a:endParaRPr lang="en-GB" dirty="0"/>
          </a:p>
          <a:p>
            <a:r>
              <a:rPr lang="en-GB" dirty="0" smtClean="0"/>
              <a:t>‘This desire to create an original piece of work brings an enormous freedom that is both terrifying and liberating at the same time.’    </a:t>
            </a:r>
            <a:r>
              <a:rPr lang="en-GB" sz="1800" dirty="0" smtClean="0"/>
              <a:t>(</a:t>
            </a:r>
            <a:r>
              <a:rPr lang="en-GB" sz="1800" dirty="0" err="1" smtClean="0"/>
              <a:t>Oddey</a:t>
            </a:r>
            <a:r>
              <a:rPr lang="en-GB" sz="1800" dirty="0" smtClean="0"/>
              <a:t>, 1994 27-9)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96242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of the director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‘Under the director’s guidance the set, costume, movement, acting, text, music, and lights work together in a comprehensive </a:t>
            </a:r>
            <a:r>
              <a:rPr lang="en-GB" dirty="0" err="1" smtClean="0"/>
              <a:t>mise</a:t>
            </a:r>
            <a:r>
              <a:rPr lang="en-GB" dirty="0" smtClean="0"/>
              <a:t> </a:t>
            </a:r>
            <a:r>
              <a:rPr lang="en-GB" dirty="0" err="1" smtClean="0"/>
              <a:t>en</a:t>
            </a:r>
            <a:r>
              <a:rPr lang="en-GB" dirty="0" smtClean="0"/>
              <a:t> scène in order to express a coherent vision, and this is achieved throughout a succession of rehearsals. Directing therefore becomes an act of interpretation and artistic expression, ‘a stage practice in search of its own laws’. </a:t>
            </a:r>
            <a:r>
              <a:rPr lang="en-GB" sz="1800" dirty="0" smtClean="0"/>
              <a:t>(</a:t>
            </a:r>
            <a:r>
              <a:rPr lang="en-GB" sz="1800" dirty="0" err="1" smtClean="0"/>
              <a:t>Trencsényi</a:t>
            </a:r>
            <a:r>
              <a:rPr lang="en-GB" sz="1800" dirty="0" smtClean="0"/>
              <a:t>, 2015; 108 quoting </a:t>
            </a:r>
            <a:r>
              <a:rPr lang="en-GB" sz="1800" dirty="0" err="1" smtClean="0"/>
              <a:t>Pavis</a:t>
            </a:r>
            <a:r>
              <a:rPr lang="en-GB" sz="1800" dirty="0" smtClean="0"/>
              <a:t>, 2013).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674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Started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Walk across the space</a:t>
            </a:r>
          </a:p>
          <a:p>
            <a:r>
              <a:rPr lang="en-GB" dirty="0" smtClean="0"/>
              <a:t>Move across the space</a:t>
            </a:r>
          </a:p>
          <a:p>
            <a:r>
              <a:rPr lang="en-GB" dirty="0" smtClean="0"/>
              <a:t>Move across the space in a different way</a:t>
            </a:r>
          </a:p>
          <a:p>
            <a:r>
              <a:rPr lang="en-GB" dirty="0" smtClean="0"/>
              <a:t>Walk across the space remaining in physical contact in some way</a:t>
            </a:r>
          </a:p>
          <a:p>
            <a:r>
              <a:rPr lang="en-GB" dirty="0" smtClean="0"/>
              <a:t>Move across the space remaining in physical contact in some way</a:t>
            </a:r>
          </a:p>
          <a:p>
            <a:endParaRPr lang="en-GB" dirty="0"/>
          </a:p>
          <a:p>
            <a:r>
              <a:rPr lang="en-GB" dirty="0" smtClean="0"/>
              <a:t>[note: you are free to use your personality but do not overact]</a:t>
            </a:r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448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Started: What have you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work increases opportunities and possibilities.</a:t>
            </a:r>
          </a:p>
          <a:p>
            <a:endParaRPr lang="en-GB" dirty="0"/>
          </a:p>
          <a:p>
            <a:r>
              <a:rPr lang="en-GB" dirty="0" smtClean="0"/>
              <a:t>How do you think that this happens?</a:t>
            </a:r>
          </a:p>
          <a:p>
            <a:endParaRPr lang="en-GB" dirty="0"/>
          </a:p>
          <a:p>
            <a:r>
              <a:rPr lang="en-GB" dirty="0" smtClean="0"/>
              <a:t>Frantic Assembly consider that:</a:t>
            </a:r>
          </a:p>
          <a:p>
            <a:r>
              <a:rPr lang="en-GB" dirty="0" smtClean="0"/>
              <a:t>‘listening’ to their partner’s physicality and learning how their partners operate…stands the performers in good stead for when they have to work quickly together to make material for (the) show.’ </a:t>
            </a:r>
            <a:r>
              <a:rPr lang="en-GB" sz="1800" dirty="0" smtClean="0"/>
              <a:t>(</a:t>
            </a:r>
            <a:r>
              <a:rPr lang="en-GB" sz="1800" dirty="0" err="1" smtClean="0"/>
              <a:t>Graham&amp;Hoggart</a:t>
            </a:r>
            <a:r>
              <a:rPr lang="en-GB" sz="1800" dirty="0" smtClean="0"/>
              <a:t>; 2014, 87)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72760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Started: What have you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Describe how we ‘listen’.</a:t>
            </a:r>
          </a:p>
          <a:p>
            <a:endParaRPr lang="en-GB" dirty="0"/>
          </a:p>
          <a:p>
            <a:r>
              <a:rPr lang="en-GB" dirty="0" smtClean="0"/>
              <a:t>We hear.</a:t>
            </a:r>
          </a:p>
          <a:p>
            <a:r>
              <a:rPr lang="en-GB" dirty="0" smtClean="0"/>
              <a:t>We receive information.</a:t>
            </a:r>
          </a:p>
          <a:p>
            <a:r>
              <a:rPr lang="en-GB" dirty="0" smtClean="0"/>
              <a:t>We feedback information.</a:t>
            </a:r>
          </a:p>
          <a:p>
            <a:endParaRPr lang="en-GB" dirty="0"/>
          </a:p>
          <a:p>
            <a:r>
              <a:rPr lang="en-GB" dirty="0" smtClean="0"/>
              <a:t>Confidence and trust go hand in hand and should be worked at. </a:t>
            </a:r>
            <a:r>
              <a:rPr lang="en-GB" sz="1800" dirty="0" smtClean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88)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684154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Started: What have you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Describe how we ‘listen’.</a:t>
            </a:r>
          </a:p>
          <a:p>
            <a:endParaRPr lang="en-GB" dirty="0"/>
          </a:p>
          <a:p>
            <a:r>
              <a:rPr lang="en-GB" dirty="0" smtClean="0"/>
              <a:t>We hear.				We see </a:t>
            </a:r>
            <a:r>
              <a:rPr lang="mr-IN" dirty="0" smtClean="0"/>
              <a:t>–</a:t>
            </a:r>
            <a:r>
              <a:rPr lang="en-GB" dirty="0" smtClean="0"/>
              <a:t> peripheral vision</a:t>
            </a:r>
          </a:p>
          <a:p>
            <a:r>
              <a:rPr lang="en-GB" dirty="0" smtClean="0"/>
              <a:t>We receive information.	We feel.</a:t>
            </a:r>
          </a:p>
          <a:p>
            <a:r>
              <a:rPr lang="en-GB" dirty="0" smtClean="0"/>
              <a:t>We feedback information.	We communicate physically.</a:t>
            </a:r>
          </a:p>
          <a:p>
            <a:endParaRPr lang="en-GB" dirty="0"/>
          </a:p>
          <a:p>
            <a:r>
              <a:rPr lang="en-GB" dirty="0" smtClean="0"/>
              <a:t>Confidence and trust go hand in hand and should be worked at. </a:t>
            </a:r>
            <a:r>
              <a:rPr lang="en-GB" sz="1800" dirty="0" smtClean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88)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097669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Frantic Assembly: Building Blocks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Small tasks – ‘They are not the house. They come together to make the house</a:t>
            </a:r>
            <a:r>
              <a:rPr lang="en-GB" dirty="0"/>
              <a:t>.’ </a:t>
            </a:r>
            <a:r>
              <a:rPr lang="en-GB" sz="1600" dirty="0"/>
              <a:t>(</a:t>
            </a:r>
            <a:r>
              <a:rPr lang="en-GB" sz="1600" dirty="0" err="1" smtClean="0"/>
              <a:t>Graham&amp;Hoggart</a:t>
            </a:r>
            <a:r>
              <a:rPr lang="en-GB" sz="1600" dirty="0" smtClean="0"/>
              <a:t>, 2014; 15)</a:t>
            </a:r>
          </a:p>
          <a:p>
            <a:endParaRPr lang="en-GB" dirty="0" smtClean="0"/>
          </a:p>
          <a:p>
            <a:r>
              <a:rPr lang="en-GB" dirty="0" smtClean="0"/>
              <a:t>The goal is liberation of the imagination.</a:t>
            </a:r>
          </a:p>
          <a:p>
            <a:endParaRPr lang="en-GB" dirty="0"/>
          </a:p>
          <a:p>
            <a:r>
              <a:rPr lang="en-GB" dirty="0" smtClean="0"/>
              <a:t>‘The moves come from what the performers find they are capable of through the specific tasks set. We believe this is the most productive, honest and accessible method for us.’ </a:t>
            </a:r>
            <a:r>
              <a:rPr lang="en-GB" sz="1800" dirty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16)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33425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Frantic Assembly: Building Blocks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Everyone that contributes is a member of the team and a potential member of the audience.</a:t>
            </a:r>
          </a:p>
          <a:p>
            <a:r>
              <a:rPr lang="en-GB" dirty="0" smtClean="0"/>
              <a:t>Being open and ‘anti-pretentious’ are considered critical for Frantic Assembly’s creative process. </a:t>
            </a:r>
            <a:r>
              <a:rPr lang="en-GB" sz="1800" dirty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16)</a:t>
            </a:r>
            <a:endParaRPr lang="en-GB" sz="1800" dirty="0"/>
          </a:p>
          <a:p>
            <a:endParaRPr lang="en-GB" dirty="0" smtClean="0"/>
          </a:p>
          <a:p>
            <a:r>
              <a:rPr lang="en-GB" dirty="0" smtClean="0"/>
              <a:t>‘…each audience member(was) instantly made aware that the space was ours…’ </a:t>
            </a:r>
            <a:r>
              <a:rPr lang="en-GB" sz="1800" dirty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17)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6844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Frantic Assembly: Building Blocks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Exercise: Round/By/Through</a:t>
            </a:r>
          </a:p>
          <a:p>
            <a:endParaRPr lang="en-US" dirty="0" smtClean="0"/>
          </a:p>
          <a:p>
            <a:r>
              <a:rPr lang="en-US" dirty="0" smtClean="0"/>
              <a:t>Uses the words to instruct the way that we change our relationship with a partner in the space. </a:t>
            </a:r>
          </a:p>
          <a:p>
            <a:endParaRPr lang="en-US" dirty="0"/>
          </a:p>
          <a:p>
            <a:r>
              <a:rPr lang="en-US" dirty="0" smtClean="0"/>
              <a:t>We should avoid dance moves or imposing emotion onto the practice to begin with. </a:t>
            </a:r>
          </a:p>
          <a:p>
            <a:endParaRPr lang="en-US" dirty="0"/>
          </a:p>
          <a:p>
            <a:r>
              <a:rPr lang="en-US" dirty="0" smtClean="0"/>
              <a:t>We should try to create 12-16 moves.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063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Round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‘Any move that involves passing closely around the body of the partner.’</a:t>
            </a:r>
          </a:p>
          <a:p>
            <a:endParaRPr lang="en-US" dirty="0"/>
          </a:p>
          <a:p>
            <a:r>
              <a:rPr lang="en-US" dirty="0" smtClean="0"/>
              <a:t>‘Round’ will normally involve some form of rotation in the hips of the person moving and normally some degree of circular movement around the partner, however small.’ </a:t>
            </a:r>
            <a:r>
              <a:rPr lang="en-GB" sz="1800" dirty="0" smtClean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126</a:t>
            </a:r>
            <a:r>
              <a:rPr lang="en-GB" sz="1800" dirty="0"/>
              <a:t>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520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‘By’ is the means by which the space that exists between the two is constantly reduced to as small a space as possible.’</a:t>
            </a:r>
          </a:p>
          <a:p>
            <a:endParaRPr lang="en-US" dirty="0"/>
          </a:p>
          <a:p>
            <a:r>
              <a:rPr lang="en-US" dirty="0" smtClean="0"/>
              <a:t>‘Partners are encouraged to squeeze the air out from between their bodies during this exercise, to work in close proximity.’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1136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Through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‘Through’ is the idea of passing through the partner and for the most part should be confined to the use of the upper body and arms.’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The person being ‘passed through’ should not react or make the ‘passing through’ extra easy – just remain still and balanced.</a:t>
            </a:r>
            <a:endParaRPr lang="en-US" dirty="0" smtClean="0"/>
          </a:p>
          <a:p>
            <a:endParaRPr lang="en-US" dirty="0"/>
          </a:p>
          <a:p>
            <a:r>
              <a:rPr lang="en-US" dirty="0">
                <a:hlinkClick r:id="rId2"/>
              </a:rPr>
              <a:t>https://www.youtube.com/watch?v=</a:t>
            </a:r>
            <a:r>
              <a:rPr lang="en-US" dirty="0" smtClean="0">
                <a:hlinkClick r:id="rId2"/>
              </a:rPr>
              <a:t>gUqZPfGIX6U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7726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Bottoms, S. &amp; </a:t>
            </a:r>
            <a:r>
              <a:rPr lang="en-GB" dirty="0" err="1" smtClean="0"/>
              <a:t>Goulish</a:t>
            </a:r>
            <a:r>
              <a:rPr lang="en-GB" dirty="0" smtClean="0"/>
              <a:t>, M. (</a:t>
            </a:r>
            <a:r>
              <a:rPr lang="en-GB" dirty="0" err="1" smtClean="0"/>
              <a:t>eds</a:t>
            </a:r>
            <a:r>
              <a:rPr lang="en-GB" dirty="0" smtClean="0"/>
              <a:t>) 2007. </a:t>
            </a:r>
            <a:r>
              <a:rPr lang="en-GB" i="1" dirty="0" smtClean="0"/>
              <a:t>Small Acts of Repair: Performance, Ecology and Goat </a:t>
            </a:r>
            <a:r>
              <a:rPr lang="en-GB" i="1" dirty="0"/>
              <a:t>Island</a:t>
            </a:r>
            <a:r>
              <a:rPr lang="en-GB" dirty="0"/>
              <a:t>. London: </a:t>
            </a:r>
            <a:r>
              <a:rPr lang="en-GB" dirty="0" err="1"/>
              <a:t>Routledge</a:t>
            </a:r>
            <a:r>
              <a:rPr lang="en-GB" dirty="0"/>
              <a:t>.</a:t>
            </a:r>
          </a:p>
          <a:p>
            <a:r>
              <a:rPr lang="en-GB" dirty="0" smtClean="0"/>
              <a:t>Graham, S, </a:t>
            </a:r>
            <a:r>
              <a:rPr lang="en-GB" dirty="0" err="1" smtClean="0"/>
              <a:t>Hoggart,S</a:t>
            </a:r>
            <a:r>
              <a:rPr lang="en-GB" dirty="0" smtClean="0"/>
              <a:t>. 2014. </a:t>
            </a:r>
            <a:r>
              <a:rPr lang="en-GB" i="1" dirty="0" smtClean="0"/>
              <a:t>The Frantic Assemble Book of Devising Theatre</a:t>
            </a:r>
            <a:r>
              <a:rPr lang="en-GB" dirty="0" smtClean="0"/>
              <a:t> (2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). London: Routledge.</a:t>
            </a:r>
          </a:p>
          <a:p>
            <a:r>
              <a:rPr lang="en-GB" dirty="0" err="1" smtClean="0"/>
              <a:t>Oddey</a:t>
            </a:r>
            <a:r>
              <a:rPr lang="en-GB" dirty="0" smtClean="0"/>
              <a:t>, A. 1994. </a:t>
            </a:r>
            <a:r>
              <a:rPr lang="en-GB" i="1" dirty="0" smtClean="0"/>
              <a:t>Devising Theatre: A Practical and Theoretical Handbook. </a:t>
            </a:r>
            <a:r>
              <a:rPr lang="en-GB" dirty="0" smtClean="0"/>
              <a:t>Oxen: </a:t>
            </a:r>
            <a:r>
              <a:rPr lang="en-GB" dirty="0" err="1" smtClean="0"/>
              <a:t>Routledge</a:t>
            </a:r>
            <a:r>
              <a:rPr lang="en-GB" dirty="0" smtClean="0"/>
              <a:t>.</a:t>
            </a:r>
          </a:p>
          <a:p>
            <a:r>
              <a:rPr lang="en-GB" dirty="0" smtClean="0"/>
              <a:t>Madison, D.S. 2018. </a:t>
            </a:r>
            <a:r>
              <a:rPr lang="en-GB" i="1" dirty="0" smtClean="0"/>
              <a:t>Performed Ethnography &amp; Communication: Improvisation and Embodied Exper</a:t>
            </a:r>
            <a:r>
              <a:rPr lang="en-GB" dirty="0" smtClean="0"/>
              <a:t>ience. London: </a:t>
            </a:r>
            <a:r>
              <a:rPr lang="en-GB" dirty="0" err="1" smtClean="0"/>
              <a:t>Routledge</a:t>
            </a:r>
            <a:r>
              <a:rPr lang="en-GB" dirty="0" smtClean="0"/>
              <a:t>.</a:t>
            </a:r>
          </a:p>
          <a:p>
            <a:r>
              <a:rPr lang="en-GB" dirty="0" err="1"/>
              <a:t>Trencsényi</a:t>
            </a:r>
            <a:r>
              <a:rPr lang="en-GB" dirty="0"/>
              <a:t>, </a:t>
            </a:r>
            <a:r>
              <a:rPr lang="en-GB" dirty="0" smtClean="0"/>
              <a:t>K. 2015. </a:t>
            </a:r>
            <a:r>
              <a:rPr lang="en-GB" i="1" dirty="0" smtClean="0"/>
              <a:t>Dramaturgy in the making: A user’s guide for theatre practitioners</a:t>
            </a:r>
            <a:r>
              <a:rPr lang="en-GB" dirty="0" smtClean="0"/>
              <a:t>. London: Bloomsbury Press.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56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</TotalTime>
  <Words>867</Words>
  <Application>Microsoft Office PowerPoint</Application>
  <PresentationFormat>Widescreen</PresentationFormat>
  <Paragraphs>91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Mangal</vt:lpstr>
      <vt:lpstr>Office Theme</vt:lpstr>
      <vt:lpstr>Creating Performance</vt:lpstr>
      <vt:lpstr>Dramaturgy</vt:lpstr>
      <vt:lpstr>Devising</vt:lpstr>
      <vt:lpstr>Role of the director</vt:lpstr>
      <vt:lpstr>Getting Started</vt:lpstr>
      <vt:lpstr>Getting Started: What have you done?</vt:lpstr>
      <vt:lpstr>Getting Started: What have you done?</vt:lpstr>
      <vt:lpstr>Getting Started: What have you done?</vt:lpstr>
      <vt:lpstr>Frantic Assembly: Building Blocks</vt:lpstr>
      <vt:lpstr>Frantic Assembly: Building Blocks</vt:lpstr>
      <vt:lpstr>Frantic Assembly: Building Blocks</vt:lpstr>
      <vt:lpstr>Round </vt:lpstr>
      <vt:lpstr>By</vt:lpstr>
      <vt:lpstr>Through</vt:lpstr>
      <vt:lpstr>Bibliography.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21</cp:revision>
  <cp:lastPrinted>2019-03-15T09:01:06Z</cp:lastPrinted>
  <dcterms:created xsi:type="dcterms:W3CDTF">2019-03-13T12:35:35Z</dcterms:created>
  <dcterms:modified xsi:type="dcterms:W3CDTF">2019-03-15T09:09:07Z</dcterms:modified>
</cp:coreProperties>
</file>