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1"/>
  </p:notesMasterIdLst>
  <p:sldIdLst>
    <p:sldId id="256" r:id="rId5"/>
    <p:sldId id="267" r:id="rId6"/>
    <p:sldId id="278" r:id="rId7"/>
    <p:sldId id="260" r:id="rId8"/>
    <p:sldId id="279" r:id="rId9"/>
    <p:sldId id="293" r:id="rId10"/>
    <p:sldId id="261" r:id="rId11"/>
    <p:sldId id="303" r:id="rId12"/>
    <p:sldId id="295" r:id="rId13"/>
    <p:sldId id="284" r:id="rId14"/>
    <p:sldId id="283" r:id="rId15"/>
    <p:sldId id="264" r:id="rId16"/>
    <p:sldId id="280" r:id="rId17"/>
    <p:sldId id="276" r:id="rId18"/>
    <p:sldId id="266" r:id="rId19"/>
    <p:sldId id="298" r:id="rId20"/>
    <p:sldId id="268" r:id="rId21"/>
    <p:sldId id="270" r:id="rId22"/>
    <p:sldId id="299" r:id="rId23"/>
    <p:sldId id="271" r:id="rId24"/>
    <p:sldId id="275" r:id="rId25"/>
    <p:sldId id="300" r:id="rId26"/>
    <p:sldId id="285" r:id="rId27"/>
    <p:sldId id="286" r:id="rId28"/>
    <p:sldId id="287" r:id="rId29"/>
    <p:sldId id="30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5DB2D4-007E-475C-9B2E-43912EDCF6E5}" v="47" dt="2024-10-01T20:05:11.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p:scale>
          <a:sx n="86" d="100"/>
          <a:sy n="86" d="100"/>
        </p:scale>
        <p:origin x="30"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262F41-F4A7-41FA-9C5A-CB65E58CB4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4CE253-F6B5-4670-A721-6783158BBD23}">
      <dgm:prSet/>
      <dgm:spPr/>
      <dgm:t>
        <a:bodyPr/>
        <a:lstStyle/>
        <a:p>
          <a:r>
            <a:rPr lang="en-GB" dirty="0">
              <a:solidFill>
                <a:schemeClr val="accent1">
                  <a:lumMod val="50000"/>
                </a:schemeClr>
              </a:solidFill>
            </a:rPr>
            <a:t>When starting something new it's important that we know why we are doing it and clear about motivation. Is it something that we want to do, or are we doing this for another person's benefit?</a:t>
          </a:r>
          <a:endParaRPr lang="en-US" dirty="0">
            <a:solidFill>
              <a:schemeClr val="accent1">
                <a:lumMod val="50000"/>
              </a:schemeClr>
            </a:solidFill>
          </a:endParaRPr>
        </a:p>
      </dgm:t>
    </dgm:pt>
    <dgm:pt modelId="{F8DB0FDF-5336-494A-9CDA-78028306559B}" type="parTrans" cxnId="{7BA5E6D5-0DA2-4B8D-88C5-01DBBD6C21B1}">
      <dgm:prSet/>
      <dgm:spPr/>
      <dgm:t>
        <a:bodyPr/>
        <a:lstStyle/>
        <a:p>
          <a:endParaRPr lang="en-US"/>
        </a:p>
      </dgm:t>
    </dgm:pt>
    <dgm:pt modelId="{F28DD4D7-3F5C-4AC2-B700-E09C1E99E437}" type="sibTrans" cxnId="{7BA5E6D5-0DA2-4B8D-88C5-01DBBD6C21B1}">
      <dgm:prSet/>
      <dgm:spPr/>
      <dgm:t>
        <a:bodyPr/>
        <a:lstStyle/>
        <a:p>
          <a:endParaRPr lang="en-US"/>
        </a:p>
      </dgm:t>
    </dgm:pt>
    <dgm:pt modelId="{7DA37C01-7938-44EC-8B6D-CFEC80F73C88}">
      <dgm:prSet/>
      <dgm:spPr/>
      <dgm:t>
        <a:bodyPr/>
        <a:lstStyle/>
        <a:p>
          <a:r>
            <a:rPr lang="en-GB" dirty="0">
              <a:solidFill>
                <a:schemeClr val="accent1">
                  <a:lumMod val="50000"/>
                </a:schemeClr>
              </a:solidFill>
            </a:rPr>
            <a:t>Covey (2004) suggests that we should start 'with the end in mind'. He stated that we need to have a vision of the end result. What do we want to achieve? He argued if we don't have a vision of the ending, we could end up putting other people's priorities before our own.</a:t>
          </a:r>
          <a:endParaRPr lang="en-US" dirty="0">
            <a:solidFill>
              <a:schemeClr val="accent1">
                <a:lumMod val="50000"/>
              </a:schemeClr>
            </a:solidFill>
          </a:endParaRPr>
        </a:p>
      </dgm:t>
    </dgm:pt>
    <dgm:pt modelId="{C6E5DA83-A3B1-42E6-9109-2A04BBC1469F}" type="parTrans" cxnId="{34A6BE0F-985E-4981-AA44-5943DEE9559A}">
      <dgm:prSet/>
      <dgm:spPr/>
      <dgm:t>
        <a:bodyPr/>
        <a:lstStyle/>
        <a:p>
          <a:endParaRPr lang="en-US"/>
        </a:p>
      </dgm:t>
    </dgm:pt>
    <dgm:pt modelId="{70491B13-846D-4C45-84D8-6527EAE8AD96}" type="sibTrans" cxnId="{34A6BE0F-985E-4981-AA44-5943DEE9559A}">
      <dgm:prSet/>
      <dgm:spPr/>
      <dgm:t>
        <a:bodyPr/>
        <a:lstStyle/>
        <a:p>
          <a:endParaRPr lang="en-US"/>
        </a:p>
      </dgm:t>
    </dgm:pt>
    <dgm:pt modelId="{4AB55B6E-1693-4391-BF08-D112033A9234}">
      <dgm:prSet/>
      <dgm:spPr/>
      <dgm:t>
        <a:bodyPr/>
        <a:lstStyle/>
        <a:p>
          <a:r>
            <a:rPr lang="en-GB" dirty="0">
              <a:solidFill>
                <a:schemeClr val="accent1">
                  <a:lumMod val="50000"/>
                </a:schemeClr>
              </a:solidFill>
            </a:rPr>
            <a:t>Consider your own motivations for starting this programme. On Moodle you will find an activity that encourages you to think about this. Reflect on these questions and put the answers into your journal. It will be something that will be useful to refer to as you progress along your journey</a:t>
          </a:r>
          <a:r>
            <a:rPr lang="en-GB" dirty="0"/>
            <a:t>.</a:t>
          </a:r>
          <a:endParaRPr lang="en-US" dirty="0"/>
        </a:p>
      </dgm:t>
    </dgm:pt>
    <dgm:pt modelId="{954485FF-1A61-4BCE-BA00-24ADB7CA07AE}" type="parTrans" cxnId="{D5929424-9225-415D-B351-A655029313D0}">
      <dgm:prSet/>
      <dgm:spPr/>
      <dgm:t>
        <a:bodyPr/>
        <a:lstStyle/>
        <a:p>
          <a:endParaRPr lang="en-US"/>
        </a:p>
      </dgm:t>
    </dgm:pt>
    <dgm:pt modelId="{2A9D2853-C629-4532-AA80-228B9E0A7414}" type="sibTrans" cxnId="{D5929424-9225-415D-B351-A655029313D0}">
      <dgm:prSet/>
      <dgm:spPr/>
      <dgm:t>
        <a:bodyPr/>
        <a:lstStyle/>
        <a:p>
          <a:endParaRPr lang="en-US"/>
        </a:p>
      </dgm:t>
    </dgm:pt>
    <dgm:pt modelId="{568C80BD-2F77-4AAC-8F0B-2E6EF0E60E18}" type="pres">
      <dgm:prSet presAssocID="{F7262F41-F4A7-41FA-9C5A-CB65E58CB4F3}" presName="root" presStyleCnt="0">
        <dgm:presLayoutVars>
          <dgm:dir/>
          <dgm:resizeHandles val="exact"/>
        </dgm:presLayoutVars>
      </dgm:prSet>
      <dgm:spPr/>
    </dgm:pt>
    <dgm:pt modelId="{4A462563-A857-4693-A614-1C9E2B02B40A}" type="pres">
      <dgm:prSet presAssocID="{A54CE253-F6B5-4670-A721-6783158BBD23}" presName="compNode" presStyleCnt="0"/>
      <dgm:spPr/>
    </dgm:pt>
    <dgm:pt modelId="{0A512A1D-BD64-4FBC-BAB7-249495F28134}" type="pres">
      <dgm:prSet presAssocID="{A54CE253-F6B5-4670-A721-6783158BBD23}" presName="bgRect" presStyleLbl="bgShp" presStyleIdx="0" presStyleCnt="3"/>
      <dgm:spPr/>
    </dgm:pt>
    <dgm:pt modelId="{0D1503E6-49BA-4E60-9218-6BA35C27D4B1}" type="pres">
      <dgm:prSet presAssocID="{A54CE253-F6B5-4670-A721-6783158BBD23}"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1F52B858-F1B0-4100-9306-84C81BE91A57}" type="pres">
      <dgm:prSet presAssocID="{A54CE253-F6B5-4670-A721-6783158BBD23}" presName="spaceRect" presStyleCnt="0"/>
      <dgm:spPr/>
    </dgm:pt>
    <dgm:pt modelId="{43FFD918-4DA4-4EC1-98CF-A03A2AC75D8F}" type="pres">
      <dgm:prSet presAssocID="{A54CE253-F6B5-4670-A721-6783158BBD23}" presName="parTx" presStyleLbl="revTx" presStyleIdx="0" presStyleCnt="3">
        <dgm:presLayoutVars>
          <dgm:chMax val="0"/>
          <dgm:chPref val="0"/>
        </dgm:presLayoutVars>
      </dgm:prSet>
      <dgm:spPr/>
    </dgm:pt>
    <dgm:pt modelId="{CBBBB300-53E8-4C13-8620-ABB7478E2C77}" type="pres">
      <dgm:prSet presAssocID="{F28DD4D7-3F5C-4AC2-B700-E09C1E99E437}" presName="sibTrans" presStyleCnt="0"/>
      <dgm:spPr/>
    </dgm:pt>
    <dgm:pt modelId="{73DF8A64-E2C6-490B-B2A1-F741436B498D}" type="pres">
      <dgm:prSet presAssocID="{7DA37C01-7938-44EC-8B6D-CFEC80F73C88}" presName="compNode" presStyleCnt="0"/>
      <dgm:spPr/>
    </dgm:pt>
    <dgm:pt modelId="{92C3D63E-2372-4086-B717-2CD8BECFD5AD}" type="pres">
      <dgm:prSet presAssocID="{7DA37C01-7938-44EC-8B6D-CFEC80F73C88}" presName="bgRect" presStyleLbl="bgShp" presStyleIdx="1" presStyleCnt="3"/>
      <dgm:spPr/>
    </dgm:pt>
    <dgm:pt modelId="{5A9071F0-BB7E-49DA-B0AB-4750416D0517}" type="pres">
      <dgm:prSet presAssocID="{7DA37C01-7938-44EC-8B6D-CFEC80F73C88}"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051CA063-FAF7-497A-B12A-D73B4CB1BDEB}" type="pres">
      <dgm:prSet presAssocID="{7DA37C01-7938-44EC-8B6D-CFEC80F73C88}" presName="spaceRect" presStyleCnt="0"/>
      <dgm:spPr/>
    </dgm:pt>
    <dgm:pt modelId="{9DD9E62C-B0DB-4CFA-98E7-58B5975CE3E3}" type="pres">
      <dgm:prSet presAssocID="{7DA37C01-7938-44EC-8B6D-CFEC80F73C88}" presName="parTx" presStyleLbl="revTx" presStyleIdx="1" presStyleCnt="3">
        <dgm:presLayoutVars>
          <dgm:chMax val="0"/>
          <dgm:chPref val="0"/>
        </dgm:presLayoutVars>
      </dgm:prSet>
      <dgm:spPr/>
    </dgm:pt>
    <dgm:pt modelId="{92677EB4-E68E-4A0C-AA82-3F97C73BA01B}" type="pres">
      <dgm:prSet presAssocID="{70491B13-846D-4C45-84D8-6527EAE8AD96}" presName="sibTrans" presStyleCnt="0"/>
      <dgm:spPr/>
    </dgm:pt>
    <dgm:pt modelId="{05289518-E2C9-4EAC-87A8-E0C38D0DC6C8}" type="pres">
      <dgm:prSet presAssocID="{4AB55B6E-1693-4391-BF08-D112033A9234}" presName="compNode" presStyleCnt="0"/>
      <dgm:spPr/>
    </dgm:pt>
    <dgm:pt modelId="{1D09453E-AF46-4738-8CBF-2DD162BE73A2}" type="pres">
      <dgm:prSet presAssocID="{4AB55B6E-1693-4391-BF08-D112033A9234}" presName="bgRect" presStyleLbl="bgShp" presStyleIdx="2" presStyleCnt="3" custLinFactNeighborX="-1273" custLinFactNeighborY="9901"/>
      <dgm:spPr/>
    </dgm:pt>
    <dgm:pt modelId="{28C5F7FE-0BC9-431F-B7F5-67009DDDF572}" type="pres">
      <dgm:prSet presAssocID="{4AB55B6E-1693-4391-BF08-D112033A9234}"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a:ext>
      </dgm:extLst>
    </dgm:pt>
    <dgm:pt modelId="{59DF8A9A-9E0F-4687-9B70-113BB29FC949}" type="pres">
      <dgm:prSet presAssocID="{4AB55B6E-1693-4391-BF08-D112033A9234}" presName="spaceRect" presStyleCnt="0"/>
      <dgm:spPr/>
    </dgm:pt>
    <dgm:pt modelId="{1136A8A1-E470-4029-89CF-7D7331D635FE}" type="pres">
      <dgm:prSet presAssocID="{4AB55B6E-1693-4391-BF08-D112033A9234}" presName="parTx" presStyleLbl="revTx" presStyleIdx="2" presStyleCnt="3">
        <dgm:presLayoutVars>
          <dgm:chMax val="0"/>
          <dgm:chPref val="0"/>
        </dgm:presLayoutVars>
      </dgm:prSet>
      <dgm:spPr/>
    </dgm:pt>
  </dgm:ptLst>
  <dgm:cxnLst>
    <dgm:cxn modelId="{34A6BE0F-985E-4981-AA44-5943DEE9559A}" srcId="{F7262F41-F4A7-41FA-9C5A-CB65E58CB4F3}" destId="{7DA37C01-7938-44EC-8B6D-CFEC80F73C88}" srcOrd="1" destOrd="0" parTransId="{C6E5DA83-A3B1-42E6-9109-2A04BBC1469F}" sibTransId="{70491B13-846D-4C45-84D8-6527EAE8AD96}"/>
    <dgm:cxn modelId="{D5929424-9225-415D-B351-A655029313D0}" srcId="{F7262F41-F4A7-41FA-9C5A-CB65E58CB4F3}" destId="{4AB55B6E-1693-4391-BF08-D112033A9234}" srcOrd="2" destOrd="0" parTransId="{954485FF-1A61-4BCE-BA00-24ADB7CA07AE}" sibTransId="{2A9D2853-C629-4532-AA80-228B9E0A7414}"/>
    <dgm:cxn modelId="{547138AF-0910-4384-9833-60C4864891CF}" type="presOf" srcId="{A54CE253-F6B5-4670-A721-6783158BBD23}" destId="{43FFD918-4DA4-4EC1-98CF-A03A2AC75D8F}" srcOrd="0" destOrd="0" presId="urn:microsoft.com/office/officeart/2018/2/layout/IconVerticalSolidList"/>
    <dgm:cxn modelId="{538771C4-4B92-4E54-87A8-8CF05BFDB08C}" type="presOf" srcId="{4AB55B6E-1693-4391-BF08-D112033A9234}" destId="{1136A8A1-E470-4029-89CF-7D7331D635FE}" srcOrd="0" destOrd="0" presId="urn:microsoft.com/office/officeart/2018/2/layout/IconVerticalSolidList"/>
    <dgm:cxn modelId="{AADBC1D2-674F-4CB3-AAC5-4408F5596C15}" type="presOf" srcId="{7DA37C01-7938-44EC-8B6D-CFEC80F73C88}" destId="{9DD9E62C-B0DB-4CFA-98E7-58B5975CE3E3}" srcOrd="0" destOrd="0" presId="urn:microsoft.com/office/officeart/2018/2/layout/IconVerticalSolidList"/>
    <dgm:cxn modelId="{7BA5E6D5-0DA2-4B8D-88C5-01DBBD6C21B1}" srcId="{F7262F41-F4A7-41FA-9C5A-CB65E58CB4F3}" destId="{A54CE253-F6B5-4670-A721-6783158BBD23}" srcOrd="0" destOrd="0" parTransId="{F8DB0FDF-5336-494A-9CDA-78028306559B}" sibTransId="{F28DD4D7-3F5C-4AC2-B700-E09C1E99E437}"/>
    <dgm:cxn modelId="{85CB4FDE-5E63-4107-9EA9-508625C8FDE8}" type="presOf" srcId="{F7262F41-F4A7-41FA-9C5A-CB65E58CB4F3}" destId="{568C80BD-2F77-4AAC-8F0B-2E6EF0E60E18}" srcOrd="0" destOrd="0" presId="urn:microsoft.com/office/officeart/2018/2/layout/IconVerticalSolidList"/>
    <dgm:cxn modelId="{417F2069-6078-4D98-B343-5C5D959D50CB}" type="presParOf" srcId="{568C80BD-2F77-4AAC-8F0B-2E6EF0E60E18}" destId="{4A462563-A857-4693-A614-1C9E2B02B40A}" srcOrd="0" destOrd="0" presId="urn:microsoft.com/office/officeart/2018/2/layout/IconVerticalSolidList"/>
    <dgm:cxn modelId="{4827D7D5-74D2-4C90-8A92-E5E53F6FEB44}" type="presParOf" srcId="{4A462563-A857-4693-A614-1C9E2B02B40A}" destId="{0A512A1D-BD64-4FBC-BAB7-249495F28134}" srcOrd="0" destOrd="0" presId="urn:microsoft.com/office/officeart/2018/2/layout/IconVerticalSolidList"/>
    <dgm:cxn modelId="{EBC9F066-214E-4675-A718-861DE0FC311A}" type="presParOf" srcId="{4A462563-A857-4693-A614-1C9E2B02B40A}" destId="{0D1503E6-49BA-4E60-9218-6BA35C27D4B1}" srcOrd="1" destOrd="0" presId="urn:microsoft.com/office/officeart/2018/2/layout/IconVerticalSolidList"/>
    <dgm:cxn modelId="{C3CA886B-86AA-4A97-97E2-908DD10D0778}" type="presParOf" srcId="{4A462563-A857-4693-A614-1C9E2B02B40A}" destId="{1F52B858-F1B0-4100-9306-84C81BE91A57}" srcOrd="2" destOrd="0" presId="urn:microsoft.com/office/officeart/2018/2/layout/IconVerticalSolidList"/>
    <dgm:cxn modelId="{2B624D8F-7C68-4923-8B37-A4DADF2D9B3D}" type="presParOf" srcId="{4A462563-A857-4693-A614-1C9E2B02B40A}" destId="{43FFD918-4DA4-4EC1-98CF-A03A2AC75D8F}" srcOrd="3" destOrd="0" presId="urn:microsoft.com/office/officeart/2018/2/layout/IconVerticalSolidList"/>
    <dgm:cxn modelId="{1F8AB5E9-C5B0-4EE1-8EF9-B3742AAE0B88}" type="presParOf" srcId="{568C80BD-2F77-4AAC-8F0B-2E6EF0E60E18}" destId="{CBBBB300-53E8-4C13-8620-ABB7478E2C77}" srcOrd="1" destOrd="0" presId="urn:microsoft.com/office/officeart/2018/2/layout/IconVerticalSolidList"/>
    <dgm:cxn modelId="{0B3CAA1F-DA61-4486-B6CE-73D56675976E}" type="presParOf" srcId="{568C80BD-2F77-4AAC-8F0B-2E6EF0E60E18}" destId="{73DF8A64-E2C6-490B-B2A1-F741436B498D}" srcOrd="2" destOrd="0" presId="urn:microsoft.com/office/officeart/2018/2/layout/IconVerticalSolidList"/>
    <dgm:cxn modelId="{0315D0FB-EDEC-4D85-869C-28918602CD41}" type="presParOf" srcId="{73DF8A64-E2C6-490B-B2A1-F741436B498D}" destId="{92C3D63E-2372-4086-B717-2CD8BECFD5AD}" srcOrd="0" destOrd="0" presId="urn:microsoft.com/office/officeart/2018/2/layout/IconVerticalSolidList"/>
    <dgm:cxn modelId="{4DC2E0D2-5F55-4857-9A06-6AE3E6A13D57}" type="presParOf" srcId="{73DF8A64-E2C6-490B-B2A1-F741436B498D}" destId="{5A9071F0-BB7E-49DA-B0AB-4750416D0517}" srcOrd="1" destOrd="0" presId="urn:microsoft.com/office/officeart/2018/2/layout/IconVerticalSolidList"/>
    <dgm:cxn modelId="{E052FCAB-1858-49BE-9357-A61A77E191DD}" type="presParOf" srcId="{73DF8A64-E2C6-490B-B2A1-F741436B498D}" destId="{051CA063-FAF7-497A-B12A-D73B4CB1BDEB}" srcOrd="2" destOrd="0" presId="urn:microsoft.com/office/officeart/2018/2/layout/IconVerticalSolidList"/>
    <dgm:cxn modelId="{210196E7-AD07-410B-8EF4-F4625025C871}" type="presParOf" srcId="{73DF8A64-E2C6-490B-B2A1-F741436B498D}" destId="{9DD9E62C-B0DB-4CFA-98E7-58B5975CE3E3}" srcOrd="3" destOrd="0" presId="urn:microsoft.com/office/officeart/2018/2/layout/IconVerticalSolidList"/>
    <dgm:cxn modelId="{B243BEC0-9132-4F1B-BE8E-907EB44F4CE5}" type="presParOf" srcId="{568C80BD-2F77-4AAC-8F0B-2E6EF0E60E18}" destId="{92677EB4-E68E-4A0C-AA82-3F97C73BA01B}" srcOrd="3" destOrd="0" presId="urn:microsoft.com/office/officeart/2018/2/layout/IconVerticalSolidList"/>
    <dgm:cxn modelId="{116CA920-21DB-4506-AB7E-D549B4A191C7}" type="presParOf" srcId="{568C80BD-2F77-4AAC-8F0B-2E6EF0E60E18}" destId="{05289518-E2C9-4EAC-87A8-E0C38D0DC6C8}" srcOrd="4" destOrd="0" presId="urn:microsoft.com/office/officeart/2018/2/layout/IconVerticalSolidList"/>
    <dgm:cxn modelId="{92B6788A-0E99-4957-8E2D-FC8E22E7381B}" type="presParOf" srcId="{05289518-E2C9-4EAC-87A8-E0C38D0DC6C8}" destId="{1D09453E-AF46-4738-8CBF-2DD162BE73A2}" srcOrd="0" destOrd="0" presId="urn:microsoft.com/office/officeart/2018/2/layout/IconVerticalSolidList"/>
    <dgm:cxn modelId="{73E2A6BE-67FF-4992-B909-30683B3AB768}" type="presParOf" srcId="{05289518-E2C9-4EAC-87A8-E0C38D0DC6C8}" destId="{28C5F7FE-0BC9-431F-B7F5-67009DDDF572}" srcOrd="1" destOrd="0" presId="urn:microsoft.com/office/officeart/2018/2/layout/IconVerticalSolidList"/>
    <dgm:cxn modelId="{970138F2-8EB6-4FE9-A678-4EED13B56574}" type="presParOf" srcId="{05289518-E2C9-4EAC-87A8-E0C38D0DC6C8}" destId="{59DF8A9A-9E0F-4687-9B70-113BB29FC949}" srcOrd="2" destOrd="0" presId="urn:microsoft.com/office/officeart/2018/2/layout/IconVerticalSolidList"/>
    <dgm:cxn modelId="{62E6080B-0D40-4813-85DE-9650B584B754}" type="presParOf" srcId="{05289518-E2C9-4EAC-87A8-E0C38D0DC6C8}" destId="{1136A8A1-E470-4029-89CF-7D7331D635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6AC69C-DB35-45F2-AD1F-4437C3AFD041}"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64F2A86C-9646-46ED-807F-2892138E2B06}">
      <dgm:prSet/>
      <dgm:spPr/>
      <dgm:t>
        <a:bodyPr/>
        <a:lstStyle/>
        <a:p>
          <a:r>
            <a:rPr lang="en-GB"/>
            <a:t>Many of us have busy lives and trying to fit in anything extra can be a challenge.</a:t>
          </a:r>
          <a:endParaRPr lang="en-US"/>
        </a:p>
      </dgm:t>
    </dgm:pt>
    <dgm:pt modelId="{FCC2245E-8B02-4994-B9EE-E11E588732D4}" type="parTrans" cxnId="{0688170D-0AFA-46E5-83A3-62D7F0F840A0}">
      <dgm:prSet/>
      <dgm:spPr/>
      <dgm:t>
        <a:bodyPr/>
        <a:lstStyle/>
        <a:p>
          <a:endParaRPr lang="en-US"/>
        </a:p>
      </dgm:t>
    </dgm:pt>
    <dgm:pt modelId="{53A4B1B9-8887-4523-B50A-FF0CC80EC7FF}" type="sibTrans" cxnId="{0688170D-0AFA-46E5-83A3-62D7F0F840A0}">
      <dgm:prSet/>
      <dgm:spPr/>
      <dgm:t>
        <a:bodyPr/>
        <a:lstStyle/>
        <a:p>
          <a:endParaRPr lang="en-US"/>
        </a:p>
      </dgm:t>
    </dgm:pt>
    <dgm:pt modelId="{7AF79C5B-46C9-44B8-99E8-41742B0B56C0}">
      <dgm:prSet/>
      <dgm:spPr/>
      <dgm:t>
        <a:bodyPr/>
        <a:lstStyle/>
        <a:p>
          <a:r>
            <a:rPr lang="en-GB"/>
            <a:t>These days there is a constant demand for our attention, whether that is through texts, social media, 24-hour news and so on.</a:t>
          </a:r>
          <a:endParaRPr lang="en-US"/>
        </a:p>
      </dgm:t>
    </dgm:pt>
    <dgm:pt modelId="{8D5F6A4A-51D1-4D48-9768-A192430541C7}" type="parTrans" cxnId="{E24491E5-0FC1-4E4E-8063-FA986A869328}">
      <dgm:prSet/>
      <dgm:spPr/>
      <dgm:t>
        <a:bodyPr/>
        <a:lstStyle/>
        <a:p>
          <a:endParaRPr lang="en-US"/>
        </a:p>
      </dgm:t>
    </dgm:pt>
    <dgm:pt modelId="{867BC1A5-B988-4A10-8929-7C3C7607427E}" type="sibTrans" cxnId="{E24491E5-0FC1-4E4E-8063-FA986A869328}">
      <dgm:prSet/>
      <dgm:spPr/>
      <dgm:t>
        <a:bodyPr/>
        <a:lstStyle/>
        <a:p>
          <a:endParaRPr lang="en-US"/>
        </a:p>
      </dgm:t>
    </dgm:pt>
    <dgm:pt modelId="{7AF6D8F8-50CE-4775-8CDB-7193692B8153}">
      <dgm:prSet/>
      <dgm:spPr/>
      <dgm:t>
        <a:bodyPr/>
        <a:lstStyle/>
        <a:p>
          <a:r>
            <a:rPr lang="en-GB"/>
            <a:t>Family, relationships, friendships, colleagues also vie for our instant attention.</a:t>
          </a:r>
          <a:endParaRPr lang="en-US"/>
        </a:p>
      </dgm:t>
    </dgm:pt>
    <dgm:pt modelId="{1A46EC95-9719-4AC2-A607-1964BE966B1C}" type="parTrans" cxnId="{FB9333A6-AE61-451B-909D-F9292639C113}">
      <dgm:prSet/>
      <dgm:spPr/>
      <dgm:t>
        <a:bodyPr/>
        <a:lstStyle/>
        <a:p>
          <a:endParaRPr lang="en-US"/>
        </a:p>
      </dgm:t>
    </dgm:pt>
    <dgm:pt modelId="{F8DB9278-FB52-4CAB-B08B-1C54B00C0F3A}" type="sibTrans" cxnId="{FB9333A6-AE61-451B-909D-F9292639C113}">
      <dgm:prSet/>
      <dgm:spPr/>
      <dgm:t>
        <a:bodyPr/>
        <a:lstStyle/>
        <a:p>
          <a:endParaRPr lang="en-US"/>
        </a:p>
      </dgm:t>
    </dgm:pt>
    <dgm:pt modelId="{C1FF84BC-21B3-4697-9C05-92C978A542A2}">
      <dgm:prSet/>
      <dgm:spPr/>
      <dgm:t>
        <a:bodyPr/>
        <a:lstStyle/>
        <a:p>
          <a:r>
            <a:rPr lang="en-GB"/>
            <a:t>This can give us a sense that live is just too busy, too hectic and there is no time at all to fit anything else in.</a:t>
          </a:r>
          <a:endParaRPr lang="en-US"/>
        </a:p>
      </dgm:t>
    </dgm:pt>
    <dgm:pt modelId="{66FEC1CB-D8FE-43FD-9B7B-CA0E6ED6034C}" type="parTrans" cxnId="{F78A618F-584E-4FC4-8355-13744FC4CD2F}">
      <dgm:prSet/>
      <dgm:spPr/>
      <dgm:t>
        <a:bodyPr/>
        <a:lstStyle/>
        <a:p>
          <a:endParaRPr lang="en-US"/>
        </a:p>
      </dgm:t>
    </dgm:pt>
    <dgm:pt modelId="{E1F95BE4-7C79-4C62-ADA5-856162EF8CA7}" type="sibTrans" cxnId="{F78A618F-584E-4FC4-8355-13744FC4CD2F}">
      <dgm:prSet/>
      <dgm:spPr/>
      <dgm:t>
        <a:bodyPr/>
        <a:lstStyle/>
        <a:p>
          <a:endParaRPr lang="en-US"/>
        </a:p>
      </dgm:t>
    </dgm:pt>
    <dgm:pt modelId="{1A6480D8-17E9-4B02-8A42-CE8D8A22C9E7}" type="pres">
      <dgm:prSet presAssocID="{DB6AC69C-DB35-45F2-AD1F-4437C3AFD041}" presName="matrix" presStyleCnt="0">
        <dgm:presLayoutVars>
          <dgm:chMax val="1"/>
          <dgm:dir/>
          <dgm:resizeHandles val="exact"/>
        </dgm:presLayoutVars>
      </dgm:prSet>
      <dgm:spPr/>
    </dgm:pt>
    <dgm:pt modelId="{EAA9CDD1-E324-470D-87DB-D103172ACD7C}" type="pres">
      <dgm:prSet presAssocID="{DB6AC69C-DB35-45F2-AD1F-4437C3AFD041}" presName="diamond" presStyleLbl="bgShp" presStyleIdx="0" presStyleCnt="1" custScaleX="111111"/>
      <dgm:spPr/>
    </dgm:pt>
    <dgm:pt modelId="{AAD4CE62-AAAA-4B7F-8393-D9968ED9CB18}" type="pres">
      <dgm:prSet presAssocID="{DB6AC69C-DB35-45F2-AD1F-4437C3AFD041}" presName="quad1" presStyleLbl="node1" presStyleIdx="0" presStyleCnt="4">
        <dgm:presLayoutVars>
          <dgm:chMax val="0"/>
          <dgm:chPref val="0"/>
          <dgm:bulletEnabled val="1"/>
        </dgm:presLayoutVars>
      </dgm:prSet>
      <dgm:spPr/>
    </dgm:pt>
    <dgm:pt modelId="{E85BC800-78AC-46CF-A176-CBA7D961FCB3}" type="pres">
      <dgm:prSet presAssocID="{DB6AC69C-DB35-45F2-AD1F-4437C3AFD041}" presName="quad2" presStyleLbl="node1" presStyleIdx="1" presStyleCnt="4">
        <dgm:presLayoutVars>
          <dgm:chMax val="0"/>
          <dgm:chPref val="0"/>
          <dgm:bulletEnabled val="1"/>
        </dgm:presLayoutVars>
      </dgm:prSet>
      <dgm:spPr/>
    </dgm:pt>
    <dgm:pt modelId="{31AEB964-9884-47A4-A127-D98D9A70E335}" type="pres">
      <dgm:prSet presAssocID="{DB6AC69C-DB35-45F2-AD1F-4437C3AFD041}" presName="quad3" presStyleLbl="node1" presStyleIdx="2" presStyleCnt="4">
        <dgm:presLayoutVars>
          <dgm:chMax val="0"/>
          <dgm:chPref val="0"/>
          <dgm:bulletEnabled val="1"/>
        </dgm:presLayoutVars>
      </dgm:prSet>
      <dgm:spPr/>
    </dgm:pt>
    <dgm:pt modelId="{2C1248C7-A685-43E8-BA74-8524C5FCD343}" type="pres">
      <dgm:prSet presAssocID="{DB6AC69C-DB35-45F2-AD1F-4437C3AFD041}" presName="quad4" presStyleLbl="node1" presStyleIdx="3" presStyleCnt="4">
        <dgm:presLayoutVars>
          <dgm:chMax val="0"/>
          <dgm:chPref val="0"/>
          <dgm:bulletEnabled val="1"/>
        </dgm:presLayoutVars>
      </dgm:prSet>
      <dgm:spPr/>
    </dgm:pt>
  </dgm:ptLst>
  <dgm:cxnLst>
    <dgm:cxn modelId="{233B6F01-BCC2-44B8-98D8-335DC46136A7}" type="presOf" srcId="{7AF79C5B-46C9-44B8-99E8-41742B0B56C0}" destId="{E85BC800-78AC-46CF-A176-CBA7D961FCB3}" srcOrd="0" destOrd="0" presId="urn:microsoft.com/office/officeart/2005/8/layout/matrix3"/>
    <dgm:cxn modelId="{0688170D-0AFA-46E5-83A3-62D7F0F840A0}" srcId="{DB6AC69C-DB35-45F2-AD1F-4437C3AFD041}" destId="{64F2A86C-9646-46ED-807F-2892138E2B06}" srcOrd="0" destOrd="0" parTransId="{FCC2245E-8B02-4994-B9EE-E11E588732D4}" sibTransId="{53A4B1B9-8887-4523-B50A-FF0CC80EC7FF}"/>
    <dgm:cxn modelId="{62EC073C-EACF-4F8C-BEA5-1B27CEC6BFB7}" type="presOf" srcId="{C1FF84BC-21B3-4697-9C05-92C978A542A2}" destId="{2C1248C7-A685-43E8-BA74-8524C5FCD343}" srcOrd="0" destOrd="0" presId="urn:microsoft.com/office/officeart/2005/8/layout/matrix3"/>
    <dgm:cxn modelId="{ECD51971-D6BF-4004-B4CB-092F564797E5}" type="presOf" srcId="{64F2A86C-9646-46ED-807F-2892138E2B06}" destId="{AAD4CE62-AAAA-4B7F-8393-D9968ED9CB18}" srcOrd="0" destOrd="0" presId="urn:microsoft.com/office/officeart/2005/8/layout/matrix3"/>
    <dgm:cxn modelId="{17F08C75-6BEA-48C9-B1FA-50A7DD14D90E}" type="presOf" srcId="{7AF6D8F8-50CE-4775-8CDB-7193692B8153}" destId="{31AEB964-9884-47A4-A127-D98D9A70E335}" srcOrd="0" destOrd="0" presId="urn:microsoft.com/office/officeart/2005/8/layout/matrix3"/>
    <dgm:cxn modelId="{F78A618F-584E-4FC4-8355-13744FC4CD2F}" srcId="{DB6AC69C-DB35-45F2-AD1F-4437C3AFD041}" destId="{C1FF84BC-21B3-4697-9C05-92C978A542A2}" srcOrd="3" destOrd="0" parTransId="{66FEC1CB-D8FE-43FD-9B7B-CA0E6ED6034C}" sibTransId="{E1F95BE4-7C79-4C62-ADA5-856162EF8CA7}"/>
    <dgm:cxn modelId="{FB9333A6-AE61-451B-909D-F9292639C113}" srcId="{DB6AC69C-DB35-45F2-AD1F-4437C3AFD041}" destId="{7AF6D8F8-50CE-4775-8CDB-7193692B8153}" srcOrd="2" destOrd="0" parTransId="{1A46EC95-9719-4AC2-A607-1964BE966B1C}" sibTransId="{F8DB9278-FB52-4CAB-B08B-1C54B00C0F3A}"/>
    <dgm:cxn modelId="{E24491E5-0FC1-4E4E-8063-FA986A869328}" srcId="{DB6AC69C-DB35-45F2-AD1F-4437C3AFD041}" destId="{7AF79C5B-46C9-44B8-99E8-41742B0B56C0}" srcOrd="1" destOrd="0" parTransId="{8D5F6A4A-51D1-4D48-9768-A192430541C7}" sibTransId="{867BC1A5-B988-4A10-8929-7C3C7607427E}"/>
    <dgm:cxn modelId="{9DCE07ED-3E20-473F-B895-5D941879F8C7}" type="presOf" srcId="{DB6AC69C-DB35-45F2-AD1F-4437C3AFD041}" destId="{1A6480D8-17E9-4B02-8A42-CE8D8A22C9E7}" srcOrd="0" destOrd="0" presId="urn:microsoft.com/office/officeart/2005/8/layout/matrix3"/>
    <dgm:cxn modelId="{2B2472BD-262E-46BE-B10C-6FCEB3748122}" type="presParOf" srcId="{1A6480D8-17E9-4B02-8A42-CE8D8A22C9E7}" destId="{EAA9CDD1-E324-470D-87DB-D103172ACD7C}" srcOrd="0" destOrd="0" presId="urn:microsoft.com/office/officeart/2005/8/layout/matrix3"/>
    <dgm:cxn modelId="{7A145B5A-B4FE-4448-839E-8FBA0BEF02D6}" type="presParOf" srcId="{1A6480D8-17E9-4B02-8A42-CE8D8A22C9E7}" destId="{AAD4CE62-AAAA-4B7F-8393-D9968ED9CB18}" srcOrd="1" destOrd="0" presId="urn:microsoft.com/office/officeart/2005/8/layout/matrix3"/>
    <dgm:cxn modelId="{6F9D026B-9F82-4366-A794-ED742977553C}" type="presParOf" srcId="{1A6480D8-17E9-4B02-8A42-CE8D8A22C9E7}" destId="{E85BC800-78AC-46CF-A176-CBA7D961FCB3}" srcOrd="2" destOrd="0" presId="urn:microsoft.com/office/officeart/2005/8/layout/matrix3"/>
    <dgm:cxn modelId="{4E7F712A-6D93-4C66-B0A9-30458FFFC6BE}" type="presParOf" srcId="{1A6480D8-17E9-4B02-8A42-CE8D8A22C9E7}" destId="{31AEB964-9884-47A4-A127-D98D9A70E335}" srcOrd="3" destOrd="0" presId="urn:microsoft.com/office/officeart/2005/8/layout/matrix3"/>
    <dgm:cxn modelId="{1B5F6637-1869-491C-A963-65A06CD21892}" type="presParOf" srcId="{1A6480D8-17E9-4B02-8A42-CE8D8A22C9E7}" destId="{2C1248C7-A685-43E8-BA74-8524C5FCD34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12A1D-BD64-4FBC-BAB7-249495F28134}">
      <dsp:nvSpPr>
        <dsp:cNvPr id="0" name=""/>
        <dsp:cNvSpPr/>
      </dsp:nvSpPr>
      <dsp:spPr>
        <a:xfrm>
          <a:off x="0" y="66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503E6-49BA-4E60-9218-6BA35C27D4B1}">
      <dsp:nvSpPr>
        <dsp:cNvPr id="0" name=""/>
        <dsp:cNvSpPr/>
      </dsp:nvSpPr>
      <dsp:spPr>
        <a:xfrm>
          <a:off x="474065" y="353280"/>
          <a:ext cx="861938" cy="861938"/>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FFD918-4DA4-4EC1-98CF-A03A2AC75D8F}">
      <dsp:nvSpPr>
        <dsp:cNvPr id="0" name=""/>
        <dsp:cNvSpPr/>
      </dsp:nvSpPr>
      <dsp:spPr>
        <a:xfrm>
          <a:off x="1810069" y="66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accent1">
                  <a:lumMod val="50000"/>
                </a:schemeClr>
              </a:solidFill>
            </a:rPr>
            <a:t>When starting something new it's important that we know why we are doing it and clear about motivation. Is it something that we want to do, or are we doing this for another person's benefit?</a:t>
          </a:r>
          <a:endParaRPr lang="en-US" sz="1400" kern="1200" dirty="0">
            <a:solidFill>
              <a:schemeClr val="accent1">
                <a:lumMod val="50000"/>
              </a:schemeClr>
            </a:solidFill>
          </a:endParaRPr>
        </a:p>
      </dsp:txBody>
      <dsp:txXfrm>
        <a:off x="1810069" y="669"/>
        <a:ext cx="4285930" cy="1567160"/>
      </dsp:txXfrm>
    </dsp:sp>
    <dsp:sp modelId="{92C3D63E-2372-4086-B717-2CD8BECFD5AD}">
      <dsp:nvSpPr>
        <dsp:cNvPr id="0" name=""/>
        <dsp:cNvSpPr/>
      </dsp:nvSpPr>
      <dsp:spPr>
        <a:xfrm>
          <a:off x="0" y="195961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071F0-BB7E-49DA-B0AB-4750416D0517}">
      <dsp:nvSpPr>
        <dsp:cNvPr id="0" name=""/>
        <dsp:cNvSpPr/>
      </dsp:nvSpPr>
      <dsp:spPr>
        <a:xfrm>
          <a:off x="474065" y="2312230"/>
          <a:ext cx="861938" cy="861938"/>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D9E62C-B0DB-4CFA-98E7-58B5975CE3E3}">
      <dsp:nvSpPr>
        <dsp:cNvPr id="0" name=""/>
        <dsp:cNvSpPr/>
      </dsp:nvSpPr>
      <dsp:spPr>
        <a:xfrm>
          <a:off x="1810069" y="195961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accent1">
                  <a:lumMod val="50000"/>
                </a:schemeClr>
              </a:solidFill>
            </a:rPr>
            <a:t>Covey (2004) suggests that we should start 'with the end in mind'. He stated that we need to have a vision of the end result. What do we want to achieve? He argued if we don't have a vision of the ending, we could end up putting other people's priorities before our own.</a:t>
          </a:r>
          <a:endParaRPr lang="en-US" sz="1400" kern="1200" dirty="0">
            <a:solidFill>
              <a:schemeClr val="accent1">
                <a:lumMod val="50000"/>
              </a:schemeClr>
            </a:solidFill>
          </a:endParaRPr>
        </a:p>
      </dsp:txBody>
      <dsp:txXfrm>
        <a:off x="1810069" y="1959619"/>
        <a:ext cx="4285930" cy="1567160"/>
      </dsp:txXfrm>
    </dsp:sp>
    <dsp:sp modelId="{1D09453E-AF46-4738-8CBF-2DD162BE73A2}">
      <dsp:nvSpPr>
        <dsp:cNvPr id="0" name=""/>
        <dsp:cNvSpPr/>
      </dsp:nvSpPr>
      <dsp:spPr>
        <a:xfrm>
          <a:off x="0" y="391923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5F7FE-0BC9-431F-B7F5-67009DDDF572}">
      <dsp:nvSpPr>
        <dsp:cNvPr id="0" name=""/>
        <dsp:cNvSpPr/>
      </dsp:nvSpPr>
      <dsp:spPr>
        <a:xfrm>
          <a:off x="474065" y="4271181"/>
          <a:ext cx="861938" cy="861938"/>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36A8A1-E470-4029-89CF-7D7331D635FE}">
      <dsp:nvSpPr>
        <dsp:cNvPr id="0" name=""/>
        <dsp:cNvSpPr/>
      </dsp:nvSpPr>
      <dsp:spPr>
        <a:xfrm>
          <a:off x="1810069" y="3918570"/>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accent1">
                  <a:lumMod val="50000"/>
                </a:schemeClr>
              </a:solidFill>
            </a:rPr>
            <a:t>Consider your own motivations for starting this programme. On Moodle you will find an activity that encourages you to think about this. Reflect on these questions and put the answers into your journal. It will be something that will be useful to refer to as you progress along your journey</a:t>
          </a:r>
          <a:r>
            <a:rPr lang="en-GB" sz="1400" kern="1200" dirty="0"/>
            <a:t>.</a:t>
          </a:r>
          <a:endParaRPr lang="en-US" sz="1400" kern="1200" dirty="0"/>
        </a:p>
      </dsp:txBody>
      <dsp:txXfrm>
        <a:off x="1810069" y="3918570"/>
        <a:ext cx="4285930" cy="1567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9CDD1-E324-470D-87DB-D103172ACD7C}">
      <dsp:nvSpPr>
        <dsp:cNvPr id="0" name=""/>
        <dsp:cNvSpPr/>
      </dsp:nvSpPr>
      <dsp:spPr>
        <a:xfrm>
          <a:off x="898701" y="0"/>
          <a:ext cx="6853375" cy="616804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4CE62-AAAA-4B7F-8393-D9968ED9CB18}">
      <dsp:nvSpPr>
        <dsp:cNvPr id="0" name=""/>
        <dsp:cNvSpPr/>
      </dsp:nvSpPr>
      <dsp:spPr>
        <a:xfrm>
          <a:off x="1827331" y="585964"/>
          <a:ext cx="2405537" cy="24055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Many of us have busy lives and trying to fit in anything extra can be a challenge.</a:t>
          </a:r>
          <a:endParaRPr lang="en-US" sz="1800" kern="1200"/>
        </a:p>
      </dsp:txBody>
      <dsp:txXfrm>
        <a:off x="1944760" y="703393"/>
        <a:ext cx="2170679" cy="2170679"/>
      </dsp:txXfrm>
    </dsp:sp>
    <dsp:sp modelId="{E85BC800-78AC-46CF-A176-CBA7D961FCB3}">
      <dsp:nvSpPr>
        <dsp:cNvPr id="0" name=""/>
        <dsp:cNvSpPr/>
      </dsp:nvSpPr>
      <dsp:spPr>
        <a:xfrm>
          <a:off x="4417910" y="585964"/>
          <a:ext cx="2405537" cy="24055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These days there is a constant demand for our attention, whether that is through texts, social media, 24-hour news and so on.</a:t>
          </a:r>
          <a:endParaRPr lang="en-US" sz="1800" kern="1200"/>
        </a:p>
      </dsp:txBody>
      <dsp:txXfrm>
        <a:off x="4535339" y="703393"/>
        <a:ext cx="2170679" cy="2170679"/>
      </dsp:txXfrm>
    </dsp:sp>
    <dsp:sp modelId="{31AEB964-9884-47A4-A127-D98D9A70E335}">
      <dsp:nvSpPr>
        <dsp:cNvPr id="0" name=""/>
        <dsp:cNvSpPr/>
      </dsp:nvSpPr>
      <dsp:spPr>
        <a:xfrm>
          <a:off x="1827331" y="3176542"/>
          <a:ext cx="2405537" cy="24055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Family, relationships, friendships, colleagues also vie for our instant attention.</a:t>
          </a:r>
          <a:endParaRPr lang="en-US" sz="1800" kern="1200"/>
        </a:p>
      </dsp:txBody>
      <dsp:txXfrm>
        <a:off x="1944760" y="3293971"/>
        <a:ext cx="2170679" cy="2170679"/>
      </dsp:txXfrm>
    </dsp:sp>
    <dsp:sp modelId="{2C1248C7-A685-43E8-BA74-8524C5FCD343}">
      <dsp:nvSpPr>
        <dsp:cNvPr id="0" name=""/>
        <dsp:cNvSpPr/>
      </dsp:nvSpPr>
      <dsp:spPr>
        <a:xfrm>
          <a:off x="4417910" y="3176542"/>
          <a:ext cx="2405537" cy="240553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can give us a sense that live is just too busy, too hectic and there is no time at all to fit anything else in.</a:t>
          </a:r>
          <a:endParaRPr lang="en-US" sz="1800" kern="1200"/>
        </a:p>
      </dsp:txBody>
      <dsp:txXfrm>
        <a:off x="4535339" y="3293971"/>
        <a:ext cx="2170679" cy="21706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10/1/2024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exels.com/@caelideco?utm_content=attributionCopyText&amp;utm_medium=referral&amp;utm_source=pexels"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pexels.com/photo/white-ceramic-cup-on-saucer-beside-flower-vase-on-table-3714960/?utm_content=attributionCopyText&amp;utm_medium=referral&amp;utm_source=pexel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exels.com/@magda-ehlers-pexels?utm_content=attributionCopyText&amp;utm_medium=referral&amp;utm_source=pexels"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pexels.com/photo/art-beautiful-bloom-blooming-613431/?utm_content=attributionCopyText&amp;utm_medium=referral&amp;utm_source=pexels"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exels.com/@fotografierende?utm_content=attributionCopyText&amp;utm_medium=referral&amp;utm_source=pexels"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pexels.com/photo/pond-near-high-mounts-under-cloudy-sky-4390119/?utm_content=attributionCopyText&amp;utm_medium=referral&amp;utm_source=pexel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Caeli Team</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10</a:t>
            </a:fld>
            <a:endParaRPr lang="en-GB"/>
          </a:p>
        </p:txBody>
      </p:sp>
    </p:spTree>
    <p:extLst>
      <p:ext uri="{BB962C8B-B14F-4D97-AF65-F5344CB8AC3E}">
        <p14:creationId xmlns:p14="http://schemas.microsoft.com/office/powerpoint/2010/main" val="4225052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Magda Ehlers</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19</a:t>
            </a:fld>
            <a:endParaRPr lang="en-GB"/>
          </a:p>
        </p:txBody>
      </p:sp>
    </p:spTree>
    <p:extLst>
      <p:ext uri="{BB962C8B-B14F-4D97-AF65-F5344CB8AC3E}">
        <p14:creationId xmlns:p14="http://schemas.microsoft.com/office/powerpoint/2010/main" val="1101738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Photo by </a:t>
            </a:r>
            <a:r>
              <a:rPr lang="en-US" b="1" dirty="0">
                <a:hlinkClick r:id="rId3"/>
              </a:rPr>
              <a:t>fotografierende</a:t>
            </a:r>
            <a:r>
              <a:rPr lang="en-US"/>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83A3CC77-8463-4C31-85DB-DE6A193752C0}" type="slidenum">
              <a:rPr lang="en-GB"/>
              <a:t>24</a:t>
            </a:fld>
            <a:endParaRPr lang="en-GB"/>
          </a:p>
        </p:txBody>
      </p:sp>
    </p:spTree>
    <p:extLst>
      <p:ext uri="{BB962C8B-B14F-4D97-AF65-F5344CB8AC3E}">
        <p14:creationId xmlns:p14="http://schemas.microsoft.com/office/powerpoint/2010/main" val="2289083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A3CC77-8463-4C31-85DB-DE6A193752C0}" type="slidenum">
              <a:rPr lang="en-GB"/>
              <a:t>25</a:t>
            </a:fld>
            <a:endParaRPr lang="en-GB"/>
          </a:p>
        </p:txBody>
      </p:sp>
    </p:spTree>
    <p:extLst>
      <p:ext uri="{BB962C8B-B14F-4D97-AF65-F5344CB8AC3E}">
        <p14:creationId xmlns:p14="http://schemas.microsoft.com/office/powerpoint/2010/main" val="3164785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10/1/2024</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10/1/2024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10/1/2024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10/1/2024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10/1/2024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10/1/2024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10/1/2024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10/1/2024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10/1/2024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10/1/2024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10/1/2024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10/1/2024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ndrea.williams@uwtsd.ac.uk"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course/view.php?id=7027" TargetMode="External"/><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8195138" y="857675"/>
            <a:ext cx="3113366" cy="3622844"/>
          </a:xfrm>
        </p:spPr>
        <p:txBody>
          <a:bodyPr>
            <a:normAutofit/>
          </a:bodyPr>
          <a:lstStyle/>
          <a:p>
            <a:r>
              <a:rPr lang="en-US" sz="3400" dirty="0"/>
              <a:t>ECCS6004: REFLECTIVE Skills in counselling</a:t>
            </a:r>
            <a:br>
              <a:rPr lang="en-US" sz="3400" dirty="0"/>
            </a:br>
            <a:r>
              <a:rPr lang="en-US" sz="1800" dirty="0"/>
              <a:t>Module Lead: Andrea Williams</a:t>
            </a:r>
          </a:p>
        </p:txBody>
      </p:sp>
      <p:pic>
        <p:nvPicPr>
          <p:cNvPr id="3" name="Picture 2">
            <a:extLst>
              <a:ext uri="{FF2B5EF4-FFF2-40B4-BE49-F238E27FC236}">
                <a16:creationId xmlns:a16="http://schemas.microsoft.com/office/drawing/2014/main" id="{93E83E81-3119-B92F-3D42-6A1823EF375F}"/>
              </a:ext>
            </a:extLst>
          </p:cNvPr>
          <p:cNvPicPr>
            <a:picLocks noChangeAspect="1"/>
          </p:cNvPicPr>
          <p:nvPr/>
        </p:nvPicPr>
        <p:blipFill>
          <a:blip r:embed="rId2"/>
          <a:srcRect t="17074" r="-2" b="9797"/>
          <a:stretch/>
        </p:blipFill>
        <p:spPr>
          <a:xfrm>
            <a:off x="872064" y="857675"/>
            <a:ext cx="6045576" cy="5140669"/>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Welcome to the ECCS6004 Reflective Skills in Counselling Module - 2024/25.</a:t>
            </a:r>
            <a:endParaRPr lang="en-US" sz="3100" dirty="0">
              <a:solidFill>
                <a:srgbClr val="FFFFFF"/>
              </a:solidFill>
            </a:endParaRPr>
          </a:p>
        </p:txBody>
      </p:sp>
      <p:pic>
        <p:nvPicPr>
          <p:cNvPr id="5" name="Content Placeholder 4"/>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3756" r="10508" b="1"/>
          <a:stretch/>
        </p:blipFill>
        <p:spPr>
          <a:xfrm>
            <a:off x="232861" y="243840"/>
            <a:ext cx="3646837" cy="6377939"/>
          </a:xfrm>
          <a:prstGeom prst="rect">
            <a:avLst/>
          </a:prstGeom>
        </p:spPr>
      </p:pic>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rgbClr val="FFFFFF"/>
                </a:solidFill>
              </a:rPr>
              <a:t>Module Leader: Andrea Williams</a:t>
            </a:r>
          </a:p>
          <a:p>
            <a:pPr marL="45720"/>
            <a:r>
              <a:rPr lang="en-US" sz="2800" dirty="0">
                <a:solidFill>
                  <a:srgbClr val="FFFFFF"/>
                </a:solidFill>
              </a:rPr>
              <a:t>Email: </a:t>
            </a:r>
            <a:r>
              <a:rPr lang="en-US" sz="2800" dirty="0">
                <a:solidFill>
                  <a:srgbClr val="FFFFFF"/>
                </a:solidFill>
                <a:hlinkClick r:id="rId3"/>
              </a:rPr>
              <a:t>andrea.williams@uwtsd.ac.uk</a:t>
            </a:r>
            <a:endParaRPr lang="en-US" sz="2800" dirty="0">
              <a:solidFill>
                <a:srgbClr val="FFFFFF"/>
              </a:solidFill>
            </a:endParaRPr>
          </a:p>
          <a:p>
            <a:pPr marL="45720"/>
            <a:r>
              <a:rPr lang="en-US" sz="2800" dirty="0">
                <a:solidFill>
                  <a:srgbClr val="FFFFFF"/>
                </a:solidFill>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293067CD-13A7-4384-B15E-5D49AF03B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dirty="0">
                <a:solidFill>
                  <a:schemeClr val="bg1"/>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1143000" y="1767092"/>
            <a:ext cx="6693061" cy="4328908"/>
          </a:xfrm>
        </p:spPr>
        <p:txBody>
          <a:bodyPr vert="horz" lIns="91440" tIns="45720" rIns="91440" bIns="45720" rtlCol="0">
            <a:normAutofit fontScale="92500" lnSpcReduction="10000"/>
          </a:bodyPr>
          <a:lstStyle/>
          <a:p>
            <a:pPr marL="45720" indent="0">
              <a:buNone/>
            </a:pPr>
            <a:r>
              <a:rPr lang="en-GB" sz="2800" dirty="0">
                <a:solidFill>
                  <a:schemeClr val="bg1"/>
                </a:solidFill>
              </a:rPr>
              <a:t>To </a:t>
            </a:r>
          </a:p>
          <a:p>
            <a:pPr>
              <a:buFont typeface="Wingdings" panose="05000000000000000000" pitchFamily="2" charset="2"/>
              <a:buChar char="Ø"/>
            </a:pPr>
            <a:r>
              <a:rPr lang="en-GB" sz="2800" dirty="0">
                <a:solidFill>
                  <a:schemeClr val="bg1"/>
                </a:solidFill>
              </a:rPr>
              <a:t>Engage in reflective and reflexive practice and monitor own personal and professional development and well-being</a:t>
            </a:r>
          </a:p>
          <a:p>
            <a:pPr>
              <a:buFont typeface="Wingdings" panose="05000000000000000000" pitchFamily="2" charset="2"/>
              <a:buChar char="Ø"/>
            </a:pPr>
            <a:r>
              <a:rPr lang="en-GB" sz="2800" dirty="0">
                <a:solidFill>
                  <a:schemeClr val="bg1"/>
                </a:solidFill>
              </a:rPr>
              <a:t>Consider, challenge, and reflect on own values, beliefs, attitudes and behaviour</a:t>
            </a:r>
          </a:p>
          <a:p>
            <a:pPr>
              <a:buFont typeface="Wingdings" panose="05000000000000000000" pitchFamily="2" charset="2"/>
              <a:buChar char="Ø"/>
            </a:pPr>
            <a:r>
              <a:rPr lang="en-GB" sz="2800" dirty="0">
                <a:solidFill>
                  <a:schemeClr val="bg1"/>
                </a:solidFill>
              </a:rPr>
              <a:t>Consider impact on relationship with others </a:t>
            </a:r>
          </a:p>
          <a:p>
            <a:pPr>
              <a:buFont typeface="Wingdings" panose="05000000000000000000" pitchFamily="2" charset="2"/>
              <a:buChar char="Ø"/>
            </a:pPr>
            <a:r>
              <a:rPr lang="en-GB" sz="2800" dirty="0">
                <a:solidFill>
                  <a:schemeClr val="bg1"/>
                </a:solidFill>
              </a:rPr>
              <a:t>Promote equality, diversity and inclusivity in practice and challenge discrimination and prejudice on a professional, organizational, and systematic level.</a:t>
            </a:r>
            <a:endParaRPr lang="en-US" sz="2800" dirty="0">
              <a:solidFill>
                <a:schemeClr val="bg1"/>
              </a:solidFill>
            </a:endParaRPr>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rotWithShape="1">
          <a:blip r:embed="rId2"/>
          <a:srcRect l="15917" r="45915" b="-2"/>
          <a:stretch/>
        </p:blipFill>
        <p:spPr>
          <a:xfrm>
            <a:off x="8301386" y="243840"/>
            <a:ext cx="3646837" cy="6377939"/>
          </a:xfrm>
          <a:prstGeom prst="rect">
            <a:avLst/>
          </a:prstGeom>
        </p:spPr>
      </p:pic>
      <p:sp>
        <p:nvSpPr>
          <p:cNvPr id="14" name="Rectangle 13">
            <a:extLst>
              <a:ext uri="{FF2B5EF4-FFF2-40B4-BE49-F238E27FC236}">
                <a16:creationId xmlns:a16="http://schemas.microsoft.com/office/drawing/2014/main" id="{42E9009C-D0E3-46ED-935B-6C1C29650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7978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Structure:</a:t>
            </a:r>
            <a:br>
              <a:rPr lang="en-GB" b="1" dirty="0"/>
            </a:br>
            <a:endParaRPr lang="en-GB" dirty="0"/>
          </a:p>
        </p:txBody>
      </p:sp>
      <p:sp>
        <p:nvSpPr>
          <p:cNvPr id="3" name="Content Placeholder 2"/>
          <p:cNvSpPr>
            <a:spLocks noGrp="1"/>
          </p:cNvSpPr>
          <p:nvPr>
            <p:ph sz="half" idx="1"/>
          </p:nvPr>
        </p:nvSpPr>
        <p:spPr>
          <a:xfrm>
            <a:off x="1143000" y="1965960"/>
            <a:ext cx="4754880" cy="4114799"/>
          </a:xfrm>
        </p:spPr>
        <p:txBody>
          <a:bodyPr>
            <a:normAutofit/>
          </a:bodyPr>
          <a:lstStyle/>
          <a:p>
            <a:r>
              <a:rPr lang="en-GB" sz="3200" dirty="0"/>
              <a:t>Reflective Practice in Counselling is a core  module delivered alongside the counselling skills module</a:t>
            </a:r>
          </a:p>
          <a:p>
            <a:r>
              <a:rPr lang="en-GB" sz="3200" dirty="0"/>
              <a:t>30 credits delivered over semester 1 &amp; 2</a:t>
            </a:r>
          </a:p>
          <a:p>
            <a:pPr marL="45720" indent="0">
              <a:buNone/>
            </a:pPr>
            <a:endParaRPr lang="en-GB" sz="3200" dirty="0"/>
          </a:p>
          <a:p>
            <a:pPr marL="45720" indent="0">
              <a:buNone/>
            </a:pPr>
            <a:endParaRPr lang="en-GB" sz="3200" dirty="0"/>
          </a:p>
          <a:p>
            <a:pPr marL="45720" indent="0">
              <a:buNone/>
            </a:pPr>
            <a:endParaRPr lang="en-GB" sz="3200" b="1" dirty="0"/>
          </a:p>
          <a:p>
            <a:pPr marL="45720" indent="0">
              <a:buNone/>
            </a:pPr>
            <a:endParaRPr lang="en-GB" sz="3200" dirty="0"/>
          </a:p>
          <a:p>
            <a:pPr marL="4572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646999" y="1965960"/>
            <a:ext cx="4261473" cy="3170195"/>
          </a:xfrm>
          <a:prstGeom prst="rect">
            <a:avLst/>
          </a:prstGeom>
        </p:spPr>
      </p:pic>
    </p:spTree>
    <p:extLst>
      <p:ext uri="{BB962C8B-B14F-4D97-AF65-F5344CB8AC3E}">
        <p14:creationId xmlns:p14="http://schemas.microsoft.com/office/powerpoint/2010/main" val="198586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rPr>
              <a:t>Module Learning Outcomes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4965945"/>
          </a:xfrm>
        </p:spPr>
        <p:txBody>
          <a:bodyPr>
            <a:normAutofit lnSpcReduction="10000"/>
          </a:bodyPr>
          <a:lstStyle/>
          <a:p>
            <a:r>
              <a:rPr lang="en-GB" sz="2000" b="1" dirty="0">
                <a:solidFill>
                  <a:schemeClr val="accent1">
                    <a:lumMod val="75000"/>
                  </a:schemeClr>
                </a:solidFill>
                <a:effectLst/>
                <a:ea typeface="Times New Roman" panose="02020603050405020304" pitchFamily="18" charset="0"/>
              </a:rPr>
              <a:t>Upon the successful completion of this module, the student should be able to: </a:t>
            </a:r>
          </a:p>
          <a:p>
            <a:r>
              <a:rPr lang="en-GB" sz="2000" dirty="0">
                <a:solidFill>
                  <a:schemeClr val="accent1">
                    <a:lumMod val="75000"/>
                  </a:schemeClr>
                </a:solidFill>
                <a:ea typeface="Times New Roman" panose="02020603050405020304" pitchFamily="18" charset="0"/>
              </a:rPr>
              <a:t>D</a:t>
            </a:r>
            <a:r>
              <a:rPr lang="en-GB" sz="2000" dirty="0">
                <a:solidFill>
                  <a:schemeClr val="accent1">
                    <a:lumMod val="75000"/>
                  </a:schemeClr>
                </a:solidFill>
                <a:effectLst/>
                <a:ea typeface="Times New Roman" panose="02020603050405020304" pitchFamily="18" charset="0"/>
              </a:rPr>
              <a:t>emonstrate reflective and reflexive practices within the context of counselling skills, drawing upon ethical and principal values within the counselling tradition;</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evaluate and apply relevant professional ethical codes of practice, including those respecting diversity, equality and anti-discriminatory practice;</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reflect on own values, beliefs, attitudes and behaviour and be consciously aware of one’s own bias and unconscious bias, in relation to social context, gender, age, ethnicity, national or ethnic origin, culture, class, ability, sexual orientation, religion and beliefs;</a:t>
            </a:r>
          </a:p>
          <a:p>
            <a:r>
              <a:rPr lang="en-GB" sz="2000" dirty="0">
                <a:solidFill>
                  <a:schemeClr val="accent1">
                    <a:lumMod val="75000"/>
                  </a:schemeClr>
                </a:solidFill>
                <a:ea typeface="Times New Roman" panose="02020603050405020304" pitchFamily="18" charset="0"/>
              </a:rPr>
              <a:t>C</a:t>
            </a:r>
            <a:r>
              <a:rPr lang="en-GB" sz="2000" dirty="0">
                <a:solidFill>
                  <a:schemeClr val="accent1">
                    <a:lumMod val="75000"/>
                  </a:schemeClr>
                </a:solidFill>
                <a:effectLst/>
                <a:ea typeface="Times New Roman" panose="02020603050405020304" pitchFamily="18" charset="0"/>
              </a:rPr>
              <a:t>ritically demonstrate reflective and reflexive practices that supports professional and personal development, drawing on research-informed therapeutic responses, strategies and interventions to inform practice;</a:t>
            </a:r>
          </a:p>
          <a:p>
            <a:r>
              <a:rPr lang="en-GB" sz="2000" dirty="0">
                <a:solidFill>
                  <a:schemeClr val="accent1">
                    <a:lumMod val="75000"/>
                  </a:schemeClr>
                </a:solidFill>
                <a:ea typeface="Times New Roman" panose="02020603050405020304" pitchFamily="18" charset="0"/>
              </a:rPr>
              <a:t>R</a:t>
            </a:r>
            <a:r>
              <a:rPr lang="en-GB" sz="2000" dirty="0">
                <a:solidFill>
                  <a:schemeClr val="accent1">
                    <a:lumMod val="75000"/>
                  </a:schemeClr>
                </a:solidFill>
                <a:effectLst/>
                <a:ea typeface="Times New Roman" panose="02020603050405020304" pitchFamily="18" charset="0"/>
              </a:rPr>
              <a:t>ecognise own personal and professional strengths and limitations that may affect practice and develop appropriate self-support and self-care strategies;</a:t>
            </a:r>
          </a:p>
          <a:p>
            <a:r>
              <a:rPr lang="en-GB" sz="2000" dirty="0">
                <a:solidFill>
                  <a:schemeClr val="accent1">
                    <a:lumMod val="75000"/>
                  </a:schemeClr>
                </a:solidFill>
                <a:ea typeface="Times New Roman" panose="02020603050405020304" pitchFamily="18" charset="0"/>
              </a:rPr>
              <a:t>T</a:t>
            </a:r>
            <a:r>
              <a:rPr lang="en-GB" sz="2000" dirty="0">
                <a:solidFill>
                  <a:schemeClr val="accent1">
                    <a:lumMod val="75000"/>
                  </a:schemeClr>
                </a:solidFill>
                <a:effectLst/>
                <a:ea typeface="Times New Roman" panose="02020603050405020304" pitchFamily="18" charset="0"/>
              </a:rPr>
              <a:t>ake responsibility for own learning and skill development and use self-reflection and self-appraisal to critically review own use of skills, personal and professional development and personal planning</a:t>
            </a:r>
            <a:r>
              <a:rPr lang="en-GB" sz="2000" b="1" dirty="0">
                <a:solidFill>
                  <a:schemeClr val="accent1">
                    <a:lumMod val="75000"/>
                  </a:schemeClr>
                </a:solidFill>
                <a:effectLst/>
                <a:ea typeface="Times New Roman" panose="02020603050405020304" pitchFamily="18" charset="0"/>
              </a:rPr>
              <a:t>.</a:t>
            </a:r>
          </a:p>
          <a:p>
            <a:endParaRPr lang="en-GB" sz="2000" b="1" dirty="0">
              <a:solidFill>
                <a:schemeClr val="accent1">
                  <a:lumMod val="75000"/>
                </a:schemeClr>
              </a:solidFill>
              <a:effectLst/>
              <a:ea typeface="Times New Roman" panose="02020603050405020304" pitchFamily="18" charset="0"/>
            </a:endParaRPr>
          </a:p>
          <a:p>
            <a:endParaRPr lang="en-GB" sz="2000" b="1" dirty="0">
              <a:solidFill>
                <a:schemeClr val="accent1">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2446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6DE3A-CC13-4DF9-8505-B85229BCC88D}"/>
              </a:ext>
            </a:extLst>
          </p:cNvPr>
          <p:cNvSpPr>
            <a:spLocks noGrp="1"/>
          </p:cNvSpPr>
          <p:nvPr>
            <p:ph type="title"/>
          </p:nvPr>
        </p:nvSpPr>
        <p:spPr>
          <a:xfrm>
            <a:off x="1143000" y="609600"/>
            <a:ext cx="9875520" cy="422606"/>
          </a:xfrm>
        </p:spPr>
        <p:txBody>
          <a:bodyPr>
            <a:normAutofit fontScale="90000"/>
          </a:bodyPr>
          <a:lstStyle/>
          <a:p>
            <a:r>
              <a:rPr lang="en-GB" dirty="0">
                <a:solidFill>
                  <a:schemeClr val="accent1">
                    <a:lumMod val="75000"/>
                  </a:schemeClr>
                </a:solidFill>
              </a:rPr>
              <a:t>Module Content</a:t>
            </a:r>
          </a:p>
        </p:txBody>
      </p:sp>
      <p:sp>
        <p:nvSpPr>
          <p:cNvPr id="3" name="Content Placeholder 2">
            <a:extLst>
              <a:ext uri="{FF2B5EF4-FFF2-40B4-BE49-F238E27FC236}">
                <a16:creationId xmlns:a16="http://schemas.microsoft.com/office/drawing/2014/main" id="{EF61A604-F345-4CCE-A5F4-B5ED1788F3C7}"/>
              </a:ext>
            </a:extLst>
          </p:cNvPr>
          <p:cNvSpPr>
            <a:spLocks noGrp="1"/>
          </p:cNvSpPr>
          <p:nvPr>
            <p:ph sz="half" idx="1"/>
          </p:nvPr>
        </p:nvSpPr>
        <p:spPr>
          <a:xfrm>
            <a:off x="723666" y="1806360"/>
            <a:ext cx="5174214" cy="4717855"/>
          </a:xfrm>
        </p:spPr>
        <p:txBody>
          <a:bodyPr>
            <a:normAutofit fontScale="40000" lnSpcReduction="20000"/>
          </a:bodyPr>
          <a:lstStyle/>
          <a:p>
            <a:pPr marL="45720" indent="0">
              <a:buNone/>
            </a:pPr>
            <a:r>
              <a:rPr lang="en-GB" sz="3800" dirty="0"/>
              <a:t>•</a:t>
            </a:r>
            <a:r>
              <a:rPr lang="en-GB" sz="5000" dirty="0">
                <a:solidFill>
                  <a:schemeClr val="accent1">
                    <a:lumMod val="75000"/>
                  </a:schemeClr>
                </a:solidFill>
              </a:rPr>
              <a:t>Theoretical concepts, models and frameworks that underpin reflective practices and reflective writing.</a:t>
            </a:r>
          </a:p>
          <a:p>
            <a:pPr marL="45720" indent="0">
              <a:buNone/>
            </a:pPr>
            <a:r>
              <a:rPr lang="en-GB" sz="5000" dirty="0">
                <a:solidFill>
                  <a:schemeClr val="accent1">
                    <a:lumMod val="75000"/>
                  </a:schemeClr>
                </a:solidFill>
              </a:rPr>
              <a:t>•Self-awareness of personal development and social identity.</a:t>
            </a:r>
          </a:p>
          <a:p>
            <a:pPr marL="45720" indent="0">
              <a:buNone/>
            </a:pPr>
            <a:r>
              <a:rPr lang="en-GB" sz="5000" dirty="0">
                <a:solidFill>
                  <a:schemeClr val="accent1">
                    <a:lumMod val="75000"/>
                  </a:schemeClr>
                </a:solidFill>
              </a:rPr>
              <a:t>• Humanistic concepts of personality development.</a:t>
            </a:r>
          </a:p>
          <a:p>
            <a:pPr marL="45720" indent="0">
              <a:buNone/>
            </a:pPr>
            <a:r>
              <a:rPr lang="en-GB" sz="5000" dirty="0">
                <a:solidFill>
                  <a:schemeClr val="accent1">
                    <a:lumMod val="75000"/>
                  </a:schemeClr>
                </a:solidFill>
              </a:rPr>
              <a:t>• Self-awareness, resilience, and self-care.</a:t>
            </a:r>
          </a:p>
          <a:p>
            <a:pPr marL="45720" indent="0">
              <a:buNone/>
            </a:pPr>
            <a:r>
              <a:rPr lang="en-GB" sz="5000" dirty="0">
                <a:solidFill>
                  <a:schemeClr val="accent1">
                    <a:lumMod val="75000"/>
                  </a:schemeClr>
                </a:solidFill>
              </a:rPr>
              <a:t>• Recognising limitations, power, and strength.</a:t>
            </a:r>
          </a:p>
          <a:p>
            <a:pPr marL="45720" indent="0">
              <a:buNone/>
            </a:pPr>
            <a:r>
              <a:rPr lang="en-GB" sz="5000" dirty="0">
                <a:solidFill>
                  <a:schemeClr val="accent1">
                    <a:lumMod val="75000"/>
                  </a:schemeClr>
                </a:solidFill>
              </a:rPr>
              <a:t>• Ethical and moral values, attributes and competencies.</a:t>
            </a:r>
          </a:p>
          <a:p>
            <a:pPr marL="45720" indent="0">
              <a:buNone/>
            </a:pPr>
            <a:r>
              <a:rPr lang="en-GB" sz="5000" dirty="0">
                <a:solidFill>
                  <a:schemeClr val="accent1">
                    <a:lumMod val="75000"/>
                  </a:schemeClr>
                </a:solidFill>
              </a:rPr>
              <a:t>• Practical creativity, flexibility, self-motivation, autonomy.</a:t>
            </a:r>
          </a:p>
          <a:p>
            <a:pPr marL="45720" indent="0">
              <a:buNone/>
            </a:pPr>
            <a:endParaRPr lang="en-GB" dirty="0">
              <a:solidFill>
                <a:schemeClr val="accent1">
                  <a:lumMod val="75000"/>
                </a:schemeClr>
              </a:solidFill>
            </a:endParaRPr>
          </a:p>
        </p:txBody>
      </p:sp>
      <p:sp>
        <p:nvSpPr>
          <p:cNvPr id="4" name="Content Placeholder 3">
            <a:extLst>
              <a:ext uri="{FF2B5EF4-FFF2-40B4-BE49-F238E27FC236}">
                <a16:creationId xmlns:a16="http://schemas.microsoft.com/office/drawing/2014/main" id="{AB3A777C-00BE-390D-8A99-0B73404768F9}"/>
              </a:ext>
            </a:extLst>
          </p:cNvPr>
          <p:cNvSpPr>
            <a:spLocks noGrp="1"/>
          </p:cNvSpPr>
          <p:nvPr>
            <p:ph sz="half" idx="2"/>
          </p:nvPr>
        </p:nvSpPr>
        <p:spPr>
          <a:xfrm>
            <a:off x="6267611" y="1806359"/>
            <a:ext cx="5630809" cy="4717855"/>
          </a:xfrm>
        </p:spPr>
        <p:txBody>
          <a:bodyPr>
            <a:normAutofit fontScale="40000" lnSpcReduction="20000"/>
          </a:bodyPr>
          <a:lstStyle/>
          <a:p>
            <a:r>
              <a:rPr lang="en-GB" sz="5000" dirty="0">
                <a:solidFill>
                  <a:schemeClr val="accent1">
                    <a:lumMod val="75000"/>
                  </a:schemeClr>
                </a:solidFill>
              </a:rPr>
              <a:t>Personal and professional development groups.</a:t>
            </a:r>
          </a:p>
          <a:p>
            <a:r>
              <a:rPr lang="en-GB" sz="5000" dirty="0">
                <a:solidFill>
                  <a:schemeClr val="accent1">
                    <a:lumMod val="75000"/>
                  </a:schemeClr>
                </a:solidFill>
              </a:rPr>
              <a:t>Personal development planning and goal setting.</a:t>
            </a:r>
          </a:p>
          <a:p>
            <a:r>
              <a:rPr lang="en-GB" sz="5000" dirty="0">
                <a:solidFill>
                  <a:schemeClr val="accent1">
                    <a:lumMod val="75000"/>
                  </a:schemeClr>
                </a:solidFill>
              </a:rPr>
              <a:t>Reflective writing and journals.</a:t>
            </a:r>
          </a:p>
          <a:p>
            <a:r>
              <a:rPr lang="en-GB" sz="5000" dirty="0">
                <a:solidFill>
                  <a:schemeClr val="accent1">
                    <a:lumMod val="75000"/>
                  </a:schemeClr>
                </a:solidFill>
              </a:rPr>
              <a:t>Receiving and responding to peer and facilitator feedback.</a:t>
            </a:r>
          </a:p>
          <a:p>
            <a:r>
              <a:rPr lang="en-GB" sz="5000" dirty="0">
                <a:solidFill>
                  <a:schemeClr val="accent1">
                    <a:lumMod val="75000"/>
                  </a:schemeClr>
                </a:solidFill>
              </a:rPr>
              <a:t>The power of the narrative.</a:t>
            </a:r>
          </a:p>
          <a:p>
            <a:r>
              <a:rPr lang="en-GB" sz="5000" dirty="0">
                <a:solidFill>
                  <a:schemeClr val="accent1">
                    <a:lumMod val="75000"/>
                  </a:schemeClr>
                </a:solidFill>
              </a:rPr>
              <a:t>Working with imagery and metaphor.</a:t>
            </a:r>
          </a:p>
          <a:p>
            <a:r>
              <a:rPr lang="en-GB" sz="5000" dirty="0">
                <a:solidFill>
                  <a:schemeClr val="accent1">
                    <a:lumMod val="75000"/>
                  </a:schemeClr>
                </a:solidFill>
              </a:rPr>
              <a:t>The impact of diversity within the therapeutic relationship.</a:t>
            </a:r>
          </a:p>
          <a:p>
            <a:r>
              <a:rPr lang="en-GB" sz="5000" dirty="0">
                <a:solidFill>
                  <a:schemeClr val="accent1">
                    <a:lumMod val="75000"/>
                  </a:schemeClr>
                </a:solidFill>
              </a:rPr>
              <a:t>Personal development planning and goal-setting</a:t>
            </a:r>
          </a:p>
          <a:p>
            <a:r>
              <a:rPr lang="en-GB" sz="5000" dirty="0">
                <a:solidFill>
                  <a:schemeClr val="accent1">
                    <a:lumMod val="75000"/>
                  </a:schemeClr>
                </a:solidFill>
              </a:rPr>
              <a:t>Group dynamics and development.</a:t>
            </a:r>
          </a:p>
          <a:p>
            <a:pPr marL="45720" indent="0">
              <a:buNone/>
            </a:pPr>
            <a:endParaRPr lang="en-GB" dirty="0"/>
          </a:p>
        </p:txBody>
      </p:sp>
    </p:spTree>
    <p:extLst>
      <p:ext uri="{BB962C8B-B14F-4D97-AF65-F5344CB8AC3E}">
        <p14:creationId xmlns:p14="http://schemas.microsoft.com/office/powerpoint/2010/main" val="1508173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ECCS6004 Module Assessment 2024-25</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Reflective Presentation </a:t>
            </a:r>
          </a:p>
          <a:p>
            <a:pPr algn="ctr"/>
            <a:r>
              <a:rPr lang="en-GB" sz="2000" b="1" dirty="0">
                <a:solidFill>
                  <a:schemeClr val="accent1">
                    <a:lumMod val="20000"/>
                    <a:lumOff val="80000"/>
                  </a:schemeClr>
                </a:solidFill>
              </a:rPr>
              <a:t>(25 minutes)</a:t>
            </a: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11th November 2024</a:t>
            </a: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ea typeface="Times New Roman" panose="02020603050405020304" pitchFamily="18" charset="0"/>
              </a:rPr>
              <a:t>Coursework: Essay 3,000 words</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11th February 2025</a:t>
            </a: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5F45-6707-4A6A-8374-52777C8839AD}"/>
              </a:ext>
            </a:extLst>
          </p:cNvPr>
          <p:cNvSpPr>
            <a:spLocks noGrp="1"/>
          </p:cNvSpPr>
          <p:nvPr>
            <p:ph type="title"/>
          </p:nvPr>
        </p:nvSpPr>
        <p:spPr>
          <a:xfrm>
            <a:off x="1143000" y="609600"/>
            <a:ext cx="6693061" cy="1356360"/>
          </a:xfrm>
        </p:spPr>
        <p:txBody>
          <a:bodyPr>
            <a:normAutofit/>
          </a:bodyPr>
          <a:lstStyle/>
          <a:p>
            <a:r>
              <a:rPr lang="en-GB" dirty="0"/>
              <a:t>Feedback</a:t>
            </a:r>
            <a:endParaRPr lang="en-GB"/>
          </a:p>
        </p:txBody>
      </p:sp>
      <p:sp>
        <p:nvSpPr>
          <p:cNvPr id="3" name="Content Placeholder 2">
            <a:extLst>
              <a:ext uri="{FF2B5EF4-FFF2-40B4-BE49-F238E27FC236}">
                <a16:creationId xmlns:a16="http://schemas.microsoft.com/office/drawing/2014/main" id="{D4390EDB-2AC6-4BA2-94DC-A535E9A55F51}"/>
              </a:ext>
            </a:extLst>
          </p:cNvPr>
          <p:cNvSpPr>
            <a:spLocks noGrp="1"/>
          </p:cNvSpPr>
          <p:nvPr>
            <p:ph idx="1"/>
          </p:nvPr>
        </p:nvSpPr>
        <p:spPr>
          <a:xfrm>
            <a:off x="1143000" y="2057400"/>
            <a:ext cx="6693061" cy="4038600"/>
          </a:xfrm>
        </p:spPr>
        <p:txBody>
          <a:bodyPr vert="horz" lIns="91440" tIns="45720" rIns="91440" bIns="45720" rtlCol="0">
            <a:normAutofit/>
          </a:bodyPr>
          <a:lstStyle/>
          <a:p>
            <a:r>
              <a:rPr lang="en-GB"/>
              <a:t>Feedback is of great significance when engaging in reflective practice and undertaking a Counselling Skills programme.</a:t>
            </a:r>
          </a:p>
          <a:p>
            <a:r>
              <a:rPr lang="en-GB"/>
              <a:t>Your skills module will involve weekly opportunities to receive feedback from your peers and tutors, and these will support the development of your skills, self-awareness and understanding.</a:t>
            </a:r>
          </a:p>
          <a:p>
            <a:r>
              <a:rPr lang="en-GB"/>
              <a:t>Sometimes it can be difficult to hear and receive feedback, but without it we cannot develop and move forward.</a:t>
            </a:r>
          </a:p>
          <a:p>
            <a:endParaRPr lang="en-GB"/>
          </a:p>
        </p:txBody>
      </p:sp>
      <p:pic>
        <p:nvPicPr>
          <p:cNvPr id="4" name="Picture 3">
            <a:extLst>
              <a:ext uri="{FF2B5EF4-FFF2-40B4-BE49-F238E27FC236}">
                <a16:creationId xmlns:a16="http://schemas.microsoft.com/office/drawing/2014/main" id="{BCDC4C20-B6ED-E43C-4902-98EAD64F4BDF}"/>
              </a:ext>
            </a:extLst>
          </p:cNvPr>
          <p:cNvPicPr>
            <a:picLocks noChangeAspect="1"/>
          </p:cNvPicPr>
          <p:nvPr/>
        </p:nvPicPr>
        <p:blipFill>
          <a:blip r:embed="rId2"/>
          <a:srcRect l="27618" r="25996"/>
          <a:stretch/>
        </p:blipFill>
        <p:spPr>
          <a:xfrm>
            <a:off x="8310622" y="243840"/>
            <a:ext cx="3646837" cy="6377939"/>
          </a:xfrm>
          <a:prstGeom prst="rect">
            <a:avLst/>
          </a:prstGeom>
        </p:spPr>
      </p:pic>
    </p:spTree>
    <p:extLst>
      <p:ext uri="{BB962C8B-B14F-4D97-AF65-F5344CB8AC3E}">
        <p14:creationId xmlns:p14="http://schemas.microsoft.com/office/powerpoint/2010/main" val="3304317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p:txBody>
          <a:bodyPr/>
          <a:lstStyle/>
          <a:p>
            <a:pPr marL="45720" indent="0">
              <a:buNone/>
            </a:pPr>
            <a:endParaRPr lang="en-GB" dirty="0">
              <a:solidFill>
                <a:srgbClr val="F59E00"/>
              </a:solidFill>
              <a:hlinkClick r:id="rId2"/>
            </a:endParaRPr>
          </a:p>
          <a:p>
            <a:pPr marL="45720" indent="0">
              <a:buNone/>
            </a:pPr>
            <a:r>
              <a:rPr lang="en-GB" dirty="0">
                <a:solidFill>
                  <a:schemeClr val="accent1">
                    <a:lumMod val="75000"/>
                  </a:schemeClr>
                </a:solidFill>
                <a:hlinkClick r:id="rId2"/>
              </a:rPr>
              <a:t>ECCS6004-Reflective Practice in Counselling</a:t>
            </a:r>
            <a:endParaRPr lang="en-GB" dirty="0">
              <a:solidFill>
                <a:schemeClr val="accent1">
                  <a:lumMod val="75000"/>
                </a:schemeClr>
              </a:solidFill>
            </a:endParaRPr>
          </a:p>
          <a:p>
            <a:pPr marL="45720" indent="0">
              <a:buNone/>
            </a:pPr>
            <a:endParaRPr lang="en-GB" dirty="0">
              <a:solidFill>
                <a:schemeClr val="accent1">
                  <a:lumMod val="75000"/>
                </a:schemeClr>
              </a:solidFill>
              <a:hlinkClick r:id="rId3">
                <a:extLst>
                  <a:ext uri="{A12FA001-AC4F-418D-AE19-62706E023703}">
                    <ahyp:hlinkClr xmlns:ahyp="http://schemas.microsoft.com/office/drawing/2018/hyperlinkcolor" val="tx"/>
                  </a:ext>
                </a:extLst>
              </a:hlinkClick>
            </a:endParaRPr>
          </a:p>
          <a:p>
            <a:endParaRPr lang="en-GB" dirty="0"/>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4"/>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cup of coffee on a table&#10;&#10;Description automatically generated">
            <a:extLst>
              <a:ext uri="{FF2B5EF4-FFF2-40B4-BE49-F238E27FC236}">
                <a16:creationId xmlns:a16="http://schemas.microsoft.com/office/drawing/2014/main" id="{6C2654CD-2AC5-4FE6-B044-F228FD284C5F}"/>
              </a:ext>
            </a:extLst>
          </p:cNvPr>
          <p:cNvPicPr>
            <a:picLocks noChangeAspect="1"/>
          </p:cNvPicPr>
          <p:nvPr/>
        </p:nvPicPr>
        <p:blipFill rotWithShape="1">
          <a:blip r:embed="rId3"/>
          <a:srcRect t="44908" b="12904"/>
          <a:stretch/>
        </p:blipFill>
        <p:spPr>
          <a:xfrm>
            <a:off x="1" y="10"/>
            <a:ext cx="12192000" cy="6857990"/>
          </a:xfrm>
          <a:prstGeom prst="rect">
            <a:avLst/>
          </a:prstGeom>
        </p:spPr>
      </p:pic>
      <p:sp>
        <p:nvSpPr>
          <p:cNvPr id="2" name="Title 1">
            <a:extLst>
              <a:ext uri="{FF2B5EF4-FFF2-40B4-BE49-F238E27FC236}">
                <a16:creationId xmlns:a16="http://schemas.microsoft.com/office/drawing/2014/main" id="{71F3E2FF-3165-4C60-B184-5017C13302D5}"/>
              </a:ext>
            </a:extLst>
          </p:cNvPr>
          <p:cNvSpPr>
            <a:spLocks noGrp="1"/>
          </p:cNvSpPr>
          <p:nvPr>
            <p:ph type="title"/>
          </p:nvPr>
        </p:nvSpPr>
        <p:spPr>
          <a:xfrm>
            <a:off x="4162482" y="2057400"/>
            <a:ext cx="6696017" cy="1671509"/>
          </a:xfrm>
        </p:spPr>
        <p:txBody>
          <a:bodyPr vert="horz" lIns="91440" tIns="45720" rIns="91440" bIns="45720" rtlCol="0" anchor="b">
            <a:normAutofit/>
          </a:bodyPr>
          <a:lstStyle/>
          <a:p>
            <a:pPr algn="ctr"/>
            <a:r>
              <a:rPr lang="en-US" sz="3600" b="1" kern="1200" cap="all" spc="300" baseline="0" dirty="0">
                <a:solidFill>
                  <a:srgbClr val="FFFFFF"/>
                </a:solidFill>
                <a:latin typeface="+mj-lt"/>
                <a:ea typeface="+mj-ea"/>
                <a:cs typeface="+mj-cs"/>
              </a:rPr>
              <a:t>  Pause for a break</a:t>
            </a:r>
          </a:p>
        </p:txBody>
      </p:sp>
    </p:spTree>
    <p:extLst>
      <p:ext uri="{BB962C8B-B14F-4D97-AF65-F5344CB8AC3E}">
        <p14:creationId xmlns:p14="http://schemas.microsoft.com/office/powerpoint/2010/main" val="4225574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Reflective Practice</a:t>
            </a:r>
            <a:br>
              <a:rPr lang="en-GB" b="1" dirty="0"/>
            </a:br>
            <a:endParaRPr lang="en-GB" dirty="0"/>
          </a:p>
        </p:txBody>
      </p:sp>
      <p:sp>
        <p:nvSpPr>
          <p:cNvPr id="3" name="Content Placeholder 2"/>
          <p:cNvSpPr>
            <a:spLocks noGrp="1"/>
          </p:cNvSpPr>
          <p:nvPr>
            <p:ph sz="half" idx="1"/>
          </p:nvPr>
        </p:nvSpPr>
        <p:spPr>
          <a:xfrm>
            <a:off x="753687" y="1590502"/>
            <a:ext cx="5763491" cy="4800600"/>
          </a:xfrm>
        </p:spPr>
        <p:txBody>
          <a:bodyPr>
            <a:normAutofit/>
          </a:bodyPr>
          <a:lstStyle/>
          <a:p>
            <a:r>
              <a:rPr lang="en-GB" sz="2400" dirty="0"/>
              <a:t>As you undertake your practice you are asked to reflect on your work.</a:t>
            </a:r>
          </a:p>
          <a:p>
            <a:r>
              <a:rPr lang="en-GB" sz="2400" dirty="0"/>
              <a:t>This is during the skills practice as well as after, in the group discussion.</a:t>
            </a:r>
          </a:p>
          <a:p>
            <a:r>
              <a:rPr lang="en-GB" sz="2400" dirty="0"/>
              <a:t>You will also reflect on your work during your time away from the course.</a:t>
            </a:r>
          </a:p>
          <a:p>
            <a:r>
              <a:rPr lang="en-GB" sz="2400" dirty="0"/>
              <a:t>This reflection will enable you to evaluate your skills, which in turn will help you to become a more able and confident practitioner.</a:t>
            </a:r>
          </a:p>
          <a:p>
            <a:pPr marL="45720" indent="0">
              <a:buNone/>
            </a:pPr>
            <a:endParaRPr lang="en-GB" dirty="0"/>
          </a:p>
        </p:txBody>
      </p:sp>
      <p:pic>
        <p:nvPicPr>
          <p:cNvPr id="1026" name="Picture 2" descr="Reflective Practice - Examples - Psychiatry Training UK">
            <a:extLst>
              <a:ext uri="{FF2B5EF4-FFF2-40B4-BE49-F238E27FC236}">
                <a16:creationId xmlns:a16="http://schemas.microsoft.com/office/drawing/2014/main" id="{D3AFE963-853F-4E67-AFA4-974344845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7652" y="1104207"/>
            <a:ext cx="48006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662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4" descr="Seedlings growing in a garden with sunlight">
            <a:extLst>
              <a:ext uri="{FF2B5EF4-FFF2-40B4-BE49-F238E27FC236}">
                <a16:creationId xmlns:a16="http://schemas.microsoft.com/office/drawing/2014/main" id="{31A5D7BA-16C3-4341-87AE-94DB1758025E}"/>
              </a:ext>
            </a:extLst>
          </p:cNvPr>
          <p:cNvPicPr>
            <a:picLocks noChangeAspect="1"/>
          </p:cNvPicPr>
          <p:nvPr/>
        </p:nvPicPr>
        <p:blipFill rotWithShape="1">
          <a:blip r:embed="rId2">
            <a:duotone>
              <a:schemeClr val="accent1">
                <a:shade val="45000"/>
                <a:satMod val="135000"/>
              </a:schemeClr>
              <a:prstClr val="white"/>
            </a:duotone>
            <a:alphaModFix amt="60000"/>
          </a:blip>
          <a:srcRect t="15730"/>
          <a:stretch/>
        </p:blipFill>
        <p:spPr>
          <a:xfrm>
            <a:off x="20" y="-1"/>
            <a:ext cx="12191980" cy="6858001"/>
          </a:xfrm>
          <a:prstGeom prst="rect">
            <a:avLst/>
          </a:prstGeom>
        </p:spPr>
      </p:pic>
      <p:cxnSp>
        <p:nvCxnSpPr>
          <p:cNvPr id="28" name="Straight Connector 27">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7372AC0-6F2C-467E-8312-AA9588DBA6B1}"/>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a:solidFill>
                  <a:srgbClr val="FFFFFF"/>
                </a:solidFill>
              </a:rPr>
              <a:t>Starting something new</a:t>
            </a:r>
          </a:p>
        </p:txBody>
      </p:sp>
      <p:sp>
        <p:nvSpPr>
          <p:cNvPr id="5" name="Thought Bubble: Cloud 4">
            <a:extLst>
              <a:ext uri="{FF2B5EF4-FFF2-40B4-BE49-F238E27FC236}">
                <a16:creationId xmlns:a16="http://schemas.microsoft.com/office/drawing/2014/main" id="{EBC26CCF-29A9-C4CF-C315-3FD26C876F17}"/>
              </a:ext>
            </a:extLst>
          </p:cNvPr>
          <p:cNvSpPr/>
          <p:nvPr/>
        </p:nvSpPr>
        <p:spPr>
          <a:xfrm>
            <a:off x="1709530" y="3869634"/>
            <a:ext cx="8767860" cy="1388165"/>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gn="ctr" defTabSz="914400">
              <a:lnSpc>
                <a:spcPct val="90000"/>
              </a:lnSpc>
              <a:spcBef>
                <a:spcPts val="1400"/>
              </a:spcBef>
              <a:buClr>
                <a:schemeClr val="accent1"/>
              </a:buClr>
              <a:buSzPct val="80000"/>
            </a:pPr>
            <a:r>
              <a:rPr lang="en-US" sz="2200" dirty="0">
                <a:solidFill>
                  <a:srgbClr val="FFFFFF"/>
                </a:solidFill>
              </a:rPr>
              <a:t>Pause for a moment and notice  your thoughts, feelings and physical sensations in this moment.</a:t>
            </a:r>
          </a:p>
        </p:txBody>
      </p:sp>
    </p:spTree>
    <p:extLst>
      <p:ext uri="{BB962C8B-B14F-4D97-AF65-F5344CB8AC3E}">
        <p14:creationId xmlns:p14="http://schemas.microsoft.com/office/powerpoint/2010/main" val="177739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677094E-F0FE-4EC2-9511-5A411A2E1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9" name="Rectangle 38">
            <a:extLst>
              <a:ext uri="{FF2B5EF4-FFF2-40B4-BE49-F238E27FC236}">
                <a16:creationId xmlns:a16="http://schemas.microsoft.com/office/drawing/2014/main" id="{E0E1ADA3-256B-436F-BB84-15BF272B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378" y="246887"/>
            <a:ext cx="586132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 name="Straight Connector 40">
            <a:extLst>
              <a:ext uri="{FF2B5EF4-FFF2-40B4-BE49-F238E27FC236}">
                <a16:creationId xmlns:a16="http://schemas.microsoft.com/office/drawing/2014/main" id="{7DDC7D3D-A4F6-4638-B02B-2DBB6C11F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36924" y="4220801"/>
            <a:ext cx="421593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5C091E65-5627-4CC0-82AA-74A3C89D7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6736924" y="857675"/>
            <a:ext cx="4566230" cy="3437782"/>
          </a:xfrm>
        </p:spPr>
        <p:txBody>
          <a:bodyPr>
            <a:normAutofit/>
          </a:bodyPr>
          <a:lstStyle/>
          <a:p>
            <a:r>
              <a:rPr lang="en-GB" sz="5000"/>
              <a:t>Journalling</a:t>
            </a:r>
          </a:p>
        </p:txBody>
      </p:sp>
      <p:sp>
        <p:nvSpPr>
          <p:cNvPr id="3" name="Content Placeholder 2">
            <a:extLst>
              <a:ext uri="{FF2B5EF4-FFF2-40B4-BE49-F238E27FC236}">
                <a16:creationId xmlns:a16="http://schemas.microsoft.com/office/drawing/2014/main" id="{98136E01-3F50-4AC6-B4F1-100B2212262D}"/>
              </a:ext>
            </a:extLst>
          </p:cNvPr>
          <p:cNvSpPr>
            <a:spLocks noGrp="1"/>
          </p:cNvSpPr>
          <p:nvPr>
            <p:ph type="subTitle" idx="1"/>
          </p:nvPr>
        </p:nvSpPr>
        <p:spPr>
          <a:xfrm>
            <a:off x="6736923" y="4356635"/>
            <a:ext cx="5135989" cy="2187040"/>
          </a:xfrm>
        </p:spPr>
        <p:txBody>
          <a:bodyPr>
            <a:normAutofit/>
          </a:bodyPr>
          <a:lstStyle/>
          <a:p>
            <a:r>
              <a:rPr lang="en-GB" sz="2400" dirty="0"/>
              <a:t>Start where you are now. </a:t>
            </a:r>
          </a:p>
          <a:p>
            <a:r>
              <a:rPr lang="en-GB" sz="2400" dirty="0"/>
              <a:t>Write in a “stream of consciousness” for five minutes. (Don’t edit your thoughts!)</a:t>
            </a:r>
          </a:p>
          <a:p>
            <a:r>
              <a:rPr lang="en-GB" sz="2400" dirty="0"/>
              <a:t>Just go with it</a:t>
            </a:r>
          </a:p>
          <a:p>
            <a:pPr marL="45720" indent="0">
              <a:buNone/>
            </a:pPr>
            <a:endParaRPr lang="en-GB" sz="1900" dirty="0"/>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rcRect l="29405"/>
          <a:stretch/>
        </p:blipFill>
        <p:spPr>
          <a:xfrm>
            <a:off x="872064" y="857675"/>
            <a:ext cx="4593715" cy="5140669"/>
          </a:xfrm>
          <a:prstGeom prst="rect">
            <a:avLst/>
          </a:prstGeom>
        </p:spPr>
      </p:pic>
    </p:spTree>
    <p:extLst>
      <p:ext uri="{BB962C8B-B14F-4D97-AF65-F5344CB8AC3E}">
        <p14:creationId xmlns:p14="http://schemas.microsoft.com/office/powerpoint/2010/main" val="3744946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EE9F-77DD-4E94-AE53-A59044F454FD}"/>
              </a:ext>
            </a:extLst>
          </p:cNvPr>
          <p:cNvSpPr>
            <a:spLocks noGrp="1"/>
          </p:cNvSpPr>
          <p:nvPr>
            <p:ph type="title"/>
          </p:nvPr>
        </p:nvSpPr>
        <p:spPr>
          <a:xfrm>
            <a:off x="1371600" y="1371600"/>
            <a:ext cx="2705100" cy="4114800"/>
          </a:xfrm>
        </p:spPr>
        <p:txBody>
          <a:bodyPr anchor="ctr">
            <a:normAutofit/>
          </a:bodyPr>
          <a:lstStyle/>
          <a:p>
            <a:pPr algn="ctr"/>
            <a:r>
              <a:rPr lang="en-GB" sz="4000" dirty="0">
                <a:solidFill>
                  <a:schemeClr val="accent1">
                    <a:lumMod val="75000"/>
                  </a:schemeClr>
                </a:solidFill>
              </a:rPr>
              <a:t>Motivation</a:t>
            </a:r>
          </a:p>
        </p:txBody>
      </p:sp>
      <p:graphicFrame>
        <p:nvGraphicFramePr>
          <p:cNvPr id="10" name="Content Placeholder 2">
            <a:extLst>
              <a:ext uri="{FF2B5EF4-FFF2-40B4-BE49-F238E27FC236}">
                <a16:creationId xmlns:a16="http://schemas.microsoft.com/office/drawing/2014/main" id="{5A08B218-DF07-4C2F-9560-6DCDDBFCAE00}"/>
              </a:ext>
            </a:extLst>
          </p:cNvPr>
          <p:cNvGraphicFramePr>
            <a:graphicFrameLocks noGrp="1"/>
          </p:cNvGraphicFramePr>
          <p:nvPr>
            <p:ph idx="1"/>
            <p:extLst>
              <p:ext uri="{D42A27DB-BD31-4B8C-83A1-F6EECF244321}">
                <p14:modId xmlns:p14="http://schemas.microsoft.com/office/powerpoint/2010/main" val="1570151412"/>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672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036F-1DF5-42FC-BD4E-C293268D7CA3}"/>
              </a:ext>
            </a:extLst>
          </p:cNvPr>
          <p:cNvSpPr>
            <a:spLocks noGrp="1"/>
          </p:cNvSpPr>
          <p:nvPr>
            <p:ph type="title"/>
          </p:nvPr>
        </p:nvSpPr>
        <p:spPr/>
        <p:txBody>
          <a:bodyPr>
            <a:normAutofit/>
          </a:bodyPr>
          <a:lstStyle/>
          <a:p>
            <a:r>
              <a:rPr lang="en-GB" sz="3200"/>
              <a:t>Theory of Transition</a:t>
            </a:r>
          </a:p>
        </p:txBody>
      </p:sp>
      <p:sp>
        <p:nvSpPr>
          <p:cNvPr id="3" name="Content Placeholder 2">
            <a:extLst>
              <a:ext uri="{FF2B5EF4-FFF2-40B4-BE49-F238E27FC236}">
                <a16:creationId xmlns:a16="http://schemas.microsoft.com/office/drawing/2014/main" id="{4F99FF15-ED3B-4AC3-ADEB-ADE624711FF9}"/>
              </a:ext>
            </a:extLst>
          </p:cNvPr>
          <p:cNvSpPr>
            <a:spLocks noGrp="1"/>
          </p:cNvSpPr>
          <p:nvPr>
            <p:ph sz="half" idx="1"/>
          </p:nvPr>
        </p:nvSpPr>
        <p:spPr/>
        <p:txBody>
          <a:bodyPr vert="horz" lIns="91440" tIns="45720" rIns="91440" bIns="45720" rtlCol="0">
            <a:normAutofit lnSpcReduction="10000"/>
          </a:bodyPr>
          <a:lstStyle/>
          <a:p>
            <a:r>
              <a:rPr lang="en-GB" sz="2400" dirty="0"/>
              <a:t>Bridges (2004) suggests that transitions are psychological and that individuals go through three different phases as they shift in a new or different direction. </a:t>
            </a:r>
            <a:endParaRPr lang="en-US" sz="2400" dirty="0"/>
          </a:p>
          <a:p>
            <a:r>
              <a:rPr lang="en-GB" sz="2400" dirty="0"/>
              <a:t>Phase One: Ending, Losing, Letting Go</a:t>
            </a:r>
          </a:p>
          <a:p>
            <a:r>
              <a:rPr lang="en-GB" sz="2400" dirty="0"/>
              <a:t>Phase Two: The Neutral Zone</a:t>
            </a:r>
          </a:p>
          <a:p>
            <a:r>
              <a:rPr lang="en-GB" sz="2400" dirty="0"/>
              <a:t>Phase Three: The New Beginning</a:t>
            </a:r>
          </a:p>
          <a:p>
            <a:r>
              <a:rPr lang="en-GB" sz="1500" dirty="0">
                <a:solidFill>
                  <a:schemeClr val="accent1">
                    <a:lumMod val="75000"/>
                  </a:schemeClr>
                </a:solidFill>
                <a:ea typeface="+mj-lt"/>
                <a:cs typeface="+mj-lt"/>
              </a:rPr>
              <a:t>Bridges, William. Managing Transitions: Making the Most of Change (p. 28). John Murray Press. Kindle Edition.</a:t>
            </a:r>
            <a:endParaRPr lang="en-GB" sz="1500" dirty="0">
              <a:solidFill>
                <a:schemeClr val="accent1">
                  <a:lumMod val="75000"/>
                </a:schemeClr>
              </a:solidFill>
            </a:endParaRPr>
          </a:p>
          <a:p>
            <a:endParaRPr lang="en-GB" sz="1500" dirty="0">
              <a:solidFill>
                <a:schemeClr val="accent1">
                  <a:lumMod val="75000"/>
                </a:schemeClr>
              </a:solidFill>
            </a:endParaRPr>
          </a:p>
          <a:p>
            <a:endParaRPr lang="en-GB" sz="2400" dirty="0"/>
          </a:p>
          <a:p>
            <a:endParaRPr lang="en-GB" sz="1600" dirty="0"/>
          </a:p>
          <a:p>
            <a:endParaRPr lang="en-GB" sz="1600" dirty="0"/>
          </a:p>
        </p:txBody>
      </p:sp>
      <p:pic>
        <p:nvPicPr>
          <p:cNvPr id="5" name="Picture 5" descr="A close up of text on a white background&#10;&#10;Description automatically generated">
            <a:extLst>
              <a:ext uri="{FF2B5EF4-FFF2-40B4-BE49-F238E27FC236}">
                <a16:creationId xmlns:a16="http://schemas.microsoft.com/office/drawing/2014/main" id="{C7643F62-F788-4D21-8C70-5C47A7F1F325}"/>
              </a:ext>
            </a:extLst>
          </p:cNvPr>
          <p:cNvPicPr>
            <a:picLocks noChangeAspect="1"/>
          </p:cNvPicPr>
          <p:nvPr/>
        </p:nvPicPr>
        <p:blipFill rotWithShape="1">
          <a:blip r:embed="rId2"/>
          <a:srcRect t="11704" r="4" b="2435"/>
          <a:stretch/>
        </p:blipFill>
        <p:spPr>
          <a:xfrm>
            <a:off x="6644148" y="678426"/>
            <a:ext cx="5338917" cy="5869857"/>
          </a:xfrm>
          <a:prstGeom prst="rect">
            <a:avLst/>
          </a:prstGeom>
        </p:spPr>
      </p:pic>
    </p:spTree>
    <p:extLst>
      <p:ext uri="{BB962C8B-B14F-4D97-AF65-F5344CB8AC3E}">
        <p14:creationId xmlns:p14="http://schemas.microsoft.com/office/powerpoint/2010/main" val="2261508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D4216-65FB-4BFE-BC58-8B434529A403}"/>
              </a:ext>
            </a:extLst>
          </p:cNvPr>
          <p:cNvSpPr>
            <a:spLocks noGrp="1"/>
          </p:cNvSpPr>
          <p:nvPr>
            <p:ph type="title"/>
          </p:nvPr>
        </p:nvSpPr>
        <p:spPr>
          <a:xfrm>
            <a:off x="1371600" y="1371600"/>
            <a:ext cx="2705100" cy="4114800"/>
          </a:xfrm>
        </p:spPr>
        <p:txBody>
          <a:bodyPr anchor="ctr">
            <a:normAutofit/>
          </a:bodyPr>
          <a:lstStyle/>
          <a:p>
            <a:pPr algn="ctr"/>
            <a:r>
              <a:rPr lang="en-GB" dirty="0">
                <a:solidFill>
                  <a:schemeClr val="accent1">
                    <a:lumMod val="75000"/>
                  </a:schemeClr>
                </a:solidFill>
              </a:rPr>
              <a:t>Phase 1: Ending, Losing, Letting Go</a:t>
            </a:r>
          </a:p>
        </p:txBody>
      </p:sp>
      <p:sp>
        <p:nvSpPr>
          <p:cNvPr id="3" name="Content Placeholder 2">
            <a:extLst>
              <a:ext uri="{FF2B5EF4-FFF2-40B4-BE49-F238E27FC236}">
                <a16:creationId xmlns:a16="http://schemas.microsoft.com/office/drawing/2014/main" id="{9C1264C5-2D46-45E8-9888-6F25326BB701}"/>
              </a:ext>
            </a:extLst>
          </p:cNvPr>
          <p:cNvSpPr>
            <a:spLocks noGrp="1"/>
          </p:cNvSpPr>
          <p:nvPr>
            <p:ph idx="1"/>
          </p:nvPr>
        </p:nvSpPr>
        <p:spPr>
          <a:xfrm>
            <a:off x="5043225" y="600740"/>
            <a:ext cx="6462975" cy="5667153"/>
          </a:xfrm>
        </p:spPr>
        <p:txBody>
          <a:bodyPr vert="horz" lIns="91440" tIns="45720" rIns="91440" bIns="45720" rtlCol="0" anchor="ctr">
            <a:normAutofit/>
          </a:bodyPr>
          <a:lstStyle/>
          <a:p>
            <a:r>
              <a:rPr lang="en-GB" sz="3600" dirty="0">
                <a:solidFill>
                  <a:schemeClr val="accent1">
                    <a:lumMod val="75000"/>
                  </a:schemeClr>
                </a:solidFill>
              </a:rPr>
              <a:t>This phase involves ending a situation, letting go of old ways and even old identities.</a:t>
            </a:r>
            <a:endParaRPr lang="en-US" sz="3600" dirty="0">
              <a:solidFill>
                <a:schemeClr val="accent1">
                  <a:lumMod val="75000"/>
                </a:schemeClr>
              </a:solidFill>
            </a:endParaRPr>
          </a:p>
          <a:p>
            <a:r>
              <a:rPr lang="en-GB" sz="3600" dirty="0">
                <a:solidFill>
                  <a:schemeClr val="accent1">
                    <a:lumMod val="75000"/>
                  </a:schemeClr>
                </a:solidFill>
              </a:rPr>
              <a:t>It's an ending and some might need support to work through the sense of loss that might occur.</a:t>
            </a:r>
          </a:p>
        </p:txBody>
      </p:sp>
    </p:spTree>
    <p:extLst>
      <p:ext uri="{BB962C8B-B14F-4D97-AF65-F5344CB8AC3E}">
        <p14:creationId xmlns:p14="http://schemas.microsoft.com/office/powerpoint/2010/main" val="1370573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8AE49-BD26-4F4D-9FEF-4F5B56158816}"/>
              </a:ext>
            </a:extLst>
          </p:cNvPr>
          <p:cNvSpPr>
            <a:spLocks noGrp="1"/>
          </p:cNvSpPr>
          <p:nvPr>
            <p:ph type="title"/>
          </p:nvPr>
        </p:nvSpPr>
        <p:spPr>
          <a:xfrm>
            <a:off x="1371600" y="1371600"/>
            <a:ext cx="2705100" cy="4114800"/>
          </a:xfrm>
        </p:spPr>
        <p:txBody>
          <a:bodyPr anchor="ctr">
            <a:normAutofit/>
          </a:bodyPr>
          <a:lstStyle/>
          <a:p>
            <a:pPr algn="ctr"/>
            <a:r>
              <a:rPr lang="en-GB" dirty="0">
                <a:solidFill>
                  <a:schemeClr val="accent1">
                    <a:lumMod val="75000"/>
                  </a:schemeClr>
                </a:solidFill>
              </a:rPr>
              <a:t>Phase 2: The Neutral Zone</a:t>
            </a:r>
          </a:p>
        </p:txBody>
      </p:sp>
      <p:sp>
        <p:nvSpPr>
          <p:cNvPr id="3" name="Content Placeholder 2">
            <a:extLst>
              <a:ext uri="{FF2B5EF4-FFF2-40B4-BE49-F238E27FC236}">
                <a16:creationId xmlns:a16="http://schemas.microsoft.com/office/drawing/2014/main" id="{A145B4A0-A9C1-4386-8A58-C659E8FDFE36}"/>
              </a:ext>
            </a:extLst>
          </p:cNvPr>
          <p:cNvSpPr>
            <a:spLocks noGrp="1"/>
          </p:cNvSpPr>
          <p:nvPr>
            <p:ph idx="1"/>
          </p:nvPr>
        </p:nvSpPr>
        <p:spPr>
          <a:xfrm>
            <a:off x="6096000" y="600740"/>
            <a:ext cx="5410200" cy="6024453"/>
          </a:xfrm>
        </p:spPr>
        <p:txBody>
          <a:bodyPr vert="horz" lIns="91440" tIns="45720" rIns="91440" bIns="45720" rtlCol="0" anchor="ctr">
            <a:normAutofit/>
          </a:bodyPr>
          <a:lstStyle/>
          <a:p>
            <a:pPr>
              <a:lnSpc>
                <a:spcPct val="90000"/>
              </a:lnSpc>
            </a:pPr>
            <a:r>
              <a:rPr lang="en-GB" sz="2400" dirty="0">
                <a:solidFill>
                  <a:schemeClr val="accent1">
                    <a:lumMod val="75000"/>
                  </a:schemeClr>
                </a:solidFill>
              </a:rPr>
              <a:t>This  ‘in-between' phase is a critical stage in psychological realignment.</a:t>
            </a:r>
          </a:p>
          <a:p>
            <a:pPr>
              <a:lnSpc>
                <a:spcPct val="90000"/>
              </a:lnSpc>
            </a:pPr>
            <a:r>
              <a:rPr lang="en-GB" sz="2400" dirty="0">
                <a:solidFill>
                  <a:schemeClr val="accent1">
                    <a:lumMod val="75000"/>
                  </a:schemeClr>
                </a:solidFill>
              </a:rPr>
              <a:t>This is the centre of the transition process; it is when patterns of behaviours are replaced by new ones.</a:t>
            </a:r>
          </a:p>
          <a:p>
            <a:pPr>
              <a:lnSpc>
                <a:spcPct val="90000"/>
              </a:lnSpc>
            </a:pPr>
            <a:r>
              <a:rPr lang="en-GB" sz="2400" dirty="0">
                <a:solidFill>
                  <a:schemeClr val="accent1">
                    <a:lumMod val="75000"/>
                  </a:schemeClr>
                </a:solidFill>
              </a:rPr>
              <a:t>Bridges (2004) notes "</a:t>
            </a:r>
            <a:r>
              <a:rPr lang="en-GB" sz="2400" dirty="0">
                <a:solidFill>
                  <a:schemeClr val="accent1">
                    <a:lumMod val="75000"/>
                  </a:schemeClr>
                </a:solidFill>
                <a:ea typeface="+mj-lt"/>
                <a:cs typeface="+mj-lt"/>
              </a:rPr>
              <a:t>It is the winter in which the roots begin to prepare themselves for spring’s renewal".</a:t>
            </a:r>
            <a:endParaRPr lang="en-GB" sz="2400" dirty="0">
              <a:solidFill>
                <a:schemeClr val="accent1">
                  <a:lumMod val="75000"/>
                </a:schemeClr>
              </a:solidFill>
            </a:endParaRPr>
          </a:p>
          <a:p>
            <a:pPr>
              <a:lnSpc>
                <a:spcPct val="90000"/>
              </a:lnSpc>
            </a:pPr>
            <a:r>
              <a:rPr lang="en-GB" sz="2400" dirty="0">
                <a:solidFill>
                  <a:schemeClr val="accent1">
                    <a:lumMod val="75000"/>
                  </a:schemeClr>
                </a:solidFill>
              </a:rPr>
              <a:t>We should not leave the neutral zone too soon, as this is the place where things really need to be embedded for the future.</a:t>
            </a:r>
          </a:p>
          <a:p>
            <a:pPr marL="0" indent="0">
              <a:lnSpc>
                <a:spcPct val="90000"/>
              </a:lnSpc>
              <a:buNone/>
            </a:pPr>
            <a:r>
              <a:rPr lang="en-GB" sz="1400" dirty="0">
                <a:solidFill>
                  <a:schemeClr val="accent1">
                    <a:lumMod val="75000"/>
                  </a:schemeClr>
                </a:solidFill>
                <a:ea typeface="+mj-lt"/>
                <a:cs typeface="+mj-lt"/>
              </a:rPr>
              <a:t>Bridges, William. Managing Transitions: Making the Most of Change (p. 28). John Murray Press. Kindle Edition. </a:t>
            </a:r>
            <a:endParaRPr lang="en-GB" sz="1400" dirty="0">
              <a:solidFill>
                <a:schemeClr val="accent1">
                  <a:lumMod val="75000"/>
                </a:schemeClr>
              </a:solidFill>
            </a:endParaRPr>
          </a:p>
          <a:p>
            <a:pPr>
              <a:lnSpc>
                <a:spcPct val="90000"/>
              </a:lnSpc>
            </a:pPr>
            <a:endParaRPr lang="en-GB" sz="2000" dirty="0"/>
          </a:p>
        </p:txBody>
      </p:sp>
    </p:spTree>
    <p:extLst>
      <p:ext uri="{BB962C8B-B14F-4D97-AF65-F5344CB8AC3E}">
        <p14:creationId xmlns:p14="http://schemas.microsoft.com/office/powerpoint/2010/main" val="611220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57885-2B71-42AF-9710-6BA4CA38F484}"/>
              </a:ext>
            </a:extLst>
          </p:cNvPr>
          <p:cNvSpPr>
            <a:spLocks noGrp="1"/>
          </p:cNvSpPr>
          <p:nvPr>
            <p:ph type="title"/>
          </p:nvPr>
        </p:nvSpPr>
        <p:spPr>
          <a:xfrm>
            <a:off x="1371600" y="1371600"/>
            <a:ext cx="2705100" cy="4114800"/>
          </a:xfrm>
        </p:spPr>
        <p:txBody>
          <a:bodyPr anchor="ctr">
            <a:normAutofit/>
          </a:bodyPr>
          <a:lstStyle/>
          <a:p>
            <a:pPr algn="ctr"/>
            <a:r>
              <a:rPr lang="en-GB" sz="3000" dirty="0">
                <a:solidFill>
                  <a:schemeClr val="accent1">
                    <a:lumMod val="75000"/>
                  </a:schemeClr>
                </a:solidFill>
              </a:rPr>
              <a:t>Phase three: The new beginning</a:t>
            </a:r>
          </a:p>
        </p:txBody>
      </p:sp>
      <p:sp>
        <p:nvSpPr>
          <p:cNvPr id="3" name="Content Placeholder 2">
            <a:extLst>
              <a:ext uri="{FF2B5EF4-FFF2-40B4-BE49-F238E27FC236}">
                <a16:creationId xmlns:a16="http://schemas.microsoft.com/office/drawing/2014/main" id="{02E5D7E0-D78C-41FF-BC2E-A3C1269CC465}"/>
              </a:ext>
            </a:extLst>
          </p:cNvPr>
          <p:cNvSpPr>
            <a:spLocks noGrp="1"/>
          </p:cNvSpPr>
          <p:nvPr>
            <p:ph idx="1"/>
          </p:nvPr>
        </p:nvSpPr>
        <p:spPr>
          <a:xfrm>
            <a:off x="6096000" y="600740"/>
            <a:ext cx="5410200" cy="5667153"/>
          </a:xfrm>
        </p:spPr>
        <p:txBody>
          <a:bodyPr vert="horz" lIns="91440" tIns="45720" rIns="91440" bIns="45720" rtlCol="0" anchor="ctr">
            <a:normAutofit/>
          </a:bodyPr>
          <a:lstStyle/>
          <a:p>
            <a:r>
              <a:rPr lang="en-GB" sz="2400" dirty="0">
                <a:solidFill>
                  <a:schemeClr val="accent1">
                    <a:lumMod val="75000"/>
                  </a:schemeClr>
                </a:solidFill>
              </a:rPr>
              <a:t>A new identity emerges, and some might experience a resurgence of positive energy, engagement and have a drive or sense of purpose that pushes them forward.</a:t>
            </a:r>
          </a:p>
          <a:p>
            <a:r>
              <a:rPr lang="en-GB" sz="2400" dirty="0">
                <a:solidFill>
                  <a:schemeClr val="accent1">
                    <a:lumMod val="75000"/>
                  </a:schemeClr>
                </a:solidFill>
              </a:rPr>
              <a:t>It is worth noting that these three phases don't always happen one after the other, they can happen at the same time. However, transition cannot happen unless all three phases have taken place</a:t>
            </a:r>
            <a:r>
              <a:rPr lang="en-GB" dirty="0"/>
              <a:t>.</a:t>
            </a:r>
          </a:p>
        </p:txBody>
      </p:sp>
    </p:spTree>
    <p:extLst>
      <p:ext uri="{BB962C8B-B14F-4D97-AF65-F5344CB8AC3E}">
        <p14:creationId xmlns:p14="http://schemas.microsoft.com/office/powerpoint/2010/main" val="762621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507B-8EC3-40AE-960A-D552AD739A5B}"/>
              </a:ext>
            </a:extLst>
          </p:cNvPr>
          <p:cNvSpPr>
            <a:spLocks noGrp="1"/>
          </p:cNvSpPr>
          <p:nvPr>
            <p:ph type="title"/>
          </p:nvPr>
        </p:nvSpPr>
        <p:spPr>
          <a:xfrm>
            <a:off x="4441783" y="609600"/>
            <a:ext cx="6693061" cy="1356360"/>
          </a:xfrm>
        </p:spPr>
        <p:txBody>
          <a:bodyPr>
            <a:normAutofit/>
          </a:bodyPr>
          <a:lstStyle/>
          <a:p>
            <a:r>
              <a:rPr lang="en-GB"/>
              <a:t>Consider...</a:t>
            </a:r>
          </a:p>
        </p:txBody>
      </p:sp>
      <p:pic>
        <p:nvPicPr>
          <p:cNvPr id="5" name="Picture 5" descr="A statue of a person in a garden&#10;&#10;Description automatically generated">
            <a:extLst>
              <a:ext uri="{FF2B5EF4-FFF2-40B4-BE49-F238E27FC236}">
                <a16:creationId xmlns:a16="http://schemas.microsoft.com/office/drawing/2014/main" id="{C8EEB312-FE6E-47EE-85C4-5E6A3AE1C347}"/>
              </a:ext>
            </a:extLst>
          </p:cNvPr>
          <p:cNvPicPr>
            <a:picLocks noChangeAspect="1"/>
          </p:cNvPicPr>
          <p:nvPr/>
        </p:nvPicPr>
        <p:blipFill rotWithShape="1">
          <a:blip r:embed="rId3"/>
          <a:srcRect l="37642" r="24191" b="-2"/>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83738DFD-4BD5-4F03-89F2-6AF99FB8C0A2}"/>
              </a:ext>
            </a:extLst>
          </p:cNvPr>
          <p:cNvSpPr>
            <a:spLocks noGrp="1"/>
          </p:cNvSpPr>
          <p:nvPr>
            <p:ph idx="1"/>
          </p:nvPr>
        </p:nvSpPr>
        <p:spPr>
          <a:xfrm>
            <a:off x="4441783" y="2057400"/>
            <a:ext cx="6693061" cy="4038600"/>
          </a:xfrm>
        </p:spPr>
        <p:txBody>
          <a:bodyPr vert="horz" lIns="91440" tIns="45720" rIns="91440" bIns="45720" rtlCol="0">
            <a:normAutofit/>
          </a:bodyPr>
          <a:lstStyle/>
          <a:p>
            <a:pPr marL="342900" indent="-342900">
              <a:buFont typeface="Wingdings" panose="05000000000000000000" pitchFamily="2" charset="2"/>
              <a:buChar char="Ø"/>
            </a:pPr>
            <a:r>
              <a:rPr lang="en-GB" sz="2800" dirty="0">
                <a:solidFill>
                  <a:schemeClr val="accent1">
                    <a:lumMod val="75000"/>
                  </a:schemeClr>
                </a:solidFill>
              </a:rPr>
              <a:t>Does this theory make sense to you?</a:t>
            </a:r>
            <a:endParaRPr lang="en-US" sz="2800" dirty="0">
              <a:solidFill>
                <a:schemeClr val="accent1">
                  <a:lumMod val="75000"/>
                </a:schemeClr>
              </a:solidFill>
            </a:endParaRPr>
          </a:p>
          <a:p>
            <a:pPr>
              <a:buFont typeface="Wingdings" panose="05000000000000000000" pitchFamily="2" charset="2"/>
              <a:buChar char="Ø"/>
            </a:pPr>
            <a:r>
              <a:rPr lang="en-GB" sz="2800" dirty="0">
                <a:solidFill>
                  <a:schemeClr val="accent1">
                    <a:lumMod val="75000"/>
                  </a:schemeClr>
                </a:solidFill>
              </a:rPr>
              <a:t>Do you think there might be further elements in transition that might be missing from this model?</a:t>
            </a:r>
          </a:p>
          <a:p>
            <a:pPr>
              <a:buFont typeface="Wingdings" panose="05000000000000000000" pitchFamily="2" charset="2"/>
              <a:buChar char="Ø"/>
            </a:pPr>
            <a:r>
              <a:rPr lang="en-GB" sz="2800" dirty="0">
                <a:solidFill>
                  <a:schemeClr val="accent1">
                    <a:lumMod val="75000"/>
                  </a:schemeClr>
                </a:solidFill>
              </a:rPr>
              <a:t>What might be the limitations?</a:t>
            </a:r>
          </a:p>
          <a:p>
            <a:pPr>
              <a:buFont typeface="Wingdings" panose="05000000000000000000" pitchFamily="2" charset="2"/>
              <a:buChar char="Ø"/>
            </a:pPr>
            <a:r>
              <a:rPr lang="en-GB" sz="2800" dirty="0">
                <a:solidFill>
                  <a:schemeClr val="accent1">
                    <a:lumMod val="75000"/>
                  </a:schemeClr>
                </a:solidFill>
              </a:rPr>
              <a:t>Begin to engage in critical reflection when introduced to a new model or theory</a:t>
            </a:r>
          </a:p>
        </p:txBody>
      </p:sp>
    </p:spTree>
    <p:extLst>
      <p:ext uri="{BB962C8B-B14F-4D97-AF65-F5344CB8AC3E}">
        <p14:creationId xmlns:p14="http://schemas.microsoft.com/office/powerpoint/2010/main" val="2478064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068A4-41C4-4934-9C7A-A58051617148}"/>
              </a:ext>
            </a:extLst>
          </p:cNvPr>
          <p:cNvSpPr>
            <a:spLocks noGrp="1"/>
          </p:cNvSpPr>
          <p:nvPr>
            <p:ph type="title"/>
          </p:nvPr>
        </p:nvSpPr>
        <p:spPr>
          <a:xfrm>
            <a:off x="1050389" y="914881"/>
            <a:ext cx="5212188" cy="964407"/>
          </a:xfrm>
        </p:spPr>
        <p:txBody>
          <a:bodyPr>
            <a:normAutofit/>
          </a:bodyPr>
          <a:lstStyle/>
          <a:p>
            <a:pPr algn="ctr"/>
            <a:r>
              <a:rPr lang="en-GB" sz="2400" dirty="0">
                <a:solidFill>
                  <a:schemeClr val="accent1">
                    <a:lumMod val="75000"/>
                  </a:schemeClr>
                </a:solidFill>
              </a:rPr>
              <a:t>How does transition theory relate to this course?</a:t>
            </a:r>
          </a:p>
        </p:txBody>
      </p:sp>
      <p:sp>
        <p:nvSpPr>
          <p:cNvPr id="3" name="Content Placeholder 2">
            <a:extLst>
              <a:ext uri="{FF2B5EF4-FFF2-40B4-BE49-F238E27FC236}">
                <a16:creationId xmlns:a16="http://schemas.microsoft.com/office/drawing/2014/main" id="{30478939-02A4-401C-A6C5-8A1434E765D0}"/>
              </a:ext>
            </a:extLst>
          </p:cNvPr>
          <p:cNvSpPr>
            <a:spLocks noGrp="1"/>
          </p:cNvSpPr>
          <p:nvPr>
            <p:ph idx="1"/>
          </p:nvPr>
        </p:nvSpPr>
        <p:spPr>
          <a:xfrm>
            <a:off x="193964" y="2146570"/>
            <a:ext cx="7273636" cy="3754499"/>
          </a:xfrm>
        </p:spPr>
        <p:txBody>
          <a:bodyPr vert="horz" lIns="91440" tIns="45720" rIns="91440" bIns="45720" rtlCol="0" anchor="t">
            <a:noAutofit/>
          </a:bodyPr>
          <a:lstStyle/>
          <a:p>
            <a:pPr>
              <a:lnSpc>
                <a:spcPct val="90000"/>
              </a:lnSpc>
            </a:pPr>
            <a:r>
              <a:rPr lang="en-GB" sz="1800" dirty="0">
                <a:solidFill>
                  <a:schemeClr val="accent1">
                    <a:lumMod val="75000"/>
                  </a:schemeClr>
                </a:solidFill>
              </a:rPr>
              <a:t>You're about to embark on a course that will possibly change your life. </a:t>
            </a:r>
          </a:p>
          <a:p>
            <a:pPr>
              <a:lnSpc>
                <a:spcPct val="90000"/>
              </a:lnSpc>
            </a:pPr>
            <a:r>
              <a:rPr lang="en-GB" sz="1800" dirty="0">
                <a:solidFill>
                  <a:schemeClr val="accent1">
                    <a:lumMod val="75000"/>
                  </a:schemeClr>
                </a:solidFill>
              </a:rPr>
              <a:t>You will start to consider your own identity, your relationships, your engagement with your career and possibly your future direction.</a:t>
            </a:r>
          </a:p>
          <a:p>
            <a:pPr>
              <a:lnSpc>
                <a:spcPct val="90000"/>
              </a:lnSpc>
            </a:pPr>
            <a:r>
              <a:rPr lang="en-GB" sz="1800" dirty="0">
                <a:solidFill>
                  <a:schemeClr val="accent1">
                    <a:lumMod val="75000"/>
                  </a:schemeClr>
                </a:solidFill>
              </a:rPr>
              <a:t>You might already be leaving one phase of your life behind and feel ready for something new...possibly already entering the second transition phase.</a:t>
            </a:r>
          </a:p>
          <a:p>
            <a:pPr>
              <a:lnSpc>
                <a:spcPct val="90000"/>
              </a:lnSpc>
            </a:pPr>
            <a:r>
              <a:rPr lang="en-GB" sz="1800" dirty="0">
                <a:solidFill>
                  <a:schemeClr val="accent1">
                    <a:lumMod val="75000"/>
                  </a:schemeClr>
                </a:solidFill>
              </a:rPr>
              <a:t>But there may well be a sense of anxiety, a little fear perhaps.... there may also be excitement about starting something new. </a:t>
            </a:r>
          </a:p>
          <a:p>
            <a:pPr>
              <a:lnSpc>
                <a:spcPct val="90000"/>
              </a:lnSpc>
            </a:pPr>
            <a:r>
              <a:rPr lang="en-GB" sz="1800" dirty="0">
                <a:solidFill>
                  <a:schemeClr val="accent1">
                    <a:lumMod val="75000"/>
                  </a:schemeClr>
                </a:solidFill>
              </a:rPr>
              <a:t>It's useful to be familiar with Transition theory as it may well be something that you have experienced and will experience into the future.</a:t>
            </a:r>
          </a:p>
        </p:txBody>
      </p:sp>
      <p:pic>
        <p:nvPicPr>
          <p:cNvPr id="13" name="Picture 4">
            <a:extLst>
              <a:ext uri="{FF2B5EF4-FFF2-40B4-BE49-F238E27FC236}">
                <a16:creationId xmlns:a16="http://schemas.microsoft.com/office/drawing/2014/main" id="{671FD9D1-2E7F-4CBC-9C97-CD9494E1F00C}"/>
              </a:ext>
            </a:extLst>
          </p:cNvPr>
          <p:cNvPicPr>
            <a:picLocks noChangeAspect="1"/>
          </p:cNvPicPr>
          <p:nvPr/>
        </p:nvPicPr>
        <p:blipFill rotWithShape="1">
          <a:blip r:embed="rId2"/>
          <a:srcRect l="17875" r="36141" b="-1"/>
          <a:stretch/>
        </p:blipFill>
        <p:spPr>
          <a:xfrm>
            <a:off x="7467600" y="10"/>
            <a:ext cx="4724400" cy="6857988"/>
          </a:xfrm>
          <a:prstGeom prst="rect">
            <a:avLst/>
          </a:prstGeom>
        </p:spPr>
      </p:pic>
    </p:spTree>
    <p:extLst>
      <p:ext uri="{BB962C8B-B14F-4D97-AF65-F5344CB8AC3E}">
        <p14:creationId xmlns:p14="http://schemas.microsoft.com/office/powerpoint/2010/main" val="3649062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0CA74-6EEB-48E4-AE0A-49D3C92D0E9A}"/>
              </a:ext>
            </a:extLst>
          </p:cNvPr>
          <p:cNvSpPr>
            <a:spLocks noGrp="1"/>
          </p:cNvSpPr>
          <p:nvPr>
            <p:ph type="title"/>
          </p:nvPr>
        </p:nvSpPr>
        <p:spPr>
          <a:xfrm>
            <a:off x="1371600" y="948060"/>
            <a:ext cx="6096000" cy="925620"/>
          </a:xfrm>
        </p:spPr>
        <p:txBody>
          <a:bodyPr>
            <a:normAutofit/>
          </a:bodyPr>
          <a:lstStyle/>
          <a:p>
            <a:pPr algn="ctr"/>
            <a:r>
              <a:rPr lang="en-GB" sz="3000" dirty="0">
                <a:solidFill>
                  <a:schemeClr val="accent1">
                    <a:lumMod val="75000"/>
                  </a:schemeClr>
                </a:solidFill>
              </a:rPr>
              <a:t>What is reflective practice?</a:t>
            </a:r>
          </a:p>
        </p:txBody>
      </p:sp>
      <p:sp>
        <p:nvSpPr>
          <p:cNvPr id="3" name="Content Placeholder 2">
            <a:extLst>
              <a:ext uri="{FF2B5EF4-FFF2-40B4-BE49-F238E27FC236}">
                <a16:creationId xmlns:a16="http://schemas.microsoft.com/office/drawing/2014/main" id="{1573708B-EB7F-40CC-B7EE-CF26D9269867}"/>
              </a:ext>
            </a:extLst>
          </p:cNvPr>
          <p:cNvSpPr>
            <a:spLocks noGrp="1"/>
          </p:cNvSpPr>
          <p:nvPr>
            <p:ph idx="1"/>
          </p:nvPr>
        </p:nvSpPr>
        <p:spPr>
          <a:xfrm>
            <a:off x="1284651" y="2135939"/>
            <a:ext cx="6239050" cy="3501926"/>
          </a:xfrm>
        </p:spPr>
        <p:txBody>
          <a:bodyPr vert="horz" lIns="91440" tIns="45720" rIns="91440" bIns="45720" rtlCol="0">
            <a:normAutofit fontScale="92500"/>
          </a:bodyPr>
          <a:lstStyle/>
          <a:p>
            <a:pPr>
              <a:lnSpc>
                <a:spcPct val="90000"/>
              </a:lnSpc>
            </a:pPr>
            <a:r>
              <a:rPr lang="en-GB" sz="2000" dirty="0" err="1">
                <a:solidFill>
                  <a:schemeClr val="accent1">
                    <a:lumMod val="75000"/>
                  </a:schemeClr>
                </a:solidFill>
              </a:rPr>
              <a:t>Bassot</a:t>
            </a:r>
            <a:r>
              <a:rPr lang="en-GB" sz="2000" dirty="0">
                <a:solidFill>
                  <a:schemeClr val="accent1">
                    <a:lumMod val="75000"/>
                  </a:schemeClr>
                </a:solidFill>
              </a:rPr>
              <a:t> (2016/2020) suggests that it can be useful to think about reflection as looking into a 'metaphorical mirror'.</a:t>
            </a:r>
          </a:p>
          <a:p>
            <a:pPr>
              <a:lnSpc>
                <a:spcPct val="90000"/>
              </a:lnSpc>
            </a:pPr>
            <a:r>
              <a:rPr lang="en-GB" sz="2000" dirty="0">
                <a:solidFill>
                  <a:schemeClr val="accent1">
                    <a:lumMod val="75000"/>
                  </a:schemeClr>
                </a:solidFill>
              </a:rPr>
              <a:t>Thinking about your reflective practice involves a range of different ways to examine things. As you become more experienced in reflective practice, your ability to critically evaluate and examine your knowledge, understanding and skills will greatly enhance your self-awareness.</a:t>
            </a:r>
          </a:p>
          <a:p>
            <a:pPr>
              <a:lnSpc>
                <a:spcPct val="90000"/>
              </a:lnSpc>
            </a:pPr>
            <a:r>
              <a:rPr lang="en-GB" sz="2000" dirty="0">
                <a:solidFill>
                  <a:schemeClr val="accent1">
                    <a:lumMod val="75000"/>
                  </a:schemeClr>
                </a:solidFill>
              </a:rPr>
              <a:t>On Moodle you will find a clear guide to the Metaphorical Mirrors. It is worth reading through these and considering your own responses to the different reflective experiences.</a:t>
            </a:r>
          </a:p>
          <a:p>
            <a:pPr>
              <a:lnSpc>
                <a:spcPct val="90000"/>
              </a:lnSpc>
            </a:pPr>
            <a:endParaRPr lang="en-GB" sz="2000" dirty="0"/>
          </a:p>
        </p:txBody>
      </p:sp>
      <p:pic>
        <p:nvPicPr>
          <p:cNvPr id="4" name="Picture 4" descr="A picture containing mirror, brown, large, dresser&#10;&#10;Description automatically generated">
            <a:extLst>
              <a:ext uri="{FF2B5EF4-FFF2-40B4-BE49-F238E27FC236}">
                <a16:creationId xmlns:a16="http://schemas.microsoft.com/office/drawing/2014/main" id="{FDDF096D-40F2-41C3-8661-0A27E803AC80}"/>
              </a:ext>
            </a:extLst>
          </p:cNvPr>
          <p:cNvPicPr>
            <a:picLocks noChangeAspect="1"/>
          </p:cNvPicPr>
          <p:nvPr/>
        </p:nvPicPr>
        <p:blipFill rotWithShape="1">
          <a:blip r:embed="rId2"/>
          <a:srcRect l="4440" r="2447"/>
          <a:stretch/>
        </p:blipFill>
        <p:spPr>
          <a:xfrm>
            <a:off x="8153400" y="685800"/>
            <a:ext cx="3397211" cy="5486400"/>
          </a:xfrm>
          <a:prstGeom prst="rect">
            <a:avLst/>
          </a:prstGeom>
        </p:spPr>
      </p:pic>
    </p:spTree>
    <p:extLst>
      <p:ext uri="{BB962C8B-B14F-4D97-AF65-F5344CB8AC3E}">
        <p14:creationId xmlns:p14="http://schemas.microsoft.com/office/powerpoint/2010/main" val="139285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293067CD-13A7-4384-B15E-5D49AF03B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9E47B8E-1AC6-B800-A4FE-87939625B7BC}"/>
              </a:ext>
            </a:extLst>
          </p:cNvPr>
          <p:cNvSpPr>
            <a:spLocks noGrp="1"/>
          </p:cNvSpPr>
          <p:nvPr>
            <p:ph type="title"/>
          </p:nvPr>
        </p:nvSpPr>
        <p:spPr>
          <a:xfrm>
            <a:off x="1143000" y="609600"/>
            <a:ext cx="6693061" cy="1356360"/>
          </a:xfrm>
        </p:spPr>
        <p:txBody>
          <a:bodyPr vert="horz" lIns="91440" tIns="45720" rIns="91440" bIns="45720" rtlCol="0" anchor="ctr">
            <a:normAutofit/>
          </a:bodyPr>
          <a:lstStyle/>
          <a:p>
            <a:r>
              <a:rPr lang="en-US">
                <a:solidFill>
                  <a:schemeClr val="bg1"/>
                </a:solidFill>
              </a:rPr>
              <a:t>Interactive Task:</a:t>
            </a:r>
          </a:p>
        </p:txBody>
      </p:sp>
      <p:sp>
        <p:nvSpPr>
          <p:cNvPr id="3" name="Content Placeholder 2">
            <a:extLst>
              <a:ext uri="{FF2B5EF4-FFF2-40B4-BE49-F238E27FC236}">
                <a16:creationId xmlns:a16="http://schemas.microsoft.com/office/drawing/2014/main" id="{12E911B1-35D4-76AE-EDD3-8156FFA24333}"/>
              </a:ext>
            </a:extLst>
          </p:cNvPr>
          <p:cNvSpPr>
            <a:spLocks noGrp="1"/>
          </p:cNvSpPr>
          <p:nvPr>
            <p:ph sz="half" idx="1"/>
          </p:nvPr>
        </p:nvSpPr>
        <p:spPr>
          <a:xfrm>
            <a:off x="1143000" y="2057400"/>
            <a:ext cx="6693061" cy="4038600"/>
          </a:xfrm>
        </p:spPr>
        <p:txBody>
          <a:bodyPr vert="horz" lIns="91440" tIns="45720" rIns="91440" bIns="45720" rtlCol="0">
            <a:normAutofit/>
          </a:bodyPr>
          <a:lstStyle/>
          <a:p>
            <a:r>
              <a:rPr lang="en-US" sz="3200" dirty="0">
                <a:solidFill>
                  <a:schemeClr val="bg1"/>
                </a:solidFill>
              </a:rPr>
              <a:t>2 groups</a:t>
            </a:r>
          </a:p>
          <a:p>
            <a:r>
              <a:rPr lang="en-US" sz="3200" dirty="0">
                <a:solidFill>
                  <a:schemeClr val="bg1"/>
                </a:solidFill>
              </a:rPr>
              <a:t>Each group identify and outline the main assumption of both reflective theories</a:t>
            </a:r>
          </a:p>
          <a:p>
            <a:r>
              <a:rPr lang="en-US" sz="3200" dirty="0">
                <a:solidFill>
                  <a:schemeClr val="bg1"/>
                </a:solidFill>
              </a:rPr>
              <a:t>How does this relate to your own process</a:t>
            </a:r>
          </a:p>
          <a:p>
            <a:r>
              <a:rPr lang="en-US" sz="3200" dirty="0">
                <a:solidFill>
                  <a:schemeClr val="bg1"/>
                </a:solidFill>
              </a:rPr>
              <a:t>Discuss </a:t>
            </a:r>
          </a:p>
        </p:txBody>
      </p:sp>
      <p:pic>
        <p:nvPicPr>
          <p:cNvPr id="5" name="Content Placeholder 4">
            <a:extLst>
              <a:ext uri="{FF2B5EF4-FFF2-40B4-BE49-F238E27FC236}">
                <a16:creationId xmlns:a16="http://schemas.microsoft.com/office/drawing/2014/main" id="{99C8825E-83FB-7CFB-8EEB-B05F530352A1}"/>
              </a:ext>
            </a:extLst>
          </p:cNvPr>
          <p:cNvPicPr>
            <a:picLocks noGrp="1" noChangeAspect="1"/>
          </p:cNvPicPr>
          <p:nvPr>
            <p:ph sz="half" idx="2"/>
          </p:nvPr>
        </p:nvPicPr>
        <p:blipFill>
          <a:blip r:embed="rId2"/>
          <a:srcRect l="33272" r="241" b="1"/>
          <a:stretch/>
        </p:blipFill>
        <p:spPr>
          <a:xfrm>
            <a:off x="7575666" y="243840"/>
            <a:ext cx="4372558" cy="6377939"/>
          </a:xfrm>
          <a:prstGeom prst="rect">
            <a:avLst/>
          </a:prstGeom>
        </p:spPr>
      </p:pic>
      <p:sp>
        <p:nvSpPr>
          <p:cNvPr id="14" name="Rectangle 13">
            <a:extLst>
              <a:ext uri="{FF2B5EF4-FFF2-40B4-BE49-F238E27FC236}">
                <a16:creationId xmlns:a16="http://schemas.microsoft.com/office/drawing/2014/main" id="{42E9009C-D0E3-46ED-935B-6C1C29650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04077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BD338-07E4-45AE-8375-747A1F120440}"/>
              </a:ext>
            </a:extLst>
          </p:cNvPr>
          <p:cNvSpPr>
            <a:spLocks noGrp="1"/>
          </p:cNvSpPr>
          <p:nvPr>
            <p:ph type="title"/>
          </p:nvPr>
        </p:nvSpPr>
        <p:spPr>
          <a:xfrm>
            <a:off x="1145346" y="1371600"/>
            <a:ext cx="3192192" cy="4114800"/>
          </a:xfrm>
        </p:spPr>
        <p:txBody>
          <a:bodyPr anchor="ctr">
            <a:normAutofit/>
          </a:bodyPr>
          <a:lstStyle/>
          <a:p>
            <a:pPr algn="ctr"/>
            <a:r>
              <a:rPr lang="en-GB"/>
              <a:t>Busy lives</a:t>
            </a:r>
          </a:p>
        </p:txBody>
      </p:sp>
      <p:graphicFrame>
        <p:nvGraphicFramePr>
          <p:cNvPr id="5" name="Content Placeholder 2">
            <a:extLst>
              <a:ext uri="{FF2B5EF4-FFF2-40B4-BE49-F238E27FC236}">
                <a16:creationId xmlns:a16="http://schemas.microsoft.com/office/drawing/2014/main" id="{6966877F-E10B-466C-8ADD-81814CF8B7A8}"/>
              </a:ext>
            </a:extLst>
          </p:cNvPr>
          <p:cNvGraphicFramePr>
            <a:graphicFrameLocks noGrp="1"/>
          </p:cNvGraphicFramePr>
          <p:nvPr>
            <p:ph idx="1"/>
            <p:extLst>
              <p:ext uri="{D42A27DB-BD31-4B8C-83A1-F6EECF244321}">
                <p14:modId xmlns:p14="http://schemas.microsoft.com/office/powerpoint/2010/main" val="1360970959"/>
              </p:ext>
            </p:extLst>
          </p:nvPr>
        </p:nvGraphicFramePr>
        <p:xfrm>
          <a:off x="3302924" y="382385"/>
          <a:ext cx="8650779" cy="61680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410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8B64B-9C88-477D-96EC-CB58128DD35C}"/>
              </a:ext>
            </a:extLst>
          </p:cNvPr>
          <p:cNvSpPr>
            <a:spLocks noGrp="1"/>
          </p:cNvSpPr>
          <p:nvPr>
            <p:ph type="title"/>
          </p:nvPr>
        </p:nvSpPr>
        <p:spPr>
          <a:xfrm>
            <a:off x="1050389" y="914881"/>
            <a:ext cx="5212188" cy="964407"/>
          </a:xfrm>
        </p:spPr>
        <p:txBody>
          <a:bodyPr>
            <a:normAutofit/>
          </a:bodyPr>
          <a:lstStyle/>
          <a:p>
            <a:pPr algn="ctr"/>
            <a:r>
              <a:rPr lang="en-GB" sz="3600" dirty="0">
                <a:solidFill>
                  <a:schemeClr val="accent1">
                    <a:lumMod val="75000"/>
                  </a:schemeClr>
                </a:solidFill>
              </a:rPr>
              <a:t>Importance of reflection</a:t>
            </a:r>
          </a:p>
        </p:txBody>
      </p:sp>
      <p:sp>
        <p:nvSpPr>
          <p:cNvPr id="3" name="Content Placeholder 2">
            <a:extLst>
              <a:ext uri="{FF2B5EF4-FFF2-40B4-BE49-F238E27FC236}">
                <a16:creationId xmlns:a16="http://schemas.microsoft.com/office/drawing/2014/main" id="{FC1D0C97-5867-46D2-BCB4-2C092134253A}"/>
              </a:ext>
            </a:extLst>
          </p:cNvPr>
          <p:cNvSpPr>
            <a:spLocks noGrp="1"/>
          </p:cNvSpPr>
          <p:nvPr>
            <p:ph idx="1"/>
          </p:nvPr>
        </p:nvSpPr>
        <p:spPr>
          <a:xfrm>
            <a:off x="687186" y="2146570"/>
            <a:ext cx="6605848" cy="3754499"/>
          </a:xfrm>
        </p:spPr>
        <p:txBody>
          <a:bodyPr vert="horz" lIns="91440" tIns="45720" rIns="91440" bIns="45720" rtlCol="0">
            <a:noAutofit/>
          </a:bodyPr>
          <a:lstStyle/>
          <a:p>
            <a:pPr>
              <a:lnSpc>
                <a:spcPct val="90000"/>
              </a:lnSpc>
            </a:pPr>
            <a:r>
              <a:rPr lang="en-GB" sz="2000" dirty="0">
                <a:solidFill>
                  <a:schemeClr val="accent1">
                    <a:lumMod val="75000"/>
                  </a:schemeClr>
                </a:solidFill>
              </a:rPr>
              <a:t>Pause and Reflect:</a:t>
            </a:r>
          </a:p>
          <a:p>
            <a:pPr lvl="1">
              <a:lnSpc>
                <a:spcPct val="90000"/>
              </a:lnSpc>
            </a:pPr>
            <a:r>
              <a:rPr lang="en-GB" dirty="0">
                <a:solidFill>
                  <a:schemeClr val="accent1">
                    <a:lumMod val="75000"/>
                  </a:schemeClr>
                </a:solidFill>
              </a:rPr>
              <a:t>Take control -  re-evaluate and think about what is most important – what can you let go of?</a:t>
            </a:r>
          </a:p>
          <a:p>
            <a:pPr lvl="1"/>
            <a:r>
              <a:rPr lang="en-GB" sz="2000" dirty="0">
                <a:solidFill>
                  <a:schemeClr val="accent1">
                    <a:lumMod val="75000"/>
                  </a:schemeClr>
                </a:solidFill>
              </a:rPr>
              <a:t>If something is important enough, make time.</a:t>
            </a:r>
          </a:p>
          <a:p>
            <a:pPr lvl="1">
              <a:lnSpc>
                <a:spcPct val="90000"/>
              </a:lnSpc>
            </a:pPr>
            <a:r>
              <a:rPr lang="en-GB" dirty="0">
                <a:solidFill>
                  <a:schemeClr val="accent1">
                    <a:lumMod val="75000"/>
                  </a:schemeClr>
                </a:solidFill>
              </a:rPr>
              <a:t>Explore ways to delegate, share responsibility and reduce stress or anxiety.</a:t>
            </a:r>
          </a:p>
          <a:p>
            <a:pPr lvl="1">
              <a:lnSpc>
                <a:spcPct val="90000"/>
              </a:lnSpc>
            </a:pPr>
            <a:r>
              <a:rPr lang="en-GB" dirty="0">
                <a:solidFill>
                  <a:schemeClr val="accent1">
                    <a:lumMod val="75000"/>
                  </a:schemeClr>
                </a:solidFill>
              </a:rPr>
              <a:t>Self-care - self-compassion.   Be kind to yourself – this is a time for you and no-one else.</a:t>
            </a:r>
          </a:p>
          <a:p>
            <a:pPr lvl="1">
              <a:lnSpc>
                <a:spcPct val="90000"/>
              </a:lnSpc>
            </a:pPr>
            <a:r>
              <a:rPr lang="en-GB" dirty="0">
                <a:solidFill>
                  <a:schemeClr val="accent1">
                    <a:lumMod val="75000"/>
                  </a:schemeClr>
                </a:solidFill>
              </a:rPr>
              <a:t>Pause, grow and learn.</a:t>
            </a:r>
          </a:p>
        </p:txBody>
      </p:sp>
      <p:pic>
        <p:nvPicPr>
          <p:cNvPr id="4" name="Picture 4" descr="A lake with a mountain in the background&#10;&#10;Description automatically generated">
            <a:extLst>
              <a:ext uri="{FF2B5EF4-FFF2-40B4-BE49-F238E27FC236}">
                <a16:creationId xmlns:a16="http://schemas.microsoft.com/office/drawing/2014/main" id="{8577F837-6033-4918-B828-98309C5264BD}"/>
              </a:ext>
            </a:extLst>
          </p:cNvPr>
          <p:cNvPicPr>
            <a:picLocks noChangeAspect="1"/>
          </p:cNvPicPr>
          <p:nvPr/>
        </p:nvPicPr>
        <p:blipFill rotWithShape="1">
          <a:blip r:embed="rId3"/>
          <a:srcRect t="3105" r="-2" b="-2"/>
          <a:stretch/>
        </p:blipFill>
        <p:spPr>
          <a:xfrm>
            <a:off x="7467600" y="10"/>
            <a:ext cx="4724400" cy="6857988"/>
          </a:xfrm>
          <a:prstGeom prst="rect">
            <a:avLst/>
          </a:prstGeom>
        </p:spPr>
      </p:pic>
    </p:spTree>
    <p:extLst>
      <p:ext uri="{BB962C8B-B14F-4D97-AF65-F5344CB8AC3E}">
        <p14:creationId xmlns:p14="http://schemas.microsoft.com/office/powerpoint/2010/main" val="2433462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EB10FDA-2B81-4AE9-A4AE-E8945CCE83FC}"/>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gn="ctr">
              <a:lnSpc>
                <a:spcPct val="85000"/>
              </a:lnSpc>
            </a:pPr>
            <a:r>
              <a:rPr lang="en-US" sz="6600" b="1" cap="all" spc="300">
                <a:solidFill>
                  <a:srgbClr val="FFFFFF"/>
                </a:solidFill>
              </a:rPr>
              <a:t>Consider</a:t>
            </a:r>
          </a:p>
        </p:txBody>
      </p:sp>
      <p:sp>
        <p:nvSpPr>
          <p:cNvPr id="3" name="Content Placeholder 2">
            <a:extLst>
              <a:ext uri="{FF2B5EF4-FFF2-40B4-BE49-F238E27FC236}">
                <a16:creationId xmlns:a16="http://schemas.microsoft.com/office/drawing/2014/main" id="{42DC361D-5454-4A3D-9CE4-124D2215B562}"/>
              </a:ext>
            </a:extLst>
          </p:cNvPr>
          <p:cNvSpPr>
            <a:spLocks noGrp="1"/>
          </p:cNvSpPr>
          <p:nvPr>
            <p:ph idx="1"/>
          </p:nvPr>
        </p:nvSpPr>
        <p:spPr>
          <a:xfrm>
            <a:off x="1709530" y="5598293"/>
            <a:ext cx="8767860" cy="553690"/>
          </a:xfrm>
        </p:spPr>
        <p:txBody>
          <a:bodyPr vert="horz" lIns="91440" tIns="45720" rIns="91440" bIns="45720" rtlCol="0">
            <a:normAutofit/>
          </a:bodyPr>
          <a:lstStyle/>
          <a:p>
            <a:pPr marL="0" indent="0" algn="ctr">
              <a:buNone/>
            </a:pPr>
            <a:r>
              <a:rPr lang="en-US" sz="2000" i="1">
                <a:solidFill>
                  <a:srgbClr val="FFFFFF"/>
                </a:solidFill>
              </a:rPr>
              <a:t>How you can make time for reflection?</a:t>
            </a:r>
          </a:p>
        </p:txBody>
      </p:sp>
      <p:pic>
        <p:nvPicPr>
          <p:cNvPr id="4" name="Picture 4" descr="A picture containing building, floor, motorcycle, sitting&#10;&#10;Description automatically generated">
            <a:extLst>
              <a:ext uri="{FF2B5EF4-FFF2-40B4-BE49-F238E27FC236}">
                <a16:creationId xmlns:a16="http://schemas.microsoft.com/office/drawing/2014/main" id="{BED5958D-CB7F-4710-85AF-B86E47A41DE5}"/>
              </a:ext>
            </a:extLst>
          </p:cNvPr>
          <p:cNvPicPr>
            <a:picLocks noChangeAspect="1"/>
          </p:cNvPicPr>
          <p:nvPr/>
        </p:nvPicPr>
        <p:blipFill rotWithShape="1">
          <a:blip r:embed="rId3"/>
          <a:srcRect t="16818" r="1" b="34819"/>
          <a:stretch/>
        </p:blipFill>
        <p:spPr>
          <a:xfrm>
            <a:off x="243840" y="256540"/>
            <a:ext cx="11704320" cy="3764276"/>
          </a:xfrm>
          <a:prstGeom prst="rect">
            <a:avLst/>
          </a:prstGeom>
        </p:spPr>
      </p:pic>
    </p:spTree>
    <p:extLst>
      <p:ext uri="{BB962C8B-B14F-4D97-AF65-F5344CB8AC3E}">
        <p14:creationId xmlns:p14="http://schemas.microsoft.com/office/powerpoint/2010/main" val="151633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Title 7">
            <a:extLst>
              <a:ext uri="{FF2B5EF4-FFF2-40B4-BE49-F238E27FC236}">
                <a16:creationId xmlns:a16="http://schemas.microsoft.com/office/drawing/2014/main" id="{55C382A4-1AF9-532A-9CC0-66F299808B3F}"/>
              </a:ext>
            </a:extLst>
          </p:cNvPr>
          <p:cNvSpPr>
            <a:spLocks noGrp="1"/>
          </p:cNvSpPr>
          <p:nvPr>
            <p:ph type="ctrTitle"/>
          </p:nvPr>
        </p:nvSpPr>
        <p:spPr>
          <a:xfrm>
            <a:off x="8195138" y="857675"/>
            <a:ext cx="3113366" cy="3622844"/>
          </a:xfrm>
        </p:spPr>
        <p:txBody>
          <a:bodyPr>
            <a:normAutofit/>
          </a:bodyPr>
          <a:lstStyle/>
          <a:p>
            <a:endParaRPr lang="en-GB" sz="5400" dirty="0"/>
          </a:p>
        </p:txBody>
      </p:sp>
      <p:sp>
        <p:nvSpPr>
          <p:cNvPr id="9" name="Subtitle 8">
            <a:extLst>
              <a:ext uri="{FF2B5EF4-FFF2-40B4-BE49-F238E27FC236}">
                <a16:creationId xmlns:a16="http://schemas.microsoft.com/office/drawing/2014/main" id="{34E58313-80EC-E301-22DA-8EE1597FD12B}"/>
              </a:ext>
            </a:extLst>
          </p:cNvPr>
          <p:cNvSpPr>
            <a:spLocks noGrp="1"/>
          </p:cNvSpPr>
          <p:nvPr>
            <p:ph type="subTitle" idx="1"/>
          </p:nvPr>
        </p:nvSpPr>
        <p:spPr>
          <a:xfrm>
            <a:off x="8210328" y="4541697"/>
            <a:ext cx="3082986" cy="1543422"/>
          </a:xfrm>
        </p:spPr>
        <p:txBody>
          <a:bodyPr>
            <a:normAutofit/>
          </a:bodyPr>
          <a:lstStyle/>
          <a:p>
            <a:endParaRPr lang="en-GB" sz="2000"/>
          </a:p>
        </p:txBody>
      </p:sp>
      <p:pic>
        <p:nvPicPr>
          <p:cNvPr id="7" name="Picture 6">
            <a:extLst>
              <a:ext uri="{FF2B5EF4-FFF2-40B4-BE49-F238E27FC236}">
                <a16:creationId xmlns:a16="http://schemas.microsoft.com/office/drawing/2014/main" id="{3D2537BB-27F4-9929-EEEE-264169D1A0D6}"/>
              </a:ext>
            </a:extLst>
          </p:cNvPr>
          <p:cNvPicPr>
            <a:picLocks noChangeAspect="1"/>
          </p:cNvPicPr>
          <p:nvPr/>
        </p:nvPicPr>
        <p:blipFill>
          <a:blip r:embed="rId2"/>
          <a:srcRect t="13284" r="2" b="16779"/>
          <a:stretch/>
        </p:blipFill>
        <p:spPr>
          <a:xfrm>
            <a:off x="872064" y="857675"/>
            <a:ext cx="6045576" cy="5140669"/>
          </a:xfrm>
          <a:prstGeom prst="rect">
            <a:avLst/>
          </a:prstGeom>
        </p:spPr>
      </p:pic>
    </p:spTree>
    <p:extLst>
      <p:ext uri="{BB962C8B-B14F-4D97-AF65-F5344CB8AC3E}">
        <p14:creationId xmlns:p14="http://schemas.microsoft.com/office/powerpoint/2010/main" val="245424865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1645</Words>
  <Application>Microsoft Office PowerPoint</Application>
  <PresentationFormat>Widescreen</PresentationFormat>
  <Paragraphs>145</Paragraphs>
  <Slides>26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Calibri</vt:lpstr>
      <vt:lpstr>Corbel</vt:lpstr>
      <vt:lpstr>Times New Roman</vt:lpstr>
      <vt:lpstr>Wingdings</vt:lpstr>
      <vt:lpstr>Basis</vt:lpstr>
      <vt:lpstr>ECCS6004: REFLECTIVE Skills in counselling Module Lead: Andrea Williams</vt:lpstr>
      <vt:lpstr>Welcome to the ECCS6004 Reflective Skills in Counselling Module - 2024/25.</vt:lpstr>
      <vt:lpstr>Module Aims</vt:lpstr>
      <vt:lpstr>Module Structure: </vt:lpstr>
      <vt:lpstr>Module Learning Outcomes</vt:lpstr>
      <vt:lpstr>Module Content</vt:lpstr>
      <vt:lpstr>ECCS6004 Module Assessment 2024-25</vt:lpstr>
      <vt:lpstr>Feedback</vt:lpstr>
      <vt:lpstr>MOODLE</vt:lpstr>
      <vt:lpstr>  Pause for a break</vt:lpstr>
      <vt:lpstr>Reflective Practice </vt:lpstr>
      <vt:lpstr>Starting something new</vt:lpstr>
      <vt:lpstr>Journalling</vt:lpstr>
      <vt:lpstr>Motivation</vt:lpstr>
      <vt:lpstr>Theory of Transition</vt:lpstr>
      <vt:lpstr>Phase 1: Ending, Losing, Letting Go</vt:lpstr>
      <vt:lpstr>Phase 2: The Neutral Zone</vt:lpstr>
      <vt:lpstr>Phase three: The new beginning</vt:lpstr>
      <vt:lpstr>Consider...</vt:lpstr>
      <vt:lpstr>How does transition theory relate to this course?</vt:lpstr>
      <vt:lpstr>What is reflective practice?</vt:lpstr>
      <vt:lpstr>Interactive Task:</vt:lpstr>
      <vt:lpstr>Busy lives</vt:lpstr>
      <vt:lpstr>Importance of reflection</vt:lpstr>
      <vt:lpstr>Consider</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2024-10-01T20:05:39Z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