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59" r:id="rId6"/>
    <p:sldId id="260" r:id="rId7"/>
    <p:sldId id="263" r:id="rId8"/>
    <p:sldId id="264"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37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FA25B-C402-41E4-AFB7-A327129E08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9DF663-8BDF-430E-9167-FD4732F5C5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F53AF7-1235-452A-AA2E-33337E32E1C7}"/>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F9CBF73A-C577-418C-B066-E944F240CEF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A01C1F-ED78-4B04-AC0F-AB5995020F8D}"/>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412152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195E8-A7D1-4334-9A43-E5D3AA80D0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4BF939-75C0-402E-A7D9-76C417A212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59E7E5-3775-445B-9764-F84EE1630F00}"/>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0D30C652-67EE-4C66-8CF8-7E19923BC9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2B03FA-43C8-49EF-A46D-CF8956B18590}"/>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3092389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654FF-5981-4C90-B3A0-EE0424C8E6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DB0FE4-D66B-411F-AB81-1C48411547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CCFA3C-11EF-4678-B7E1-CA1C8915A84E}"/>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584FDBF7-2EAF-4EE9-BA2F-314E34AAFCE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C02AAC2-E112-47A3-A908-012BAB97D5D7}"/>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3409365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EAE31-1CA5-43AD-97A8-6252D43089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1AFD7B-C164-45EC-B67C-A213409335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4C497A-5393-44A2-AA6F-35C11697E9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B0121E-CAEC-4876-AA2A-BE8B6F5278FC}"/>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6" name="Footer Placeholder 5">
            <a:extLst>
              <a:ext uri="{FF2B5EF4-FFF2-40B4-BE49-F238E27FC236}">
                <a16:creationId xmlns:a16="http://schemas.microsoft.com/office/drawing/2014/main" id="{8A932044-4947-4C7D-A3F2-3ECE598E0A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C80C521-EC36-4DAD-B961-1E9C41B7ED5F}"/>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616587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02BC9-8DB0-40DF-BFFF-3D6668A1A2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BA2620-345B-4E5E-AA6B-4632993189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1FC92E-1766-45EB-A38D-F2485F89D1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60661E-9935-4B84-80BD-E28B9390E7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CCF31E-85F6-4F6C-84E6-75107580D5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D2F8C4-D7BB-40D9-BFE2-959A9543057C}"/>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8" name="Footer Placeholder 7">
            <a:extLst>
              <a:ext uri="{FF2B5EF4-FFF2-40B4-BE49-F238E27FC236}">
                <a16:creationId xmlns:a16="http://schemas.microsoft.com/office/drawing/2014/main" id="{005CB7CF-7263-45A2-96D9-17C261A397F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156F017-DB89-4528-B9D8-6A0A651EE9DD}"/>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641034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EDB5-9862-4CDA-BFD9-E3BDCF0E88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5651A4-73C9-4905-8A11-2212EE4E6056}"/>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4" name="Footer Placeholder 3">
            <a:extLst>
              <a:ext uri="{FF2B5EF4-FFF2-40B4-BE49-F238E27FC236}">
                <a16:creationId xmlns:a16="http://schemas.microsoft.com/office/drawing/2014/main" id="{69A2F1A6-D41B-45B2-8583-21F766FBF5C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8202F40-CB16-4F78-83AF-EA1CA5B4B2ED}"/>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864483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77B175-8383-4788-87F2-DE418E56CEB4}"/>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3" name="Footer Placeholder 2">
            <a:extLst>
              <a:ext uri="{FF2B5EF4-FFF2-40B4-BE49-F238E27FC236}">
                <a16:creationId xmlns:a16="http://schemas.microsoft.com/office/drawing/2014/main" id="{A35AC147-5C34-4834-A37C-A2520DEF1D7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4C95635-62E4-49FE-9295-DA51A818F2F3}"/>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222792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E6882-2CDA-4922-B72E-7C3298C33C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C2DB58-F442-460E-86FF-994650633F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09780C-B1CD-4843-BFBB-4C409F904A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F8790C-676C-4603-AC46-A4DE79AA6588}"/>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6" name="Footer Placeholder 5">
            <a:extLst>
              <a:ext uri="{FF2B5EF4-FFF2-40B4-BE49-F238E27FC236}">
                <a16:creationId xmlns:a16="http://schemas.microsoft.com/office/drawing/2014/main" id="{6DAC5B3D-F7FF-411C-BBFF-62F62395E35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D5F46A8-E921-4F45-8CDD-75799D0AAD3D}"/>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1856641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D7E1C-FFCD-4F66-A2BE-A8A2AE153C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E16F53-4A9A-4C4B-B6A1-09042E4437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52789D5-EFF7-4BA0-9730-599B97EABD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F51DFD-B014-4CD5-85D4-D70650289669}"/>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6" name="Footer Placeholder 5">
            <a:extLst>
              <a:ext uri="{FF2B5EF4-FFF2-40B4-BE49-F238E27FC236}">
                <a16:creationId xmlns:a16="http://schemas.microsoft.com/office/drawing/2014/main" id="{11614FAC-32F6-4A3F-8B45-4F607D77EDD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BA0CCD-A965-4B2B-85ED-EA930F4ED6A8}"/>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1502700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14456-C56F-4E19-81A1-0F0D25273E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373C68-B4D1-42AC-BBF9-364604BBB2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1EEA8-DC1C-4426-A380-BDF98C1AFF31}"/>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8B42896E-60DC-41EA-BC9D-09DCBBC884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5D7D02-B18D-466B-AC2F-EA0C31A82511}"/>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508385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ED02AA-4E6B-4BCB-BD3C-5F41610E18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1D91ED-AA4A-45DC-942D-262522B34E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3DA4AB-B73F-4295-84F8-60A0C22852B6}"/>
              </a:ext>
            </a:extLst>
          </p:cNvPr>
          <p:cNvSpPr>
            <a:spLocks noGrp="1"/>
          </p:cNvSpPr>
          <p:nvPr>
            <p:ph type="dt" sz="half" idx="10"/>
          </p:nvPr>
        </p:nvSpPr>
        <p:spPr/>
        <p:txBody>
          <a:body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381A3070-43C8-4709-A5E9-6F98EBF5637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77F196F-87C3-4048-A38D-D3358BB7E751}"/>
              </a:ext>
            </a:extLst>
          </p:cNvPr>
          <p:cNvSpPr>
            <a:spLocks noGrp="1"/>
          </p:cNvSpPr>
          <p:nvPr>
            <p:ph type="sldNum" sz="quarter" idx="12"/>
          </p:nvPr>
        </p:nvSpPr>
        <p:spPr/>
        <p:txBody>
          <a:bodyPr/>
          <a:lstStyle/>
          <a:p>
            <a:fld id="{7CE429A4-EA8A-4990-B1EE-3C98046F4D3A}" type="slidenum">
              <a:rPr lang="en-GB" smtClean="0"/>
              <a:t>‹#›</a:t>
            </a:fld>
            <a:endParaRPr lang="en-GB" dirty="0"/>
          </a:p>
        </p:txBody>
      </p:sp>
    </p:spTree>
    <p:extLst>
      <p:ext uri="{BB962C8B-B14F-4D97-AF65-F5344CB8AC3E}">
        <p14:creationId xmlns:p14="http://schemas.microsoft.com/office/powerpoint/2010/main" val="3990905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D2CE4A-27D7-49D6-9226-0378526FB4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A7248B-98A7-433F-B7D9-5E5CB05043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167CF-8AFF-49F2-8196-7AC9F0A8CC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A54E9D-E9C7-4500-BAB0-FDC08BD0F967}" type="datetimeFigureOut">
              <a:rPr lang="en-GB" smtClean="0"/>
              <a:t>22/02/2021</a:t>
            </a:fld>
            <a:endParaRPr lang="en-GB" dirty="0"/>
          </a:p>
        </p:txBody>
      </p:sp>
      <p:sp>
        <p:nvSpPr>
          <p:cNvPr id="5" name="Footer Placeholder 4">
            <a:extLst>
              <a:ext uri="{FF2B5EF4-FFF2-40B4-BE49-F238E27FC236}">
                <a16:creationId xmlns:a16="http://schemas.microsoft.com/office/drawing/2014/main" id="{E0B27079-2662-4EE5-8480-EFA0E11BB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458CFF3-056F-44F3-8DAF-F96839CE95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E429A4-EA8A-4990-B1EE-3C98046F4D3A}" type="slidenum">
              <a:rPr lang="en-GB" smtClean="0"/>
              <a:t>‹#›</a:t>
            </a:fld>
            <a:endParaRPr lang="en-GB" dirty="0"/>
          </a:p>
        </p:txBody>
      </p:sp>
    </p:spTree>
    <p:extLst>
      <p:ext uri="{BB962C8B-B14F-4D97-AF65-F5344CB8AC3E}">
        <p14:creationId xmlns:p14="http://schemas.microsoft.com/office/powerpoint/2010/main" val="899242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MrM1958@Gmail.com"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mailto:MrsK90@Gmail.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carehome.co.uk/advice/care-needs-assessment" TargetMode="External"/><Relationship Id="rId13" Type="http://schemas.openxmlformats.org/officeDocument/2006/relationships/hyperlink" Target="https://www.nhs.uk/conditions/diabetes" TargetMode="External"/><Relationship Id="rId18" Type="http://schemas.openxmlformats.org/officeDocument/2006/relationships/hyperlink" Target="https://summerhillsurgery.com/carehomes-covered/" TargetMode="External"/><Relationship Id="rId3" Type="http://schemas.openxmlformats.org/officeDocument/2006/relationships/hyperlink" Target="https://www.ageuk.org.uk/latest-press/articles/2020/04/280000-people-aged-60-to-74-experienced-domestic-abuse/"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www.swimming.org/justswim/exercises-for-arthritis/" TargetMode="External"/><Relationship Id="rId17" Type="http://schemas.openxmlformats.org/officeDocument/2006/relationships/hyperlink" Target="https://www.structuredcommunications.co.uk/voip-advantages-disadvantages" TargetMode="External"/><Relationship Id="rId2" Type="http://schemas.openxmlformats.org/officeDocument/2006/relationships/hyperlink" Target="https://www.ageuk.org.uk/latest-news/articles/2018/march/older-people-and-their-families-tell-politicians-about-the-problems-they-face-with-care/" TargetMode="External"/><Relationship Id="rId16" Type="http://schemas.openxmlformats.org/officeDocument/2006/relationships/hyperlink" Target="https://socialcare.blog.gov.uk/2015/10/13/ncas-2015-carers-and-care-providers-to-offer-personal-perspectives-in-care-act-sessions/" TargetMode="External"/><Relationship Id="rId1" Type="http://schemas.openxmlformats.org/officeDocument/2006/relationships/slideLayout" Target="../slideLayouts/slideLayout7.xml"/><Relationship Id="rId6" Type="http://schemas.openxmlformats.org/officeDocument/2006/relationships/hyperlink" Target="https://www.medicalnewstoday.com/articles/323724" TargetMode="External"/><Relationship Id="rId11" Type="http://schemas.openxmlformats.org/officeDocument/2006/relationships/hyperlink" Target="https://www.legislation.gov.uk/ukpga/1998/42/contents" TargetMode="External"/><Relationship Id="rId5" Type="http://schemas.openxmlformats.org/officeDocument/2006/relationships/hyperlink" Target="https://www.signature-care-homes.co.uk/communities/ascot-grange-care-home" TargetMode="External"/><Relationship Id="rId15" Type="http://schemas.openxmlformats.org/officeDocument/2006/relationships/hyperlink" Target="https://www.whatinvestment.co.uk/invest-in-care-homes-through-5-bond-from-greensleeves-homes-trust-2618812" TargetMode="External"/><Relationship Id="rId10" Type="http://schemas.openxmlformats.org/officeDocument/2006/relationships/hyperlink" Target="https://www.heartuk.org.uk/cholesterol/what-is-high-cholestero" TargetMode="External"/><Relationship Id="rId4" Type="http://schemas.openxmlformats.org/officeDocument/2006/relationships/hyperlink" Target="https://www.alz.org/help-support/caregiving/stages-behaviors/middle-stage" TargetMode="External"/><Relationship Id="rId9" Type="http://schemas.openxmlformats.org/officeDocument/2006/relationships/hyperlink" Target="https://www.dailymail.co.uk/sciencetech/article-2003784/Tea-Scientists-unveil-formula-perfect-brew.htm" TargetMode="External"/><Relationship Id="rId14" Type="http://schemas.openxmlformats.org/officeDocument/2006/relationships/hyperlink" Target="https://www.nhs.uk/conditions/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Background pattern&#10;&#10;Description automatically generated">
            <a:extLst>
              <a:ext uri="{FF2B5EF4-FFF2-40B4-BE49-F238E27FC236}">
                <a16:creationId xmlns:a16="http://schemas.microsoft.com/office/drawing/2014/main" id="{89E42635-E8F1-46E4-891A-2E6CCF7AE62D}"/>
              </a:ext>
            </a:extLst>
          </p:cNvPr>
          <p:cNvPicPr>
            <a:picLocks noChangeAspect="1"/>
          </p:cNvPicPr>
          <p:nvPr/>
        </p:nvPicPr>
        <p:blipFill rotWithShape="1">
          <a:blip r:embed="rId2"/>
          <a:srcRect t="6929" b="123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BD600-9D05-418F-BF4E-91DCEFEA579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dirty="0">
                <a:solidFill>
                  <a:schemeClr val="bg1"/>
                </a:solidFill>
                <a:latin typeface="Arial" panose="020B0604020202020204" pitchFamily="34" charset="0"/>
                <a:cs typeface="Arial" panose="020B0604020202020204" pitchFamily="34" charset="0"/>
              </a:rPr>
              <a:t>Living With Care: The Older Person</a:t>
            </a:r>
            <a:endParaRPr lang="en-GB" sz="52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0A6E150-330F-4B9E-8925-1C5719EE7151}"/>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lnSpcReduction="10000"/>
          </a:bodyPr>
          <a:lstStyle/>
          <a:p>
            <a:r>
              <a:rPr lang="en-GB" b="1" dirty="0">
                <a:solidFill>
                  <a:srgbClr val="FFFFFF"/>
                </a:solidFill>
                <a:latin typeface="Arial" panose="020B0604020202020204" pitchFamily="34" charset="0"/>
                <a:cs typeface="Arial" panose="020B0604020202020204" pitchFamily="34" charset="0"/>
              </a:rPr>
              <a:t>Module code: BMHP6009_BIRM</a:t>
            </a:r>
          </a:p>
          <a:p>
            <a:r>
              <a:rPr lang="en-GB" b="1" dirty="0">
                <a:solidFill>
                  <a:srgbClr val="FFFFFF"/>
                </a:solidFill>
                <a:latin typeface="Arial" panose="020B0604020202020204" pitchFamily="34" charset="0"/>
                <a:cs typeface="Arial" panose="020B0604020202020204" pitchFamily="34" charset="0"/>
              </a:rPr>
              <a:t>Joanne Davies </a:t>
            </a:r>
          </a:p>
          <a:p>
            <a:r>
              <a:rPr lang="en-GB" b="1" dirty="0">
                <a:solidFill>
                  <a:srgbClr val="FFFFFF"/>
                </a:solidFill>
                <a:latin typeface="Arial" panose="020B0604020202020204" pitchFamily="34" charset="0"/>
                <a:cs typeface="Arial" panose="020B0604020202020204" pitchFamily="34" charset="0"/>
              </a:rPr>
              <a:t>Gzala Saddique: 1808935</a:t>
            </a:r>
          </a:p>
        </p:txBody>
      </p:sp>
    </p:spTree>
    <p:extLst>
      <p:ext uri="{BB962C8B-B14F-4D97-AF65-F5344CB8AC3E}">
        <p14:creationId xmlns:p14="http://schemas.microsoft.com/office/powerpoint/2010/main" val="2620881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27A7351-C483-4328-9498-E2170C3CC5C2}"/>
              </a:ext>
            </a:extLst>
          </p:cNvPr>
          <p:cNvPicPr>
            <a:picLocks noChangeAspect="1"/>
          </p:cNvPicPr>
          <p:nvPr/>
        </p:nvPicPr>
        <p:blipFill rotWithShape="1">
          <a:blip r:embed="rId2"/>
          <a:srcRect l="5046" t="9091" r="39224"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1D7E723-27E1-4455-8515-265FBDAD1F57}"/>
              </a:ext>
            </a:extLst>
          </p:cNvPr>
          <p:cNvSpPr txBox="1"/>
          <p:nvPr/>
        </p:nvSpPr>
        <p:spPr>
          <a:xfrm>
            <a:off x="256413" y="421387"/>
            <a:ext cx="3438906" cy="3747314"/>
          </a:xfrm>
          <a:prstGeom prst="rect">
            <a:avLst/>
          </a:prstGeom>
        </p:spPr>
        <p:txBody>
          <a:bodyPr vert="horz" lIns="91440" tIns="45720" rIns="91440" bIns="45720" rtlCol="0" anchor="t">
            <a:noAutofit/>
          </a:bodyPr>
          <a:lstStyle/>
          <a:p>
            <a:pPr>
              <a:lnSpc>
                <a:spcPct val="90000"/>
              </a:lnSpc>
              <a:spcAft>
                <a:spcPts val="600"/>
              </a:spcAft>
            </a:pPr>
            <a:r>
              <a:rPr lang="en-US" sz="1400" b="1" u="sng" dirty="0">
                <a:latin typeface="Arial" panose="020B0604020202020204" pitchFamily="34" charset="0"/>
                <a:cs typeface="Arial" panose="020B0604020202020204" pitchFamily="34" charset="0"/>
              </a:rPr>
              <a:t>Personal Details</a:t>
            </a:r>
          </a:p>
          <a:p>
            <a:pPr>
              <a:lnSpc>
                <a:spcPct val="90000"/>
              </a:lnSpc>
              <a:spcAft>
                <a:spcPts val="600"/>
              </a:spcAft>
            </a:pPr>
            <a:endParaRPr lang="en-US" sz="1400" b="1" u="sng"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Name: Mr. M </a:t>
            </a:r>
          </a:p>
          <a:p>
            <a:pPr>
              <a:lnSpc>
                <a:spcPct val="90000"/>
              </a:lnSpc>
              <a:spcAft>
                <a:spcPts val="600"/>
              </a:spcAft>
            </a:pPr>
            <a:r>
              <a:rPr lang="en-US" sz="1400" dirty="0">
                <a:latin typeface="Arial" panose="020B0604020202020204" pitchFamily="34" charset="0"/>
                <a:cs typeface="Arial" panose="020B0604020202020204" pitchFamily="34" charset="0"/>
              </a:rPr>
              <a:t>Address: 63 Wallaby Street </a:t>
            </a:r>
          </a:p>
          <a:p>
            <a:pPr>
              <a:lnSpc>
                <a:spcPct val="90000"/>
              </a:lnSpc>
              <a:spcAft>
                <a:spcPts val="600"/>
              </a:spcAft>
            </a:pPr>
            <a:r>
              <a:rPr lang="en-US" sz="1400" dirty="0">
                <a:latin typeface="Arial" panose="020B0604020202020204" pitchFamily="34" charset="0"/>
                <a:cs typeface="Arial" panose="020B0604020202020204" pitchFamily="34" charset="0"/>
              </a:rPr>
              <a:t>Westfield </a:t>
            </a:r>
          </a:p>
          <a:p>
            <a:pPr>
              <a:lnSpc>
                <a:spcPct val="90000"/>
              </a:lnSpc>
              <a:spcAft>
                <a:spcPts val="600"/>
              </a:spcAft>
            </a:pPr>
            <a:r>
              <a:rPr lang="en-US" sz="1400" dirty="0">
                <a:latin typeface="Arial" panose="020B0604020202020204" pitchFamily="34" charset="0"/>
                <a:cs typeface="Arial" panose="020B0604020202020204" pitchFamily="34" charset="0"/>
              </a:rPr>
              <a:t>Birmingham </a:t>
            </a:r>
          </a:p>
          <a:p>
            <a:pPr>
              <a:lnSpc>
                <a:spcPct val="90000"/>
              </a:lnSpc>
              <a:spcAft>
                <a:spcPts val="600"/>
              </a:spcAft>
            </a:pPr>
            <a:r>
              <a:rPr lang="en-US" sz="1400" dirty="0">
                <a:latin typeface="Arial" panose="020B0604020202020204" pitchFamily="34" charset="0"/>
                <a:cs typeface="Arial" panose="020B0604020202020204" pitchFamily="34" charset="0"/>
              </a:rPr>
              <a:t>West Midlands </a:t>
            </a:r>
          </a:p>
          <a:p>
            <a:pPr>
              <a:lnSpc>
                <a:spcPct val="90000"/>
              </a:lnSpc>
              <a:spcAft>
                <a:spcPts val="600"/>
              </a:spcAft>
            </a:pPr>
            <a:r>
              <a:rPr lang="en-US" sz="1400" dirty="0">
                <a:latin typeface="Arial" panose="020B0604020202020204" pitchFamily="34" charset="0"/>
                <a:cs typeface="Arial" panose="020B0604020202020204" pitchFamily="34" charset="0"/>
              </a:rPr>
              <a:t>B42 8RZ</a:t>
            </a:r>
          </a:p>
          <a:p>
            <a:pPr>
              <a:lnSpc>
                <a:spcPct val="90000"/>
              </a:lnSpc>
              <a:spcAft>
                <a:spcPts val="600"/>
              </a:spcAft>
            </a:pPr>
            <a:endParaRPr lang="en-US" sz="1400" b="1" u="sng" dirty="0">
              <a:latin typeface="Arial" panose="020B0604020202020204" pitchFamily="34" charset="0"/>
              <a:cs typeface="Arial" panose="020B0604020202020204" pitchFamily="34" charset="0"/>
            </a:endParaRPr>
          </a:p>
          <a:p>
            <a:pPr>
              <a:lnSpc>
                <a:spcPct val="90000"/>
              </a:lnSpc>
              <a:spcAft>
                <a:spcPts val="600"/>
              </a:spcAft>
            </a:pPr>
            <a:r>
              <a:rPr lang="en-US" sz="1400" b="1" u="sng" dirty="0">
                <a:latin typeface="Arial" panose="020B0604020202020204" pitchFamily="34" charset="0"/>
                <a:cs typeface="Arial" panose="020B0604020202020204" pitchFamily="34" charset="0"/>
              </a:rPr>
              <a:t>Date of Birth : </a:t>
            </a:r>
          </a:p>
          <a:p>
            <a:pPr>
              <a:lnSpc>
                <a:spcPct val="90000"/>
              </a:lnSpc>
              <a:spcAft>
                <a:spcPts val="600"/>
              </a:spcAft>
            </a:pPr>
            <a:r>
              <a:rPr lang="en-US" sz="1400" dirty="0">
                <a:latin typeface="Arial" panose="020B0604020202020204" pitchFamily="34" charset="0"/>
                <a:cs typeface="Arial" panose="020B0604020202020204" pitchFamily="34" charset="0"/>
              </a:rPr>
              <a:t>23/05/1953</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b="1" u="sng" dirty="0">
                <a:latin typeface="Arial" panose="020B0604020202020204" pitchFamily="34" charset="0"/>
                <a:cs typeface="Arial" panose="020B0604020202020204" pitchFamily="34" charset="0"/>
              </a:rPr>
              <a:t>Age : </a:t>
            </a:r>
          </a:p>
          <a:p>
            <a:pPr>
              <a:lnSpc>
                <a:spcPct val="90000"/>
              </a:lnSpc>
              <a:spcAft>
                <a:spcPts val="600"/>
              </a:spcAft>
            </a:pPr>
            <a:r>
              <a:rPr lang="en-US" sz="1400" dirty="0">
                <a:latin typeface="Arial" panose="020B0604020202020204" pitchFamily="34" charset="0"/>
                <a:cs typeface="Arial" panose="020B0604020202020204" pitchFamily="34" charset="0"/>
              </a:rPr>
              <a:t>68</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b="1" u="sng" dirty="0">
                <a:latin typeface="Arial" panose="020B0604020202020204" pitchFamily="34" charset="0"/>
                <a:cs typeface="Arial" panose="020B0604020202020204" pitchFamily="34" charset="0"/>
              </a:rPr>
              <a:t>Telephone Number </a:t>
            </a:r>
            <a:r>
              <a:rPr lang="en-US" sz="1400" dirty="0">
                <a:latin typeface="Arial" panose="020B0604020202020204" pitchFamily="34" charset="0"/>
                <a:cs typeface="Arial" panose="020B0604020202020204" pitchFamily="34" charset="0"/>
              </a:rPr>
              <a:t>: 0121 123 1234</a:t>
            </a:r>
          </a:p>
          <a:p>
            <a:pPr>
              <a:lnSpc>
                <a:spcPct val="90000"/>
              </a:lnSpc>
              <a:spcAft>
                <a:spcPts val="600"/>
              </a:spcAft>
            </a:pPr>
            <a:r>
              <a:rPr lang="en-US" sz="1400" b="1" u="sng" dirty="0">
                <a:latin typeface="Arial" panose="020B0604020202020204" pitchFamily="34" charset="0"/>
                <a:cs typeface="Arial" panose="020B0604020202020204" pitchFamily="34" charset="0"/>
              </a:rPr>
              <a:t>Mobile Number : </a:t>
            </a:r>
            <a:r>
              <a:rPr lang="en-US" sz="1400" dirty="0">
                <a:latin typeface="Arial" panose="020B0604020202020204" pitchFamily="34" charset="0"/>
                <a:cs typeface="Arial" panose="020B0604020202020204" pitchFamily="34" charset="0"/>
              </a:rPr>
              <a:t>07123456789</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b="1" u="sng" dirty="0">
                <a:latin typeface="Arial" panose="020B0604020202020204" pitchFamily="34" charset="0"/>
                <a:cs typeface="Arial" panose="020B0604020202020204" pitchFamily="34" charset="0"/>
              </a:rPr>
              <a:t>Email Address : </a:t>
            </a:r>
            <a:r>
              <a:rPr lang="en-US" sz="1400" dirty="0">
                <a:latin typeface="Arial" panose="020B0604020202020204" pitchFamily="34" charset="0"/>
                <a:cs typeface="Arial" panose="020B0604020202020204" pitchFamily="34" charset="0"/>
                <a:hlinkClick r:id="rId3"/>
              </a:rPr>
              <a:t>MrM1953@Gmail.com</a:t>
            </a:r>
            <a:r>
              <a:rPr lang="en-US" sz="1400" dirty="0">
                <a:latin typeface="Arial" panose="020B0604020202020204" pitchFamily="34" charset="0"/>
                <a:cs typeface="Arial" panose="020B0604020202020204" pitchFamily="34" charset="0"/>
              </a:rPr>
              <a:t> </a:t>
            </a:r>
          </a:p>
          <a:p>
            <a:pPr>
              <a:lnSpc>
                <a:spcPct val="90000"/>
              </a:lnSpc>
              <a:spcAft>
                <a:spcPts val="600"/>
              </a:spcAft>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b="1" u="sng" dirty="0">
                <a:latin typeface="Arial" panose="020B0604020202020204" pitchFamily="34" charset="0"/>
                <a:cs typeface="Arial" panose="020B0604020202020204" pitchFamily="34" charset="0"/>
              </a:rPr>
              <a:t>Religion/ Ethnicity :</a:t>
            </a:r>
          </a:p>
          <a:p>
            <a:pPr>
              <a:lnSpc>
                <a:spcPct val="90000"/>
              </a:lnSpc>
              <a:spcAft>
                <a:spcPts val="600"/>
              </a:spcAft>
            </a:pPr>
            <a:r>
              <a:rPr lang="en-US" sz="1400" dirty="0">
                <a:latin typeface="Arial" panose="020B0604020202020204" pitchFamily="34" charset="0"/>
                <a:cs typeface="Arial" panose="020B0604020202020204" pitchFamily="34" charset="0"/>
              </a:rPr>
              <a:t>Christianity/ White British  </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0A7A591B-E987-4C4D-AF77-6CBD736AAAA0}"/>
              </a:ext>
            </a:extLst>
          </p:cNvPr>
          <p:cNvSpPr txBox="1"/>
          <p:nvPr/>
        </p:nvSpPr>
        <p:spPr>
          <a:xfrm>
            <a:off x="5784870" y="6515100"/>
            <a:ext cx="8668512" cy="685799"/>
          </a:xfrm>
          <a:prstGeom prst="rect">
            <a:avLst/>
          </a:prstGeom>
          <a:solidFill>
            <a:srgbClr val="000000">
              <a:alpha val="50000"/>
            </a:srgbClr>
          </a:solidFill>
          <a:ln>
            <a:noFill/>
          </a:ln>
        </p:spPr>
        <p:txBody>
          <a:bodyPr wrap="square" rtlCol="0">
            <a:noAutofit/>
          </a:bodyPr>
          <a:lstStyle/>
          <a:p>
            <a:pPr algn="ctr">
              <a:spcAft>
                <a:spcPts val="600"/>
              </a:spcAft>
            </a:pPr>
            <a:r>
              <a:rPr lang="en-GB" sz="1200" dirty="0">
                <a:solidFill>
                  <a:srgbClr val="FFFFFF"/>
                </a:solidFill>
                <a:latin typeface="Arial" panose="020B0604020202020204" pitchFamily="34" charset="0"/>
                <a:cs typeface="Arial" panose="020B0604020202020204" pitchFamily="34" charset="0"/>
              </a:rPr>
              <a:t>Source: Summerhill Surgery Kingswinford (N.D)</a:t>
            </a:r>
          </a:p>
        </p:txBody>
      </p:sp>
    </p:spTree>
    <p:extLst>
      <p:ext uri="{BB962C8B-B14F-4D97-AF65-F5344CB8AC3E}">
        <p14:creationId xmlns:p14="http://schemas.microsoft.com/office/powerpoint/2010/main" val="60739836"/>
      </p:ext>
    </p:extLst>
  </p:cSld>
  <p:clrMapOvr>
    <a:masterClrMapping/>
  </p:clrMapOvr>
  <mc:AlternateContent xmlns:mc="http://schemas.openxmlformats.org/markup-compatibility/2006">
    <mc:Choice xmlns:p14="http://schemas.microsoft.com/office/powerpoint/2010/main" Requires="p14">
      <p:transition p14:dur="250">
        <p:fade/>
      </p:transition>
    </mc:Choice>
    <mc:Fallback>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7370D4B-F1AA-4BCE-9DF3-B22A623E43FD}"/>
              </a:ext>
            </a:extLst>
          </p:cNvPr>
          <p:cNvPicPr>
            <a:picLocks noChangeAspect="1"/>
          </p:cNvPicPr>
          <p:nvPr/>
        </p:nvPicPr>
        <p:blipFill rotWithShape="1">
          <a:blip r:embed="rId2"/>
          <a:srcRect l="2640" t="9091" r="20659"/>
          <a:stretch/>
        </p:blipFill>
        <p:spPr>
          <a:xfrm>
            <a:off x="3729228" y="10"/>
            <a:ext cx="8462772" cy="6857990"/>
          </a:xfrm>
          <a:prstGeom prst="rect">
            <a:avLst/>
          </a:prstGeom>
        </p:spPr>
      </p:pic>
      <p:sp>
        <p:nvSpPr>
          <p:cNvPr id="34" name="Rectangle 3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8" name="Rectangle 3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042C23A-29FC-4550-BC72-02E43DD70854}"/>
              </a:ext>
            </a:extLst>
          </p:cNvPr>
          <p:cNvSpPr txBox="1"/>
          <p:nvPr/>
        </p:nvSpPr>
        <p:spPr>
          <a:xfrm>
            <a:off x="0" y="0"/>
            <a:ext cx="9970167" cy="3207258"/>
          </a:xfrm>
          <a:prstGeom prst="rect">
            <a:avLst/>
          </a:prstGeom>
        </p:spPr>
        <p:txBody>
          <a:bodyPr vert="horz" lIns="91440" tIns="45720" rIns="91440" bIns="45720" rtlCol="0" anchor="t">
            <a:normAutofit fontScale="25000" lnSpcReduction="20000"/>
          </a:bodyPr>
          <a:lstStyle/>
          <a:p>
            <a:pPr>
              <a:lnSpc>
                <a:spcPct val="170000"/>
              </a:lnSpc>
              <a:spcAft>
                <a:spcPts val="600"/>
              </a:spcAft>
            </a:pPr>
            <a:r>
              <a:rPr lang="en-US" sz="5600" b="1" u="sng" dirty="0">
                <a:latin typeface="Arial" panose="020B0604020202020204" pitchFamily="34" charset="0"/>
                <a:cs typeface="Arial" panose="020B0604020202020204" pitchFamily="34" charset="0"/>
              </a:rPr>
              <a:t>Family: </a:t>
            </a:r>
          </a:p>
          <a:p>
            <a:pPr>
              <a:lnSpc>
                <a:spcPct val="170000"/>
              </a:lnSpc>
              <a:spcAft>
                <a:spcPts val="600"/>
              </a:spcAft>
            </a:pPr>
            <a:r>
              <a:rPr lang="en-US" sz="5600" dirty="0" err="1">
                <a:latin typeface="Arial" panose="020B0604020202020204" pitchFamily="34" charset="0"/>
                <a:cs typeface="Arial" panose="020B0604020202020204" pitchFamily="34" charset="0"/>
              </a:rPr>
              <a:t>Mrs</a:t>
            </a:r>
            <a:r>
              <a:rPr lang="en-US" sz="5600" dirty="0">
                <a:latin typeface="Arial" panose="020B0604020202020204" pitchFamily="34" charset="0"/>
                <a:cs typeface="Arial" panose="020B0604020202020204" pitchFamily="34" charset="0"/>
              </a:rPr>
              <a:t> K (spouse), </a:t>
            </a:r>
            <a:r>
              <a:rPr lang="en-US" sz="5600" dirty="0" err="1">
                <a:latin typeface="Arial" panose="020B0604020202020204" pitchFamily="34" charset="0"/>
                <a:cs typeface="Arial" panose="020B0604020202020204" pitchFamily="34" charset="0"/>
              </a:rPr>
              <a:t>Mr</a:t>
            </a:r>
            <a:r>
              <a:rPr lang="en-US" sz="5600" dirty="0">
                <a:latin typeface="Arial" panose="020B0604020202020204" pitchFamily="34" charset="0"/>
                <a:cs typeface="Arial" panose="020B0604020202020204" pitchFamily="34" charset="0"/>
              </a:rPr>
              <a:t> A (son) </a:t>
            </a:r>
          </a:p>
          <a:p>
            <a:pPr>
              <a:lnSpc>
                <a:spcPct val="170000"/>
              </a:lnSpc>
              <a:spcAft>
                <a:spcPts val="600"/>
              </a:spcAft>
            </a:pPr>
            <a:r>
              <a:rPr lang="en-US" sz="5600" b="1" u="sng" dirty="0">
                <a:latin typeface="Arial" panose="020B0604020202020204" pitchFamily="34" charset="0"/>
                <a:cs typeface="Arial" panose="020B0604020202020204" pitchFamily="34" charset="0"/>
              </a:rPr>
              <a:t>Next of Kin: </a:t>
            </a:r>
            <a:r>
              <a:rPr lang="en-US" sz="5600" dirty="0">
                <a:latin typeface="Arial" panose="020B0604020202020204" pitchFamily="34" charset="0"/>
                <a:cs typeface="Arial" panose="020B0604020202020204" pitchFamily="34" charset="0"/>
              </a:rPr>
              <a:t>Mrs. K </a:t>
            </a:r>
          </a:p>
          <a:p>
            <a:pPr>
              <a:lnSpc>
                <a:spcPct val="170000"/>
              </a:lnSpc>
              <a:spcAft>
                <a:spcPts val="600"/>
              </a:spcAft>
            </a:pPr>
            <a:r>
              <a:rPr lang="en-US" sz="5600" dirty="0">
                <a:latin typeface="Arial" panose="020B0604020202020204" pitchFamily="34" charset="0"/>
                <a:cs typeface="Arial" panose="020B0604020202020204" pitchFamily="34" charset="0"/>
              </a:rPr>
              <a:t>Telephone Number : 22345678910</a:t>
            </a:r>
          </a:p>
          <a:p>
            <a:pPr>
              <a:lnSpc>
                <a:spcPct val="170000"/>
              </a:lnSpc>
              <a:spcAft>
                <a:spcPts val="600"/>
              </a:spcAft>
            </a:pPr>
            <a:r>
              <a:rPr lang="en-US" sz="5600" dirty="0">
                <a:latin typeface="Arial" panose="020B0604020202020204" pitchFamily="34" charset="0"/>
                <a:cs typeface="Arial" panose="020B0604020202020204" pitchFamily="34" charset="0"/>
              </a:rPr>
              <a:t>Email Address : </a:t>
            </a:r>
            <a:r>
              <a:rPr lang="en-US" sz="5600" dirty="0">
                <a:latin typeface="Arial" panose="020B0604020202020204" pitchFamily="34" charset="0"/>
                <a:cs typeface="Arial" panose="020B0604020202020204" pitchFamily="34" charset="0"/>
                <a:hlinkClick r:id="rId3"/>
              </a:rPr>
              <a:t>MrsK90@Gmail.com</a:t>
            </a:r>
            <a:r>
              <a:rPr lang="en-US" sz="5600" dirty="0">
                <a:latin typeface="Arial" panose="020B0604020202020204" pitchFamily="34" charset="0"/>
                <a:cs typeface="Arial" panose="020B0604020202020204" pitchFamily="34" charset="0"/>
              </a:rPr>
              <a:t> </a:t>
            </a:r>
          </a:p>
          <a:p>
            <a:pPr>
              <a:lnSpc>
                <a:spcPct val="170000"/>
              </a:lnSpc>
              <a:spcAft>
                <a:spcPts val="600"/>
              </a:spcAft>
            </a:pPr>
            <a:r>
              <a:rPr lang="en-US" sz="5600" b="1" u="sng" dirty="0">
                <a:latin typeface="Arial" panose="020B0604020202020204" pitchFamily="34" charset="0"/>
                <a:cs typeface="Arial" panose="020B0604020202020204" pitchFamily="34" charset="0"/>
              </a:rPr>
              <a:t>Health</a:t>
            </a:r>
            <a:r>
              <a:rPr lang="en-US" sz="5600" dirty="0">
                <a:latin typeface="Arial" panose="020B0604020202020204" pitchFamily="34" charset="0"/>
                <a:cs typeface="Arial" panose="020B0604020202020204" pitchFamily="34" charset="0"/>
              </a:rPr>
              <a:t> :</a:t>
            </a:r>
          </a:p>
          <a:p>
            <a:pPr>
              <a:lnSpc>
                <a:spcPct val="170000"/>
              </a:lnSpc>
              <a:spcAft>
                <a:spcPts val="600"/>
              </a:spcAft>
            </a:pPr>
            <a:r>
              <a:rPr lang="en-US" sz="5600" u="sng" dirty="0">
                <a:latin typeface="Arial" panose="020B0604020202020204" pitchFamily="34" charset="0"/>
                <a:cs typeface="Arial" panose="020B0604020202020204" pitchFamily="34" charset="0"/>
              </a:rPr>
              <a:t>Type 2 Diabetic</a:t>
            </a:r>
            <a:r>
              <a:rPr lang="en-US" sz="5600" dirty="0">
                <a:latin typeface="Arial" panose="020B0604020202020204" pitchFamily="34" charset="0"/>
                <a:cs typeface="Arial" panose="020B0604020202020204" pitchFamily="34" charset="0"/>
              </a:rPr>
              <a:t>: </a:t>
            </a:r>
          </a:p>
          <a:p>
            <a:pPr>
              <a:lnSpc>
                <a:spcPct val="170000"/>
              </a:lnSpc>
              <a:spcAft>
                <a:spcPts val="600"/>
              </a:spcAft>
            </a:pPr>
            <a:r>
              <a:rPr lang="en-US" sz="5600" dirty="0">
                <a:latin typeface="Arial" panose="020B0604020202020204" pitchFamily="34" charset="0"/>
                <a:cs typeface="Arial" panose="020B0604020202020204" pitchFamily="34" charset="0"/>
              </a:rPr>
              <a:t>‘Diabetes is a lifelong condition that causes a person's blood sugar level to become too high.</a:t>
            </a:r>
          </a:p>
          <a:p>
            <a:pPr>
              <a:lnSpc>
                <a:spcPct val="170000"/>
              </a:lnSpc>
              <a:spcAft>
                <a:spcPts val="600"/>
              </a:spcAft>
            </a:pPr>
            <a:r>
              <a:rPr lang="en-US" sz="5600" dirty="0">
                <a:latin typeface="Arial" panose="020B0604020202020204" pitchFamily="34" charset="0"/>
                <a:cs typeface="Arial" panose="020B0604020202020204" pitchFamily="34" charset="0"/>
              </a:rPr>
              <a:t>There are 2 main types of diabetes:</a:t>
            </a:r>
          </a:p>
          <a:p>
            <a:pPr>
              <a:lnSpc>
                <a:spcPct val="170000"/>
              </a:lnSpc>
              <a:spcAft>
                <a:spcPts val="600"/>
              </a:spcAft>
            </a:pPr>
            <a:r>
              <a:rPr lang="en-US" sz="5600" dirty="0">
                <a:latin typeface="Arial" panose="020B0604020202020204" pitchFamily="34" charset="0"/>
                <a:cs typeface="Arial" panose="020B0604020202020204" pitchFamily="34" charset="0"/>
              </a:rPr>
              <a:t>type 1 diabetes – where the body's immune system attacks and destroys the cells that produce insulin</a:t>
            </a:r>
          </a:p>
          <a:p>
            <a:pPr>
              <a:lnSpc>
                <a:spcPct val="170000"/>
              </a:lnSpc>
              <a:spcAft>
                <a:spcPts val="600"/>
              </a:spcAft>
            </a:pPr>
            <a:r>
              <a:rPr lang="en-US" sz="5600" dirty="0">
                <a:latin typeface="Arial" panose="020B0604020202020204" pitchFamily="34" charset="0"/>
                <a:cs typeface="Arial" panose="020B0604020202020204" pitchFamily="34" charset="0"/>
              </a:rPr>
              <a:t>type 2 diabetes – where the body does not produce enough insulin, or the body's cells do not react to insulin’ (NHS, 2011)</a:t>
            </a:r>
          </a:p>
          <a:p>
            <a:pPr>
              <a:lnSpc>
                <a:spcPct val="170000"/>
              </a:lnSpc>
              <a:spcAft>
                <a:spcPts val="600"/>
              </a:spcAft>
            </a:pPr>
            <a:r>
              <a:rPr lang="en-US" sz="5600" u="sng" dirty="0">
                <a:latin typeface="Arial" panose="020B0604020202020204" pitchFamily="34" charset="0"/>
                <a:cs typeface="Arial" panose="020B0604020202020204" pitchFamily="34" charset="0"/>
              </a:rPr>
              <a:t>Arthritis</a:t>
            </a:r>
            <a:r>
              <a:rPr lang="en-US" sz="5600" dirty="0">
                <a:latin typeface="Arial" panose="020B0604020202020204" pitchFamily="34" charset="0"/>
                <a:cs typeface="Arial" panose="020B0604020202020204" pitchFamily="34" charset="0"/>
              </a:rPr>
              <a:t>: </a:t>
            </a:r>
          </a:p>
          <a:p>
            <a:pPr>
              <a:lnSpc>
                <a:spcPct val="170000"/>
              </a:lnSpc>
              <a:spcAft>
                <a:spcPts val="600"/>
              </a:spcAft>
            </a:pPr>
            <a:r>
              <a:rPr lang="en-US" sz="5600" dirty="0">
                <a:latin typeface="Arial" panose="020B0604020202020204" pitchFamily="34" charset="0"/>
                <a:cs typeface="Arial" panose="020B0604020202020204" pitchFamily="34" charset="0"/>
              </a:rPr>
              <a:t>‘Arthritis is a common condition that causes pain and inflammation in a joint’ (NHS, 2018).</a:t>
            </a:r>
          </a:p>
          <a:p>
            <a:pPr>
              <a:lnSpc>
                <a:spcPct val="170000"/>
              </a:lnSpc>
              <a:spcAft>
                <a:spcPts val="600"/>
              </a:spcAft>
            </a:pPr>
            <a:r>
              <a:rPr lang="en-US" sz="5600" u="sng" dirty="0">
                <a:latin typeface="Arial" panose="020B0604020202020204" pitchFamily="34" charset="0"/>
                <a:cs typeface="Arial" panose="020B0604020202020204" pitchFamily="34" charset="0"/>
              </a:rPr>
              <a:t>Cardiovascular Disease</a:t>
            </a:r>
            <a:r>
              <a:rPr lang="en-US" sz="5600" dirty="0">
                <a:latin typeface="Arial" panose="020B0604020202020204" pitchFamily="34" charset="0"/>
                <a:cs typeface="Arial" panose="020B0604020202020204" pitchFamily="34" charset="0"/>
              </a:rPr>
              <a:t>: </a:t>
            </a:r>
          </a:p>
          <a:p>
            <a:pPr>
              <a:lnSpc>
                <a:spcPct val="170000"/>
              </a:lnSpc>
              <a:spcAft>
                <a:spcPts val="600"/>
              </a:spcAft>
            </a:pPr>
            <a:r>
              <a:rPr lang="en-US" sz="5600" dirty="0">
                <a:latin typeface="Arial" panose="020B0604020202020204" pitchFamily="34" charset="0"/>
                <a:cs typeface="Arial" panose="020B0604020202020204" pitchFamily="34" charset="0"/>
              </a:rPr>
              <a:t>‘Heart disease includes conditions that narrow or block blood vessels (coronary heart disease). This can lead to a heart attack, angina and some strokes. Heart disease also covers conditions that affect your heart's muscle, valves or cause abnormal rhythms’ (WHO, 2019).</a:t>
            </a:r>
          </a:p>
          <a:p>
            <a:pPr>
              <a:lnSpc>
                <a:spcPct val="170000"/>
              </a:lnSpc>
              <a:spcAft>
                <a:spcPts val="600"/>
              </a:spcAft>
            </a:pPr>
            <a:endParaRPr lang="en-US" sz="5600" dirty="0">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endParaRPr lang="en-US" sz="400" dirty="0"/>
          </a:p>
        </p:txBody>
      </p:sp>
      <p:sp>
        <p:nvSpPr>
          <p:cNvPr id="4" name="TextBox 3">
            <a:extLst>
              <a:ext uri="{FF2B5EF4-FFF2-40B4-BE49-F238E27FC236}">
                <a16:creationId xmlns:a16="http://schemas.microsoft.com/office/drawing/2014/main" id="{7484F7C3-837D-4307-A1AD-67105417B2C9}"/>
              </a:ext>
            </a:extLst>
          </p:cNvPr>
          <p:cNvSpPr txBox="1"/>
          <p:nvPr/>
        </p:nvSpPr>
        <p:spPr>
          <a:xfrm>
            <a:off x="8704056" y="6580991"/>
            <a:ext cx="3137095" cy="276999"/>
          </a:xfrm>
          <a:prstGeom prst="rect">
            <a:avLst/>
          </a:prstGeom>
          <a:noFill/>
        </p:spPr>
        <p:txBody>
          <a:bodyPr wrap="square" rtlCol="0">
            <a:spAutoFit/>
          </a:bodyPr>
          <a:lstStyle/>
          <a:p>
            <a:pPr>
              <a:spcAft>
                <a:spcPts val="600"/>
              </a:spcAft>
            </a:pPr>
            <a:r>
              <a:rPr lang="en-GB" sz="1200" dirty="0">
                <a:latin typeface="Arial" panose="020B0604020202020204" pitchFamily="34" charset="0"/>
                <a:cs typeface="Arial" panose="020B0604020202020204" pitchFamily="34" charset="0"/>
              </a:rPr>
              <a:t>Source: Orchard House (2020)</a:t>
            </a:r>
            <a:endParaRPr lang="en-GB" dirty="0"/>
          </a:p>
        </p:txBody>
      </p:sp>
    </p:spTree>
    <p:extLst>
      <p:ext uri="{BB962C8B-B14F-4D97-AF65-F5344CB8AC3E}">
        <p14:creationId xmlns:p14="http://schemas.microsoft.com/office/powerpoint/2010/main" val="198389086"/>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C45ADDE-40BC-40A2-8BAB-0ECB715FA6F1}"/>
              </a:ext>
            </a:extLst>
          </p:cNvPr>
          <p:cNvPicPr>
            <a:picLocks noChangeAspect="1"/>
          </p:cNvPicPr>
          <p:nvPr/>
        </p:nvPicPr>
        <p:blipFill rotWithShape="1">
          <a:blip r:embed="rId2">
            <a:alphaModFix amt="70000"/>
          </a:blip>
          <a:srcRect t="7116" r="23585" b="197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6596DE1-A53D-42DC-82C5-FD34DF51C04C}"/>
              </a:ext>
            </a:extLst>
          </p:cNvPr>
          <p:cNvSpPr txBox="1"/>
          <p:nvPr/>
        </p:nvSpPr>
        <p:spPr>
          <a:xfrm>
            <a:off x="0" y="-160531"/>
            <a:ext cx="9541042" cy="3207258"/>
          </a:xfrm>
          <a:prstGeom prst="rect">
            <a:avLst/>
          </a:prstGeom>
        </p:spPr>
        <p:txBody>
          <a:bodyPr vert="horz" lIns="91440" tIns="45720" rIns="91440" bIns="45720" rtlCol="0" anchor="t">
            <a:normAutofit fontScale="25000" lnSpcReduction="20000"/>
          </a:bodyPr>
          <a:lstStyle/>
          <a:p>
            <a:pPr>
              <a:lnSpc>
                <a:spcPct val="170000"/>
              </a:lnSpc>
              <a:spcAft>
                <a:spcPts val="600"/>
              </a:spcAft>
            </a:pPr>
            <a:endParaRPr lang="en-US" sz="700" dirty="0"/>
          </a:p>
          <a:p>
            <a:pPr>
              <a:lnSpc>
                <a:spcPct val="170000"/>
              </a:lnSpc>
              <a:spcAft>
                <a:spcPts val="600"/>
              </a:spcAft>
            </a:pPr>
            <a:r>
              <a:rPr lang="en-US" sz="5600" u="sng" dirty="0">
                <a:latin typeface="Arial" panose="020B0604020202020204" pitchFamily="34" charset="0"/>
                <a:cs typeface="Arial" panose="020B0604020202020204" pitchFamily="34" charset="0"/>
              </a:rPr>
              <a:t>Middle stage of Dementia: </a:t>
            </a:r>
          </a:p>
          <a:p>
            <a:pPr>
              <a:lnSpc>
                <a:spcPct val="170000"/>
              </a:lnSpc>
              <a:spcAft>
                <a:spcPts val="600"/>
              </a:spcAft>
            </a:pPr>
            <a:r>
              <a:rPr lang="en-US" sz="5600" dirty="0">
                <a:latin typeface="Arial" panose="020B0604020202020204" pitchFamily="34" charset="0"/>
                <a:cs typeface="Arial" panose="020B0604020202020204" pitchFamily="34" charset="0"/>
              </a:rPr>
              <a:t>‘During the middle stages of Alzheimer's, damage to the brain can make it difficult to express thoughts and perform routine tasks. You may notice the person with Alzheimer's jumbling words, having trouble dressing, getting frustrated or angry, or acting in unexpected ways, such as refusing to bathe’ (Alzheimer's Association, 2021).</a:t>
            </a:r>
          </a:p>
          <a:p>
            <a:pPr>
              <a:lnSpc>
                <a:spcPct val="170000"/>
              </a:lnSpc>
              <a:spcAft>
                <a:spcPts val="600"/>
              </a:spcAft>
            </a:pPr>
            <a:r>
              <a:rPr lang="en-US" sz="5600" u="sng" dirty="0">
                <a:latin typeface="Arial" panose="020B0604020202020204" pitchFamily="34" charset="0"/>
                <a:cs typeface="Arial" panose="020B0604020202020204" pitchFamily="34" charset="0"/>
              </a:rPr>
              <a:t>High Cholesterol: </a:t>
            </a:r>
          </a:p>
          <a:p>
            <a:pPr>
              <a:lnSpc>
                <a:spcPct val="170000"/>
              </a:lnSpc>
              <a:spcAft>
                <a:spcPts val="600"/>
              </a:spcAft>
            </a:pPr>
            <a:r>
              <a:rPr lang="en-US" sz="5600" u="sng" dirty="0">
                <a:latin typeface="Arial" panose="020B0604020202020204" pitchFamily="34" charset="0"/>
                <a:cs typeface="Arial" panose="020B0604020202020204" pitchFamily="34" charset="0"/>
              </a:rPr>
              <a:t>‘</a:t>
            </a:r>
            <a:r>
              <a:rPr lang="en-US" sz="5600" dirty="0">
                <a:latin typeface="Arial" panose="020B0604020202020204" pitchFamily="34" charset="0"/>
                <a:cs typeface="Arial" panose="020B0604020202020204" pitchFamily="34" charset="0"/>
              </a:rPr>
              <a:t>Anyone can have high cholesterol – even if you are young, slim, eat well and exercise. That’s because high cholesterol can be caused by different things. It can be caused by an unhealthy lifestyle, but it can be genetic too’ (Heart UK, N.D).</a:t>
            </a:r>
          </a:p>
          <a:p>
            <a:pPr>
              <a:lnSpc>
                <a:spcPct val="170000"/>
              </a:lnSpc>
              <a:spcAft>
                <a:spcPts val="600"/>
              </a:spcAft>
            </a:pPr>
            <a:r>
              <a:rPr lang="en-US" sz="5600" b="1" u="sng" dirty="0">
                <a:latin typeface="Arial" panose="020B0604020202020204" pitchFamily="34" charset="0"/>
                <a:cs typeface="Arial" panose="020B0604020202020204" pitchFamily="34" charset="0"/>
              </a:rPr>
              <a:t>Medication</a:t>
            </a:r>
            <a:r>
              <a:rPr lang="en-US" sz="5600" u="sng" dirty="0">
                <a:latin typeface="Arial" panose="020B0604020202020204" pitchFamily="34" charset="0"/>
                <a:cs typeface="Arial" panose="020B0604020202020204" pitchFamily="34" charset="0"/>
              </a:rPr>
              <a:t>: </a:t>
            </a:r>
          </a:p>
          <a:p>
            <a:pPr>
              <a:lnSpc>
                <a:spcPct val="170000"/>
              </a:lnSpc>
              <a:spcAft>
                <a:spcPts val="600"/>
              </a:spcAft>
            </a:pPr>
            <a:r>
              <a:rPr lang="en-US" sz="5600" dirty="0">
                <a:latin typeface="Arial" panose="020B0604020202020204" pitchFamily="34" charset="0"/>
                <a:cs typeface="Arial" panose="020B0604020202020204" pitchFamily="34" charset="0"/>
              </a:rPr>
              <a:t>Mr. M is on 6 different medications which help ease his pain and other problems that come with his health issues.</a:t>
            </a:r>
          </a:p>
          <a:p>
            <a:pPr>
              <a:lnSpc>
                <a:spcPct val="170000"/>
              </a:lnSpc>
              <a:spcAft>
                <a:spcPts val="600"/>
              </a:spcAft>
            </a:pPr>
            <a:r>
              <a:rPr lang="en-US" sz="5600" b="1" u="sng" dirty="0">
                <a:latin typeface="Arial" panose="020B0604020202020204" pitchFamily="34" charset="0"/>
                <a:cs typeface="Arial" panose="020B0604020202020204" pitchFamily="34" charset="0"/>
              </a:rPr>
              <a:t>Allergies: </a:t>
            </a:r>
          </a:p>
          <a:p>
            <a:pPr>
              <a:lnSpc>
                <a:spcPct val="170000"/>
              </a:lnSpc>
              <a:spcAft>
                <a:spcPts val="600"/>
              </a:spcAft>
            </a:pPr>
            <a:r>
              <a:rPr lang="en-US" sz="5600" dirty="0">
                <a:latin typeface="Arial" panose="020B0604020202020204" pitchFamily="34" charset="0"/>
                <a:cs typeface="Arial" panose="020B0604020202020204" pitchFamily="34" charset="0"/>
              </a:rPr>
              <a:t>None </a:t>
            </a:r>
          </a:p>
          <a:p>
            <a:pPr>
              <a:lnSpc>
                <a:spcPct val="170000"/>
              </a:lnSpc>
              <a:spcAft>
                <a:spcPts val="600"/>
              </a:spcAft>
            </a:pPr>
            <a:r>
              <a:rPr lang="en-US" sz="5600" b="1" u="sng" dirty="0">
                <a:latin typeface="Arial" panose="020B0604020202020204" pitchFamily="34" charset="0"/>
                <a:cs typeface="Arial" panose="020B0604020202020204" pitchFamily="34" charset="0"/>
              </a:rPr>
              <a:t>Environment: </a:t>
            </a:r>
          </a:p>
          <a:p>
            <a:pPr>
              <a:lnSpc>
                <a:spcPct val="170000"/>
              </a:lnSpc>
              <a:spcAft>
                <a:spcPts val="600"/>
              </a:spcAft>
            </a:pPr>
            <a:r>
              <a:rPr lang="en-US" sz="5600" dirty="0">
                <a:latin typeface="Arial" panose="020B0604020202020204" pitchFamily="34" charset="0"/>
                <a:cs typeface="Arial" panose="020B0604020202020204" pitchFamily="34" charset="0"/>
              </a:rPr>
              <a:t>Living at a community care home/ In good condition</a:t>
            </a:r>
          </a:p>
          <a:p>
            <a:pPr>
              <a:lnSpc>
                <a:spcPct val="170000"/>
              </a:lnSpc>
              <a:spcAft>
                <a:spcPts val="600"/>
              </a:spcAft>
            </a:pPr>
            <a:r>
              <a:rPr lang="en-US" sz="5600" b="1" u="sng" dirty="0">
                <a:latin typeface="Arial" panose="020B0604020202020204" pitchFamily="34" charset="0"/>
                <a:cs typeface="Arial" panose="020B0604020202020204" pitchFamily="34" charset="0"/>
              </a:rPr>
              <a:t>Mobility: </a:t>
            </a:r>
          </a:p>
          <a:p>
            <a:pPr>
              <a:lnSpc>
                <a:spcPct val="170000"/>
              </a:lnSpc>
              <a:spcAft>
                <a:spcPts val="600"/>
              </a:spcAft>
            </a:pPr>
            <a:r>
              <a:rPr lang="en-US" sz="5600" dirty="0">
                <a:latin typeface="Arial" panose="020B0604020202020204" pitchFamily="34" charset="0"/>
                <a:cs typeface="Arial" panose="020B0604020202020204" pitchFamily="34" charset="0"/>
              </a:rPr>
              <a:t>Limited mobility, use of walking stick, plastic feeding beaker </a:t>
            </a:r>
            <a:endParaRPr lang="en-US" sz="5600" b="1" u="sng" dirty="0">
              <a:latin typeface="Arial" panose="020B0604020202020204" pitchFamily="34" charset="0"/>
              <a:cs typeface="Arial" panose="020B0604020202020204" pitchFamily="34" charset="0"/>
            </a:endParaRPr>
          </a:p>
          <a:p>
            <a:pPr>
              <a:lnSpc>
                <a:spcPct val="170000"/>
              </a:lnSpc>
              <a:spcAft>
                <a:spcPts val="600"/>
              </a:spcAft>
            </a:pPr>
            <a:r>
              <a:rPr lang="en-US" sz="5600" b="1" u="sng" dirty="0">
                <a:latin typeface="Arial" panose="020B0604020202020204" pitchFamily="34" charset="0"/>
                <a:cs typeface="Arial" panose="020B0604020202020204" pitchFamily="34" charset="0"/>
              </a:rPr>
              <a:t>Sensory</a:t>
            </a:r>
            <a:r>
              <a:rPr lang="en-US" sz="5600" dirty="0">
                <a:latin typeface="Arial" panose="020B0604020202020204" pitchFamily="34" charset="0"/>
                <a:cs typeface="Arial" panose="020B0604020202020204" pitchFamily="34" charset="0"/>
              </a:rPr>
              <a:t>:</a:t>
            </a:r>
          </a:p>
          <a:p>
            <a:pPr>
              <a:lnSpc>
                <a:spcPct val="170000"/>
              </a:lnSpc>
              <a:spcAft>
                <a:spcPts val="600"/>
              </a:spcAft>
            </a:pPr>
            <a:r>
              <a:rPr lang="en-US" sz="5600" dirty="0">
                <a:latin typeface="Arial" panose="020B0604020202020204" pitchFamily="34" charset="0"/>
                <a:cs typeface="Arial" panose="020B0604020202020204" pitchFamily="34" charset="0"/>
              </a:rPr>
              <a:t>Uses hearing aid in left ear daily due to hearing impairment in left ears. Wears glasses daily due to short sighted vision. </a:t>
            </a:r>
          </a:p>
        </p:txBody>
      </p:sp>
      <p:sp>
        <p:nvSpPr>
          <p:cNvPr id="2" name="TextBox 1">
            <a:extLst>
              <a:ext uri="{FF2B5EF4-FFF2-40B4-BE49-F238E27FC236}">
                <a16:creationId xmlns:a16="http://schemas.microsoft.com/office/drawing/2014/main" id="{B1CB75FE-8EF9-4340-827B-911692C59E63}"/>
              </a:ext>
            </a:extLst>
          </p:cNvPr>
          <p:cNvSpPr txBox="1"/>
          <p:nvPr/>
        </p:nvSpPr>
        <p:spPr>
          <a:xfrm>
            <a:off x="849245" y="-160531"/>
            <a:ext cx="7958667" cy="1077218"/>
          </a:xfrm>
          <a:prstGeom prst="rect">
            <a:avLst/>
          </a:prstGeom>
          <a:noFill/>
        </p:spPr>
        <p:txBody>
          <a:bodyPr wrap="square" rtlCol="0">
            <a:spAutoFit/>
          </a:bodyPr>
          <a:lstStyle/>
          <a:p>
            <a:pPr>
              <a:spcAft>
                <a:spcPts val="600"/>
              </a:spcAft>
            </a:pPr>
            <a:endParaRPr lang="en-GB" dirty="0"/>
          </a:p>
          <a:p>
            <a:pPr>
              <a:spcAft>
                <a:spcPts val="600"/>
              </a:spcAft>
            </a:pPr>
            <a:r>
              <a:rPr lang="en-GB" dirty="0"/>
              <a:t> </a:t>
            </a:r>
          </a:p>
          <a:p>
            <a:pPr>
              <a:spcAft>
                <a:spcPts val="600"/>
              </a:spcAft>
            </a:pPr>
            <a:endParaRPr lang="en-GB" dirty="0"/>
          </a:p>
        </p:txBody>
      </p:sp>
      <p:sp>
        <p:nvSpPr>
          <p:cNvPr id="6" name="TextBox 5">
            <a:extLst>
              <a:ext uri="{FF2B5EF4-FFF2-40B4-BE49-F238E27FC236}">
                <a16:creationId xmlns:a16="http://schemas.microsoft.com/office/drawing/2014/main" id="{07220693-BB44-4EDC-B7C3-292A34BB8075}"/>
              </a:ext>
            </a:extLst>
          </p:cNvPr>
          <p:cNvSpPr txBox="1"/>
          <p:nvPr/>
        </p:nvSpPr>
        <p:spPr>
          <a:xfrm>
            <a:off x="9772478" y="6343650"/>
            <a:ext cx="3251200" cy="307777"/>
          </a:xfrm>
          <a:prstGeom prst="rect">
            <a:avLst/>
          </a:prstGeom>
          <a:noFill/>
        </p:spPr>
        <p:txBody>
          <a:bodyPr wrap="square" rtlCol="0">
            <a:spAutoFit/>
          </a:bodyPr>
          <a:lstStyle/>
          <a:p>
            <a:r>
              <a:rPr lang="en-GB" sz="1400" dirty="0">
                <a:highlight>
                  <a:srgbClr val="C0C0C0"/>
                </a:highlight>
                <a:latin typeface="Arial" panose="020B0604020202020204" pitchFamily="34" charset="0"/>
                <a:cs typeface="Arial" panose="020B0604020202020204" pitchFamily="34" charset="0"/>
              </a:rPr>
              <a:t>Source: Charlotte (2018)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6703810"/>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87639F7D-F486-47AC-BCE1-24F6083F6C4D}"/>
              </a:ext>
            </a:extLst>
          </p:cNvPr>
          <p:cNvPicPr>
            <a:picLocks noChangeAspect="1"/>
          </p:cNvPicPr>
          <p:nvPr/>
        </p:nvPicPr>
        <p:blipFill rotWithShape="1">
          <a:blip r:embed="rId2"/>
          <a:srcRect t="9091" r="2902"/>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58A78C9-B00E-4B4F-81C1-C7787066BF0F}"/>
              </a:ext>
            </a:extLst>
          </p:cNvPr>
          <p:cNvSpPr txBox="1"/>
          <p:nvPr/>
        </p:nvSpPr>
        <p:spPr>
          <a:xfrm>
            <a:off x="256413" y="221742"/>
            <a:ext cx="5169830" cy="3207258"/>
          </a:xfrm>
          <a:prstGeom prst="rect">
            <a:avLst/>
          </a:prstGeom>
        </p:spPr>
        <p:txBody>
          <a:bodyPr vert="horz" lIns="91440" tIns="45720" rIns="91440" bIns="45720" rtlCol="0" anchor="t">
            <a:normAutofit fontScale="25000" lnSpcReduction="20000"/>
          </a:bodyPr>
          <a:lstStyle/>
          <a:p>
            <a:pPr>
              <a:lnSpc>
                <a:spcPct val="170000"/>
              </a:lnSpc>
              <a:spcAft>
                <a:spcPts val="600"/>
              </a:spcAft>
            </a:pPr>
            <a:r>
              <a:rPr lang="en-US" sz="5600" b="1" u="sng" dirty="0">
                <a:latin typeface="Arial" panose="020B0604020202020204" pitchFamily="34" charset="0"/>
                <a:cs typeface="Arial" panose="020B0604020202020204" pitchFamily="34" charset="0"/>
              </a:rPr>
              <a:t>Cognitive :</a:t>
            </a:r>
          </a:p>
          <a:p>
            <a:pPr>
              <a:lnSpc>
                <a:spcPct val="170000"/>
              </a:lnSpc>
              <a:spcAft>
                <a:spcPts val="600"/>
              </a:spcAft>
            </a:pPr>
            <a:r>
              <a:rPr lang="en-US" sz="5600" dirty="0">
                <a:latin typeface="Arial" panose="020B0604020202020204" pitchFamily="34" charset="0"/>
                <a:cs typeface="Arial" panose="020B0604020202020204" pitchFamily="34" charset="0"/>
              </a:rPr>
              <a:t>Middle stage of dementia </a:t>
            </a:r>
          </a:p>
          <a:p>
            <a:pPr>
              <a:lnSpc>
                <a:spcPct val="170000"/>
              </a:lnSpc>
              <a:spcAft>
                <a:spcPts val="600"/>
              </a:spcAft>
            </a:pPr>
            <a:r>
              <a:rPr lang="en-US" sz="5600" dirty="0">
                <a:latin typeface="Arial" panose="020B0604020202020204" pitchFamily="34" charset="0"/>
                <a:cs typeface="Arial" panose="020B0604020202020204" pitchFamily="34" charset="0"/>
              </a:rPr>
              <a:t> </a:t>
            </a:r>
            <a:r>
              <a:rPr lang="en-US" sz="5600" b="1" u="sng" dirty="0">
                <a:latin typeface="Arial" panose="020B0604020202020204" pitchFamily="34" charset="0"/>
                <a:cs typeface="Arial" panose="020B0604020202020204" pitchFamily="34" charset="0"/>
              </a:rPr>
              <a:t>Diet: </a:t>
            </a:r>
            <a:r>
              <a:rPr lang="en-US" sz="5600" dirty="0">
                <a:latin typeface="Arial" panose="020B0604020202020204" pitchFamily="34" charset="0"/>
                <a:cs typeface="Arial" panose="020B0604020202020204" pitchFamily="34" charset="0"/>
              </a:rPr>
              <a:t>Normal balanced diet</a:t>
            </a:r>
          </a:p>
          <a:p>
            <a:pPr>
              <a:lnSpc>
                <a:spcPct val="170000"/>
              </a:lnSpc>
              <a:spcAft>
                <a:spcPts val="600"/>
              </a:spcAft>
            </a:pPr>
            <a:r>
              <a:rPr lang="en-US" sz="5600" b="1" u="sng" dirty="0">
                <a:latin typeface="Arial" panose="020B0604020202020204" pitchFamily="34" charset="0"/>
                <a:cs typeface="Arial" panose="020B0604020202020204" pitchFamily="34" charset="0"/>
              </a:rPr>
              <a:t>Personal care: </a:t>
            </a:r>
            <a:r>
              <a:rPr lang="en-US" sz="5600" dirty="0">
                <a:latin typeface="Arial" panose="020B0604020202020204" pitchFamily="34" charset="0"/>
                <a:cs typeface="Arial" panose="020B0604020202020204" pitchFamily="34" charset="0"/>
              </a:rPr>
              <a:t>Need of assistance to get washed and dressed, preparing food, occasional assistance needed to attend the bathroom</a:t>
            </a:r>
          </a:p>
          <a:p>
            <a:pPr>
              <a:lnSpc>
                <a:spcPct val="170000"/>
              </a:lnSpc>
              <a:spcAft>
                <a:spcPts val="600"/>
              </a:spcAft>
            </a:pPr>
            <a:r>
              <a:rPr lang="en-US" sz="5600" b="1" u="sng" dirty="0">
                <a:latin typeface="Arial" panose="020B0604020202020204" pitchFamily="34" charset="0"/>
                <a:cs typeface="Arial" panose="020B0604020202020204" pitchFamily="34" charset="0"/>
              </a:rPr>
              <a:t>ICT: </a:t>
            </a:r>
            <a:r>
              <a:rPr lang="en-US" sz="5600" dirty="0">
                <a:latin typeface="Arial" panose="020B0604020202020204" pitchFamily="34" charset="0"/>
                <a:cs typeface="Arial" panose="020B0604020202020204" pitchFamily="34" charset="0"/>
              </a:rPr>
              <a:t>Bed, door, and window sensors, and a panic alarm </a:t>
            </a:r>
          </a:p>
          <a:p>
            <a:pPr>
              <a:lnSpc>
                <a:spcPct val="170000"/>
              </a:lnSpc>
              <a:spcAft>
                <a:spcPts val="600"/>
              </a:spcAft>
            </a:pPr>
            <a:r>
              <a:rPr lang="en-US" sz="5600" b="1" u="sng" dirty="0">
                <a:latin typeface="Arial" panose="020B0604020202020204" pitchFamily="34" charset="0"/>
                <a:cs typeface="Arial" panose="020B0604020202020204" pitchFamily="34" charset="0"/>
              </a:rPr>
              <a:t>Likes and Dislikes:</a:t>
            </a:r>
            <a:r>
              <a:rPr lang="en-US" sz="5600" dirty="0">
                <a:latin typeface="Arial" panose="020B0604020202020204" pitchFamily="34" charset="0"/>
                <a:cs typeface="Arial" panose="020B0604020202020204" pitchFamily="34" charset="0"/>
              </a:rPr>
              <a:t>  Likes sitting in the residential garden for a cup of tea, likes to read. Does not like being asked too many questions as he feels intimidated. Dislikes warm soft drinks. </a:t>
            </a:r>
          </a:p>
          <a:p>
            <a:pPr>
              <a:lnSpc>
                <a:spcPct val="170000"/>
              </a:lnSpc>
              <a:spcAft>
                <a:spcPts val="600"/>
              </a:spcAft>
            </a:pPr>
            <a:r>
              <a:rPr lang="en-US" sz="5600" b="1" u="sng" dirty="0">
                <a:latin typeface="Arial" panose="020B0604020202020204" pitchFamily="34" charset="0"/>
                <a:cs typeface="Arial" panose="020B0604020202020204" pitchFamily="34" charset="0"/>
              </a:rPr>
              <a:t>Risk assessment: </a:t>
            </a:r>
            <a:r>
              <a:rPr lang="en-US" sz="5600" dirty="0">
                <a:latin typeface="Arial" panose="020B0604020202020204" pitchFamily="34" charset="0"/>
                <a:cs typeface="Arial" panose="020B0604020202020204" pitchFamily="34" charset="0"/>
              </a:rPr>
              <a:t>Due to the early signs of dementia, there is a risk of Mr. M burning himself if he tries to make himself a cup of tea.</a:t>
            </a:r>
          </a:p>
          <a:p>
            <a:pPr>
              <a:lnSpc>
                <a:spcPct val="170000"/>
              </a:lnSpc>
              <a:spcAft>
                <a:spcPts val="600"/>
              </a:spcAft>
            </a:pPr>
            <a:r>
              <a:rPr lang="en-US" sz="5600" b="1" u="sng" dirty="0">
                <a:latin typeface="Arial" panose="020B0604020202020204" pitchFamily="34" charset="0"/>
                <a:cs typeface="Arial" panose="020B0604020202020204" pitchFamily="34" charset="0"/>
              </a:rPr>
              <a:t>Hobbies/ Interests: </a:t>
            </a:r>
            <a:r>
              <a:rPr lang="en-US" sz="5600" dirty="0">
                <a:latin typeface="Arial" panose="020B0604020202020204" pitchFamily="34" charset="0"/>
                <a:cs typeface="Arial" panose="020B0604020202020204" pitchFamily="34" charset="0"/>
              </a:rPr>
              <a:t>Watching snooker on the tv, reading the daily newspaper. </a:t>
            </a:r>
          </a:p>
          <a:p>
            <a:pPr>
              <a:lnSpc>
                <a:spcPct val="170000"/>
              </a:lnSpc>
              <a:spcAft>
                <a:spcPts val="600"/>
              </a:spcAft>
            </a:pPr>
            <a:r>
              <a:rPr lang="en-US" sz="5600" b="1" u="sng" dirty="0">
                <a:latin typeface="Arial" panose="020B0604020202020204" pitchFamily="34" charset="0"/>
                <a:cs typeface="Arial" panose="020B0604020202020204" pitchFamily="34" charset="0"/>
              </a:rPr>
              <a:t>Important dates: </a:t>
            </a:r>
            <a:r>
              <a:rPr lang="en-US" sz="5600" dirty="0">
                <a:latin typeface="Arial" panose="020B0604020202020204" pitchFamily="34" charset="0"/>
                <a:cs typeface="Arial" panose="020B0604020202020204" pitchFamily="34" charset="0"/>
              </a:rPr>
              <a:t>Wedding anniversary: 09/06/1978              </a:t>
            </a:r>
            <a:r>
              <a:rPr lang="en-US" sz="5600" dirty="0" err="1">
                <a:latin typeface="Arial" panose="020B0604020202020204" pitchFamily="34" charset="0"/>
                <a:cs typeface="Arial" panose="020B0604020202020204" pitchFamily="34" charset="0"/>
              </a:rPr>
              <a:t>Mrs</a:t>
            </a:r>
            <a:r>
              <a:rPr lang="en-US" sz="5600" dirty="0">
                <a:latin typeface="Arial" panose="020B0604020202020204" pitchFamily="34" charset="0"/>
                <a:cs typeface="Arial" panose="020B0604020202020204" pitchFamily="34" charset="0"/>
              </a:rPr>
              <a:t> K’s birthday: 20/04/1957 </a:t>
            </a:r>
          </a:p>
          <a:p>
            <a:pPr>
              <a:lnSpc>
                <a:spcPct val="170000"/>
              </a:lnSpc>
              <a:spcAft>
                <a:spcPts val="600"/>
              </a:spcAft>
            </a:pPr>
            <a:endParaRPr lang="en-US" sz="5600" dirty="0">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r>
              <a:rPr lang="en-US" sz="400" dirty="0"/>
              <a:t> </a:t>
            </a:r>
          </a:p>
          <a:p>
            <a:pPr indent="-228600">
              <a:lnSpc>
                <a:spcPct val="170000"/>
              </a:lnSpc>
              <a:spcAft>
                <a:spcPts val="600"/>
              </a:spcAft>
              <a:buFont typeface="Arial" panose="020B0604020202020204" pitchFamily="34" charset="0"/>
              <a:buChar char="•"/>
            </a:pPr>
            <a:endParaRPr lang="en-US" sz="400" dirty="0"/>
          </a:p>
          <a:p>
            <a:pPr indent="-228600">
              <a:lnSpc>
                <a:spcPct val="170000"/>
              </a:lnSpc>
              <a:spcAft>
                <a:spcPts val="600"/>
              </a:spcAft>
              <a:buFont typeface="Arial" panose="020B0604020202020204" pitchFamily="34" charset="0"/>
              <a:buChar char="•"/>
            </a:pPr>
            <a:endParaRPr lang="en-US" sz="400" dirty="0"/>
          </a:p>
          <a:p>
            <a:pPr indent="-228600">
              <a:lnSpc>
                <a:spcPct val="170000"/>
              </a:lnSpc>
              <a:spcAft>
                <a:spcPts val="600"/>
              </a:spcAft>
              <a:buFont typeface="Arial" panose="020B0604020202020204" pitchFamily="34" charset="0"/>
              <a:buChar char="•"/>
            </a:pPr>
            <a:endParaRPr lang="en-US" sz="400" dirty="0"/>
          </a:p>
        </p:txBody>
      </p:sp>
      <p:sp>
        <p:nvSpPr>
          <p:cNvPr id="4" name="TextBox 3">
            <a:extLst>
              <a:ext uri="{FF2B5EF4-FFF2-40B4-BE49-F238E27FC236}">
                <a16:creationId xmlns:a16="http://schemas.microsoft.com/office/drawing/2014/main" id="{5FB4891A-9F35-4ED3-9195-AA5D7A33984A}"/>
              </a:ext>
            </a:extLst>
          </p:cNvPr>
          <p:cNvSpPr txBox="1"/>
          <p:nvPr/>
        </p:nvSpPr>
        <p:spPr>
          <a:xfrm>
            <a:off x="9597089" y="6488668"/>
            <a:ext cx="3683000" cy="36933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Daily mail Reporter (2011) </a:t>
            </a:r>
            <a:r>
              <a:rPr lang="en-GB" dirty="0"/>
              <a:t> </a:t>
            </a:r>
          </a:p>
        </p:txBody>
      </p:sp>
    </p:spTree>
    <p:extLst>
      <p:ext uri="{BB962C8B-B14F-4D97-AF65-F5344CB8AC3E}">
        <p14:creationId xmlns:p14="http://schemas.microsoft.com/office/powerpoint/2010/main" val="11514882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34798F0-99D1-4F41-A4B0-E6F957C85B83}"/>
              </a:ext>
            </a:extLst>
          </p:cNvPr>
          <p:cNvPicPr>
            <a:picLocks noChangeAspect="1"/>
          </p:cNvPicPr>
          <p:nvPr/>
        </p:nvPicPr>
        <p:blipFill rotWithShape="1">
          <a:blip r:embed="rId2"/>
          <a:srcRect l="2505" t="9091" r="20793"/>
          <a:stretch/>
        </p:blipFill>
        <p:spPr>
          <a:xfrm>
            <a:off x="3523486" y="-76190"/>
            <a:ext cx="8668512"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CE01B34F-D3D5-46D0-AEC2-B9C3DAB2F280}"/>
              </a:ext>
            </a:extLst>
          </p:cNvPr>
          <p:cNvSpPr txBox="1"/>
          <p:nvPr/>
        </p:nvSpPr>
        <p:spPr>
          <a:xfrm>
            <a:off x="32639" y="76200"/>
            <a:ext cx="6656919" cy="7150100"/>
          </a:xfrm>
          <a:prstGeom prst="rect">
            <a:avLst/>
          </a:prstGeom>
        </p:spPr>
        <p:txBody>
          <a:bodyPr vert="horz" lIns="91440" tIns="45720" rIns="91440" bIns="45720" rtlCol="0" anchor="t">
            <a:normAutofit fontScale="25000" lnSpcReduction="20000"/>
          </a:bodyPr>
          <a:lstStyle/>
          <a:p>
            <a:pPr>
              <a:lnSpc>
                <a:spcPct val="170000"/>
              </a:lnSpc>
              <a:spcAft>
                <a:spcPts val="600"/>
              </a:spcAft>
            </a:pPr>
            <a:r>
              <a:rPr lang="en-US" sz="5600" b="1" u="sng" dirty="0">
                <a:latin typeface="Arial" panose="020B0604020202020204" pitchFamily="34" charset="0"/>
                <a:cs typeface="Arial" panose="020B0604020202020204" pitchFamily="34" charset="0"/>
              </a:rPr>
              <a:t>Daily Habits/Schedule : </a:t>
            </a:r>
          </a:p>
          <a:p>
            <a:pPr>
              <a:lnSpc>
                <a:spcPct val="170000"/>
              </a:lnSpc>
              <a:spcAft>
                <a:spcPts val="600"/>
              </a:spcAft>
            </a:pPr>
            <a:r>
              <a:rPr lang="en-US" sz="5600" dirty="0">
                <a:latin typeface="Arial" panose="020B0604020202020204" pitchFamily="34" charset="0"/>
                <a:cs typeface="Arial" panose="020B0604020202020204" pitchFamily="34" charset="0"/>
              </a:rPr>
              <a:t>Does not like to be woken up before 10:00am, breakfast at 11:00am, nap at 13:00pm, light lunch at 14:00 pm</a:t>
            </a:r>
          </a:p>
          <a:p>
            <a:pPr>
              <a:lnSpc>
                <a:spcPct val="170000"/>
              </a:lnSpc>
              <a:spcAft>
                <a:spcPts val="600"/>
              </a:spcAft>
            </a:pPr>
            <a:r>
              <a:rPr lang="en-US" sz="5600" dirty="0">
                <a:latin typeface="Arial" panose="020B0604020202020204" pitchFamily="34" charset="0"/>
                <a:cs typeface="Arial" panose="020B0604020202020204" pitchFamily="34" charset="0"/>
              </a:rPr>
              <a:t>Likes a cup of tea at 17:00pm, dinner at 19.00 pm, in bed at 21:00pm ( please note times may vary due to Mr. M’s health) </a:t>
            </a:r>
          </a:p>
          <a:p>
            <a:pPr>
              <a:lnSpc>
                <a:spcPct val="170000"/>
              </a:lnSpc>
              <a:spcAft>
                <a:spcPts val="600"/>
              </a:spcAft>
            </a:pPr>
            <a:r>
              <a:rPr lang="en-US" sz="5600" dirty="0">
                <a:latin typeface="Arial" panose="020B0604020202020204" pitchFamily="34" charset="0"/>
                <a:cs typeface="Arial" panose="020B0604020202020204" pitchFamily="34" charset="0"/>
              </a:rPr>
              <a:t>Under the Human Rights Act (1998) Mr. M has the right to privacy </a:t>
            </a:r>
          </a:p>
          <a:p>
            <a:pPr>
              <a:lnSpc>
                <a:spcPct val="170000"/>
              </a:lnSpc>
              <a:spcAft>
                <a:spcPts val="600"/>
              </a:spcAft>
            </a:pPr>
            <a:r>
              <a:rPr lang="en-US" sz="5600" dirty="0">
                <a:latin typeface="Arial" panose="020B0604020202020204" pitchFamily="34" charset="0"/>
                <a:cs typeface="Arial" panose="020B0604020202020204" pitchFamily="34" charset="0"/>
              </a:rPr>
              <a:t>Mr. M goes once a week for physiotherapy and goes swimming once a week  </a:t>
            </a:r>
          </a:p>
          <a:p>
            <a:pPr>
              <a:lnSpc>
                <a:spcPct val="170000"/>
              </a:lnSpc>
              <a:spcAft>
                <a:spcPts val="600"/>
              </a:spcAft>
            </a:pPr>
            <a:r>
              <a:rPr lang="en-US" sz="5600" dirty="0">
                <a:latin typeface="Arial" panose="020B0604020202020204" pitchFamily="34" charset="0"/>
                <a:cs typeface="Arial" panose="020B0604020202020204" pitchFamily="34" charset="0"/>
              </a:rPr>
              <a:t>(with Mr. M’s consent, he agrees to go swimming and physiotherapy once a week).</a:t>
            </a:r>
          </a:p>
          <a:p>
            <a:pPr>
              <a:lnSpc>
                <a:spcPct val="170000"/>
              </a:lnSpc>
              <a:spcAft>
                <a:spcPts val="600"/>
              </a:spcAft>
            </a:pPr>
            <a:r>
              <a:rPr lang="en-US" sz="5600" dirty="0">
                <a:latin typeface="Arial" panose="020B0604020202020204" pitchFamily="34" charset="0"/>
                <a:cs typeface="Arial" panose="020B0604020202020204" pitchFamily="34" charset="0"/>
              </a:rPr>
              <a:t>Mr. M has stated in the past that he enjoys swimming so I know that he would like to swim weekly; it will help with his arthritis.</a:t>
            </a:r>
          </a:p>
          <a:p>
            <a:pPr>
              <a:lnSpc>
                <a:spcPct val="170000"/>
              </a:lnSpc>
              <a:spcAft>
                <a:spcPts val="600"/>
              </a:spcAft>
            </a:pPr>
            <a:r>
              <a:rPr lang="en-US" sz="5600" dirty="0">
                <a:latin typeface="Arial" panose="020B0604020202020204" pitchFamily="34" charset="0"/>
                <a:cs typeface="Arial" panose="020B0604020202020204" pitchFamily="34" charset="0"/>
              </a:rPr>
              <a:t>‘Swimming reduces further risk of arthritis by allowing a person to maintain their normal muscle strength and structure of joints. So swimming is not only one of the great exercises for arthritis but also for holding off arthritis’ (Just Swim, 2021) </a:t>
            </a:r>
          </a:p>
          <a:p>
            <a:pPr>
              <a:lnSpc>
                <a:spcPct val="170000"/>
              </a:lnSpc>
              <a:spcAft>
                <a:spcPts val="600"/>
              </a:spcAft>
            </a:pPr>
            <a:r>
              <a:rPr lang="en-US" sz="5600" b="1" u="sng" dirty="0">
                <a:latin typeface="Arial" panose="020B0604020202020204" pitchFamily="34" charset="0"/>
                <a:cs typeface="Arial" panose="020B0604020202020204" pitchFamily="34" charset="0"/>
              </a:rPr>
              <a:t>What is important to the patient</a:t>
            </a:r>
            <a:r>
              <a:rPr lang="en-US" sz="5600" dirty="0">
                <a:latin typeface="Arial" panose="020B0604020202020204" pitchFamily="34" charset="0"/>
                <a:cs typeface="Arial" panose="020B0604020202020204" pitchFamily="34" charset="0"/>
              </a:rPr>
              <a:t> : </a:t>
            </a:r>
          </a:p>
          <a:p>
            <a:pPr>
              <a:lnSpc>
                <a:spcPct val="170000"/>
              </a:lnSpc>
              <a:spcAft>
                <a:spcPts val="600"/>
              </a:spcAft>
            </a:pPr>
            <a:r>
              <a:rPr lang="en-US" sz="5600" dirty="0">
                <a:latin typeface="Arial" panose="020B0604020202020204" pitchFamily="34" charset="0"/>
                <a:cs typeface="Arial" panose="020B0604020202020204" pitchFamily="34" charset="0"/>
              </a:rPr>
              <a:t>Although Mr. M suffers from middle stage of dementia, it is important that his family members visit him to help him remember his past and so that Mr. M does not feel alone. </a:t>
            </a:r>
          </a:p>
          <a:p>
            <a:pPr>
              <a:lnSpc>
                <a:spcPct val="170000"/>
              </a:lnSpc>
              <a:spcAft>
                <a:spcPts val="600"/>
              </a:spcAft>
            </a:pPr>
            <a:r>
              <a:rPr lang="en-US" sz="5600"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endParaRPr lang="en-US" sz="2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DE07C5F-E9B4-4C15-9F04-400173F32DD2}"/>
              </a:ext>
            </a:extLst>
          </p:cNvPr>
          <p:cNvSpPr txBox="1"/>
          <p:nvPr/>
        </p:nvSpPr>
        <p:spPr>
          <a:xfrm>
            <a:off x="9309098" y="6368018"/>
            <a:ext cx="28829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Ascot Grange Nursing Home (2021)</a:t>
            </a:r>
            <a:endParaRPr lang="en-GB" dirty="0"/>
          </a:p>
        </p:txBody>
      </p:sp>
    </p:spTree>
    <p:extLst>
      <p:ext uri="{BB962C8B-B14F-4D97-AF65-F5344CB8AC3E}">
        <p14:creationId xmlns:p14="http://schemas.microsoft.com/office/powerpoint/2010/main" val="3814380710"/>
      </p:ext>
    </p:extLst>
  </p:cSld>
  <p:clrMapOvr>
    <a:masterClrMapping/>
  </p:clrMapOvr>
  <mc:AlternateContent xmlns:mc="http://schemas.openxmlformats.org/markup-compatibility/2006">
    <mc:Choice xmlns:p159="http://schemas.microsoft.com/office/powerpoint/2015/09/main" Requires="p159">
      <p:transition spd="slow">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A876A4D-20B4-42A9-801E-D4DD0537FCED}"/>
              </a:ext>
            </a:extLst>
          </p:cNvPr>
          <p:cNvPicPr>
            <a:picLocks noChangeAspect="1"/>
          </p:cNvPicPr>
          <p:nvPr/>
        </p:nvPicPr>
        <p:blipFill rotWithShape="1">
          <a:blip r:embed="rId2">
            <a:alphaModFix amt="50000"/>
          </a:blip>
          <a:srcRect l="14447" r="28356" b="-1"/>
          <a:stretch/>
        </p:blipFill>
        <p:spPr>
          <a:xfrm>
            <a:off x="3246753" y="10"/>
            <a:ext cx="8945246" cy="6857990"/>
          </a:xfrm>
          <a:prstGeom prst="rect">
            <a:avLst/>
          </a:prstGeom>
        </p:spPr>
      </p:pic>
      <p:sp>
        <p:nvSpPr>
          <p:cNvPr id="10" name="Rectangle 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CF227CC-2761-44F8-BCFD-FF53887CB857}"/>
              </a:ext>
            </a:extLst>
          </p:cNvPr>
          <p:cNvSpPr txBox="1"/>
          <p:nvPr/>
        </p:nvSpPr>
        <p:spPr>
          <a:xfrm>
            <a:off x="196253" y="69154"/>
            <a:ext cx="9756600" cy="6419513"/>
          </a:xfrm>
          <a:prstGeom prst="rect">
            <a:avLst/>
          </a:prstGeom>
        </p:spPr>
        <p:txBody>
          <a:bodyPr vert="horz" lIns="91440" tIns="45720" rIns="91440" bIns="45720" rtlCol="0" anchor="t">
            <a:normAutofit fontScale="25000" lnSpcReduction="20000"/>
          </a:bodyPr>
          <a:lstStyle/>
          <a:p>
            <a:pPr>
              <a:lnSpc>
                <a:spcPct val="170000"/>
              </a:lnSpc>
              <a:spcAft>
                <a:spcPts val="600"/>
              </a:spcAft>
            </a:pPr>
            <a:r>
              <a:rPr lang="en-US" sz="5600" b="1" u="sng" dirty="0">
                <a:latin typeface="Arial" panose="020B0604020202020204" pitchFamily="34" charset="0"/>
                <a:cs typeface="Arial" panose="020B0604020202020204" pitchFamily="34" charset="0"/>
              </a:rPr>
              <a:t>Disadvantages for the elderly in care homes </a:t>
            </a:r>
          </a:p>
          <a:p>
            <a:pPr>
              <a:lnSpc>
                <a:spcPct val="170000"/>
              </a:lnSpc>
              <a:spcAft>
                <a:spcPts val="600"/>
              </a:spcAft>
            </a:pPr>
            <a:r>
              <a:rPr lang="en-US" sz="5600" dirty="0">
                <a:latin typeface="Arial" panose="020B0604020202020204" pitchFamily="34" charset="0"/>
                <a:cs typeface="Arial" panose="020B0604020202020204" pitchFamily="34" charset="0"/>
              </a:rPr>
              <a:t>According to Age UK (2018), these are the top five problems older people talked about when they where in care homes,</a:t>
            </a:r>
          </a:p>
          <a:p>
            <a:pPr>
              <a:lnSpc>
                <a:spcPct val="170000"/>
              </a:lnSpc>
              <a:spcAft>
                <a:spcPts val="600"/>
              </a:spcAft>
            </a:pPr>
            <a:r>
              <a:rPr lang="en-US" sz="5600" dirty="0">
                <a:latin typeface="Arial" panose="020B0604020202020204" pitchFamily="34" charset="0"/>
                <a:cs typeface="Arial" panose="020B0604020202020204" pitchFamily="34" charset="0"/>
              </a:rPr>
              <a:t> 1. 'Too many professional carers are in a rush and there's no continuity’ This could be solved by assigning one worker to an individual care home patient or multiple care home patients so that relationships can be built between the caregivers and the patients. Their relationships are important as it can build trust between one another and the patient may be more open to talk about personal issues with their caregiver.</a:t>
            </a:r>
          </a:p>
          <a:p>
            <a:pPr>
              <a:lnSpc>
                <a:spcPct val="170000"/>
              </a:lnSpc>
              <a:spcAft>
                <a:spcPts val="600"/>
              </a:spcAft>
            </a:pPr>
            <a:r>
              <a:rPr lang="en-US" sz="5600" dirty="0">
                <a:latin typeface="Arial" panose="020B0604020202020204" pitchFamily="34" charset="0"/>
                <a:cs typeface="Arial" panose="020B0604020202020204" pitchFamily="34" charset="0"/>
              </a:rPr>
              <a:t>2. 'Care often isn't very good’  A solution for this could be the government providing more funding for care homes as the quality of care often comes down to the family not being able to afford better care so they resort to cheap options which could mean that the quality of care is not very good.</a:t>
            </a:r>
          </a:p>
          <a:p>
            <a:pPr>
              <a:lnSpc>
                <a:spcPct val="170000"/>
              </a:lnSpc>
              <a:spcAft>
                <a:spcPts val="600"/>
              </a:spcAft>
            </a:pPr>
            <a:r>
              <a:rPr lang="en-US" sz="5600" dirty="0">
                <a:latin typeface="Arial" panose="020B0604020202020204" pitchFamily="34" charset="0"/>
                <a:cs typeface="Arial" panose="020B0604020202020204" pitchFamily="34" charset="0"/>
              </a:rPr>
              <a:t>3. 'Social care is very expensive and often not good value for money’ Free care is available, but it is often a very bad service so paying extra was the only option families of elderly people had. The high prices could be slightly reduced by the government funding the social care partially, so it is more affordable for the family.</a:t>
            </a:r>
          </a:p>
          <a:p>
            <a:pPr>
              <a:lnSpc>
                <a:spcPct val="170000"/>
              </a:lnSpc>
              <a:spcAft>
                <a:spcPts val="600"/>
              </a:spcAft>
            </a:pPr>
            <a:r>
              <a:rPr lang="en-US" sz="5600" dirty="0">
                <a:latin typeface="Arial" panose="020B0604020202020204" pitchFamily="34" charset="0"/>
                <a:cs typeface="Arial" panose="020B0604020202020204" pitchFamily="34" charset="0"/>
              </a:rPr>
              <a:t>4. 'We family carers feel abandoned and unsupported by the NHS and social care’ The solution for this problem could be more NHS support for things like dementia as often families are forced to look after a family member with a problem like dementia without an option to have a specialist help them.</a:t>
            </a:r>
          </a:p>
          <a:p>
            <a:pPr>
              <a:lnSpc>
                <a:spcPct val="170000"/>
              </a:lnSpc>
              <a:spcAft>
                <a:spcPts val="600"/>
              </a:spcAft>
            </a:pPr>
            <a:r>
              <a:rPr lang="en-US" sz="5600" dirty="0">
                <a:latin typeface="Arial" panose="020B0604020202020204" pitchFamily="34" charset="0"/>
                <a:cs typeface="Arial" panose="020B0604020202020204" pitchFamily="34" charset="0"/>
              </a:rPr>
              <a:t>5. 'The social care system is dysfunctional and navigating it is a nightmare’ There should be buildings around the country where somebody can speak to a worker to find out what care is available, how much it costs etc. This could also be implemented into regular hospitals, where they could have an extra section specialising in this area.</a:t>
            </a:r>
          </a:p>
          <a:p>
            <a:pPr>
              <a:lnSpc>
                <a:spcPct val="90000"/>
              </a:lnSpc>
              <a:spcAft>
                <a:spcPts val="600"/>
              </a:spcAft>
            </a:pPr>
            <a:endParaRPr lang="en-US" sz="5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600" dirty="0"/>
          </a:p>
          <a:p>
            <a:pPr indent="-228600">
              <a:lnSpc>
                <a:spcPct val="90000"/>
              </a:lnSpc>
              <a:spcAft>
                <a:spcPts val="600"/>
              </a:spcAft>
              <a:buFont typeface="Arial" panose="020B0604020202020204" pitchFamily="34" charset="0"/>
              <a:buChar char="•"/>
            </a:pPr>
            <a:endParaRPr lang="en-US" sz="600" dirty="0"/>
          </a:p>
          <a:p>
            <a:pPr indent="-228600">
              <a:lnSpc>
                <a:spcPct val="90000"/>
              </a:lnSpc>
              <a:spcAft>
                <a:spcPts val="600"/>
              </a:spcAft>
              <a:buFont typeface="Arial" panose="020B0604020202020204" pitchFamily="34" charset="0"/>
              <a:buChar char="•"/>
            </a:pPr>
            <a:endParaRPr lang="en-US" sz="600" dirty="0"/>
          </a:p>
          <a:p>
            <a:pPr indent="-228600">
              <a:lnSpc>
                <a:spcPct val="90000"/>
              </a:lnSpc>
              <a:spcAft>
                <a:spcPts val="600"/>
              </a:spcAft>
              <a:buFont typeface="Arial" panose="020B0604020202020204" pitchFamily="34" charset="0"/>
              <a:buChar char="•"/>
            </a:pPr>
            <a:endParaRPr lang="en-US" sz="600" dirty="0"/>
          </a:p>
          <a:p>
            <a:pPr indent="-228600">
              <a:lnSpc>
                <a:spcPct val="90000"/>
              </a:lnSpc>
              <a:spcAft>
                <a:spcPts val="600"/>
              </a:spcAft>
              <a:buFont typeface="Arial" panose="020B0604020202020204" pitchFamily="34" charset="0"/>
              <a:buChar char="•"/>
            </a:pPr>
            <a:endParaRPr lang="en-US" sz="600" b="1" u="sng" dirty="0"/>
          </a:p>
          <a:p>
            <a:pPr indent="-228600">
              <a:lnSpc>
                <a:spcPct val="90000"/>
              </a:lnSpc>
              <a:spcAft>
                <a:spcPts val="600"/>
              </a:spcAft>
              <a:buFont typeface="Arial" panose="020B0604020202020204" pitchFamily="34" charset="0"/>
              <a:buChar char="•"/>
            </a:pPr>
            <a:r>
              <a:rPr lang="en-US" sz="600" b="1" u="sng" dirty="0"/>
              <a:t> </a:t>
            </a:r>
          </a:p>
        </p:txBody>
      </p:sp>
      <p:sp>
        <p:nvSpPr>
          <p:cNvPr id="4" name="TextBox 3">
            <a:extLst>
              <a:ext uri="{FF2B5EF4-FFF2-40B4-BE49-F238E27FC236}">
                <a16:creationId xmlns:a16="http://schemas.microsoft.com/office/drawing/2014/main" id="{CDEF32C8-B4A0-4175-A0E7-4232498760F3}"/>
              </a:ext>
            </a:extLst>
          </p:cNvPr>
          <p:cNvSpPr txBox="1"/>
          <p:nvPr/>
        </p:nvSpPr>
        <p:spPr>
          <a:xfrm>
            <a:off x="8090897" y="6468241"/>
            <a:ext cx="5435600" cy="369332"/>
          </a:xfrm>
          <a:prstGeom prst="rect">
            <a:avLst/>
          </a:prstGeom>
          <a:noFill/>
        </p:spPr>
        <p:txBody>
          <a:bodyPr wrap="square" rtlCol="0">
            <a:spAutoFit/>
          </a:bodyPr>
          <a:lstStyle/>
          <a:p>
            <a:r>
              <a:rPr lang="en-GB" dirty="0"/>
              <a:t>Source: structured communications (2021)  </a:t>
            </a:r>
          </a:p>
        </p:txBody>
      </p:sp>
    </p:spTree>
    <p:extLst>
      <p:ext uri="{BB962C8B-B14F-4D97-AF65-F5344CB8AC3E}">
        <p14:creationId xmlns:p14="http://schemas.microsoft.com/office/powerpoint/2010/main" val="8548317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E41F3FF4-FC8E-44E9-91FB-4461144F34C2}"/>
              </a:ext>
            </a:extLst>
          </p:cNvPr>
          <p:cNvSpPr txBox="1"/>
          <p:nvPr/>
        </p:nvSpPr>
        <p:spPr>
          <a:xfrm>
            <a:off x="0" y="26578"/>
            <a:ext cx="5387502" cy="4351338"/>
          </a:xfrm>
          <a:prstGeom prst="rect">
            <a:avLst/>
          </a:prstGeom>
        </p:spPr>
        <p:txBody>
          <a:bodyPr vert="horz" lIns="91440" tIns="45720" rIns="91440" bIns="45720" rtlCol="0">
            <a:normAutofit fontScale="25000" lnSpcReduction="20000"/>
          </a:bodyPr>
          <a:lstStyle/>
          <a:p>
            <a:pPr>
              <a:lnSpc>
                <a:spcPct val="170000"/>
              </a:lnSpc>
              <a:spcAft>
                <a:spcPts val="600"/>
              </a:spcAft>
            </a:pPr>
            <a:r>
              <a:rPr lang="en-US" sz="5600" b="1" u="sng" dirty="0">
                <a:latin typeface="Arial" panose="020B0604020202020204" pitchFamily="34" charset="0"/>
                <a:cs typeface="Arial" panose="020B0604020202020204" pitchFamily="34" charset="0"/>
              </a:rPr>
              <a:t>Needs and requirements for the elderly in care homes: </a:t>
            </a:r>
          </a:p>
          <a:p>
            <a:pPr>
              <a:lnSpc>
                <a:spcPct val="170000"/>
              </a:lnSpc>
              <a:spcAft>
                <a:spcPts val="600"/>
              </a:spcAft>
            </a:pPr>
            <a:r>
              <a:rPr lang="en-US" sz="5600" dirty="0">
                <a:latin typeface="Arial" panose="020B0604020202020204" pitchFamily="34" charset="0"/>
                <a:cs typeface="Arial" panose="020B0604020202020204" pitchFamily="34" charset="0"/>
              </a:rPr>
              <a:t>In accordance with the Care Act, local authorities in England have an obligation to assess everybody.</a:t>
            </a:r>
          </a:p>
          <a:p>
            <a:pPr>
              <a:lnSpc>
                <a:spcPct val="170000"/>
              </a:lnSpc>
              <a:spcAft>
                <a:spcPts val="600"/>
              </a:spcAft>
            </a:pPr>
            <a:r>
              <a:rPr lang="en-US" sz="5600" dirty="0">
                <a:latin typeface="Arial" panose="020B0604020202020204" pitchFamily="34" charset="0"/>
                <a:cs typeface="Arial" panose="020B0604020202020204" pitchFamily="34" charset="0"/>
              </a:rPr>
              <a:t>‘Your local authority has to give you an assessment if you appear to need care and support, regardless of your income or savings or whether the council thinks you will qualify’ (Carehome.co.uk, 2021)</a:t>
            </a:r>
          </a:p>
          <a:p>
            <a:pPr>
              <a:lnSpc>
                <a:spcPct val="170000"/>
              </a:lnSpc>
              <a:spcAft>
                <a:spcPts val="600"/>
              </a:spcAft>
            </a:pPr>
            <a:r>
              <a:rPr lang="en-US" sz="5600" b="1" u="sng" dirty="0">
                <a:latin typeface="Arial" panose="020B0604020202020204" pitchFamily="34" charset="0"/>
                <a:cs typeface="Arial" panose="020B0604020202020204" pitchFamily="34" charset="0"/>
              </a:rPr>
              <a:t>Legislations for the elderly in care homes:</a:t>
            </a:r>
          </a:p>
          <a:p>
            <a:pPr>
              <a:lnSpc>
                <a:spcPct val="170000"/>
              </a:lnSpc>
              <a:spcAft>
                <a:spcPts val="600"/>
              </a:spcAft>
            </a:pPr>
            <a:r>
              <a:rPr lang="en-US" sz="5600" dirty="0">
                <a:latin typeface="Arial" panose="020B0604020202020204" pitchFamily="34" charset="0"/>
                <a:cs typeface="Arial" panose="020B0604020202020204" pitchFamily="34" charset="0"/>
              </a:rPr>
              <a:t>Care Act (2014) </a:t>
            </a:r>
          </a:p>
          <a:p>
            <a:pPr>
              <a:lnSpc>
                <a:spcPct val="170000"/>
              </a:lnSpc>
              <a:spcAft>
                <a:spcPts val="600"/>
              </a:spcAft>
            </a:pPr>
            <a:r>
              <a:rPr lang="en-US" sz="5600" dirty="0">
                <a:latin typeface="Arial" panose="020B0604020202020204" pitchFamily="34" charset="0"/>
                <a:cs typeface="Arial" panose="020B0604020202020204" pitchFamily="34" charset="0"/>
              </a:rPr>
              <a:t>General responsibilities of local authorities:</a:t>
            </a:r>
          </a:p>
          <a:p>
            <a:pPr>
              <a:lnSpc>
                <a:spcPct val="170000"/>
              </a:lnSpc>
              <a:spcAft>
                <a:spcPts val="600"/>
              </a:spcAft>
            </a:pPr>
            <a:r>
              <a:rPr lang="en-US" sz="5600" dirty="0">
                <a:latin typeface="Arial" panose="020B0604020202020204" pitchFamily="34" charset="0"/>
                <a:cs typeface="Arial" panose="020B0604020202020204" pitchFamily="34" charset="0"/>
              </a:rPr>
              <a:t>1.Promoting individual well-being</a:t>
            </a:r>
          </a:p>
          <a:p>
            <a:pPr>
              <a:lnSpc>
                <a:spcPct val="170000"/>
              </a:lnSpc>
              <a:spcAft>
                <a:spcPts val="600"/>
              </a:spcAft>
            </a:pPr>
            <a:r>
              <a:rPr lang="en-US" sz="5600" dirty="0">
                <a:latin typeface="Arial" panose="020B0604020202020204" pitchFamily="34" charset="0"/>
                <a:cs typeface="Arial" panose="020B0604020202020204" pitchFamily="34" charset="0"/>
              </a:rPr>
              <a:t>2.Preventing needs for care and support</a:t>
            </a:r>
          </a:p>
          <a:p>
            <a:pPr>
              <a:lnSpc>
                <a:spcPct val="170000"/>
              </a:lnSpc>
              <a:spcAft>
                <a:spcPts val="600"/>
              </a:spcAft>
            </a:pPr>
            <a:r>
              <a:rPr lang="en-US" sz="5600" dirty="0">
                <a:latin typeface="Arial" panose="020B0604020202020204" pitchFamily="34" charset="0"/>
                <a:cs typeface="Arial" panose="020B0604020202020204" pitchFamily="34" charset="0"/>
              </a:rPr>
              <a:t>3.Promoting integration of care and support with health services etc.</a:t>
            </a:r>
          </a:p>
          <a:p>
            <a:pPr>
              <a:lnSpc>
                <a:spcPct val="170000"/>
              </a:lnSpc>
              <a:spcAft>
                <a:spcPts val="600"/>
              </a:spcAft>
            </a:pPr>
            <a:r>
              <a:rPr lang="en-US" sz="5600" dirty="0">
                <a:latin typeface="Arial" panose="020B0604020202020204" pitchFamily="34" charset="0"/>
                <a:cs typeface="Arial" panose="020B0604020202020204" pitchFamily="34" charset="0"/>
              </a:rPr>
              <a:t>4.Providing information and advice</a:t>
            </a:r>
          </a:p>
          <a:p>
            <a:pPr>
              <a:lnSpc>
                <a:spcPct val="170000"/>
              </a:lnSpc>
              <a:spcAft>
                <a:spcPts val="600"/>
              </a:spcAft>
            </a:pPr>
            <a:r>
              <a:rPr lang="en-US" sz="5600" dirty="0">
                <a:latin typeface="Arial" panose="020B0604020202020204" pitchFamily="34" charset="0"/>
                <a:cs typeface="Arial" panose="020B0604020202020204" pitchFamily="34" charset="0"/>
              </a:rPr>
              <a:t>5.Promoting diversity and quality in provision of services</a:t>
            </a:r>
          </a:p>
          <a:p>
            <a:pPr>
              <a:lnSpc>
                <a:spcPct val="170000"/>
              </a:lnSpc>
              <a:spcAft>
                <a:spcPts val="600"/>
              </a:spcAft>
            </a:pPr>
            <a:r>
              <a:rPr lang="en-US" sz="5600" dirty="0">
                <a:latin typeface="Arial" panose="020B0604020202020204" pitchFamily="34" charset="0"/>
                <a:cs typeface="Arial" panose="020B0604020202020204" pitchFamily="34" charset="0"/>
              </a:rPr>
              <a:t>6.Co-operating generally</a:t>
            </a:r>
          </a:p>
          <a:p>
            <a:pPr>
              <a:lnSpc>
                <a:spcPct val="170000"/>
              </a:lnSpc>
              <a:spcAft>
                <a:spcPts val="600"/>
              </a:spcAft>
            </a:pPr>
            <a:r>
              <a:rPr lang="en-US" sz="5600" dirty="0">
                <a:latin typeface="Arial" panose="020B0604020202020204" pitchFamily="34" charset="0"/>
                <a:cs typeface="Arial" panose="020B0604020202020204" pitchFamily="34" charset="0"/>
              </a:rPr>
              <a:t>7.Co-operating in specific cases</a:t>
            </a:r>
          </a:p>
          <a:p>
            <a:pPr indent="-228600">
              <a:lnSpc>
                <a:spcPct val="90000"/>
              </a:lnSpc>
              <a:spcAft>
                <a:spcPts val="600"/>
              </a:spcAft>
              <a:buFont typeface="Arial" panose="020B0604020202020204" pitchFamily="34" charset="0"/>
              <a:buChar char="•"/>
            </a:pPr>
            <a:endParaRPr lang="en-US" sz="1100" dirty="0"/>
          </a:p>
        </p:txBody>
      </p:sp>
      <p:pic>
        <p:nvPicPr>
          <p:cNvPr id="6" name="Picture 5">
            <a:extLst>
              <a:ext uri="{FF2B5EF4-FFF2-40B4-BE49-F238E27FC236}">
                <a16:creationId xmlns:a16="http://schemas.microsoft.com/office/drawing/2014/main" id="{E6660BD3-63F0-4A4F-9F1E-2F46D95C6B3B}"/>
              </a:ext>
            </a:extLst>
          </p:cNvPr>
          <p:cNvPicPr>
            <a:picLocks noChangeAspect="1"/>
          </p:cNvPicPr>
          <p:nvPr/>
        </p:nvPicPr>
        <p:blipFill rotWithShape="1">
          <a:blip r:embed="rId2"/>
          <a:srcRect l="1303" r="2702"/>
          <a:stretch/>
        </p:blipFill>
        <p:spPr>
          <a:xfrm>
            <a:off x="5525461" y="780907"/>
            <a:ext cx="5597177" cy="5589016"/>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A14A39D-35D6-4717-8EA5-FC75D1FC46B1}"/>
              </a:ext>
            </a:extLst>
          </p:cNvPr>
          <p:cNvSpPr txBox="1"/>
          <p:nvPr/>
        </p:nvSpPr>
        <p:spPr>
          <a:xfrm>
            <a:off x="8563416" y="6369923"/>
            <a:ext cx="2628201" cy="369332"/>
          </a:xfrm>
          <a:prstGeom prst="rect">
            <a:avLst/>
          </a:prstGeom>
          <a:noFill/>
        </p:spPr>
        <p:txBody>
          <a:bodyPr wrap="square" rtlCol="0">
            <a:spAutoFit/>
          </a:bodyPr>
          <a:lstStyle/>
          <a:p>
            <a:pPr>
              <a:spcAft>
                <a:spcPts val="600"/>
              </a:spcAft>
            </a:pPr>
            <a:r>
              <a:rPr lang="en-GB" sz="1400" dirty="0">
                <a:latin typeface="Arial" panose="020B0604020202020204" pitchFamily="34" charset="0"/>
                <a:cs typeface="Arial" panose="020B0604020202020204" pitchFamily="34" charset="0"/>
              </a:rPr>
              <a:t>Source: M. </a:t>
            </a:r>
            <a:r>
              <a:rPr lang="en-GB" sz="1400" dirty="0" err="1">
                <a:latin typeface="Arial" panose="020B0604020202020204" pitchFamily="34" charset="0"/>
                <a:cs typeface="Arial" panose="020B0604020202020204" pitchFamily="34" charset="0"/>
              </a:rPr>
              <a:t>Osterloh</a:t>
            </a:r>
            <a:r>
              <a:rPr lang="en-GB" sz="1400" dirty="0">
                <a:latin typeface="Arial" panose="020B0604020202020204" pitchFamily="34" charset="0"/>
                <a:cs typeface="Arial" panose="020B0604020202020204" pitchFamily="34" charset="0"/>
              </a:rPr>
              <a:t> (2015</a:t>
            </a:r>
            <a:r>
              <a:rPr lang="en-GB" dirty="0"/>
              <a:t>)</a:t>
            </a:r>
          </a:p>
        </p:txBody>
      </p:sp>
    </p:spTree>
    <p:extLst>
      <p:ext uri="{BB962C8B-B14F-4D97-AF65-F5344CB8AC3E}">
        <p14:creationId xmlns:p14="http://schemas.microsoft.com/office/powerpoint/2010/main" val="2481451642"/>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2B623F-E91A-4D38-AA57-73BB3D5816DD}"/>
              </a:ext>
            </a:extLst>
          </p:cNvPr>
          <p:cNvSpPr txBox="1"/>
          <p:nvPr/>
        </p:nvSpPr>
        <p:spPr>
          <a:xfrm>
            <a:off x="0" y="0"/>
            <a:ext cx="12356432" cy="9694962"/>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References</a:t>
            </a:r>
          </a:p>
          <a:p>
            <a:endParaRPr lang="en-GB" sz="1200" b="1"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Age UK (2018). Available at: </a:t>
            </a:r>
            <a:r>
              <a:rPr lang="en-US" sz="1200" dirty="0">
                <a:latin typeface="Arial" panose="020B0604020202020204" pitchFamily="34" charset="0"/>
                <a:cs typeface="Arial" panose="020B0604020202020204" pitchFamily="34" charset="0"/>
                <a:hlinkClick r:id="rId2"/>
              </a:rPr>
              <a:t>https://www.ageuk.org.uk/latest-news/articles/2018/march/older-people-and-their-families-tell-politicians-about-the-problems-they-face-with-care/</a:t>
            </a:r>
            <a:r>
              <a:rPr lang="en-US" sz="1200" dirty="0">
                <a:latin typeface="Arial" panose="020B0604020202020204" pitchFamily="34" charset="0"/>
                <a:cs typeface="Arial" panose="020B0604020202020204" pitchFamily="34" charset="0"/>
              </a:rPr>
              <a:t>  (accessed on 19/02/2021).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Age UK (2020). Available at: </a:t>
            </a:r>
            <a:r>
              <a:rPr lang="en-US" sz="1200" dirty="0">
                <a:latin typeface="Arial" panose="020B0604020202020204" pitchFamily="34" charset="0"/>
                <a:cs typeface="Arial" panose="020B0604020202020204" pitchFamily="34" charset="0"/>
                <a:hlinkClick r:id="rId3"/>
              </a:rPr>
              <a:t>https://www.ageuk.org.uk/latest-press/articles/2020/04/280000-people-aged-60-to-74-experienced-domestic-abuse/</a:t>
            </a:r>
            <a:r>
              <a:rPr lang="en-US" sz="1200" dirty="0">
                <a:latin typeface="Arial" panose="020B0604020202020204" pitchFamily="34" charset="0"/>
                <a:cs typeface="Arial" panose="020B0604020202020204" pitchFamily="34" charset="0"/>
              </a:rPr>
              <a:t> (accessed on 22/02/2021).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Alzheimer's Association (2021). Available at: </a:t>
            </a:r>
            <a:r>
              <a:rPr lang="en-US" sz="1200" dirty="0">
                <a:latin typeface="Arial" panose="020B0604020202020204" pitchFamily="34" charset="0"/>
                <a:cs typeface="Arial" panose="020B0604020202020204" pitchFamily="34" charset="0"/>
                <a:hlinkClick r:id="rId4"/>
              </a:rPr>
              <a:t>https://www.alz.org/help-support/caregiving/stages-behaviors/middle-stage</a:t>
            </a:r>
            <a:r>
              <a:rPr lang="en-US" sz="1200" dirty="0">
                <a:latin typeface="Arial" panose="020B0604020202020204" pitchFamily="34" charset="0"/>
                <a:cs typeface="Arial" panose="020B0604020202020204" pitchFamily="34" charset="0"/>
              </a:rPr>
              <a:t> (accessed on 22/02/21).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Ascot Grange Nursing Home (2021). Available at: </a:t>
            </a:r>
            <a:r>
              <a:rPr lang="en-US" sz="1200" dirty="0">
                <a:latin typeface="Arial" panose="020B0604020202020204" pitchFamily="34" charset="0"/>
                <a:cs typeface="Arial" panose="020B0604020202020204" pitchFamily="34" charset="0"/>
                <a:hlinkClick r:id="rId5"/>
              </a:rPr>
              <a:t>https://www.signature-care-homes.co.uk/communities/ascot-grange-care-home</a:t>
            </a:r>
            <a:r>
              <a:rPr lang="en-US" sz="1200" dirty="0">
                <a:latin typeface="Arial" panose="020B0604020202020204" pitchFamily="34" charset="0"/>
                <a:cs typeface="Arial" panose="020B0604020202020204" pitchFamily="34" charset="0"/>
              </a:rPr>
              <a:t> (accessed on 22/ 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Charlotte Lillis, Medical News Today (November 19, 2018). Available at: </a:t>
            </a:r>
            <a:r>
              <a:rPr lang="en-US" sz="1200" dirty="0">
                <a:latin typeface="Arial" panose="020B0604020202020204" pitchFamily="34" charset="0"/>
                <a:cs typeface="Arial" panose="020B0604020202020204" pitchFamily="34" charset="0"/>
                <a:hlinkClick r:id="rId6"/>
              </a:rPr>
              <a:t>https://www.medicalnewstoday.com/articles/323724</a:t>
            </a:r>
            <a:r>
              <a:rPr lang="en-US" sz="1200" dirty="0">
                <a:latin typeface="Arial" panose="020B0604020202020204" pitchFamily="34" charset="0"/>
                <a:cs typeface="Arial" panose="020B0604020202020204" pitchFamily="34" charset="0"/>
              </a:rPr>
              <a:t> (accessed on 20/02/2021).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Care Act (2014). Available at: </a:t>
            </a:r>
            <a:r>
              <a:rPr lang="en-US" sz="1200" dirty="0">
                <a:latin typeface="Arial" panose="020B0604020202020204" pitchFamily="34" charset="0"/>
                <a:cs typeface="Arial" panose="020B0604020202020204" pitchFamily="34" charset="0"/>
                <a:hlinkClick r:id="rId7"/>
              </a:rPr>
              <a:t>https://www.legislation.gov.uk/ukpga/2014/23/contents</a:t>
            </a:r>
            <a:r>
              <a:rPr lang="en-US" sz="1200" dirty="0">
                <a:latin typeface="Arial" panose="020B0604020202020204" pitchFamily="34" charset="0"/>
                <a:cs typeface="Arial" panose="020B0604020202020204" pitchFamily="34" charset="0"/>
              </a:rPr>
              <a:t> (accessed on 20/02/2021).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Carehome.co.uk (2021). Available at: </a:t>
            </a:r>
            <a:r>
              <a:rPr lang="en-US" sz="1200" dirty="0">
                <a:latin typeface="Arial" panose="020B0604020202020204" pitchFamily="34" charset="0"/>
                <a:cs typeface="Arial" panose="020B0604020202020204" pitchFamily="34" charset="0"/>
                <a:hlinkClick r:id="rId8"/>
              </a:rPr>
              <a:t>https://www.carehome.co.uk/advice/care-needs-assessment</a:t>
            </a:r>
            <a:r>
              <a:rPr lang="en-US" sz="1200" dirty="0">
                <a:latin typeface="Arial" panose="020B0604020202020204" pitchFamily="34" charset="0"/>
                <a:cs typeface="Arial" panose="020B0604020202020204" pitchFamily="34" charset="0"/>
              </a:rPr>
              <a:t> (accessed on 20/02/21).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Daily Mail Reporter (June 16, 2011). Available at: </a:t>
            </a:r>
            <a:r>
              <a:rPr lang="en-US" sz="1200" dirty="0">
                <a:latin typeface="Arial" panose="020B0604020202020204" pitchFamily="34" charset="0"/>
                <a:cs typeface="Arial" panose="020B0604020202020204" pitchFamily="34" charset="0"/>
                <a:hlinkClick r:id="rId9"/>
              </a:rPr>
              <a:t>https://www.dailymail.co.uk/sciencetech/article-2003784/Tea-Scientists-unveil-formula-perfect-brew.htm</a:t>
            </a:r>
            <a:r>
              <a:rPr lang="en-US" sz="1200" dirty="0">
                <a:latin typeface="Arial" panose="020B0604020202020204" pitchFamily="34" charset="0"/>
                <a:cs typeface="Arial" panose="020B0604020202020204" pitchFamily="34" charset="0"/>
              </a:rPr>
              <a:t> (accessed on 24/02/2021).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Heart UK (N.D). Available at: </a:t>
            </a:r>
            <a:r>
              <a:rPr lang="en-US" sz="1200" dirty="0">
                <a:latin typeface="Arial" panose="020B0604020202020204" pitchFamily="34" charset="0"/>
                <a:cs typeface="Arial" panose="020B0604020202020204" pitchFamily="34" charset="0"/>
                <a:hlinkClick r:id="rId10"/>
              </a:rPr>
              <a:t>https://www.heartuk.org.uk/cholesterol/what-is-high-cholestero</a:t>
            </a:r>
            <a:r>
              <a:rPr lang="en-US" sz="1200" dirty="0">
                <a:solidFill>
                  <a:srgbClr val="0070C0"/>
                </a:solidFill>
                <a:latin typeface="Arial" panose="020B0604020202020204" pitchFamily="34" charset="0"/>
                <a:cs typeface="Arial" panose="020B0604020202020204" pitchFamily="34" charset="0"/>
              </a:rPr>
              <a:t>l</a:t>
            </a:r>
            <a:r>
              <a:rPr lang="en-US" sz="1200" dirty="0">
                <a:latin typeface="Arial" panose="020B0604020202020204" pitchFamily="34" charset="0"/>
                <a:cs typeface="Arial" panose="020B0604020202020204" pitchFamily="34" charset="0"/>
              </a:rPr>
              <a:t> (accessed on 24/02/2021).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Human Rights Act (1998). Available at: </a:t>
            </a:r>
            <a:r>
              <a:rPr lang="en-US" sz="1200" dirty="0">
                <a:latin typeface="Arial" panose="020B0604020202020204" pitchFamily="34" charset="0"/>
                <a:cs typeface="Arial" panose="020B0604020202020204" pitchFamily="34" charset="0"/>
                <a:hlinkClick r:id="rId11"/>
              </a:rPr>
              <a:t>https://www.legislation.gov.uk/ukpga/1998/42/contents</a:t>
            </a:r>
            <a:r>
              <a:rPr lang="en-US" sz="1200" dirty="0">
                <a:latin typeface="Arial" panose="020B0604020202020204" pitchFamily="34" charset="0"/>
                <a:cs typeface="Arial" panose="020B0604020202020204" pitchFamily="34" charset="0"/>
              </a:rPr>
              <a:t> (accessed on 23/02/2021).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Just Swim (2021). Available at: </a:t>
            </a:r>
            <a:r>
              <a:rPr lang="en-US" sz="1200" dirty="0">
                <a:latin typeface="Arial" panose="020B0604020202020204" pitchFamily="34" charset="0"/>
                <a:cs typeface="Arial" panose="020B0604020202020204" pitchFamily="34" charset="0"/>
                <a:hlinkClick r:id="rId12"/>
              </a:rPr>
              <a:t>https://www.swimming.org/justswim/exercises-for-arthritis/</a:t>
            </a:r>
            <a:r>
              <a:rPr lang="en-US" sz="1200" dirty="0">
                <a:latin typeface="Arial" panose="020B0604020202020204" pitchFamily="34" charset="0"/>
                <a:cs typeface="Arial" panose="020B0604020202020204" pitchFamily="34" charset="0"/>
              </a:rPr>
              <a:t>  (accessed on 24/02/2021).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(2011). Available at: </a:t>
            </a:r>
            <a:r>
              <a:rPr lang="en-US" sz="1200" dirty="0">
                <a:latin typeface="Arial" panose="020B0604020202020204" pitchFamily="34" charset="0"/>
                <a:cs typeface="Arial" panose="020B0604020202020204" pitchFamily="34" charset="0"/>
                <a:hlinkClick r:id="rId13"/>
              </a:rPr>
              <a:t>https://www.nhs.uk/conditions/diabetes</a:t>
            </a:r>
            <a:r>
              <a:rPr lang="en-US" sz="1200" dirty="0">
                <a:latin typeface="Arial" panose="020B0604020202020204" pitchFamily="34" charset="0"/>
                <a:cs typeface="Arial" panose="020B0604020202020204" pitchFamily="34" charset="0"/>
              </a:rPr>
              <a:t>/ (accessed on 22/02/2021).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(2018). Available at: </a:t>
            </a:r>
            <a:r>
              <a:rPr lang="en-US" sz="1200" dirty="0">
                <a:latin typeface="Arial" panose="020B0604020202020204" pitchFamily="34" charset="0"/>
                <a:cs typeface="Arial" panose="020B0604020202020204" pitchFamily="34" charset="0"/>
                <a:hlinkClick r:id="rId14"/>
              </a:rPr>
              <a:t>https://www.nhs.uk/conditions/arthritis/</a:t>
            </a:r>
            <a:r>
              <a:rPr lang="en-US" sz="1200" dirty="0">
                <a:latin typeface="Arial" panose="020B0604020202020204" pitchFamily="34" charset="0"/>
                <a:cs typeface="Arial" panose="020B0604020202020204" pitchFamily="34" charset="0"/>
              </a:rPr>
              <a:t> (accessed on 20/02/2021).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Orchard House (2020). Available at: </a:t>
            </a:r>
            <a:r>
              <a:rPr lang="en-US" sz="1200" dirty="0">
                <a:latin typeface="Arial" panose="020B0604020202020204" pitchFamily="34" charset="0"/>
                <a:cs typeface="Arial" panose="020B0604020202020204" pitchFamily="34" charset="0"/>
                <a:hlinkClick r:id="rId15"/>
              </a:rPr>
              <a:t>https://www.whatinvestment.co.uk/invest-in-care-homes-through-5-bond-from-greensleeves-homes-trust-2618812</a:t>
            </a:r>
            <a:r>
              <a:rPr lang="en-US" sz="1200" dirty="0">
                <a:latin typeface="Arial" panose="020B0604020202020204" pitchFamily="34" charset="0"/>
                <a:cs typeface="Arial" panose="020B0604020202020204" pitchFamily="34" charset="0"/>
              </a:rPr>
              <a:t>/ (accessed on 24/02/2021).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Osterloh. M, (October 16, 2015) Carers and care providers to offer personal perspectives in Care Act sessions. Available at: </a:t>
            </a:r>
            <a:r>
              <a:rPr lang="en-US" sz="1200" dirty="0">
                <a:latin typeface="Arial" panose="020B0604020202020204" pitchFamily="34" charset="0"/>
                <a:cs typeface="Arial" panose="020B0604020202020204" pitchFamily="34" charset="0"/>
                <a:hlinkClick r:id="rId16"/>
              </a:rPr>
              <a:t>https://socialcare.blog.gov.uk/2015/10/13/ncas-2015-carers-and-care-providers-to-offer-personal-perspectives-in-care-act-sessions/</a:t>
            </a:r>
            <a:r>
              <a:rPr lang="en-US" sz="1200" dirty="0">
                <a:latin typeface="Arial" panose="020B0604020202020204" pitchFamily="34" charset="0"/>
                <a:cs typeface="Arial" panose="020B0604020202020204" pitchFamily="34" charset="0"/>
              </a:rPr>
              <a:t>  (accessed on 19/02/2021).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Structured Communications (2021). Available at: </a:t>
            </a:r>
            <a:r>
              <a:rPr lang="en-US" sz="1200" dirty="0">
                <a:latin typeface="Arial" panose="020B0604020202020204" pitchFamily="34" charset="0"/>
                <a:cs typeface="Arial" panose="020B0604020202020204" pitchFamily="34" charset="0"/>
                <a:hlinkClick r:id="rId17"/>
              </a:rPr>
              <a:t>https://www.structuredcommunications.co.uk/voip-advantages-disadvantages</a:t>
            </a:r>
            <a:r>
              <a:rPr lang="en-US" sz="1200" dirty="0">
                <a:latin typeface="Arial" panose="020B0604020202020204" pitchFamily="34" charset="0"/>
                <a:cs typeface="Arial" panose="020B0604020202020204" pitchFamily="34" charset="0"/>
              </a:rPr>
              <a:t>/ (accessed on 10/02/2021).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Summerhill Surgery Kingswinford (N.D). </a:t>
            </a:r>
            <a:r>
              <a:rPr lang="en-US" sz="1200">
                <a:latin typeface="Arial" panose="020B0604020202020204" pitchFamily="34" charset="0"/>
                <a:cs typeface="Arial" panose="020B0604020202020204" pitchFamily="34" charset="0"/>
              </a:rPr>
              <a:t>Available </a:t>
            </a:r>
            <a:r>
              <a:rPr lang="en-US" sz="1200" dirty="0">
                <a:latin typeface="Arial" panose="020B0604020202020204" pitchFamily="34" charset="0"/>
                <a:cs typeface="Arial" panose="020B0604020202020204" pitchFamily="34" charset="0"/>
              </a:rPr>
              <a:t>at: </a:t>
            </a:r>
            <a:r>
              <a:rPr lang="en-US" sz="1200" dirty="0">
                <a:latin typeface="Arial" panose="020B0604020202020204" pitchFamily="34" charset="0"/>
                <a:cs typeface="Arial" panose="020B0604020202020204" pitchFamily="34" charset="0"/>
                <a:hlinkClick r:id="rId18"/>
              </a:rPr>
              <a:t>https://summerhillsurgery.com/carehomes-covered/</a:t>
            </a:r>
            <a:r>
              <a:rPr lang="en-US" sz="1200" dirty="0">
                <a:latin typeface="Arial" panose="020B0604020202020204" pitchFamily="34" charset="0"/>
                <a:cs typeface="Arial" panose="020B0604020202020204" pitchFamily="34" charset="0"/>
              </a:rPr>
              <a:t>  (accessed on </a:t>
            </a:r>
            <a:r>
              <a:rPr lang="en-US" sz="1200">
                <a:latin typeface="Arial" panose="020B0604020202020204" pitchFamily="34" charset="0"/>
                <a:cs typeface="Arial" panose="020B0604020202020204" pitchFamily="34" charset="0"/>
              </a:rPr>
              <a:t>24/02/21). </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33830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8809</TotalTime>
  <Words>1877</Words>
  <Application>Microsoft Office PowerPoint</Application>
  <PresentationFormat>Widescreen</PresentationFormat>
  <Paragraphs>168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Living With Care: The Older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dc:title>
  <dc:creator>gzala saddique</dc:creator>
  <cp:lastModifiedBy>Adam Munir - 16munira</cp:lastModifiedBy>
  <cp:revision>73</cp:revision>
  <dcterms:created xsi:type="dcterms:W3CDTF">2021-02-16T14:10:54Z</dcterms:created>
  <dcterms:modified xsi:type="dcterms:W3CDTF">2021-02-26T13:46:45Z</dcterms:modified>
</cp:coreProperties>
</file>