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  <p:sldMasterId id="2147483745" r:id="rId5"/>
  </p:sldMasterIdLst>
  <p:notesMasterIdLst>
    <p:notesMasterId r:id="rId48"/>
  </p:notesMasterIdLst>
  <p:sldIdLst>
    <p:sldId id="364" r:id="rId6"/>
    <p:sldId id="403" r:id="rId7"/>
    <p:sldId id="366" r:id="rId8"/>
    <p:sldId id="381" r:id="rId9"/>
    <p:sldId id="257" r:id="rId10"/>
    <p:sldId id="382" r:id="rId11"/>
    <p:sldId id="258" r:id="rId12"/>
    <p:sldId id="383" r:id="rId13"/>
    <p:sldId id="259" r:id="rId14"/>
    <p:sldId id="384" r:id="rId15"/>
    <p:sldId id="260" r:id="rId16"/>
    <p:sldId id="385" r:id="rId17"/>
    <p:sldId id="256" r:id="rId18"/>
    <p:sldId id="387" r:id="rId19"/>
    <p:sldId id="367" r:id="rId20"/>
    <p:sldId id="388" r:id="rId21"/>
    <p:sldId id="368" r:id="rId22"/>
    <p:sldId id="389" r:id="rId23"/>
    <p:sldId id="369" r:id="rId24"/>
    <p:sldId id="390" r:id="rId25"/>
    <p:sldId id="370" r:id="rId26"/>
    <p:sldId id="391" r:id="rId27"/>
    <p:sldId id="371" r:id="rId28"/>
    <p:sldId id="393" r:id="rId29"/>
    <p:sldId id="372" r:id="rId30"/>
    <p:sldId id="394" r:id="rId31"/>
    <p:sldId id="373" r:id="rId32"/>
    <p:sldId id="395" r:id="rId33"/>
    <p:sldId id="374" r:id="rId34"/>
    <p:sldId id="396" r:id="rId35"/>
    <p:sldId id="376" r:id="rId36"/>
    <p:sldId id="397" r:id="rId37"/>
    <p:sldId id="377" r:id="rId38"/>
    <p:sldId id="398" r:id="rId39"/>
    <p:sldId id="379" r:id="rId40"/>
    <p:sldId id="399" r:id="rId41"/>
    <p:sldId id="380" r:id="rId42"/>
    <p:sldId id="400" r:id="rId43"/>
    <p:sldId id="378" r:id="rId44"/>
    <p:sldId id="401" r:id="rId45"/>
    <p:sldId id="375" r:id="rId46"/>
    <p:sldId id="402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403"/>
            <p14:sldId id="366"/>
            <p14:sldId id="381"/>
            <p14:sldId id="257"/>
            <p14:sldId id="382"/>
            <p14:sldId id="258"/>
            <p14:sldId id="383"/>
            <p14:sldId id="259"/>
            <p14:sldId id="384"/>
            <p14:sldId id="260"/>
            <p14:sldId id="385"/>
            <p14:sldId id="256"/>
            <p14:sldId id="387"/>
            <p14:sldId id="367"/>
            <p14:sldId id="388"/>
            <p14:sldId id="368"/>
            <p14:sldId id="389"/>
            <p14:sldId id="369"/>
            <p14:sldId id="390"/>
            <p14:sldId id="370"/>
            <p14:sldId id="391"/>
            <p14:sldId id="371"/>
            <p14:sldId id="393"/>
            <p14:sldId id="372"/>
            <p14:sldId id="394"/>
            <p14:sldId id="373"/>
            <p14:sldId id="395"/>
            <p14:sldId id="374"/>
            <p14:sldId id="396"/>
            <p14:sldId id="376"/>
            <p14:sldId id="397"/>
            <p14:sldId id="377"/>
            <p14:sldId id="398"/>
            <p14:sldId id="379"/>
            <p14:sldId id="399"/>
            <p14:sldId id="380"/>
            <p14:sldId id="400"/>
            <p14:sldId id="378"/>
            <p14:sldId id="401"/>
            <p14:sldId id="375"/>
            <p14:sldId id="40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14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9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43723B-8F3B-20FF-DF49-67FA7E7B4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68903F-A6AD-D392-8CE0-FC2CBD271D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2E5B71-4A3A-BA62-7398-0211BA1EEB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4A8C8F-18E2-1776-58E5-C7F329CD84A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6254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64116-FE99-35B4-BE7A-762EADFED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E9AB58-CC9A-3C15-D9E0-506E307B8F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A752F1-B95B-EF90-7ADF-67B6BB8717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4D1A17-46A9-D094-F129-3E546D56B81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8226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A7674-9E58-F6AB-EA16-B9FAC1A536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E64DF6-5096-41D2-3A68-40E646D722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077CEA-63E3-0D60-8878-E14543C65D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EF610D-1193-3D74-EFF8-43D6917A0A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4042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E58A17-BF12-0E68-7236-EF0944B2E9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8D3865-A522-8F5B-54B0-CE5AE5F5A6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7DB3E7-85A7-0233-481E-30E04CBED0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D6689D-6922-D35F-21F7-0E8FCF4E8E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5925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0044B0-33FD-02E8-0DF6-C0686A1164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9BFAD1-5089-4695-6CC1-C405755EF8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066AB1-ECA1-4FFA-AE69-30BC671393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448E90-D35C-D862-C200-BEF16B99238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0722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C8F2E6-6F44-7097-D8CD-43EEC004A8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0BE97E-7BB7-E559-63C2-E08E9C5C33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7E49BD-9B8E-5CA0-CC50-FE42E9CAA1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3172A6-EC3C-C542-3C1A-7AAE3C0CD34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7572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51B22-E48E-5387-C1FE-878DD19CFF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13B874-95AC-40A7-DC18-50C26578A4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9E8E47-0DCC-7D28-CFBB-9E07AF0C2E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28BF7-19DA-A81B-00EC-EE014A44D4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3882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2E2CD5-BEB9-174C-1F8C-8A96F0A0E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5E4FE0-63E6-4052-A364-EF935458A4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F629CE-0D9A-60DF-60FE-EFFCB94908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CBCCB-9ADE-1EEC-6DC2-D0CE52F94D0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25411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5DC83E-DEC9-FD22-5A11-19D9735D3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1AA157-27A3-04CC-1E7D-543B44A276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7DC576-A6A6-CC79-5257-EC2EAB2A10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97D4D3-47B1-123B-811D-7B568504B6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2978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CB18E-77D4-F104-910D-3C5CEC44D6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2E9728-9B60-A437-D56F-D3F080472F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6B1C11-22C0-5ED6-66B6-F7FBC5B8AD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07A460-810D-56F4-EE02-24EABBDED4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17928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B62EA0-F881-1515-D73D-335ADD1B5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DAE75E-4C6F-1423-19FD-DB3EFF7AE3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878118-D63E-D508-67D9-7604E3F36F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EE6FF3-E592-84F5-D417-6633994390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14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73B94-076A-C4D7-2456-B25D30DE3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6B50E9-1DE6-1D74-B4FB-4F83BF63A3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9EA78C-BAB1-046C-E8B1-032A7689DD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D8DE0E-01EC-B9B3-0EF8-4EC897D2242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21775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E3F44-4AE3-711D-B626-4BFF9C4E27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185AAD-4EFE-C0B9-35BF-9802B303E0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FC8F79-7305-F495-A423-189AE35434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C4C34D-EB83-CCF0-D02F-79F91BD5357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1798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8E6063-6973-A289-3E15-8EF5A7C9C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C0A212-68B3-9105-BCA8-83111A9AA2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B064B9-CD5F-3743-F853-25E2FA5432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DA3A4D-A039-2228-4510-5EA32B0B0E9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17717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B3A707-C52D-DF1E-5673-0BB01D690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C61EF9-12AE-DE7D-C47B-A527C49066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0B6BD4-F6D2-6832-075F-08A1F3AD6D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1C59DF-3BD7-F188-F3DE-A1D7DA5C31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972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>
                <a:solidFill>
                  <a:schemeClr val="accent1"/>
                </a:solidFill>
              </a:defRPr>
            </a:lvl1pPr>
            <a:lvl2pPr>
              <a:defRPr sz="2800">
                <a:solidFill>
                  <a:schemeClr val="accent1"/>
                </a:solidFill>
              </a:defRPr>
            </a:lvl2pPr>
            <a:lvl3pPr>
              <a:defRPr sz="2400">
                <a:solidFill>
                  <a:schemeClr val="accent1"/>
                </a:solidFill>
              </a:defRPr>
            </a:lvl3pPr>
            <a:lvl4pPr>
              <a:defRPr sz="2000">
                <a:solidFill>
                  <a:schemeClr val="accent1"/>
                </a:solidFill>
              </a:defRPr>
            </a:lvl4pPr>
            <a:lvl5pPr>
              <a:defRPr sz="2000">
                <a:solidFill>
                  <a:schemeClr val="accent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accent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49797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448800" cy="1655762"/>
          </a:xfrm>
        </p:spPr>
        <p:txBody>
          <a:bodyPr>
            <a:normAutofit/>
          </a:bodyPr>
          <a:lstStyle/>
          <a:p>
            <a:r>
              <a:rPr lang="cy-GB" sz="3200" noProof="0" dirty="0">
                <a:solidFill>
                  <a:schemeClr val="bg1"/>
                </a:solidFill>
              </a:rPr>
              <a:t>ECIE6005 Prosiect Annibynnol mewn Addysg Gynhwysol</a:t>
            </a:r>
          </a:p>
          <a:p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197FFE-23BF-DB79-2134-8F5D3A4F5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E1FDAF8-2069-EDBD-A141-970B9C1693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D598831-A93D-4E78-F415-9E712E9E60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ECIE6005 Independent Project in Inclusive Education</a:t>
            </a:r>
          </a:p>
          <a:p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037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2400" b="1" dirty="0">
                <a:solidFill>
                  <a:srgbClr val="1F4E79"/>
                </a:solidFill>
              </a:rPr>
              <a:t>Cynllunio eich Traethawd Hir</a:t>
            </a:r>
            <a:endParaRPr lang="cy-GB" sz="2400" noProof="0" dirty="0"/>
          </a:p>
          <a:p>
            <a:pPr marL="0" indent="0">
              <a:buNone/>
            </a:pPr>
            <a:r>
              <a:rPr lang="cy-GB" sz="2400" b="1" dirty="0">
                <a:solidFill>
                  <a:srgbClr val="1F4E79"/>
                </a:solidFill>
              </a:rPr>
              <a:t>Ysgrifennu Cynnig Ymchwil Llwyddiannus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000000"/>
                </a:solidFill>
              </a:rPr>
              <a:t>📍 </a:t>
            </a:r>
            <a:r>
              <a:rPr lang="cy-GB" sz="1000" noProof="0" dirty="0">
                <a:solidFill>
                  <a:srgbClr val="000000"/>
                </a:solidFill>
              </a:rPr>
              <a:t>Rydych chi yma: Dewis Eich Pwnc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624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BA (Rhan amser</a:t>
            </a:r>
            <a:r>
              <a:rPr lang="cy-GB" noProof="0" dirty="0">
                <a:solidFill>
                  <a:schemeClr val="accent1"/>
                </a:solidFill>
              </a:rPr>
              <a:t>) Addysg Gynhwysol </a:t>
            </a:r>
          </a:p>
          <a:p>
            <a:pPr marL="0" indent="0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ECIE 6005 Prosiect Annibynnol mewn Addysg </a:t>
            </a:r>
            <a:r>
              <a:rPr lang="cy-GB" noProof="0" dirty="0">
                <a:solidFill>
                  <a:schemeClr val="accent1"/>
                </a:solidFill>
              </a:rPr>
              <a:t>Gynhwysol</a:t>
            </a:r>
            <a:endParaRPr lang="cy-GB" sz="1800" noProof="0" dirty="0">
              <a:solidFill>
                <a:schemeClr val="accent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1554480"/>
            <a:ext cx="54864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Nodau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Deall diben cynnig ymchwil traethawd hir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Dewis pwnc realistig 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Datblygu </a:t>
            </a:r>
            <a:r>
              <a:rPr lang="cy-GB" sz="1600" dirty="0">
                <a:solidFill>
                  <a:schemeClr val="accent1"/>
                </a:solidFill>
              </a:rPr>
              <a:t>nod a chwestiynau ymchwil 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Adnabod llenyddiaeth 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Esbonio astudiaeth seiliedig ar lenyddiaeth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 ✔ Cynllunio eich traethawd hir gyda hyder</a:t>
            </a:r>
          </a:p>
        </p:txBody>
      </p:sp>
      <p:sp>
        <p:nvSpPr>
          <p:cNvPr id="7" name="Text 5"/>
          <p:cNvSpPr/>
          <p:nvPr/>
        </p:nvSpPr>
        <p:spPr>
          <a:xfrm>
            <a:off x="7498080" y="2011680"/>
            <a:ext cx="3200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457200" y="530352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pic>
        <p:nvPicPr>
          <p:cNvPr id="9" name="Picture 2" descr="A woman sitting in front of a laptop computer. Happy… — PICRYL - Public Domain Media Search Engine">
            <a:extLst>
              <a:ext uri="{FF2B5EF4-FFF2-40B4-BE49-F238E27FC236}">
                <a16:creationId xmlns:a16="http://schemas.microsoft.com/office/drawing/2014/main" id="{AF54BA65-86D7-B359-807B-8F7E7AB00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5279" y="1009787"/>
            <a:ext cx="2948558" cy="4430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Planning Your Dissertation</a:t>
            </a: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Writing a Successful Research Proposal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You are here: Choosing Your Topic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624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chemeClr val="accent1"/>
                </a:solidFill>
              </a:rPr>
              <a:t>BA (</a:t>
            </a:r>
            <a:r>
              <a:rPr lang="en-US" dirty="0">
                <a:solidFill>
                  <a:schemeClr val="accent1"/>
                </a:solidFill>
              </a:rPr>
              <a:t>Top Up</a:t>
            </a:r>
            <a:r>
              <a:rPr lang="en-US" sz="1800" dirty="0">
                <a:solidFill>
                  <a:schemeClr val="accent1"/>
                </a:solidFill>
              </a:rPr>
              <a:t>) Inclusive Education ECIE 6005 Independent Project in Inclusive Education</a:t>
            </a:r>
          </a:p>
        </p:txBody>
      </p:sp>
      <p:sp>
        <p:nvSpPr>
          <p:cNvPr id="5" name="Text 3"/>
          <p:cNvSpPr/>
          <p:nvPr/>
        </p:nvSpPr>
        <p:spPr>
          <a:xfrm>
            <a:off x="457200" y="1554480"/>
            <a:ext cx="54864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Aims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Understand the purpose of a dissertation research proposal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Choose a realistic topic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Develop an aim and research questions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Identify literature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Explain a literature-based study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Plan your dissertation with confidence</a:t>
            </a:r>
          </a:p>
        </p:txBody>
      </p:sp>
      <p:sp>
        <p:nvSpPr>
          <p:cNvPr id="7" name="Text 5"/>
          <p:cNvSpPr/>
          <p:nvPr/>
        </p:nvSpPr>
        <p:spPr>
          <a:xfrm>
            <a:off x="7498080" y="2011680"/>
            <a:ext cx="3200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457200" y="530352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pic>
        <p:nvPicPr>
          <p:cNvPr id="9" name="Picture 2" descr="A woman sitting in front of a laptop computer. Happy… — PICRYL - Public Domain Media Search Engine">
            <a:extLst>
              <a:ext uri="{FF2B5EF4-FFF2-40B4-BE49-F238E27FC236}">
                <a16:creationId xmlns:a16="http://schemas.microsoft.com/office/drawing/2014/main" id="{AF54BA65-86D7-B359-807B-8F7E7AB00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5279" y="1009787"/>
            <a:ext cx="2948558" cy="4430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2400" b="1" noProof="0" dirty="0">
                <a:solidFill>
                  <a:srgbClr val="1F4E79"/>
                </a:solidFill>
              </a:rPr>
              <a:t>Beth yw Cynnig Ymchwil?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000000"/>
                </a:solidFill>
              </a:rPr>
              <a:t>📍 Rydych chi yma: Dewis Eich Pwnc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274320" y="1097280"/>
            <a:ext cx="2560320" cy="1371600"/>
          </a:xfrm>
          <a:prstGeom prst="rect">
            <a:avLst/>
          </a:prstGeom>
          <a:solidFill>
            <a:srgbClr val="DDEBF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21945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📖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Beth?</a:t>
            </a:r>
            <a:endParaRPr lang="en-US" sz="1600" dirty="0"/>
          </a:p>
          <a:p>
            <a:pPr marL="0" indent="0" algn="ctr">
              <a:buNone/>
            </a:pPr>
            <a:r>
              <a:rPr lang="cy-GB" sz="1600" noProof="0" dirty="0">
                <a:solidFill>
                  <a:srgbClr val="000000"/>
                </a:solidFill>
              </a:rPr>
              <a:t>Esbonio’r pwnc</a:t>
            </a:r>
            <a:endParaRPr lang="cy-GB" sz="1600" noProof="0" dirty="0"/>
          </a:p>
        </p:txBody>
      </p:sp>
      <p:sp>
        <p:nvSpPr>
          <p:cNvPr id="6" name="Shape 4"/>
          <p:cNvSpPr/>
          <p:nvPr/>
        </p:nvSpPr>
        <p:spPr>
          <a:xfrm>
            <a:off x="3291840" y="1097280"/>
            <a:ext cx="2560320" cy="1371600"/>
          </a:xfrm>
          <a:prstGeom prst="rect">
            <a:avLst/>
          </a:prstGeom>
          <a:solidFill>
            <a:srgbClr val="FFF2C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383280" y="1234440"/>
            <a:ext cx="21945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⭐</a:t>
            </a:r>
            <a:endParaRPr lang="en-US" sz="1600" dirty="0"/>
          </a:p>
          <a:p>
            <a:pPr marL="0" indent="0" algn="ctr">
              <a:buNone/>
            </a:pPr>
            <a:r>
              <a:rPr lang="cy-GB" sz="1600" dirty="0">
                <a:solidFill>
                  <a:srgbClr val="000000"/>
                </a:solidFill>
              </a:rPr>
              <a:t>Pam</a:t>
            </a:r>
            <a:r>
              <a:rPr lang="cy-GB" sz="1600" noProof="0" dirty="0">
                <a:solidFill>
                  <a:srgbClr val="000000"/>
                </a:solidFill>
              </a:rPr>
              <a:t>?</a:t>
            </a:r>
            <a:endParaRPr lang="cy-GB" sz="1600" noProof="0" dirty="0"/>
          </a:p>
          <a:p>
            <a:pPr marL="0" indent="0" algn="ctr">
              <a:buNone/>
            </a:pPr>
            <a:r>
              <a:rPr lang="cy-GB" sz="1600" noProof="0" dirty="0">
                <a:solidFill>
                  <a:srgbClr val="000000"/>
                </a:solidFill>
              </a:rPr>
              <a:t>Esbonio’r bwysigrwydd</a:t>
            </a:r>
            <a:endParaRPr lang="cy-GB" sz="1600" noProof="0" dirty="0"/>
          </a:p>
        </p:txBody>
      </p:sp>
      <p:sp>
        <p:nvSpPr>
          <p:cNvPr id="8" name="Shape 6"/>
          <p:cNvSpPr/>
          <p:nvPr/>
        </p:nvSpPr>
        <p:spPr>
          <a:xfrm>
            <a:off x="6217920" y="1097280"/>
            <a:ext cx="2560320" cy="1371600"/>
          </a:xfrm>
          <a:prstGeom prst="rect">
            <a:avLst/>
          </a:prstGeom>
          <a:solidFill>
            <a:srgbClr val="E2F0D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309360" y="1234440"/>
            <a:ext cx="21945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🔍</a:t>
            </a:r>
            <a:endParaRPr lang="en-US" sz="1600" dirty="0"/>
          </a:p>
          <a:p>
            <a:pPr marL="0" indent="0" algn="ctr">
              <a:buNone/>
            </a:pPr>
            <a:r>
              <a:rPr lang="cy-GB" sz="1600" dirty="0">
                <a:solidFill>
                  <a:srgbClr val="000000"/>
                </a:solidFill>
              </a:rPr>
              <a:t>Sut</a:t>
            </a:r>
            <a:r>
              <a:rPr lang="cy-GB" sz="1600" noProof="0" dirty="0">
                <a:solidFill>
                  <a:srgbClr val="000000"/>
                </a:solidFill>
              </a:rPr>
              <a:t>?</a:t>
            </a:r>
            <a:endParaRPr lang="cy-GB" sz="1600" noProof="0" dirty="0"/>
          </a:p>
          <a:p>
            <a:pPr marL="0" indent="0" algn="ctr">
              <a:buNone/>
            </a:pPr>
            <a:r>
              <a:rPr lang="cy-GB" sz="1600" noProof="0" dirty="0">
                <a:solidFill>
                  <a:srgbClr val="000000"/>
                </a:solidFill>
              </a:rPr>
              <a:t>Sut y byddwch yn ateb cwestiynau??</a:t>
            </a:r>
            <a:endParaRPr lang="cy-GB" sz="1600" noProof="0" dirty="0"/>
          </a:p>
        </p:txBody>
      </p:sp>
      <p:sp>
        <p:nvSpPr>
          <p:cNvPr id="10" name="Shape 8"/>
          <p:cNvSpPr/>
          <p:nvPr/>
        </p:nvSpPr>
        <p:spPr>
          <a:xfrm>
            <a:off x="9144000" y="1097280"/>
            <a:ext cx="2560320" cy="1371600"/>
          </a:xfrm>
          <a:prstGeom prst="rect">
            <a:avLst/>
          </a:prstGeom>
          <a:solidFill>
            <a:srgbClr val="FCE4D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9235440" y="1234440"/>
            <a:ext cx="21945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✔</a:t>
            </a:r>
            <a:endParaRPr lang="en-US" sz="1600" dirty="0"/>
          </a:p>
          <a:p>
            <a:pPr marL="0" indent="0" algn="ctr">
              <a:buNone/>
            </a:pPr>
            <a:r>
              <a:rPr lang="cy-GB" sz="1600" dirty="0">
                <a:solidFill>
                  <a:srgbClr val="000000"/>
                </a:solidFill>
              </a:rPr>
              <a:t>Ydy’r nod yn gyraeddadwy</a:t>
            </a:r>
            <a:r>
              <a:rPr lang="cy-GB" sz="1600" noProof="0" dirty="0">
                <a:solidFill>
                  <a:srgbClr val="000000"/>
                </a:solidFill>
              </a:rPr>
              <a:t>?</a:t>
            </a:r>
            <a:endParaRPr lang="cy-GB" sz="1600" noProof="0" dirty="0"/>
          </a:p>
          <a:p>
            <a:pPr marL="0" indent="0" algn="ctr">
              <a:buNone/>
            </a:pPr>
            <a:r>
              <a:rPr lang="cy-GB" sz="1600" dirty="0">
                <a:solidFill>
                  <a:srgbClr val="000000"/>
                </a:solidFill>
              </a:rPr>
              <a:t>Dangos ei fod yn gyraeddadwy </a:t>
            </a:r>
            <a:endParaRPr lang="cy-GB" sz="1600" noProof="0" dirty="0"/>
          </a:p>
        </p:txBody>
      </p:sp>
      <p:sp>
        <p:nvSpPr>
          <p:cNvPr id="12" name="Text 10"/>
          <p:cNvSpPr/>
          <p:nvPr/>
        </p:nvSpPr>
        <p:spPr>
          <a:xfrm>
            <a:off x="457200" y="2926080"/>
            <a:ext cx="6400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600" b="1" noProof="0" dirty="0">
                <a:solidFill>
                  <a:schemeClr val="accent1"/>
                </a:solidFill>
              </a:rPr>
              <a:t>Nid eich traethawd hir yw’r cynnig ymchwil. Mae’r cynnig ymchwil yn gynllun ar gyfer eich traethawd hir. </a:t>
            </a:r>
            <a:endParaRPr lang="cy-GB" sz="1600" noProof="0" dirty="0">
              <a:solidFill>
                <a:schemeClr val="accent1"/>
              </a:solidFill>
            </a:endParaRPr>
          </a:p>
        </p:txBody>
      </p:sp>
      <p:sp>
        <p:nvSpPr>
          <p:cNvPr id="13" name="Text 11"/>
          <p:cNvSpPr/>
          <p:nvPr/>
        </p:nvSpPr>
        <p:spPr>
          <a:xfrm>
            <a:off x="457200" y="411480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500" dirty="0">
                <a:solidFill>
                  <a:schemeClr val="accent1"/>
                </a:solidFill>
              </a:rPr>
              <a:t>Meddwl</a:t>
            </a:r>
            <a:r>
              <a:rPr lang="cy-GB" sz="1500" noProof="0" dirty="0">
                <a:solidFill>
                  <a:schemeClr val="accent1"/>
                </a:solidFill>
              </a:rPr>
              <a:t>–Paru–Rhannu: Pa ran o ysgrifennu traethawd hir sy’n eich poeni fwyaf?</a:t>
            </a:r>
            <a:endParaRPr lang="en-US" sz="15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What is a Research Proposal?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You are here: Choosing Your Topic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365760" y="1097280"/>
            <a:ext cx="2560320" cy="1371600"/>
          </a:xfrm>
          <a:prstGeom prst="rect">
            <a:avLst/>
          </a:prstGeom>
          <a:solidFill>
            <a:srgbClr val="DDEBF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21945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📖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What?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Explain the topic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291840" y="1097280"/>
            <a:ext cx="2560320" cy="1371600"/>
          </a:xfrm>
          <a:prstGeom prst="rect">
            <a:avLst/>
          </a:prstGeom>
          <a:solidFill>
            <a:srgbClr val="FFF2C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383280" y="1234440"/>
            <a:ext cx="21945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⭐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Why?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Explain importance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217920" y="1097280"/>
            <a:ext cx="2560320" cy="1371600"/>
          </a:xfrm>
          <a:prstGeom prst="rect">
            <a:avLst/>
          </a:prstGeom>
          <a:solidFill>
            <a:srgbClr val="E2F0D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309360" y="1234440"/>
            <a:ext cx="21945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🔍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How?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How will you answer questions?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9144000" y="1097280"/>
            <a:ext cx="2560320" cy="1371600"/>
          </a:xfrm>
          <a:prstGeom prst="rect">
            <a:avLst/>
          </a:prstGeom>
          <a:solidFill>
            <a:srgbClr val="FCE4D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9235440" y="1234440"/>
            <a:ext cx="21945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✔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Is it achievable?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Show it is realistic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57200" y="2926080"/>
            <a:ext cx="6400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A research proposal is not your dissertation. It is a plan for your dissertation.</a:t>
            </a:r>
            <a:endParaRPr lang="en-US" sz="1600" dirty="0">
              <a:solidFill>
                <a:schemeClr val="accent1"/>
              </a:solidFill>
            </a:endParaRPr>
          </a:p>
        </p:txBody>
      </p:sp>
      <p:sp>
        <p:nvSpPr>
          <p:cNvPr id="13" name="Text 11"/>
          <p:cNvSpPr/>
          <p:nvPr/>
        </p:nvSpPr>
        <p:spPr>
          <a:xfrm>
            <a:off x="457200" y="411480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Think–Pair–Share: What part of writing a dissertation concerns you most?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2400" noProof="0" dirty="0"/>
              <a:t>Taith y Traethawd Hir </a:t>
            </a:r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000000"/>
                </a:solidFill>
              </a:rPr>
              <a:t>📍 </a:t>
            </a:r>
            <a:r>
              <a:rPr lang="cy-GB" sz="1000" noProof="0" dirty="0">
                <a:solidFill>
                  <a:srgbClr val="000000"/>
                </a:solidFill>
              </a:rPr>
              <a:t>Rydych chi yma: Dewis Eich Pwnc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274320" y="1828800"/>
            <a:ext cx="11430000" cy="1600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cy-GB" sz="1800" noProof="0" dirty="0">
                <a:solidFill>
                  <a:srgbClr val="000000"/>
                </a:solidFill>
              </a:rPr>
              <a:t>💡 </a:t>
            </a:r>
            <a:r>
              <a:rPr lang="cy-GB" dirty="0">
                <a:solidFill>
                  <a:schemeClr val="accent1"/>
                </a:solidFill>
              </a:rPr>
              <a:t>Dewis pwnc</a:t>
            </a:r>
            <a:r>
              <a:rPr lang="cy-GB" sz="1800" noProof="0" dirty="0">
                <a:solidFill>
                  <a:schemeClr val="accent1"/>
                </a:solidFill>
              </a:rPr>
              <a:t> → 📚 Darllen → 📝 Cynnig → 💬 Adborth → Ffurflen Moeseg 📖</a:t>
            </a:r>
          </a:p>
          <a:p>
            <a:pPr marL="0" indent="0" algn="ctr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y-GB" dirty="0">
                <a:solidFill>
                  <a:schemeClr val="accent1"/>
                </a:solidFill>
              </a:rPr>
              <a:t>Adolygiad Llenyddiaeth</a:t>
            </a:r>
            <a:r>
              <a:rPr lang="cy-GB" sz="1800" noProof="0" dirty="0">
                <a:solidFill>
                  <a:schemeClr val="accent1"/>
                </a:solidFill>
              </a:rPr>
              <a:t> → 🔍 Methodoleg → ✍Ysgrifennu → ✔ Golygu → 🎓 Cyflwyno</a:t>
            </a:r>
          </a:p>
        </p:txBody>
      </p:sp>
      <p:sp>
        <p:nvSpPr>
          <p:cNvPr id="5" name="Text 3"/>
          <p:cNvSpPr/>
          <p:nvPr/>
        </p:nvSpPr>
        <p:spPr>
          <a:xfrm>
            <a:off x="731519" y="3657600"/>
            <a:ext cx="8013759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Mae ymchwil yn daith. Mae eich dealltwriaeth yn datblygu wrth i chi ddarllen, trafod ac ysgrifennu. </a:t>
            </a:r>
            <a:endParaRPr lang="en-US" sz="16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The Dissertation Journey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You are here: Choosing Your Topic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274320" y="1828800"/>
            <a:ext cx="11430000" cy="1600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💡 </a:t>
            </a:r>
            <a:r>
              <a:rPr lang="en-US" sz="1800" dirty="0">
                <a:solidFill>
                  <a:schemeClr val="accent1"/>
                </a:solidFill>
              </a:rPr>
              <a:t>Choose Topic → 📚 Reading → 📝 Proposal → 💬 Feedback → Ethics Form 📖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Literature Review → 🔍 Methodology → ✍Writing → ✔ Editing → 🎓 Submission</a:t>
            </a:r>
          </a:p>
        </p:txBody>
      </p:sp>
      <p:sp>
        <p:nvSpPr>
          <p:cNvPr id="5" name="Text 3"/>
          <p:cNvSpPr/>
          <p:nvPr/>
        </p:nvSpPr>
        <p:spPr>
          <a:xfrm>
            <a:off x="731519" y="3657600"/>
            <a:ext cx="8013759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Research is a journey. Your understanding develops as you read, think, discuss and write.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71796" y="59159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2400" b="1" noProof="0" dirty="0">
                <a:solidFill>
                  <a:srgbClr val="1F4E79"/>
                </a:solidFill>
              </a:rPr>
              <a:t>Dewis Pwnc Traethawd Hir Da  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000000"/>
                </a:solidFill>
              </a:rPr>
              <a:t>📍 </a:t>
            </a:r>
            <a:r>
              <a:rPr lang="cy-GB" sz="1000" noProof="0" dirty="0">
                <a:solidFill>
                  <a:srgbClr val="000000"/>
                </a:solidFill>
              </a:rPr>
              <a:t>Rydych chi yma: Dewis Eich Pwnc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600" dirty="0">
                <a:solidFill>
                  <a:schemeClr val="accent1"/>
                </a:solidFill>
              </a:rPr>
              <a:t>Dylai bwnc da fod </a:t>
            </a:r>
            <a:endParaRPr lang="cy-GB" sz="1600" noProof="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yn ddiddorol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yn berthnasol 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wedi’i seilio ar lenyddiaeth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wedi’i ffocysu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yn rheoladwy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✔ yn gyraeddadwy</a:t>
            </a:r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485762"/>
              </p:ext>
            </p:extLst>
          </p:nvPr>
        </p:nvGraphicFramePr>
        <p:xfrm>
          <a:off x="4915593" y="1005840"/>
          <a:ext cx="6971607" cy="4846320"/>
        </p:xfrm>
        <a:graphic>
          <a:graphicData uri="http://schemas.openxmlformats.org/drawingml/2006/table">
            <a:tbl>
              <a:tblPr/>
              <a:tblGrid>
                <a:gridCol w="3771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b="1" noProof="0" dirty="0">
                          <a:solidFill>
                            <a:schemeClr val="accent1"/>
                          </a:solidFill>
                        </a:rPr>
                        <a:t>P</a:t>
                      </a:r>
                      <a:r>
                        <a:rPr lang="cy-GB" sz="1600" b="1" noProof="0" dirty="0" err="1">
                          <a:solidFill>
                            <a:schemeClr val="accent1"/>
                          </a:solidFill>
                        </a:rPr>
                        <a:t>wnc</a:t>
                      </a: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 Da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b="1" noProof="0" dirty="0">
                          <a:solidFill>
                            <a:schemeClr val="accent1"/>
                          </a:solidFill>
                        </a:rPr>
                        <a:t>R</a:t>
                      </a: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hy Eang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Cefnogi dysgwyr awtistig wrth iddynt drosglwyddo i ysgolion uwchradd yng Nghymru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Awtistiaeth 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Strategaethau cynhwysol ar gyfer disgyblion ag ADHD mewn Ysgolion Cynradd yng Nghymru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ADHD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Dysgu Awyr Agored yn Denmarc a Chymru </a:t>
                      </a:r>
                    </a:p>
                    <a:p>
                      <a:pPr marL="0" indent="0">
                        <a:buNone/>
                      </a:pPr>
                      <a:endParaRPr lang="cy-GB" sz="1600" noProof="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Cymorth ar gyfer plant Ffoaduriaid pan maen nhw’n dechrau ysgol yng Nghymru am y tro cyntaf</a:t>
                      </a:r>
                    </a:p>
                    <a:p>
                      <a:pPr marL="0" indent="0">
                        <a:buNone/>
                      </a:pPr>
                      <a:endParaRPr lang="cy-GB" sz="1600" noProof="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Effaith statws economaidd-gymdeithasol ar allu plant i ddysgu cerddoriaeth mewn ysgolion   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Dysgu Awyr Agored</a:t>
                      </a:r>
                    </a:p>
                    <a:p>
                      <a:pPr marL="0" indent="0">
                        <a:buNone/>
                      </a:pPr>
                      <a:endParaRPr lang="cy-GB" sz="1600" noProof="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Addysg Ffoaduriaid</a:t>
                      </a:r>
                    </a:p>
                    <a:p>
                      <a:pPr marL="0" indent="0">
                        <a:buNone/>
                      </a:pPr>
                      <a:endParaRPr lang="cy-GB" sz="1600" noProof="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y-GB" sz="1600" noProof="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y-GB" sz="1600" noProof="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Addysg Gerddoriaeth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 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609600" y="517606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500" b="1" dirty="0">
                <a:solidFill>
                  <a:srgbClr val="00B050"/>
                </a:solidFill>
              </a:rPr>
              <a:t>Cyngor Call</a:t>
            </a:r>
            <a:r>
              <a:rPr lang="cy-GB" sz="1500" b="1" noProof="0" dirty="0">
                <a:solidFill>
                  <a:srgbClr val="00B050"/>
                </a:solidFill>
              </a:rPr>
              <a:t>: Dewiswch bwnc sydd o ddiddordeb i chi. </a:t>
            </a:r>
            <a:endParaRPr lang="en-US" sz="15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Choosing a Good Dissertation Topic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You are here: Choosing Your Topic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A Good Topic Should Be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Interesting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Relevant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Supported by literature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Focused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Manageable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✔ Achievable</a:t>
            </a:r>
          </a:p>
        </p:txBody>
      </p:sp>
      <p:graphicFrame>
        <p:nvGraphicFramePr>
          <p:cNvPr id="5" name="Table 0"/>
          <p:cNvGraphicFramePr>
            <a:graphicFrameLocks noGrp="1"/>
          </p:cNvGraphicFramePr>
          <p:nvPr/>
        </p:nvGraphicFramePr>
        <p:xfrm>
          <a:off x="4001193" y="914400"/>
          <a:ext cx="6971607" cy="3870960"/>
        </p:xfrm>
        <a:graphic>
          <a:graphicData uri="http://schemas.openxmlformats.org/drawingml/2006/table">
            <a:tbl>
              <a:tblPr/>
              <a:tblGrid>
                <a:gridCol w="3771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Good Topic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Too Broad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Supporting autistic learners during transition to secondary school in Wales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Autism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Inclusive strategies for pupils with ADHD in Primary Schools in Wales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ADHD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Outdoor learning in Denmark and Wales</a:t>
                      </a:r>
                    </a:p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Support for Refugee children when they first start school in Wales</a:t>
                      </a:r>
                    </a:p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Th effect of socio-economic status on children’s ability to learn music in schools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Outdoor Learning</a:t>
                      </a:r>
                    </a:p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Refugee Education</a:t>
                      </a:r>
                    </a:p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Music Education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 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545869" y="4973781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B050"/>
                </a:solidFill>
              </a:rPr>
              <a:t>Top Tip: Choose a topic that genuinely interests you.</a:t>
            </a:r>
            <a:endParaRPr lang="en-US" sz="15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2400" b="1" noProof="0" dirty="0">
                <a:solidFill>
                  <a:srgbClr val="1F4E79"/>
                </a:solidFill>
              </a:rPr>
              <a:t>Cyfyngu eich Pwnc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000000"/>
                </a:solidFill>
              </a:rPr>
              <a:t>📍 Rydych chi yma: Dewis Eich Pwnc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229003" y="914400"/>
            <a:ext cx="3568931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cy-GB" noProof="0" dirty="0">
                <a:solidFill>
                  <a:schemeClr val="accent1"/>
                </a:solidFill>
              </a:rPr>
              <a:t>Addysg Gynhwysol</a:t>
            </a:r>
            <a:endParaRPr lang="cy-GB" sz="1800" noProof="0" dirty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Awtistiaeth</a:t>
            </a:r>
          </a:p>
          <a:p>
            <a:pPr marL="0" indent="0" algn="ctr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cy-GB" noProof="0" dirty="0">
                <a:solidFill>
                  <a:schemeClr val="accent1"/>
                </a:solidFill>
              </a:rPr>
              <a:t>Addysg Gynradd</a:t>
            </a:r>
            <a:endParaRPr lang="cy-GB" sz="1800" noProof="0" dirty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Trosglwyddo</a:t>
            </a:r>
          </a:p>
          <a:p>
            <a:pPr marL="0" indent="0" algn="ctr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cy-GB" noProof="0" dirty="0">
                <a:solidFill>
                  <a:schemeClr val="accent1"/>
                </a:solidFill>
              </a:rPr>
              <a:t>Strategaethau Addysgu</a:t>
            </a:r>
            <a:endParaRPr lang="cy-GB" sz="1800" noProof="0" dirty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r>
              <a:rPr lang="cy-GB" sz="1800" noProof="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cy-GB" noProof="0" dirty="0">
                <a:solidFill>
                  <a:schemeClr val="accent1"/>
                </a:solidFill>
              </a:rPr>
              <a:t>Ymchwil Cyfredol </a:t>
            </a:r>
            <a:endParaRPr lang="cy-GB" sz="1800" noProof="0" dirty="0">
              <a:solidFill>
                <a:schemeClr val="accent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914400"/>
            <a:ext cx="3200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Mae llawer o fyfyrwyr yn dechrau gyda phwnc sy'n rhy eang. Cyfyngwch eich ffocws nes bod y prosiect yn dod yn realistig.</a:t>
            </a:r>
          </a:p>
        </p:txBody>
      </p:sp>
      <p:sp>
        <p:nvSpPr>
          <p:cNvPr id="6" name="Text 4"/>
          <p:cNvSpPr/>
          <p:nvPr/>
        </p:nvSpPr>
        <p:spPr>
          <a:xfrm>
            <a:off x="457200" y="2743200"/>
            <a:ext cx="45720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400" noProof="0" dirty="0">
                <a:solidFill>
                  <a:schemeClr val="accent1"/>
                </a:solidFill>
              </a:rPr>
              <a:t>Cwestiwn traethawd hir â ffocws:
Beth mae ymchwil gyfredol yn ei nodi fel strategaethau effeithiol ar gyfer cefnogi dysgwyr awtistig wrth drosglwyddo i'r ysgol uwchradd?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Narrowing Your Topic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0" y="1828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You are here: Choosing Your Topic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229003" y="914400"/>
            <a:ext cx="3568931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Inclusive Education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Autism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Primary Education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Transition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Teacher Strategies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↓</a:t>
            </a:r>
          </a:p>
          <a:p>
            <a:pPr marL="0" indent="0" algn="ctr">
              <a:buNone/>
            </a:pPr>
            <a:r>
              <a:rPr lang="en-US" sz="1800" dirty="0">
                <a:solidFill>
                  <a:schemeClr val="accent1"/>
                </a:solidFill>
              </a:rPr>
              <a:t>Current Research</a:t>
            </a:r>
          </a:p>
        </p:txBody>
      </p:sp>
      <p:sp>
        <p:nvSpPr>
          <p:cNvPr id="5" name="Text 3"/>
          <p:cNvSpPr/>
          <p:nvPr/>
        </p:nvSpPr>
        <p:spPr>
          <a:xfrm>
            <a:off x="457200" y="914400"/>
            <a:ext cx="3200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Many students begin with a topic that is too broad. Narrow your focus until the project becomes realistic.</a:t>
            </a:r>
          </a:p>
        </p:txBody>
      </p:sp>
      <p:sp>
        <p:nvSpPr>
          <p:cNvPr id="6" name="Text 4"/>
          <p:cNvSpPr/>
          <p:nvPr/>
        </p:nvSpPr>
        <p:spPr>
          <a:xfrm>
            <a:off x="457200" y="2743200"/>
            <a:ext cx="45720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accent1"/>
                </a:solidFill>
              </a:rPr>
              <a:t>Focused dissertation question: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accent1"/>
                </a:solidFill>
              </a:rPr>
              <a:t>What does current research identify as effective strategies for supporting autistic learners during transition to secondary school?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2400" b="1" noProof="0" dirty="0">
                <a:solidFill>
                  <a:srgbClr val="1F4E79"/>
                </a:solidFill>
              </a:rPr>
              <a:t>Ysgrifennu Teitl Traethawd Hir Cryf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666666"/>
                </a:solidFill>
              </a:rPr>
              <a:t>Datblygu Eich Cynnig Ymchwil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731520"/>
            <a:ext cx="8984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Pam mae’r teitl yn bwysig?</a:t>
            </a:r>
          </a:p>
          <a:p>
            <a:pPr marL="0" indent="0">
              <a:buNone/>
            </a:pPr>
            <a:r>
              <a:rPr lang="cy-GB" sz="1600" noProof="0" dirty="0">
                <a:solidFill>
                  <a:schemeClr val="accent1"/>
                </a:solidFill>
              </a:rPr>
              <a:t>Eich teitl yw’r peth cyntaf mae eich darllenwr yn ei weld, dylai gyfathrebu ffocws eich ymchwil yn glir </a:t>
            </a:r>
          </a:p>
        </p:txBody>
      </p:sp>
      <p:sp>
        <p:nvSpPr>
          <p:cNvPr id="5" name="Text 3"/>
          <p:cNvSpPr/>
          <p:nvPr/>
        </p:nvSpPr>
        <p:spPr>
          <a:xfrm>
            <a:off x="457200" y="1645920"/>
            <a:ext cx="3200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dirty="0">
                <a:solidFill>
                  <a:schemeClr val="accent1"/>
                </a:solidFill>
              </a:rPr>
              <a:t>Mae teitl da yn dweud wrth y darllenydd:
• Beth
• Pwy/beth sy'n gysylltiedig
• Lle (os yw'n berthnasol)
• Y ffocws</a:t>
            </a:r>
            <a:endParaRPr lang="cy-GB" noProof="0" dirty="0">
              <a:solidFill>
                <a:schemeClr val="accent1"/>
              </a:solidFill>
            </a:endParaRPr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7694430"/>
              </p:ext>
            </p:extLst>
          </p:nvPr>
        </p:nvGraphicFramePr>
        <p:xfrm>
          <a:off x="3951316" y="1475810"/>
          <a:ext cx="7783484" cy="3925548"/>
        </p:xfrm>
        <a:graphic>
          <a:graphicData uri="http://schemas.openxmlformats.org/drawingml/2006/table">
            <a:tbl>
              <a:tblPr/>
              <a:tblGrid>
                <a:gridCol w="3099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839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Rhy Eang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 err="1">
                          <a:solidFill>
                            <a:schemeClr val="accent1"/>
                          </a:solidFill>
                        </a:rPr>
                        <a:t>Gwell</a:t>
                      </a:r>
                      <a:endParaRPr lang="en-US" sz="1600" b="1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Cynhwysiant ar gyfer Awtistiaeth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Strategaethau ystafell ddosbarth ar gyfer cefnogi dysgwyr awtistig mewn ysgolion cynradd prif ffrwd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Rheoli Ymddygiad</a:t>
                      </a:r>
                    </a:p>
                    <a:p>
                      <a:pPr marL="0" indent="0">
                        <a:buNone/>
                      </a:pPr>
                      <a:endParaRPr lang="cy-GB" sz="1600" noProof="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y-GB" sz="1600" noProof="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Rôl Teuluoedd mewn Addysg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Cefnogi ymddygiad cadarnhaol trwy arfer seiliedig ar drawma mewn addysg gynradd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cy-GB" sz="1600" noProof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Sut mae ffactorau  yn ymwneud â rhieni yn dylanwadu ar lesiant a chyrhaeddiad plant mewn ysgolion uwchradd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Dyslecsia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Strategaethau ystafell ddosbarth effeithiol ar gyfer cefnogi dysgwyr â dyslecsia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 4"/>
          <p:cNvSpPr/>
          <p:nvPr/>
        </p:nvSpPr>
        <p:spPr>
          <a:xfrm>
            <a:off x="522318" y="3582232"/>
            <a:ext cx="1899457" cy="16298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noProof="0" dirty="0">
                <a:solidFill>
                  <a:srgbClr val="008000"/>
                </a:solidFill>
              </a:rPr>
              <a:t>Cyngor Call: 
Cadwch hi'n glir, yn benodol, dylech osgoi geiriau diangen, a chofiwch y gall teitlau esblygu.</a:t>
            </a:r>
            <a:endParaRPr lang="cy-GB" sz="1600" noProof="0" dirty="0"/>
          </a:p>
        </p:txBody>
      </p:sp>
      <p:sp>
        <p:nvSpPr>
          <p:cNvPr id="8" name="Text 5"/>
          <p:cNvSpPr/>
          <p:nvPr/>
        </p:nvSpPr>
        <p:spPr>
          <a:xfrm>
            <a:off x="667789" y="5320145"/>
            <a:ext cx="8498378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600" b="1" dirty="0">
                <a:solidFill>
                  <a:schemeClr val="accent1"/>
                </a:solidFill>
              </a:rPr>
              <a:t>Gweithgaredd</a:t>
            </a:r>
            <a:r>
              <a:rPr lang="cy-GB" sz="1600" b="1" noProof="0" dirty="0">
                <a:solidFill>
                  <a:schemeClr val="accent1"/>
                </a:solidFill>
              </a:rPr>
              <a:t> (5 mun): Ysgrifennwch deitl posibl a gofynnwch i un o’ch cyfoedion a yw’n esbonio teitl y traethawd hir yn glir.</a:t>
            </a:r>
            <a:endParaRPr lang="en-US" sz="16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BFD2F8-88D0-71AB-0E7A-FCC4B6B2C0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F620D41D-990F-F6A3-D5DE-E9635EA33F96}"/>
              </a:ext>
            </a:extLst>
          </p:cNvPr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Writing a Strong Dissertation Title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4E524D2-66ED-6F04-0414-31931E895A75}"/>
              </a:ext>
            </a:extLst>
          </p:cNvPr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Developing Your Research Proposal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91FC5936-0182-1C46-D38B-A5D7EC6E7A23}"/>
              </a:ext>
            </a:extLst>
          </p:cNvPr>
          <p:cNvSpPr/>
          <p:nvPr/>
        </p:nvSpPr>
        <p:spPr>
          <a:xfrm>
            <a:off x="457200" y="731520"/>
            <a:ext cx="8984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Why does the title matter?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Your title is the first thing your reader sees. It should clearly communicate the focus of your research.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F5F7F4EB-7B34-22FF-EE4A-33659A1B5E48}"/>
              </a:ext>
            </a:extLst>
          </p:cNvPr>
          <p:cNvSpPr/>
          <p:nvPr/>
        </p:nvSpPr>
        <p:spPr>
          <a:xfrm>
            <a:off x="457200" y="1645920"/>
            <a:ext cx="3200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A good title tells the reader: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• What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• Who/what is involved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• Where (if relevant)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• The focus</a:t>
            </a:r>
          </a:p>
        </p:txBody>
      </p:sp>
      <p:graphicFrame>
        <p:nvGraphicFramePr>
          <p:cNvPr id="6" name="Table 0">
            <a:extLst>
              <a:ext uri="{FF2B5EF4-FFF2-40B4-BE49-F238E27FC236}">
                <a16:creationId xmlns:a16="http://schemas.microsoft.com/office/drawing/2014/main" id="{DDC57E57-E4D3-65B5-81ED-AA40233741B9}"/>
              </a:ext>
            </a:extLst>
          </p:cNvPr>
          <p:cNvGraphicFramePr>
            <a:graphicFrameLocks noGrp="1"/>
          </p:cNvGraphicFramePr>
          <p:nvPr/>
        </p:nvGraphicFramePr>
        <p:xfrm>
          <a:off x="3829396" y="1691640"/>
          <a:ext cx="7783484" cy="3781184"/>
        </p:xfrm>
        <a:graphic>
          <a:graphicData uri="http://schemas.openxmlformats.org/drawingml/2006/table">
            <a:tbl>
              <a:tblPr/>
              <a:tblGrid>
                <a:gridCol w="3099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839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Too Broad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Better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Inclusion for Autism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Inclusive classroom strategies for supporting autistic learners in mainstream primary schools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Behaviour Management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Supporting positive behaviour through trauma-informed practice in primary education</a:t>
                      </a:r>
                    </a:p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The Role of Families in Education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How do parental factors influence children’s wellbeing and attainment in secondary schools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85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Dyslexia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Effective classroom strategies for supporting learners with dyslexia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 4">
            <a:extLst>
              <a:ext uri="{FF2B5EF4-FFF2-40B4-BE49-F238E27FC236}">
                <a16:creationId xmlns:a16="http://schemas.microsoft.com/office/drawing/2014/main" id="{E19B7F68-167C-9B9D-D0FF-EFA75EDD479D}"/>
              </a:ext>
            </a:extLst>
          </p:cNvPr>
          <p:cNvSpPr/>
          <p:nvPr/>
        </p:nvSpPr>
        <p:spPr>
          <a:xfrm>
            <a:off x="522318" y="3582232"/>
            <a:ext cx="1899457" cy="156392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8000"/>
                </a:solidFill>
              </a:rPr>
              <a:t>Top Tips: 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008000"/>
                </a:solidFill>
              </a:rPr>
              <a:t>Keep it clear, specific, avoid unnecessary words, and remember titles can evolve.</a:t>
            </a:r>
            <a:endParaRPr lang="en-US" sz="1600" dirty="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CA3E702B-D609-9846-BE09-1906C28C9858}"/>
              </a:ext>
            </a:extLst>
          </p:cNvPr>
          <p:cNvSpPr/>
          <p:nvPr/>
        </p:nvSpPr>
        <p:spPr>
          <a:xfrm>
            <a:off x="667789" y="5320145"/>
            <a:ext cx="8498378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Activity (5 min): Write a possible title and ask a peer if it clearly explains the dissertation topic.</a:t>
            </a:r>
            <a:endParaRPr lang="en-US" sz="1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6808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Ysgrifennu'r Cyflwyniad a'r Rhesymeg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666666"/>
                </a:solidFill>
              </a:rPr>
              <a:t>Esbonio pam mae eich pwnc yn bwysig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73152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900" b="1" noProof="0" dirty="0">
                <a:solidFill>
                  <a:schemeClr val="accent1"/>
                </a:solidFill>
              </a:rPr>
              <a:t>Cwestiwn Allweddol: Pam mae'r ymchwil hon yn werth ei wneud?</a:t>
            </a:r>
            <a:endParaRPr lang="en-US" sz="1900" dirty="0">
              <a:solidFill>
                <a:schemeClr val="accent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457199" y="1188720"/>
            <a:ext cx="10568763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noProof="0" dirty="0">
                <a:solidFill>
                  <a:schemeClr val="accent1"/>
                </a:solidFill>
              </a:rPr>
              <a:t>Esboniwch beth yw'r pwnc, pam y gwnaethoch ei ddewis, pam ei fod yn bwysig, a'i berthnasedd i Addysg Gynhwysol a'r cyd-destun Cymreig/DU.</a:t>
            </a:r>
            <a:endParaRPr lang="en-US" sz="1600" dirty="0">
              <a:solidFill>
                <a:schemeClr val="accent1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0" y="2103120"/>
            <a:ext cx="3657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500" noProof="0" dirty="0">
                <a:solidFill>
                  <a:schemeClr val="accent1"/>
                </a:solidFill>
              </a:rPr>
              <a:t>Meddyliwch am:
• Pam mae'r mater hwn yn bwysig?
• Pwy sy'n elwa?
• Newidiadau polisi/arfer?
• Unrhyw ddadl?</a:t>
            </a:r>
            <a:endParaRPr lang="en-US" sz="1500" dirty="0">
              <a:solidFill>
                <a:schemeClr val="accent1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4386349" y="2103120"/>
            <a:ext cx="6858000" cy="1645920"/>
          </a:xfrm>
          <a:prstGeom prst="rect">
            <a:avLst/>
          </a:prstGeom>
          <a:solidFill>
            <a:srgbClr val="F2F2F2"/>
          </a:solidFill>
          <a:ln/>
        </p:spPr>
        <p:txBody>
          <a:bodyPr wrap="square" rtlCol="0" anchor="ctr"/>
          <a:lstStyle/>
          <a:p>
            <a:r>
              <a:rPr lang="cy-GB" sz="1400" noProof="0" dirty="0">
                <a:solidFill>
                  <a:srgbClr val="000000"/>
                </a:solidFill>
              </a:rPr>
              <a:t>Enghraifft </a:t>
            </a:r>
            <a:r>
              <a:rPr lang="cy-GB" sz="1400" dirty="0">
                <a:solidFill>
                  <a:srgbClr val="000000"/>
                </a:solidFill>
              </a:rPr>
              <a:t>ar Waith</a:t>
            </a:r>
            <a:r>
              <a:rPr lang="cy-GB" sz="1400" noProof="0" dirty="0">
                <a:solidFill>
                  <a:srgbClr val="000000"/>
                </a:solidFill>
              </a:rPr>
              <a:t>
Gall pontio o'r ysgol gynradd i'r ysgol uwchradd gyflwyno heriau sylweddol i ddysgwyr awtistig. Gall deall strategaethau effeithiol helpu ysgolion i greu amgylcheddau dysgu mwy cynhwysol.</a:t>
            </a:r>
            <a:endParaRPr lang="cy-GB" sz="1400" noProof="0" dirty="0"/>
          </a:p>
        </p:txBody>
      </p:sp>
      <p:sp>
        <p:nvSpPr>
          <p:cNvPr id="8" name="Text 6"/>
          <p:cNvSpPr/>
          <p:nvPr/>
        </p:nvSpPr>
        <p:spPr>
          <a:xfrm>
            <a:off x="457200" y="3749040"/>
            <a:ext cx="842630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noProof="0" dirty="0">
                <a:solidFill>
                  <a:srgbClr val="C00000"/>
                </a:solidFill>
              </a:rPr>
              <a:t>Camgymeriadau cyffredin: Esbonio popeth, ysgrifennu adolygiad llenyddiaeth, barn heb gefnogaeth.</a:t>
            </a:r>
            <a:endParaRPr lang="en-US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07F5AF-C7BF-285F-83E8-1B6C2DD1550C}"/>
              </a:ext>
            </a:extLst>
          </p:cNvPr>
          <p:cNvSpPr txBox="1"/>
          <p:nvPr/>
        </p:nvSpPr>
        <p:spPr>
          <a:xfrm>
            <a:off x="831273" y="4682836"/>
            <a:ext cx="6456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>
                <a:solidFill>
                  <a:schemeClr val="accent1"/>
                </a:solidFill>
              </a:rPr>
              <a:t>Gweithgaredd dosbarth cyfan: Ychwanegu at yr enghraifft waith gan ddefnyddio dadleuon polisi neu theori gyfredol</a:t>
            </a:r>
            <a:endParaRPr lang="en-US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FB69D-0A85-9A4E-F232-69EC8199A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3C93127E-C9E5-6CED-C3D8-ED4D870A23C4}"/>
              </a:ext>
            </a:extLst>
          </p:cNvPr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Writing the Introduction and Rationale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FDDE3AF4-A07B-2BF2-E502-75A3CBA2FF12}"/>
              </a:ext>
            </a:extLst>
          </p:cNvPr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Explaining Why Your Topic Matters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4EC75CF1-9A33-CA92-22BB-382ABB30939D}"/>
              </a:ext>
            </a:extLst>
          </p:cNvPr>
          <p:cNvSpPr/>
          <p:nvPr/>
        </p:nvSpPr>
        <p:spPr>
          <a:xfrm>
            <a:off x="457200" y="73152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accent1"/>
                </a:solidFill>
              </a:rPr>
              <a:t>Key Question: Why is this research worth doing?</a:t>
            </a:r>
            <a:endParaRPr lang="en-US" sz="1900" dirty="0">
              <a:solidFill>
                <a:schemeClr val="accent1"/>
              </a:solidFill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966C450B-9CFA-D317-0B7C-1D8E6C070220}"/>
              </a:ext>
            </a:extLst>
          </p:cNvPr>
          <p:cNvSpPr/>
          <p:nvPr/>
        </p:nvSpPr>
        <p:spPr>
          <a:xfrm>
            <a:off x="457199" y="1188720"/>
            <a:ext cx="10568763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Explain what the topic is, why you chose it, why it matters, and its relevance to Inclusive Education and the Welsh/UK context.</a:t>
            </a: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F6E07BA2-9E4A-9434-B938-60BDF3ED21A6}"/>
              </a:ext>
            </a:extLst>
          </p:cNvPr>
          <p:cNvSpPr/>
          <p:nvPr/>
        </p:nvSpPr>
        <p:spPr>
          <a:xfrm>
            <a:off x="457200" y="2103120"/>
            <a:ext cx="3657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Think About: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Why does this issue matter?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Who benefits?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Policy/practice changes?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Any debate?</a:t>
            </a: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9BD93EEB-7698-F59D-0BB4-B2461BD24D0B}"/>
              </a:ext>
            </a:extLst>
          </p:cNvPr>
          <p:cNvSpPr/>
          <p:nvPr/>
        </p:nvSpPr>
        <p:spPr>
          <a:xfrm>
            <a:off x="4386349" y="2103120"/>
            <a:ext cx="6858000" cy="1645920"/>
          </a:xfrm>
          <a:prstGeom prst="rect">
            <a:avLst/>
          </a:prstGeom>
          <a:solidFill>
            <a:srgbClr val="F2F2F2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Worked Example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Transition from primary to secondary school can present significant challenges for autistic learners. Understanding effective strategies can help schools create more inclusive learning environments.</a:t>
            </a:r>
            <a:endParaRPr lang="en-US" sz="140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E37FE262-2F17-FC92-B6B2-FD2E7FB90134}"/>
              </a:ext>
            </a:extLst>
          </p:cNvPr>
          <p:cNvSpPr/>
          <p:nvPr/>
        </p:nvSpPr>
        <p:spPr>
          <a:xfrm>
            <a:off x="457200" y="3749040"/>
            <a:ext cx="842630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C00000"/>
                </a:solidFill>
              </a:rPr>
              <a:t>Common mistakes: Explaining everything, writing a literature review, unsupported opinions.</a:t>
            </a:r>
            <a:endParaRPr lang="en-US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F7A903-E665-5237-9F2F-8345DEC00A83}"/>
              </a:ext>
            </a:extLst>
          </p:cNvPr>
          <p:cNvSpPr txBox="1"/>
          <p:nvPr/>
        </p:nvSpPr>
        <p:spPr>
          <a:xfrm>
            <a:off x="831273" y="4682836"/>
            <a:ext cx="6456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Whole class activity: Add to the worked example using current policy or theory debates</a:t>
            </a: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0668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Nod o’i gymharu â Chwestiynau Ymchwil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666666"/>
                </a:solidFill>
              </a:rPr>
              <a:t>Cynllunio Eich Ymchwiliad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85800" y="1554480"/>
            <a:ext cx="673572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Nod = pwrpas cyffredinol y traethawd hir (fel arfer un frawddeg).</a:t>
            </a:r>
          </a:p>
        </p:txBody>
      </p:sp>
      <p:sp>
        <p:nvSpPr>
          <p:cNvPr id="5" name="Text 3"/>
          <p:cNvSpPr/>
          <p:nvPr/>
        </p:nvSpPr>
        <p:spPr>
          <a:xfrm>
            <a:off x="548640" y="2286000"/>
            <a:ext cx="53035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noProof="0" dirty="0">
                <a:solidFill>
                  <a:schemeClr val="accent1"/>
                </a:solidFill>
              </a:rPr>
              <a:t>Nod enghreifftiol
Nod y traethawd hir hwn yw archwilio'r hyn y mae ymchwil gyfredol yn ei nodi fel strategaethau effeithiol ar gyfer cefnogi dysgwyr awtistig wrth iddynt drosglwyddo i'r ysgol uwchradd.</a:t>
            </a:r>
            <a:endParaRPr lang="en-US" sz="1600" dirty="0">
              <a:solidFill>
                <a:schemeClr val="accent1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6633556" y="2560320"/>
            <a:ext cx="53035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Cwestiynau Ymchwil:
• Pa strategaethau sy'n cael eu nodi?
• Pa rwystrau sy'n cael eu trafod?
• Pa oblygiadau sy'n cael eu hawgrymu?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2560320" y="3931920"/>
            <a:ext cx="6400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b="1" noProof="0" dirty="0">
                <a:solidFill>
                  <a:srgbClr val="008000"/>
                </a:solidFill>
              </a:rPr>
              <a:t>Cyngor Call: Dylai pob cwestiwn ymchwil helpu i ateb eich nod.</a:t>
            </a:r>
            <a:endParaRPr lang="cy-GB" sz="1600" b="1" noProof="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E4CED8-DFAD-45C8-7CEE-822FFCE68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788CAF53-5599-ED55-D28D-15BE063EC281}"/>
              </a:ext>
            </a:extLst>
          </p:cNvPr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Aim versus Research Questions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4E99D12-14E7-E40F-B523-EB94A69BA924}"/>
              </a:ext>
            </a:extLst>
          </p:cNvPr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Planning Your Investigation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FC942FB-684A-5B6C-B21B-EB40332BCD6D}"/>
              </a:ext>
            </a:extLst>
          </p:cNvPr>
          <p:cNvSpPr/>
          <p:nvPr/>
        </p:nvSpPr>
        <p:spPr>
          <a:xfrm>
            <a:off x="685800" y="1554480"/>
            <a:ext cx="673572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Aim = overall purpose of the dissertation (usually one sentence).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71585EBE-7DDD-55B7-F14C-0FFFD367268A}"/>
              </a:ext>
            </a:extLst>
          </p:cNvPr>
          <p:cNvSpPr/>
          <p:nvPr/>
        </p:nvSpPr>
        <p:spPr>
          <a:xfrm>
            <a:off x="548640" y="2286000"/>
            <a:ext cx="53035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Example Aim: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The aim of this dissertation is to explore what current research identifies as effective strategies for supporting autistic learners during transition to secondary school.</a:t>
            </a: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51339648-A9D1-FB11-5F61-0DEB74DC87EC}"/>
              </a:ext>
            </a:extLst>
          </p:cNvPr>
          <p:cNvSpPr/>
          <p:nvPr/>
        </p:nvSpPr>
        <p:spPr>
          <a:xfrm>
            <a:off x="6633556" y="2560320"/>
            <a:ext cx="53035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Research Questions: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• What strategies are identified?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• What barriers are discussed?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• What implications are suggested?</a:t>
            </a: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EBE103E3-35C2-80DC-06D4-46CE5C7FB57E}"/>
              </a:ext>
            </a:extLst>
          </p:cNvPr>
          <p:cNvSpPr/>
          <p:nvPr/>
        </p:nvSpPr>
        <p:spPr>
          <a:xfrm>
            <a:off x="2560320" y="3931920"/>
            <a:ext cx="6400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8000"/>
                </a:solidFill>
              </a:rPr>
              <a:t>Top Tip: Every research question should help answer your aim.</a:t>
            </a:r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12541566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Beth sy’n Gwneud </a:t>
            </a:r>
            <a:r>
              <a:rPr lang="cy-GB" sz="2400" b="1" dirty="0">
                <a:solidFill>
                  <a:srgbClr val="1F4E79"/>
                </a:solidFill>
              </a:rPr>
              <a:t>C</a:t>
            </a:r>
            <a:r>
              <a:rPr lang="cy-GB" sz="2400" b="1" noProof="0" dirty="0" err="1">
                <a:solidFill>
                  <a:srgbClr val="1F4E79"/>
                </a:solidFill>
              </a:rPr>
              <a:t>westiwn</a:t>
            </a:r>
            <a:r>
              <a:rPr lang="cy-GB" sz="2400" b="1" noProof="0" dirty="0">
                <a:solidFill>
                  <a:srgbClr val="1F4E79"/>
                </a:solidFill>
              </a:rPr>
              <a:t> Ymchwil </a:t>
            </a:r>
            <a:r>
              <a:rPr lang="cy-GB" sz="2400" b="1" dirty="0">
                <a:solidFill>
                  <a:srgbClr val="1F4E79"/>
                </a:solidFill>
              </a:rPr>
              <a:t>D</a:t>
            </a:r>
            <a:r>
              <a:rPr lang="cy-GB" sz="2400" b="1" noProof="0" dirty="0">
                <a:solidFill>
                  <a:srgbClr val="1F4E79"/>
                </a:solidFill>
              </a:rPr>
              <a:t>a?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666666"/>
                </a:solidFill>
              </a:rPr>
              <a:t>Mireinio Eich Ffocws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2457796" cy="31200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chemeClr val="accent1"/>
                </a:solidFill>
              </a:rPr>
              <a:t>Tri Phrawf
🎯 Wedi’i ffocysu
📚 </a:t>
            </a:r>
            <a:r>
              <a:rPr lang="cy-GB" sz="2400" b="1" noProof="0" dirty="0" err="1">
                <a:solidFill>
                  <a:schemeClr val="accent1"/>
                </a:solidFill>
              </a:rPr>
              <a:t>Ymchwiliadwy</a:t>
            </a:r>
            <a:r>
              <a:rPr lang="cy-GB" sz="2400" b="1" noProof="0" dirty="0">
                <a:solidFill>
                  <a:schemeClr val="accent1"/>
                </a:solidFill>
              </a:rPr>
              <a:t>
⏳ Realistig</a:t>
            </a:r>
            <a:endParaRPr lang="en-US" sz="2400" dirty="0">
              <a:solidFill>
                <a:schemeClr val="accent1"/>
              </a:solidFill>
            </a:endParaRPr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014695"/>
              </p:ext>
            </p:extLst>
          </p:nvPr>
        </p:nvGraphicFramePr>
        <p:xfrm>
          <a:off x="3200400" y="822959"/>
          <a:ext cx="7838902" cy="3660372"/>
        </p:xfrm>
        <a:graphic>
          <a:graphicData uri="http://schemas.openxmlformats.org/drawingml/2006/table">
            <a:tbl>
              <a:tblPr/>
              <a:tblGrid>
                <a:gridCol w="26212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176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1509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Cwestiwn Gwan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Cwestiwn Gwell</a:t>
                      </a:r>
                      <a:endParaRPr lang="en-US" sz="1600" b="1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509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Sut y gall ysgolion wella cynhwysiant?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Beth mae ymchwil ddiweddar yn ei nodi fel strategaethau effeithiol ar gyfer cefnogi dysgwyr awtistig mewn ysgolion cynradd prif ffrwd?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509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A yw cynhwysiant yn dda?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Pa fanteision a heriau sy'n cael eu nodi mewn ymchwil ddiweddar?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509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Beth sy'n achosi ADHD?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Pa strategaethau dosbarth y mae ymchwil ddiweddar yn eu nodi sy’n cefnogi dysgwyr ag ADHD?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568036" y="4860175"/>
            <a:ext cx="552796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b="1" noProof="0" dirty="0">
                <a:solidFill>
                  <a:schemeClr val="accent1"/>
                </a:solidFill>
              </a:rPr>
              <a:t>Adfyfyrio: Pa fersiwn sy'n haws i'w ateb a pham?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3CFBD-816B-EB0A-CD52-8DD839BF3B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BE1EEC0E-7D0C-D2CB-7C8D-A92E123B8F49}"/>
              </a:ext>
            </a:extLst>
          </p:cNvPr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What Makes a Good Research Question?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F94273AF-FC85-7D3A-4641-B8C44A2FDB64}"/>
              </a:ext>
            </a:extLst>
          </p:cNvPr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Refining Your Focus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883152B9-D130-5EB4-2A6F-21CEECFBF4D5}"/>
              </a:ext>
            </a:extLst>
          </p:cNvPr>
          <p:cNvSpPr/>
          <p:nvPr/>
        </p:nvSpPr>
        <p:spPr>
          <a:xfrm>
            <a:off x="457200" y="914400"/>
            <a:ext cx="2457796" cy="31200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accent1"/>
                </a:solidFill>
              </a:rPr>
              <a:t>Three Tests</a:t>
            </a:r>
          </a:p>
          <a:p>
            <a:pPr marL="0" indent="0">
              <a:buNone/>
            </a:pPr>
            <a:endParaRPr lang="en-US" sz="2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accent1"/>
                </a:solidFill>
              </a:rPr>
              <a:t>🎯 Focused</a:t>
            </a:r>
          </a:p>
          <a:p>
            <a:pPr marL="0" indent="0">
              <a:buNone/>
            </a:pPr>
            <a:endParaRPr lang="en-US" sz="2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accent1"/>
                </a:solidFill>
              </a:rPr>
              <a:t>📚 Researchable</a:t>
            </a:r>
          </a:p>
          <a:p>
            <a:pPr marL="0" indent="0">
              <a:buNone/>
            </a:pPr>
            <a:endParaRPr lang="en-US" sz="2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accent1"/>
                </a:solidFill>
              </a:rPr>
              <a:t>⏳ Realistic</a:t>
            </a:r>
            <a:endParaRPr lang="en-US" sz="2400" dirty="0">
              <a:solidFill>
                <a:schemeClr val="accent1"/>
              </a:solidFill>
            </a:endParaRPr>
          </a:p>
        </p:txBody>
      </p:sp>
      <p:graphicFrame>
        <p:nvGraphicFramePr>
          <p:cNvPr id="5" name="Table 0">
            <a:extLst>
              <a:ext uri="{FF2B5EF4-FFF2-40B4-BE49-F238E27FC236}">
                <a16:creationId xmlns:a16="http://schemas.microsoft.com/office/drawing/2014/main" id="{05159C07-5C9F-E82E-088B-4FA1183BBDA4}"/>
              </a:ext>
            </a:extLst>
          </p:cNvPr>
          <p:cNvGraphicFramePr>
            <a:graphicFrameLocks noGrp="1"/>
          </p:cNvGraphicFramePr>
          <p:nvPr/>
        </p:nvGraphicFramePr>
        <p:xfrm>
          <a:off x="3200400" y="822959"/>
          <a:ext cx="7838902" cy="3660372"/>
        </p:xfrm>
        <a:graphic>
          <a:graphicData uri="http://schemas.openxmlformats.org/drawingml/2006/table">
            <a:tbl>
              <a:tblPr/>
              <a:tblGrid>
                <a:gridCol w="26212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176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1509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Weak Question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Improved Question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509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How can schools improve inclusion?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What does recent research identify as effective strategies for supporting autistic learners in mainstream primary schools?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509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Is inclusion good?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What benefits and challenges are identified within recent research?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509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What causes ADHD?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What classroom strategies does recent research identify as supporting learners with ADHD?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 3">
            <a:extLst>
              <a:ext uri="{FF2B5EF4-FFF2-40B4-BE49-F238E27FC236}">
                <a16:creationId xmlns:a16="http://schemas.microsoft.com/office/drawing/2014/main" id="{825F64A8-06B6-4E8C-C7D5-B8069517F43F}"/>
              </a:ext>
            </a:extLst>
          </p:cNvPr>
          <p:cNvSpPr/>
          <p:nvPr/>
        </p:nvSpPr>
        <p:spPr>
          <a:xfrm>
            <a:off x="568036" y="4860175"/>
            <a:ext cx="552796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Reflection: Which version is easier to answer and why?</a:t>
            </a:r>
          </a:p>
        </p:txBody>
      </p:sp>
    </p:spTree>
    <p:extLst>
      <p:ext uri="{BB962C8B-B14F-4D97-AF65-F5344CB8AC3E}">
        <p14:creationId xmlns:p14="http://schemas.microsoft.com/office/powerpoint/2010/main" val="34751428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Gweithgaredd Gweithdy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666666"/>
                </a:solidFill>
              </a:rPr>
              <a:t>Ymarfer eich sgiliau ymchwil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822960"/>
            <a:ext cx="518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b="1" dirty="0">
                <a:solidFill>
                  <a:schemeClr val="accent1"/>
                </a:solidFill>
              </a:rPr>
              <a:t>Ewch ati i </a:t>
            </a:r>
            <a:r>
              <a:rPr lang="cy-GB" b="1" noProof="0" dirty="0">
                <a:solidFill>
                  <a:schemeClr val="accent1"/>
                </a:solidFill>
              </a:rPr>
              <a:t>wella'r cwestiynau ymchwil hyn:</a:t>
            </a:r>
            <a:endParaRPr lang="en-US" sz="1800" dirty="0">
              <a:solidFill>
                <a:schemeClr val="accent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731520" y="1371600"/>
            <a:ext cx="45720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1. Sut y gall addysg ddod yn fwy cynhwysol?
2. Beth sy'n helpu plant i ddysgu?
3. Sut ddylai ysgolion ddelio ag ymddygiad</a:t>
            </a:r>
            <a:r>
              <a:rPr lang="en-US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6" name="Text 4"/>
          <p:cNvSpPr/>
          <p:nvPr/>
        </p:nvSpPr>
        <p:spPr>
          <a:xfrm>
            <a:off x="731520" y="2788922"/>
            <a:ext cx="6317866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Gofynnwch: Pwy? Ble? Pa ddysgwyr? Pa leoliad? Pa agwedd</a:t>
            </a:r>
            <a:r>
              <a:rPr lang="en-US" sz="1800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7" name="Text 5"/>
          <p:cNvSpPr/>
          <p:nvPr/>
        </p:nvSpPr>
        <p:spPr>
          <a:xfrm>
            <a:off x="683029" y="3931921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noProof="0" dirty="0">
                <a:solidFill>
                  <a:schemeClr val="accent1"/>
                </a:solidFill>
              </a:rPr>
              <a:t>Rhannwch a thrafod: A yw’r cwestiwn wedi’i ffocysu, yn bwnc y gellir ei ymchwilio ac a yw’n realistig?</a:t>
            </a:r>
            <a:endParaRPr lang="en-US" sz="1600" dirty="0">
              <a:solidFill>
                <a:schemeClr val="accent1"/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640080" y="48463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000" b="1" noProof="0" dirty="0">
                <a:solidFill>
                  <a:srgbClr val="008000"/>
                </a:solidFill>
              </a:rPr>
              <a:t>Pwynt Dysgu Allweddol: Mae cwestiynau ymchwil cryfach yn gwneud traethodau hir yn haws i'w hysgrifennu</a:t>
            </a:r>
            <a:r>
              <a:rPr lang="en-US" sz="2000" b="1" dirty="0">
                <a:solidFill>
                  <a:srgbClr val="008000"/>
                </a:solidFill>
              </a:rPr>
              <a:t>.</a:t>
            </a:r>
            <a:endParaRPr lang="en-US" sz="20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0D42A2-E044-A25C-815F-DDE51FE85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7261D205-0469-A84C-F804-C6FE140C954E}"/>
              </a:ext>
            </a:extLst>
          </p:cNvPr>
          <p:cNvSpPr/>
          <p:nvPr/>
        </p:nvSpPr>
        <p:spPr>
          <a:xfrm>
            <a:off x="365760" y="228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Workshop Activity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35B07101-00FB-1D14-8221-553FE6AD4A7C}"/>
              </a:ext>
            </a:extLst>
          </p:cNvPr>
          <p:cNvSpPr/>
          <p:nvPr/>
        </p:nvSpPr>
        <p:spPr>
          <a:xfrm>
            <a:off x="8412480" y="2286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Practising Your Research Skills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0A8DFFDD-7E2E-15AC-8A8A-05BAA5CBAC25}"/>
              </a:ext>
            </a:extLst>
          </p:cNvPr>
          <p:cNvSpPr/>
          <p:nvPr/>
        </p:nvSpPr>
        <p:spPr>
          <a:xfrm>
            <a:off x="457200" y="822960"/>
            <a:ext cx="3657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accent1"/>
                </a:solidFill>
              </a:rPr>
              <a:t>Improve these research questions:</a:t>
            </a:r>
            <a:endParaRPr lang="en-US" sz="1800" dirty="0">
              <a:solidFill>
                <a:schemeClr val="accent1"/>
              </a:solidFill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A53FA967-1FD7-0FFE-E6B2-4D2391842A3E}"/>
              </a:ext>
            </a:extLst>
          </p:cNvPr>
          <p:cNvSpPr/>
          <p:nvPr/>
        </p:nvSpPr>
        <p:spPr>
          <a:xfrm>
            <a:off x="731520" y="1371600"/>
            <a:ext cx="45720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1. How can education become more inclusive?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2. What helps children learn?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3. How should schools deal with behaviour?</a:t>
            </a: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E78061A2-E110-A73B-B5F1-11FE63F3CB23}"/>
              </a:ext>
            </a:extLst>
          </p:cNvPr>
          <p:cNvSpPr/>
          <p:nvPr/>
        </p:nvSpPr>
        <p:spPr>
          <a:xfrm>
            <a:off x="731520" y="2788922"/>
            <a:ext cx="6317866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chemeClr val="accent1"/>
                </a:solidFill>
              </a:rPr>
              <a:t>Ask: Who? Where? Which learners? Which setting? What aspect?</a:t>
            </a: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2FAEA1BF-A668-097F-9D22-2E986A2A9DF0}"/>
              </a:ext>
            </a:extLst>
          </p:cNvPr>
          <p:cNvSpPr/>
          <p:nvPr/>
        </p:nvSpPr>
        <p:spPr>
          <a:xfrm>
            <a:off x="683029" y="3931921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Share and discuss: Is it focused, researchable and realistic?</a:t>
            </a: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9DAFCE11-1DA9-FA33-233D-327CA0538D1B}"/>
              </a:ext>
            </a:extLst>
          </p:cNvPr>
          <p:cNvSpPr/>
          <p:nvPr/>
        </p:nvSpPr>
        <p:spPr>
          <a:xfrm>
            <a:off x="640080" y="48463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8000"/>
                </a:solidFill>
              </a:rPr>
              <a:t>Key Learning Point: Stronger research questions make dissertations easier to write.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838315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Deall y Llenyddiaeth Gefndirol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000000"/>
                </a:solidFill>
              </a:rPr>
              <a:t>📍 Archwilio'r Ymchwil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365760" y="731520"/>
            <a:ext cx="73152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b="1" noProof="0" dirty="0">
                <a:solidFill>
                  <a:srgbClr val="00B050"/>
                </a:solidFill>
              </a:rPr>
              <a:t>Nid crynodeb yn unig yw adolygiad llenyddiaeth. Mae'n helpu i nodi themâu, cymharu safbwyntiau, adnabod bylchau ac adeiladu sylfeini er mwyn ateb cwestiynau ymchwil</a:t>
            </a:r>
            <a:r>
              <a:rPr lang="en-US" sz="1600" b="1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5" name="Text 3"/>
          <p:cNvSpPr/>
          <p:nvPr/>
        </p:nvSpPr>
        <p:spPr>
          <a:xfrm>
            <a:off x="7758544" y="914400"/>
            <a:ext cx="3097298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cy-GB" noProof="0" dirty="0">
                <a:solidFill>
                  <a:schemeClr val="accent1"/>
                </a:solidFill>
              </a:rPr>
              <a:t>Darllen yn eang ↓
Nodi themâu ↓
Cymharu syniadau ↓
Gwerthuso tystiolaeth ↓
Datblygu dealltwriaeth ↓
Ateb cwestiynau ymchwil</a:t>
            </a:r>
          </a:p>
        </p:txBody>
      </p:sp>
      <p:sp>
        <p:nvSpPr>
          <p:cNvPr id="6" name="Text 4"/>
          <p:cNvSpPr/>
          <p:nvPr/>
        </p:nvSpPr>
        <p:spPr>
          <a:xfrm>
            <a:off x="365760" y="2377440"/>
            <a:ext cx="56692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400" noProof="0" dirty="0">
                <a:solidFill>
                  <a:schemeClr val="accent1"/>
                </a:solidFill>
              </a:rPr>
              <a:t>Enghraifft (ADHD): trefnwch lenyddiaeth o amgylch themâu fel trefnu ystafell ddosbarth, cymorth ymddygiad, hyfforddiant athrawon, llesiant ac ymgysylltu â theuluoedd.</a:t>
            </a:r>
          </a:p>
        </p:txBody>
      </p:sp>
      <p:sp>
        <p:nvSpPr>
          <p:cNvPr id="7" name="Text 5"/>
          <p:cNvSpPr/>
          <p:nvPr/>
        </p:nvSpPr>
        <p:spPr>
          <a:xfrm>
            <a:off x="365760" y="3749040"/>
            <a:ext cx="10972800" cy="411480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r>
              <a:rPr lang="cy-GB" b="1" noProof="0" dirty="0">
                <a:solidFill>
                  <a:srgbClr val="006666"/>
                </a:solidFill>
              </a:rPr>
              <a:t>Cyngor Call: Gofynnwch "Beth mae'r ymchwil yn ei ddweud wrthym?" nid "Beth ddywedodd pob awdur?"</a:t>
            </a:r>
            <a:endParaRPr lang="cy-GB" b="1" noProof="0" dirty="0"/>
          </a:p>
        </p:txBody>
      </p:sp>
      <p:sp>
        <p:nvSpPr>
          <p:cNvPr id="8" name="Text 6"/>
          <p:cNvSpPr/>
          <p:nvPr/>
        </p:nvSpPr>
        <p:spPr>
          <a:xfrm>
            <a:off x="365759" y="4572000"/>
            <a:ext cx="739278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b="1" noProof="0" dirty="0">
                <a:solidFill>
                  <a:schemeClr val="accent1"/>
                </a:solidFill>
              </a:rPr>
              <a:t>Adfyfyrio: </a:t>
            </a:r>
            <a:r>
              <a:rPr lang="cy-GB" sz="1600" b="1" dirty="0">
                <a:solidFill>
                  <a:schemeClr val="accent1"/>
                </a:solidFill>
              </a:rPr>
              <a:t> Cofnodwch</a:t>
            </a:r>
            <a:r>
              <a:rPr lang="cy-GB" sz="1600" b="1" noProof="0" dirty="0">
                <a:solidFill>
                  <a:schemeClr val="accent1"/>
                </a:solidFill>
              </a:rPr>
              <a:t> dair thema rydych chi'n disgwyl dod o hyd iddynt yn eich pwnc eich hun.</a:t>
            </a:r>
            <a:endParaRPr lang="cy-GB" sz="1600" b="1" noProof="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93435-CF1E-E05A-8852-B728BA0ED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C50A779-63F0-96FC-5308-470EF0291CEA}"/>
              </a:ext>
            </a:extLst>
          </p:cNvPr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Understanding the Background Literature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14544B86-4D77-5F2A-9A22-9F3B36E1D064}"/>
              </a:ext>
            </a:extLst>
          </p:cNvPr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Exploring the Research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8650ADDE-9558-E0FF-D034-FD40077D1625}"/>
              </a:ext>
            </a:extLst>
          </p:cNvPr>
          <p:cNvSpPr/>
          <p:nvPr/>
        </p:nvSpPr>
        <p:spPr>
          <a:xfrm>
            <a:off x="365760" y="731520"/>
            <a:ext cx="73152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B050"/>
                </a:solidFill>
              </a:rPr>
              <a:t>A literature review is not simply a summary. It helps identify themes, compare viewpoints, recognise gaps and build foundations for answering research questions.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821C9ECA-BB74-EC76-5382-3AA2EA60D696}"/>
              </a:ext>
            </a:extLst>
          </p:cNvPr>
          <p:cNvSpPr/>
          <p:nvPr/>
        </p:nvSpPr>
        <p:spPr>
          <a:xfrm>
            <a:off x="7758544" y="914400"/>
            <a:ext cx="3097298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chemeClr val="accent1"/>
                </a:solidFill>
              </a:rPr>
              <a:t>Read widely ↓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accent1"/>
                </a:solidFill>
              </a:rPr>
              <a:t>Identify themes ↓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accent1"/>
                </a:solidFill>
              </a:rPr>
              <a:t>Compare ideas ↓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accent1"/>
                </a:solidFill>
              </a:rPr>
              <a:t>Evaluate evidence ↓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accent1"/>
                </a:solidFill>
              </a:rPr>
              <a:t>Develop understanding ↓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accent1"/>
                </a:solidFill>
              </a:rPr>
              <a:t>Answer research questions</a:t>
            </a: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F0AD6C79-2C63-2EAC-2987-D7921B03071D}"/>
              </a:ext>
            </a:extLst>
          </p:cNvPr>
          <p:cNvSpPr/>
          <p:nvPr/>
        </p:nvSpPr>
        <p:spPr>
          <a:xfrm>
            <a:off x="365760" y="2377440"/>
            <a:ext cx="56692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accent1"/>
                </a:solidFill>
              </a:rPr>
              <a:t>Example (ADHD): organise literature around themes such as classroom organisation, behaviour support, teacher training, wellbeing and family engagement.</a:t>
            </a: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9F6CAC56-ADFE-9901-36D9-9C9488493229}"/>
              </a:ext>
            </a:extLst>
          </p:cNvPr>
          <p:cNvSpPr/>
          <p:nvPr/>
        </p:nvSpPr>
        <p:spPr>
          <a:xfrm>
            <a:off x="365760" y="3749040"/>
            <a:ext cx="10972800" cy="411480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6666"/>
                </a:solidFill>
              </a:rPr>
              <a:t>Top Tip: Ask “What does the research tell us?” not “What did each author say?”</a:t>
            </a:r>
            <a:endParaRPr lang="en-US" b="1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D67FE908-EB67-91C7-0EF0-1AEE317675E3}"/>
              </a:ext>
            </a:extLst>
          </p:cNvPr>
          <p:cNvSpPr/>
          <p:nvPr/>
        </p:nvSpPr>
        <p:spPr>
          <a:xfrm>
            <a:off x="365759" y="4572000"/>
            <a:ext cx="739278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Reflection: Write down three themes you expect to find in your own topic</a:t>
            </a:r>
            <a:r>
              <a:rPr lang="en-US" sz="1600" b="1" dirty="0">
                <a:solidFill>
                  <a:srgbClr val="000000"/>
                </a:solidFill>
              </a:rPr>
              <a:t>.</a:t>
            </a:r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30121796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Dod o Hyd i Ffynonellau o Ansawdd </a:t>
            </a:r>
            <a:r>
              <a:rPr lang="cy-GB" sz="2400" b="1" dirty="0">
                <a:solidFill>
                  <a:srgbClr val="1F4E79"/>
                </a:solidFill>
              </a:rPr>
              <a:t>U</a:t>
            </a:r>
            <a:r>
              <a:rPr lang="cy-GB" sz="2400" b="1" noProof="0" dirty="0" err="1">
                <a:solidFill>
                  <a:srgbClr val="1F4E79"/>
                </a:solidFill>
              </a:rPr>
              <a:t>chel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000000"/>
                </a:solidFill>
              </a:rPr>
              <a:t>📍 </a:t>
            </a:r>
            <a:r>
              <a:rPr lang="cy-GB" sz="1000" noProof="0" dirty="0">
                <a:solidFill>
                  <a:srgbClr val="000000"/>
                </a:solidFill>
              </a:rPr>
              <a:t>Adeiladu Eich Sylfaen Dystiolaeth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365760" y="73152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b="1" noProof="0" dirty="0">
                <a:solidFill>
                  <a:schemeClr val="accent1"/>
                </a:solidFill>
              </a:rPr>
              <a:t>Mae traethodau hir cryf wedi'u hadeiladu ar dystiolaeth academaidd gredadwy.</a:t>
            </a:r>
            <a:endParaRPr lang="en-US" sz="1800" dirty="0">
              <a:solidFill>
                <a:schemeClr val="accent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1188720"/>
            <a:ext cx="36576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500" noProof="0" dirty="0">
                <a:solidFill>
                  <a:schemeClr val="accent1"/>
                </a:solidFill>
              </a:rPr>
              <a:t>Ffynonellau Academaidd
• Cyfnodolion a adolygir gan gymheiriaid
• Llyfrau academaidd
• Cronfeydd data llyfrgell
• Google </a:t>
            </a:r>
            <a:r>
              <a:rPr lang="cy-GB" sz="1500" noProof="0" dirty="0" err="1">
                <a:solidFill>
                  <a:schemeClr val="accent1"/>
                </a:solidFill>
              </a:rPr>
              <a:t>Scholar</a:t>
            </a:r>
            <a:r>
              <a:rPr lang="cy-GB" sz="1500" noProof="0" dirty="0">
                <a:solidFill>
                  <a:schemeClr val="accent1"/>
                </a:solidFill>
              </a:rPr>
              <a:t>
• ERIC
• Mynegai Addysg Prydain</a:t>
            </a:r>
            <a:endParaRPr lang="en-US" sz="1500" dirty="0">
              <a:solidFill>
                <a:schemeClr val="accent1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4297680" y="1188720"/>
            <a:ext cx="32004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500" noProof="0" dirty="0">
                <a:solidFill>
                  <a:schemeClr val="accent1"/>
                </a:solidFill>
              </a:rPr>
              <a:t>Ffynonellau Polisi a Phroffesiynol
• Llywodraeth Cymru
• Estyn
• Llywodraeth y DU
• UNESCO
• OECD
• UNICEF</a:t>
            </a:r>
            <a:endParaRPr lang="en-US" sz="1500" dirty="0">
              <a:solidFill>
                <a:schemeClr val="accent1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7498080" y="1188720"/>
            <a:ext cx="347472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500" noProof="0" dirty="0">
                <a:solidFill>
                  <a:srgbClr val="C00000"/>
                </a:solidFill>
              </a:rPr>
              <a:t>Defnyddiwch y rhain yn ofalus
• Blogiau
• Gwefannau masnachol
• </a:t>
            </a:r>
            <a:r>
              <a:rPr lang="cy-GB" sz="1500" noProof="0" dirty="0" err="1">
                <a:solidFill>
                  <a:srgbClr val="C00000"/>
                </a:solidFill>
              </a:rPr>
              <a:t>Wicipedia</a:t>
            </a:r>
            <a:r>
              <a:rPr lang="cy-GB" sz="1500" noProof="0" dirty="0">
                <a:solidFill>
                  <a:srgbClr val="C00000"/>
                </a:solidFill>
              </a:rPr>
              <a:t>
• Cynnwys AI heb wirio’r ffynhonnell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365760" y="3840480"/>
            <a:ext cx="2554778" cy="1640378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1600" b="1" noProof="0" dirty="0">
                <a:solidFill>
                  <a:srgbClr val="006666"/>
                </a:solidFill>
              </a:rPr>
              <a:t>Cyngor Call: </a:t>
            </a:r>
          </a:p>
          <a:p>
            <a:r>
              <a:rPr lang="cy-GB" sz="1600" b="1" noProof="0" dirty="0">
                <a:solidFill>
                  <a:srgbClr val="006666"/>
                </a:solidFill>
              </a:rPr>
              <a:t>Pwy ysgrifennodd y darn o waith? 
Pryd? 
Yn seiliedig ar dystiolaeth? 
Perthnasol?</a:t>
            </a:r>
            <a:endParaRPr lang="cy-GB" sz="1600" b="1" noProof="0" dirty="0"/>
          </a:p>
        </p:txBody>
      </p:sp>
      <p:sp>
        <p:nvSpPr>
          <p:cNvPr id="9" name="Text 7"/>
          <p:cNvSpPr/>
          <p:nvPr/>
        </p:nvSpPr>
        <p:spPr>
          <a:xfrm>
            <a:off x="457200" y="457200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500" dirty="0"/>
          </a:p>
        </p:txBody>
      </p:sp>
      <p:pic>
        <p:nvPicPr>
          <p:cNvPr id="1026" name="Picture 2" descr="CRAAP chart">
            <a:extLst>
              <a:ext uri="{FF2B5EF4-FFF2-40B4-BE49-F238E27FC236}">
                <a16:creationId xmlns:a16="http://schemas.microsoft.com/office/drawing/2014/main" id="{C64A393F-356D-694A-1ECC-42784A8F61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531" y="2847147"/>
            <a:ext cx="6032269" cy="299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0617DB-EB1B-01A8-81B2-B1DA85179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C5BD4F6-9EF8-377E-7263-F492A7FFA33B}"/>
              </a:ext>
            </a:extLst>
          </p:cNvPr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Finding High-quality Sources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21C7FC98-E9A2-A3FC-1E54-462FC154AC29}"/>
              </a:ext>
            </a:extLst>
          </p:cNvPr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Building Your Evidence Base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AAFF1D01-080A-C508-0EF5-161D7BC747C7}"/>
              </a:ext>
            </a:extLst>
          </p:cNvPr>
          <p:cNvSpPr/>
          <p:nvPr/>
        </p:nvSpPr>
        <p:spPr>
          <a:xfrm>
            <a:off x="365760" y="73152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accent1"/>
                </a:solidFill>
              </a:rPr>
              <a:t>Strong dissertations are built on credible academic evidence.</a:t>
            </a:r>
            <a:endParaRPr lang="en-US" sz="1800" dirty="0">
              <a:solidFill>
                <a:schemeClr val="accent1"/>
              </a:solidFill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9EDB059E-4A35-4283-CA23-2597B948E25C}"/>
              </a:ext>
            </a:extLst>
          </p:cNvPr>
          <p:cNvSpPr/>
          <p:nvPr/>
        </p:nvSpPr>
        <p:spPr>
          <a:xfrm>
            <a:off x="457200" y="1188720"/>
            <a:ext cx="36576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Academic Sources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Peer-reviewed journals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Academic books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Library databases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Google Scholar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ERIC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British Education Index</a:t>
            </a: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4ECAE9FB-A859-4FC0-D265-8404D867F4B9}"/>
              </a:ext>
            </a:extLst>
          </p:cNvPr>
          <p:cNvSpPr/>
          <p:nvPr/>
        </p:nvSpPr>
        <p:spPr>
          <a:xfrm>
            <a:off x="4297680" y="1188720"/>
            <a:ext cx="32004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Policy &amp; Professional Sources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Welsh Government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Estyn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UK Government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UNESCO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OECD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• UNICEF</a:t>
            </a: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F1ED5FB1-5A61-AC9E-3E1C-D62A1A2DD0AA}"/>
              </a:ext>
            </a:extLst>
          </p:cNvPr>
          <p:cNvSpPr/>
          <p:nvPr/>
        </p:nvSpPr>
        <p:spPr>
          <a:xfrm>
            <a:off x="7498080" y="1188720"/>
            <a:ext cx="347472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C00000"/>
                </a:solidFill>
              </a:rPr>
              <a:t>Use with caution</a:t>
            </a: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C00000"/>
                </a:solidFill>
              </a:rPr>
              <a:t>• Blogs</a:t>
            </a: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C00000"/>
                </a:solidFill>
              </a:rPr>
              <a:t>• Commercial websites</a:t>
            </a: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C00000"/>
                </a:solidFill>
              </a:rPr>
              <a:t>• Wikipedia</a:t>
            </a: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C00000"/>
                </a:solidFill>
              </a:rPr>
              <a:t>• AI content without source checking</a:t>
            </a:r>
            <a:endParaRPr lang="en-US" sz="150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2BA9D104-D9AC-C301-3F2E-F9B90F3480CE}"/>
              </a:ext>
            </a:extLst>
          </p:cNvPr>
          <p:cNvSpPr/>
          <p:nvPr/>
        </p:nvSpPr>
        <p:spPr>
          <a:xfrm>
            <a:off x="365760" y="3840480"/>
            <a:ext cx="2554778" cy="1640378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6666"/>
                </a:solidFill>
              </a:rPr>
              <a:t>Top Tip: 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006666"/>
                </a:solidFill>
              </a:rPr>
              <a:t>Who wrote it? 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006666"/>
                </a:solidFill>
              </a:rPr>
              <a:t>When? 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006666"/>
                </a:solidFill>
              </a:rPr>
              <a:t>Evidence-based? 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006666"/>
                </a:solidFill>
              </a:rPr>
              <a:t>Relevant? </a:t>
            </a:r>
            <a:endParaRPr lang="en-US" sz="1600" b="1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712EFCB1-C0B9-9857-86E8-D43B0FB625A8}"/>
              </a:ext>
            </a:extLst>
          </p:cNvPr>
          <p:cNvSpPr/>
          <p:nvPr/>
        </p:nvSpPr>
        <p:spPr>
          <a:xfrm>
            <a:off x="457200" y="457200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500" dirty="0"/>
          </a:p>
        </p:txBody>
      </p:sp>
      <p:pic>
        <p:nvPicPr>
          <p:cNvPr id="1026" name="Picture 2" descr="CRAAP chart">
            <a:extLst>
              <a:ext uri="{FF2B5EF4-FFF2-40B4-BE49-F238E27FC236}">
                <a16:creationId xmlns:a16="http://schemas.microsoft.com/office/drawing/2014/main" id="{7F94D970-D8F3-738C-6B92-A2ED7E889D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531" y="2847147"/>
            <a:ext cx="6032269" cy="299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7598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Methodoleg Ymchwil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000000"/>
                </a:solidFill>
              </a:rPr>
              <a:t>📍 Cynllunio Eich Ymchwil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365759" y="731520"/>
            <a:ext cx="6567055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Mae methodoleg yn esbonio sut y byddwch chi'n ateb eich cwestiynau ymchwil. Bydd y rhan fwyaf o fyfyrwyr yn cwblhau traethawd hir sy'n seiliedig ar lenyddiaeth.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731520" y="182880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cy-GB" sz="1900" b="1" noProof="0" dirty="0">
                <a:solidFill>
                  <a:schemeClr val="accent1"/>
                </a:solidFill>
              </a:rPr>
              <a:t>Chwilio → Dewis → Darllen → Cymharu → Dadansoddi → Nodi Themâu → Dod i Gasgliadau</a:t>
            </a:r>
            <a:endParaRPr lang="en-US" sz="1900" dirty="0">
              <a:solidFill>
                <a:schemeClr val="accent1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0" y="2743200"/>
            <a:ext cx="2402958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noProof="0" dirty="0">
                <a:solidFill>
                  <a:schemeClr val="accent1"/>
                </a:solidFill>
              </a:rPr>
              <a:t>Esbonio: ble rydych chi'n chwilio, sut rydych chi'n dewis ffynonellau, sut mae darllen yn cael ei drefnu a sut mae canfyddiadau'n cael eu dadansoddi.</a:t>
            </a:r>
            <a:endParaRPr lang="en-US" sz="1600" dirty="0">
              <a:solidFill>
                <a:schemeClr val="accent1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6583680" y="2743199"/>
            <a:ext cx="4846320" cy="1285875"/>
          </a:xfrm>
          <a:prstGeom prst="rect">
            <a:avLst/>
          </a:prstGeom>
          <a:solidFill>
            <a:srgbClr val="F2F2F2"/>
          </a:solidFill>
          <a:ln/>
        </p:spPr>
        <p:txBody>
          <a:bodyPr wrap="square" rtlCol="0" anchor="ctr"/>
          <a:lstStyle/>
          <a:p>
            <a:r>
              <a:rPr lang="cy-GB" sz="1600" noProof="0" dirty="0">
                <a:solidFill>
                  <a:srgbClr val="000000"/>
                </a:solidFill>
              </a:rPr>
              <a:t>Enghraifft: Astudiaeth seiliedig ar lenyddiaeth gan ddefnyddio erthyglau, llyfrau a dogfennau polisi a adolygwyd gan gymheiriaid a nodwyd trwy </a:t>
            </a:r>
            <a:r>
              <a:rPr lang="cy-GB" sz="1600" noProof="0" dirty="0" err="1">
                <a:solidFill>
                  <a:srgbClr val="000000"/>
                </a:solidFill>
              </a:rPr>
              <a:t>Library</a:t>
            </a:r>
            <a:r>
              <a:rPr lang="cy-GB" sz="1600" noProof="0" dirty="0">
                <a:solidFill>
                  <a:srgbClr val="000000"/>
                </a:solidFill>
              </a:rPr>
              <a:t>, Google </a:t>
            </a:r>
            <a:r>
              <a:rPr lang="cy-GB" sz="1600" noProof="0" dirty="0" err="1">
                <a:solidFill>
                  <a:srgbClr val="000000"/>
                </a:solidFill>
              </a:rPr>
              <a:t>Scholar</a:t>
            </a:r>
            <a:r>
              <a:rPr lang="cy-GB" sz="1600" noProof="0" dirty="0">
                <a:solidFill>
                  <a:srgbClr val="000000"/>
                </a:solidFill>
              </a:rPr>
              <a:t> ac ERIC.
</a:t>
            </a:r>
            <a:r>
              <a:rPr lang="cy-GB" sz="1600" b="1" noProof="0" dirty="0">
                <a:solidFill>
                  <a:srgbClr val="000000"/>
                </a:solidFill>
              </a:rPr>
              <a:t>Gosod paramedrau</a:t>
            </a:r>
            <a:endParaRPr lang="en-US" sz="1600" b="1" dirty="0"/>
          </a:p>
        </p:txBody>
      </p:sp>
      <p:sp>
        <p:nvSpPr>
          <p:cNvPr id="8" name="Text 6"/>
          <p:cNvSpPr/>
          <p:nvPr/>
        </p:nvSpPr>
        <p:spPr>
          <a:xfrm>
            <a:off x="365760" y="4389120"/>
            <a:ext cx="10972800" cy="411480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r>
              <a:rPr lang="cy-GB" sz="1600" b="1" noProof="0" dirty="0">
                <a:solidFill>
                  <a:srgbClr val="006666"/>
                </a:solidFill>
              </a:rPr>
              <a:t>Cyngor Call</a:t>
            </a:r>
            <a:r>
              <a:rPr lang="en-US" sz="1600" b="1" dirty="0">
                <a:solidFill>
                  <a:srgbClr val="006666"/>
                </a:solidFill>
              </a:rPr>
              <a:t>: </a:t>
            </a:r>
            <a:r>
              <a:rPr lang="cy-GB" sz="1600" b="1" noProof="0" dirty="0">
                <a:solidFill>
                  <a:srgbClr val="006666"/>
                </a:solidFill>
              </a:rPr>
              <a:t>Mae adolygiad llenyddiaeth yn ymchwil go iawn: mae eich cyfraniad yn dod o ddadansoddi a synthesis</a:t>
            </a:r>
            <a:r>
              <a:rPr lang="en-US" sz="1300" dirty="0">
                <a:solidFill>
                  <a:srgbClr val="006666"/>
                </a:solidFill>
              </a:rPr>
              <a:t>.</a:t>
            </a:r>
            <a:endParaRPr lang="en-US" sz="13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EF78D0-15D8-1F72-2092-4C98CFCA6C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DF15FD4-D8D3-AE5A-F31B-4DDB19D57169}"/>
              </a:ext>
            </a:extLst>
          </p:cNvPr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Research Methodology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585C1D0-B811-B6CA-560F-F6B46DD87616}"/>
              </a:ext>
            </a:extLst>
          </p:cNvPr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Planning Your Research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7392EB0D-EA81-7E72-6BED-08DB31EA2B6A}"/>
              </a:ext>
            </a:extLst>
          </p:cNvPr>
          <p:cNvSpPr/>
          <p:nvPr/>
        </p:nvSpPr>
        <p:spPr>
          <a:xfrm>
            <a:off x="365759" y="731520"/>
            <a:ext cx="6567055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Methodology explains how you will answer your research questions. Most students will complete a literature-based dissertation.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651589C2-BFFA-E7AE-A6DF-4C3F3CA53419}"/>
              </a:ext>
            </a:extLst>
          </p:cNvPr>
          <p:cNvSpPr/>
          <p:nvPr/>
        </p:nvSpPr>
        <p:spPr>
          <a:xfrm>
            <a:off x="731520" y="182880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chemeClr val="accent1"/>
                </a:solidFill>
              </a:rPr>
              <a:t>Search → Select → Read → Compare → Analyse → Identify Themes → Draw Conclusions</a:t>
            </a:r>
            <a:endParaRPr lang="en-US" sz="1900" dirty="0">
              <a:solidFill>
                <a:schemeClr val="accent1"/>
              </a:solidFill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C6D600DD-44E7-EFA7-EB18-FA38C6E64823}"/>
              </a:ext>
            </a:extLst>
          </p:cNvPr>
          <p:cNvSpPr/>
          <p:nvPr/>
        </p:nvSpPr>
        <p:spPr>
          <a:xfrm>
            <a:off x="457200" y="2743200"/>
            <a:ext cx="2402958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Explain: where you search, how you select sources, how reading is organised and how findings are analysed.</a:t>
            </a: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4F388AFA-6D51-A3A6-387F-F015BEE12B03}"/>
              </a:ext>
            </a:extLst>
          </p:cNvPr>
          <p:cNvSpPr/>
          <p:nvPr/>
        </p:nvSpPr>
        <p:spPr>
          <a:xfrm>
            <a:off x="6583680" y="2743200"/>
            <a:ext cx="4846320" cy="1097280"/>
          </a:xfrm>
          <a:prstGeom prst="rect">
            <a:avLst/>
          </a:prstGeom>
          <a:solidFill>
            <a:srgbClr val="F2F2F2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Example: Literature-based study using peer-reviewed articles, books and policy documents identified through Library, Google Scholar and ERIC.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000000"/>
                </a:solidFill>
              </a:rPr>
              <a:t>Set parameters</a:t>
            </a:r>
            <a:endParaRPr lang="en-US" sz="1600" b="1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92D81D84-5CD6-63D9-382D-775963EF3C59}"/>
              </a:ext>
            </a:extLst>
          </p:cNvPr>
          <p:cNvSpPr/>
          <p:nvPr/>
        </p:nvSpPr>
        <p:spPr>
          <a:xfrm>
            <a:off x="365760" y="4389120"/>
            <a:ext cx="10972800" cy="411480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6666"/>
                </a:solidFill>
              </a:rPr>
              <a:t>Top Tip: A literature review is real research: your contribution comes from analysis and synthesis</a:t>
            </a:r>
            <a:r>
              <a:rPr lang="en-US" sz="1300" dirty="0">
                <a:solidFill>
                  <a:srgbClr val="006666"/>
                </a:solidFill>
              </a:rPr>
              <a:t>.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9719699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Ystyriaethau Moesegol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000000"/>
                </a:solidFill>
              </a:rPr>
              <a:t>📍 </a:t>
            </a:r>
            <a:r>
              <a:rPr lang="cy-GB" sz="1000" noProof="0" dirty="0">
                <a:solidFill>
                  <a:srgbClr val="000000"/>
                </a:solidFill>
              </a:rPr>
              <a:t>Cynnal ymchwil yn gyfrifol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365759" y="731520"/>
            <a:ext cx="528544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b="1" noProof="0" dirty="0">
                <a:solidFill>
                  <a:schemeClr val="accent1"/>
                </a:solidFill>
              </a:rPr>
              <a:t>Mae gan bob prosiect ymchwil gyfrifoldebau moesegol.</a:t>
            </a:r>
            <a:endParaRPr lang="en-US" sz="1800" dirty="0">
              <a:solidFill>
                <a:schemeClr val="accent1"/>
              </a:solidFill>
            </a:endParaRPr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409455"/>
              </p:ext>
            </p:extLst>
          </p:nvPr>
        </p:nvGraphicFramePr>
        <p:xfrm>
          <a:off x="5348177" y="914400"/>
          <a:ext cx="6386623" cy="2810256"/>
        </p:xfrm>
        <a:graphic>
          <a:graphicData uri="http://schemas.openxmlformats.org/drawingml/2006/table">
            <a:tbl>
              <a:tblPr/>
              <a:tblGrid>
                <a:gridCol w="31612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253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Ymchwil Seiliedig ar Lenyddiaeth (eilaidd)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Ymchwil Sylfaenol</a:t>
                      </a:r>
                      <a:endParaRPr lang="en-US" sz="1600" b="1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Tystiolaeth gyhoeddedig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Data gan gyfranogwyr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Nid yw’n recriwtio cyfranogwyr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Recriwtio cyfranogwyr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Llai o risg foesegol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Cyfrifoldeb moesegol uwch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Cyfeirnodi cywir yn hanfodol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Atebolrwydd tuag at gyfranogwyr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457200" y="1097280"/>
            <a:ext cx="365760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500" noProof="0" dirty="0">
                <a:solidFill>
                  <a:schemeClr val="accent1"/>
                </a:solidFill>
              </a:rPr>
              <a:t>Ymchwil sy'n seiliedig ar lenyddiaeth:
✔ Ffynonellau dibynadwy
✔ Cyfeirnodi cywir
✔ Osgoi llên-ladrad
✔ Cynrychiolaeth deg
✔ Ymresymiadau cytbwys</a:t>
            </a:r>
            <a:endParaRPr lang="en-US" sz="1500" dirty="0">
              <a:solidFill>
                <a:schemeClr val="accent1"/>
              </a:solidFill>
            </a:endParaRPr>
          </a:p>
        </p:txBody>
      </p:sp>
      <p:sp>
        <p:nvSpPr>
          <p:cNvPr id="7" name="Text 4"/>
          <p:cNvSpPr/>
          <p:nvPr/>
        </p:nvSpPr>
        <p:spPr>
          <a:xfrm>
            <a:off x="365760" y="3931920"/>
            <a:ext cx="10972800" cy="411480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r>
              <a:rPr lang="cy-GB" sz="1600" b="1" noProof="0" dirty="0">
                <a:solidFill>
                  <a:srgbClr val="006666"/>
                </a:solidFill>
              </a:rPr>
              <a:t>Cyngor Call: Mae moeseg yn ymwneud â pharch at gyfranogwyr, ymchwilwyr a thystiolaeth</a:t>
            </a:r>
            <a:r>
              <a:rPr lang="en-US" sz="1300" dirty="0">
                <a:solidFill>
                  <a:srgbClr val="006666"/>
                </a:solidFill>
              </a:rPr>
              <a:t>.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457200" y="4572000"/>
            <a:ext cx="4572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noProof="0" dirty="0">
                <a:solidFill>
                  <a:schemeClr val="accent1"/>
                </a:solidFill>
              </a:rPr>
              <a:t>Trafodaeth: Pam mae gonestrwydd academaidd yn bwysig?</a:t>
            </a:r>
            <a:endParaRPr lang="en-US" sz="16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E7B57D-E23A-AAD0-5A2C-B405ACF09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EB5708DE-62C8-5B48-4F29-97E52FA2E762}"/>
              </a:ext>
            </a:extLst>
          </p:cNvPr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Ethical Considerations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AC5FCF26-D07D-5589-649E-E5237E31CCF0}"/>
              </a:ext>
            </a:extLst>
          </p:cNvPr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Conducting Research Responsibly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BBCB3519-A5A6-D3BA-3422-1A45A097C5FF}"/>
              </a:ext>
            </a:extLst>
          </p:cNvPr>
          <p:cNvSpPr/>
          <p:nvPr/>
        </p:nvSpPr>
        <p:spPr>
          <a:xfrm>
            <a:off x="365759" y="731520"/>
            <a:ext cx="528544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accent1"/>
                </a:solidFill>
              </a:rPr>
              <a:t>Every research project has ethical responsibilities.</a:t>
            </a:r>
            <a:endParaRPr lang="en-US" sz="1800" dirty="0">
              <a:solidFill>
                <a:schemeClr val="accent1"/>
              </a:solidFill>
            </a:endParaRPr>
          </a:p>
        </p:txBody>
      </p:sp>
      <p:graphicFrame>
        <p:nvGraphicFramePr>
          <p:cNvPr id="5" name="Table 0">
            <a:extLst>
              <a:ext uri="{FF2B5EF4-FFF2-40B4-BE49-F238E27FC236}">
                <a16:creationId xmlns:a16="http://schemas.microsoft.com/office/drawing/2014/main" id="{8879A3B5-68FE-F7BB-CB3C-05BDC2A8EA6E}"/>
              </a:ext>
            </a:extLst>
          </p:cNvPr>
          <p:cNvGraphicFramePr>
            <a:graphicFrameLocks noGrp="1"/>
          </p:cNvGraphicFramePr>
          <p:nvPr/>
        </p:nvGraphicFramePr>
        <p:xfrm>
          <a:off x="5348177" y="914400"/>
          <a:ext cx="6386623" cy="2810256"/>
        </p:xfrm>
        <a:graphic>
          <a:graphicData uri="http://schemas.openxmlformats.org/drawingml/2006/table">
            <a:tbl>
              <a:tblPr/>
              <a:tblGrid>
                <a:gridCol w="31612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253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Literature-Based (secondary)  Research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Primary Research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Published evidence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Data from participants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No participant recruitment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Participant recruitment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Lower ethical risk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Higher ethical responsibility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7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Accurate referencing essential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A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ccountability</a:t>
                      </a: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 towards participants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 3">
            <a:extLst>
              <a:ext uri="{FF2B5EF4-FFF2-40B4-BE49-F238E27FC236}">
                <a16:creationId xmlns:a16="http://schemas.microsoft.com/office/drawing/2014/main" id="{066B37B9-E1E2-77A7-DC41-690DCF5A3F30}"/>
              </a:ext>
            </a:extLst>
          </p:cNvPr>
          <p:cNvSpPr/>
          <p:nvPr/>
        </p:nvSpPr>
        <p:spPr>
          <a:xfrm>
            <a:off x="457200" y="1097280"/>
            <a:ext cx="365760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Literature-based research: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✔ Reliable sources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✔ Accurate referencing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✔ Avoid plagiarism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✔ Fair representation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accent1"/>
                </a:solidFill>
              </a:rPr>
              <a:t>✔ Balanced arguments</a:t>
            </a: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9CC7B5C0-F154-E326-9786-39E5500BAFB2}"/>
              </a:ext>
            </a:extLst>
          </p:cNvPr>
          <p:cNvSpPr/>
          <p:nvPr/>
        </p:nvSpPr>
        <p:spPr>
          <a:xfrm>
            <a:off x="365760" y="3931920"/>
            <a:ext cx="10972800" cy="411480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6666"/>
                </a:solidFill>
              </a:rPr>
              <a:t>Top Tip: Ethics is about respect for participants, researchers and evidence</a:t>
            </a:r>
            <a:r>
              <a:rPr lang="en-US" sz="1300" dirty="0">
                <a:solidFill>
                  <a:srgbClr val="006666"/>
                </a:solidFill>
              </a:rPr>
              <a:t>.</a:t>
            </a:r>
            <a:endParaRPr lang="en-US" sz="1300" dirty="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BBE864D2-4C2E-BE6D-9C17-22620F96F6AB}"/>
              </a:ext>
            </a:extLst>
          </p:cNvPr>
          <p:cNvSpPr/>
          <p:nvPr/>
        </p:nvSpPr>
        <p:spPr>
          <a:xfrm>
            <a:off x="457200" y="4572000"/>
            <a:ext cx="4572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Discussion: Why is academic honesty important?</a:t>
            </a:r>
          </a:p>
        </p:txBody>
      </p:sp>
    </p:spTree>
    <p:extLst>
      <p:ext uri="{BB962C8B-B14F-4D97-AF65-F5344CB8AC3E}">
        <p14:creationId xmlns:p14="http://schemas.microsoft.com/office/powerpoint/2010/main" val="3579179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Cynllunio Eich Amser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666666"/>
                </a:solidFill>
              </a:rPr>
              <a:t>📍 </a:t>
            </a:r>
            <a:r>
              <a:rPr lang="cy-GB" sz="1000" noProof="0" dirty="0">
                <a:solidFill>
                  <a:srgbClr val="666666"/>
                </a:solidFill>
              </a:rPr>
              <a:t>Cynllunio Eich Traethawd Hir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Mae cynllunio yn helpu i drefnu, gwneud cynnydd a chwrdd â dyddiadau cau.</a:t>
            </a:r>
            <a:endParaRPr lang="en-US" dirty="0">
              <a:solidFill>
                <a:schemeClr val="accent1"/>
              </a:solidFill>
            </a:endParaRPr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513656"/>
              </p:ext>
            </p:extLst>
          </p:nvPr>
        </p:nvGraphicFramePr>
        <p:xfrm>
          <a:off x="5486400" y="914400"/>
          <a:ext cx="5486400" cy="322326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Mis</a:t>
                      </a:r>
                      <a:endParaRPr lang="en-US" sz="1600" b="1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>
                          <a:solidFill>
                            <a:schemeClr val="accent1"/>
                          </a:solidFill>
                        </a:rPr>
                        <a:t>Gweithgaredd</a:t>
                      </a:r>
                      <a:endParaRPr lang="en-US" sz="1600" b="1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A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wst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Dewis 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pwnc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Medi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Ffurflen</a:t>
                      </a: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Cynnig</a:t>
                      </a: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/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Moeseg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Hydref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Llenyddiaeth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 err="1">
                          <a:solidFill>
                            <a:schemeClr val="accent1"/>
                          </a:solidFill>
                        </a:rPr>
                        <a:t>Tachwedd</a:t>
                      </a: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/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Rhagfyr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Adolygiad</a:t>
                      </a: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Llenyddiaeth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Ionawr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Methodoleg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Chwefror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Trafodaeth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M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awrth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Ebrill  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 err="1">
                          <a:solidFill>
                            <a:schemeClr val="accent1"/>
                          </a:solidFill>
                        </a:rPr>
                        <a:t>Mireinio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, ail-</a:t>
                      </a:r>
                      <a:r>
                        <a:rPr lang="en-GB" sz="1600" dirty="0" err="1">
                          <a:solidFill>
                            <a:schemeClr val="accent1"/>
                          </a:solidFill>
                        </a:rPr>
                        <a:t>ddrafftio</a:t>
                      </a:r>
                      <a:endParaRPr lang="en-GB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en-GB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Cyflwyno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4098" name="Picture 2" descr="Effective Time Management Strategies for Busy Entrepreneurs">
            <a:extLst>
              <a:ext uri="{FF2B5EF4-FFF2-40B4-BE49-F238E27FC236}">
                <a16:creationId xmlns:a16="http://schemas.microsoft.com/office/drawing/2014/main" id="{23045106-A2B4-6C07-936E-D5A37B57D4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72639"/>
            <a:ext cx="4342014" cy="217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BB27E4-54A0-B8CB-03E9-3DF5CDFBE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CA26D08B-FDC3-6B48-A961-BE5B5FD93802}"/>
              </a:ext>
            </a:extLst>
          </p:cNvPr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Planning Your Time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86BF5901-7868-A921-D92A-DAA2D26F6506}"/>
              </a:ext>
            </a:extLst>
          </p:cNvPr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📍 Planning Your Dissertation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E727525-6166-01CD-0B9C-D129A9F692CF}"/>
              </a:ext>
            </a:extLst>
          </p:cNvPr>
          <p:cNvSpPr/>
          <p:nvPr/>
        </p:nvSpPr>
        <p:spPr>
          <a:xfrm>
            <a:off x="457200" y="91440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Planning helps organisation, progress and meeting deadlines.</a:t>
            </a:r>
          </a:p>
        </p:txBody>
      </p:sp>
      <p:graphicFrame>
        <p:nvGraphicFramePr>
          <p:cNvPr id="5" name="Table 0">
            <a:extLst>
              <a:ext uri="{FF2B5EF4-FFF2-40B4-BE49-F238E27FC236}">
                <a16:creationId xmlns:a16="http://schemas.microsoft.com/office/drawing/2014/main" id="{3CA78E3B-2437-7E51-7416-3A6D5F794FF9}"/>
              </a:ext>
            </a:extLst>
          </p:cNvPr>
          <p:cNvGraphicFramePr>
            <a:graphicFrameLocks noGrp="1"/>
          </p:cNvGraphicFramePr>
          <p:nvPr/>
        </p:nvGraphicFramePr>
        <p:xfrm>
          <a:off x="5486400" y="914400"/>
          <a:ext cx="5486400" cy="322326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Month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Activity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A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ugust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Choose topic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S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eptember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Proposal, Ethics Form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O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ctober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Literature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N</a:t>
                      </a:r>
                      <a:r>
                        <a:rPr lang="en-US" sz="1600" dirty="0" err="1">
                          <a:solidFill>
                            <a:schemeClr val="accent1"/>
                          </a:solidFill>
                        </a:rPr>
                        <a:t>ovember</a:t>
                      </a: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/December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Lit Review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Jan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Methodology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Feb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Discussion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M</a:t>
                      </a: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arch</a:t>
                      </a:r>
                    </a:p>
                    <a:p>
                      <a:pPr marL="0" indent="0">
                        <a:buNone/>
                      </a:pP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April 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</a:rPr>
                        <a:t>Refine, redraft</a:t>
                      </a:r>
                    </a:p>
                    <a:p>
                      <a:pPr marL="0" indent="0">
                        <a:buNone/>
                      </a:pPr>
                      <a:endParaRPr lang="en-GB" sz="1600" dirty="0">
                        <a:solidFill>
                          <a:schemeClr val="accent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Submit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4098" name="Picture 2" descr="Effective Time Management Strategies for Busy Entrepreneurs">
            <a:extLst>
              <a:ext uri="{FF2B5EF4-FFF2-40B4-BE49-F238E27FC236}">
                <a16:creationId xmlns:a16="http://schemas.microsoft.com/office/drawing/2014/main" id="{B5F748E7-91A8-0267-07FB-3ECAECD94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72639"/>
            <a:ext cx="4342014" cy="217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7975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Camgymeriadau Cyffredin - a Sut i’w Hosgoi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666666"/>
                </a:solidFill>
              </a:rPr>
              <a:t>📍 </a:t>
            </a:r>
            <a:r>
              <a:rPr lang="cy-GB" sz="1000" noProof="0" dirty="0">
                <a:solidFill>
                  <a:srgbClr val="666666"/>
                </a:solidFill>
              </a:rPr>
              <a:t>Osgoi Camgymeriadau Cyffredin</a:t>
            </a:r>
            <a:endParaRPr lang="en-US" sz="10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1455155"/>
              </p:ext>
            </p:extLst>
          </p:nvPr>
        </p:nvGraphicFramePr>
        <p:xfrm>
          <a:off x="1873135" y="914400"/>
          <a:ext cx="9556866" cy="4156362"/>
        </p:xfrm>
        <a:graphic>
          <a:graphicData uri="http://schemas.openxmlformats.org/drawingml/2006/table">
            <a:tbl>
              <a:tblPr/>
              <a:tblGrid>
                <a:gridCol w="47784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784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Camgymeriad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Dull Gwell</a:t>
                      </a:r>
                      <a:endParaRPr lang="en-US" sz="1600" b="1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Rhy Eang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Ffocws cul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Rhy amwys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Bod yn benodol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Gwefannau yn unig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Defnyddio ffynonellau academaidd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Disgrifio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Dadansoddi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Munud olaf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Amserlen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Dim </a:t>
                      </a: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cyfeiriadau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Cadw cofnodion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C49157-39F8-652C-D61B-D0B3BEEDA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099148B3-02A5-F248-EBE6-5EAAC6D82677}"/>
              </a:ext>
            </a:extLst>
          </p:cNvPr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Common Mistakes—and How to Avoid Them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74CFBB54-9159-9685-3420-14CA008AFE36}"/>
              </a:ext>
            </a:extLst>
          </p:cNvPr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📍 Avoiding Common Pitfalls</a:t>
            </a:r>
            <a:endParaRPr lang="en-US" sz="1000" dirty="0"/>
          </a:p>
        </p:txBody>
      </p:sp>
      <p:graphicFrame>
        <p:nvGraphicFramePr>
          <p:cNvPr id="4" name="Table 0">
            <a:extLst>
              <a:ext uri="{FF2B5EF4-FFF2-40B4-BE49-F238E27FC236}">
                <a16:creationId xmlns:a16="http://schemas.microsoft.com/office/drawing/2014/main" id="{016BE302-16CB-3900-E330-10A81F39F758}"/>
              </a:ext>
            </a:extLst>
          </p:cNvPr>
          <p:cNvGraphicFramePr>
            <a:graphicFrameLocks noGrp="1"/>
          </p:cNvGraphicFramePr>
          <p:nvPr/>
        </p:nvGraphicFramePr>
        <p:xfrm>
          <a:off x="1873135" y="914400"/>
          <a:ext cx="9556866" cy="4156362"/>
        </p:xfrm>
        <a:graphic>
          <a:graphicData uri="http://schemas.openxmlformats.org/drawingml/2006/table">
            <a:tbl>
              <a:tblPr/>
              <a:tblGrid>
                <a:gridCol w="47784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784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Mistake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Better Approach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Too broad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Narrow focus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Too vague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Be specific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Websites only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Use academic sources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Describing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Analyse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Last minute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Timetable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376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No references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Keep records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57724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2400" b="1" noProof="0" dirty="0">
                <a:solidFill>
                  <a:srgbClr val="1F4E79"/>
                </a:solidFill>
              </a:rPr>
              <a:t>Gweithgaredd Adfyfyrio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cy-GB" sz="1000" noProof="0" dirty="0">
                <a:solidFill>
                  <a:srgbClr val="666666"/>
                </a:solidFill>
              </a:rPr>
              <a:t>📍 Rhoi Eich Syniadau at ei gilydd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40080" y="914400"/>
            <a:ext cx="4572000" cy="3657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Teitl Gweithiol:</a:t>
            </a: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________</a:t>
            </a:r>
          </a:p>
          <a:p>
            <a:pPr marL="0" indent="0">
              <a:buNone/>
            </a:pPr>
            <a:endParaRPr lang="cy-GB" noProof="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NOD:</a:t>
            </a: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________</a:t>
            </a:r>
          </a:p>
          <a:p>
            <a:pPr marL="0" indent="0">
              <a:buNone/>
            </a:pPr>
            <a:endParaRPr lang="cy-GB" noProof="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Cwestiwn Ymchwil 1:</a:t>
            </a: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________</a:t>
            </a:r>
          </a:p>
          <a:p>
            <a:pPr marL="0" indent="0">
              <a:buNone/>
            </a:pPr>
            <a:endParaRPr lang="cy-GB" noProof="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Cwestiwn Ymchwil 2:</a:t>
            </a: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________</a:t>
            </a:r>
          </a:p>
          <a:p>
            <a:pPr marL="0" indent="0">
              <a:buNone/>
            </a:pPr>
            <a:endParaRPr lang="cy-GB" noProof="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Cwestiwn Ymchwil 3: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________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5A1CFA-9963-2EFD-78FE-980757D259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C5519185-EB84-819A-BFC0-008DC8229C20}"/>
              </a:ext>
            </a:extLst>
          </p:cNvPr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Reflection Activity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454F22F0-F2B7-8893-0848-0DE1603A4709}"/>
              </a:ext>
            </a:extLst>
          </p:cNvPr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📍 Putting Your Ideas Together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DF63F2B1-A980-2E32-14B4-C28DBFE1D8FC}"/>
              </a:ext>
            </a:extLst>
          </p:cNvPr>
          <p:cNvSpPr/>
          <p:nvPr/>
        </p:nvSpPr>
        <p:spPr>
          <a:xfrm>
            <a:off x="640080" y="914400"/>
            <a:ext cx="4572000" cy="3657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Working Title: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________</a:t>
            </a:r>
          </a:p>
          <a:p>
            <a:pPr marL="0" indent="0">
              <a:buNone/>
            </a:pPr>
            <a:endParaRPr lang="en-US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Aim: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________</a:t>
            </a:r>
          </a:p>
          <a:p>
            <a:pPr marL="0" indent="0">
              <a:buNone/>
            </a:pPr>
            <a:endParaRPr lang="en-US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RQ1: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________</a:t>
            </a:r>
          </a:p>
          <a:p>
            <a:pPr marL="0" indent="0">
              <a:buNone/>
            </a:pPr>
            <a:endParaRPr lang="en-US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RQ2: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________</a:t>
            </a:r>
          </a:p>
          <a:p>
            <a:pPr marL="0" indent="0">
              <a:buNone/>
            </a:pPr>
            <a:endParaRPr lang="en-US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RQ3: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________</a:t>
            </a:r>
          </a:p>
        </p:txBody>
      </p:sp>
    </p:spTree>
    <p:extLst>
      <p:ext uri="{BB962C8B-B14F-4D97-AF65-F5344CB8AC3E}">
        <p14:creationId xmlns:p14="http://schemas.microsoft.com/office/powerpoint/2010/main" val="14216577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cy-GB" sz="2400" b="1" noProof="0" dirty="0">
                <a:solidFill>
                  <a:srgbClr val="1F4E79"/>
                </a:solidFill>
              </a:rPr>
              <a:t> Y Camau Nesaf 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666666"/>
                </a:solidFill>
              </a:rPr>
              <a:t>📍 </a:t>
            </a:r>
            <a:r>
              <a:rPr lang="cy-GB" sz="1000" noProof="0" dirty="0">
                <a:solidFill>
                  <a:srgbClr val="666666"/>
                </a:solidFill>
              </a:rPr>
              <a:t>Dechrau Eich Taith Traethawd Hir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45869" y="1136073"/>
            <a:ext cx="3776749" cy="287620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accent1"/>
                </a:solidFill>
              </a:rPr>
              <a:t>Penderfynu ar bwnc
Mireinio’r teitl
Nod yr ysgrifennu
Cwestiynau drafft
Nodi 10 ffynhonnell
Dechrau’r cynnig.</a:t>
            </a:r>
          </a:p>
        </p:txBody>
      </p:sp>
      <p:sp>
        <p:nvSpPr>
          <p:cNvPr id="5" name="Text 3"/>
          <p:cNvSpPr/>
          <p:nvPr/>
        </p:nvSpPr>
        <p:spPr>
          <a:xfrm>
            <a:off x="365760" y="4389120"/>
            <a:ext cx="10972800" cy="365760"/>
          </a:xfrm>
          <a:prstGeom prst="rect">
            <a:avLst/>
          </a:prstGeom>
          <a:solidFill>
            <a:srgbClr val="D9F0EE"/>
          </a:solidFill>
          <a:ln/>
        </p:spPr>
        <p:txBody>
          <a:bodyPr wrap="square" rtlCol="0" anchor="ctr"/>
          <a:lstStyle/>
          <a:p>
            <a:r>
              <a:rPr lang="cy-GB" sz="1600" b="1" noProof="0" dirty="0">
                <a:solidFill>
                  <a:srgbClr val="00B050"/>
                </a:solidFill>
              </a:rPr>
              <a:t>Cyngor Call: Mae pob traethawd hir yn dechrau gydag un syniad sydd wedi'i gynllunio'n dda.</a:t>
            </a:r>
          </a:p>
        </p:txBody>
      </p:sp>
      <p:pic>
        <p:nvPicPr>
          <p:cNvPr id="3074" name="Picture 2" descr="Seven steps to your Financial Game Plan - Feher Law">
            <a:extLst>
              <a:ext uri="{FF2B5EF4-FFF2-40B4-BE49-F238E27FC236}">
                <a16:creationId xmlns:a16="http://schemas.microsoft.com/office/drawing/2014/main" id="{62E4A70E-6750-9FDA-E101-5622540D2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084" y="925484"/>
            <a:ext cx="4514850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D63D7A-73E5-103B-151C-1DCFA1318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75C2F0E-0389-D698-5391-8C2CB96C5135}"/>
              </a:ext>
            </a:extLst>
          </p:cNvPr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 Next Steps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0B409A64-0F3F-6651-4C52-FCBBF01F7B85}"/>
              </a:ext>
            </a:extLst>
          </p:cNvPr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📍 Beginning Your Dissertation Journey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D076E12-C630-614E-A690-FB73D4967D55}"/>
              </a:ext>
            </a:extLst>
          </p:cNvPr>
          <p:cNvSpPr/>
          <p:nvPr/>
        </p:nvSpPr>
        <p:spPr>
          <a:xfrm>
            <a:off x="545869" y="1136073"/>
            <a:ext cx="3776749" cy="287620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Finalise</a:t>
            </a:r>
            <a:r>
              <a:rPr lang="en-US" sz="2400" dirty="0">
                <a:solidFill>
                  <a:schemeClr val="accent1"/>
                </a:solidFill>
              </a:rPr>
              <a:t> topic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</a:rPr>
              <a:t>Refine title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</a:rPr>
              <a:t>Write aim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</a:rPr>
              <a:t>Draft questions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</a:rPr>
              <a:t>Identify 10 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</a:rPr>
              <a:t>Begin proposal.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277FC42F-9006-8EEA-5319-98BA4D43A883}"/>
              </a:ext>
            </a:extLst>
          </p:cNvPr>
          <p:cNvSpPr/>
          <p:nvPr/>
        </p:nvSpPr>
        <p:spPr>
          <a:xfrm>
            <a:off x="365760" y="4389120"/>
            <a:ext cx="10972800" cy="365760"/>
          </a:xfrm>
          <a:prstGeom prst="rect">
            <a:avLst/>
          </a:prstGeom>
          <a:solidFill>
            <a:srgbClr val="D9F0EE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B050"/>
                </a:solidFill>
              </a:rPr>
              <a:t>Top Tip: Every dissertation begins with one well-planned idea.</a:t>
            </a:r>
          </a:p>
        </p:txBody>
      </p:sp>
      <p:pic>
        <p:nvPicPr>
          <p:cNvPr id="3074" name="Picture 2" descr="Seven steps to your Financial Game Plan - Feher Law">
            <a:extLst>
              <a:ext uri="{FF2B5EF4-FFF2-40B4-BE49-F238E27FC236}">
                <a16:creationId xmlns:a16="http://schemas.microsoft.com/office/drawing/2014/main" id="{663ECFA6-66D4-F2F3-7816-55C020FE92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084" y="925484"/>
            <a:ext cx="4514850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865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2400" b="1" noProof="0" dirty="0">
                <a:solidFill>
                  <a:srgbClr val="1F4E79"/>
                </a:solidFill>
              </a:rPr>
              <a:t>Rhestr Wirio Eich Cynnig</a:t>
            </a:r>
            <a:endParaRPr lang="cy-GB" sz="2400" noProof="0" dirty="0"/>
          </a:p>
        </p:txBody>
      </p:sp>
      <p:sp>
        <p:nvSpPr>
          <p:cNvPr id="3" name="Text 1"/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666666"/>
                </a:solidFill>
              </a:rPr>
              <a:t>📍 </a:t>
            </a:r>
            <a:r>
              <a:rPr lang="cy-GB" sz="1000" noProof="0" dirty="0">
                <a:solidFill>
                  <a:srgbClr val="666666"/>
                </a:solidFill>
              </a:rPr>
              <a:t>Gwirio Eich Cynnig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731520" y="914400"/>
            <a:ext cx="45720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☐ Teitl clir
☐ Pwysigrwydd y pwnc
☐ Un nod clir
☐ Cwestiynau â ffocws
☐ Llenyddiaeth briodol
☐ Esbonio’r methodoleg
☐ Moeseg wedi’i hystyried
☐ Cyd-destun perthnasol
☐ </a:t>
            </a:r>
            <a:r>
              <a:rPr lang="cy-GB" dirty="0">
                <a:solidFill>
                  <a:schemeClr val="accent1"/>
                </a:solidFill>
              </a:rPr>
              <a:t>System Gyfeirio </a:t>
            </a:r>
            <a:r>
              <a:rPr lang="cy-GB" noProof="0" dirty="0" err="1">
                <a:solidFill>
                  <a:schemeClr val="accent1"/>
                </a:solidFill>
              </a:rPr>
              <a:t>Harvard</a:t>
            </a:r>
            <a:r>
              <a:rPr lang="cy-GB" noProof="0" dirty="0">
                <a:solidFill>
                  <a:schemeClr val="accent1"/>
                </a:solidFill>
              </a:rPr>
              <a:t>
☐ Prawf-ddarllen</a:t>
            </a:r>
          </a:p>
        </p:txBody>
      </p:sp>
      <p:sp>
        <p:nvSpPr>
          <p:cNvPr id="5" name="Text 3"/>
          <p:cNvSpPr/>
          <p:nvPr/>
        </p:nvSpPr>
        <p:spPr>
          <a:xfrm>
            <a:off x="365760" y="4114800"/>
            <a:ext cx="10972800" cy="365760"/>
          </a:xfrm>
          <a:prstGeom prst="rect">
            <a:avLst/>
          </a:prstGeom>
          <a:solidFill>
            <a:srgbClr val="D9F0EE"/>
          </a:solidFill>
          <a:ln/>
        </p:spPr>
        <p:txBody>
          <a:bodyPr wrap="square" rtlCol="0" anchor="ctr"/>
          <a:lstStyle/>
          <a:p>
            <a:r>
              <a:rPr lang="cy-GB" sz="1300" noProof="0" dirty="0">
                <a:solidFill>
                  <a:srgbClr val="000000"/>
                </a:solidFill>
              </a:rPr>
              <a:t>Cyngor Call: Darllenwch y gwaith fel eich bod yn ei ddarllen am y tro cyntaf</a:t>
            </a:r>
            <a:r>
              <a:rPr lang="en-US" sz="1300" dirty="0">
                <a:solidFill>
                  <a:srgbClr val="000000"/>
                </a:solidFill>
              </a:rPr>
              <a:t>.</a:t>
            </a:r>
            <a:endParaRPr lang="en-US" sz="1300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C72B47-9E61-BDFB-7CAA-D5F2B6891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E722F762-5598-48AA-3EB4-6BE28B1E44B2}"/>
              </a:ext>
            </a:extLst>
          </p:cNvPr>
          <p:cNvSpPr/>
          <p:nvPr/>
        </p:nvSpPr>
        <p:spPr>
          <a:xfrm>
            <a:off x="365760" y="182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Proposal Checklist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3B9E0385-1787-C675-45C9-4E7B073D132B}"/>
              </a:ext>
            </a:extLst>
          </p:cNvPr>
          <p:cNvSpPr/>
          <p:nvPr/>
        </p:nvSpPr>
        <p:spPr>
          <a:xfrm>
            <a:off x="777240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📍 Checking Your Proposal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D2ACB06B-0369-0AB0-C800-5109ACFF9B05}"/>
              </a:ext>
            </a:extLst>
          </p:cNvPr>
          <p:cNvSpPr/>
          <p:nvPr/>
        </p:nvSpPr>
        <p:spPr>
          <a:xfrm>
            <a:off x="731520" y="914400"/>
            <a:ext cx="45720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Clear title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Topic importance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One clear aim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Focused questions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Appropriate literature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Methodology explained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Ethics considered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Relevant context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Harvard referencing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☐ Proofread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550B6209-087B-75DA-4E86-7EA0051FC144}"/>
              </a:ext>
            </a:extLst>
          </p:cNvPr>
          <p:cNvSpPr/>
          <p:nvPr/>
        </p:nvSpPr>
        <p:spPr>
          <a:xfrm>
            <a:off x="365760" y="4114800"/>
            <a:ext cx="10972800" cy="365760"/>
          </a:xfrm>
          <a:prstGeom prst="rect">
            <a:avLst/>
          </a:prstGeom>
          <a:solidFill>
            <a:srgbClr val="D9F0EE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Top Tip: Read it as a first-time reader.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99461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365759"/>
            <a:ext cx="854548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400" b="1" dirty="0">
                <a:solidFill>
                  <a:srgbClr val="1F4E79"/>
                </a:solidFill>
              </a:rPr>
              <a:t> </a:t>
            </a:r>
            <a:r>
              <a:rPr lang="cy-GB" sz="2400" b="1" noProof="0" dirty="0">
                <a:solidFill>
                  <a:srgbClr val="1F4E79"/>
                </a:solidFill>
              </a:rPr>
              <a:t>Strwythur </a:t>
            </a:r>
            <a:r>
              <a:rPr lang="cy-GB" sz="2400" b="1" dirty="0">
                <a:solidFill>
                  <a:srgbClr val="1F4E79"/>
                </a:solidFill>
              </a:rPr>
              <a:t>Sylfaenol </a:t>
            </a:r>
            <a:r>
              <a:rPr lang="cy-GB" sz="2400" b="1" noProof="0" dirty="0">
                <a:solidFill>
                  <a:srgbClr val="1F4E79"/>
                </a:solidFill>
              </a:rPr>
              <a:t>Eich Traethawd Ymchwil </a:t>
            </a:r>
            <a:r>
              <a:rPr lang="de-DE" sz="2400" b="1" dirty="0">
                <a:solidFill>
                  <a:srgbClr val="1F4E79"/>
                </a:solidFill>
              </a:rPr>
              <a:t>(</a:t>
            </a:r>
            <a:r>
              <a:rPr lang="cy-GB" sz="2400" b="1" noProof="0" dirty="0">
                <a:solidFill>
                  <a:srgbClr val="1F4E79"/>
                </a:solidFill>
              </a:rPr>
              <a:t>mwy</a:t>
            </a:r>
            <a:r>
              <a:rPr lang="de-DE" sz="2400" b="1" dirty="0">
                <a:solidFill>
                  <a:srgbClr val="1F4E79"/>
                </a:solidFill>
              </a:rPr>
              <a:t> </a:t>
            </a:r>
            <a:r>
              <a:rPr lang="cy-GB" sz="2400" b="1" noProof="0" dirty="0">
                <a:solidFill>
                  <a:srgbClr val="1F4E79"/>
                </a:solidFill>
              </a:rPr>
              <a:t>am hyn ym mis Medi</a:t>
            </a:r>
            <a:r>
              <a:rPr lang="de-DE" sz="2400" b="1" dirty="0">
                <a:solidFill>
                  <a:srgbClr val="1F4E79"/>
                </a:solidFill>
              </a:rPr>
              <a:t>)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/>
            <a:r>
              <a:rPr lang="en-US" sz="1000" dirty="0">
                <a:solidFill>
                  <a:srgbClr val="000000"/>
                </a:solidFill>
              </a:rPr>
              <a:t>📍 </a:t>
            </a:r>
            <a:r>
              <a:rPr lang="cy-GB" sz="1000" noProof="0" dirty="0">
                <a:solidFill>
                  <a:srgbClr val="000000"/>
                </a:solidFill>
              </a:rPr>
              <a:t>Trefnu eich traethawd hir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731520" y="91440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noProof="0" dirty="0">
                <a:solidFill>
                  <a:schemeClr val="accent1"/>
                </a:solidFill>
              </a:rPr>
              <a:t>Crynodeb - Cyflwyniad - Adolygiad Llenyddiaeth - Methodoleg - Canfyddiadau/ Trafodaeth - Casgliad - Cyfeiriadau Atodiadau</a:t>
            </a:r>
            <a:endParaRPr lang="en-US" sz="1800" dirty="0">
              <a:solidFill>
                <a:schemeClr val="accent1"/>
              </a:solidFill>
            </a:endParaRPr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9706947"/>
              </p:ext>
            </p:extLst>
          </p:nvPr>
        </p:nvGraphicFramePr>
        <p:xfrm>
          <a:off x="4572000" y="914400"/>
          <a:ext cx="6858000" cy="2743202"/>
        </p:xfrm>
        <a:graphic>
          <a:graphicData uri="http://schemas.openxmlformats.org/drawingml/2006/table">
            <a:tbl>
              <a:tblPr/>
              <a:tblGrid>
                <a:gridCol w="3429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9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Pennod</a:t>
                      </a:r>
                      <a:endParaRPr lang="en-US" sz="1600" b="1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b="1" noProof="0" dirty="0">
                          <a:solidFill>
                            <a:schemeClr val="accent1"/>
                          </a:solidFill>
                        </a:rPr>
                        <a:t>Diben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Cyflwyniad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Cyflwyno cwestiynau pwnc ac ymchwil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Adolygiad Llenyddiaeth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Adolygu ymchwil yn feirniadol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Methodoleg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Esboniwch y dull ymchwil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Darganfyddiadau 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Cyflwyno themâu/canfyddiadau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Trafodaeth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Dehongli canfyddiadau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Casgliad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1600" noProof="0" dirty="0">
                          <a:solidFill>
                            <a:schemeClr val="accent1"/>
                          </a:solidFill>
                        </a:rPr>
                        <a:t>Crynhoi ac awgrymu goblygiadau</a:t>
                      </a:r>
                      <a:endParaRPr lang="en-US" sz="160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 3"/>
          <p:cNvSpPr/>
          <p:nvPr/>
        </p:nvSpPr>
        <p:spPr>
          <a:xfrm>
            <a:off x="457199" y="4114800"/>
            <a:ext cx="5396023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cy-GB" sz="1600" noProof="0" dirty="0">
                <a:solidFill>
                  <a:schemeClr val="accent1"/>
                </a:solidFill>
              </a:rPr>
              <a:t>Adfyfyrio: Pa bennod fydd hawsaf? Mwyaf heriol?</a:t>
            </a:r>
          </a:p>
        </p:txBody>
      </p:sp>
      <p:sp>
        <p:nvSpPr>
          <p:cNvPr id="7" name="Text 4"/>
          <p:cNvSpPr/>
          <p:nvPr/>
        </p:nvSpPr>
        <p:spPr>
          <a:xfrm>
            <a:off x="365760" y="4754880"/>
            <a:ext cx="10972800" cy="411480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r>
              <a:rPr lang="cy-GB" sz="1600" b="1" noProof="0" dirty="0">
                <a:solidFill>
                  <a:srgbClr val="006666"/>
                </a:solidFill>
              </a:rPr>
              <a:t>Cyngor Call: Meddyliwch am eich traethawd hir fel adrodd stori. Mae pob pennod yn arwain at </a:t>
            </a:r>
            <a:r>
              <a:rPr lang="cy-GB" sz="1600" b="1" noProof="0">
                <a:solidFill>
                  <a:srgbClr val="006666"/>
                </a:solidFill>
              </a:rPr>
              <a:t>y bennod nesaf</a:t>
            </a:r>
            <a:r>
              <a:rPr lang="en-US" sz="1300" dirty="0">
                <a:solidFill>
                  <a:srgbClr val="006666"/>
                </a:solidFill>
              </a:rPr>
              <a:t>.</a:t>
            </a:r>
            <a:endParaRPr lang="en-US" sz="1300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BC86B-A9AC-5D59-42B1-0CA45935F1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E06446BE-C797-EC9A-629D-45DF30FD796A}"/>
              </a:ext>
            </a:extLst>
          </p:cNvPr>
          <p:cNvSpPr/>
          <p:nvPr/>
        </p:nvSpPr>
        <p:spPr>
          <a:xfrm>
            <a:off x="365760" y="182880"/>
            <a:ext cx="854548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 Your Basic Dissertation Structure (more on this in September)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7FB1C719-8499-E0BA-A102-A66227BEC344}"/>
              </a:ext>
            </a:extLst>
          </p:cNvPr>
          <p:cNvSpPr/>
          <p:nvPr/>
        </p:nvSpPr>
        <p:spPr>
          <a:xfrm>
            <a:off x="7955280" y="22860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000000"/>
                </a:solidFill>
              </a:rPr>
              <a:t>📍 Organising Your Dissertation</a:t>
            </a:r>
            <a:endParaRPr lang="en-US" sz="1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8F924F44-1A73-C50D-4D61-0AAE57E895BC}"/>
              </a:ext>
            </a:extLst>
          </p:cNvPr>
          <p:cNvSpPr/>
          <p:nvPr/>
        </p:nvSpPr>
        <p:spPr>
          <a:xfrm>
            <a:off x="731520" y="91440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chemeClr val="accent1"/>
                </a:solidFill>
              </a:rPr>
              <a:t>Abstract - Introduction - Literature Review - Methodology </a:t>
            </a:r>
            <a:r>
              <a:rPr lang="en-US" dirty="0">
                <a:solidFill>
                  <a:schemeClr val="accent1"/>
                </a:solidFill>
              </a:rPr>
              <a:t>– </a:t>
            </a:r>
            <a:r>
              <a:rPr lang="en-US" sz="1800" dirty="0">
                <a:solidFill>
                  <a:schemeClr val="accent1"/>
                </a:solidFill>
              </a:rPr>
              <a:t>Findings/ Discussion - Conclusion - References  Appendices</a:t>
            </a:r>
          </a:p>
        </p:txBody>
      </p:sp>
      <p:graphicFrame>
        <p:nvGraphicFramePr>
          <p:cNvPr id="6" name="Table 0">
            <a:extLst>
              <a:ext uri="{FF2B5EF4-FFF2-40B4-BE49-F238E27FC236}">
                <a16:creationId xmlns:a16="http://schemas.microsoft.com/office/drawing/2014/main" id="{D624DD4D-6973-6FD0-644D-AF7F7DAFC740}"/>
              </a:ext>
            </a:extLst>
          </p:cNvPr>
          <p:cNvGraphicFramePr>
            <a:graphicFrameLocks noGrp="1"/>
          </p:cNvGraphicFramePr>
          <p:nvPr/>
        </p:nvGraphicFramePr>
        <p:xfrm>
          <a:off x="4572000" y="914400"/>
          <a:ext cx="6858000" cy="2743202"/>
        </p:xfrm>
        <a:graphic>
          <a:graphicData uri="http://schemas.openxmlformats.org/drawingml/2006/table">
            <a:tbl>
              <a:tblPr/>
              <a:tblGrid>
                <a:gridCol w="3429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9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Chapter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accent1"/>
                          </a:solidFill>
                        </a:rPr>
                        <a:t>Purpose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Introduction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Introduce topic and research questions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Literature Review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Critically review research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Methodology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Explain research approach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Findings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Present themes/findings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Discussion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Interpret findings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Conclusion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accent1"/>
                          </a:solidFill>
                        </a:rPr>
                        <a:t>Summarise and suggest implications</a:t>
                      </a:r>
                    </a:p>
                  </a:txBody>
                  <a:tcPr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 3">
            <a:extLst>
              <a:ext uri="{FF2B5EF4-FFF2-40B4-BE49-F238E27FC236}">
                <a16:creationId xmlns:a16="http://schemas.microsoft.com/office/drawing/2014/main" id="{A1BD9639-7B69-095F-6ED6-EA93EAA8E8CB}"/>
              </a:ext>
            </a:extLst>
          </p:cNvPr>
          <p:cNvSpPr/>
          <p:nvPr/>
        </p:nvSpPr>
        <p:spPr>
          <a:xfrm>
            <a:off x="457199" y="4114800"/>
            <a:ext cx="5396023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accent1"/>
                </a:solidFill>
              </a:rPr>
              <a:t>Reflection: Which chapter will be easiest? Most challenging?</a:t>
            </a: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F25857F4-951A-A42F-2E6D-30D9039EE7BB}"/>
              </a:ext>
            </a:extLst>
          </p:cNvPr>
          <p:cNvSpPr/>
          <p:nvPr/>
        </p:nvSpPr>
        <p:spPr>
          <a:xfrm>
            <a:off x="365760" y="4754880"/>
            <a:ext cx="10972800" cy="411480"/>
          </a:xfrm>
          <a:prstGeom prst="rect">
            <a:avLst/>
          </a:prstGeom>
          <a:solidFill>
            <a:srgbClr val="D9EDE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6666"/>
                </a:solidFill>
              </a:rPr>
              <a:t>Top Tip: Think of your dissertation as telling a story. Each chapter leads to the next</a:t>
            </a:r>
            <a:r>
              <a:rPr lang="en-US" sz="1300" dirty="0">
                <a:solidFill>
                  <a:srgbClr val="006666"/>
                </a:solidFill>
              </a:rPr>
              <a:t>.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03825768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8" ma:contentTypeDescription="Create a new document." ma:contentTypeScope="" ma:versionID="0d1ab7cdbce85863842ceb7d9a355597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a5b7765bf0546d8503d4bbbfaa4d98be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3:SharedWithDetails" minOccurs="0"/>
                <xsd:element ref="ns3:SharingHintHash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Location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1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96490a5-0429-499a-a254-a60426c02ef0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6A0D9F3-5FB8-4690-9714-DFE537278A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90EDF2F-0E52-48FB-AAAF-A869637815E1}">
  <ds:schemaRefs>
    <ds:schemaRef ds:uri="http://schemas.microsoft.com/office/infopath/2007/PartnerControls"/>
    <ds:schemaRef ds:uri="http://purl.org/dc/dcmitype/"/>
    <ds:schemaRef ds:uri="http://schemas.microsoft.com/office/2006/documentManagement/types"/>
    <ds:schemaRef ds:uri="696490a5-0429-499a-a254-a60426c02ef0"/>
    <ds:schemaRef ds:uri="d2d6d51c-be45-489c-bfaa-c0c3d4c0c982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0137A79-9438-4558-A400-5BEF6EBF938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3454</Words>
  <Application>Microsoft Office PowerPoint</Application>
  <PresentationFormat>Sgrin Lydan</PresentationFormat>
  <Paragraphs>605</Paragraphs>
  <Slides>42</Slides>
  <Notes>40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2</vt:i4>
      </vt:variant>
      <vt:variant>
        <vt:lpstr>Teitlau Sleidiau</vt:lpstr>
      </vt:variant>
      <vt:variant>
        <vt:i4>42</vt:i4>
      </vt:variant>
    </vt:vector>
  </HeadingPairs>
  <TitlesOfParts>
    <vt:vector size="47" baseType="lpstr">
      <vt:lpstr>Arial</vt:lpstr>
      <vt:lpstr>Calibri</vt:lpstr>
      <vt:lpstr>Calibri Light</vt:lpstr>
      <vt:lpstr>UWTSD Holding Page</vt:lpstr>
      <vt:lpstr>Accessible 2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Margaret Bowen</cp:lastModifiedBy>
  <cp:revision>10</cp:revision>
  <dcterms:created xsi:type="dcterms:W3CDTF">2022-06-22T10:03:12Z</dcterms:created>
  <dcterms:modified xsi:type="dcterms:W3CDTF">2026-08-06T10:51:37Z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