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6858000" cx="12192000"/>
  <p:notesSz cx="6669075" cy="9753600"/>
  <p:embeddedFontLst>
    <p:embeddedFont>
      <p:font typeface="Open Sans"/>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9" roundtripDataSignature="AMtx7mjLFOBUiuFQHKO0hc2YYFrvO+7AW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9315984F-B6E8-4CD0-99A4-EA66C1CAF261}">
  <a:tblStyle styleId="{9315984F-B6E8-4CD0-99A4-EA66C1CAF261}" styleName="Table_0">
    <a:wholeTbl>
      <a:tcTxStyle b="off" i="off">
        <a:font>
          <a:latin typeface="Myriad Pro"/>
          <a:ea typeface="Myriad Pro"/>
          <a:cs typeface="Myriad Pro"/>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6F2FC"/>
          </a:solidFill>
        </a:fill>
      </a:tcStyle>
    </a:wholeTbl>
    <a:band1H>
      <a:tcTxStyle/>
      <a:tcStyle>
        <a:fill>
          <a:solidFill>
            <a:srgbClr val="CAE3F9"/>
          </a:solidFill>
        </a:fill>
      </a:tcStyle>
    </a:band1H>
    <a:band2H>
      <a:tcTxStyle/>
    </a:band2H>
    <a:band1V>
      <a:tcTxStyle/>
      <a:tcStyle>
        <a:fill>
          <a:solidFill>
            <a:srgbClr val="CAE3F9"/>
          </a:solidFill>
        </a:fill>
      </a:tcStyle>
    </a:band1V>
    <a:band2V>
      <a:tcTxStyle/>
    </a:band2V>
    <a:lastCol>
      <a:tcTxStyle b="on" i="off">
        <a:font>
          <a:latin typeface="Myriad Pro"/>
          <a:ea typeface="Myriad Pro"/>
          <a:cs typeface="Myriad Pro"/>
        </a:font>
        <a:schemeClr val="lt1"/>
      </a:tcTxStyle>
      <a:tcStyle>
        <a:fill>
          <a:solidFill>
            <a:schemeClr val="accent1"/>
          </a:solidFill>
        </a:fill>
      </a:tcStyle>
    </a:lastCol>
    <a:firstCol>
      <a:tcTxStyle b="on" i="off">
        <a:font>
          <a:latin typeface="Myriad Pro"/>
          <a:ea typeface="Myriad Pro"/>
          <a:cs typeface="Myriad Pro"/>
        </a:font>
        <a:schemeClr val="lt1"/>
      </a:tcTxStyle>
      <a:tcStyle>
        <a:fill>
          <a:solidFill>
            <a:schemeClr val="accent1"/>
          </a:solidFill>
        </a:fill>
      </a:tcStyle>
    </a:firstCol>
    <a:lastRow>
      <a:tcTxStyle b="on" i="off">
        <a:font>
          <a:latin typeface="Myriad Pro"/>
          <a:ea typeface="Myriad Pro"/>
          <a:cs typeface="Myriad Pro"/>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Myriad Pro"/>
          <a:ea typeface="Myriad Pro"/>
          <a:cs typeface="Myriad Pro"/>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OpenSans-bold.fntdata"/><Relationship Id="rId25" Type="http://schemas.openxmlformats.org/officeDocument/2006/relationships/font" Target="fonts/OpenSans-regular.fntdata"/><Relationship Id="rId28" Type="http://schemas.openxmlformats.org/officeDocument/2006/relationships/font" Target="fonts/OpenSans-boldItalic.fntdata"/><Relationship Id="rId27" Type="http://schemas.openxmlformats.org/officeDocument/2006/relationships/font" Target="fonts/OpenSans-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customschemas.google.com/relationships/presentationmetadata" Target="metadata"/><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889938" cy="489374"/>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777607" y="0"/>
            <a:ext cx="2889938" cy="489374"/>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264228"/>
            <a:ext cx="2889938" cy="489373"/>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p1: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6" name="Google Shape;76;p1: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7" name="Google Shape;77;p1: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Calibri"/>
              <a:buNone/>
            </a:pPr>
            <a:fld id="{00000000-1234-1234-1234-123412341234}" type="slidenum">
              <a:rPr b="0" i="0" lang="en-GB" sz="1200" u="none" cap="none" strike="noStrike">
                <a:solidFill>
                  <a:srgbClr val="000000"/>
                </a:solidFill>
                <a:latin typeface="Calibri"/>
                <a:ea typeface="Calibri"/>
                <a:cs typeface="Calibri"/>
                <a:sym typeface="Calibri"/>
              </a:rPr>
              <a:t>‹#›</a:t>
            </a:fld>
            <a:endParaRPr b="0" i="0" sz="1200" u="none" cap="none" strike="noStrik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p2: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4" name="Google Shape;84;p2: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5" name="Google Shape;85;p2: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3: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2" name="Google Shape;92;p3: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3" name="Google Shape;93;p3: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4: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0" name="Google Shape;100;p4: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285750" lvl="0" marL="285750" rtl="0" algn="l">
              <a:spcBef>
                <a:spcPts val="0"/>
              </a:spcBef>
              <a:spcAft>
                <a:spcPts val="0"/>
              </a:spcAft>
              <a:buClr>
                <a:schemeClr val="dk1"/>
              </a:buClr>
              <a:buSzPts val="1200"/>
              <a:buFont typeface="Arial"/>
              <a:buChar char="•"/>
            </a:pPr>
            <a:r>
              <a:rPr lang="en-GB"/>
              <a:t>Assign your dissertation a working title</a:t>
            </a:r>
            <a:endParaRPr/>
          </a:p>
          <a:p>
            <a:pPr indent="-285750" lvl="0" marL="285750" rtl="0" algn="l">
              <a:spcBef>
                <a:spcPts val="240"/>
              </a:spcBef>
              <a:spcAft>
                <a:spcPts val="0"/>
              </a:spcAft>
              <a:buClr>
                <a:schemeClr val="dk1"/>
              </a:buClr>
              <a:buSzPts val="1200"/>
              <a:buFont typeface="Arial"/>
              <a:buChar char="•"/>
            </a:pPr>
            <a:r>
              <a:rPr lang="en-GB"/>
              <a:t>Provide some background information on the area that interests you, including a brief rationale</a:t>
            </a:r>
            <a:endParaRPr/>
          </a:p>
          <a:p>
            <a:pPr indent="-285750" lvl="0" marL="285750" rtl="0" algn="l">
              <a:spcBef>
                <a:spcPts val="240"/>
              </a:spcBef>
              <a:spcAft>
                <a:spcPts val="0"/>
              </a:spcAft>
              <a:buClr>
                <a:schemeClr val="dk1"/>
              </a:buClr>
              <a:buSzPts val="1200"/>
              <a:buFont typeface="Arial"/>
              <a:buChar char="•"/>
            </a:pPr>
            <a:r>
              <a:rPr lang="en-GB"/>
              <a:t>Identify the overall aim of your research (i.e. what you are trying to achieve)</a:t>
            </a:r>
            <a:endParaRPr/>
          </a:p>
          <a:p>
            <a:pPr indent="-285750" lvl="0" marL="285750" rtl="0" algn="l">
              <a:spcBef>
                <a:spcPts val="240"/>
              </a:spcBef>
              <a:spcAft>
                <a:spcPts val="0"/>
              </a:spcAft>
              <a:buClr>
                <a:schemeClr val="dk1"/>
              </a:buClr>
              <a:buSzPts val="1200"/>
              <a:buFont typeface="Arial"/>
              <a:buChar char="•"/>
            </a:pPr>
            <a:r>
              <a:rPr lang="en-GB"/>
              <a:t>Specify the individual objectives required to help you achieve your research aim</a:t>
            </a:r>
            <a:endParaRPr/>
          </a:p>
          <a:p>
            <a:pPr indent="-285750" lvl="0" marL="285750" rtl="0" algn="l">
              <a:spcBef>
                <a:spcPts val="240"/>
              </a:spcBef>
              <a:spcAft>
                <a:spcPts val="0"/>
              </a:spcAft>
              <a:buClr>
                <a:schemeClr val="dk1"/>
              </a:buClr>
              <a:buSzPts val="1200"/>
              <a:buFont typeface="Arial"/>
              <a:buChar char="•"/>
            </a:pPr>
            <a:r>
              <a:rPr lang="en-GB"/>
              <a:t>Outline how you will carry out your research</a:t>
            </a:r>
            <a:endParaRPr/>
          </a:p>
          <a:p>
            <a:pPr indent="-285750" lvl="0" marL="285750" rtl="0" algn="l">
              <a:spcBef>
                <a:spcPts val="240"/>
              </a:spcBef>
              <a:spcAft>
                <a:spcPts val="0"/>
              </a:spcAft>
              <a:buClr>
                <a:schemeClr val="dk1"/>
              </a:buClr>
              <a:buSzPts val="1200"/>
              <a:buFont typeface="Arial"/>
              <a:buChar char="•"/>
            </a:pPr>
            <a:r>
              <a:rPr lang="en-GB"/>
              <a:t>Indicate whether or not ethical issues arise from the proposal and if so how you are going to address them</a:t>
            </a:r>
            <a:endParaRPr/>
          </a:p>
          <a:p>
            <a:pPr indent="-285750" lvl="0" marL="285750" rtl="0" algn="l">
              <a:spcBef>
                <a:spcPts val="240"/>
              </a:spcBef>
              <a:spcAft>
                <a:spcPts val="0"/>
              </a:spcAft>
              <a:buClr>
                <a:schemeClr val="dk1"/>
              </a:buClr>
              <a:buSzPts val="1200"/>
              <a:buFont typeface="Arial"/>
              <a:buChar char="•"/>
            </a:pPr>
            <a:r>
              <a:rPr lang="en-GB"/>
              <a:t>List the literature referred to in producing the proposal ( Ref list/bibliography)</a:t>
            </a:r>
            <a:endParaRPr/>
          </a:p>
        </p:txBody>
      </p:sp>
      <p:sp>
        <p:nvSpPr>
          <p:cNvPr id="101" name="Google Shape;101;p4: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5: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0" name="Google Shape;120;p5: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1" name="Google Shape;121;p5: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6:notes"/>
          <p:cNvSpPr txBox="1"/>
          <p:nvPr>
            <p:ph idx="1" type="body"/>
          </p:nvPr>
        </p:nvSpPr>
        <p:spPr>
          <a:xfrm>
            <a:off x="666909" y="4693920"/>
            <a:ext cx="5335270" cy="384048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rPr lang="en-GB"/>
              <a:t>Does not</a:t>
            </a:r>
            <a:r>
              <a:rPr lang="en-GB"/>
              <a:t> have to be the finished article but needs to be something you have some </a:t>
            </a:r>
            <a:r>
              <a:rPr lang="en-GB"/>
              <a:t>knowledge</a:t>
            </a:r>
            <a:r>
              <a:rPr lang="en-GB"/>
              <a:t> in. this can be personal, professional or something </a:t>
            </a:r>
            <a:r>
              <a:rPr lang="en-GB"/>
              <a:t>you</a:t>
            </a:r>
            <a:r>
              <a:rPr lang="en-GB"/>
              <a:t> have read up on.</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Previous titles include……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Do you need agreement from your roce if funded? Worth checking….</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28" name="Google Shape;128;p6: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p7: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7" name="Google Shape;137;p7: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a:t>1.Background reading </a:t>
            </a:r>
            <a:r>
              <a:rPr lang="en-GB"/>
              <a:t>– support why you want to research your chosen area if asked by your supervisor. What have you found from your initial research? What are the gaps in literature/source material? How much information is there out there ?</a:t>
            </a:r>
            <a:endParaRPr/>
          </a:p>
          <a:p>
            <a:pPr indent="0" lvl="0" marL="0" rtl="0" algn="l">
              <a:spcBef>
                <a:spcPts val="0"/>
              </a:spcBef>
              <a:spcAft>
                <a:spcPts val="0"/>
              </a:spcAft>
              <a:buNone/>
            </a:pPr>
            <a:r>
              <a:t/>
            </a:r>
            <a:endParaRPr/>
          </a:p>
          <a:p>
            <a:pPr indent="-228600" lvl="0" marL="228600" rtl="0" algn="l">
              <a:spcBef>
                <a:spcPts val="0"/>
              </a:spcBef>
              <a:spcAft>
                <a:spcPts val="0"/>
              </a:spcAft>
              <a:buClr>
                <a:schemeClr val="dk1"/>
              </a:buClr>
              <a:buSzPts val="1200"/>
              <a:buFont typeface="Calibri"/>
              <a:buAutoNum type="arabicPeriod" startAt="2"/>
            </a:pPr>
            <a:r>
              <a:rPr lang="en-GB"/>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endParaRPr/>
          </a:p>
          <a:p>
            <a:pPr indent="-152400" lvl="0" marL="228600" rtl="0" algn="l">
              <a:spcBef>
                <a:spcPts val="0"/>
              </a:spcBef>
              <a:spcAft>
                <a:spcPts val="0"/>
              </a:spcAft>
              <a:buClr>
                <a:schemeClr val="dk1"/>
              </a:buClr>
              <a:buSzPts val="1200"/>
              <a:buFont typeface="Calibri"/>
              <a:buNone/>
            </a:pPr>
            <a:r>
              <a:t/>
            </a:r>
            <a:endParaRPr/>
          </a:p>
          <a:p>
            <a:pPr indent="0" lvl="0" marL="0" rtl="0" algn="l">
              <a:spcBef>
                <a:spcPts val="0"/>
              </a:spcBef>
              <a:spcAft>
                <a:spcPts val="0"/>
              </a:spcAft>
              <a:buNone/>
            </a:pPr>
            <a:r>
              <a:t/>
            </a:r>
            <a:endParaRPr/>
          </a:p>
        </p:txBody>
      </p:sp>
      <p:sp>
        <p:nvSpPr>
          <p:cNvPr id="138" name="Google Shape;138;p7: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8: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8: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2" name="Google Shape;152;p8: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9: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0" name="Google Shape;160;p9: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In order to realise or address your overall research aim , you have to list your objectives to show how you will get there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Important to consider the key words that you use as these will influence the depth of study that you propose to carry out.</a:t>
            </a:r>
            <a:endParaRPr/>
          </a:p>
          <a:p>
            <a:pPr indent="0" lvl="0" marL="0" rtl="0" algn="l">
              <a:spcBef>
                <a:spcPts val="0"/>
              </a:spcBef>
              <a:spcAft>
                <a:spcPts val="0"/>
              </a:spcAft>
              <a:buNone/>
            </a:pPr>
            <a:r>
              <a:rPr lang="en-GB"/>
              <a:t>e.g. Identify, evaluate, explore, formulate</a:t>
            </a:r>
            <a:endParaRPr/>
          </a:p>
          <a:p>
            <a:pPr indent="0" lvl="0" marL="0" rtl="0" algn="l">
              <a:spcBef>
                <a:spcPts val="0"/>
              </a:spcBef>
              <a:spcAft>
                <a:spcPts val="0"/>
              </a:spcAft>
              <a:buNone/>
            </a:pPr>
            <a:r>
              <a:rPr lang="en-GB"/>
              <a:t> </a:t>
            </a:r>
            <a:endParaRPr/>
          </a:p>
          <a:p>
            <a:pPr indent="0" lvl="0" marL="0" rtl="0" algn="l">
              <a:spcBef>
                <a:spcPts val="0"/>
              </a:spcBef>
              <a:spcAft>
                <a:spcPts val="0"/>
              </a:spcAft>
              <a:buNone/>
            </a:pPr>
            <a:r>
              <a:rPr lang="en-GB"/>
              <a:t>Which of these words will require more work than others?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Go back to the handout I gave regarding ‘Directive words’ – you will have a longer list of Nouns that you can use.</a:t>
            </a:r>
            <a:endParaRPr/>
          </a:p>
        </p:txBody>
      </p:sp>
      <p:sp>
        <p:nvSpPr>
          <p:cNvPr id="161" name="Google Shape;161;p9: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10: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1" name="Google Shape;191;p10: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Here is an example of the Aim and Objectives for a dissertation referred to earlier</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Note the Key words used in the objectives ( highlighted in blue) – how deep do you think the research had to be ?</a:t>
            </a:r>
            <a:endParaRPr/>
          </a:p>
          <a:p>
            <a:pPr indent="0" lvl="0" marL="0" rtl="0" algn="l">
              <a:spcBef>
                <a:spcPts val="0"/>
              </a:spcBef>
              <a:spcAft>
                <a:spcPts val="0"/>
              </a:spcAft>
              <a:buNone/>
            </a:pPr>
            <a:r>
              <a:rPr lang="en-GB"/>
              <a:t>Ask yourself are they ‘doable’ in the time that you have and the literature that is available to you in your chosen topic area?</a:t>
            </a:r>
            <a:endParaRPr/>
          </a:p>
          <a:p>
            <a:pPr indent="0" lvl="0" marL="0" rtl="0" algn="l">
              <a:spcBef>
                <a:spcPts val="0"/>
              </a:spcBef>
              <a:spcAft>
                <a:spcPts val="0"/>
              </a:spcAft>
              <a:buNone/>
            </a:pPr>
            <a:r>
              <a:t/>
            </a:r>
            <a:endParaRPr/>
          </a:p>
        </p:txBody>
      </p:sp>
      <p:sp>
        <p:nvSpPr>
          <p:cNvPr id="192" name="Google Shape;192;p10: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p11: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9" name="Google Shape;199;p11: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0" name="Google Shape;200;p11: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p12: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2" name="Google Shape;222;p12: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3" name="Google Shape;223;p12: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8" name="Shape 228"/>
        <p:cNvGrpSpPr/>
        <p:nvPr/>
      </p:nvGrpSpPr>
      <p:grpSpPr>
        <a:xfrm>
          <a:off x="0" y="0"/>
          <a:ext cx="0" cy="0"/>
          <a:chOff x="0" y="0"/>
          <a:chExt cx="0" cy="0"/>
        </a:xfrm>
      </p:grpSpPr>
      <p:sp>
        <p:nvSpPr>
          <p:cNvPr id="229" name="Google Shape;229;p13: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0" name="Google Shape;230;p13: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What do we mean by ‘Ethics’?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What about ‘Research Ethics’?</a:t>
            </a:r>
            <a:endParaRPr/>
          </a:p>
        </p:txBody>
      </p:sp>
      <p:sp>
        <p:nvSpPr>
          <p:cNvPr id="231" name="Google Shape;231;p13: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14: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6" name="Google Shape;256;p14: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7" name="Google Shape;257;p14: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p15: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4" name="Google Shape;264;p15: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5" name="Google Shape;265;p15: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p16:notes"/>
          <p:cNvSpPr txBox="1"/>
          <p:nvPr>
            <p:ph idx="1" type="body"/>
          </p:nvPr>
        </p:nvSpPr>
        <p:spPr>
          <a:xfrm>
            <a:off x="666909" y="4693920"/>
            <a:ext cx="5335270" cy="384048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1" name="Google Shape;271;p16: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6" name="Shape 276"/>
        <p:cNvGrpSpPr/>
        <p:nvPr/>
      </p:nvGrpSpPr>
      <p:grpSpPr>
        <a:xfrm>
          <a:off x="0" y="0"/>
          <a:ext cx="0" cy="0"/>
          <a:chOff x="0" y="0"/>
          <a:chExt cx="0" cy="0"/>
        </a:xfrm>
      </p:grpSpPr>
      <p:sp>
        <p:nvSpPr>
          <p:cNvPr id="277" name="Google Shape;277;p17:notes"/>
          <p:cNvSpPr txBox="1"/>
          <p:nvPr>
            <p:ph idx="1" type="body"/>
          </p:nvPr>
        </p:nvSpPr>
        <p:spPr>
          <a:xfrm>
            <a:off x="666909" y="4693920"/>
            <a:ext cx="5335270" cy="384048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8" name="Google Shape;278;p17: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 name="Shape 283"/>
        <p:cNvGrpSpPr/>
        <p:nvPr/>
      </p:nvGrpSpPr>
      <p:grpSpPr>
        <a:xfrm>
          <a:off x="0" y="0"/>
          <a:ext cx="0" cy="0"/>
          <a:chOff x="0" y="0"/>
          <a:chExt cx="0" cy="0"/>
        </a:xfrm>
      </p:grpSpPr>
      <p:sp>
        <p:nvSpPr>
          <p:cNvPr id="284" name="Google Shape;284;p18:notes"/>
          <p:cNvSpPr txBox="1"/>
          <p:nvPr>
            <p:ph idx="1" type="body"/>
          </p:nvPr>
        </p:nvSpPr>
        <p:spPr>
          <a:xfrm>
            <a:off x="666909" y="4693920"/>
            <a:ext cx="5335270" cy="384048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5" name="Google Shape;285;p18: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1" name="Shape 291"/>
        <p:cNvGrpSpPr/>
        <p:nvPr/>
      </p:nvGrpSpPr>
      <p:grpSpPr>
        <a:xfrm>
          <a:off x="0" y="0"/>
          <a:ext cx="0" cy="0"/>
          <a:chOff x="0" y="0"/>
          <a:chExt cx="0" cy="0"/>
        </a:xfrm>
      </p:grpSpPr>
      <p:sp>
        <p:nvSpPr>
          <p:cNvPr id="292" name="Google Shape;292;p19:notes"/>
          <p:cNvSpPr/>
          <p:nvPr>
            <p:ph idx="2" type="sldImg"/>
          </p:nvPr>
        </p:nvSpPr>
        <p:spPr>
          <a:xfrm>
            <a:off x="407988" y="1219200"/>
            <a:ext cx="5853112" cy="329247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3" name="Google Shape;293;p19:notes"/>
          <p:cNvSpPr txBox="1"/>
          <p:nvPr>
            <p:ph idx="1" type="body"/>
          </p:nvPr>
        </p:nvSpPr>
        <p:spPr>
          <a:xfrm>
            <a:off x="666909" y="4693920"/>
            <a:ext cx="5335270" cy="384048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4" name="Google Shape;294;p19:notes"/>
          <p:cNvSpPr txBox="1"/>
          <p:nvPr>
            <p:ph idx="12" type="sldNum"/>
          </p:nvPr>
        </p:nvSpPr>
        <p:spPr>
          <a:xfrm>
            <a:off x="3777607" y="9264228"/>
            <a:ext cx="2889938" cy="489373"/>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14" name="Shape 14"/>
        <p:cNvGrpSpPr/>
        <p:nvPr/>
      </p:nvGrpSpPr>
      <p:grpSpPr>
        <a:xfrm>
          <a:off x="0" y="0"/>
          <a:ext cx="0" cy="0"/>
          <a:chOff x="0" y="0"/>
          <a:chExt cx="0" cy="0"/>
        </a:xfrm>
      </p:grpSpPr>
      <p:sp>
        <p:nvSpPr>
          <p:cNvPr id="15" name="Google Shape;15;p21"/>
          <p:cNvSpPr txBox="1"/>
          <p:nvPr>
            <p:ph type="ctrTitle"/>
          </p:nvPr>
        </p:nvSpPr>
        <p:spPr>
          <a:xfrm>
            <a:off x="911424" y="1988841"/>
            <a:ext cx="103632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 name="Google Shape;16;p21"/>
          <p:cNvSpPr txBox="1"/>
          <p:nvPr>
            <p:ph idx="1" type="subTitle"/>
          </p:nvPr>
        </p:nvSpPr>
        <p:spPr>
          <a:xfrm>
            <a:off x="1825824" y="3744615"/>
            <a:ext cx="85344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7" name="Google Shape;17;p21"/>
          <p:cNvSpPr txBox="1"/>
          <p:nvPr>
            <p:ph idx="10" type="dt"/>
          </p:nvPr>
        </p:nvSpPr>
        <p:spPr>
          <a:xfrm>
            <a:off x="527382"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21"/>
          <p:cNvSpPr txBox="1"/>
          <p:nvPr>
            <p:ph idx="11" type="ftr"/>
          </p:nvPr>
        </p:nvSpPr>
        <p:spPr>
          <a:xfrm>
            <a:off x="5519936" y="6381329"/>
            <a:ext cx="3860800" cy="365125"/>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2pPr>
            <a:lvl3pPr lvl="2"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3pPr>
            <a:lvl4pPr lvl="3"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4pPr>
            <a:lvl5pPr lvl="4"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5pPr>
            <a:lvl6pPr lvl="5"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6pPr>
            <a:lvl7pPr lvl="6"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7pPr>
            <a:lvl8pPr lvl="7"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8pPr>
            <a:lvl9pPr lvl="8"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9pPr>
          </a:lstStyle>
          <a:p/>
        </p:txBody>
      </p:sp>
      <p:sp>
        <p:nvSpPr>
          <p:cNvPr id="19" name="Google Shape;19;p21"/>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0" name="Shape 20"/>
        <p:cNvGrpSpPr/>
        <p:nvPr/>
      </p:nvGrpSpPr>
      <p:grpSpPr>
        <a:xfrm>
          <a:off x="0" y="0"/>
          <a:ext cx="0" cy="0"/>
          <a:chOff x="0" y="0"/>
          <a:chExt cx="0" cy="0"/>
        </a:xfrm>
      </p:grpSpPr>
      <p:sp>
        <p:nvSpPr>
          <p:cNvPr id="21" name="Google Shape;21;p22"/>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22"/>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23" name="Google Shape;23;p22"/>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24" name="Google Shape;24;p22"/>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22"/>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6" name="Shape 26"/>
        <p:cNvGrpSpPr/>
        <p:nvPr/>
      </p:nvGrpSpPr>
      <p:grpSpPr>
        <a:xfrm>
          <a:off x="0" y="0"/>
          <a:ext cx="0" cy="0"/>
          <a:chOff x="0" y="0"/>
          <a:chExt cx="0" cy="0"/>
        </a:xfrm>
      </p:grpSpPr>
      <p:sp>
        <p:nvSpPr>
          <p:cNvPr id="27" name="Google Shape;27;p23"/>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23"/>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23"/>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0" name="Shape 30"/>
        <p:cNvGrpSpPr/>
        <p:nvPr/>
      </p:nvGrpSpPr>
      <p:grpSpPr>
        <a:xfrm>
          <a:off x="0" y="0"/>
          <a:ext cx="0" cy="0"/>
          <a:chOff x="0" y="0"/>
          <a:chExt cx="0" cy="0"/>
        </a:xfrm>
      </p:grpSpPr>
      <p:sp>
        <p:nvSpPr>
          <p:cNvPr id="31" name="Google Shape;31;p24"/>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 name="Google Shape;32;p24"/>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33" name="Google Shape;33;p24"/>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24"/>
          <p:cNvSpPr txBox="1"/>
          <p:nvPr>
            <p:ph idx="11" type="ftr"/>
          </p:nvPr>
        </p:nvSpPr>
        <p:spPr>
          <a:xfrm>
            <a:off x="4175787" y="6461781"/>
            <a:ext cx="3860800" cy="365125"/>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2pPr>
            <a:lvl3pPr lvl="2"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3pPr>
            <a:lvl4pPr lvl="3"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4pPr>
            <a:lvl5pPr lvl="4"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5pPr>
            <a:lvl6pPr lvl="5"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6pPr>
            <a:lvl7pPr lvl="6"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7pPr>
            <a:lvl8pPr lvl="7"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8pPr>
            <a:lvl9pPr lvl="8"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9pPr>
          </a:lstStyle>
          <a:p/>
        </p:txBody>
      </p:sp>
      <p:sp>
        <p:nvSpPr>
          <p:cNvPr id="35" name="Google Shape;35;p24"/>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6" name="Shape 36"/>
        <p:cNvGrpSpPr/>
        <p:nvPr/>
      </p:nvGrpSpPr>
      <p:grpSpPr>
        <a:xfrm>
          <a:off x="0" y="0"/>
          <a:ext cx="0" cy="0"/>
          <a:chOff x="0" y="0"/>
          <a:chExt cx="0" cy="0"/>
        </a:xfrm>
      </p:grpSpPr>
      <p:sp>
        <p:nvSpPr>
          <p:cNvPr id="37" name="Google Shape;37;p25"/>
          <p:cNvSpPr txBox="1"/>
          <p:nvPr>
            <p:ph type="title"/>
          </p:nvPr>
        </p:nvSpPr>
        <p:spPr>
          <a:xfrm>
            <a:off x="911424" y="3993084"/>
            <a:ext cx="103632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Open Sans"/>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25"/>
          <p:cNvSpPr txBox="1"/>
          <p:nvPr>
            <p:ph idx="1" type="body"/>
          </p:nvPr>
        </p:nvSpPr>
        <p:spPr>
          <a:xfrm>
            <a:off x="911424" y="2492897"/>
            <a:ext cx="103632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9" name="Google Shape;39;p25"/>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25"/>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1" name="Shape 41"/>
        <p:cNvGrpSpPr/>
        <p:nvPr/>
      </p:nvGrpSpPr>
      <p:grpSpPr>
        <a:xfrm>
          <a:off x="0" y="0"/>
          <a:ext cx="0" cy="0"/>
          <a:chOff x="0" y="0"/>
          <a:chExt cx="0" cy="0"/>
        </a:xfrm>
      </p:grpSpPr>
      <p:sp>
        <p:nvSpPr>
          <p:cNvPr id="42" name="Google Shape;42;p26"/>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Open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3" name="Google Shape;43;p26"/>
          <p:cNvSpPr txBox="1"/>
          <p:nvPr>
            <p:ph idx="1" type="body"/>
          </p:nvPr>
        </p:nvSpPr>
        <p:spPr>
          <a:xfrm>
            <a:off x="609600" y="1535113"/>
            <a:ext cx="5386917"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4" name="Google Shape;44;p26"/>
          <p:cNvSpPr txBox="1"/>
          <p:nvPr>
            <p:ph idx="2" type="body"/>
          </p:nvPr>
        </p:nvSpPr>
        <p:spPr>
          <a:xfrm>
            <a:off x="609600" y="2174876"/>
            <a:ext cx="5386917" cy="3414365"/>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5" name="Google Shape;45;p26"/>
          <p:cNvSpPr txBox="1"/>
          <p:nvPr>
            <p:ph idx="3" type="body"/>
          </p:nvPr>
        </p:nvSpPr>
        <p:spPr>
          <a:xfrm>
            <a:off x="6193368" y="1535113"/>
            <a:ext cx="5389033"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6" name="Google Shape;46;p26"/>
          <p:cNvSpPr txBox="1"/>
          <p:nvPr>
            <p:ph idx="4" type="body"/>
          </p:nvPr>
        </p:nvSpPr>
        <p:spPr>
          <a:xfrm>
            <a:off x="6193368" y="2174876"/>
            <a:ext cx="5389033" cy="3414365"/>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7" name="Google Shape;47;p26"/>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26"/>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9" name="Shape 49"/>
        <p:cNvGrpSpPr/>
        <p:nvPr/>
      </p:nvGrpSpPr>
      <p:grpSpPr>
        <a:xfrm>
          <a:off x="0" y="0"/>
          <a:ext cx="0" cy="0"/>
          <a:chOff x="0" y="0"/>
          <a:chExt cx="0" cy="0"/>
        </a:xfrm>
      </p:grpSpPr>
      <p:sp>
        <p:nvSpPr>
          <p:cNvPr id="50" name="Google Shape;50;p27"/>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7"/>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2" name="Shape 52"/>
        <p:cNvGrpSpPr/>
        <p:nvPr/>
      </p:nvGrpSpPr>
      <p:grpSpPr>
        <a:xfrm>
          <a:off x="0" y="0"/>
          <a:ext cx="0" cy="0"/>
          <a:chOff x="0" y="0"/>
          <a:chExt cx="0" cy="0"/>
        </a:xfrm>
      </p:grpSpPr>
      <p:sp>
        <p:nvSpPr>
          <p:cNvPr id="53" name="Google Shape;53;p28"/>
          <p:cNvSpPr txBox="1"/>
          <p:nvPr>
            <p:ph type="title"/>
          </p:nvPr>
        </p:nvSpPr>
        <p:spPr>
          <a:xfrm>
            <a:off x="609601" y="273050"/>
            <a:ext cx="4011084"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Open Sans"/>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4" name="Google Shape;54;p28"/>
          <p:cNvSpPr txBox="1"/>
          <p:nvPr>
            <p:ph idx="1" type="body"/>
          </p:nvPr>
        </p:nvSpPr>
        <p:spPr>
          <a:xfrm>
            <a:off x="4766733" y="273051"/>
            <a:ext cx="6815667" cy="517217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5" name="Google Shape;55;p28"/>
          <p:cNvSpPr txBox="1"/>
          <p:nvPr>
            <p:ph idx="2" type="body"/>
          </p:nvPr>
        </p:nvSpPr>
        <p:spPr>
          <a:xfrm>
            <a:off x="609601" y="1435101"/>
            <a:ext cx="4011084" cy="4029891"/>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6" name="Google Shape;56;p28"/>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8"/>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58" name="Shape 58"/>
        <p:cNvGrpSpPr/>
        <p:nvPr/>
      </p:nvGrpSpPr>
      <p:grpSpPr>
        <a:xfrm>
          <a:off x="0" y="0"/>
          <a:ext cx="0" cy="0"/>
          <a:chOff x="0" y="0"/>
          <a:chExt cx="0" cy="0"/>
        </a:xfrm>
      </p:grpSpPr>
      <p:sp>
        <p:nvSpPr>
          <p:cNvPr id="59" name="Google Shape;59;p29"/>
          <p:cNvSpPr txBox="1"/>
          <p:nvPr>
            <p:ph type="title"/>
          </p:nvPr>
        </p:nvSpPr>
        <p:spPr>
          <a:xfrm>
            <a:off x="2389717" y="4509120"/>
            <a:ext cx="73152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Open Sans"/>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9"/>
          <p:cNvSpPr/>
          <p:nvPr>
            <p:ph idx="2" type="pic"/>
          </p:nvPr>
        </p:nvSpPr>
        <p:spPr>
          <a:xfrm>
            <a:off x="2389717" y="612776"/>
            <a:ext cx="7315200" cy="3824337"/>
          </a:xfrm>
          <a:prstGeom prst="rect">
            <a:avLst/>
          </a:prstGeom>
          <a:noFill/>
          <a:ln>
            <a:noFill/>
          </a:ln>
        </p:spPr>
      </p:sp>
      <p:sp>
        <p:nvSpPr>
          <p:cNvPr id="61" name="Google Shape;61;p29"/>
          <p:cNvSpPr txBox="1"/>
          <p:nvPr>
            <p:ph idx="1" type="body"/>
          </p:nvPr>
        </p:nvSpPr>
        <p:spPr>
          <a:xfrm>
            <a:off x="2389717" y="5157192"/>
            <a:ext cx="7315200" cy="432048"/>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2" name="Google Shape;62;p29"/>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9"/>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4" name="Shape 64"/>
        <p:cNvGrpSpPr/>
        <p:nvPr/>
      </p:nvGrpSpPr>
      <p:grpSpPr>
        <a:xfrm>
          <a:off x="0" y="0"/>
          <a:ext cx="0" cy="0"/>
          <a:chOff x="0" y="0"/>
          <a:chExt cx="0" cy="0"/>
        </a:xfrm>
      </p:grpSpPr>
      <p:sp>
        <p:nvSpPr>
          <p:cNvPr id="65" name="Google Shape;65;p30"/>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6" name="Google Shape;66;p30"/>
          <p:cNvSpPr txBox="1"/>
          <p:nvPr>
            <p:ph idx="1" type="body"/>
          </p:nvPr>
        </p:nvSpPr>
        <p:spPr>
          <a:xfrm rot="5400000">
            <a:off x="4137484" y="-1927683"/>
            <a:ext cx="3917032" cy="10972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67" name="Google Shape;67;p30"/>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30"/>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69" name="Shape 69"/>
        <p:cNvGrpSpPr/>
        <p:nvPr/>
      </p:nvGrpSpPr>
      <p:grpSpPr>
        <a:xfrm>
          <a:off x="0" y="0"/>
          <a:ext cx="0" cy="0"/>
          <a:chOff x="0" y="0"/>
          <a:chExt cx="0" cy="0"/>
        </a:xfrm>
      </p:grpSpPr>
      <p:sp>
        <p:nvSpPr>
          <p:cNvPr id="70" name="Google Shape;70;p31"/>
          <p:cNvSpPr txBox="1"/>
          <p:nvPr>
            <p:ph type="title"/>
          </p:nvPr>
        </p:nvSpPr>
        <p:spPr>
          <a:xfrm rot="5400000">
            <a:off x="7589503" y="1524336"/>
            <a:ext cx="5242594" cy="27432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1" name="Google Shape;71;p31"/>
          <p:cNvSpPr txBox="1"/>
          <p:nvPr>
            <p:ph idx="1" type="body"/>
          </p:nvPr>
        </p:nvSpPr>
        <p:spPr>
          <a:xfrm rot="5400000">
            <a:off x="2001503" y="-1117264"/>
            <a:ext cx="5242594" cy="80264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2" name="Google Shape;72;p31"/>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31"/>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8.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20"/>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Open Sans"/>
              <a:buNone/>
              <a:defRPr b="0" i="0" sz="4400" u="none" cap="none" strike="noStrik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20"/>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12" name="Google Shape;12;p20"/>
          <p:cNvSpPr txBox="1"/>
          <p:nvPr>
            <p:ph idx="10" type="dt"/>
          </p:nvPr>
        </p:nvSpPr>
        <p:spPr>
          <a:xfrm>
            <a:off x="335360" y="6525344"/>
            <a:ext cx="1294837" cy="218522"/>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050" u="none" cap="none" strike="noStrike">
                <a:solidFill>
                  <a:srgbClr val="888888"/>
                </a:solidFill>
                <a:latin typeface="Open Sans"/>
                <a:ea typeface="Open Sans"/>
                <a:cs typeface="Open Sans"/>
                <a:sym typeface="Open Sans"/>
              </a:defRPr>
            </a:lvl1pPr>
            <a:lvl2pPr lvl="1"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2pPr>
            <a:lvl3pPr lvl="2"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3pPr>
            <a:lvl4pPr lvl="3"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4pPr>
            <a:lvl5pPr lvl="4"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5pPr>
            <a:lvl6pPr lvl="5"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6pPr>
            <a:lvl7pPr lvl="6"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7pPr>
            <a:lvl8pPr lvl="7"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8pPr>
            <a:lvl9pPr lvl="8" marR="0" rtl="0" algn="l">
              <a:spcBef>
                <a:spcPts val="0"/>
              </a:spcBef>
              <a:spcAft>
                <a:spcPts val="0"/>
              </a:spcAft>
              <a:buSzPts val="1400"/>
              <a:buNone/>
              <a:defRPr b="0" i="0" sz="1800" u="none" cap="none" strike="noStrike">
                <a:solidFill>
                  <a:schemeClr val="dk1"/>
                </a:solidFill>
                <a:latin typeface="Open Sans"/>
                <a:ea typeface="Open Sans"/>
                <a:cs typeface="Open Sans"/>
                <a:sym typeface="Open Sans"/>
              </a:defRPr>
            </a:lvl9pPr>
          </a:lstStyle>
          <a:p/>
        </p:txBody>
      </p:sp>
      <p:sp>
        <p:nvSpPr>
          <p:cNvPr id="13" name="Google Shape;13;p20"/>
          <p:cNvSpPr txBox="1"/>
          <p:nvPr>
            <p:ph idx="12" type="sldNum"/>
          </p:nvPr>
        </p:nvSpPr>
        <p:spPr>
          <a:xfrm>
            <a:off x="10608501" y="6380973"/>
            <a:ext cx="973899" cy="340503"/>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Open Sans"/>
                <a:ea typeface="Open Sans"/>
                <a:cs typeface="Open Sans"/>
                <a:sym typeface="Open Sans"/>
              </a:defRPr>
            </a:lvl1pPr>
            <a:lvl2pPr indent="0" lvl="1" marL="0" marR="0" rtl="0" algn="r">
              <a:spcBef>
                <a:spcPts val="0"/>
              </a:spcBef>
              <a:buNone/>
              <a:defRPr b="0" i="0" sz="1200" u="none" cap="none" strike="noStrike">
                <a:solidFill>
                  <a:srgbClr val="888888"/>
                </a:solidFill>
                <a:latin typeface="Open Sans"/>
                <a:ea typeface="Open Sans"/>
                <a:cs typeface="Open Sans"/>
                <a:sym typeface="Open Sans"/>
              </a:defRPr>
            </a:lvl2pPr>
            <a:lvl3pPr indent="0" lvl="2" marL="0" marR="0" rtl="0" algn="r">
              <a:spcBef>
                <a:spcPts val="0"/>
              </a:spcBef>
              <a:buNone/>
              <a:defRPr b="0" i="0" sz="1200" u="none" cap="none" strike="noStrike">
                <a:solidFill>
                  <a:srgbClr val="888888"/>
                </a:solidFill>
                <a:latin typeface="Open Sans"/>
                <a:ea typeface="Open Sans"/>
                <a:cs typeface="Open Sans"/>
                <a:sym typeface="Open Sans"/>
              </a:defRPr>
            </a:lvl3pPr>
            <a:lvl4pPr indent="0" lvl="3" marL="0" marR="0" rtl="0" algn="r">
              <a:spcBef>
                <a:spcPts val="0"/>
              </a:spcBef>
              <a:buNone/>
              <a:defRPr b="0" i="0" sz="1200" u="none" cap="none" strike="noStrike">
                <a:solidFill>
                  <a:srgbClr val="888888"/>
                </a:solidFill>
                <a:latin typeface="Open Sans"/>
                <a:ea typeface="Open Sans"/>
                <a:cs typeface="Open Sans"/>
                <a:sym typeface="Open Sans"/>
              </a:defRPr>
            </a:lvl4pPr>
            <a:lvl5pPr indent="0" lvl="4" marL="0" marR="0" rtl="0" algn="r">
              <a:spcBef>
                <a:spcPts val="0"/>
              </a:spcBef>
              <a:buNone/>
              <a:defRPr b="0" i="0" sz="1200" u="none" cap="none" strike="noStrike">
                <a:solidFill>
                  <a:srgbClr val="888888"/>
                </a:solidFill>
                <a:latin typeface="Open Sans"/>
                <a:ea typeface="Open Sans"/>
                <a:cs typeface="Open Sans"/>
                <a:sym typeface="Open Sans"/>
              </a:defRPr>
            </a:lvl5pPr>
            <a:lvl6pPr indent="0" lvl="5" marL="0" marR="0" rtl="0" algn="r">
              <a:spcBef>
                <a:spcPts val="0"/>
              </a:spcBef>
              <a:buNone/>
              <a:defRPr b="0" i="0" sz="1200" u="none" cap="none" strike="noStrike">
                <a:solidFill>
                  <a:srgbClr val="888888"/>
                </a:solidFill>
                <a:latin typeface="Open Sans"/>
                <a:ea typeface="Open Sans"/>
                <a:cs typeface="Open Sans"/>
                <a:sym typeface="Open Sans"/>
              </a:defRPr>
            </a:lvl6pPr>
            <a:lvl7pPr indent="0" lvl="6" marL="0" marR="0" rtl="0" algn="r">
              <a:spcBef>
                <a:spcPts val="0"/>
              </a:spcBef>
              <a:buNone/>
              <a:defRPr b="0" i="0" sz="1200" u="none" cap="none" strike="noStrike">
                <a:solidFill>
                  <a:srgbClr val="888888"/>
                </a:solidFill>
                <a:latin typeface="Open Sans"/>
                <a:ea typeface="Open Sans"/>
                <a:cs typeface="Open Sans"/>
                <a:sym typeface="Open Sans"/>
              </a:defRPr>
            </a:lvl7pPr>
            <a:lvl8pPr indent="0" lvl="7" marL="0" marR="0" rtl="0" algn="r">
              <a:spcBef>
                <a:spcPts val="0"/>
              </a:spcBef>
              <a:buNone/>
              <a:defRPr b="0" i="0" sz="1200" u="none" cap="none" strike="noStrike">
                <a:solidFill>
                  <a:srgbClr val="888888"/>
                </a:solidFill>
                <a:latin typeface="Open Sans"/>
                <a:ea typeface="Open Sans"/>
                <a:cs typeface="Open Sans"/>
                <a:sym typeface="Open Sans"/>
              </a:defRPr>
            </a:lvl8pPr>
            <a:lvl9pPr indent="0" lvl="8" marL="0" marR="0" rtl="0" algn="r">
              <a:spcBef>
                <a:spcPts val="0"/>
              </a:spcBef>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5.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1.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 Id="rId3" Type="http://schemas.openxmlformats.org/officeDocument/2006/relationships/image" Target="../media/image10.jp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 Id="rId3" Type="http://schemas.openxmlformats.org/officeDocument/2006/relationships/image" Target="../media/image12.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
          <p:cNvSpPr txBox="1"/>
          <p:nvPr/>
        </p:nvSpPr>
        <p:spPr>
          <a:xfrm>
            <a:off x="2823757" y="1720488"/>
            <a:ext cx="4130040" cy="861774"/>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3200"/>
              <a:buFont typeface="Open Sans"/>
              <a:buNone/>
            </a:pPr>
            <a:r>
              <a:t/>
            </a:r>
            <a:endParaRPr b="0" i="0" sz="3200" u="none" cap="none" strike="noStrike">
              <a:solidFill>
                <a:srgbClr val="FFFFFF"/>
              </a:solidFill>
              <a:latin typeface="Open Sans"/>
              <a:ea typeface="Open Sans"/>
              <a:cs typeface="Open Sans"/>
              <a:sym typeface="Open Sans"/>
            </a:endParaRPr>
          </a:p>
          <a:p>
            <a:pPr indent="0" lvl="0" marL="0" marR="0" rtl="0" algn="l">
              <a:lnSpc>
                <a:spcPct val="100000"/>
              </a:lnSpc>
              <a:spcBef>
                <a:spcPts val="0"/>
              </a:spcBef>
              <a:spcAft>
                <a:spcPts val="0"/>
              </a:spcAft>
              <a:buClr>
                <a:schemeClr val="dk1"/>
              </a:buClr>
              <a:buSzPts val="1800"/>
              <a:buFont typeface="Open Sans"/>
              <a:buNone/>
            </a:pPr>
            <a:r>
              <a:t/>
            </a:r>
            <a:endParaRPr b="0" i="0" sz="1800" u="none" cap="none" strike="noStrike">
              <a:solidFill>
                <a:srgbClr val="000000"/>
              </a:solidFill>
              <a:latin typeface="Open Sans"/>
              <a:ea typeface="Open Sans"/>
              <a:cs typeface="Open Sans"/>
              <a:sym typeface="Open Sans"/>
            </a:endParaRPr>
          </a:p>
        </p:txBody>
      </p:sp>
      <p:sp>
        <p:nvSpPr>
          <p:cNvPr id="80" name="Google Shape;80;p1"/>
          <p:cNvSpPr txBox="1"/>
          <p:nvPr>
            <p:ph type="ctrTitle"/>
          </p:nvPr>
        </p:nvSpPr>
        <p:spPr>
          <a:xfrm>
            <a:off x="3569946" y="860841"/>
            <a:ext cx="2928259" cy="3050130"/>
          </a:xfrm>
          <a:prstGeom prst="rect">
            <a:avLst/>
          </a:prstGeom>
          <a:solidFill>
            <a:srgbClr val="002060"/>
          </a:solid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Open Sans"/>
              <a:buNone/>
            </a:pPr>
            <a:br>
              <a:rPr b="1" lang="en-GB" sz="2800">
                <a:solidFill>
                  <a:schemeClr val="lt1"/>
                </a:solidFill>
              </a:rPr>
            </a:br>
            <a:br>
              <a:rPr b="1" lang="en-GB" sz="2800">
                <a:solidFill>
                  <a:schemeClr val="lt1"/>
                </a:solidFill>
              </a:rPr>
            </a:br>
            <a:r>
              <a:rPr b="1" lang="en-GB" sz="2800">
                <a:solidFill>
                  <a:schemeClr val="lt1"/>
                </a:solidFill>
              </a:rPr>
              <a:t>Trosolwg Cynnig Traethawd Hir</a:t>
            </a:r>
            <a:br>
              <a:rPr b="1" lang="en-GB" sz="2800">
                <a:solidFill>
                  <a:schemeClr val="lt1"/>
                </a:solidFill>
              </a:rPr>
            </a:br>
            <a:br>
              <a:rPr b="1" lang="en-GB" sz="2800">
                <a:solidFill>
                  <a:schemeClr val="lt1"/>
                </a:solidFill>
              </a:rPr>
            </a:br>
            <a:r>
              <a:rPr b="1" lang="en-GB" sz="2800">
                <a:solidFill>
                  <a:schemeClr val="lt1"/>
                </a:solidFill>
              </a:rPr>
              <a:t>20.11.25</a:t>
            </a:r>
            <a:br>
              <a:rPr b="1" lang="en-GB" sz="2800">
                <a:solidFill>
                  <a:schemeClr val="lt1"/>
                </a:solidFill>
              </a:rPr>
            </a:br>
            <a:endParaRPr b="1" sz="2800">
              <a:solidFill>
                <a:schemeClr val="lt1"/>
              </a:solidFill>
            </a:endParaRPr>
          </a:p>
        </p:txBody>
      </p:sp>
      <p:sp>
        <p:nvSpPr>
          <p:cNvPr id="81" name="Google Shape;81;p1"/>
          <p:cNvSpPr/>
          <p:nvPr/>
        </p:nvSpPr>
        <p:spPr>
          <a:xfrm>
            <a:off x="6954600" y="1832841"/>
            <a:ext cx="2928259" cy="3048690"/>
          </a:xfrm>
          <a:prstGeom prst="rect">
            <a:avLst/>
          </a:prstGeom>
          <a:solidFill>
            <a:schemeClr val="accent1"/>
          </a:solidFill>
          <a:ln cap="flat" cmpd="sng" w="25400">
            <a:solidFill>
              <a:srgbClr val="0080A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1" i="0" sz="2800" u="none" cap="none" strike="noStrike">
              <a:solidFill>
                <a:schemeClr val="lt1"/>
              </a:solidFill>
              <a:latin typeface="Open Sans"/>
              <a:ea typeface="Open Sans"/>
              <a:cs typeface="Open Sans"/>
              <a:sym typeface="Open Sans"/>
            </a:endParaRPr>
          </a:p>
          <a:p>
            <a:pPr indent="0" lvl="0" marL="0" marR="0" rtl="0" algn="ctr">
              <a:spcBef>
                <a:spcPts val="0"/>
              </a:spcBef>
              <a:spcAft>
                <a:spcPts val="0"/>
              </a:spcAft>
              <a:buNone/>
            </a:pPr>
            <a:r>
              <a:t/>
            </a:r>
            <a:endParaRPr b="1" i="0" sz="2800" u="none" cap="none" strike="noStrike">
              <a:solidFill>
                <a:schemeClr val="lt1"/>
              </a:solidFill>
              <a:latin typeface="Open Sans"/>
              <a:ea typeface="Open Sans"/>
              <a:cs typeface="Open Sans"/>
              <a:sym typeface="Open Sans"/>
            </a:endParaRPr>
          </a:p>
          <a:p>
            <a:pPr indent="0" lvl="0" marL="0" marR="0" rtl="0" algn="ctr">
              <a:spcBef>
                <a:spcPts val="0"/>
              </a:spcBef>
              <a:spcAft>
                <a:spcPts val="0"/>
              </a:spcAft>
              <a:buNone/>
            </a:pPr>
            <a:r>
              <a:rPr b="1" i="0" lang="en-GB" sz="2800" u="none" cap="none" strike="noStrike">
                <a:solidFill>
                  <a:schemeClr val="lt1"/>
                </a:solidFill>
                <a:latin typeface="Open Sans"/>
                <a:ea typeface="Open Sans"/>
                <a:cs typeface="Open Sans"/>
                <a:sym typeface="Open Sans"/>
              </a:rPr>
              <a:t>Dissertation proposal - Overview</a:t>
            </a:r>
            <a:endParaRPr/>
          </a:p>
          <a:p>
            <a:pPr indent="0" lvl="0" marL="0" marR="0" rtl="0" algn="ctr">
              <a:spcBef>
                <a:spcPts val="0"/>
              </a:spcBef>
              <a:spcAft>
                <a:spcPts val="0"/>
              </a:spcAft>
              <a:buNone/>
            </a:pPr>
            <a:r>
              <a:t/>
            </a:r>
            <a:endParaRPr b="1" i="0" sz="2800" u="none" cap="none" strike="noStrike">
              <a:solidFill>
                <a:schemeClr val="lt1"/>
              </a:solidFill>
              <a:latin typeface="Open Sans"/>
              <a:ea typeface="Open Sans"/>
              <a:cs typeface="Open Sans"/>
              <a:sym typeface="Open Sans"/>
            </a:endParaRPr>
          </a:p>
          <a:p>
            <a:pPr indent="0" lvl="0" marL="0" marR="0" rtl="0" algn="ctr">
              <a:spcBef>
                <a:spcPts val="0"/>
              </a:spcBef>
              <a:spcAft>
                <a:spcPts val="0"/>
              </a:spcAft>
              <a:buNone/>
            </a:pPr>
            <a:r>
              <a:rPr b="1" i="0" lang="en-GB" sz="2800" u="none" cap="none" strike="noStrike">
                <a:solidFill>
                  <a:schemeClr val="lt1"/>
                </a:solidFill>
                <a:latin typeface="Open Sans"/>
                <a:ea typeface="Open Sans"/>
                <a:cs typeface="Open Sans"/>
                <a:sym typeface="Open Sans"/>
              </a:rPr>
              <a:t>2</a:t>
            </a:r>
            <a:r>
              <a:rPr b="1" lang="en-GB" sz="2800">
                <a:solidFill>
                  <a:schemeClr val="lt1"/>
                </a:solidFill>
                <a:latin typeface="Open Sans"/>
                <a:ea typeface="Open Sans"/>
                <a:cs typeface="Open Sans"/>
                <a:sym typeface="Open Sans"/>
              </a:rPr>
              <a:t>0</a:t>
            </a:r>
            <a:r>
              <a:rPr b="1" i="0" lang="en-GB" sz="2800" u="none" cap="none" strike="noStrike">
                <a:solidFill>
                  <a:schemeClr val="lt1"/>
                </a:solidFill>
                <a:latin typeface="Open Sans"/>
                <a:ea typeface="Open Sans"/>
                <a:cs typeface="Open Sans"/>
                <a:sym typeface="Open Sans"/>
              </a:rPr>
              <a:t>.11.2</a:t>
            </a:r>
            <a:r>
              <a:rPr b="1" lang="en-GB" sz="2800">
                <a:solidFill>
                  <a:schemeClr val="lt1"/>
                </a:solidFill>
                <a:latin typeface="Open Sans"/>
                <a:ea typeface="Open Sans"/>
                <a:cs typeface="Open Sans"/>
                <a:sym typeface="Open Sans"/>
              </a:rPr>
              <a:t>5</a:t>
            </a:r>
            <a:endParaRPr/>
          </a:p>
          <a:p>
            <a:pPr indent="0" lvl="0" marL="0" marR="0" rtl="0" algn="ctr">
              <a:spcBef>
                <a:spcPts val="0"/>
              </a:spcBef>
              <a:spcAft>
                <a:spcPts val="0"/>
              </a:spcAft>
              <a:buNone/>
            </a:pPr>
            <a:r>
              <a:t/>
            </a:r>
            <a:endParaRPr b="1" i="0" sz="2800" u="none" cap="none" strike="noStrike">
              <a:solidFill>
                <a:schemeClr val="lt1"/>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2"/>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0070C0"/>
              </a:buClr>
              <a:buSzPts val="4400"/>
              <a:buFont typeface="Open Sans"/>
              <a:buNone/>
            </a:pPr>
            <a:r>
              <a:rPr lang="en-GB">
                <a:solidFill>
                  <a:srgbClr val="0070C0"/>
                </a:solidFill>
              </a:rPr>
              <a:t>Deilliannau Dysgu</a:t>
            </a:r>
            <a:r>
              <a:rPr lang="en-GB">
                <a:solidFill>
                  <a:schemeClr val="lt1"/>
                </a:solidFill>
              </a:rPr>
              <a:t>/Learning outcomes</a:t>
            </a:r>
            <a:endParaRPr/>
          </a:p>
        </p:txBody>
      </p:sp>
      <p:sp>
        <p:nvSpPr>
          <p:cNvPr id="88" name="Google Shape;88;p2"/>
          <p:cNvSpPr txBox="1"/>
          <p:nvPr>
            <p:ph idx="1" type="body"/>
          </p:nvPr>
        </p:nvSpPr>
        <p:spPr>
          <a:xfrm>
            <a:off x="609600" y="1600201"/>
            <a:ext cx="5384800" cy="3989040"/>
          </a:xfrm>
          <a:prstGeom prst="rect">
            <a:avLst/>
          </a:prstGeom>
          <a:noFill/>
          <a:ln cap="flat" cmpd="sng" w="9525">
            <a:solidFill>
              <a:srgbClr val="4472C4"/>
            </a:solidFill>
            <a:prstDash val="solid"/>
            <a:round/>
            <a:headEnd len="sm" w="sm" type="none"/>
            <a:tailEnd len="sm" w="sm" type="none"/>
          </a:ln>
        </p:spPr>
        <p:txBody>
          <a:bodyPr anchorCtr="0" anchor="t" bIns="45700" lIns="91425" spcFirstLastPara="1" rIns="91425" wrap="square" tIns="45700">
            <a:normAutofit/>
          </a:bodyPr>
          <a:lstStyle/>
          <a:p>
            <a:pPr indent="-342900" lvl="0" marL="342900" rtl="0" algn="l">
              <a:spcBef>
                <a:spcPts val="0"/>
              </a:spcBef>
              <a:spcAft>
                <a:spcPts val="0"/>
              </a:spcAft>
              <a:buClr>
                <a:srgbClr val="0070C0"/>
              </a:buClr>
              <a:buSzPts val="2800"/>
              <a:buChar char="•"/>
            </a:pPr>
            <a:r>
              <a:rPr lang="en-GB">
                <a:solidFill>
                  <a:srgbClr val="0070C0"/>
                </a:solidFill>
              </a:rPr>
              <a:t>Ail-lunio gofynion cynnig traethawd hir</a:t>
            </a:r>
            <a:endParaRPr/>
          </a:p>
          <a:p>
            <a:pPr indent="-342900" lvl="0" marL="342900" rtl="0" algn="l">
              <a:spcBef>
                <a:spcPts val="560"/>
              </a:spcBef>
              <a:spcAft>
                <a:spcPts val="0"/>
              </a:spcAft>
              <a:buClr>
                <a:srgbClr val="0070C0"/>
              </a:buClr>
              <a:buSzPts val="2800"/>
              <a:buChar char="•"/>
            </a:pPr>
            <a:r>
              <a:rPr lang="en-GB">
                <a:solidFill>
                  <a:srgbClr val="0070C0"/>
                </a:solidFill>
              </a:rPr>
              <a:t>Ymgyfarwyddo a chynnwys y templed y cynnig</a:t>
            </a:r>
            <a:endParaRPr/>
          </a:p>
          <a:p>
            <a:pPr indent="-342900" lvl="0" marL="342900" rtl="0" algn="l">
              <a:spcBef>
                <a:spcPts val="560"/>
              </a:spcBef>
              <a:spcAft>
                <a:spcPts val="0"/>
              </a:spcAft>
              <a:buClr>
                <a:srgbClr val="0070C0"/>
              </a:buClr>
              <a:buSzPts val="2800"/>
              <a:buChar char="•"/>
            </a:pPr>
            <a:r>
              <a:rPr lang="en-GB">
                <a:solidFill>
                  <a:srgbClr val="0070C0"/>
                </a:solidFill>
                <a:latin typeface="Open Sans"/>
                <a:ea typeface="Open Sans"/>
                <a:cs typeface="Open Sans"/>
                <a:sym typeface="Open Sans"/>
              </a:rPr>
              <a:t>I nodi meusydd pwnc o ddiddordeb cynnar</a:t>
            </a:r>
            <a:endParaRPr>
              <a:solidFill>
                <a:srgbClr val="0070C0"/>
              </a:solidFill>
              <a:latin typeface="Open Sans"/>
              <a:ea typeface="Open Sans"/>
              <a:cs typeface="Open Sans"/>
              <a:sym typeface="Open Sans"/>
            </a:endParaRPr>
          </a:p>
          <a:p>
            <a:pPr indent="0" lvl="0" marL="0" rtl="0" algn="l">
              <a:spcBef>
                <a:spcPts val="560"/>
              </a:spcBef>
              <a:spcAft>
                <a:spcPts val="0"/>
              </a:spcAft>
              <a:buClr>
                <a:schemeClr val="dk1"/>
              </a:buClr>
              <a:buSzPts val="2800"/>
              <a:buNone/>
            </a:pPr>
            <a:r>
              <a:t/>
            </a:r>
            <a:endParaRPr>
              <a:solidFill>
                <a:srgbClr val="0070C0"/>
              </a:solidFill>
            </a:endParaRPr>
          </a:p>
          <a:p>
            <a:pPr indent="0" lvl="0" marL="0" rtl="0" algn="l">
              <a:spcBef>
                <a:spcPts val="560"/>
              </a:spcBef>
              <a:spcAft>
                <a:spcPts val="0"/>
              </a:spcAft>
              <a:buClr>
                <a:schemeClr val="dk1"/>
              </a:buClr>
              <a:buSzPts val="2800"/>
              <a:buNone/>
            </a:pPr>
            <a:r>
              <a:t/>
            </a:r>
            <a:endParaRPr/>
          </a:p>
        </p:txBody>
      </p:sp>
      <p:sp>
        <p:nvSpPr>
          <p:cNvPr id="89" name="Google Shape;89;p2"/>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800"/>
              <a:buChar char="•"/>
            </a:pPr>
            <a:r>
              <a:rPr lang="en-GB"/>
              <a:t>To recap on the requirements of the dissertation proposal</a:t>
            </a:r>
            <a:endParaRPr/>
          </a:p>
          <a:p>
            <a:pPr indent="-342900" lvl="0" marL="342900" rtl="0" algn="l">
              <a:spcBef>
                <a:spcPts val="560"/>
              </a:spcBef>
              <a:spcAft>
                <a:spcPts val="0"/>
              </a:spcAft>
              <a:buClr>
                <a:schemeClr val="dk1"/>
              </a:buClr>
              <a:buSzPts val="2800"/>
              <a:buChar char="•"/>
            </a:pPr>
            <a:r>
              <a:rPr lang="en-GB"/>
              <a:t>To familiarise yourself with the contents of the proposal documents</a:t>
            </a:r>
            <a:endParaRPr/>
          </a:p>
          <a:p>
            <a:pPr indent="-342900" lvl="0" marL="342900" rtl="0" algn="l">
              <a:spcBef>
                <a:spcPts val="560"/>
              </a:spcBef>
              <a:spcAft>
                <a:spcPts val="0"/>
              </a:spcAft>
              <a:buClr>
                <a:schemeClr val="dk1"/>
              </a:buClr>
              <a:buSzPts val="2800"/>
              <a:buChar char="•"/>
            </a:pPr>
            <a:r>
              <a:rPr lang="en-GB"/>
              <a:t>To Identify early topic areas of interest</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3"/>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0070C0"/>
              </a:buClr>
              <a:buSzPts val="2800"/>
              <a:buFont typeface="Open Sans"/>
              <a:buNone/>
            </a:pPr>
            <a:r>
              <a:rPr b="1" lang="en-GB" sz="2800">
                <a:solidFill>
                  <a:srgbClr val="0070C0"/>
                </a:solidFill>
              </a:rPr>
              <a:t>Y Templed cynnig </a:t>
            </a:r>
            <a:br>
              <a:rPr b="1" lang="en-GB" sz="2800">
                <a:solidFill>
                  <a:schemeClr val="lt1"/>
                </a:solidFill>
              </a:rPr>
            </a:br>
            <a:r>
              <a:rPr b="1" lang="en-GB" sz="2800">
                <a:solidFill>
                  <a:schemeClr val="lt1"/>
                </a:solidFill>
              </a:rPr>
              <a:t>The Proposal Template</a:t>
            </a:r>
            <a:endParaRPr/>
          </a:p>
        </p:txBody>
      </p:sp>
      <p:pic>
        <p:nvPicPr>
          <p:cNvPr id="96" name="Google Shape;96;p3"/>
          <p:cNvPicPr preferRelativeResize="0"/>
          <p:nvPr>
            <p:ph idx="1" type="body"/>
          </p:nvPr>
        </p:nvPicPr>
        <p:blipFill rotWithShape="1">
          <a:blip r:embed="rId3">
            <a:alphaModFix/>
          </a:blip>
          <a:srcRect b="0" l="0" r="0" t="0"/>
          <a:stretch/>
        </p:blipFill>
        <p:spPr>
          <a:xfrm>
            <a:off x="1985150" y="1872624"/>
            <a:ext cx="2633700" cy="3444539"/>
          </a:xfrm>
          <a:prstGeom prst="rect">
            <a:avLst/>
          </a:prstGeom>
          <a:noFill/>
          <a:ln>
            <a:noFill/>
          </a:ln>
        </p:spPr>
      </p:pic>
      <p:sp>
        <p:nvSpPr>
          <p:cNvPr id="97" name="Google Shape;97;p3"/>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800"/>
              <a:buNone/>
            </a:pPr>
            <a:r>
              <a:t/>
            </a:r>
            <a:endParaRPr/>
          </a:p>
          <a:p>
            <a:pPr indent="0" lvl="0" marL="0" rtl="0" algn="l">
              <a:spcBef>
                <a:spcPts val="560"/>
              </a:spcBef>
              <a:spcAft>
                <a:spcPts val="0"/>
              </a:spcAft>
              <a:buClr>
                <a:schemeClr val="dk1"/>
              </a:buClr>
              <a:buSzPts val="2800"/>
              <a:buNone/>
            </a:pPr>
            <a:r>
              <a:rPr lang="en-GB"/>
              <a:t>      Available on Moodle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4"/>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FFFFFF"/>
              </a:buClr>
              <a:buSzPts val="4400"/>
              <a:buFont typeface="Open Sans"/>
              <a:buNone/>
            </a:pPr>
            <a:r>
              <a:rPr lang="en-GB">
                <a:solidFill>
                  <a:srgbClr val="FFFFFF"/>
                </a:solidFill>
              </a:rPr>
              <a:t>Proposal</a:t>
            </a:r>
            <a:endParaRPr/>
          </a:p>
        </p:txBody>
      </p:sp>
      <p:grpSp>
        <p:nvGrpSpPr>
          <p:cNvPr id="104" name="Google Shape;104;p4"/>
          <p:cNvGrpSpPr/>
          <p:nvPr/>
        </p:nvGrpSpPr>
        <p:grpSpPr>
          <a:xfrm>
            <a:off x="1124310" y="1600200"/>
            <a:ext cx="10040655" cy="3657600"/>
            <a:chOff x="5629" y="0"/>
            <a:chExt cx="10040655" cy="3657600"/>
          </a:xfrm>
        </p:grpSpPr>
        <p:sp>
          <p:nvSpPr>
            <p:cNvPr id="105" name="Google Shape;105;p4"/>
            <p:cNvSpPr/>
            <p:nvPr/>
          </p:nvSpPr>
          <p:spPr>
            <a:xfrm>
              <a:off x="753893" y="0"/>
              <a:ext cx="8544126" cy="3657600"/>
            </a:xfrm>
            <a:prstGeom prst="rightArrow">
              <a:avLst>
                <a:gd fmla="val 50000" name="adj1"/>
                <a:gd fmla="val 50000" name="adj2"/>
              </a:avLst>
            </a:prstGeom>
            <a:solidFill>
              <a:srgbClr val="DDE5D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4"/>
            <p:cNvSpPr/>
            <p:nvPr/>
          </p:nvSpPr>
          <p:spPr>
            <a:xfrm>
              <a:off x="5629" y="1097279"/>
              <a:ext cx="1596854" cy="1463040"/>
            </a:xfrm>
            <a:prstGeom prst="roundRect">
              <a:avLst>
                <a:gd fmla="val 16667" name="adj"/>
              </a:avLst>
            </a:prstGeom>
            <a:solidFill>
              <a:schemeClr val="accent3"/>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4"/>
            <p:cNvSpPr txBox="1"/>
            <p:nvPr/>
          </p:nvSpPr>
          <p:spPr>
            <a:xfrm>
              <a:off x="77049" y="1168699"/>
              <a:ext cx="1454014" cy="13202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Open Sans"/>
                <a:buNone/>
              </a:pPr>
              <a:r>
                <a:rPr b="0" i="0" lang="en-GB" sz="1800" u="none" cap="none" strike="noStrike">
                  <a:solidFill>
                    <a:schemeClr val="lt1"/>
                  </a:solidFill>
                  <a:latin typeface="Open Sans"/>
                  <a:ea typeface="Open Sans"/>
                  <a:cs typeface="Open Sans"/>
                  <a:sym typeface="Open Sans"/>
                </a:rPr>
                <a:t>Choose a subject/title</a:t>
              </a:r>
              <a:endParaRPr b="0" i="0" sz="1800" u="none" cap="none" strike="noStrike">
                <a:solidFill>
                  <a:schemeClr val="lt1"/>
                </a:solidFill>
                <a:latin typeface="Open Sans"/>
                <a:ea typeface="Open Sans"/>
                <a:cs typeface="Open Sans"/>
                <a:sym typeface="Open Sans"/>
              </a:endParaRPr>
            </a:p>
          </p:txBody>
        </p:sp>
        <p:sp>
          <p:nvSpPr>
            <p:cNvPr id="108" name="Google Shape;108;p4"/>
            <p:cNvSpPr/>
            <p:nvPr/>
          </p:nvSpPr>
          <p:spPr>
            <a:xfrm>
              <a:off x="1694389" y="1097279"/>
              <a:ext cx="1596854" cy="1463040"/>
            </a:xfrm>
            <a:prstGeom prst="roundRect">
              <a:avLst>
                <a:gd fmla="val 16667" name="adj"/>
              </a:avLst>
            </a:prstGeom>
            <a:solidFill>
              <a:srgbClr val="5EB65A"/>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4"/>
            <p:cNvSpPr txBox="1"/>
            <p:nvPr/>
          </p:nvSpPr>
          <p:spPr>
            <a:xfrm>
              <a:off x="1765809" y="1168699"/>
              <a:ext cx="1454014" cy="13202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Open Sans"/>
                <a:buNone/>
              </a:pPr>
              <a:r>
                <a:rPr b="0" i="0" lang="en-GB" sz="1800" u="none" cap="none" strike="noStrike">
                  <a:solidFill>
                    <a:schemeClr val="lt1"/>
                  </a:solidFill>
                  <a:latin typeface="Open Sans"/>
                  <a:ea typeface="Open Sans"/>
                  <a:cs typeface="Open Sans"/>
                  <a:sym typeface="Open Sans"/>
                </a:rPr>
                <a:t>Background </a:t>
              </a:r>
              <a:endParaRPr b="0" i="0" sz="1800" u="none" cap="none" strike="noStrike">
                <a:solidFill>
                  <a:schemeClr val="lt1"/>
                </a:solidFill>
                <a:latin typeface="Open Sans"/>
                <a:ea typeface="Open Sans"/>
                <a:cs typeface="Open Sans"/>
                <a:sym typeface="Open Sans"/>
              </a:endParaRPr>
            </a:p>
          </p:txBody>
        </p:sp>
        <p:sp>
          <p:nvSpPr>
            <p:cNvPr id="110" name="Google Shape;110;p4"/>
            <p:cNvSpPr/>
            <p:nvPr/>
          </p:nvSpPr>
          <p:spPr>
            <a:xfrm>
              <a:off x="3383149" y="1097279"/>
              <a:ext cx="1596854" cy="1463040"/>
            </a:xfrm>
            <a:prstGeom prst="roundRect">
              <a:avLst>
                <a:gd fmla="val 16667" name="adj"/>
              </a:avLst>
            </a:prstGeom>
            <a:solidFill>
              <a:srgbClr val="5CB18C"/>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4"/>
            <p:cNvSpPr txBox="1"/>
            <p:nvPr/>
          </p:nvSpPr>
          <p:spPr>
            <a:xfrm>
              <a:off x="3454569" y="1168699"/>
              <a:ext cx="1454014" cy="13202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Open Sans"/>
                <a:buNone/>
              </a:pPr>
              <a:r>
                <a:rPr b="0" i="0" lang="en-GB" sz="1800" u="none" cap="none" strike="noStrike">
                  <a:solidFill>
                    <a:schemeClr val="lt1"/>
                  </a:solidFill>
                  <a:latin typeface="Open Sans"/>
                  <a:ea typeface="Open Sans"/>
                  <a:cs typeface="Open Sans"/>
                  <a:sym typeface="Open Sans"/>
                </a:rPr>
                <a:t> Aim &amp; Objectives</a:t>
              </a:r>
              <a:endParaRPr b="0" i="0" sz="1800" u="none" cap="none" strike="noStrike">
                <a:solidFill>
                  <a:schemeClr val="lt1"/>
                </a:solidFill>
                <a:latin typeface="Open Sans"/>
                <a:ea typeface="Open Sans"/>
                <a:cs typeface="Open Sans"/>
                <a:sym typeface="Open Sans"/>
              </a:endParaRPr>
            </a:p>
          </p:txBody>
        </p:sp>
        <p:sp>
          <p:nvSpPr>
            <p:cNvPr id="112" name="Google Shape;112;p4"/>
            <p:cNvSpPr/>
            <p:nvPr/>
          </p:nvSpPr>
          <p:spPr>
            <a:xfrm>
              <a:off x="5071909" y="1097279"/>
              <a:ext cx="1596854" cy="1463040"/>
            </a:xfrm>
            <a:prstGeom prst="roundRect">
              <a:avLst>
                <a:gd fmla="val 16667" name="adj"/>
              </a:avLst>
            </a:prstGeom>
            <a:solidFill>
              <a:srgbClr val="5E9BAC"/>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4"/>
            <p:cNvSpPr txBox="1"/>
            <p:nvPr/>
          </p:nvSpPr>
          <p:spPr>
            <a:xfrm>
              <a:off x="5143329" y="1168699"/>
              <a:ext cx="1454014" cy="13202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Open Sans"/>
                <a:buNone/>
              </a:pPr>
              <a:r>
                <a:rPr b="0" i="0" lang="en-GB" sz="1800" u="none" cap="none" strike="noStrike">
                  <a:solidFill>
                    <a:schemeClr val="lt1"/>
                  </a:solidFill>
                  <a:latin typeface="Open Sans"/>
                  <a:ea typeface="Open Sans"/>
                  <a:cs typeface="Open Sans"/>
                  <a:sym typeface="Open Sans"/>
                </a:rPr>
                <a:t>Research Method</a:t>
              </a:r>
              <a:endParaRPr/>
            </a:p>
          </p:txBody>
        </p:sp>
        <p:sp>
          <p:nvSpPr>
            <p:cNvPr id="114" name="Google Shape;114;p4"/>
            <p:cNvSpPr/>
            <p:nvPr/>
          </p:nvSpPr>
          <p:spPr>
            <a:xfrm>
              <a:off x="6760669" y="1097279"/>
              <a:ext cx="1596854" cy="1463040"/>
            </a:xfrm>
            <a:prstGeom prst="roundRect">
              <a:avLst>
                <a:gd fmla="val 16667" name="adj"/>
              </a:avLst>
            </a:prstGeom>
            <a:solidFill>
              <a:srgbClr val="606CA6"/>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4"/>
            <p:cNvSpPr txBox="1"/>
            <p:nvPr/>
          </p:nvSpPr>
          <p:spPr>
            <a:xfrm>
              <a:off x="6832089" y="1168699"/>
              <a:ext cx="1454014" cy="13202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Open Sans"/>
                <a:buNone/>
              </a:pPr>
              <a:r>
                <a:rPr b="0" i="0" lang="en-GB" sz="1800" u="none" cap="none" strike="noStrike">
                  <a:solidFill>
                    <a:schemeClr val="lt1"/>
                  </a:solidFill>
                  <a:latin typeface="Open Sans"/>
                  <a:ea typeface="Open Sans"/>
                  <a:cs typeface="Open Sans"/>
                  <a:sym typeface="Open Sans"/>
                </a:rPr>
                <a:t>Ethics</a:t>
              </a:r>
              <a:endParaRPr/>
            </a:p>
          </p:txBody>
        </p:sp>
        <p:sp>
          <p:nvSpPr>
            <p:cNvPr id="116" name="Google Shape;116;p4"/>
            <p:cNvSpPr/>
            <p:nvPr/>
          </p:nvSpPr>
          <p:spPr>
            <a:xfrm>
              <a:off x="8449430" y="1097279"/>
              <a:ext cx="1596854" cy="1463040"/>
            </a:xfrm>
            <a:prstGeom prst="roundRect">
              <a:avLst>
                <a:gd fmla="val 16667" name="adj"/>
              </a:avLst>
            </a:prstGeom>
            <a:solidFill>
              <a:srgbClr val="7F63A1"/>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4"/>
            <p:cNvSpPr txBox="1"/>
            <p:nvPr/>
          </p:nvSpPr>
          <p:spPr>
            <a:xfrm>
              <a:off x="8520850" y="1168699"/>
              <a:ext cx="1454014" cy="13202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Open Sans"/>
                <a:buNone/>
              </a:pPr>
              <a:r>
                <a:rPr b="0" i="0" lang="en-GB" sz="1800" u="none" cap="none" strike="noStrike">
                  <a:solidFill>
                    <a:schemeClr val="lt1"/>
                  </a:solidFill>
                  <a:latin typeface="Open Sans"/>
                  <a:ea typeface="Open Sans"/>
                  <a:cs typeface="Open Sans"/>
                  <a:sym typeface="Open Sans"/>
                </a:rPr>
                <a:t>Referencing</a:t>
              </a: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5"/>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Why write a proposal ?</a:t>
            </a:r>
            <a:endParaRPr/>
          </a:p>
        </p:txBody>
      </p:sp>
      <p:sp>
        <p:nvSpPr>
          <p:cNvPr id="124" name="Google Shape;124;p5"/>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800"/>
              <a:buChar char="•"/>
            </a:pPr>
            <a:r>
              <a:rPr lang="en-GB"/>
              <a:t>Part of the assessment process</a:t>
            </a:r>
            <a:endParaRPr/>
          </a:p>
          <a:p>
            <a:pPr indent="-342900" lvl="0" marL="342900" rtl="0" algn="l">
              <a:spcBef>
                <a:spcPts val="560"/>
              </a:spcBef>
              <a:spcAft>
                <a:spcPts val="0"/>
              </a:spcAft>
              <a:buClr>
                <a:schemeClr val="dk1"/>
              </a:buClr>
              <a:buSzPts val="2800"/>
              <a:buChar char="•"/>
            </a:pPr>
            <a:r>
              <a:rPr lang="en-GB"/>
              <a:t> Determine if your research meets academic standards</a:t>
            </a:r>
            <a:endParaRPr/>
          </a:p>
          <a:p>
            <a:pPr indent="-342900" lvl="0" marL="342900" rtl="0" algn="l">
              <a:spcBef>
                <a:spcPts val="560"/>
              </a:spcBef>
              <a:spcAft>
                <a:spcPts val="0"/>
              </a:spcAft>
              <a:buClr>
                <a:schemeClr val="dk1"/>
              </a:buClr>
              <a:buSzPts val="2800"/>
              <a:buChar char="•"/>
            </a:pPr>
            <a:r>
              <a:rPr lang="en-GB"/>
              <a:t>Provide support - named</a:t>
            </a:r>
            <a:endParaRPr/>
          </a:p>
          <a:p>
            <a:pPr indent="-342900" lvl="0" marL="342900" rtl="0" algn="l">
              <a:spcBef>
                <a:spcPts val="560"/>
              </a:spcBef>
              <a:spcAft>
                <a:spcPts val="0"/>
              </a:spcAft>
              <a:buClr>
                <a:schemeClr val="dk1"/>
              </a:buClr>
              <a:buSzPts val="2800"/>
              <a:buChar char="•"/>
            </a:pPr>
            <a:r>
              <a:rPr lang="en-GB"/>
              <a:t>Ethical considerations are addressed early on</a:t>
            </a:r>
            <a:endParaRPr/>
          </a:p>
        </p:txBody>
      </p:sp>
      <p:pic>
        <p:nvPicPr>
          <p:cNvPr descr="Text, whiteboard&#10;&#10;Description automatically generated" id="125" name="Google Shape;125;p5"/>
          <p:cNvPicPr preferRelativeResize="0"/>
          <p:nvPr>
            <p:ph idx="2" type="body"/>
          </p:nvPr>
        </p:nvPicPr>
        <p:blipFill rotWithShape="1">
          <a:blip r:embed="rId3">
            <a:alphaModFix/>
          </a:blip>
          <a:srcRect b="0" l="0" r="0" t="0"/>
          <a:stretch/>
        </p:blipFill>
        <p:spPr>
          <a:xfrm>
            <a:off x="6477844" y="1826719"/>
            <a:ext cx="5051289" cy="3381982"/>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4">
                                            <p:txEl>
                                              <p:pRg end="0" st="0"/>
                                            </p:txEl>
                                          </p:spTgt>
                                        </p:tgtEl>
                                        <p:attrNameLst>
                                          <p:attrName>style.visibility</p:attrName>
                                        </p:attrNameLst>
                                      </p:cBhvr>
                                      <p:to>
                                        <p:strVal val="visible"/>
                                      </p:to>
                                    </p:set>
                                    <p:animEffect filter="fade" transition="in">
                                      <p:cBhvr>
                                        <p:cTn dur="1000"/>
                                        <p:tgtEl>
                                          <p:spTgt spid="124">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4">
                                            <p:txEl>
                                              <p:pRg end="1" st="1"/>
                                            </p:txEl>
                                          </p:spTgt>
                                        </p:tgtEl>
                                        <p:attrNameLst>
                                          <p:attrName>style.visibility</p:attrName>
                                        </p:attrNameLst>
                                      </p:cBhvr>
                                      <p:to>
                                        <p:strVal val="visible"/>
                                      </p:to>
                                    </p:set>
                                    <p:animEffect filter="fade" transition="in">
                                      <p:cBhvr>
                                        <p:cTn dur="1000"/>
                                        <p:tgtEl>
                                          <p:spTgt spid="124">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4">
                                            <p:txEl>
                                              <p:pRg end="2" st="2"/>
                                            </p:txEl>
                                          </p:spTgt>
                                        </p:tgtEl>
                                        <p:attrNameLst>
                                          <p:attrName>style.visibility</p:attrName>
                                        </p:attrNameLst>
                                      </p:cBhvr>
                                      <p:to>
                                        <p:strVal val="visible"/>
                                      </p:to>
                                    </p:set>
                                    <p:animEffect filter="fade" transition="in">
                                      <p:cBhvr>
                                        <p:cTn dur="1000"/>
                                        <p:tgtEl>
                                          <p:spTgt spid="124">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4">
                                            <p:txEl>
                                              <p:pRg end="3" st="3"/>
                                            </p:txEl>
                                          </p:spTgt>
                                        </p:tgtEl>
                                        <p:attrNameLst>
                                          <p:attrName>style.visibility</p:attrName>
                                        </p:attrNameLst>
                                      </p:cBhvr>
                                      <p:to>
                                        <p:strVal val="visible"/>
                                      </p:to>
                                    </p:set>
                                    <p:animEffect filter="fade" transition="in">
                                      <p:cBhvr>
                                        <p:cTn dur="1000"/>
                                        <p:tgtEl>
                                          <p:spTgt spid="124">
                                            <p:txEl>
                                              <p:pRg end="3" st="3"/>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6"/>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The next steps</a:t>
            </a:r>
            <a:endParaRPr/>
          </a:p>
        </p:txBody>
      </p:sp>
      <p:sp>
        <p:nvSpPr>
          <p:cNvPr id="131" name="Google Shape;131;p6"/>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800"/>
              <a:buChar char="•"/>
            </a:pPr>
            <a:r>
              <a:rPr lang="en-GB"/>
              <a:t>Choose a subject that you would like to research which is relevant to the course/professionally</a:t>
            </a:r>
            <a:endParaRPr/>
          </a:p>
        </p:txBody>
      </p:sp>
      <p:sp>
        <p:nvSpPr>
          <p:cNvPr id="132" name="Google Shape;132;p6"/>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800"/>
              <a:buChar char="•"/>
            </a:pPr>
            <a:r>
              <a:rPr lang="en-GB"/>
              <a:t>Think of a draft title that you would give it</a:t>
            </a:r>
            <a:endParaRPr/>
          </a:p>
          <a:p>
            <a:pPr indent="0" lvl="0" marL="0" rtl="0" algn="l">
              <a:spcBef>
                <a:spcPts val="560"/>
              </a:spcBef>
              <a:spcAft>
                <a:spcPts val="0"/>
              </a:spcAft>
              <a:buClr>
                <a:schemeClr val="dk1"/>
              </a:buClr>
              <a:buSzPts val="2800"/>
              <a:buNone/>
            </a:pPr>
            <a:r>
              <a:t/>
            </a:r>
            <a:endParaRPr/>
          </a:p>
        </p:txBody>
      </p:sp>
      <p:pic>
        <p:nvPicPr>
          <p:cNvPr descr="Chart&#10;&#10;Description automatically generated" id="133" name="Google Shape;133;p6"/>
          <p:cNvPicPr preferRelativeResize="0"/>
          <p:nvPr/>
        </p:nvPicPr>
        <p:blipFill rotWithShape="1">
          <a:blip r:embed="rId3">
            <a:alphaModFix/>
          </a:blip>
          <a:srcRect b="0" l="0" r="0" t="0"/>
          <a:stretch/>
        </p:blipFill>
        <p:spPr>
          <a:xfrm>
            <a:off x="1846736" y="3385299"/>
            <a:ext cx="2741857" cy="2206583"/>
          </a:xfrm>
          <a:prstGeom prst="rect">
            <a:avLst/>
          </a:prstGeom>
          <a:noFill/>
          <a:ln>
            <a:noFill/>
          </a:ln>
        </p:spPr>
      </p:pic>
      <p:pic>
        <p:nvPicPr>
          <p:cNvPr descr="A picture containing text&#10;&#10;Description automatically generated" id="134" name="Google Shape;134;p6"/>
          <p:cNvPicPr preferRelativeResize="0"/>
          <p:nvPr/>
        </p:nvPicPr>
        <p:blipFill rotWithShape="1">
          <a:blip r:embed="rId4">
            <a:alphaModFix/>
          </a:blip>
          <a:srcRect b="0" l="0" r="0" t="0"/>
          <a:stretch/>
        </p:blipFill>
        <p:spPr>
          <a:xfrm>
            <a:off x="7572375" y="3152775"/>
            <a:ext cx="2857500" cy="16002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31"/>
                                        </p:tgtEl>
                                        <p:attrNameLst>
                                          <p:attrName>style.visibility</p:attrName>
                                        </p:attrNameLst>
                                      </p:cBhvr>
                                      <p:to>
                                        <p:strVal val="visible"/>
                                      </p:to>
                                    </p:set>
                                    <p:anim calcmode="lin" valueType="num">
                                      <p:cBhvr additive="base">
                                        <p:cTn dur="500"/>
                                        <p:tgtEl>
                                          <p:spTgt spid="131"/>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32"/>
                                        </p:tgtEl>
                                        <p:attrNameLst>
                                          <p:attrName>style.visibility</p:attrName>
                                        </p:attrNameLst>
                                      </p:cBhvr>
                                      <p:to>
                                        <p:strVal val="visible"/>
                                      </p:to>
                                    </p:set>
                                    <p:anim calcmode="lin" valueType="num">
                                      <p:cBhvr additive="base">
                                        <p:cTn dur="500"/>
                                        <p:tgtEl>
                                          <p:spTgt spid="132"/>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7"/>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Do some background reading</a:t>
            </a:r>
            <a:endParaRPr/>
          </a:p>
        </p:txBody>
      </p:sp>
      <p:sp>
        <p:nvSpPr>
          <p:cNvPr id="141" name="Google Shape;141;p7"/>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Clr>
                <a:schemeClr val="dk1"/>
              </a:buClr>
              <a:buSzPct val="100000"/>
              <a:buChar char="•"/>
            </a:pPr>
            <a:r>
              <a:rPr lang="en-GB"/>
              <a:t>Background reading – support why you want to research your chosen area</a:t>
            </a:r>
            <a:endParaRPr/>
          </a:p>
          <a:p>
            <a:pPr indent="-342900" lvl="0" marL="342900" rtl="0" algn="l">
              <a:spcBef>
                <a:spcPts val="518"/>
              </a:spcBef>
              <a:spcAft>
                <a:spcPts val="0"/>
              </a:spcAft>
              <a:buClr>
                <a:schemeClr val="dk1"/>
              </a:buClr>
              <a:buSzPct val="100000"/>
              <a:buChar char="•"/>
            </a:pPr>
            <a:r>
              <a:rPr lang="en-GB"/>
              <a:t>Not a comprehensive review of literature on your topic.</a:t>
            </a:r>
            <a:endParaRPr/>
          </a:p>
          <a:p>
            <a:pPr indent="-342900" lvl="0" marL="342900" rtl="0" algn="l">
              <a:spcBef>
                <a:spcPts val="518"/>
              </a:spcBef>
              <a:spcAft>
                <a:spcPts val="0"/>
              </a:spcAft>
              <a:buClr>
                <a:schemeClr val="dk1"/>
              </a:buClr>
              <a:buSzPct val="100000"/>
              <a:buChar char="•"/>
            </a:pPr>
            <a:r>
              <a:rPr lang="en-GB"/>
              <a:t>Be brief ; be focused</a:t>
            </a:r>
            <a:endParaRPr/>
          </a:p>
          <a:p>
            <a:pPr indent="-342900" lvl="0" marL="342900" rtl="0" algn="l">
              <a:spcBef>
                <a:spcPts val="518"/>
              </a:spcBef>
              <a:spcAft>
                <a:spcPts val="0"/>
              </a:spcAft>
              <a:buClr>
                <a:schemeClr val="dk1"/>
              </a:buClr>
              <a:buSzPct val="100000"/>
              <a:buChar char="•"/>
            </a:pPr>
            <a:r>
              <a:rPr lang="en-GB"/>
              <a:t>Basic background information supported by literature/sources to justify your proposal</a:t>
            </a:r>
            <a:endParaRPr/>
          </a:p>
          <a:p>
            <a:pPr indent="-342900" lvl="0" marL="342900" rtl="0" algn="l">
              <a:spcBef>
                <a:spcPts val="518"/>
              </a:spcBef>
              <a:spcAft>
                <a:spcPts val="0"/>
              </a:spcAft>
              <a:buClr>
                <a:schemeClr val="dk1"/>
              </a:buClr>
              <a:buSzPct val="100000"/>
              <a:buChar char="•"/>
            </a:pPr>
            <a:r>
              <a:rPr lang="en-GB"/>
              <a:t>Use Harvard!</a:t>
            </a:r>
            <a:endParaRPr/>
          </a:p>
        </p:txBody>
      </p:sp>
      <p:grpSp>
        <p:nvGrpSpPr>
          <p:cNvPr id="142" name="Google Shape;142;p7"/>
          <p:cNvGrpSpPr/>
          <p:nvPr/>
        </p:nvGrpSpPr>
        <p:grpSpPr>
          <a:xfrm>
            <a:off x="7094207" y="1869483"/>
            <a:ext cx="3557705" cy="3450820"/>
            <a:chOff x="896607" y="269283"/>
            <a:chExt cx="3557705" cy="3450820"/>
          </a:xfrm>
        </p:grpSpPr>
        <p:sp>
          <p:nvSpPr>
            <p:cNvPr id="143" name="Google Shape;143;p7"/>
            <p:cNvSpPr/>
            <p:nvPr/>
          </p:nvSpPr>
          <p:spPr>
            <a:xfrm>
              <a:off x="1103227" y="269283"/>
              <a:ext cx="3351085" cy="3351085"/>
            </a:xfrm>
            <a:prstGeom prst="pie">
              <a:avLst>
                <a:gd fmla="val 16200000" name="adj1"/>
                <a:gd fmla="val 1800000" name="adj2"/>
              </a:avLst>
            </a:prstGeom>
            <a:solidFill>
              <a:srgbClr val="009FD8"/>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7"/>
            <p:cNvSpPr txBox="1"/>
            <p:nvPr/>
          </p:nvSpPr>
          <p:spPr>
            <a:xfrm>
              <a:off x="2925180" y="887638"/>
              <a:ext cx="1136975" cy="1117028"/>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chemeClr val="lt1"/>
                </a:buClr>
                <a:buSzPts val="1400"/>
                <a:buFont typeface="Open Sans"/>
                <a:buNone/>
              </a:pPr>
              <a:r>
                <a:rPr b="1" i="0" lang="en-GB" sz="1400" u="none" cap="none" strike="noStrike">
                  <a:solidFill>
                    <a:schemeClr val="lt1"/>
                  </a:solidFill>
                  <a:latin typeface="Open Sans"/>
                  <a:ea typeface="Open Sans"/>
                  <a:cs typeface="Open Sans"/>
                  <a:sym typeface="Open Sans"/>
                </a:rPr>
                <a:t>BRIEFLY Explain the general topic area</a:t>
              </a:r>
              <a:endParaRPr/>
            </a:p>
          </p:txBody>
        </p:sp>
        <p:sp>
          <p:nvSpPr>
            <p:cNvPr id="145" name="Google Shape;145;p7"/>
            <p:cNvSpPr/>
            <p:nvPr/>
          </p:nvSpPr>
          <p:spPr>
            <a:xfrm>
              <a:off x="896607" y="346432"/>
              <a:ext cx="3351085" cy="3351085"/>
            </a:xfrm>
            <a:prstGeom prst="pie">
              <a:avLst>
                <a:gd fmla="val 1800000" name="adj1"/>
                <a:gd fmla="val 9000000" name="adj2"/>
              </a:avLst>
            </a:prstGeom>
            <a:solidFill>
              <a:srgbClr val="38B4F6"/>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7"/>
            <p:cNvSpPr txBox="1"/>
            <p:nvPr/>
          </p:nvSpPr>
          <p:spPr>
            <a:xfrm>
              <a:off x="1814166" y="2460807"/>
              <a:ext cx="1515967" cy="1037240"/>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chemeClr val="lt1"/>
                </a:buClr>
                <a:buSzPts val="1400"/>
                <a:buFont typeface="Open Sans"/>
                <a:buNone/>
              </a:pPr>
              <a:r>
                <a:rPr b="1" i="0" lang="en-GB" sz="1400" u="none" cap="none" strike="noStrike">
                  <a:solidFill>
                    <a:schemeClr val="lt1"/>
                  </a:solidFill>
                  <a:latin typeface="Open Sans"/>
                  <a:ea typeface="Open Sans"/>
                  <a:cs typeface="Open Sans"/>
                  <a:sym typeface="Open Sans"/>
                </a:rPr>
                <a:t>Introduce the specific area that interests you</a:t>
              </a:r>
              <a:endParaRPr/>
            </a:p>
          </p:txBody>
        </p:sp>
        <p:sp>
          <p:nvSpPr>
            <p:cNvPr id="147" name="Google Shape;147;p7"/>
            <p:cNvSpPr/>
            <p:nvPr/>
          </p:nvSpPr>
          <p:spPr>
            <a:xfrm>
              <a:off x="930486" y="369018"/>
              <a:ext cx="3351085" cy="3351085"/>
            </a:xfrm>
            <a:prstGeom prst="pie">
              <a:avLst>
                <a:gd fmla="val 9000000" name="adj1"/>
                <a:gd fmla="val 16200000" name="adj2"/>
              </a:avLst>
            </a:prstGeom>
            <a:solidFill>
              <a:srgbClr val="92CAF4"/>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7"/>
            <p:cNvSpPr txBox="1"/>
            <p:nvPr/>
          </p:nvSpPr>
          <p:spPr>
            <a:xfrm>
              <a:off x="1289531" y="1027267"/>
              <a:ext cx="1136975" cy="1117028"/>
            </a:xfrm>
            <a:prstGeom prst="rect">
              <a:avLst/>
            </a:prstGeom>
            <a:noFill/>
            <a:ln>
              <a:noFill/>
            </a:ln>
          </p:spPr>
          <p:txBody>
            <a:bodyPr anchorCtr="0" anchor="ctr" bIns="17775" lIns="17775" spcFirstLastPara="1" rIns="17775" wrap="square" tIns="17775">
              <a:noAutofit/>
            </a:bodyPr>
            <a:lstStyle/>
            <a:p>
              <a:pPr indent="0" lvl="0" marL="0" marR="0" rtl="0" algn="ctr">
                <a:lnSpc>
                  <a:spcPct val="90000"/>
                </a:lnSpc>
                <a:spcBef>
                  <a:spcPts val="0"/>
                </a:spcBef>
                <a:spcAft>
                  <a:spcPts val="0"/>
                </a:spcAft>
                <a:buClr>
                  <a:schemeClr val="lt1"/>
                </a:buClr>
                <a:buSzPts val="1400"/>
                <a:buFont typeface="Open Sans"/>
                <a:buNone/>
              </a:pPr>
              <a:r>
                <a:rPr b="1" i="0" lang="en-GB" sz="1400" u="none" cap="none" strike="noStrike">
                  <a:solidFill>
                    <a:schemeClr val="lt1"/>
                  </a:solidFill>
                  <a:latin typeface="Open Sans"/>
                  <a:ea typeface="Open Sans"/>
                  <a:cs typeface="Open Sans"/>
                  <a:sym typeface="Open Sans"/>
                </a:rPr>
                <a:t>Explain why you have chosen to research the topic </a:t>
              </a:r>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1">
                                            <p:txEl>
                                              <p:pRg end="0" st="0"/>
                                            </p:txEl>
                                          </p:spTgt>
                                        </p:tgtEl>
                                        <p:attrNameLst>
                                          <p:attrName>style.visibility</p:attrName>
                                        </p:attrNameLst>
                                      </p:cBhvr>
                                      <p:to>
                                        <p:strVal val="visible"/>
                                      </p:to>
                                    </p:set>
                                    <p:animEffect filter="fade" transition="in">
                                      <p:cBhvr>
                                        <p:cTn dur="1000"/>
                                        <p:tgtEl>
                                          <p:spTgt spid="141">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1">
                                            <p:txEl>
                                              <p:pRg end="1" st="1"/>
                                            </p:txEl>
                                          </p:spTgt>
                                        </p:tgtEl>
                                        <p:attrNameLst>
                                          <p:attrName>style.visibility</p:attrName>
                                        </p:attrNameLst>
                                      </p:cBhvr>
                                      <p:to>
                                        <p:strVal val="visible"/>
                                      </p:to>
                                    </p:set>
                                    <p:animEffect filter="fade" transition="in">
                                      <p:cBhvr>
                                        <p:cTn dur="1000"/>
                                        <p:tgtEl>
                                          <p:spTgt spid="141">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1">
                                            <p:txEl>
                                              <p:pRg end="2" st="2"/>
                                            </p:txEl>
                                          </p:spTgt>
                                        </p:tgtEl>
                                        <p:attrNameLst>
                                          <p:attrName>style.visibility</p:attrName>
                                        </p:attrNameLst>
                                      </p:cBhvr>
                                      <p:to>
                                        <p:strVal val="visible"/>
                                      </p:to>
                                    </p:set>
                                    <p:animEffect filter="fade" transition="in">
                                      <p:cBhvr>
                                        <p:cTn dur="1000"/>
                                        <p:tgtEl>
                                          <p:spTgt spid="141">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1">
                                            <p:txEl>
                                              <p:pRg end="3" st="3"/>
                                            </p:txEl>
                                          </p:spTgt>
                                        </p:tgtEl>
                                        <p:attrNameLst>
                                          <p:attrName>style.visibility</p:attrName>
                                        </p:attrNameLst>
                                      </p:cBhvr>
                                      <p:to>
                                        <p:strVal val="visible"/>
                                      </p:to>
                                    </p:set>
                                    <p:animEffect filter="fade" transition="in">
                                      <p:cBhvr>
                                        <p:cTn dur="1000"/>
                                        <p:tgtEl>
                                          <p:spTgt spid="141">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1">
                                            <p:txEl>
                                              <p:pRg end="4" st="4"/>
                                            </p:txEl>
                                          </p:spTgt>
                                        </p:tgtEl>
                                        <p:attrNameLst>
                                          <p:attrName>style.visibility</p:attrName>
                                        </p:attrNameLst>
                                      </p:cBhvr>
                                      <p:to>
                                        <p:strVal val="visible"/>
                                      </p:to>
                                    </p:set>
                                    <p:animEffect filter="fade" transition="in">
                                      <p:cBhvr>
                                        <p:cTn dur="1000"/>
                                        <p:tgtEl>
                                          <p:spTgt spid="141">
                                            <p:txEl>
                                              <p:pRg end="4" st="4"/>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8"/>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What will be the AIM of your research?</a:t>
            </a:r>
            <a:endParaRPr/>
          </a:p>
        </p:txBody>
      </p:sp>
      <p:sp>
        <p:nvSpPr>
          <p:cNvPr id="155" name="Google Shape;155;p8"/>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800"/>
              <a:buChar char="•"/>
            </a:pPr>
            <a:r>
              <a:rPr lang="en-GB"/>
              <a:t>What will it do/achieve?</a:t>
            </a:r>
            <a:endParaRPr/>
          </a:p>
          <a:p>
            <a:pPr indent="-342900" lvl="0" marL="342900" rtl="0" algn="l">
              <a:spcBef>
                <a:spcPts val="560"/>
              </a:spcBef>
              <a:spcAft>
                <a:spcPts val="0"/>
              </a:spcAft>
              <a:buClr>
                <a:schemeClr val="dk1"/>
              </a:buClr>
              <a:buSzPts val="2800"/>
              <a:buChar char="•"/>
            </a:pPr>
            <a:r>
              <a:rPr lang="en-GB"/>
              <a:t>What do you want it to do/achieve</a:t>
            </a:r>
            <a:endParaRPr/>
          </a:p>
          <a:p>
            <a:pPr indent="-342900" lvl="0" marL="342900" rtl="0" algn="l">
              <a:spcBef>
                <a:spcPts val="560"/>
              </a:spcBef>
              <a:spcAft>
                <a:spcPts val="0"/>
              </a:spcAft>
              <a:buClr>
                <a:schemeClr val="dk1"/>
              </a:buClr>
              <a:buSzPts val="2800"/>
              <a:buChar char="•"/>
            </a:pPr>
            <a:r>
              <a:rPr lang="en-GB"/>
              <a:t>What is its purpose?</a:t>
            </a:r>
            <a:endParaRPr/>
          </a:p>
          <a:p>
            <a:pPr indent="0" lvl="0" marL="0" rtl="0" algn="l">
              <a:spcBef>
                <a:spcPts val="560"/>
              </a:spcBef>
              <a:spcAft>
                <a:spcPts val="0"/>
              </a:spcAft>
              <a:buClr>
                <a:schemeClr val="dk1"/>
              </a:buClr>
              <a:buSzPts val="2800"/>
              <a:buNone/>
            </a:pPr>
            <a:r>
              <a:t/>
            </a:r>
            <a:endParaRPr/>
          </a:p>
        </p:txBody>
      </p:sp>
      <p:pic>
        <p:nvPicPr>
          <p:cNvPr descr="Diagram&#10;&#10;Description automatically generated" id="156" name="Google Shape;156;p8"/>
          <p:cNvPicPr preferRelativeResize="0"/>
          <p:nvPr/>
        </p:nvPicPr>
        <p:blipFill rotWithShape="1">
          <a:blip r:embed="rId3">
            <a:alphaModFix/>
          </a:blip>
          <a:srcRect b="0" l="0" r="0" t="0"/>
          <a:stretch/>
        </p:blipFill>
        <p:spPr>
          <a:xfrm>
            <a:off x="6761181" y="1989433"/>
            <a:ext cx="4178434" cy="3273559"/>
          </a:xfrm>
          <a:prstGeom prst="rect">
            <a:avLst/>
          </a:prstGeom>
          <a:noFill/>
          <a:ln>
            <a:noFill/>
          </a:ln>
        </p:spPr>
      </p:pic>
      <p:sp>
        <p:nvSpPr>
          <p:cNvPr id="157" name="Google Shape;157;p8"/>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p>
            <a:pPr indent="-165100" lvl="0" marL="342900" rtl="0" algn="l">
              <a:spcBef>
                <a:spcPts val="0"/>
              </a:spcBef>
              <a:spcAft>
                <a:spcPts val="0"/>
              </a:spcAft>
              <a:buClr>
                <a:schemeClr val="dk1"/>
              </a:buClr>
              <a:buSzPts val="2800"/>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5">
                                            <p:txEl>
                                              <p:pRg end="0" st="0"/>
                                            </p:txEl>
                                          </p:spTgt>
                                        </p:tgtEl>
                                        <p:attrNameLst>
                                          <p:attrName>style.visibility</p:attrName>
                                        </p:attrNameLst>
                                      </p:cBhvr>
                                      <p:to>
                                        <p:strVal val="visible"/>
                                      </p:to>
                                    </p:set>
                                    <p:animEffect filter="fade" transition="in">
                                      <p:cBhvr>
                                        <p:cTn dur="1000"/>
                                        <p:tgtEl>
                                          <p:spTgt spid="155">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5">
                                            <p:txEl>
                                              <p:pRg end="1" st="1"/>
                                            </p:txEl>
                                          </p:spTgt>
                                        </p:tgtEl>
                                        <p:attrNameLst>
                                          <p:attrName>style.visibility</p:attrName>
                                        </p:attrNameLst>
                                      </p:cBhvr>
                                      <p:to>
                                        <p:strVal val="visible"/>
                                      </p:to>
                                    </p:set>
                                    <p:animEffect filter="fade" transition="in">
                                      <p:cBhvr>
                                        <p:cTn dur="1000"/>
                                        <p:tgtEl>
                                          <p:spTgt spid="155">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5">
                                            <p:txEl>
                                              <p:pRg end="2" st="2"/>
                                            </p:txEl>
                                          </p:spTgt>
                                        </p:tgtEl>
                                        <p:attrNameLst>
                                          <p:attrName>style.visibility</p:attrName>
                                        </p:attrNameLst>
                                      </p:cBhvr>
                                      <p:to>
                                        <p:strVal val="visible"/>
                                      </p:to>
                                    </p:set>
                                    <p:animEffect filter="fade" transition="in">
                                      <p:cBhvr>
                                        <p:cTn dur="1000"/>
                                        <p:tgtEl>
                                          <p:spTgt spid="155">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5">
                                            <p:txEl>
                                              <p:pRg end="3" st="3"/>
                                            </p:txEl>
                                          </p:spTgt>
                                        </p:tgtEl>
                                        <p:attrNameLst>
                                          <p:attrName>style.visibility</p:attrName>
                                        </p:attrNameLst>
                                      </p:cBhvr>
                                      <p:to>
                                        <p:strVal val="visible"/>
                                      </p:to>
                                    </p:set>
                                    <p:animEffect filter="fade" transition="in">
                                      <p:cBhvr>
                                        <p:cTn dur="1000"/>
                                        <p:tgtEl>
                                          <p:spTgt spid="155">
                                            <p:txEl>
                                              <p:pRg end="3" st="3"/>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9"/>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What will your Research Objectives be?</a:t>
            </a:r>
            <a:endParaRPr/>
          </a:p>
        </p:txBody>
      </p:sp>
      <p:sp>
        <p:nvSpPr>
          <p:cNvPr id="164" name="Google Shape;164;p9"/>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800"/>
              <a:buChar char="•"/>
            </a:pPr>
            <a:r>
              <a:rPr lang="en-GB"/>
              <a:t>The steps that you need to take to meet your research aim</a:t>
            </a:r>
            <a:endParaRPr/>
          </a:p>
          <a:p>
            <a:pPr indent="-342900" lvl="0" marL="342900" rtl="0" algn="l">
              <a:spcBef>
                <a:spcPts val="560"/>
              </a:spcBef>
              <a:spcAft>
                <a:spcPts val="0"/>
              </a:spcAft>
              <a:buClr>
                <a:schemeClr val="dk1"/>
              </a:buClr>
              <a:buSzPts val="2800"/>
              <a:buChar char="•"/>
            </a:pPr>
            <a:r>
              <a:rPr lang="en-GB"/>
              <a:t>Key words</a:t>
            </a:r>
            <a:endParaRPr/>
          </a:p>
          <a:p>
            <a:pPr indent="-165100" lvl="0" marL="342900" rtl="0" algn="l">
              <a:spcBef>
                <a:spcPts val="560"/>
              </a:spcBef>
              <a:spcAft>
                <a:spcPts val="0"/>
              </a:spcAft>
              <a:buClr>
                <a:schemeClr val="dk1"/>
              </a:buClr>
              <a:buSzPts val="2800"/>
              <a:buNone/>
            </a:pPr>
            <a:r>
              <a:t/>
            </a:r>
            <a:endParaRPr/>
          </a:p>
        </p:txBody>
      </p:sp>
      <p:grpSp>
        <p:nvGrpSpPr>
          <p:cNvPr id="165" name="Google Shape;165;p9"/>
          <p:cNvGrpSpPr/>
          <p:nvPr/>
        </p:nvGrpSpPr>
        <p:grpSpPr>
          <a:xfrm>
            <a:off x="6856824" y="1601458"/>
            <a:ext cx="4066350" cy="3986871"/>
            <a:chOff x="659224" y="1258"/>
            <a:chExt cx="4066350" cy="3986871"/>
          </a:xfrm>
        </p:grpSpPr>
        <p:sp>
          <p:nvSpPr>
            <p:cNvPr id="166" name="Google Shape;166;p9"/>
            <p:cNvSpPr/>
            <p:nvPr/>
          </p:nvSpPr>
          <p:spPr>
            <a:xfrm>
              <a:off x="1034359" y="417154"/>
              <a:ext cx="3316081" cy="3316081"/>
            </a:xfrm>
            <a:prstGeom prst="blockArc">
              <a:avLst>
                <a:gd fmla="val 13114286" name="adj1"/>
                <a:gd fmla="val 16200000" name="adj2"/>
                <a:gd fmla="val 3892" name="adj3"/>
              </a:avLst>
            </a:prstGeom>
            <a:solidFill>
              <a:srgbClr val="A8D4F6"/>
            </a:solidFill>
            <a:ln>
              <a:noFill/>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9"/>
            <p:cNvSpPr/>
            <p:nvPr/>
          </p:nvSpPr>
          <p:spPr>
            <a:xfrm>
              <a:off x="1034359" y="417154"/>
              <a:ext cx="3316081" cy="3316081"/>
            </a:xfrm>
            <a:prstGeom prst="blockArc">
              <a:avLst>
                <a:gd fmla="val 10028571" name="adj1"/>
                <a:gd fmla="val 13114286" name="adj2"/>
                <a:gd fmla="val 3892" name="adj3"/>
              </a:avLst>
            </a:prstGeom>
            <a:solidFill>
              <a:srgbClr val="A8D4F6"/>
            </a:solidFill>
            <a:ln>
              <a:noFill/>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9"/>
            <p:cNvSpPr/>
            <p:nvPr/>
          </p:nvSpPr>
          <p:spPr>
            <a:xfrm>
              <a:off x="1034359" y="417154"/>
              <a:ext cx="3316081" cy="3316081"/>
            </a:xfrm>
            <a:prstGeom prst="blockArc">
              <a:avLst>
                <a:gd fmla="val 6942857" name="adj1"/>
                <a:gd fmla="val 10028571" name="adj2"/>
                <a:gd fmla="val 3892" name="adj3"/>
              </a:avLst>
            </a:prstGeom>
            <a:solidFill>
              <a:srgbClr val="A8D4F6"/>
            </a:solidFill>
            <a:ln>
              <a:noFill/>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9"/>
            <p:cNvSpPr/>
            <p:nvPr/>
          </p:nvSpPr>
          <p:spPr>
            <a:xfrm>
              <a:off x="1034359" y="417154"/>
              <a:ext cx="3316081" cy="3316081"/>
            </a:xfrm>
            <a:prstGeom prst="blockArc">
              <a:avLst>
                <a:gd fmla="val 3857143" name="adj1"/>
                <a:gd fmla="val 6942857" name="adj2"/>
                <a:gd fmla="val 3892" name="adj3"/>
              </a:avLst>
            </a:prstGeom>
            <a:solidFill>
              <a:srgbClr val="A8D4F6"/>
            </a:solidFill>
            <a:ln>
              <a:noFill/>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9"/>
            <p:cNvSpPr/>
            <p:nvPr/>
          </p:nvSpPr>
          <p:spPr>
            <a:xfrm>
              <a:off x="1034359" y="417154"/>
              <a:ext cx="3316081" cy="3316081"/>
            </a:xfrm>
            <a:prstGeom prst="blockArc">
              <a:avLst>
                <a:gd fmla="val 771429" name="adj1"/>
                <a:gd fmla="val 3857143" name="adj2"/>
                <a:gd fmla="val 3892" name="adj3"/>
              </a:avLst>
            </a:prstGeom>
            <a:solidFill>
              <a:srgbClr val="A8D4F6"/>
            </a:solidFill>
            <a:ln>
              <a:noFill/>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9"/>
            <p:cNvSpPr/>
            <p:nvPr/>
          </p:nvSpPr>
          <p:spPr>
            <a:xfrm>
              <a:off x="1034359" y="417154"/>
              <a:ext cx="3316081" cy="3316081"/>
            </a:xfrm>
            <a:prstGeom prst="blockArc">
              <a:avLst>
                <a:gd fmla="val 19285714" name="adj1"/>
                <a:gd fmla="val 771429" name="adj2"/>
                <a:gd fmla="val 3892" name="adj3"/>
              </a:avLst>
            </a:prstGeom>
            <a:solidFill>
              <a:srgbClr val="A8D4F6"/>
            </a:solidFill>
            <a:ln>
              <a:noFill/>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9"/>
            <p:cNvSpPr/>
            <p:nvPr/>
          </p:nvSpPr>
          <p:spPr>
            <a:xfrm>
              <a:off x="1034359" y="417154"/>
              <a:ext cx="3316081" cy="3316081"/>
            </a:xfrm>
            <a:prstGeom prst="blockArc">
              <a:avLst>
                <a:gd fmla="val 16200000" name="adj1"/>
                <a:gd fmla="val 19285714" name="adj2"/>
                <a:gd fmla="val 3892" name="adj3"/>
              </a:avLst>
            </a:prstGeom>
            <a:solidFill>
              <a:srgbClr val="A8D4F6"/>
            </a:solidFill>
            <a:ln>
              <a:noFill/>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9"/>
            <p:cNvSpPr/>
            <p:nvPr/>
          </p:nvSpPr>
          <p:spPr>
            <a:xfrm>
              <a:off x="2052166" y="1434961"/>
              <a:ext cx="1280467" cy="1280467"/>
            </a:xfrm>
            <a:prstGeom prst="ellipse">
              <a:avLst/>
            </a:prstGeom>
            <a:solidFill>
              <a:schemeClr val="accent1"/>
            </a:solidFill>
            <a:ln cap="flat" cmpd="sng" w="38100">
              <a:solidFill>
                <a:schemeClr val="lt1"/>
              </a:solidFill>
              <a:prstDash val="solid"/>
              <a:round/>
              <a:headEnd len="sm" w="sm" type="none"/>
              <a:tailEnd len="sm" w="sm" type="none"/>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9"/>
            <p:cNvSpPr txBox="1"/>
            <p:nvPr/>
          </p:nvSpPr>
          <p:spPr>
            <a:xfrm>
              <a:off x="2239686" y="1622481"/>
              <a:ext cx="905427" cy="905427"/>
            </a:xfrm>
            <a:prstGeom prst="rect">
              <a:avLst/>
            </a:prstGeom>
            <a:noFill/>
            <a:ln>
              <a:noFill/>
            </a:ln>
          </p:spPr>
          <p:txBody>
            <a:bodyPr anchorCtr="0" anchor="ctr" bIns="29200" lIns="29200" spcFirstLastPara="1" rIns="29200" wrap="square" tIns="29200">
              <a:noAutofit/>
            </a:bodyPr>
            <a:lstStyle/>
            <a:p>
              <a:pPr indent="0" lvl="0" marL="0" marR="0" rtl="0" algn="ctr">
                <a:lnSpc>
                  <a:spcPct val="90000"/>
                </a:lnSpc>
                <a:spcBef>
                  <a:spcPts val="0"/>
                </a:spcBef>
                <a:spcAft>
                  <a:spcPts val="0"/>
                </a:spcAft>
                <a:buClr>
                  <a:schemeClr val="lt1"/>
                </a:buClr>
                <a:buSzPts val="2300"/>
                <a:buFont typeface="Open Sans"/>
                <a:buNone/>
              </a:pPr>
              <a:r>
                <a:rPr b="1" i="0" lang="en-GB" sz="2300" u="none" cap="none" strike="noStrike">
                  <a:solidFill>
                    <a:schemeClr val="lt1"/>
                  </a:solidFill>
                  <a:latin typeface="Open Sans"/>
                  <a:ea typeface="Open Sans"/>
                  <a:cs typeface="Open Sans"/>
                  <a:sym typeface="Open Sans"/>
                </a:rPr>
                <a:t>Key words</a:t>
              </a:r>
              <a:endParaRPr/>
            </a:p>
          </p:txBody>
        </p:sp>
        <p:sp>
          <p:nvSpPr>
            <p:cNvPr id="175" name="Google Shape;175;p9"/>
            <p:cNvSpPr/>
            <p:nvPr/>
          </p:nvSpPr>
          <p:spPr>
            <a:xfrm>
              <a:off x="2244236" y="1258"/>
              <a:ext cx="896327" cy="896327"/>
            </a:xfrm>
            <a:prstGeom prst="ellipse">
              <a:avLst/>
            </a:prstGeom>
            <a:solidFill>
              <a:schemeClr val="accent1"/>
            </a:solidFill>
            <a:ln cap="flat" cmpd="sng" w="38100">
              <a:solidFill>
                <a:schemeClr val="lt1"/>
              </a:solidFill>
              <a:prstDash val="solid"/>
              <a:round/>
              <a:headEnd len="sm" w="sm" type="none"/>
              <a:tailEnd len="sm" w="sm" type="none"/>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9"/>
            <p:cNvSpPr txBox="1"/>
            <p:nvPr/>
          </p:nvSpPr>
          <p:spPr>
            <a:xfrm>
              <a:off x="2375500" y="132522"/>
              <a:ext cx="633799" cy="633799"/>
            </a:xfrm>
            <a:prstGeom prst="rect">
              <a:avLst/>
            </a:prstGeom>
            <a:noFill/>
            <a:ln>
              <a:noFill/>
            </a:ln>
          </p:spPr>
          <p:txBody>
            <a:bodyPr anchorCtr="0" anchor="ctr" bIns="15225" lIns="15225" spcFirstLastPara="1" rIns="15225" wrap="square" tIns="15225">
              <a:noAutofit/>
            </a:bodyPr>
            <a:lstStyle/>
            <a:p>
              <a:pPr indent="0" lvl="0" marL="0" marR="0" rtl="0" algn="ctr">
                <a:lnSpc>
                  <a:spcPct val="90000"/>
                </a:lnSpc>
                <a:spcBef>
                  <a:spcPts val="0"/>
                </a:spcBef>
                <a:spcAft>
                  <a:spcPts val="0"/>
                </a:spcAft>
                <a:buClr>
                  <a:schemeClr val="lt1"/>
                </a:buClr>
                <a:buSzPts val="1200"/>
                <a:buFont typeface="Open Sans"/>
                <a:buNone/>
              </a:pPr>
              <a:r>
                <a:rPr b="0" i="0" lang="en-GB" sz="1200" u="none" cap="none" strike="noStrike">
                  <a:solidFill>
                    <a:schemeClr val="lt1"/>
                  </a:solidFill>
                  <a:latin typeface="Open Sans"/>
                  <a:ea typeface="Open Sans"/>
                  <a:cs typeface="Open Sans"/>
                  <a:sym typeface="Open Sans"/>
                </a:rPr>
                <a:t>Identify</a:t>
              </a:r>
              <a:endParaRPr/>
            </a:p>
          </p:txBody>
        </p:sp>
        <p:sp>
          <p:nvSpPr>
            <p:cNvPr id="177" name="Google Shape;177;p9"/>
            <p:cNvSpPr/>
            <p:nvPr/>
          </p:nvSpPr>
          <p:spPr>
            <a:xfrm>
              <a:off x="3515316" y="613378"/>
              <a:ext cx="896327" cy="896327"/>
            </a:xfrm>
            <a:prstGeom prst="ellipse">
              <a:avLst/>
            </a:prstGeom>
            <a:solidFill>
              <a:schemeClr val="accent1"/>
            </a:solidFill>
            <a:ln cap="flat" cmpd="sng" w="38100">
              <a:solidFill>
                <a:schemeClr val="lt1"/>
              </a:solidFill>
              <a:prstDash val="solid"/>
              <a:round/>
              <a:headEnd len="sm" w="sm" type="none"/>
              <a:tailEnd len="sm" w="sm" type="none"/>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9"/>
            <p:cNvSpPr txBox="1"/>
            <p:nvPr/>
          </p:nvSpPr>
          <p:spPr>
            <a:xfrm>
              <a:off x="3646580" y="744642"/>
              <a:ext cx="633799" cy="633799"/>
            </a:xfrm>
            <a:prstGeom prst="rect">
              <a:avLst/>
            </a:prstGeom>
            <a:noFill/>
            <a:ln>
              <a:noFill/>
            </a:ln>
          </p:spPr>
          <p:txBody>
            <a:bodyPr anchorCtr="0" anchor="ctr" bIns="15225" lIns="15225" spcFirstLastPara="1" rIns="15225" wrap="square" tIns="15225">
              <a:noAutofit/>
            </a:bodyPr>
            <a:lstStyle/>
            <a:p>
              <a:pPr indent="0" lvl="0" marL="0" marR="0" rtl="0" algn="ctr">
                <a:lnSpc>
                  <a:spcPct val="90000"/>
                </a:lnSpc>
                <a:spcBef>
                  <a:spcPts val="0"/>
                </a:spcBef>
                <a:spcAft>
                  <a:spcPts val="0"/>
                </a:spcAft>
                <a:buClr>
                  <a:schemeClr val="lt1"/>
                </a:buClr>
                <a:buSzPts val="1200"/>
                <a:buFont typeface="Open Sans"/>
                <a:buNone/>
              </a:pPr>
              <a:r>
                <a:rPr b="0" i="0" lang="en-GB" sz="1200" u="none" cap="none" strike="noStrike">
                  <a:solidFill>
                    <a:schemeClr val="lt1"/>
                  </a:solidFill>
                  <a:latin typeface="Open Sans"/>
                  <a:ea typeface="Open Sans"/>
                  <a:cs typeface="Open Sans"/>
                  <a:sym typeface="Open Sans"/>
                </a:rPr>
                <a:t>Assess</a:t>
              </a:r>
              <a:endParaRPr/>
            </a:p>
          </p:txBody>
        </p:sp>
        <p:sp>
          <p:nvSpPr>
            <p:cNvPr id="179" name="Google Shape;179;p9"/>
            <p:cNvSpPr/>
            <p:nvPr/>
          </p:nvSpPr>
          <p:spPr>
            <a:xfrm>
              <a:off x="3829247" y="1988799"/>
              <a:ext cx="896327" cy="896327"/>
            </a:xfrm>
            <a:prstGeom prst="ellipse">
              <a:avLst/>
            </a:prstGeom>
            <a:solidFill>
              <a:schemeClr val="accent1"/>
            </a:solidFill>
            <a:ln cap="flat" cmpd="sng" w="38100">
              <a:solidFill>
                <a:schemeClr val="lt1"/>
              </a:solidFill>
              <a:prstDash val="solid"/>
              <a:round/>
              <a:headEnd len="sm" w="sm" type="none"/>
              <a:tailEnd len="sm" w="sm" type="none"/>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9"/>
            <p:cNvSpPr txBox="1"/>
            <p:nvPr/>
          </p:nvSpPr>
          <p:spPr>
            <a:xfrm>
              <a:off x="3960511" y="2120063"/>
              <a:ext cx="633799" cy="633799"/>
            </a:xfrm>
            <a:prstGeom prst="rect">
              <a:avLst/>
            </a:prstGeom>
            <a:noFill/>
            <a:ln>
              <a:noFill/>
            </a:ln>
          </p:spPr>
          <p:txBody>
            <a:bodyPr anchorCtr="0" anchor="ctr" bIns="15225" lIns="15225" spcFirstLastPara="1" rIns="15225" wrap="square" tIns="15225">
              <a:noAutofit/>
            </a:bodyPr>
            <a:lstStyle/>
            <a:p>
              <a:pPr indent="0" lvl="0" marL="0" marR="0" rtl="0" algn="ctr">
                <a:lnSpc>
                  <a:spcPct val="90000"/>
                </a:lnSpc>
                <a:spcBef>
                  <a:spcPts val="0"/>
                </a:spcBef>
                <a:spcAft>
                  <a:spcPts val="0"/>
                </a:spcAft>
                <a:buClr>
                  <a:schemeClr val="lt1"/>
                </a:buClr>
                <a:buSzPts val="1200"/>
                <a:buFont typeface="Open Sans"/>
                <a:buNone/>
              </a:pPr>
              <a:r>
                <a:rPr b="0" i="0" lang="en-GB" sz="1200" u="none" cap="none" strike="noStrike">
                  <a:solidFill>
                    <a:schemeClr val="lt1"/>
                  </a:solidFill>
                  <a:latin typeface="Open Sans"/>
                  <a:ea typeface="Open Sans"/>
                  <a:cs typeface="Open Sans"/>
                  <a:sym typeface="Open Sans"/>
                </a:rPr>
                <a:t>Evaluate</a:t>
              </a:r>
              <a:endParaRPr/>
            </a:p>
          </p:txBody>
        </p:sp>
        <p:sp>
          <p:nvSpPr>
            <p:cNvPr id="181" name="Google Shape;181;p9"/>
            <p:cNvSpPr/>
            <p:nvPr/>
          </p:nvSpPr>
          <p:spPr>
            <a:xfrm>
              <a:off x="2949632" y="3091802"/>
              <a:ext cx="896327" cy="896327"/>
            </a:xfrm>
            <a:prstGeom prst="ellipse">
              <a:avLst/>
            </a:prstGeom>
            <a:solidFill>
              <a:schemeClr val="accent1"/>
            </a:solidFill>
            <a:ln cap="flat" cmpd="sng" w="38100">
              <a:solidFill>
                <a:schemeClr val="lt1"/>
              </a:solidFill>
              <a:prstDash val="solid"/>
              <a:round/>
              <a:headEnd len="sm" w="sm" type="none"/>
              <a:tailEnd len="sm" w="sm" type="none"/>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9"/>
            <p:cNvSpPr txBox="1"/>
            <p:nvPr/>
          </p:nvSpPr>
          <p:spPr>
            <a:xfrm>
              <a:off x="3080896" y="3223066"/>
              <a:ext cx="633799" cy="633799"/>
            </a:xfrm>
            <a:prstGeom prst="rect">
              <a:avLst/>
            </a:prstGeom>
            <a:noFill/>
            <a:ln>
              <a:noFill/>
            </a:ln>
          </p:spPr>
          <p:txBody>
            <a:bodyPr anchorCtr="0" anchor="ctr" bIns="15225" lIns="15225" spcFirstLastPara="1" rIns="15225" wrap="square" tIns="15225">
              <a:noAutofit/>
            </a:bodyPr>
            <a:lstStyle/>
            <a:p>
              <a:pPr indent="0" lvl="0" marL="0" marR="0" rtl="0" algn="ctr">
                <a:lnSpc>
                  <a:spcPct val="90000"/>
                </a:lnSpc>
                <a:spcBef>
                  <a:spcPts val="0"/>
                </a:spcBef>
                <a:spcAft>
                  <a:spcPts val="0"/>
                </a:spcAft>
                <a:buClr>
                  <a:schemeClr val="lt1"/>
                </a:buClr>
                <a:buSzPts val="1200"/>
                <a:buFont typeface="Open Sans"/>
                <a:buNone/>
              </a:pPr>
              <a:r>
                <a:rPr b="0" i="0" lang="en-GB" sz="1200" u="none" cap="none" strike="noStrike">
                  <a:solidFill>
                    <a:schemeClr val="lt1"/>
                  </a:solidFill>
                  <a:latin typeface="Open Sans"/>
                  <a:ea typeface="Open Sans"/>
                  <a:cs typeface="Open Sans"/>
                  <a:sym typeface="Open Sans"/>
                </a:rPr>
                <a:t>Explore</a:t>
              </a:r>
              <a:endParaRPr/>
            </a:p>
          </p:txBody>
        </p:sp>
        <p:sp>
          <p:nvSpPr>
            <p:cNvPr id="183" name="Google Shape;183;p9"/>
            <p:cNvSpPr/>
            <p:nvPr/>
          </p:nvSpPr>
          <p:spPr>
            <a:xfrm>
              <a:off x="1538839" y="3091802"/>
              <a:ext cx="896327" cy="896327"/>
            </a:xfrm>
            <a:prstGeom prst="ellipse">
              <a:avLst/>
            </a:prstGeom>
            <a:solidFill>
              <a:schemeClr val="accent1"/>
            </a:solidFill>
            <a:ln cap="flat" cmpd="sng" w="38100">
              <a:solidFill>
                <a:schemeClr val="lt1"/>
              </a:solidFill>
              <a:prstDash val="solid"/>
              <a:round/>
              <a:headEnd len="sm" w="sm" type="none"/>
              <a:tailEnd len="sm" w="sm" type="none"/>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9"/>
            <p:cNvSpPr txBox="1"/>
            <p:nvPr/>
          </p:nvSpPr>
          <p:spPr>
            <a:xfrm>
              <a:off x="1670103" y="3223066"/>
              <a:ext cx="633799" cy="633799"/>
            </a:xfrm>
            <a:prstGeom prst="rect">
              <a:avLst/>
            </a:prstGeom>
            <a:noFill/>
            <a:ln>
              <a:noFill/>
            </a:ln>
          </p:spPr>
          <p:txBody>
            <a:bodyPr anchorCtr="0" anchor="ctr" bIns="15225" lIns="15225" spcFirstLastPara="1" rIns="15225" wrap="square" tIns="15225">
              <a:noAutofit/>
            </a:bodyPr>
            <a:lstStyle/>
            <a:p>
              <a:pPr indent="0" lvl="0" marL="0" marR="0" rtl="0" algn="ctr">
                <a:lnSpc>
                  <a:spcPct val="90000"/>
                </a:lnSpc>
                <a:spcBef>
                  <a:spcPts val="0"/>
                </a:spcBef>
                <a:spcAft>
                  <a:spcPts val="0"/>
                </a:spcAft>
                <a:buClr>
                  <a:schemeClr val="lt1"/>
                </a:buClr>
                <a:buSzPts val="1200"/>
                <a:buFont typeface="Open Sans"/>
                <a:buNone/>
              </a:pPr>
              <a:r>
                <a:rPr b="0" i="0" lang="en-GB" sz="1200" u="none" cap="none" strike="noStrike">
                  <a:solidFill>
                    <a:schemeClr val="lt1"/>
                  </a:solidFill>
                  <a:latin typeface="Open Sans"/>
                  <a:ea typeface="Open Sans"/>
                  <a:cs typeface="Open Sans"/>
                  <a:sym typeface="Open Sans"/>
                </a:rPr>
                <a:t>Outline</a:t>
              </a:r>
              <a:endParaRPr/>
            </a:p>
          </p:txBody>
        </p:sp>
        <p:sp>
          <p:nvSpPr>
            <p:cNvPr id="185" name="Google Shape;185;p9"/>
            <p:cNvSpPr/>
            <p:nvPr/>
          </p:nvSpPr>
          <p:spPr>
            <a:xfrm>
              <a:off x="659224" y="1988799"/>
              <a:ext cx="896327" cy="896327"/>
            </a:xfrm>
            <a:prstGeom prst="ellipse">
              <a:avLst/>
            </a:prstGeom>
            <a:solidFill>
              <a:schemeClr val="accent1"/>
            </a:solidFill>
            <a:ln cap="flat" cmpd="sng" w="38100">
              <a:solidFill>
                <a:schemeClr val="lt1"/>
              </a:solidFill>
              <a:prstDash val="solid"/>
              <a:round/>
              <a:headEnd len="sm" w="sm" type="none"/>
              <a:tailEnd len="sm" w="sm" type="none"/>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9"/>
            <p:cNvSpPr txBox="1"/>
            <p:nvPr/>
          </p:nvSpPr>
          <p:spPr>
            <a:xfrm>
              <a:off x="790488" y="2120063"/>
              <a:ext cx="633799" cy="633799"/>
            </a:xfrm>
            <a:prstGeom prst="rect">
              <a:avLst/>
            </a:prstGeom>
            <a:noFill/>
            <a:ln>
              <a:noFill/>
            </a:ln>
          </p:spPr>
          <p:txBody>
            <a:bodyPr anchorCtr="0" anchor="ctr" bIns="15225" lIns="15225" spcFirstLastPara="1" rIns="15225" wrap="square" tIns="15225">
              <a:noAutofit/>
            </a:bodyPr>
            <a:lstStyle/>
            <a:p>
              <a:pPr indent="0" lvl="0" marL="0" marR="0" rtl="0" algn="ctr">
                <a:lnSpc>
                  <a:spcPct val="90000"/>
                </a:lnSpc>
                <a:spcBef>
                  <a:spcPts val="0"/>
                </a:spcBef>
                <a:spcAft>
                  <a:spcPts val="0"/>
                </a:spcAft>
                <a:buClr>
                  <a:schemeClr val="lt1"/>
                </a:buClr>
                <a:buSzPts val="1200"/>
                <a:buFont typeface="Open Sans"/>
                <a:buNone/>
              </a:pPr>
              <a:r>
                <a:rPr b="0" i="0" lang="en-GB" sz="1200" u="none" cap="none" strike="noStrike">
                  <a:solidFill>
                    <a:schemeClr val="lt1"/>
                  </a:solidFill>
                  <a:latin typeface="Open Sans"/>
                  <a:ea typeface="Open Sans"/>
                  <a:cs typeface="Open Sans"/>
                  <a:sym typeface="Open Sans"/>
                </a:rPr>
                <a:t>Discuss</a:t>
              </a:r>
              <a:endParaRPr/>
            </a:p>
          </p:txBody>
        </p:sp>
        <p:sp>
          <p:nvSpPr>
            <p:cNvPr id="187" name="Google Shape;187;p9"/>
            <p:cNvSpPr/>
            <p:nvPr/>
          </p:nvSpPr>
          <p:spPr>
            <a:xfrm>
              <a:off x="973155" y="613378"/>
              <a:ext cx="896327" cy="896327"/>
            </a:xfrm>
            <a:prstGeom prst="ellipse">
              <a:avLst/>
            </a:prstGeom>
            <a:solidFill>
              <a:schemeClr val="accent1"/>
            </a:solidFill>
            <a:ln cap="flat" cmpd="sng" w="38100">
              <a:solidFill>
                <a:schemeClr val="lt1"/>
              </a:solidFill>
              <a:prstDash val="solid"/>
              <a:round/>
              <a:headEnd len="sm" w="sm" type="none"/>
              <a:tailEnd len="sm" w="sm" type="none"/>
            </a:ln>
            <a:effectLst>
              <a:outerShdw blurRad="40000" rotWithShape="0" dir="5400000" dist="20000">
                <a:srgbClr val="000000">
                  <a:alpha val="3764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9"/>
            <p:cNvSpPr txBox="1"/>
            <p:nvPr/>
          </p:nvSpPr>
          <p:spPr>
            <a:xfrm>
              <a:off x="1104419" y="744642"/>
              <a:ext cx="633799" cy="633799"/>
            </a:xfrm>
            <a:prstGeom prst="rect">
              <a:avLst/>
            </a:prstGeom>
            <a:noFill/>
            <a:ln>
              <a:noFill/>
            </a:ln>
          </p:spPr>
          <p:txBody>
            <a:bodyPr anchorCtr="0" anchor="ctr" bIns="15225" lIns="15225" spcFirstLastPara="1" rIns="15225" wrap="square" tIns="15225">
              <a:noAutofit/>
            </a:bodyPr>
            <a:lstStyle/>
            <a:p>
              <a:pPr indent="0" lvl="0" marL="0" marR="0" rtl="0" algn="ctr">
                <a:lnSpc>
                  <a:spcPct val="90000"/>
                </a:lnSpc>
                <a:spcBef>
                  <a:spcPts val="0"/>
                </a:spcBef>
                <a:spcAft>
                  <a:spcPts val="0"/>
                </a:spcAft>
                <a:buClr>
                  <a:schemeClr val="lt1"/>
                </a:buClr>
                <a:buSzPts val="1200"/>
                <a:buFont typeface="Open Sans"/>
                <a:buNone/>
              </a:pPr>
              <a:r>
                <a:rPr b="0" i="0" lang="en-GB" sz="1200" u="none" cap="none" strike="noStrike">
                  <a:solidFill>
                    <a:schemeClr val="lt1"/>
                  </a:solidFill>
                  <a:latin typeface="Open Sans"/>
                  <a:ea typeface="Open Sans"/>
                  <a:cs typeface="Open Sans"/>
                  <a:sym typeface="Open Sans"/>
                </a:rPr>
                <a:t>Analyse</a:t>
              </a:r>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4">
                                            <p:txEl>
                                              <p:pRg end="0" st="0"/>
                                            </p:txEl>
                                          </p:spTgt>
                                        </p:tgtEl>
                                        <p:attrNameLst>
                                          <p:attrName>style.visibility</p:attrName>
                                        </p:attrNameLst>
                                      </p:cBhvr>
                                      <p:to>
                                        <p:strVal val="visible"/>
                                      </p:to>
                                    </p:set>
                                    <p:animEffect filter="fade" transition="in">
                                      <p:cBhvr>
                                        <p:cTn dur="1000"/>
                                        <p:tgtEl>
                                          <p:spTgt spid="164">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4">
                                            <p:txEl>
                                              <p:pRg end="1" st="1"/>
                                            </p:txEl>
                                          </p:spTgt>
                                        </p:tgtEl>
                                        <p:attrNameLst>
                                          <p:attrName>style.visibility</p:attrName>
                                        </p:attrNameLst>
                                      </p:cBhvr>
                                      <p:to>
                                        <p:strVal val="visible"/>
                                      </p:to>
                                    </p:set>
                                    <p:animEffect filter="fade" transition="in">
                                      <p:cBhvr>
                                        <p:cTn dur="1000"/>
                                        <p:tgtEl>
                                          <p:spTgt spid="164">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4">
                                            <p:txEl>
                                              <p:pRg end="2" st="2"/>
                                            </p:txEl>
                                          </p:spTgt>
                                        </p:tgtEl>
                                        <p:attrNameLst>
                                          <p:attrName>style.visibility</p:attrName>
                                        </p:attrNameLst>
                                      </p:cBhvr>
                                      <p:to>
                                        <p:strVal val="visible"/>
                                      </p:to>
                                    </p:set>
                                    <p:animEffect filter="fade" transition="in">
                                      <p:cBhvr>
                                        <p:cTn dur="1000"/>
                                        <p:tgtEl>
                                          <p:spTgt spid="164">
                                            <p:txEl>
                                              <p:pRg end="2" st="2"/>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10"/>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Aim &amp; Objectives - Example</a:t>
            </a:r>
            <a:endParaRPr/>
          </a:p>
        </p:txBody>
      </p:sp>
      <p:sp>
        <p:nvSpPr>
          <p:cNvPr id="195" name="Google Shape;195;p10"/>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fontScale="55000" lnSpcReduction="20000"/>
          </a:bodyPr>
          <a:lstStyle/>
          <a:p>
            <a:pPr indent="0" lvl="0" marL="0" rtl="0" algn="ctr">
              <a:spcBef>
                <a:spcPts val="0"/>
              </a:spcBef>
              <a:spcAft>
                <a:spcPts val="0"/>
              </a:spcAft>
              <a:buClr>
                <a:schemeClr val="dk1"/>
              </a:buClr>
              <a:buSzPct val="100000"/>
              <a:buNone/>
            </a:pPr>
            <a:r>
              <a:rPr b="1" lang="en-GB" sz="3600">
                <a:latin typeface="Arial"/>
                <a:ea typeface="Arial"/>
                <a:cs typeface="Arial"/>
                <a:sym typeface="Arial"/>
              </a:rPr>
              <a:t>Aim</a:t>
            </a:r>
            <a:endParaRPr/>
          </a:p>
          <a:p>
            <a:pPr indent="0" lvl="0" marL="0" rtl="0" algn="l">
              <a:spcBef>
                <a:spcPts val="363"/>
              </a:spcBef>
              <a:spcAft>
                <a:spcPts val="0"/>
              </a:spcAft>
              <a:buClr>
                <a:schemeClr val="dk1"/>
              </a:buClr>
              <a:buSzPct val="100000"/>
              <a:buNone/>
            </a:pPr>
            <a:r>
              <a:t/>
            </a:r>
            <a:endParaRPr sz="3300">
              <a:latin typeface="Arial"/>
              <a:ea typeface="Arial"/>
              <a:cs typeface="Arial"/>
              <a:sym typeface="Arial"/>
            </a:endParaRPr>
          </a:p>
          <a:p>
            <a:pPr indent="0" lvl="0" marL="0" rtl="0" algn="l">
              <a:spcBef>
                <a:spcPts val="363"/>
              </a:spcBef>
              <a:spcAft>
                <a:spcPts val="0"/>
              </a:spcAft>
              <a:buClr>
                <a:schemeClr val="dk1"/>
              </a:buClr>
              <a:buSzPct val="100000"/>
              <a:buNone/>
            </a:pPr>
            <a:r>
              <a:rPr lang="en-GB" sz="3300">
                <a:latin typeface="Arial"/>
                <a:ea typeface="Arial"/>
                <a:cs typeface="Arial"/>
                <a:sym typeface="Arial"/>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endParaRPr/>
          </a:p>
          <a:p>
            <a:pPr indent="0" lvl="0" marL="0" rtl="0" algn="l">
              <a:spcBef>
                <a:spcPts val="308"/>
              </a:spcBef>
              <a:spcAft>
                <a:spcPts val="0"/>
              </a:spcAft>
              <a:buClr>
                <a:schemeClr val="dk1"/>
              </a:buClr>
              <a:buSzPct val="100000"/>
              <a:buNone/>
            </a:pPr>
            <a:r>
              <a:t/>
            </a:r>
            <a:endParaRPr/>
          </a:p>
        </p:txBody>
      </p:sp>
      <p:sp>
        <p:nvSpPr>
          <p:cNvPr id="196" name="Google Shape;196;p10"/>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fontScale="55000" lnSpcReduction="20000"/>
          </a:bodyPr>
          <a:lstStyle/>
          <a:p>
            <a:pPr indent="0" lvl="0" marL="0" rtl="0" algn="ctr">
              <a:spcBef>
                <a:spcPts val="0"/>
              </a:spcBef>
              <a:spcAft>
                <a:spcPts val="0"/>
              </a:spcAft>
              <a:buClr>
                <a:schemeClr val="dk1"/>
              </a:buClr>
              <a:buSzPct val="100000"/>
              <a:buNone/>
            </a:pPr>
            <a:r>
              <a:rPr b="1" lang="en-GB"/>
              <a:t>Objectives</a:t>
            </a:r>
            <a:endParaRPr/>
          </a:p>
          <a:p>
            <a:pPr indent="-342900" lvl="0" marL="342900" rtl="0" algn="l">
              <a:lnSpc>
                <a:spcPct val="200000"/>
              </a:lnSpc>
              <a:spcBef>
                <a:spcPts val="1200"/>
              </a:spcBef>
              <a:spcAft>
                <a:spcPts val="0"/>
              </a:spcAft>
              <a:buClr>
                <a:srgbClr val="0070C0"/>
              </a:buClr>
              <a:buSzPct val="100000"/>
              <a:buFont typeface="Arial"/>
              <a:buChar char="●"/>
            </a:pPr>
            <a:r>
              <a:rPr b="1" lang="en-GB" sz="2200" u="none" strike="noStrike">
                <a:solidFill>
                  <a:srgbClr val="0070C0"/>
                </a:solidFill>
                <a:latin typeface="Arial"/>
                <a:ea typeface="Arial"/>
                <a:cs typeface="Arial"/>
                <a:sym typeface="Arial"/>
              </a:rPr>
              <a:t>Distinguish</a:t>
            </a:r>
            <a:r>
              <a:rPr lang="en-GB" sz="2200" u="none" strike="noStrike">
                <a:latin typeface="Arial"/>
                <a:ea typeface="Arial"/>
                <a:cs typeface="Arial"/>
                <a:sym typeface="Arial"/>
              </a:rPr>
              <a:t> core problems relating to the initial reporting to the police of female perpetrated domestic abuse and the prosecution of such crimes. </a:t>
            </a:r>
            <a:endParaRPr/>
          </a:p>
          <a:p>
            <a:pPr indent="-342900" lvl="0" marL="342900" rtl="0" algn="l">
              <a:lnSpc>
                <a:spcPct val="200000"/>
              </a:lnSpc>
              <a:spcBef>
                <a:spcPts val="1242"/>
              </a:spcBef>
              <a:spcAft>
                <a:spcPts val="0"/>
              </a:spcAft>
              <a:buClr>
                <a:srgbClr val="0070C0"/>
              </a:buClr>
              <a:buSzPct val="100000"/>
              <a:buFont typeface="Arial"/>
              <a:buChar char="●"/>
            </a:pPr>
            <a:r>
              <a:rPr b="1" lang="en-GB" sz="2200" u="none" strike="noStrike">
                <a:solidFill>
                  <a:srgbClr val="0070C0"/>
                </a:solidFill>
                <a:latin typeface="Arial"/>
                <a:ea typeface="Arial"/>
                <a:cs typeface="Arial"/>
                <a:sym typeface="Arial"/>
              </a:rPr>
              <a:t>Examine</a:t>
            </a:r>
            <a:r>
              <a:rPr lang="en-GB" sz="2200" u="none" strike="noStrike">
                <a:latin typeface="Arial"/>
                <a:ea typeface="Arial"/>
                <a:cs typeface="Arial"/>
                <a:sym typeface="Arial"/>
              </a:rPr>
              <a:t> the role society plays in the development of stereotypes and ideologies that surround abuse against male victims. </a:t>
            </a:r>
            <a:endParaRPr/>
          </a:p>
          <a:p>
            <a:pPr indent="-342900" lvl="0" marL="342900" rtl="0" algn="l">
              <a:lnSpc>
                <a:spcPct val="200000"/>
              </a:lnSpc>
              <a:spcBef>
                <a:spcPts val="2200"/>
              </a:spcBef>
              <a:spcAft>
                <a:spcPts val="0"/>
              </a:spcAft>
              <a:buClr>
                <a:srgbClr val="0070C0"/>
              </a:buClr>
              <a:buSzPct val="100000"/>
              <a:buFont typeface="Arial"/>
              <a:buChar char="●"/>
            </a:pPr>
            <a:r>
              <a:rPr b="1" lang="en-GB" sz="2200" u="none" strike="noStrike">
                <a:solidFill>
                  <a:srgbClr val="0070C0"/>
                </a:solidFill>
                <a:latin typeface="Arial"/>
                <a:ea typeface="Arial"/>
                <a:cs typeface="Arial"/>
                <a:sym typeface="Arial"/>
              </a:rPr>
              <a:t>Analyse</a:t>
            </a:r>
            <a:r>
              <a:rPr lang="en-GB" sz="2200" u="none" strike="noStrike">
                <a:solidFill>
                  <a:srgbClr val="0070C0"/>
                </a:solidFill>
                <a:latin typeface="Arial"/>
                <a:ea typeface="Arial"/>
                <a:cs typeface="Arial"/>
                <a:sym typeface="Arial"/>
              </a:rPr>
              <a:t> </a:t>
            </a:r>
            <a:r>
              <a:rPr i="1" lang="en-GB" sz="2200" u="none" strike="noStrike">
                <a:latin typeface="Arial"/>
                <a:ea typeface="Arial"/>
                <a:cs typeface="Arial"/>
                <a:sym typeface="Arial"/>
              </a:rPr>
              <a:t>why</a:t>
            </a:r>
            <a:r>
              <a:rPr lang="en-GB" sz="2200" u="none" strike="noStrike">
                <a:latin typeface="Arial"/>
                <a:ea typeface="Arial"/>
                <a:cs typeface="Arial"/>
                <a:sym typeface="Arial"/>
              </a:rPr>
              <a:t> females commit domestic abuse against their male partners and distinguish the common characteristics of female abusers by evaluating research material in the form of books, journals, articles, and websites. </a:t>
            </a:r>
            <a:endParaRPr/>
          </a:p>
          <a:p>
            <a:pPr indent="0" lvl="0" marL="0" rtl="0" algn="l">
              <a:spcBef>
                <a:spcPts val="1308"/>
              </a:spcBef>
              <a:spcAft>
                <a:spcPts val="0"/>
              </a:spcAft>
              <a:buClr>
                <a:schemeClr val="dk1"/>
              </a:buClr>
              <a:buSzPct val="100000"/>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5">
                                            <p:txEl>
                                              <p:pRg end="0" st="0"/>
                                            </p:txEl>
                                          </p:spTgt>
                                        </p:tgtEl>
                                        <p:attrNameLst>
                                          <p:attrName>style.visibility</p:attrName>
                                        </p:attrNameLst>
                                      </p:cBhvr>
                                      <p:to>
                                        <p:strVal val="visible"/>
                                      </p:to>
                                    </p:set>
                                    <p:animEffect filter="fade" transition="in">
                                      <p:cBhvr>
                                        <p:cTn dur="1000"/>
                                        <p:tgtEl>
                                          <p:spTgt spid="195">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5">
                                            <p:txEl>
                                              <p:pRg end="1" st="1"/>
                                            </p:txEl>
                                          </p:spTgt>
                                        </p:tgtEl>
                                        <p:attrNameLst>
                                          <p:attrName>style.visibility</p:attrName>
                                        </p:attrNameLst>
                                      </p:cBhvr>
                                      <p:to>
                                        <p:strVal val="visible"/>
                                      </p:to>
                                    </p:set>
                                    <p:animEffect filter="fade" transition="in">
                                      <p:cBhvr>
                                        <p:cTn dur="1000"/>
                                        <p:tgtEl>
                                          <p:spTgt spid="195">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5">
                                            <p:txEl>
                                              <p:pRg end="2" st="2"/>
                                            </p:txEl>
                                          </p:spTgt>
                                        </p:tgtEl>
                                        <p:attrNameLst>
                                          <p:attrName>style.visibility</p:attrName>
                                        </p:attrNameLst>
                                      </p:cBhvr>
                                      <p:to>
                                        <p:strVal val="visible"/>
                                      </p:to>
                                    </p:set>
                                    <p:animEffect filter="fade" transition="in">
                                      <p:cBhvr>
                                        <p:cTn dur="1000"/>
                                        <p:tgtEl>
                                          <p:spTgt spid="195">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5">
                                            <p:txEl>
                                              <p:pRg end="3" st="3"/>
                                            </p:txEl>
                                          </p:spTgt>
                                        </p:tgtEl>
                                        <p:attrNameLst>
                                          <p:attrName>style.visibility</p:attrName>
                                        </p:attrNameLst>
                                      </p:cBhvr>
                                      <p:to>
                                        <p:strVal val="visible"/>
                                      </p:to>
                                    </p:set>
                                    <p:animEffect filter="fade" transition="in">
                                      <p:cBhvr>
                                        <p:cTn dur="1000"/>
                                        <p:tgtEl>
                                          <p:spTgt spid="195">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6">
                                            <p:txEl>
                                              <p:pRg end="0" st="0"/>
                                            </p:txEl>
                                          </p:spTgt>
                                        </p:tgtEl>
                                        <p:attrNameLst>
                                          <p:attrName>style.visibility</p:attrName>
                                        </p:attrNameLst>
                                      </p:cBhvr>
                                      <p:to>
                                        <p:strVal val="visible"/>
                                      </p:to>
                                    </p:set>
                                    <p:animEffect filter="fade" transition="in">
                                      <p:cBhvr>
                                        <p:cTn dur="1000"/>
                                        <p:tgtEl>
                                          <p:spTgt spid="196">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6">
                                            <p:txEl>
                                              <p:pRg end="1" st="1"/>
                                            </p:txEl>
                                          </p:spTgt>
                                        </p:tgtEl>
                                        <p:attrNameLst>
                                          <p:attrName>style.visibility</p:attrName>
                                        </p:attrNameLst>
                                      </p:cBhvr>
                                      <p:to>
                                        <p:strVal val="visible"/>
                                      </p:to>
                                    </p:set>
                                    <p:animEffect filter="fade" transition="in">
                                      <p:cBhvr>
                                        <p:cTn dur="1000"/>
                                        <p:tgtEl>
                                          <p:spTgt spid="196">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6">
                                            <p:txEl>
                                              <p:pRg end="2" st="2"/>
                                            </p:txEl>
                                          </p:spTgt>
                                        </p:tgtEl>
                                        <p:attrNameLst>
                                          <p:attrName>style.visibility</p:attrName>
                                        </p:attrNameLst>
                                      </p:cBhvr>
                                      <p:to>
                                        <p:strVal val="visible"/>
                                      </p:to>
                                    </p:set>
                                    <p:animEffect filter="fade" transition="in">
                                      <p:cBhvr>
                                        <p:cTn dur="1000"/>
                                        <p:tgtEl>
                                          <p:spTgt spid="196">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6">
                                            <p:txEl>
                                              <p:pRg end="3" st="3"/>
                                            </p:txEl>
                                          </p:spTgt>
                                        </p:tgtEl>
                                        <p:attrNameLst>
                                          <p:attrName>style.visibility</p:attrName>
                                        </p:attrNameLst>
                                      </p:cBhvr>
                                      <p:to>
                                        <p:strVal val="visible"/>
                                      </p:to>
                                    </p:set>
                                    <p:animEffect filter="fade" transition="in">
                                      <p:cBhvr>
                                        <p:cTn dur="1000"/>
                                        <p:tgtEl>
                                          <p:spTgt spid="196">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6">
                                            <p:txEl>
                                              <p:pRg end="4" st="4"/>
                                            </p:txEl>
                                          </p:spTgt>
                                        </p:tgtEl>
                                        <p:attrNameLst>
                                          <p:attrName>style.visibility</p:attrName>
                                        </p:attrNameLst>
                                      </p:cBhvr>
                                      <p:to>
                                        <p:strVal val="visible"/>
                                      </p:to>
                                    </p:set>
                                    <p:animEffect filter="fade" transition="in">
                                      <p:cBhvr>
                                        <p:cTn dur="1000"/>
                                        <p:tgtEl>
                                          <p:spTgt spid="196">
                                            <p:txEl>
                                              <p:pRg end="4" st="4"/>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11"/>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Dissertation proposal – Research methods</a:t>
            </a:r>
            <a:endParaRPr/>
          </a:p>
        </p:txBody>
      </p:sp>
      <p:sp>
        <p:nvSpPr>
          <p:cNvPr id="203" name="Google Shape;203;p11"/>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Clr>
                <a:schemeClr val="dk1"/>
              </a:buClr>
              <a:buSzPts val="2800"/>
              <a:buChar char="•"/>
            </a:pPr>
            <a:r>
              <a:rPr lang="en-GB"/>
              <a:t>Research methods = How will you do your research?</a:t>
            </a:r>
            <a:endParaRPr/>
          </a:p>
          <a:p>
            <a:pPr indent="-342900" lvl="0" marL="342900" rtl="0" algn="l">
              <a:spcBef>
                <a:spcPts val="560"/>
              </a:spcBef>
              <a:spcAft>
                <a:spcPts val="0"/>
              </a:spcAft>
              <a:buClr>
                <a:schemeClr val="dk1"/>
              </a:buClr>
              <a:buSzPts val="2800"/>
              <a:buChar char="•"/>
            </a:pPr>
            <a:r>
              <a:rPr lang="en-GB"/>
              <a:t> Outline </a:t>
            </a:r>
            <a:r>
              <a:rPr lang="en-GB" u="sng"/>
              <a:t>briefly.</a:t>
            </a:r>
            <a:endParaRPr/>
          </a:p>
          <a:p>
            <a:pPr indent="0" lvl="0" marL="0" rtl="0" algn="l">
              <a:spcBef>
                <a:spcPts val="560"/>
              </a:spcBef>
              <a:spcAft>
                <a:spcPts val="0"/>
              </a:spcAft>
              <a:buClr>
                <a:schemeClr val="dk1"/>
              </a:buClr>
              <a:buSzPts val="2800"/>
              <a:buNone/>
            </a:pPr>
            <a:r>
              <a:t/>
            </a:r>
            <a:endParaRPr u="sng"/>
          </a:p>
          <a:p>
            <a:pPr indent="-165100" lvl="0" marL="342900" rtl="0" algn="l">
              <a:spcBef>
                <a:spcPts val="560"/>
              </a:spcBef>
              <a:spcAft>
                <a:spcPts val="0"/>
              </a:spcAft>
              <a:buClr>
                <a:schemeClr val="dk1"/>
              </a:buClr>
              <a:buSzPts val="2800"/>
              <a:buNone/>
            </a:pPr>
            <a:r>
              <a:t/>
            </a:r>
            <a:endParaRPr/>
          </a:p>
          <a:p>
            <a:pPr indent="0" lvl="0" marL="0" rtl="0" algn="l">
              <a:spcBef>
                <a:spcPts val="560"/>
              </a:spcBef>
              <a:spcAft>
                <a:spcPts val="0"/>
              </a:spcAft>
              <a:buClr>
                <a:schemeClr val="dk1"/>
              </a:buClr>
              <a:buSzPts val="2800"/>
              <a:buNone/>
            </a:pPr>
            <a:r>
              <a:t/>
            </a:r>
            <a:endParaRPr/>
          </a:p>
          <a:p>
            <a:pPr indent="-165100" lvl="0" marL="342900" rtl="0" algn="l">
              <a:spcBef>
                <a:spcPts val="560"/>
              </a:spcBef>
              <a:spcAft>
                <a:spcPts val="0"/>
              </a:spcAft>
              <a:buClr>
                <a:schemeClr val="dk1"/>
              </a:buClr>
              <a:buSzPts val="2800"/>
              <a:buNone/>
            </a:pPr>
            <a:r>
              <a:t/>
            </a:r>
            <a:endParaRPr/>
          </a:p>
        </p:txBody>
      </p:sp>
      <p:grpSp>
        <p:nvGrpSpPr>
          <p:cNvPr id="204" name="Google Shape;204;p11"/>
          <p:cNvGrpSpPr/>
          <p:nvPr/>
        </p:nvGrpSpPr>
        <p:grpSpPr>
          <a:xfrm>
            <a:off x="6617137" y="1602511"/>
            <a:ext cx="4545724" cy="3928644"/>
            <a:chOff x="419537" y="2311"/>
            <a:chExt cx="4545724" cy="3928644"/>
          </a:xfrm>
        </p:grpSpPr>
        <p:sp>
          <p:nvSpPr>
            <p:cNvPr id="205" name="Google Shape;205;p11"/>
            <p:cNvSpPr/>
            <p:nvPr/>
          </p:nvSpPr>
          <p:spPr>
            <a:xfrm>
              <a:off x="2037047" y="2311"/>
              <a:ext cx="1310704" cy="851957"/>
            </a:xfrm>
            <a:prstGeom prst="roundRect">
              <a:avLst>
                <a:gd fmla="val 16667" name="adj"/>
              </a:avLst>
            </a:prstGeom>
            <a:solidFill>
              <a:schemeClr val="accent3"/>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1"/>
            <p:cNvSpPr txBox="1"/>
            <p:nvPr/>
          </p:nvSpPr>
          <p:spPr>
            <a:xfrm>
              <a:off x="2078636" y="43900"/>
              <a:ext cx="1227526" cy="768779"/>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Open Sans"/>
                <a:buNone/>
              </a:pPr>
              <a:r>
                <a:rPr b="0" i="0" lang="en-GB" sz="1300" u="none" cap="none" strike="noStrike">
                  <a:solidFill>
                    <a:schemeClr val="lt1"/>
                  </a:solidFill>
                  <a:latin typeface="Open Sans"/>
                  <a:ea typeface="Open Sans"/>
                  <a:cs typeface="Open Sans"/>
                  <a:sym typeface="Open Sans"/>
                </a:rPr>
                <a:t>survey</a:t>
              </a:r>
              <a:endParaRPr b="0" i="0" sz="1300" u="none" cap="none" strike="noStrike">
                <a:solidFill>
                  <a:schemeClr val="lt1"/>
                </a:solidFill>
                <a:latin typeface="Open Sans"/>
                <a:ea typeface="Open Sans"/>
                <a:cs typeface="Open Sans"/>
                <a:sym typeface="Open Sans"/>
              </a:endParaRPr>
            </a:p>
          </p:txBody>
        </p:sp>
        <p:sp>
          <p:nvSpPr>
            <p:cNvPr id="207" name="Google Shape;207;p11"/>
            <p:cNvSpPr/>
            <p:nvPr/>
          </p:nvSpPr>
          <p:spPr>
            <a:xfrm>
              <a:off x="991649" y="428290"/>
              <a:ext cx="3401501" cy="3401501"/>
            </a:xfrm>
            <a:custGeom>
              <a:rect b="b" l="l" r="r" t="t"/>
              <a:pathLst>
                <a:path extrusionOk="0" h="120000" w="120000">
                  <a:moveTo>
                    <a:pt x="83437" y="4767"/>
                  </a:moveTo>
                  <a:lnTo>
                    <a:pt x="83437" y="4767"/>
                  </a:lnTo>
                  <a:cubicBezTo>
                    <a:pt x="94003" y="9250"/>
                    <a:pt x="103061" y="16670"/>
                    <a:pt x="109537" y="26147"/>
                  </a:cubicBezTo>
                </a:path>
              </a:pathLst>
            </a:custGeom>
            <a:noFill/>
            <a:ln cap="flat" cmpd="sng" w="9525">
              <a:solidFill>
                <a:schemeClr val="accent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11"/>
            <p:cNvSpPr/>
            <p:nvPr/>
          </p:nvSpPr>
          <p:spPr>
            <a:xfrm>
              <a:off x="3654557" y="1177501"/>
              <a:ext cx="1310704" cy="851957"/>
            </a:xfrm>
            <a:prstGeom prst="roundRect">
              <a:avLst>
                <a:gd fmla="val 16667" name="adj"/>
              </a:avLst>
            </a:prstGeom>
            <a:solidFill>
              <a:srgbClr val="5AB463"/>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11"/>
            <p:cNvSpPr txBox="1"/>
            <p:nvPr/>
          </p:nvSpPr>
          <p:spPr>
            <a:xfrm>
              <a:off x="3696146" y="1219090"/>
              <a:ext cx="1227526" cy="768779"/>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Open Sans"/>
                <a:buNone/>
              </a:pPr>
              <a:r>
                <a:rPr b="0" i="0" lang="en-GB" sz="1300" u="none" cap="none" strike="noStrike">
                  <a:solidFill>
                    <a:schemeClr val="lt1"/>
                  </a:solidFill>
                  <a:latin typeface="Open Sans"/>
                  <a:ea typeface="Open Sans"/>
                  <a:cs typeface="Open Sans"/>
                  <a:sym typeface="Open Sans"/>
                </a:rPr>
                <a:t>questionnaires</a:t>
              </a:r>
              <a:endParaRPr b="0" i="0" sz="1300" u="none" cap="none" strike="noStrike">
                <a:solidFill>
                  <a:schemeClr val="lt1"/>
                </a:solidFill>
                <a:latin typeface="Open Sans"/>
                <a:ea typeface="Open Sans"/>
                <a:cs typeface="Open Sans"/>
                <a:sym typeface="Open Sans"/>
              </a:endParaRPr>
            </a:p>
          </p:txBody>
        </p:sp>
        <p:sp>
          <p:nvSpPr>
            <p:cNvPr id="210" name="Google Shape;210;p11"/>
            <p:cNvSpPr/>
            <p:nvPr/>
          </p:nvSpPr>
          <p:spPr>
            <a:xfrm>
              <a:off x="991649" y="428290"/>
              <a:ext cx="3401501" cy="3401501"/>
            </a:xfrm>
            <a:custGeom>
              <a:rect b="b" l="l" r="r" t="t"/>
              <a:pathLst>
                <a:path extrusionOk="0" h="120000" w="120000">
                  <a:moveTo>
                    <a:pt x="119918" y="56870"/>
                  </a:moveTo>
                  <a:lnTo>
                    <a:pt x="119918" y="56870"/>
                  </a:lnTo>
                  <a:cubicBezTo>
                    <a:pt x="120590" y="69731"/>
                    <a:pt x="117106" y="82466"/>
                    <a:pt x="109981" y="93194"/>
                  </a:cubicBezTo>
                </a:path>
              </a:pathLst>
            </a:custGeom>
            <a:noFill/>
            <a:ln cap="flat" cmpd="sng" w="9525">
              <a:solidFill>
                <a:srgbClr val="5AB4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11"/>
            <p:cNvSpPr/>
            <p:nvPr/>
          </p:nvSpPr>
          <p:spPr>
            <a:xfrm>
              <a:off x="3036723" y="3078998"/>
              <a:ext cx="1310704" cy="851957"/>
            </a:xfrm>
            <a:prstGeom prst="roundRect">
              <a:avLst>
                <a:gd fmla="val 16667" name="adj"/>
              </a:avLst>
            </a:prstGeom>
            <a:solidFill>
              <a:srgbClr val="5DAEA5"/>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11"/>
            <p:cNvSpPr txBox="1"/>
            <p:nvPr/>
          </p:nvSpPr>
          <p:spPr>
            <a:xfrm>
              <a:off x="3078312" y="3120587"/>
              <a:ext cx="1227526" cy="768779"/>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Open Sans"/>
                <a:buNone/>
              </a:pPr>
              <a:r>
                <a:rPr b="0" i="0" lang="en-GB" sz="1300" u="none" cap="none" strike="noStrike">
                  <a:solidFill>
                    <a:schemeClr val="lt1"/>
                  </a:solidFill>
                  <a:latin typeface="Open Sans"/>
                  <a:ea typeface="Open Sans"/>
                  <a:cs typeface="Open Sans"/>
                  <a:sym typeface="Open Sans"/>
                </a:rPr>
                <a:t>interviews</a:t>
              </a:r>
              <a:endParaRPr b="0" i="0" sz="1300" u="none" cap="none" strike="noStrike">
                <a:solidFill>
                  <a:schemeClr val="lt1"/>
                </a:solidFill>
                <a:latin typeface="Open Sans"/>
                <a:ea typeface="Open Sans"/>
                <a:cs typeface="Open Sans"/>
                <a:sym typeface="Open Sans"/>
              </a:endParaRPr>
            </a:p>
          </p:txBody>
        </p:sp>
        <p:sp>
          <p:nvSpPr>
            <p:cNvPr id="213" name="Google Shape;213;p11"/>
            <p:cNvSpPr/>
            <p:nvPr/>
          </p:nvSpPr>
          <p:spPr>
            <a:xfrm>
              <a:off x="991649" y="428290"/>
              <a:ext cx="3401501" cy="3401501"/>
            </a:xfrm>
            <a:custGeom>
              <a:rect b="b" l="l" r="r" t="t"/>
              <a:pathLst>
                <a:path extrusionOk="0" h="120000" w="120000">
                  <a:moveTo>
                    <a:pt x="71909" y="118806"/>
                  </a:moveTo>
                  <a:cubicBezTo>
                    <a:pt x="64049" y="120398"/>
                    <a:pt x="55950" y="120398"/>
                    <a:pt x="48091" y="118806"/>
                  </a:cubicBezTo>
                </a:path>
              </a:pathLst>
            </a:custGeom>
            <a:noFill/>
            <a:ln cap="flat" cmpd="sng" w="9525">
              <a:solidFill>
                <a:srgbClr val="5DAEA5"/>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 name="Google Shape;214;p11"/>
            <p:cNvSpPr/>
            <p:nvPr/>
          </p:nvSpPr>
          <p:spPr>
            <a:xfrm>
              <a:off x="1037371" y="3078998"/>
              <a:ext cx="1310704" cy="851957"/>
            </a:xfrm>
            <a:prstGeom prst="roundRect">
              <a:avLst>
                <a:gd fmla="val 16667" name="adj"/>
              </a:avLst>
            </a:prstGeom>
            <a:solidFill>
              <a:srgbClr val="6078A8"/>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11"/>
            <p:cNvSpPr txBox="1"/>
            <p:nvPr/>
          </p:nvSpPr>
          <p:spPr>
            <a:xfrm>
              <a:off x="1078960" y="3120587"/>
              <a:ext cx="1227526" cy="768779"/>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Open Sans"/>
                <a:buNone/>
              </a:pPr>
              <a:r>
                <a:rPr b="0" i="0" lang="en-GB" sz="1300" u="none" cap="none" strike="noStrike">
                  <a:solidFill>
                    <a:schemeClr val="lt1"/>
                  </a:solidFill>
                  <a:latin typeface="Open Sans"/>
                  <a:ea typeface="Open Sans"/>
                  <a:cs typeface="Open Sans"/>
                  <a:sym typeface="Open Sans"/>
                </a:rPr>
                <a:t>Focus groups</a:t>
              </a:r>
              <a:endParaRPr b="0" i="0" sz="1300" u="none" cap="none" strike="noStrike">
                <a:solidFill>
                  <a:schemeClr val="lt1"/>
                </a:solidFill>
                <a:latin typeface="Open Sans"/>
                <a:ea typeface="Open Sans"/>
                <a:cs typeface="Open Sans"/>
                <a:sym typeface="Open Sans"/>
              </a:endParaRPr>
            </a:p>
          </p:txBody>
        </p:sp>
        <p:sp>
          <p:nvSpPr>
            <p:cNvPr id="216" name="Google Shape;216;p11"/>
            <p:cNvSpPr/>
            <p:nvPr/>
          </p:nvSpPr>
          <p:spPr>
            <a:xfrm>
              <a:off x="991649" y="428290"/>
              <a:ext cx="3401501" cy="3401501"/>
            </a:xfrm>
            <a:custGeom>
              <a:rect b="b" l="l" r="r" t="t"/>
              <a:pathLst>
                <a:path extrusionOk="0" h="120000" w="120000">
                  <a:moveTo>
                    <a:pt x="10018" y="93194"/>
                  </a:moveTo>
                  <a:lnTo>
                    <a:pt x="10018" y="93194"/>
                  </a:lnTo>
                  <a:cubicBezTo>
                    <a:pt x="2893" y="82466"/>
                    <a:pt x="-591" y="69731"/>
                    <a:pt x="81" y="56870"/>
                  </a:cubicBezTo>
                </a:path>
              </a:pathLst>
            </a:custGeom>
            <a:noFill/>
            <a:ln cap="flat" cmpd="sng" w="9525">
              <a:solidFill>
                <a:srgbClr val="6078A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1"/>
            <p:cNvSpPr/>
            <p:nvPr/>
          </p:nvSpPr>
          <p:spPr>
            <a:xfrm>
              <a:off x="419537" y="1177501"/>
              <a:ext cx="1310704" cy="851957"/>
            </a:xfrm>
            <a:prstGeom prst="roundRect">
              <a:avLst>
                <a:gd fmla="val 16667" name="adj"/>
              </a:avLst>
            </a:prstGeom>
            <a:solidFill>
              <a:srgbClr val="7F63A1"/>
            </a:solidFill>
            <a:ln cap="flat" cmpd="sng" w="254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11"/>
            <p:cNvSpPr txBox="1"/>
            <p:nvPr/>
          </p:nvSpPr>
          <p:spPr>
            <a:xfrm>
              <a:off x="461126" y="1219090"/>
              <a:ext cx="1227526" cy="768779"/>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Open Sans"/>
                <a:buNone/>
              </a:pPr>
              <a:r>
                <a:rPr b="0" i="0" lang="en-GB" sz="1300" u="none" cap="none" strike="noStrike">
                  <a:solidFill>
                    <a:schemeClr val="lt1"/>
                  </a:solidFill>
                  <a:latin typeface="Open Sans"/>
                  <a:ea typeface="Open Sans"/>
                  <a:cs typeface="Open Sans"/>
                  <a:sym typeface="Open Sans"/>
                </a:rPr>
                <a:t>other</a:t>
              </a:r>
              <a:endParaRPr b="0" i="0" sz="1300" u="none" cap="none" strike="noStrike">
                <a:solidFill>
                  <a:schemeClr val="lt1"/>
                </a:solidFill>
                <a:latin typeface="Open Sans"/>
                <a:ea typeface="Open Sans"/>
                <a:cs typeface="Open Sans"/>
                <a:sym typeface="Open Sans"/>
              </a:endParaRPr>
            </a:p>
          </p:txBody>
        </p:sp>
        <p:sp>
          <p:nvSpPr>
            <p:cNvPr id="219" name="Google Shape;219;p11"/>
            <p:cNvSpPr/>
            <p:nvPr/>
          </p:nvSpPr>
          <p:spPr>
            <a:xfrm>
              <a:off x="991649" y="428290"/>
              <a:ext cx="3401501" cy="3401501"/>
            </a:xfrm>
            <a:custGeom>
              <a:rect b="b" l="l" r="r" t="t"/>
              <a:pathLst>
                <a:path extrusionOk="0" h="120000" w="120000">
                  <a:moveTo>
                    <a:pt x="10463" y="26146"/>
                  </a:moveTo>
                  <a:lnTo>
                    <a:pt x="10463" y="26146"/>
                  </a:lnTo>
                  <a:cubicBezTo>
                    <a:pt x="16939" y="16670"/>
                    <a:pt x="25997" y="9250"/>
                    <a:pt x="36563" y="4766"/>
                  </a:cubicBezTo>
                </a:path>
              </a:pathLst>
            </a:custGeom>
            <a:noFill/>
            <a:ln cap="flat" cmpd="sng" w="9525">
              <a:solidFill>
                <a:srgbClr val="7F63A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0" st="0"/>
                                            </p:txEl>
                                          </p:spTgt>
                                        </p:tgtEl>
                                        <p:attrNameLst>
                                          <p:attrName>style.visibility</p:attrName>
                                        </p:attrNameLst>
                                      </p:cBhvr>
                                      <p:to>
                                        <p:strVal val="visible"/>
                                      </p:to>
                                    </p:set>
                                    <p:animEffect filter="fade" transition="in">
                                      <p:cBhvr>
                                        <p:cTn dur="1000"/>
                                        <p:tgtEl>
                                          <p:spTgt spid="203">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1" st="1"/>
                                            </p:txEl>
                                          </p:spTgt>
                                        </p:tgtEl>
                                        <p:attrNameLst>
                                          <p:attrName>style.visibility</p:attrName>
                                        </p:attrNameLst>
                                      </p:cBhvr>
                                      <p:to>
                                        <p:strVal val="visible"/>
                                      </p:to>
                                    </p:set>
                                    <p:animEffect filter="fade" transition="in">
                                      <p:cBhvr>
                                        <p:cTn dur="1000"/>
                                        <p:tgtEl>
                                          <p:spTgt spid="203">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2" st="2"/>
                                            </p:txEl>
                                          </p:spTgt>
                                        </p:tgtEl>
                                        <p:attrNameLst>
                                          <p:attrName>style.visibility</p:attrName>
                                        </p:attrNameLst>
                                      </p:cBhvr>
                                      <p:to>
                                        <p:strVal val="visible"/>
                                      </p:to>
                                    </p:set>
                                    <p:animEffect filter="fade" transition="in">
                                      <p:cBhvr>
                                        <p:cTn dur="1000"/>
                                        <p:tgtEl>
                                          <p:spTgt spid="203">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3" st="3"/>
                                            </p:txEl>
                                          </p:spTgt>
                                        </p:tgtEl>
                                        <p:attrNameLst>
                                          <p:attrName>style.visibility</p:attrName>
                                        </p:attrNameLst>
                                      </p:cBhvr>
                                      <p:to>
                                        <p:strVal val="visible"/>
                                      </p:to>
                                    </p:set>
                                    <p:animEffect filter="fade" transition="in">
                                      <p:cBhvr>
                                        <p:cTn dur="1000"/>
                                        <p:tgtEl>
                                          <p:spTgt spid="203">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4" st="4"/>
                                            </p:txEl>
                                          </p:spTgt>
                                        </p:tgtEl>
                                        <p:attrNameLst>
                                          <p:attrName>style.visibility</p:attrName>
                                        </p:attrNameLst>
                                      </p:cBhvr>
                                      <p:to>
                                        <p:strVal val="visible"/>
                                      </p:to>
                                    </p:set>
                                    <p:animEffect filter="fade" transition="in">
                                      <p:cBhvr>
                                        <p:cTn dur="1000"/>
                                        <p:tgtEl>
                                          <p:spTgt spid="203">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5" st="5"/>
                                            </p:txEl>
                                          </p:spTgt>
                                        </p:tgtEl>
                                        <p:attrNameLst>
                                          <p:attrName>style.visibility</p:attrName>
                                        </p:attrNameLst>
                                      </p:cBhvr>
                                      <p:to>
                                        <p:strVal val="visible"/>
                                      </p:to>
                                    </p:set>
                                    <p:animEffect filter="fade" transition="in">
                                      <p:cBhvr>
                                        <p:cTn dur="1000"/>
                                        <p:tgtEl>
                                          <p:spTgt spid="203">
                                            <p:txEl>
                                              <p:pRg end="5" st="5"/>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12"/>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Timeline – How long will it take?</a:t>
            </a:r>
            <a:endParaRPr/>
          </a:p>
        </p:txBody>
      </p:sp>
      <p:sp>
        <p:nvSpPr>
          <p:cNvPr id="226" name="Google Shape;226;p12"/>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Autofit/>
          </a:bodyPr>
          <a:lstStyle/>
          <a:p>
            <a:pPr indent="-342900" lvl="0" marL="342900" rtl="0" algn="l">
              <a:spcBef>
                <a:spcPts val="0"/>
              </a:spcBef>
              <a:spcAft>
                <a:spcPts val="0"/>
              </a:spcAft>
              <a:buClr>
                <a:schemeClr val="dk1"/>
              </a:buClr>
              <a:buSzPts val="2000"/>
              <a:buChar char="•"/>
            </a:pPr>
            <a:r>
              <a:rPr lang="en-GB" sz="2000"/>
              <a:t>Estimate of how long you believe each stage of your research will take</a:t>
            </a:r>
            <a:endParaRPr/>
          </a:p>
          <a:p>
            <a:pPr indent="-342900" lvl="0" marL="342900" rtl="0" algn="l">
              <a:spcBef>
                <a:spcPts val="400"/>
              </a:spcBef>
              <a:spcAft>
                <a:spcPts val="0"/>
              </a:spcAft>
              <a:buClr>
                <a:schemeClr val="dk1"/>
              </a:buClr>
              <a:buSzPts val="2000"/>
              <a:buChar char="•"/>
            </a:pPr>
            <a:r>
              <a:rPr lang="en-GB" sz="2000"/>
              <a:t>Look at the timeline provided – spread out between Feb and November.</a:t>
            </a:r>
            <a:endParaRPr/>
          </a:p>
          <a:p>
            <a:pPr indent="-342900" lvl="0" marL="342900" rtl="0" algn="l">
              <a:spcBef>
                <a:spcPts val="400"/>
              </a:spcBef>
              <a:spcAft>
                <a:spcPts val="0"/>
              </a:spcAft>
              <a:buClr>
                <a:schemeClr val="dk1"/>
              </a:buClr>
              <a:buSzPts val="2000"/>
              <a:buChar char="•"/>
            </a:pPr>
            <a:r>
              <a:rPr lang="en-GB" sz="2000"/>
              <a:t>Idea of time to give to each stage</a:t>
            </a:r>
            <a:endParaRPr/>
          </a:p>
          <a:p>
            <a:pPr indent="-342900" lvl="0" marL="342900" rtl="0" algn="l">
              <a:spcBef>
                <a:spcPts val="400"/>
              </a:spcBef>
              <a:spcAft>
                <a:spcPts val="0"/>
              </a:spcAft>
              <a:buClr>
                <a:schemeClr val="dk1"/>
              </a:buClr>
              <a:buSzPts val="2000"/>
              <a:buChar char="•"/>
            </a:pPr>
            <a:r>
              <a:rPr lang="en-GB" sz="2000"/>
              <a:t>Key submission dates</a:t>
            </a:r>
            <a:endParaRPr/>
          </a:p>
          <a:p>
            <a:pPr indent="-342900" lvl="0" marL="342900" rtl="0" algn="l">
              <a:spcBef>
                <a:spcPts val="400"/>
              </a:spcBef>
              <a:spcAft>
                <a:spcPts val="0"/>
              </a:spcAft>
              <a:buClr>
                <a:schemeClr val="dk1"/>
              </a:buClr>
              <a:buSzPts val="2000"/>
              <a:buChar char="•"/>
            </a:pPr>
            <a:r>
              <a:rPr lang="en-GB" sz="2000"/>
              <a:t>Overlaps</a:t>
            </a:r>
            <a:endParaRPr/>
          </a:p>
          <a:p>
            <a:pPr indent="-342900" lvl="0" marL="342900" rtl="0" algn="l">
              <a:spcBef>
                <a:spcPts val="400"/>
              </a:spcBef>
              <a:spcAft>
                <a:spcPts val="0"/>
              </a:spcAft>
              <a:buClr>
                <a:schemeClr val="dk1"/>
              </a:buClr>
              <a:buSzPts val="2000"/>
              <a:buChar char="•"/>
            </a:pPr>
            <a:r>
              <a:rPr lang="en-GB" sz="2000"/>
              <a:t>Not too detailed – can de-motivate you</a:t>
            </a:r>
            <a:endParaRPr/>
          </a:p>
        </p:txBody>
      </p:sp>
      <p:pic>
        <p:nvPicPr>
          <p:cNvPr descr="Chart&#10;&#10;Description automatically generated" id="227" name="Google Shape;227;p12"/>
          <p:cNvPicPr preferRelativeResize="0"/>
          <p:nvPr>
            <p:ph idx="2" type="body"/>
          </p:nvPr>
        </p:nvPicPr>
        <p:blipFill rotWithShape="1">
          <a:blip r:embed="rId3">
            <a:alphaModFix/>
          </a:blip>
          <a:srcRect b="0" l="0" r="0" t="0"/>
          <a:stretch/>
        </p:blipFill>
        <p:spPr>
          <a:xfrm>
            <a:off x="6896539" y="2149048"/>
            <a:ext cx="4278751" cy="277785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sp>
        <p:nvSpPr>
          <p:cNvPr id="233" name="Google Shape;233;p13"/>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Are there any ethical issues to consider?</a:t>
            </a:r>
            <a:endParaRPr/>
          </a:p>
        </p:txBody>
      </p:sp>
      <p:sp>
        <p:nvSpPr>
          <p:cNvPr id="234" name="Google Shape;234;p13"/>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165100" lvl="0" marL="342900" rtl="0" algn="l">
              <a:spcBef>
                <a:spcPts val="0"/>
              </a:spcBef>
              <a:spcAft>
                <a:spcPts val="0"/>
              </a:spcAft>
              <a:buClr>
                <a:schemeClr val="dk1"/>
              </a:buClr>
              <a:buSzPts val="2800"/>
              <a:buNone/>
            </a:pPr>
            <a:r>
              <a:t/>
            </a:r>
            <a:endParaRPr/>
          </a:p>
        </p:txBody>
      </p:sp>
      <p:sp>
        <p:nvSpPr>
          <p:cNvPr id="235" name="Google Shape;235;p13"/>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rgbClr val="0070C0"/>
              </a:buClr>
              <a:buSzPts val="2800"/>
              <a:buNone/>
            </a:pPr>
            <a:r>
              <a:rPr b="1" lang="en-GB">
                <a:solidFill>
                  <a:srgbClr val="0070C0"/>
                </a:solidFill>
              </a:rPr>
              <a:t>Research Ethics</a:t>
            </a:r>
            <a:r>
              <a:rPr lang="en-GB"/>
              <a:t>:</a:t>
            </a:r>
            <a:endParaRPr/>
          </a:p>
          <a:p>
            <a:pPr indent="0" lvl="0" marL="0" rtl="0" algn="l">
              <a:spcBef>
                <a:spcPts val="560"/>
              </a:spcBef>
              <a:spcAft>
                <a:spcPts val="0"/>
              </a:spcAft>
              <a:buClr>
                <a:schemeClr val="dk1"/>
              </a:buClr>
              <a:buSzPts val="2800"/>
              <a:buNone/>
            </a:pPr>
            <a:r>
              <a:rPr lang="en-GB"/>
              <a:t>‘</a:t>
            </a:r>
            <a:r>
              <a:rPr lang="en-GB" sz="2400"/>
              <a:t>Application of a code of conduct when human participants are the focus of empirical research</a:t>
            </a:r>
            <a:r>
              <a:rPr lang="en-GB"/>
              <a:t>’ </a:t>
            </a:r>
            <a:r>
              <a:rPr i="1" lang="en-GB" sz="1200"/>
              <a:t>(Biggam, 2015. p.73)</a:t>
            </a:r>
            <a:endParaRPr/>
          </a:p>
          <a:p>
            <a:pPr indent="0" lvl="0" marL="0" rtl="0" algn="l">
              <a:spcBef>
                <a:spcPts val="480"/>
              </a:spcBef>
              <a:spcAft>
                <a:spcPts val="0"/>
              </a:spcAft>
              <a:buClr>
                <a:schemeClr val="dk1"/>
              </a:buClr>
              <a:buSzPts val="2400"/>
              <a:buNone/>
            </a:pPr>
            <a:r>
              <a:t/>
            </a:r>
            <a:endParaRPr i="1" sz="2400"/>
          </a:p>
          <a:p>
            <a:pPr indent="-342900" lvl="0" marL="342900" rtl="0" algn="l">
              <a:spcBef>
                <a:spcPts val="480"/>
              </a:spcBef>
              <a:spcAft>
                <a:spcPts val="0"/>
              </a:spcAft>
              <a:buClr>
                <a:schemeClr val="dk1"/>
              </a:buClr>
              <a:buSzPts val="2400"/>
              <a:buChar char="•"/>
            </a:pPr>
            <a:r>
              <a:rPr lang="en-GB" sz="2400"/>
              <a:t>Design of empirical research : Research Ethics!</a:t>
            </a:r>
            <a:endParaRPr/>
          </a:p>
          <a:p>
            <a:pPr indent="-342900" lvl="0" marL="342900" rtl="0" algn="l">
              <a:spcBef>
                <a:spcPts val="480"/>
              </a:spcBef>
              <a:spcAft>
                <a:spcPts val="0"/>
              </a:spcAft>
              <a:buClr>
                <a:schemeClr val="dk1"/>
              </a:buClr>
              <a:buSzPts val="2400"/>
              <a:buChar char="•"/>
            </a:pPr>
            <a:r>
              <a:rPr i="1" lang="en-GB" sz="2400"/>
              <a:t>Ethics form – All to complete</a:t>
            </a:r>
            <a:endParaRPr i="1" sz="1200"/>
          </a:p>
          <a:p>
            <a:pPr indent="0" lvl="0" marL="0" rtl="0" algn="l">
              <a:spcBef>
                <a:spcPts val="240"/>
              </a:spcBef>
              <a:spcAft>
                <a:spcPts val="0"/>
              </a:spcAft>
              <a:buClr>
                <a:schemeClr val="dk1"/>
              </a:buClr>
              <a:buSzPts val="1200"/>
              <a:buNone/>
            </a:pPr>
            <a:r>
              <a:t/>
            </a:r>
            <a:endParaRPr sz="1200"/>
          </a:p>
          <a:p>
            <a:pPr indent="0" lvl="0" marL="0" rtl="0" algn="l">
              <a:spcBef>
                <a:spcPts val="560"/>
              </a:spcBef>
              <a:spcAft>
                <a:spcPts val="0"/>
              </a:spcAft>
              <a:buClr>
                <a:schemeClr val="dk1"/>
              </a:buClr>
              <a:buSzPts val="2800"/>
              <a:buNone/>
            </a:pPr>
            <a:r>
              <a:t/>
            </a:r>
            <a:endParaRPr/>
          </a:p>
        </p:txBody>
      </p:sp>
      <p:grpSp>
        <p:nvGrpSpPr>
          <p:cNvPr id="236" name="Google Shape;236;p13"/>
          <p:cNvGrpSpPr/>
          <p:nvPr/>
        </p:nvGrpSpPr>
        <p:grpSpPr>
          <a:xfrm>
            <a:off x="610012" y="1971490"/>
            <a:ext cx="5386676" cy="3254845"/>
            <a:chOff x="412" y="257801"/>
            <a:chExt cx="5386676" cy="3254845"/>
          </a:xfrm>
        </p:grpSpPr>
        <p:sp>
          <p:nvSpPr>
            <p:cNvPr id="237" name="Google Shape;237;p13"/>
            <p:cNvSpPr/>
            <p:nvPr/>
          </p:nvSpPr>
          <p:spPr>
            <a:xfrm>
              <a:off x="2000531" y="2126207"/>
              <a:ext cx="1386439" cy="1386439"/>
            </a:xfrm>
            <a:prstGeom prst="ellipse">
              <a:avLst/>
            </a:prstGeom>
            <a:gradFill>
              <a:gsLst>
                <a:gs pos="0">
                  <a:srgbClr val="759336"/>
                </a:gs>
                <a:gs pos="80000">
                  <a:srgbClr val="99C247"/>
                </a:gs>
                <a:gs pos="100000">
                  <a:srgbClr val="9BC545"/>
                </a:gs>
              </a:gsLst>
              <a:lin ang="16200000" scaled="0"/>
            </a:gradFill>
            <a:ln>
              <a:noFill/>
            </a:ln>
            <a:effectLst>
              <a:outerShdw blurRad="40000" rotWithShape="0" dir="5400000" dist="230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3"/>
            <p:cNvSpPr txBox="1"/>
            <p:nvPr/>
          </p:nvSpPr>
          <p:spPr>
            <a:xfrm>
              <a:off x="2203570" y="2329246"/>
              <a:ext cx="980361" cy="980361"/>
            </a:xfrm>
            <a:prstGeom prst="rect">
              <a:avLst/>
            </a:prstGeom>
            <a:noFill/>
            <a:ln>
              <a:noFill/>
            </a:ln>
          </p:spPr>
          <p:txBody>
            <a:bodyPr anchorCtr="0" anchor="ctr" bIns="12050" lIns="12050" spcFirstLastPara="1" rIns="12050" wrap="square" tIns="12050">
              <a:noAutofit/>
            </a:bodyPr>
            <a:lstStyle/>
            <a:p>
              <a:pPr indent="0" lvl="0" marL="0" marR="0" rtl="0" algn="ctr">
                <a:lnSpc>
                  <a:spcPct val="90000"/>
                </a:lnSpc>
                <a:spcBef>
                  <a:spcPts val="0"/>
                </a:spcBef>
                <a:spcAft>
                  <a:spcPts val="0"/>
                </a:spcAft>
                <a:buClr>
                  <a:schemeClr val="lt1"/>
                </a:buClr>
                <a:buSzPts val="1900"/>
                <a:buFont typeface="Open Sans"/>
                <a:buNone/>
              </a:pPr>
              <a:r>
                <a:rPr b="0" i="0" lang="en-GB" sz="1900" u="none" cap="none" strike="noStrike">
                  <a:solidFill>
                    <a:schemeClr val="lt1"/>
                  </a:solidFill>
                  <a:latin typeface="Open Sans"/>
                  <a:ea typeface="Open Sans"/>
                  <a:cs typeface="Open Sans"/>
                  <a:sym typeface="Open Sans"/>
                </a:rPr>
                <a:t>Research Ethics</a:t>
              </a:r>
              <a:endParaRPr/>
            </a:p>
          </p:txBody>
        </p:sp>
        <p:sp>
          <p:nvSpPr>
            <p:cNvPr id="239" name="Google Shape;239;p13"/>
            <p:cNvSpPr/>
            <p:nvPr/>
          </p:nvSpPr>
          <p:spPr>
            <a:xfrm rot="10800000">
              <a:off x="658971" y="2621860"/>
              <a:ext cx="1267773" cy="395135"/>
            </a:xfrm>
            <a:prstGeom prst="leftArrow">
              <a:avLst>
                <a:gd fmla="val 60000" name="adj1"/>
                <a:gd fmla="val 50000" name="adj2"/>
              </a:avLst>
            </a:prstGeom>
            <a:gradFill>
              <a:gsLst>
                <a:gs pos="0">
                  <a:srgbClr val="5D427D"/>
                </a:gs>
                <a:gs pos="80000">
                  <a:srgbClr val="7A57A5"/>
                </a:gs>
                <a:gs pos="100000">
                  <a:srgbClr val="7A56A7"/>
                </a:gs>
              </a:gsLst>
              <a:lin ang="16200000" scaled="0"/>
            </a:gradFill>
            <a:ln>
              <a:noFill/>
            </a:ln>
            <a:effectLst>
              <a:outerShdw blurRad="40000" rotWithShape="0" dir="5400000" dist="230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13"/>
            <p:cNvSpPr/>
            <p:nvPr/>
          </p:nvSpPr>
          <p:spPr>
            <a:xfrm>
              <a:off x="412" y="2292580"/>
              <a:ext cx="1317117" cy="1053694"/>
            </a:xfrm>
            <a:prstGeom prst="roundRect">
              <a:avLst>
                <a:gd fmla="val 10000" name="adj"/>
              </a:avLst>
            </a:prstGeom>
            <a:gradFill>
              <a:gsLst>
                <a:gs pos="0">
                  <a:srgbClr val="5D427D"/>
                </a:gs>
                <a:gs pos="80000">
                  <a:srgbClr val="7A57A5"/>
                </a:gs>
                <a:gs pos="100000">
                  <a:srgbClr val="7A56A7"/>
                </a:gs>
              </a:gsLst>
              <a:lin ang="16200000" scaled="0"/>
            </a:gradFill>
            <a:ln>
              <a:noFill/>
            </a:ln>
            <a:effectLst>
              <a:outerShdw blurRad="40000" rotWithShape="0" dir="5400000" dist="230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13"/>
            <p:cNvSpPr txBox="1"/>
            <p:nvPr/>
          </p:nvSpPr>
          <p:spPr>
            <a:xfrm>
              <a:off x="31274" y="2323442"/>
              <a:ext cx="1255393" cy="991970"/>
            </a:xfrm>
            <a:prstGeom prst="rect">
              <a:avLst/>
            </a:prstGeom>
            <a:noFill/>
            <a:ln>
              <a:noFill/>
            </a:ln>
          </p:spPr>
          <p:txBody>
            <a:bodyPr anchorCtr="0" anchor="ctr" bIns="26650" lIns="26650" spcFirstLastPara="1" rIns="26650" wrap="square" tIns="26650">
              <a:noAutofit/>
            </a:bodyPr>
            <a:lstStyle/>
            <a:p>
              <a:pPr indent="0" lvl="0" marL="0" marR="0" rtl="0" algn="ctr">
                <a:lnSpc>
                  <a:spcPct val="90000"/>
                </a:lnSpc>
                <a:spcBef>
                  <a:spcPts val="0"/>
                </a:spcBef>
                <a:spcAft>
                  <a:spcPts val="0"/>
                </a:spcAft>
                <a:buClr>
                  <a:schemeClr val="lt1"/>
                </a:buClr>
                <a:buSzPts val="1400"/>
                <a:buFont typeface="Open Sans"/>
                <a:buNone/>
              </a:pPr>
              <a:r>
                <a:rPr b="0" i="0" lang="en-GB" sz="1400" u="none" cap="none" strike="noStrike">
                  <a:solidFill>
                    <a:schemeClr val="lt1"/>
                  </a:solidFill>
                  <a:latin typeface="Open Sans"/>
                  <a:ea typeface="Open Sans"/>
                  <a:cs typeface="Open Sans"/>
                  <a:sym typeface="Open Sans"/>
                </a:rPr>
                <a:t>Transparency</a:t>
              </a:r>
              <a:endParaRPr/>
            </a:p>
          </p:txBody>
        </p:sp>
        <p:sp>
          <p:nvSpPr>
            <p:cNvPr id="242" name="Google Shape;242;p13"/>
            <p:cNvSpPr/>
            <p:nvPr/>
          </p:nvSpPr>
          <p:spPr>
            <a:xfrm rot="-8100000">
              <a:off x="1069283" y="1631279"/>
              <a:ext cx="1267773" cy="395135"/>
            </a:xfrm>
            <a:prstGeom prst="leftArrow">
              <a:avLst>
                <a:gd fmla="val 60000" name="adj1"/>
                <a:gd fmla="val 50000" name="adj2"/>
              </a:avLst>
            </a:prstGeom>
            <a:gradFill>
              <a:gsLst>
                <a:gs pos="0">
                  <a:srgbClr val="443A85"/>
                </a:gs>
                <a:gs pos="80000">
                  <a:srgbClr val="594DAF"/>
                </a:gs>
                <a:gs pos="100000">
                  <a:srgbClr val="594BB2"/>
                </a:gs>
              </a:gsLst>
              <a:lin ang="16200000" scaled="0"/>
            </a:gradFill>
            <a:ln>
              <a:noFill/>
            </a:ln>
            <a:effectLst>
              <a:outerShdw blurRad="40000" rotWithShape="0" dir="5400000" dist="230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p13"/>
            <p:cNvSpPr/>
            <p:nvPr/>
          </p:nvSpPr>
          <p:spPr>
            <a:xfrm>
              <a:off x="596385" y="853774"/>
              <a:ext cx="1317117" cy="1053694"/>
            </a:xfrm>
            <a:prstGeom prst="roundRect">
              <a:avLst>
                <a:gd fmla="val 10000" name="adj"/>
              </a:avLst>
            </a:prstGeom>
            <a:gradFill>
              <a:gsLst>
                <a:gs pos="0">
                  <a:srgbClr val="443A85"/>
                </a:gs>
                <a:gs pos="80000">
                  <a:srgbClr val="594DAF"/>
                </a:gs>
                <a:gs pos="100000">
                  <a:srgbClr val="594BB2"/>
                </a:gs>
              </a:gsLst>
              <a:lin ang="16200000" scaled="0"/>
            </a:gradFill>
            <a:ln>
              <a:noFill/>
            </a:ln>
            <a:effectLst>
              <a:outerShdw blurRad="40000" rotWithShape="0" dir="5400000" dist="230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13"/>
            <p:cNvSpPr txBox="1"/>
            <p:nvPr/>
          </p:nvSpPr>
          <p:spPr>
            <a:xfrm>
              <a:off x="627247" y="884636"/>
              <a:ext cx="1255393" cy="991970"/>
            </a:xfrm>
            <a:prstGeom prst="rect">
              <a:avLst/>
            </a:prstGeom>
            <a:noFill/>
            <a:ln>
              <a:noFill/>
            </a:ln>
          </p:spPr>
          <p:txBody>
            <a:bodyPr anchorCtr="0" anchor="ctr" bIns="26650" lIns="26650" spcFirstLastPara="1" rIns="26650" wrap="square" tIns="26650">
              <a:noAutofit/>
            </a:bodyPr>
            <a:lstStyle/>
            <a:p>
              <a:pPr indent="0" lvl="0" marL="0" marR="0" rtl="0" algn="ctr">
                <a:lnSpc>
                  <a:spcPct val="90000"/>
                </a:lnSpc>
                <a:spcBef>
                  <a:spcPts val="0"/>
                </a:spcBef>
                <a:spcAft>
                  <a:spcPts val="0"/>
                </a:spcAft>
                <a:buClr>
                  <a:schemeClr val="lt1"/>
                </a:buClr>
                <a:buSzPts val="1400"/>
                <a:buFont typeface="Open Sans"/>
                <a:buNone/>
              </a:pPr>
              <a:r>
                <a:rPr b="0" i="0" lang="en-GB" sz="1400" u="none" cap="none" strike="noStrike">
                  <a:solidFill>
                    <a:schemeClr val="lt1"/>
                  </a:solidFill>
                  <a:latin typeface="Open Sans"/>
                  <a:ea typeface="Open Sans"/>
                  <a:cs typeface="Open Sans"/>
                  <a:sym typeface="Open Sans"/>
                </a:rPr>
                <a:t>Confidentiality</a:t>
              </a:r>
              <a:endParaRPr/>
            </a:p>
          </p:txBody>
        </p:sp>
        <p:sp>
          <p:nvSpPr>
            <p:cNvPr id="245" name="Google Shape;245;p13"/>
            <p:cNvSpPr/>
            <p:nvPr/>
          </p:nvSpPr>
          <p:spPr>
            <a:xfrm rot="-5400000">
              <a:off x="2059864" y="1220967"/>
              <a:ext cx="1267773" cy="395135"/>
            </a:xfrm>
            <a:prstGeom prst="leftArrow">
              <a:avLst>
                <a:gd fmla="val 60000" name="adj1"/>
                <a:gd fmla="val 50000" name="adj2"/>
              </a:avLst>
            </a:prstGeom>
            <a:gradFill>
              <a:gsLst>
                <a:gs pos="0">
                  <a:srgbClr val="34438D"/>
                </a:gs>
                <a:gs pos="80000">
                  <a:srgbClr val="4557BA"/>
                </a:gs>
                <a:gs pos="100000">
                  <a:srgbClr val="4357BD"/>
                </a:gs>
              </a:gsLst>
              <a:lin ang="16200000" scaled="0"/>
            </a:gradFill>
            <a:ln>
              <a:noFill/>
            </a:ln>
            <a:effectLst>
              <a:outerShdw blurRad="40000" rotWithShape="0" dir="5400000" dist="230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3"/>
            <p:cNvSpPr/>
            <p:nvPr/>
          </p:nvSpPr>
          <p:spPr>
            <a:xfrm>
              <a:off x="2035192" y="257801"/>
              <a:ext cx="1317117" cy="1053694"/>
            </a:xfrm>
            <a:prstGeom prst="roundRect">
              <a:avLst>
                <a:gd fmla="val 10000" name="adj"/>
              </a:avLst>
            </a:prstGeom>
            <a:gradFill>
              <a:gsLst>
                <a:gs pos="0">
                  <a:srgbClr val="34438D"/>
                </a:gs>
                <a:gs pos="80000">
                  <a:srgbClr val="4557BA"/>
                </a:gs>
                <a:gs pos="100000">
                  <a:srgbClr val="4357BD"/>
                </a:gs>
              </a:gsLst>
              <a:lin ang="16200000" scaled="0"/>
            </a:gradFill>
            <a:ln>
              <a:noFill/>
            </a:ln>
            <a:effectLst>
              <a:outerShdw blurRad="40000" rotWithShape="0" dir="5400000" dist="230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13"/>
            <p:cNvSpPr txBox="1"/>
            <p:nvPr/>
          </p:nvSpPr>
          <p:spPr>
            <a:xfrm>
              <a:off x="2066054" y="288663"/>
              <a:ext cx="1255393" cy="991970"/>
            </a:xfrm>
            <a:prstGeom prst="rect">
              <a:avLst/>
            </a:prstGeom>
            <a:noFill/>
            <a:ln>
              <a:noFill/>
            </a:ln>
          </p:spPr>
          <p:txBody>
            <a:bodyPr anchorCtr="0" anchor="ctr" bIns="26650" lIns="26650" spcFirstLastPara="1" rIns="26650" wrap="square" tIns="26650">
              <a:noAutofit/>
            </a:bodyPr>
            <a:lstStyle/>
            <a:p>
              <a:pPr indent="0" lvl="0" marL="0" marR="0" rtl="0" algn="ctr">
                <a:lnSpc>
                  <a:spcPct val="90000"/>
                </a:lnSpc>
                <a:spcBef>
                  <a:spcPts val="0"/>
                </a:spcBef>
                <a:spcAft>
                  <a:spcPts val="0"/>
                </a:spcAft>
                <a:buClr>
                  <a:schemeClr val="lt1"/>
                </a:buClr>
                <a:buSzPts val="1400"/>
                <a:buFont typeface="Open Sans"/>
                <a:buNone/>
              </a:pPr>
              <a:r>
                <a:rPr b="0" i="0" lang="en-GB" sz="1400" u="none" cap="none" strike="noStrike">
                  <a:solidFill>
                    <a:schemeClr val="lt1"/>
                  </a:solidFill>
                  <a:latin typeface="Open Sans"/>
                  <a:ea typeface="Open Sans"/>
                  <a:cs typeface="Open Sans"/>
                  <a:sym typeface="Open Sans"/>
                </a:rPr>
                <a:t>Voluntary</a:t>
              </a:r>
              <a:endParaRPr/>
            </a:p>
          </p:txBody>
        </p:sp>
        <p:sp>
          <p:nvSpPr>
            <p:cNvPr id="248" name="Google Shape;248;p13"/>
            <p:cNvSpPr/>
            <p:nvPr/>
          </p:nvSpPr>
          <p:spPr>
            <a:xfrm rot="-2700000">
              <a:off x="3050444" y="1631279"/>
              <a:ext cx="1267773" cy="395135"/>
            </a:xfrm>
            <a:prstGeom prst="leftArrow">
              <a:avLst>
                <a:gd fmla="val 60000" name="adj1"/>
                <a:gd fmla="val 50000" name="adj2"/>
              </a:avLst>
            </a:prstGeom>
            <a:gradFill>
              <a:gsLst>
                <a:gs pos="0">
                  <a:srgbClr val="2D5F97"/>
                </a:gs>
                <a:gs pos="80000">
                  <a:srgbClr val="3C7DC5"/>
                </a:gs>
                <a:gs pos="100000">
                  <a:srgbClr val="397EC9"/>
                </a:gs>
              </a:gsLst>
              <a:lin ang="16200000" scaled="0"/>
            </a:gradFill>
            <a:ln>
              <a:noFill/>
            </a:ln>
            <a:effectLst>
              <a:outerShdw blurRad="40000" rotWithShape="0" dir="5400000" dist="230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 name="Google Shape;249;p13"/>
            <p:cNvSpPr/>
            <p:nvPr/>
          </p:nvSpPr>
          <p:spPr>
            <a:xfrm>
              <a:off x="3473998" y="853774"/>
              <a:ext cx="1317117" cy="1053694"/>
            </a:xfrm>
            <a:prstGeom prst="roundRect">
              <a:avLst>
                <a:gd fmla="val 10000" name="adj"/>
              </a:avLst>
            </a:prstGeom>
            <a:gradFill>
              <a:gsLst>
                <a:gs pos="0">
                  <a:srgbClr val="2D5F97"/>
                </a:gs>
                <a:gs pos="80000">
                  <a:srgbClr val="3C7DC5"/>
                </a:gs>
                <a:gs pos="100000">
                  <a:srgbClr val="397EC9"/>
                </a:gs>
              </a:gsLst>
              <a:lin ang="16200000" scaled="0"/>
            </a:gradFill>
            <a:ln>
              <a:noFill/>
            </a:ln>
            <a:effectLst>
              <a:outerShdw blurRad="40000" rotWithShape="0" dir="5400000" dist="230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13"/>
            <p:cNvSpPr txBox="1"/>
            <p:nvPr/>
          </p:nvSpPr>
          <p:spPr>
            <a:xfrm>
              <a:off x="3504860" y="884636"/>
              <a:ext cx="1255393" cy="991970"/>
            </a:xfrm>
            <a:prstGeom prst="rect">
              <a:avLst/>
            </a:prstGeom>
            <a:noFill/>
            <a:ln>
              <a:noFill/>
            </a:ln>
          </p:spPr>
          <p:txBody>
            <a:bodyPr anchorCtr="0" anchor="ctr" bIns="26650" lIns="26650" spcFirstLastPara="1" rIns="26650" wrap="square" tIns="26650">
              <a:noAutofit/>
            </a:bodyPr>
            <a:lstStyle/>
            <a:p>
              <a:pPr indent="0" lvl="0" marL="0" marR="0" rtl="0" algn="ctr">
                <a:lnSpc>
                  <a:spcPct val="90000"/>
                </a:lnSpc>
                <a:spcBef>
                  <a:spcPts val="0"/>
                </a:spcBef>
                <a:spcAft>
                  <a:spcPts val="0"/>
                </a:spcAft>
                <a:buClr>
                  <a:schemeClr val="lt1"/>
                </a:buClr>
                <a:buSzPts val="1400"/>
                <a:buFont typeface="Open Sans"/>
                <a:buNone/>
              </a:pPr>
              <a:r>
                <a:rPr b="0" i="0" lang="en-GB" sz="1400" u="none" cap="none" strike="noStrike">
                  <a:solidFill>
                    <a:schemeClr val="lt1"/>
                  </a:solidFill>
                  <a:latin typeface="Open Sans"/>
                  <a:ea typeface="Open Sans"/>
                  <a:cs typeface="Open Sans"/>
                  <a:sym typeface="Open Sans"/>
                </a:rPr>
                <a:t>Do no harm</a:t>
              </a:r>
              <a:endParaRPr/>
            </a:p>
          </p:txBody>
        </p:sp>
        <p:sp>
          <p:nvSpPr>
            <p:cNvPr id="251" name="Google Shape;251;p13"/>
            <p:cNvSpPr/>
            <p:nvPr/>
          </p:nvSpPr>
          <p:spPr>
            <a:xfrm>
              <a:off x="3460756" y="2621860"/>
              <a:ext cx="1267773" cy="395135"/>
            </a:xfrm>
            <a:prstGeom prst="leftArrow">
              <a:avLst>
                <a:gd fmla="val 60000" name="adj1"/>
                <a:gd fmla="val 50000" name="adj2"/>
              </a:avLst>
            </a:prstGeom>
            <a:gradFill>
              <a:gsLst>
                <a:gs pos="0">
                  <a:srgbClr val="28839E"/>
                </a:gs>
                <a:gs pos="80000">
                  <a:srgbClr val="35ACCF"/>
                </a:gs>
                <a:gs pos="100000">
                  <a:srgbClr val="31AFD4"/>
                </a:gs>
              </a:gsLst>
              <a:lin ang="16200000" scaled="0"/>
            </a:gradFill>
            <a:ln>
              <a:noFill/>
            </a:ln>
            <a:effectLst>
              <a:outerShdw blurRad="40000" rotWithShape="0" dir="5400000" dist="230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3"/>
            <p:cNvSpPr/>
            <p:nvPr/>
          </p:nvSpPr>
          <p:spPr>
            <a:xfrm>
              <a:off x="4069971" y="2292580"/>
              <a:ext cx="1317117" cy="1053694"/>
            </a:xfrm>
            <a:prstGeom prst="roundRect">
              <a:avLst>
                <a:gd fmla="val 10000" name="adj"/>
              </a:avLst>
            </a:prstGeom>
            <a:gradFill>
              <a:gsLst>
                <a:gs pos="0">
                  <a:srgbClr val="28839E"/>
                </a:gs>
                <a:gs pos="80000">
                  <a:srgbClr val="35ACCF"/>
                </a:gs>
                <a:gs pos="100000">
                  <a:srgbClr val="31AFD4"/>
                </a:gs>
              </a:gsLst>
              <a:lin ang="16200000" scaled="0"/>
            </a:gradFill>
            <a:ln>
              <a:noFill/>
            </a:ln>
            <a:effectLst>
              <a:outerShdw blurRad="40000" rotWithShape="0" dir="5400000" dist="230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13"/>
            <p:cNvSpPr txBox="1"/>
            <p:nvPr/>
          </p:nvSpPr>
          <p:spPr>
            <a:xfrm>
              <a:off x="4100833" y="2323442"/>
              <a:ext cx="1255393" cy="991970"/>
            </a:xfrm>
            <a:prstGeom prst="rect">
              <a:avLst/>
            </a:prstGeom>
            <a:noFill/>
            <a:ln>
              <a:noFill/>
            </a:ln>
          </p:spPr>
          <p:txBody>
            <a:bodyPr anchorCtr="0" anchor="ctr" bIns="26650" lIns="26650" spcFirstLastPara="1" rIns="26650" wrap="square" tIns="26650">
              <a:noAutofit/>
            </a:bodyPr>
            <a:lstStyle/>
            <a:p>
              <a:pPr indent="0" lvl="0" marL="0" marR="0" rtl="0" algn="ctr">
                <a:lnSpc>
                  <a:spcPct val="90000"/>
                </a:lnSpc>
                <a:spcBef>
                  <a:spcPts val="0"/>
                </a:spcBef>
                <a:spcAft>
                  <a:spcPts val="0"/>
                </a:spcAft>
                <a:buClr>
                  <a:schemeClr val="lt1"/>
                </a:buClr>
                <a:buSzPts val="1400"/>
                <a:buFont typeface="Open Sans"/>
                <a:buNone/>
              </a:pPr>
              <a:r>
                <a:rPr b="0" i="0" lang="en-GB" sz="1400" u="none" cap="none" strike="noStrike">
                  <a:solidFill>
                    <a:schemeClr val="lt1"/>
                  </a:solidFill>
                  <a:latin typeface="Open Sans"/>
                  <a:ea typeface="Open Sans"/>
                  <a:cs typeface="Open Sans"/>
                  <a:sym typeface="Open Sans"/>
                </a:rPr>
                <a:t>Impartial</a:t>
              </a:r>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4">
                                            <p:txEl>
                                              <p:pRg end="0" st="0"/>
                                            </p:txEl>
                                          </p:spTgt>
                                        </p:tgtEl>
                                        <p:attrNameLst>
                                          <p:attrName>style.visibility</p:attrName>
                                        </p:attrNameLst>
                                      </p:cBhvr>
                                      <p:to>
                                        <p:strVal val="visible"/>
                                      </p:to>
                                    </p:set>
                                    <p:animEffect filter="fade" transition="in">
                                      <p:cBhvr>
                                        <p:cTn dur="1000"/>
                                        <p:tgtEl>
                                          <p:spTgt spid="234">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5">
                                            <p:txEl>
                                              <p:pRg end="0" st="0"/>
                                            </p:txEl>
                                          </p:spTgt>
                                        </p:tgtEl>
                                        <p:attrNameLst>
                                          <p:attrName>style.visibility</p:attrName>
                                        </p:attrNameLst>
                                      </p:cBhvr>
                                      <p:to>
                                        <p:strVal val="visible"/>
                                      </p:to>
                                    </p:set>
                                    <p:animEffect filter="fade" transition="in">
                                      <p:cBhvr>
                                        <p:cTn dur="1000"/>
                                        <p:tgtEl>
                                          <p:spTgt spid="235">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5">
                                            <p:txEl>
                                              <p:pRg end="1" st="1"/>
                                            </p:txEl>
                                          </p:spTgt>
                                        </p:tgtEl>
                                        <p:attrNameLst>
                                          <p:attrName>style.visibility</p:attrName>
                                        </p:attrNameLst>
                                      </p:cBhvr>
                                      <p:to>
                                        <p:strVal val="visible"/>
                                      </p:to>
                                    </p:set>
                                    <p:animEffect filter="fade" transition="in">
                                      <p:cBhvr>
                                        <p:cTn dur="1000"/>
                                        <p:tgtEl>
                                          <p:spTgt spid="235">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5">
                                            <p:txEl>
                                              <p:pRg end="2" st="2"/>
                                            </p:txEl>
                                          </p:spTgt>
                                        </p:tgtEl>
                                        <p:attrNameLst>
                                          <p:attrName>style.visibility</p:attrName>
                                        </p:attrNameLst>
                                      </p:cBhvr>
                                      <p:to>
                                        <p:strVal val="visible"/>
                                      </p:to>
                                    </p:set>
                                    <p:animEffect filter="fade" transition="in">
                                      <p:cBhvr>
                                        <p:cTn dur="1000"/>
                                        <p:tgtEl>
                                          <p:spTgt spid="235">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5">
                                            <p:txEl>
                                              <p:pRg end="3" st="3"/>
                                            </p:txEl>
                                          </p:spTgt>
                                        </p:tgtEl>
                                        <p:attrNameLst>
                                          <p:attrName>style.visibility</p:attrName>
                                        </p:attrNameLst>
                                      </p:cBhvr>
                                      <p:to>
                                        <p:strVal val="visible"/>
                                      </p:to>
                                    </p:set>
                                    <p:animEffect filter="fade" transition="in">
                                      <p:cBhvr>
                                        <p:cTn dur="1000"/>
                                        <p:tgtEl>
                                          <p:spTgt spid="235">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5">
                                            <p:txEl>
                                              <p:pRg end="4" st="4"/>
                                            </p:txEl>
                                          </p:spTgt>
                                        </p:tgtEl>
                                        <p:attrNameLst>
                                          <p:attrName>style.visibility</p:attrName>
                                        </p:attrNameLst>
                                      </p:cBhvr>
                                      <p:to>
                                        <p:strVal val="visible"/>
                                      </p:to>
                                    </p:set>
                                    <p:animEffect filter="fade" transition="in">
                                      <p:cBhvr>
                                        <p:cTn dur="1000"/>
                                        <p:tgtEl>
                                          <p:spTgt spid="235">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5">
                                            <p:txEl>
                                              <p:pRg end="5" st="5"/>
                                            </p:txEl>
                                          </p:spTgt>
                                        </p:tgtEl>
                                        <p:attrNameLst>
                                          <p:attrName>style.visibility</p:attrName>
                                        </p:attrNameLst>
                                      </p:cBhvr>
                                      <p:to>
                                        <p:strVal val="visible"/>
                                      </p:to>
                                    </p:set>
                                    <p:animEffect filter="fade" transition="in">
                                      <p:cBhvr>
                                        <p:cTn dur="1000"/>
                                        <p:tgtEl>
                                          <p:spTgt spid="235">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5">
                                            <p:txEl>
                                              <p:pRg end="6" st="6"/>
                                            </p:txEl>
                                          </p:spTgt>
                                        </p:tgtEl>
                                        <p:attrNameLst>
                                          <p:attrName>style.visibility</p:attrName>
                                        </p:attrNameLst>
                                      </p:cBhvr>
                                      <p:to>
                                        <p:strVal val="visible"/>
                                      </p:to>
                                    </p:set>
                                    <p:animEffect filter="fade" transition="in">
                                      <p:cBhvr>
                                        <p:cTn dur="1000"/>
                                        <p:tgtEl>
                                          <p:spTgt spid="235">
                                            <p:txEl>
                                              <p:pRg end="6" st="6"/>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14"/>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Ethics Form</a:t>
            </a:r>
            <a:endParaRPr/>
          </a:p>
        </p:txBody>
      </p:sp>
      <p:sp>
        <p:nvSpPr>
          <p:cNvPr id="260" name="Google Shape;260;p14"/>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800"/>
              <a:buNone/>
            </a:pPr>
            <a:r>
              <a:t/>
            </a:r>
            <a:endParaRPr/>
          </a:p>
          <a:p>
            <a:pPr indent="0" lvl="0" marL="0" rtl="0" algn="l">
              <a:spcBef>
                <a:spcPts val="560"/>
              </a:spcBef>
              <a:spcAft>
                <a:spcPts val="0"/>
              </a:spcAft>
              <a:buClr>
                <a:schemeClr val="dk1"/>
              </a:buClr>
              <a:buSzPts val="2800"/>
              <a:buNone/>
            </a:pPr>
            <a:r>
              <a:t/>
            </a:r>
            <a:endParaRPr/>
          </a:p>
          <a:p>
            <a:pPr indent="0" lvl="0" marL="0" rtl="0" algn="ctr">
              <a:spcBef>
                <a:spcPts val="560"/>
              </a:spcBef>
              <a:spcAft>
                <a:spcPts val="0"/>
              </a:spcAft>
              <a:buClr>
                <a:schemeClr val="dk1"/>
              </a:buClr>
              <a:buSzPts val="2800"/>
              <a:buNone/>
            </a:pPr>
            <a:r>
              <a:rPr b="1" lang="en-GB"/>
              <a:t>Template on Moodle</a:t>
            </a:r>
            <a:endParaRPr b="1"/>
          </a:p>
        </p:txBody>
      </p:sp>
      <p:pic>
        <p:nvPicPr>
          <p:cNvPr descr="Table&#10;&#10;Description automatically generated" id="261" name="Google Shape;261;p14"/>
          <p:cNvPicPr preferRelativeResize="0"/>
          <p:nvPr>
            <p:ph idx="2" type="body"/>
          </p:nvPr>
        </p:nvPicPr>
        <p:blipFill rotWithShape="1">
          <a:blip r:embed="rId3">
            <a:alphaModFix/>
          </a:blip>
          <a:srcRect b="0" l="0" r="0" t="0"/>
          <a:stretch/>
        </p:blipFill>
        <p:spPr>
          <a:xfrm>
            <a:off x="7277447" y="1600200"/>
            <a:ext cx="3225106" cy="3989388"/>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6" name="Shape 266"/>
        <p:cNvGrpSpPr/>
        <p:nvPr/>
      </p:nvGrpSpPr>
      <p:grpSpPr>
        <a:xfrm>
          <a:off x="0" y="0"/>
          <a:ext cx="0" cy="0"/>
          <a:chOff x="0" y="0"/>
          <a:chExt cx="0" cy="0"/>
        </a:xfrm>
      </p:grpSpPr>
      <p:sp>
        <p:nvSpPr>
          <p:cNvPr id="267" name="Google Shape;267;p15"/>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Dissertation Proposal - Submission</a:t>
            </a:r>
            <a:endParaRPr/>
          </a:p>
        </p:txBody>
      </p:sp>
      <p:sp>
        <p:nvSpPr>
          <p:cNvPr id="268" name="Google Shape;268;p15"/>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fontScale="85000" lnSpcReduction="20000"/>
          </a:bodyPr>
          <a:lstStyle/>
          <a:p>
            <a:pPr indent="-316230" lvl="0" marL="342900" rtl="0" algn="l">
              <a:spcBef>
                <a:spcPts val="0"/>
              </a:spcBef>
              <a:spcAft>
                <a:spcPts val="0"/>
              </a:spcAft>
              <a:buClr>
                <a:schemeClr val="dk1"/>
              </a:buClr>
              <a:buSzPct val="100000"/>
              <a:buChar char="•"/>
            </a:pPr>
            <a:r>
              <a:rPr lang="en-GB" sz="2800"/>
              <a:t>Dissertation Proposal to be submitted by </a:t>
            </a:r>
            <a:endParaRPr/>
          </a:p>
          <a:p>
            <a:pPr indent="0" lvl="0" marL="0" rtl="0" algn="ctr">
              <a:spcBef>
                <a:spcPts val="560"/>
              </a:spcBef>
              <a:spcAft>
                <a:spcPts val="0"/>
              </a:spcAft>
              <a:buClr>
                <a:srgbClr val="FF0000"/>
              </a:buClr>
              <a:buSzPct val="100000"/>
              <a:buNone/>
            </a:pPr>
            <a:r>
              <a:rPr b="1" lang="en-GB" sz="2800">
                <a:solidFill>
                  <a:srgbClr val="FF0000"/>
                </a:solidFill>
              </a:rPr>
              <a:t>23:59hrs on 26 February 2026</a:t>
            </a:r>
            <a:endParaRPr/>
          </a:p>
          <a:p>
            <a:pPr indent="0" lvl="0" marL="0" rtl="0" algn="ctr">
              <a:spcBef>
                <a:spcPts val="560"/>
              </a:spcBef>
              <a:spcAft>
                <a:spcPts val="0"/>
              </a:spcAft>
              <a:buClr>
                <a:schemeClr val="dk1"/>
              </a:buClr>
              <a:buSzPct val="100000"/>
              <a:buNone/>
            </a:pPr>
            <a:r>
              <a:rPr lang="en-GB" sz="2800"/>
              <a:t>via Turnitin</a:t>
            </a:r>
            <a:endParaRPr/>
          </a:p>
          <a:p>
            <a:pPr indent="-316230" lvl="0" marL="342900" rtl="0" algn="l">
              <a:spcBef>
                <a:spcPts val="560"/>
              </a:spcBef>
              <a:spcAft>
                <a:spcPts val="0"/>
              </a:spcAft>
              <a:buClr>
                <a:schemeClr val="dk1"/>
              </a:buClr>
              <a:buSzPct val="100000"/>
              <a:buChar char="•"/>
            </a:pPr>
            <a:r>
              <a:rPr lang="en-GB" sz="2800"/>
              <a:t>Ethics form to be submitted by </a:t>
            </a:r>
            <a:endParaRPr/>
          </a:p>
          <a:p>
            <a:pPr indent="0" lvl="0" marL="0" rtl="0" algn="ctr">
              <a:spcBef>
                <a:spcPts val="560"/>
              </a:spcBef>
              <a:spcAft>
                <a:spcPts val="0"/>
              </a:spcAft>
              <a:buClr>
                <a:srgbClr val="FF0000"/>
              </a:buClr>
              <a:buSzPct val="100000"/>
              <a:buNone/>
            </a:pPr>
            <a:r>
              <a:rPr b="1" lang="en-GB" sz="2800">
                <a:solidFill>
                  <a:srgbClr val="FF0000"/>
                </a:solidFill>
              </a:rPr>
              <a:t>23:59hrs on 26 February 2026 </a:t>
            </a:r>
            <a:endParaRPr/>
          </a:p>
          <a:p>
            <a:pPr indent="0" lvl="0" marL="0" rtl="0" algn="ctr">
              <a:spcBef>
                <a:spcPts val="560"/>
              </a:spcBef>
              <a:spcAft>
                <a:spcPts val="0"/>
              </a:spcAft>
              <a:buClr>
                <a:schemeClr val="dk1"/>
              </a:buClr>
              <a:buSzPct val="100000"/>
              <a:buNone/>
            </a:pPr>
            <a:r>
              <a:rPr lang="en-GB" sz="2800"/>
              <a:t>via Turnitin</a:t>
            </a:r>
            <a:endParaRPr/>
          </a:p>
          <a:p>
            <a:pPr indent="0" lvl="0" marL="0" rtl="0" algn="ctr">
              <a:spcBef>
                <a:spcPts val="560"/>
              </a:spcBef>
              <a:spcAft>
                <a:spcPts val="0"/>
              </a:spcAft>
              <a:buClr>
                <a:schemeClr val="dk1"/>
              </a:buClr>
              <a:buSzPct val="100000"/>
              <a:buNone/>
            </a:pPr>
            <a:r>
              <a:t/>
            </a:r>
            <a:endParaRPr sz="2800"/>
          </a:p>
          <a:p>
            <a:pPr indent="0" lvl="0" marL="0" rtl="0" algn="l">
              <a:spcBef>
                <a:spcPts val="560"/>
              </a:spcBef>
              <a:spcAft>
                <a:spcPts val="0"/>
              </a:spcAft>
              <a:buClr>
                <a:schemeClr val="dk1"/>
              </a:buClr>
              <a:buSzPct val="100000"/>
              <a:buNone/>
            </a:pPr>
            <a:r>
              <a:rPr lang="en-GB" sz="2800"/>
              <a:t>**Turnitin portals are open now**.</a:t>
            </a:r>
            <a:endParaRPr/>
          </a:p>
          <a:p>
            <a:pPr indent="0" lvl="0" marL="0" rtl="0" algn="l">
              <a:spcBef>
                <a:spcPts val="640"/>
              </a:spcBef>
              <a:spcAft>
                <a:spcPts val="0"/>
              </a:spcAft>
              <a:buClr>
                <a:schemeClr val="dk1"/>
              </a:buClr>
              <a:buSzPct val="100000"/>
              <a:buNone/>
            </a:pPr>
            <a:r>
              <a:t/>
            </a:r>
            <a:endParaRPr/>
          </a:p>
          <a:p>
            <a:pPr indent="-139700" lvl="0" marL="342900" rtl="0" algn="l">
              <a:spcBef>
                <a:spcPts val="640"/>
              </a:spcBef>
              <a:spcAft>
                <a:spcPts val="0"/>
              </a:spcAft>
              <a:buClr>
                <a:schemeClr val="dk1"/>
              </a:buClr>
              <a:buSzPct val="100000"/>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2" name="Shape 272"/>
        <p:cNvGrpSpPr/>
        <p:nvPr/>
      </p:nvGrpSpPr>
      <p:grpSpPr>
        <a:xfrm>
          <a:off x="0" y="0"/>
          <a:ext cx="0" cy="0"/>
          <a:chOff x="0" y="0"/>
          <a:chExt cx="0" cy="0"/>
        </a:xfrm>
      </p:grpSpPr>
      <p:sp>
        <p:nvSpPr>
          <p:cNvPr id="273" name="Google Shape;273;p16"/>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Important!!!</a:t>
            </a:r>
            <a:endParaRPr/>
          </a:p>
        </p:txBody>
      </p:sp>
      <p:sp>
        <p:nvSpPr>
          <p:cNvPr id="274" name="Google Shape;274;p16"/>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800"/>
              <a:buNone/>
            </a:pPr>
            <a:r>
              <a:t/>
            </a:r>
            <a:endParaRPr/>
          </a:p>
          <a:p>
            <a:pPr indent="0" lvl="0" marL="0" rtl="0" algn="l">
              <a:spcBef>
                <a:spcPts val="560"/>
              </a:spcBef>
              <a:spcAft>
                <a:spcPts val="0"/>
              </a:spcAft>
              <a:buClr>
                <a:schemeClr val="dk1"/>
              </a:buClr>
              <a:buSzPts val="2800"/>
              <a:buNone/>
            </a:pPr>
            <a:r>
              <a:t/>
            </a:r>
            <a:endParaRPr/>
          </a:p>
          <a:p>
            <a:pPr indent="0" lvl="0" marL="0" rtl="0" algn="ctr">
              <a:spcBef>
                <a:spcPts val="560"/>
              </a:spcBef>
              <a:spcAft>
                <a:spcPts val="0"/>
              </a:spcAft>
              <a:buClr>
                <a:schemeClr val="dk1"/>
              </a:buClr>
              <a:buSzPts val="2800"/>
              <a:buNone/>
            </a:pPr>
            <a:r>
              <a:rPr b="1" lang="en-GB"/>
              <a:t>Time management</a:t>
            </a:r>
            <a:endParaRPr/>
          </a:p>
          <a:p>
            <a:pPr indent="0" lvl="0" marL="0" rtl="0" algn="ctr">
              <a:spcBef>
                <a:spcPts val="560"/>
              </a:spcBef>
              <a:spcAft>
                <a:spcPts val="0"/>
              </a:spcAft>
              <a:buClr>
                <a:schemeClr val="dk1"/>
              </a:buClr>
              <a:buSzPts val="2800"/>
              <a:buNone/>
            </a:pPr>
            <a:r>
              <a:t/>
            </a:r>
            <a:endParaRPr b="1"/>
          </a:p>
          <a:p>
            <a:pPr indent="0" lvl="0" marL="0" rtl="0" algn="ctr">
              <a:spcBef>
                <a:spcPts val="560"/>
              </a:spcBef>
              <a:spcAft>
                <a:spcPts val="0"/>
              </a:spcAft>
              <a:buClr>
                <a:schemeClr val="dk1"/>
              </a:buClr>
              <a:buSzPts val="2800"/>
              <a:buNone/>
            </a:pPr>
            <a:r>
              <a:t/>
            </a:r>
            <a:endParaRPr b="1"/>
          </a:p>
        </p:txBody>
      </p:sp>
      <p:pic>
        <p:nvPicPr>
          <p:cNvPr descr="Text, whiteboard&#10;&#10;Description automatically generated" id="275" name="Google Shape;275;p16"/>
          <p:cNvPicPr preferRelativeResize="0"/>
          <p:nvPr>
            <p:ph idx="2" type="body"/>
          </p:nvPr>
        </p:nvPicPr>
        <p:blipFill rotWithShape="1">
          <a:blip r:embed="rId3">
            <a:alphaModFix/>
          </a:blip>
          <a:srcRect b="0" l="0" r="0" t="0"/>
          <a:stretch/>
        </p:blipFill>
        <p:spPr>
          <a:xfrm>
            <a:off x="6190575" y="1800170"/>
            <a:ext cx="4199106" cy="3678271"/>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p17"/>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Key dates – plan around them</a:t>
            </a:r>
            <a:endParaRPr>
              <a:solidFill>
                <a:srgbClr val="000000"/>
              </a:solidFill>
            </a:endParaRPr>
          </a:p>
        </p:txBody>
      </p:sp>
      <p:graphicFrame>
        <p:nvGraphicFramePr>
          <p:cNvPr id="281" name="Google Shape;281;p17"/>
          <p:cNvGraphicFramePr/>
          <p:nvPr/>
        </p:nvGraphicFramePr>
        <p:xfrm>
          <a:off x="526256" y="2124075"/>
          <a:ext cx="3000000" cy="3000000"/>
        </p:xfrm>
        <a:graphic>
          <a:graphicData uri="http://schemas.openxmlformats.org/drawingml/2006/table">
            <a:tbl>
              <a:tblPr bandRow="1" firstCol="1" firstRow="1">
                <a:noFill/>
                <a:tableStyleId>{9315984F-B6E8-4CD0-99A4-EA66C1CAF261}</a:tableStyleId>
              </a:tblPr>
              <a:tblGrid>
                <a:gridCol w="2905125"/>
                <a:gridCol w="3408975"/>
                <a:gridCol w="4658700"/>
              </a:tblGrid>
              <a:tr h="371475">
                <a:tc>
                  <a:txBody>
                    <a:bodyPr/>
                    <a:lstStyle/>
                    <a:p>
                      <a:pPr indent="0" lvl="0" marL="0" marR="0" rtl="0" algn="ctr">
                        <a:lnSpc>
                          <a:spcPct val="107000"/>
                        </a:lnSpc>
                        <a:spcBef>
                          <a:spcPts val="0"/>
                        </a:spcBef>
                        <a:spcAft>
                          <a:spcPts val="0"/>
                        </a:spcAft>
                        <a:buNone/>
                      </a:pPr>
                      <a:r>
                        <a:rPr lang="en-GB" sz="1800" u="none" cap="none" strike="noStrike"/>
                        <a:t>Course</a:t>
                      </a:r>
                      <a:endParaRPr sz="1800" u="none" cap="none" strike="noStrike"/>
                    </a:p>
                  </a:txBody>
                  <a:tcPr marT="0" marB="0" marR="68575" marL="68575"/>
                </a:tc>
                <a:tc>
                  <a:txBody>
                    <a:bodyPr/>
                    <a:lstStyle/>
                    <a:p>
                      <a:pPr indent="0" lvl="0" marL="0" marR="0" rtl="0" algn="ctr">
                        <a:lnSpc>
                          <a:spcPct val="107000"/>
                        </a:lnSpc>
                        <a:spcBef>
                          <a:spcPts val="0"/>
                        </a:spcBef>
                        <a:spcAft>
                          <a:spcPts val="0"/>
                        </a:spcAft>
                        <a:buNone/>
                      </a:pPr>
                      <a:r>
                        <a:rPr lang="en-GB" sz="1800" u="none" cap="none" strike="noStrike"/>
                        <a:t>Assignment</a:t>
                      </a:r>
                      <a:endParaRPr sz="1800" u="none" cap="none" strike="noStrike"/>
                    </a:p>
                  </a:txBody>
                  <a:tcPr marT="0" marB="0" marR="68575" marL="68575"/>
                </a:tc>
                <a:tc>
                  <a:txBody>
                    <a:bodyPr/>
                    <a:lstStyle/>
                    <a:p>
                      <a:pPr indent="0" lvl="0" marL="0" marR="0" rtl="0" algn="ctr">
                        <a:lnSpc>
                          <a:spcPct val="107000"/>
                        </a:lnSpc>
                        <a:spcBef>
                          <a:spcPts val="0"/>
                        </a:spcBef>
                        <a:spcAft>
                          <a:spcPts val="0"/>
                        </a:spcAft>
                        <a:buNone/>
                      </a:pPr>
                      <a:r>
                        <a:rPr lang="en-GB" sz="1800" u="none" cap="none" strike="noStrike"/>
                        <a:t>Submission date</a:t>
                      </a:r>
                      <a:endParaRPr sz="1800" u="none" cap="none" strike="noStrike"/>
                    </a:p>
                  </a:txBody>
                  <a:tcPr marT="0" marB="0" marR="68575" marL="68575"/>
                </a:tc>
              </a:tr>
              <a:tr h="228600">
                <a:tc rowSpan="2">
                  <a:txBody>
                    <a:bodyPr/>
                    <a:lstStyle/>
                    <a:p>
                      <a:pPr indent="0" lvl="0" marL="0" marR="0" rtl="0" algn="ctr">
                        <a:lnSpc>
                          <a:spcPct val="107000"/>
                        </a:lnSpc>
                        <a:spcBef>
                          <a:spcPts val="0"/>
                        </a:spcBef>
                        <a:spcAft>
                          <a:spcPts val="0"/>
                        </a:spcAft>
                        <a:buNone/>
                      </a:pPr>
                      <a:r>
                        <a:t/>
                      </a:r>
                      <a:endParaRPr sz="1800" u="none" cap="none" strike="noStrike"/>
                    </a:p>
                    <a:p>
                      <a:pPr indent="0" lvl="0" marL="0" marR="0" rtl="0" algn="ctr">
                        <a:lnSpc>
                          <a:spcPct val="107000"/>
                        </a:lnSpc>
                        <a:spcBef>
                          <a:spcPts val="0"/>
                        </a:spcBef>
                        <a:spcAft>
                          <a:spcPts val="0"/>
                        </a:spcAft>
                        <a:buNone/>
                      </a:pPr>
                      <a:r>
                        <a:rPr lang="en-GB" sz="1800" u="none" cap="none" strike="noStrike">
                          <a:solidFill>
                            <a:schemeClr val="dk1"/>
                          </a:solidFill>
                        </a:rPr>
                        <a:t>01/23</a:t>
                      </a:r>
                      <a:endParaRPr sz="1800" u="none" cap="none" strike="noStrike">
                        <a:solidFill>
                          <a:schemeClr val="dk1"/>
                        </a:solidFill>
                      </a:endParaRPr>
                    </a:p>
                  </a:txBody>
                  <a:tcPr marT="0" marB="0" marR="68575" marL="68575">
                    <a:solidFill>
                      <a:srgbClr val="C5D8F1"/>
                    </a:solidFill>
                  </a:tcPr>
                </a:tc>
                <a:tc rowSpan="2">
                  <a:txBody>
                    <a:bodyPr/>
                    <a:lstStyle/>
                    <a:p>
                      <a:pPr indent="0" lvl="0" marL="0" marR="0" rtl="0" algn="ctr">
                        <a:lnSpc>
                          <a:spcPct val="107000"/>
                        </a:lnSpc>
                        <a:spcBef>
                          <a:spcPts val="0"/>
                        </a:spcBef>
                        <a:spcAft>
                          <a:spcPts val="0"/>
                        </a:spcAft>
                        <a:buNone/>
                      </a:pPr>
                      <a:r>
                        <a:rPr lang="en-GB" sz="1800" u="none" cap="none" strike="noStrike"/>
                        <a:t>Workbook 1</a:t>
                      </a:r>
                      <a:endParaRPr sz="1800" u="none" cap="none" strike="noStrike"/>
                    </a:p>
                  </a:txBody>
                  <a:tcPr marT="0" marB="0" marR="68575" marL="68575">
                    <a:solidFill>
                      <a:srgbClr val="DAEEF3"/>
                    </a:solidFill>
                  </a:tcPr>
                </a:tc>
                <a:tc>
                  <a:txBody>
                    <a:bodyPr/>
                    <a:lstStyle/>
                    <a:p>
                      <a:pPr indent="0" lvl="0" marL="0" marR="0" rtl="0" algn="ctr">
                        <a:lnSpc>
                          <a:spcPct val="107000"/>
                        </a:lnSpc>
                        <a:spcBef>
                          <a:spcPts val="0"/>
                        </a:spcBef>
                        <a:spcAft>
                          <a:spcPts val="0"/>
                        </a:spcAft>
                        <a:buNone/>
                      </a:pPr>
                      <a:r>
                        <a:rPr b="1" lang="en-GB" sz="1800" u="none" cap="none" strike="noStrike"/>
                        <a:t>1</a:t>
                      </a:r>
                      <a:r>
                        <a:rPr b="1" lang="en-GB" sz="1800"/>
                        <a:t>3 </a:t>
                      </a:r>
                      <a:r>
                        <a:rPr b="1" lang="en-GB" sz="1800" u="none" cap="none" strike="noStrike"/>
                        <a:t>January 202</a:t>
                      </a:r>
                      <a:r>
                        <a:rPr b="1" lang="en-GB" sz="1800"/>
                        <a:t>6</a:t>
                      </a:r>
                      <a:endParaRPr b="1" sz="1800" u="none" cap="none" strike="noStrike"/>
                    </a:p>
                  </a:txBody>
                  <a:tcPr marT="0" marB="0" marR="68575" marL="68575">
                    <a:solidFill>
                      <a:srgbClr val="DAEEF3"/>
                    </a:solidFill>
                  </a:tcPr>
                </a:tc>
              </a:tr>
              <a:tr h="0">
                <a:tc vMerge="1"/>
                <a:tc vMerge="1"/>
                <a:tc>
                  <a:txBody>
                    <a:bodyPr/>
                    <a:lstStyle/>
                    <a:p>
                      <a:pPr indent="0" lvl="0" marL="0" marR="0" rtl="0" algn="ctr">
                        <a:lnSpc>
                          <a:spcPct val="107000"/>
                        </a:lnSpc>
                        <a:spcBef>
                          <a:spcPts val="0"/>
                        </a:spcBef>
                        <a:spcAft>
                          <a:spcPts val="0"/>
                        </a:spcAft>
                        <a:buNone/>
                      </a:pPr>
                      <a:r>
                        <a:t/>
                      </a:r>
                      <a:endParaRPr b="1" sz="1800" u="none" cap="none" strike="noStrike"/>
                    </a:p>
                  </a:txBody>
                  <a:tcPr marT="0" marB="0" marR="68575" marL="68575">
                    <a:solidFill>
                      <a:srgbClr val="DAEEF3"/>
                    </a:solidFill>
                  </a:tcPr>
                </a:tc>
              </a:tr>
              <a:tr h="228600">
                <a:tc>
                  <a:txBody>
                    <a:bodyPr/>
                    <a:lstStyle/>
                    <a:p>
                      <a:pPr indent="0" lvl="0" marL="0" marR="0" rtl="0" algn="ctr">
                        <a:lnSpc>
                          <a:spcPct val="107000"/>
                        </a:lnSpc>
                        <a:spcBef>
                          <a:spcPts val="0"/>
                        </a:spcBef>
                        <a:spcAft>
                          <a:spcPts val="0"/>
                        </a:spcAft>
                        <a:buClr>
                          <a:schemeClr val="dk1"/>
                        </a:buClr>
                        <a:buSzPts val="1800"/>
                        <a:buFont typeface="Open Sans"/>
                        <a:buNone/>
                      </a:pPr>
                      <a:r>
                        <a:t/>
                      </a:r>
                      <a:endParaRPr sz="1800" u="none" cap="none" strike="noStrike">
                        <a:solidFill>
                          <a:schemeClr val="dk1"/>
                        </a:solidFill>
                      </a:endParaRPr>
                    </a:p>
                  </a:txBody>
                  <a:tcPr marT="0" marB="0" marR="68575" marL="68575">
                    <a:solidFill>
                      <a:srgbClr val="C5D8F1"/>
                    </a:solidFill>
                  </a:tcPr>
                </a:tc>
                <a:tc>
                  <a:txBody>
                    <a:bodyPr/>
                    <a:lstStyle/>
                    <a:p>
                      <a:pPr indent="0" lvl="0" marL="0" marR="0" rtl="0" algn="ctr">
                        <a:lnSpc>
                          <a:spcPct val="107000"/>
                        </a:lnSpc>
                        <a:spcBef>
                          <a:spcPts val="0"/>
                        </a:spcBef>
                        <a:spcAft>
                          <a:spcPts val="0"/>
                        </a:spcAft>
                        <a:buClr>
                          <a:schemeClr val="dk1"/>
                        </a:buClr>
                        <a:buSzPts val="1800"/>
                        <a:buFont typeface="Open Sans"/>
                        <a:buNone/>
                      </a:pPr>
                      <a:r>
                        <a:rPr lang="en-GB" sz="1800" u="none" cap="none" strike="noStrike"/>
                        <a:t>Proposal &amp; Ethics</a:t>
                      </a:r>
                      <a:endParaRPr/>
                    </a:p>
                  </a:txBody>
                  <a:tcPr marT="0" marB="0" marR="68575" marL="68575">
                    <a:solidFill>
                      <a:srgbClr val="DDD9C3"/>
                    </a:solidFill>
                  </a:tcPr>
                </a:tc>
                <a:tc>
                  <a:txBody>
                    <a:bodyPr/>
                    <a:lstStyle/>
                    <a:p>
                      <a:pPr indent="0" lvl="0" marL="0" marR="0" rtl="0" algn="ctr">
                        <a:lnSpc>
                          <a:spcPct val="107000"/>
                        </a:lnSpc>
                        <a:spcBef>
                          <a:spcPts val="0"/>
                        </a:spcBef>
                        <a:spcAft>
                          <a:spcPts val="0"/>
                        </a:spcAft>
                        <a:buClr>
                          <a:schemeClr val="dk1"/>
                        </a:buClr>
                        <a:buSzPts val="1800"/>
                        <a:buFont typeface="Open Sans"/>
                        <a:buNone/>
                      </a:pPr>
                      <a:r>
                        <a:rPr b="1" lang="en-GB" sz="1800" u="none" cap="none" strike="noStrike"/>
                        <a:t>2</a:t>
                      </a:r>
                      <a:r>
                        <a:rPr b="1" lang="en-GB" sz="1800"/>
                        <a:t>6 </a:t>
                      </a:r>
                      <a:r>
                        <a:rPr b="1" lang="en-GB" sz="1800" u="none" cap="none" strike="noStrike"/>
                        <a:t>February 202</a:t>
                      </a:r>
                      <a:r>
                        <a:rPr b="1" lang="en-GB" sz="1800"/>
                        <a:t>6</a:t>
                      </a:r>
                      <a:endParaRPr/>
                    </a:p>
                  </a:txBody>
                  <a:tcPr marT="0" marB="0" marR="68575" marL="68575">
                    <a:solidFill>
                      <a:srgbClr val="DDD9C3"/>
                    </a:solidFill>
                  </a:tcPr>
                </a:tc>
              </a:tr>
              <a:tr h="0">
                <a:tc>
                  <a:txBody>
                    <a:bodyPr/>
                    <a:lstStyle/>
                    <a:p>
                      <a:pPr indent="0" lvl="0" marL="0" marR="0" rtl="0" algn="ctr">
                        <a:lnSpc>
                          <a:spcPct val="107000"/>
                        </a:lnSpc>
                        <a:spcBef>
                          <a:spcPts val="0"/>
                        </a:spcBef>
                        <a:spcAft>
                          <a:spcPts val="0"/>
                        </a:spcAft>
                        <a:buClr>
                          <a:schemeClr val="dk1"/>
                        </a:buClr>
                        <a:buSzPts val="1800"/>
                        <a:buFont typeface="Open Sans"/>
                        <a:buNone/>
                      </a:pPr>
                      <a:r>
                        <a:t/>
                      </a:r>
                      <a:endParaRPr sz="1800" u="none" cap="none" strike="noStrike">
                        <a:solidFill>
                          <a:schemeClr val="dk1"/>
                        </a:solidFill>
                      </a:endParaRPr>
                    </a:p>
                  </a:txBody>
                  <a:tcPr marT="0" marB="0" marR="68575" marL="68575">
                    <a:solidFill>
                      <a:srgbClr val="C5D8F1"/>
                    </a:solidFill>
                  </a:tcPr>
                </a:tc>
                <a:tc>
                  <a:txBody>
                    <a:bodyPr/>
                    <a:lstStyle/>
                    <a:p>
                      <a:pPr indent="0" lvl="0" marL="0" marR="0" rtl="0" algn="ctr">
                        <a:lnSpc>
                          <a:spcPct val="107000"/>
                        </a:lnSpc>
                        <a:spcBef>
                          <a:spcPts val="0"/>
                        </a:spcBef>
                        <a:spcAft>
                          <a:spcPts val="0"/>
                        </a:spcAft>
                        <a:buClr>
                          <a:schemeClr val="dk1"/>
                        </a:buClr>
                        <a:buSzPts val="1800"/>
                        <a:buFont typeface="Open Sans"/>
                        <a:buNone/>
                      </a:pPr>
                      <a:r>
                        <a:t/>
                      </a:r>
                      <a:endParaRPr sz="1800" u="none" cap="none" strike="noStrike"/>
                    </a:p>
                  </a:txBody>
                  <a:tcPr marT="0" marB="0" marR="68575" marL="68575">
                    <a:solidFill>
                      <a:srgbClr val="DDD9C3"/>
                    </a:solidFill>
                  </a:tcPr>
                </a:tc>
                <a:tc>
                  <a:txBody>
                    <a:bodyPr/>
                    <a:lstStyle/>
                    <a:p>
                      <a:pPr indent="0" lvl="0" marL="0" marR="0" rtl="0" algn="ctr">
                        <a:lnSpc>
                          <a:spcPct val="107000"/>
                        </a:lnSpc>
                        <a:spcBef>
                          <a:spcPts val="0"/>
                        </a:spcBef>
                        <a:spcAft>
                          <a:spcPts val="0"/>
                        </a:spcAft>
                        <a:buClr>
                          <a:schemeClr val="dk1"/>
                        </a:buClr>
                        <a:buSzPts val="1800"/>
                        <a:buFont typeface="Open Sans"/>
                        <a:buNone/>
                      </a:pPr>
                      <a:r>
                        <a:t/>
                      </a:r>
                      <a:endParaRPr b="1" sz="1800" u="none" cap="none" strike="noStrike"/>
                    </a:p>
                  </a:txBody>
                  <a:tcPr marT="0" marB="0" marR="68575" marL="68575">
                    <a:solidFill>
                      <a:srgbClr val="DDD9C3"/>
                    </a:solidFill>
                  </a:tcPr>
                </a:tc>
              </a:tr>
              <a:tr h="228600">
                <a:tc rowSpan="2">
                  <a:txBody>
                    <a:bodyPr/>
                    <a:lstStyle/>
                    <a:p>
                      <a:pPr indent="0" lvl="0" marL="0" marR="0" rtl="0" algn="ctr">
                        <a:lnSpc>
                          <a:spcPct val="107000"/>
                        </a:lnSpc>
                        <a:spcBef>
                          <a:spcPts val="0"/>
                        </a:spcBef>
                        <a:spcAft>
                          <a:spcPts val="0"/>
                        </a:spcAft>
                        <a:buNone/>
                      </a:pPr>
                      <a:r>
                        <a:t/>
                      </a:r>
                      <a:endParaRPr sz="1800" u="none" cap="none" strike="noStrike"/>
                    </a:p>
                  </a:txBody>
                  <a:tcPr marT="0" marB="0" marR="68575" marL="68575">
                    <a:solidFill>
                      <a:srgbClr val="C5D8F1"/>
                    </a:solidFill>
                  </a:tcPr>
                </a:tc>
                <a:tc rowSpan="2">
                  <a:txBody>
                    <a:bodyPr/>
                    <a:lstStyle/>
                    <a:p>
                      <a:pPr indent="0" lvl="0" marL="0" marR="0" rtl="0" algn="ctr">
                        <a:lnSpc>
                          <a:spcPct val="107000"/>
                        </a:lnSpc>
                        <a:spcBef>
                          <a:spcPts val="0"/>
                        </a:spcBef>
                        <a:spcAft>
                          <a:spcPts val="0"/>
                        </a:spcAft>
                        <a:buNone/>
                      </a:pPr>
                      <a:r>
                        <a:rPr lang="en-GB" sz="1800" u="none" cap="none" strike="noStrike"/>
                        <a:t>Workbook 2</a:t>
                      </a:r>
                      <a:endParaRPr sz="1800" u="none" cap="none" strike="noStrike"/>
                    </a:p>
                  </a:txBody>
                  <a:tcPr marT="0" marB="0" marR="68575" marL="68575">
                    <a:solidFill>
                      <a:srgbClr val="CCC0D9"/>
                    </a:solidFill>
                  </a:tcPr>
                </a:tc>
                <a:tc>
                  <a:txBody>
                    <a:bodyPr/>
                    <a:lstStyle/>
                    <a:p>
                      <a:pPr indent="0" lvl="0" marL="0" marR="0" rtl="0" algn="ctr">
                        <a:lnSpc>
                          <a:spcPct val="107000"/>
                        </a:lnSpc>
                        <a:spcBef>
                          <a:spcPts val="0"/>
                        </a:spcBef>
                        <a:spcAft>
                          <a:spcPts val="0"/>
                        </a:spcAft>
                        <a:buNone/>
                      </a:pPr>
                      <a:r>
                        <a:rPr b="1" lang="en-GB" sz="1800"/>
                        <a:t>7</a:t>
                      </a:r>
                      <a:r>
                        <a:rPr b="1" lang="en-GB" sz="1800" u="none" cap="none" strike="noStrike"/>
                        <a:t> May 202</a:t>
                      </a:r>
                      <a:r>
                        <a:rPr b="1" lang="en-GB" sz="1800"/>
                        <a:t>6</a:t>
                      </a:r>
                      <a:endParaRPr b="1" sz="1800" u="none" cap="none" strike="noStrike"/>
                    </a:p>
                  </a:txBody>
                  <a:tcPr marT="0" marB="0" marR="68575" marL="68575">
                    <a:solidFill>
                      <a:srgbClr val="CCC0D9"/>
                    </a:solidFill>
                  </a:tcPr>
                </a:tc>
              </a:tr>
              <a:tr h="0">
                <a:tc vMerge="1"/>
                <a:tc vMerge="1"/>
                <a:tc>
                  <a:txBody>
                    <a:bodyPr/>
                    <a:lstStyle/>
                    <a:p>
                      <a:pPr indent="0" lvl="0" marL="0" marR="0" rtl="0" algn="ctr">
                        <a:lnSpc>
                          <a:spcPct val="107000"/>
                        </a:lnSpc>
                        <a:spcBef>
                          <a:spcPts val="0"/>
                        </a:spcBef>
                        <a:spcAft>
                          <a:spcPts val="0"/>
                        </a:spcAft>
                        <a:buNone/>
                      </a:pPr>
                      <a:r>
                        <a:t/>
                      </a:r>
                      <a:endParaRPr b="1" sz="1800" u="none" cap="none" strike="noStrike"/>
                    </a:p>
                  </a:txBody>
                  <a:tcPr marT="0" marB="0" marR="68575" marL="68575">
                    <a:solidFill>
                      <a:srgbClr val="CCC0D9"/>
                    </a:solidFill>
                  </a:tcPr>
                </a:tc>
              </a:tr>
              <a:tr h="228600">
                <a:tc rowSpan="2">
                  <a:txBody>
                    <a:bodyPr/>
                    <a:lstStyle/>
                    <a:p>
                      <a:pPr indent="0" lvl="0" marL="0" marR="0" rtl="0" algn="ctr">
                        <a:lnSpc>
                          <a:spcPct val="107000"/>
                        </a:lnSpc>
                        <a:spcBef>
                          <a:spcPts val="0"/>
                        </a:spcBef>
                        <a:spcAft>
                          <a:spcPts val="0"/>
                        </a:spcAft>
                        <a:buNone/>
                      </a:pPr>
                      <a:r>
                        <a:t/>
                      </a:r>
                      <a:endParaRPr sz="1800" u="none" cap="none" strike="noStrike"/>
                    </a:p>
                  </a:txBody>
                  <a:tcPr marT="0" marB="0" marR="68575" marL="68575">
                    <a:solidFill>
                      <a:srgbClr val="C5D8F1"/>
                    </a:solidFill>
                  </a:tcPr>
                </a:tc>
                <a:tc rowSpan="2">
                  <a:txBody>
                    <a:bodyPr/>
                    <a:lstStyle/>
                    <a:p>
                      <a:pPr indent="0" lvl="0" marL="0" marR="0" rtl="0" algn="ctr">
                        <a:lnSpc>
                          <a:spcPct val="107000"/>
                        </a:lnSpc>
                        <a:spcBef>
                          <a:spcPts val="0"/>
                        </a:spcBef>
                        <a:spcAft>
                          <a:spcPts val="0"/>
                        </a:spcAft>
                        <a:buNone/>
                      </a:pPr>
                      <a:r>
                        <a:rPr lang="en-GB" sz="1800" u="none" cap="none" strike="noStrike"/>
                        <a:t>Dissertation</a:t>
                      </a:r>
                      <a:endParaRPr sz="1800" u="none" cap="none" strike="noStrike"/>
                    </a:p>
                  </a:txBody>
                  <a:tcPr marT="0" marB="0" marR="68575" marL="68575">
                    <a:solidFill>
                      <a:srgbClr val="C2D59B"/>
                    </a:solidFill>
                  </a:tcPr>
                </a:tc>
                <a:tc>
                  <a:txBody>
                    <a:bodyPr/>
                    <a:lstStyle/>
                    <a:p>
                      <a:pPr indent="0" lvl="0" marL="0" marR="0" rtl="0" algn="ctr">
                        <a:lnSpc>
                          <a:spcPct val="107000"/>
                        </a:lnSpc>
                        <a:spcBef>
                          <a:spcPts val="0"/>
                        </a:spcBef>
                        <a:spcAft>
                          <a:spcPts val="0"/>
                        </a:spcAft>
                        <a:buNone/>
                      </a:pPr>
                      <a:r>
                        <a:rPr b="1" lang="en-GB" sz="1800"/>
                        <a:t>2 </a:t>
                      </a:r>
                      <a:r>
                        <a:rPr b="1" lang="en-GB" sz="1800" u="none" cap="none" strike="noStrike"/>
                        <a:t>November 202</a:t>
                      </a:r>
                      <a:r>
                        <a:rPr b="1" lang="en-GB" sz="1800"/>
                        <a:t>6</a:t>
                      </a:r>
                      <a:endParaRPr b="1" sz="1800" u="none" cap="none" strike="noStrike"/>
                    </a:p>
                  </a:txBody>
                  <a:tcPr marT="0" marB="0" marR="68575" marL="68575">
                    <a:solidFill>
                      <a:srgbClr val="C2D59B"/>
                    </a:solidFill>
                  </a:tcPr>
                </a:tc>
              </a:tr>
              <a:tr h="0">
                <a:tc vMerge="1"/>
                <a:tc vMerge="1"/>
                <a:tc>
                  <a:txBody>
                    <a:bodyPr/>
                    <a:lstStyle/>
                    <a:p>
                      <a:pPr indent="0" lvl="0" marL="0" marR="0" rtl="0" algn="ctr">
                        <a:lnSpc>
                          <a:spcPct val="107000"/>
                        </a:lnSpc>
                        <a:spcBef>
                          <a:spcPts val="0"/>
                        </a:spcBef>
                        <a:spcAft>
                          <a:spcPts val="0"/>
                        </a:spcAft>
                        <a:buNone/>
                      </a:pPr>
                      <a:r>
                        <a:t/>
                      </a:r>
                      <a:endParaRPr sz="1800" u="none" cap="none" strike="noStrike"/>
                    </a:p>
                  </a:txBody>
                  <a:tcPr marT="0" marB="0" marR="68575" marL="68575">
                    <a:solidFill>
                      <a:srgbClr val="C2D59B"/>
                    </a:solidFill>
                  </a:tcPr>
                </a:tc>
              </a:tr>
            </a:tbl>
          </a:graphicData>
        </a:graphic>
      </p:graphicFrame>
      <p:sp>
        <p:nvSpPr>
          <p:cNvPr id="282" name="Google Shape;282;p17"/>
          <p:cNvSpPr txBox="1"/>
          <p:nvPr/>
        </p:nvSpPr>
        <p:spPr>
          <a:xfrm>
            <a:off x="4724400" y="3200400"/>
            <a:ext cx="2743200" cy="369332"/>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t/>
            </a:r>
            <a:endParaRPr b="0" i="0" sz="1800" u="none" cap="none" strike="noStrike">
              <a:solidFill>
                <a:schemeClr val="dk1"/>
              </a:solidFill>
              <a:latin typeface="Open Sans"/>
              <a:ea typeface="Open Sans"/>
              <a:cs typeface="Open Sans"/>
              <a:sym typeface="Open Sans"/>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6" name="Shape 286"/>
        <p:cNvGrpSpPr/>
        <p:nvPr/>
      </p:nvGrpSpPr>
      <p:grpSpPr>
        <a:xfrm>
          <a:off x="0" y="0"/>
          <a:ext cx="0" cy="0"/>
          <a:chOff x="0" y="0"/>
          <a:chExt cx="0" cy="0"/>
        </a:xfrm>
      </p:grpSpPr>
      <p:sp>
        <p:nvSpPr>
          <p:cNvPr id="287" name="Google Shape;287;p18"/>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lang="en-GB">
                <a:solidFill>
                  <a:schemeClr val="lt1"/>
                </a:solidFill>
              </a:rPr>
              <a:t>Task</a:t>
            </a:r>
            <a:endParaRPr/>
          </a:p>
        </p:txBody>
      </p:sp>
      <p:sp>
        <p:nvSpPr>
          <p:cNvPr id="288" name="Google Shape;288;p18"/>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2400"/>
              <a:buNone/>
            </a:pPr>
            <a:r>
              <a:rPr lang="en-GB" sz="2400"/>
              <a:t>Spend an hour listing:</a:t>
            </a:r>
            <a:endParaRPr/>
          </a:p>
          <a:p>
            <a:pPr indent="-342900" lvl="0" marL="342900" rtl="0" algn="l">
              <a:spcBef>
                <a:spcPts val="480"/>
              </a:spcBef>
              <a:spcAft>
                <a:spcPts val="0"/>
              </a:spcAft>
              <a:buClr>
                <a:schemeClr val="dk1"/>
              </a:buClr>
              <a:buSzPts val="2400"/>
              <a:buChar char="•"/>
            </a:pPr>
            <a:r>
              <a:rPr lang="en-GB" sz="2400"/>
              <a:t>All personal commitments (incl holidays/appointments etc.)</a:t>
            </a:r>
            <a:endParaRPr/>
          </a:p>
          <a:p>
            <a:pPr indent="-342900" lvl="0" marL="342900" rtl="0" algn="l">
              <a:spcBef>
                <a:spcPts val="480"/>
              </a:spcBef>
              <a:spcAft>
                <a:spcPts val="0"/>
              </a:spcAft>
              <a:buClr>
                <a:schemeClr val="dk1"/>
              </a:buClr>
              <a:buSzPts val="2400"/>
              <a:buChar char="•"/>
            </a:pPr>
            <a:r>
              <a:rPr lang="en-GB" sz="2400"/>
              <a:t>All professional commitments (courses/court etc.)</a:t>
            </a:r>
            <a:endParaRPr/>
          </a:p>
          <a:p>
            <a:pPr indent="-342900" lvl="0" marL="342900" rtl="0" algn="l">
              <a:spcBef>
                <a:spcPts val="480"/>
              </a:spcBef>
              <a:spcAft>
                <a:spcPts val="0"/>
              </a:spcAft>
              <a:buClr>
                <a:schemeClr val="dk1"/>
              </a:buClr>
              <a:buSzPts val="2400"/>
              <a:buChar char="•"/>
            </a:pPr>
            <a:r>
              <a:rPr lang="en-GB" sz="2400"/>
              <a:t>All study commitments (submission deadlines/classes)</a:t>
            </a:r>
            <a:endParaRPr/>
          </a:p>
          <a:p>
            <a:pPr indent="0" lvl="0" marL="0" rtl="0" algn="l">
              <a:spcBef>
                <a:spcPts val="480"/>
              </a:spcBef>
              <a:spcAft>
                <a:spcPts val="0"/>
              </a:spcAft>
              <a:buClr>
                <a:schemeClr val="dk1"/>
              </a:buClr>
              <a:buSzPts val="2400"/>
              <a:buNone/>
            </a:pPr>
            <a:r>
              <a:rPr lang="en-GB" sz="2400"/>
              <a:t>Between 01.01.26 &amp; 02.11.26</a:t>
            </a:r>
            <a:endParaRPr/>
          </a:p>
        </p:txBody>
      </p:sp>
      <p:pic>
        <p:nvPicPr>
          <p:cNvPr descr="A picture containing text, outdoor&#10;&#10;Description automatically generated" id="289" name="Google Shape;289;p18"/>
          <p:cNvPicPr preferRelativeResize="0"/>
          <p:nvPr/>
        </p:nvPicPr>
        <p:blipFill rotWithShape="1">
          <a:blip r:embed="rId3">
            <a:alphaModFix/>
          </a:blip>
          <a:srcRect b="0" l="0" r="0" t="0"/>
          <a:stretch/>
        </p:blipFill>
        <p:spPr>
          <a:xfrm>
            <a:off x="8468916" y="2755105"/>
            <a:ext cx="3028950" cy="1514475"/>
          </a:xfrm>
          <a:prstGeom prst="rect">
            <a:avLst/>
          </a:prstGeom>
          <a:noFill/>
          <a:ln>
            <a:noFill/>
          </a:ln>
        </p:spPr>
      </p:pic>
      <p:pic>
        <p:nvPicPr>
          <p:cNvPr descr="Icon&#10;&#10;Description automatically generated" id="290" name="Google Shape;290;p18"/>
          <p:cNvPicPr preferRelativeResize="0"/>
          <p:nvPr/>
        </p:nvPicPr>
        <p:blipFill rotWithShape="1">
          <a:blip r:embed="rId4">
            <a:alphaModFix/>
          </a:blip>
          <a:srcRect b="0" l="0" r="0" t="0"/>
          <a:stretch/>
        </p:blipFill>
        <p:spPr>
          <a:xfrm>
            <a:off x="5591884" y="3565289"/>
            <a:ext cx="2143125" cy="214312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5" name="Shape 295"/>
        <p:cNvGrpSpPr/>
        <p:nvPr/>
      </p:nvGrpSpPr>
      <p:grpSpPr>
        <a:xfrm>
          <a:off x="0" y="0"/>
          <a:ext cx="0" cy="0"/>
          <a:chOff x="0" y="0"/>
          <a:chExt cx="0" cy="0"/>
        </a:xfrm>
      </p:grpSpPr>
      <p:sp>
        <p:nvSpPr>
          <p:cNvPr id="296" name="Google Shape;296;p19"/>
          <p:cNvSpPr txBox="1"/>
          <p:nvPr>
            <p:ph type="title"/>
          </p:nvPr>
        </p:nvSpPr>
        <p:spPr>
          <a:xfrm>
            <a:off x="609600" y="274638"/>
            <a:ext cx="10972800" cy="1143000"/>
          </a:xfrm>
          <a:prstGeom prst="rect">
            <a:avLst/>
          </a:prstGeom>
          <a:solidFill>
            <a:srgbClr val="002060"/>
          </a:solid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400"/>
              <a:buFont typeface="Open Sans"/>
              <a:buNone/>
            </a:pPr>
            <a:r>
              <a:rPr b="1" lang="en-GB">
                <a:solidFill>
                  <a:schemeClr val="lt1"/>
                </a:solidFill>
              </a:rPr>
              <a:t>Cwestyniau/Questions?</a:t>
            </a:r>
            <a:endParaRPr/>
          </a:p>
        </p:txBody>
      </p:sp>
      <p:pic>
        <p:nvPicPr>
          <p:cNvPr descr="A picture containing calendar&#10;&#10;Description automatically generated" id="297" name="Google Shape;297;p19"/>
          <p:cNvPicPr preferRelativeResize="0"/>
          <p:nvPr>
            <p:ph idx="1" type="body"/>
          </p:nvPr>
        </p:nvPicPr>
        <p:blipFill rotWithShape="1">
          <a:blip r:embed="rId3">
            <a:alphaModFix/>
          </a:blip>
          <a:srcRect b="0" l="0" r="0" t="0"/>
          <a:stretch/>
        </p:blipFill>
        <p:spPr>
          <a:xfrm>
            <a:off x="3582312" y="1728701"/>
            <a:ext cx="5878545" cy="3789734"/>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Theme1.thmx first page pp">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2021-10-13T07:56:41Z</dcterms:created>
  <dc:creator>Alison</dc:creator>
</cp:coreProperties>
</file>