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embeddedFontLst>
    <p:embeddedFont>
      <p:font typeface="Roboto" panose="02000000000000000000"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iVpNxj7XzZIwRuo3rdrJeLthxRU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1" name="Google Shape;9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Here also discussed specific management of the UK which name is Hilton London and their services. Apart from that here also define some functions and roles of guest services.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8" name="Google Shape;9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Their drinking and dining facility is so good and they also remember and maintain their customer health (</a:t>
            </a:r>
            <a:r>
              <a:rPr lang="en" sz="1200">
                <a:solidFill>
                  <a:srgbClr val="222222"/>
                </a:solidFill>
                <a:highlight>
                  <a:srgbClr val="FFFFFF"/>
                </a:highlight>
                <a:latin typeface="Times New Roman"/>
                <a:ea typeface="Times New Roman"/>
                <a:cs typeface="Times New Roman"/>
                <a:sym typeface="Times New Roman"/>
              </a:rPr>
              <a:t>Buhalis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2023)</a:t>
            </a:r>
            <a:r>
              <a:rPr lang="en" sz="1200">
                <a:solidFill>
                  <a:schemeClr val="dk1"/>
                </a:solidFill>
                <a:latin typeface="Times New Roman"/>
                <a:ea typeface="Times New Roman"/>
                <a:cs typeface="Times New Roman"/>
                <a:sym typeface="Times New Roman"/>
              </a:rPr>
              <a:t>. They also have some modern technology which helps them to comfort their customer. They also have a car parking space on the ground floor, and they always remember their sanitization part after the guest check-out session.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5" name="Google Shape;10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Hilton management has a better customer space a private pool, and a personal spa, they also have a cab service in their hotel their every room is fully sensitized. Apart from that their restaurant service is so good they served many types of cuisine for their customer. Moreover, this management system changes their facility and should improve the quality of work (</a:t>
            </a:r>
            <a:r>
              <a:rPr lang="en" sz="1200">
                <a:solidFill>
                  <a:srgbClr val="222222"/>
                </a:solidFill>
                <a:highlight>
                  <a:srgbClr val="FFFFFF"/>
                </a:highlight>
                <a:latin typeface="Times New Roman"/>
                <a:ea typeface="Times New Roman"/>
                <a:cs typeface="Times New Roman"/>
                <a:sym typeface="Times New Roman"/>
              </a:rPr>
              <a:t>Al-Jarrah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2023)</a:t>
            </a:r>
            <a:r>
              <a:rPr lang="en" sz="1200">
                <a:solidFill>
                  <a:schemeClr val="dk1"/>
                </a:solidFill>
                <a:latin typeface="Times New Roman"/>
                <a:ea typeface="Times New Roman"/>
                <a:cs typeface="Times New Roman"/>
                <a:sym typeface="Times New Roman"/>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2" name="Google Shape;11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Their Dining area should be bigger for customer satisfaction. Sometimes the quality of food is very low and the quantity of the food is less. Recently some of their customers claimed that they did not make the dishes properly their food quality is very cheaper but the cost of the food is much higher (</a:t>
            </a:r>
            <a:r>
              <a:rPr lang="en" sz="1200">
                <a:solidFill>
                  <a:srgbClr val="222222"/>
                </a:solidFill>
                <a:highlight>
                  <a:srgbClr val="FFFFFF"/>
                </a:highlight>
                <a:latin typeface="Times New Roman"/>
                <a:ea typeface="Times New Roman"/>
                <a:cs typeface="Times New Roman"/>
                <a:sym typeface="Times New Roman"/>
              </a:rPr>
              <a:t>Hong </a:t>
            </a:r>
            <a:r>
              <a:rPr lang="en" sz="1200" i="1">
                <a:solidFill>
                  <a:srgbClr val="222222"/>
                </a:solidFill>
                <a:highlight>
                  <a:srgbClr val="FFFFFF"/>
                </a:highlight>
                <a:latin typeface="Times New Roman"/>
                <a:ea typeface="Times New Roman"/>
                <a:cs typeface="Times New Roman"/>
                <a:sym typeface="Times New Roman"/>
              </a:rPr>
              <a:t>et.al</a:t>
            </a:r>
            <a:r>
              <a:rPr lang="en" sz="1200">
                <a:solidFill>
                  <a:srgbClr val="222222"/>
                </a:solidFill>
                <a:highlight>
                  <a:srgbClr val="FFFFFF"/>
                </a:highlight>
                <a:latin typeface="Times New Roman"/>
                <a:ea typeface="Times New Roman"/>
                <a:cs typeface="Times New Roman"/>
                <a:sym typeface="Times New Roman"/>
              </a:rPr>
              <a:t>. 2023.)</a:t>
            </a:r>
            <a:r>
              <a:rPr lang="en" sz="1200">
                <a:solidFill>
                  <a:schemeClr val="dk1"/>
                </a:solidFill>
                <a:latin typeface="Times New Roman"/>
                <a:ea typeface="Times New Roman"/>
                <a:cs typeface="Times New Roman"/>
                <a:sym typeface="Times New Roman"/>
              </a:rPr>
              <a:t>. In recent times their customer base is getting low from time to time.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guest service can build good and long-lasting customer relationships. Guest service can ensure a good and loyal relationship with the customers on behalf of the Hilton Group (</a:t>
            </a:r>
            <a:r>
              <a:rPr lang="en" sz="1200">
                <a:solidFill>
                  <a:srgbClr val="222222"/>
                </a:solidFill>
                <a:highlight>
                  <a:srgbClr val="FFFFFF"/>
                </a:highlight>
                <a:latin typeface="Times New Roman"/>
                <a:ea typeface="Times New Roman"/>
                <a:cs typeface="Times New Roman"/>
                <a:sym typeface="Times New Roman"/>
              </a:rPr>
              <a:t>Rescalvo</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Although the Hilton group is good at guest service the roles and features of guest service are highlighted above. It is understood that good guest service can improve the company’s image and reputation. The roles of guest service are answering telephone calls, taking care of hotel bookings and cancellations, welcoming the customers on their arrival, communicating with the other departments etc.</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3" name="Google Shape;13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features of guest service can create a good image of the hotel. If the customers of the Hilton group make any complaints then the guest service associate will have to handle them. The guest service associate will also have to resolve any issues that are faced by the customers.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need for excellent guest service to provide good hospitality to the customers is also added to the study. The various roles and features of guest service are also added to this project for clarity.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3" name="Google Shape;153;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13"/>
          <p:cNvGrpSpPr/>
          <p:nvPr/>
        </p:nvGrpSpPr>
        <p:grpSpPr>
          <a:xfrm>
            <a:off x="6098378" y="5"/>
            <a:ext cx="3045625" cy="2030570"/>
            <a:chOff x="6098378" y="5"/>
            <a:chExt cx="3045625" cy="2030570"/>
          </a:xfrm>
        </p:grpSpPr>
        <p:sp>
          <p:nvSpPr>
            <p:cNvPr id="11" name="Google Shape;11;p1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 name="Google Shape;16;p13"/>
          <p:cNvSpPr txBox="1">
            <a:spLocks noGrp="1"/>
          </p:cNvSpPr>
          <p:nvPr>
            <p:ph type="ctrTitle"/>
          </p:nvPr>
        </p:nvSpPr>
        <p:spPr>
          <a:xfrm>
            <a:off x="598100" y="1775222"/>
            <a:ext cx="8222100" cy="838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17" name="Google Shape;17;p13"/>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1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grpSp>
        <p:nvGrpSpPr>
          <p:cNvPr id="20" name="Google Shape;20;p14"/>
          <p:cNvGrpSpPr/>
          <p:nvPr/>
        </p:nvGrpSpPr>
        <p:grpSpPr>
          <a:xfrm>
            <a:off x="0" y="3903669"/>
            <a:ext cx="9144000" cy="1239925"/>
            <a:chOff x="0" y="3903669"/>
            <a:chExt cx="9144000" cy="1239925"/>
          </a:xfrm>
        </p:grpSpPr>
        <p:sp>
          <p:nvSpPr>
            <p:cNvPr id="21" name="Google Shape;21;p1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1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 name="Google Shape;26;p1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14"/>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p1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9"/>
        <p:cNvGrpSpPr/>
        <p:nvPr/>
      </p:nvGrpSpPr>
      <p:grpSpPr>
        <a:xfrm>
          <a:off x="0" y="0"/>
          <a:ext cx="0" cy="0"/>
          <a:chOff x="0" y="0"/>
          <a:chExt cx="0" cy="0"/>
        </a:xfrm>
      </p:grpSpPr>
      <p:grpSp>
        <p:nvGrpSpPr>
          <p:cNvPr id="30" name="Google Shape;30;p15"/>
          <p:cNvGrpSpPr/>
          <p:nvPr/>
        </p:nvGrpSpPr>
        <p:grpSpPr>
          <a:xfrm>
            <a:off x="6098378" y="5"/>
            <a:ext cx="3045625" cy="2030570"/>
            <a:chOff x="6098378" y="5"/>
            <a:chExt cx="3045625" cy="2030570"/>
          </a:xfrm>
        </p:grpSpPr>
        <p:sp>
          <p:nvSpPr>
            <p:cNvPr id="31" name="Google Shape;31;p15"/>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5"/>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5"/>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5"/>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5"/>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5"/>
          <p:cNvSpPr txBox="1">
            <a:spLocks noGrp="1"/>
          </p:cNvSpPr>
          <p:nvPr>
            <p:ph type="title"/>
          </p:nvPr>
        </p:nvSpPr>
        <p:spPr>
          <a:xfrm>
            <a:off x="598100" y="2152347"/>
            <a:ext cx="8222100" cy="838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37" name="Google Shape;37;p1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16"/>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0" name="Google Shape;40;p16"/>
          <p:cNvSpPr txBox="1">
            <a:spLocks noGrp="1"/>
          </p:cNvSpPr>
          <p:nvPr>
            <p:ph type="body" idx="1"/>
          </p:nvPr>
        </p:nvSpPr>
        <p:spPr>
          <a:xfrm>
            <a:off x="3117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p16"/>
          <p:cNvSpPr txBox="1">
            <a:spLocks noGrp="1"/>
          </p:cNvSpPr>
          <p:nvPr>
            <p:ph type="body" idx="2"/>
          </p:nvPr>
        </p:nvSpPr>
        <p:spPr>
          <a:xfrm>
            <a:off x="48324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2" name="Google Shape;42;p1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1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45" name="Google Shape;45;p17"/>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1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8" name="Google Shape;48;p18"/>
          <p:cNvSpPr txBox="1">
            <a:spLocks noGrp="1"/>
          </p:cNvSpPr>
          <p:nvPr>
            <p:ph type="body" idx="1"/>
          </p:nvPr>
        </p:nvSpPr>
        <p:spPr>
          <a:xfrm>
            <a:off x="311700" y="1465804"/>
            <a:ext cx="2808000" cy="3103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9" name="Google Shape;49;p18"/>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19"/>
          <p:cNvGrpSpPr/>
          <p:nvPr/>
        </p:nvGrpSpPr>
        <p:grpSpPr>
          <a:xfrm>
            <a:off x="6098378" y="5"/>
            <a:ext cx="3045625" cy="2030570"/>
            <a:chOff x="6098378" y="5"/>
            <a:chExt cx="3045625" cy="2030570"/>
          </a:xfrm>
        </p:grpSpPr>
        <p:sp>
          <p:nvSpPr>
            <p:cNvPr id="52" name="Google Shape;52;p19"/>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9"/>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9"/>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19"/>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9"/>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7" name="Google Shape;57;p19"/>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58" name="Google Shape;58;p19"/>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20"/>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61" name="Google Shape;61;p20"/>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20"/>
          <p:cNvSpPr txBox="1">
            <a:spLocks noGrp="1"/>
          </p:cNvSpPr>
          <p:nvPr>
            <p:ph type="title"/>
          </p:nvPr>
        </p:nvSpPr>
        <p:spPr>
          <a:xfrm>
            <a:off x="265500" y="1151100"/>
            <a:ext cx="4045200" cy="1564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63" name="Google Shape;63;p20"/>
          <p:cNvSpPr txBox="1">
            <a:spLocks noGrp="1"/>
          </p:cNvSpPr>
          <p:nvPr>
            <p:ph type="subTitle" idx="1"/>
          </p:nvPr>
        </p:nvSpPr>
        <p:spPr>
          <a:xfrm>
            <a:off x="265500" y="2769001"/>
            <a:ext cx="4045200" cy="12693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20"/>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65" name="Google Shape;65;p2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21"/>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68" name="Google Shape;68;p2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22"/>
          <p:cNvGrpSpPr/>
          <p:nvPr/>
        </p:nvGrpSpPr>
        <p:grpSpPr>
          <a:xfrm>
            <a:off x="6098378" y="5"/>
            <a:ext cx="3045625" cy="2030570"/>
            <a:chOff x="6098378" y="5"/>
            <a:chExt cx="3045625" cy="2030570"/>
          </a:xfrm>
        </p:grpSpPr>
        <p:sp>
          <p:nvSpPr>
            <p:cNvPr id="71" name="Google Shape;71;p2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 name="Google Shape;76;p22"/>
          <p:cNvSpPr txBox="1">
            <a:spLocks noGrp="1"/>
          </p:cNvSpPr>
          <p:nvPr>
            <p:ph type="title" hasCustomPrompt="1"/>
          </p:nvPr>
        </p:nvSpPr>
        <p:spPr>
          <a:xfrm>
            <a:off x="311700" y="1256050"/>
            <a:ext cx="8520600" cy="20307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22"/>
          <p:cNvSpPr txBox="1">
            <a:spLocks noGrp="1"/>
          </p:cNvSpPr>
          <p:nvPr>
            <p:ph type="body" idx="1"/>
          </p:nvPr>
        </p:nvSpPr>
        <p:spPr>
          <a:xfrm>
            <a:off x="311700" y="3369225"/>
            <a:ext cx="8520600" cy="12819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a:endParaRPr/>
          </a:p>
        </p:txBody>
      </p:sp>
      <p:sp>
        <p:nvSpPr>
          <p:cNvPr id="78" name="Google Shape;78;p2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2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9pPr>
          </a:lstStyle>
          <a:p>
            <a:endParaRPr/>
          </a:p>
        </p:txBody>
      </p:sp>
      <p:sp>
        <p:nvSpPr>
          <p:cNvPr id="7" name="Google Shape;7;p12"/>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endParaRPr/>
          </a:p>
        </p:txBody>
      </p:sp>
      <p:sp>
        <p:nvSpPr>
          <p:cNvPr id="8" name="Google Shape;8;p1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
          <p:cNvSpPr txBox="1">
            <a:spLocks noGrp="1"/>
          </p:cNvSpPr>
          <p:nvPr>
            <p:ph type="ctrTitle"/>
          </p:nvPr>
        </p:nvSpPr>
        <p:spPr>
          <a:xfrm>
            <a:off x="598100" y="241653"/>
            <a:ext cx="8222100" cy="796200"/>
          </a:xfrm>
          <a:prstGeom prst="rect">
            <a:avLst/>
          </a:prstGeom>
          <a:noFill/>
          <a:ln>
            <a:noFill/>
          </a:ln>
        </p:spPr>
        <p:txBody>
          <a:bodyPr spcFirstLastPara="1" wrap="square" lIns="91425" tIns="91425" rIns="91425" bIns="91425" anchor="b" anchorCtr="0">
            <a:normAutofit/>
          </a:bodyPr>
          <a:lstStyle/>
          <a:p>
            <a:pPr marL="0" lvl="0" indent="0" algn="ctr" rtl="0">
              <a:lnSpc>
                <a:spcPct val="115000"/>
              </a:lnSpc>
              <a:spcBef>
                <a:spcPts val="0"/>
              </a:spcBef>
              <a:spcAft>
                <a:spcPts val="0"/>
              </a:spcAft>
              <a:buSzPts val="4200"/>
              <a:buNone/>
            </a:pPr>
            <a:r>
              <a:rPr lang="en" sz="3000" b="1">
                <a:latin typeface="Times New Roman"/>
                <a:ea typeface="Times New Roman"/>
                <a:cs typeface="Times New Roman"/>
                <a:sym typeface="Times New Roman"/>
              </a:rPr>
              <a:t>HOSPITALITY AND GUEST SERVICES</a:t>
            </a:r>
            <a:endParaRPr sz="3000"/>
          </a:p>
        </p:txBody>
      </p:sp>
      <p:sp>
        <p:nvSpPr>
          <p:cNvPr id="86" name="Google Shape;86;p1"/>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fontScale="92500" lnSpcReduction="20000"/>
          </a:bodyPr>
          <a:lstStyle/>
          <a:p>
            <a:pPr marL="0" lvl="0" indent="0" algn="l" rtl="0">
              <a:lnSpc>
                <a:spcPct val="100000"/>
              </a:lnSpc>
              <a:spcBef>
                <a:spcPts val="0"/>
              </a:spcBef>
              <a:spcAft>
                <a:spcPts val="0"/>
              </a:spcAft>
              <a:buSzPct val="108108"/>
              <a:buNone/>
            </a:pPr>
            <a:endParaRPr/>
          </a:p>
        </p:txBody>
      </p:sp>
      <p:pic>
        <p:nvPicPr>
          <p:cNvPr id="87" name="Google Shape;87;p1"/>
          <p:cNvPicPr preferRelativeResize="0"/>
          <p:nvPr/>
        </p:nvPicPr>
        <p:blipFill rotWithShape="1">
          <a:blip r:embed="rId3">
            <a:alphaModFix/>
          </a:blip>
          <a:srcRect/>
          <a:stretch/>
        </p:blipFill>
        <p:spPr>
          <a:xfrm>
            <a:off x="0" y="986850"/>
            <a:ext cx="4779025" cy="4156650"/>
          </a:xfrm>
          <a:prstGeom prst="rect">
            <a:avLst/>
          </a:prstGeom>
          <a:noFill/>
          <a:ln>
            <a:noFill/>
          </a:ln>
        </p:spPr>
      </p:pic>
      <p:pic>
        <p:nvPicPr>
          <p:cNvPr id="88" name="Google Shape;88;p1"/>
          <p:cNvPicPr preferRelativeResize="0"/>
          <p:nvPr/>
        </p:nvPicPr>
        <p:blipFill rotWithShape="1">
          <a:blip r:embed="rId4">
            <a:alphaModFix/>
          </a:blip>
          <a:srcRect/>
          <a:stretch/>
        </p:blipFill>
        <p:spPr>
          <a:xfrm>
            <a:off x="4462750" y="986850"/>
            <a:ext cx="4681250" cy="41566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5691-5CD4-B740-CB3B-D31F00112E4F}"/>
              </a:ext>
            </a:extLst>
          </p:cNvPr>
          <p:cNvSpPr>
            <a:spLocks noGrp="1"/>
          </p:cNvSpPr>
          <p:nvPr>
            <p:ph type="title"/>
          </p:nvPr>
        </p:nvSpPr>
        <p:spPr>
          <a:xfrm>
            <a:off x="460950" y="933146"/>
            <a:ext cx="8222100" cy="3512474"/>
          </a:xfrm>
        </p:spPr>
        <p:txBody>
          <a:bodyPr>
            <a:normAutofit/>
          </a:bodyPr>
          <a:lstStyle/>
          <a:p>
            <a:r>
              <a:rPr lang="en-US" sz="1400" dirty="0"/>
              <a:t>                                        </a:t>
            </a:r>
            <a:r>
              <a:rPr lang="en-US" sz="2800" dirty="0"/>
              <a:t>Hospitality and Guest Services </a:t>
            </a:r>
            <a:br>
              <a:rPr lang="en-US" sz="2800" dirty="0"/>
            </a:br>
            <a:br>
              <a:rPr lang="en-US" sz="2800" dirty="0"/>
            </a:br>
            <a:br>
              <a:rPr lang="en-US" sz="2800" dirty="0"/>
            </a:br>
            <a:br>
              <a:rPr lang="en-US" sz="1400" dirty="0"/>
            </a:br>
            <a:br>
              <a:rPr lang="en-US" sz="1400" dirty="0"/>
            </a:br>
            <a:r>
              <a:rPr lang="en-US" sz="1400" dirty="0"/>
              <a:t>Name: Rares Cristian Puian</a:t>
            </a:r>
            <a:br>
              <a:rPr lang="en-US" sz="1400" dirty="0"/>
            </a:br>
            <a:r>
              <a:rPr lang="en-US" sz="1400" dirty="0"/>
              <a:t>Student ID Number:2232736</a:t>
            </a:r>
            <a:br>
              <a:rPr lang="en-US" sz="1400" dirty="0"/>
            </a:br>
            <a:r>
              <a:rPr lang="en-US" sz="1400" dirty="0"/>
              <a:t>The Module Title:  Hospitality and Guest Services</a:t>
            </a:r>
            <a:br>
              <a:rPr lang="en-US" sz="1400" dirty="0"/>
            </a:br>
            <a:r>
              <a:rPr lang="en-US" sz="1400" dirty="0"/>
              <a:t>Lecturer’s Name: Luciana </a:t>
            </a:r>
            <a:r>
              <a:rPr lang="en-US" sz="1400" dirty="0" err="1"/>
              <a:t>Suardi</a:t>
            </a:r>
            <a:br>
              <a:rPr lang="en-US" sz="1400" dirty="0"/>
            </a:br>
            <a:r>
              <a:rPr lang="en-US" sz="1400" dirty="0"/>
              <a:t> </a:t>
            </a:r>
          </a:p>
        </p:txBody>
      </p:sp>
    </p:spTree>
    <p:extLst>
      <p:ext uri="{BB962C8B-B14F-4D97-AF65-F5344CB8AC3E}">
        <p14:creationId xmlns:p14="http://schemas.microsoft.com/office/powerpoint/2010/main" val="168994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2"/>
          <p:cNvSpPr txBox="1">
            <a:spLocks noGrp="1"/>
          </p:cNvSpPr>
          <p:nvPr>
            <p:ph type="title"/>
          </p:nvPr>
        </p:nvSpPr>
        <p:spPr>
          <a:xfrm>
            <a:off x="311700" y="410000"/>
            <a:ext cx="4347900" cy="6078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Introduction</a:t>
            </a:r>
            <a:endParaRPr sz="2400"/>
          </a:p>
        </p:txBody>
      </p:sp>
      <p:sp>
        <p:nvSpPr>
          <p:cNvPr id="94" name="Google Shape;94;p2"/>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Managing and handling or directing hotel management service and customers is called guest service management and hospitality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Management's responsibility is to make sure that all the work is perfectly done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study discussed guest service and hospitality very specifically about under the Hilton group brands such as Waldorf Astoria, Conrad, LXR  (</a:t>
            </a:r>
            <a:r>
              <a:rPr lang="en" sz="1200">
                <a:solidFill>
                  <a:srgbClr val="222222"/>
                </a:solidFill>
                <a:highlight>
                  <a:srgbClr val="FFFFFF"/>
                </a:highlight>
                <a:latin typeface="Times New Roman"/>
                <a:ea typeface="Times New Roman"/>
                <a:cs typeface="Times New Roman"/>
                <a:sym typeface="Times New Roman"/>
              </a:rPr>
              <a:t>Bhandari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2023)</a:t>
            </a:r>
            <a:endParaRPr/>
          </a:p>
        </p:txBody>
      </p:sp>
      <p:pic>
        <p:nvPicPr>
          <p:cNvPr id="95" name="Google Shape;95;p2"/>
          <p:cNvPicPr preferRelativeResize="0"/>
          <p:nvPr/>
        </p:nvPicPr>
        <p:blipFill rotWithShape="1">
          <a:blip r:embed="rId3">
            <a:alphaModFix/>
          </a:blip>
          <a:srcRect/>
          <a:stretch/>
        </p:blipFill>
        <p:spPr>
          <a:xfrm>
            <a:off x="4972475" y="26425"/>
            <a:ext cx="4103650" cy="4003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3"/>
          <p:cNvSpPr txBox="1">
            <a:spLocks noGrp="1"/>
          </p:cNvSpPr>
          <p:nvPr>
            <p:ph type="title"/>
          </p:nvPr>
        </p:nvSpPr>
        <p:spPr>
          <a:xfrm>
            <a:off x="311700" y="410000"/>
            <a:ext cx="4201800" cy="6078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Company Overview </a:t>
            </a:r>
            <a:endParaRPr sz="2400"/>
          </a:p>
        </p:txBody>
      </p:sp>
      <p:sp>
        <p:nvSpPr>
          <p:cNvPr id="101" name="Google Shape;101;p3"/>
          <p:cNvSpPr txBox="1">
            <a:spLocks noGrp="1"/>
          </p:cNvSpPr>
          <p:nvPr>
            <p:ph type="body" idx="1"/>
          </p:nvPr>
        </p:nvSpPr>
        <p:spPr>
          <a:xfrm>
            <a:off x="311700" y="1229875"/>
            <a:ext cx="42018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company Waldorf Astoria under the Hilton group  is placed in the UK, London which is less than a mile away from Paddington Station and Hyde Park</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Moreover, people easily have access to LHR Heathrow Airport via Heathrow Express within 15 minutes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hotel,  has 1,100 bedrooms including a king deluxe, some types of suits a range room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They also have a bar facility in their hotel also they have a restaurant and a gym, an executive lounge</a:t>
            </a:r>
            <a:endParaRPr/>
          </a:p>
        </p:txBody>
      </p:sp>
      <p:pic>
        <p:nvPicPr>
          <p:cNvPr id="102" name="Google Shape;102;p3"/>
          <p:cNvPicPr preferRelativeResize="0"/>
          <p:nvPr/>
        </p:nvPicPr>
        <p:blipFill rotWithShape="1">
          <a:blip r:embed="rId3">
            <a:alphaModFix/>
          </a:blip>
          <a:srcRect/>
          <a:stretch/>
        </p:blipFill>
        <p:spPr>
          <a:xfrm>
            <a:off x="4628075" y="0"/>
            <a:ext cx="4515925" cy="42610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Discussion </a:t>
            </a:r>
            <a:endParaRPr sz="2400"/>
          </a:p>
        </p:txBody>
      </p:sp>
      <p:sp>
        <p:nvSpPr>
          <p:cNvPr id="108" name="Google Shape;108;p4"/>
          <p:cNvSpPr txBox="1">
            <a:spLocks noGrp="1"/>
          </p:cNvSpPr>
          <p:nvPr>
            <p:ph type="body" idx="1"/>
          </p:nvPr>
        </p:nvSpPr>
        <p:spPr>
          <a:xfrm>
            <a:off x="311700" y="1229875"/>
            <a:ext cx="43212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LXR, Waldorf Astoria and Conrad company under the Hilton group has the best guest services they fulfil their customers needs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Their guest service management perfectly understands customer emotions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They have free wifi facilities for their guest they can easily access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Moreover, they also have a huge amount of parking space</a:t>
            </a:r>
            <a:endParaRPr/>
          </a:p>
        </p:txBody>
      </p:sp>
      <p:pic>
        <p:nvPicPr>
          <p:cNvPr id="109" name="Google Shape;109;p4"/>
          <p:cNvPicPr preferRelativeResize="0"/>
          <p:nvPr/>
        </p:nvPicPr>
        <p:blipFill rotWithShape="1">
          <a:blip r:embed="rId3">
            <a:alphaModFix/>
          </a:blip>
          <a:srcRect/>
          <a:stretch/>
        </p:blipFill>
        <p:spPr>
          <a:xfrm>
            <a:off x="4632900" y="0"/>
            <a:ext cx="4473600" cy="43240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5"/>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SzPct val="138888"/>
              <a:buNone/>
            </a:pPr>
            <a:r>
              <a:rPr lang="en" sz="2400" b="1">
                <a:solidFill>
                  <a:srgbClr val="000000"/>
                </a:solidFill>
                <a:latin typeface="Times New Roman"/>
                <a:ea typeface="Times New Roman"/>
                <a:cs typeface="Times New Roman"/>
                <a:sym typeface="Times New Roman"/>
              </a:rPr>
              <a:t>Discussion </a:t>
            </a:r>
            <a:endParaRPr/>
          </a:p>
        </p:txBody>
      </p:sp>
      <p:sp>
        <p:nvSpPr>
          <p:cNvPr id="115" name="Google Shape;115;p5"/>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However, their customer also expected their quality of service to be barter in future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They are dress alignment must be better (</a:t>
            </a:r>
            <a:r>
              <a:rPr lang="en" sz="1200">
                <a:solidFill>
                  <a:srgbClr val="222222"/>
                </a:solidFill>
                <a:highlight>
                  <a:srgbClr val="FFFFFF"/>
                </a:highlight>
                <a:latin typeface="Times New Roman"/>
                <a:ea typeface="Times New Roman"/>
                <a:cs typeface="Times New Roman"/>
                <a:sym typeface="Times New Roman"/>
              </a:rPr>
              <a:t>Zhao</a:t>
            </a:r>
            <a:r>
              <a:rPr lang="en" sz="1200" i="1">
                <a:solidFill>
                  <a:srgbClr val="222222"/>
                </a:solidFill>
                <a:highlight>
                  <a:srgbClr val="FFFFFF"/>
                </a:highlight>
                <a:latin typeface="Times New Roman"/>
                <a:ea typeface="Times New Roman"/>
                <a:cs typeface="Times New Roman"/>
                <a:sym typeface="Times New Roman"/>
              </a:rPr>
              <a:t> et. al. </a:t>
            </a:r>
            <a:r>
              <a:rPr lang="en" sz="1200">
                <a:solidFill>
                  <a:srgbClr val="222222"/>
                </a:solidFill>
                <a:highlight>
                  <a:srgbClr val="FFFFFF"/>
                </a:highlight>
                <a:latin typeface="Times New Roman"/>
                <a:ea typeface="Times New Roman"/>
                <a:cs typeface="Times New Roman"/>
                <a:sym typeface="Times New Roman"/>
              </a:rPr>
              <a:t>2023)</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Apart from that their Dining equity facility is in a bad situation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Moreover, their charges are higher and not affordable they did not give the quality of service that the customer pays for</a:t>
            </a:r>
            <a:endParaRPr sz="12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16" name="Google Shape;116;p5"/>
          <p:cNvPicPr preferRelativeResize="0"/>
          <p:nvPr/>
        </p:nvPicPr>
        <p:blipFill rotWithShape="1">
          <a:blip r:embed="rId3">
            <a:alphaModFix/>
          </a:blip>
          <a:srcRect/>
          <a:stretch/>
        </p:blipFill>
        <p:spPr>
          <a:xfrm>
            <a:off x="4572000" y="0"/>
            <a:ext cx="4419599" cy="40536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6"/>
          <p:cNvSpPr txBox="1">
            <a:spLocks noGrp="1"/>
          </p:cNvSpPr>
          <p:nvPr>
            <p:ph type="title"/>
          </p:nvPr>
        </p:nvSpPr>
        <p:spPr>
          <a:xfrm>
            <a:off x="311700" y="410000"/>
            <a:ext cx="4865400" cy="6078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Roles and functions of guest service</a:t>
            </a:r>
            <a:endParaRPr sz="2400"/>
          </a:p>
        </p:txBody>
      </p:sp>
      <p:sp>
        <p:nvSpPr>
          <p:cNvPr id="122" name="Google Shape;122;p6"/>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fontScale="85000" lnSpcReduction="20000"/>
          </a:bodyPr>
          <a:lstStyle/>
          <a:p>
            <a:pPr marL="0" lvl="0" indent="0" algn="just" rtl="0">
              <a:lnSpc>
                <a:spcPct val="150000"/>
              </a:lnSpc>
              <a:spcBef>
                <a:spcPts val="0"/>
              </a:spcBef>
              <a:spcAft>
                <a:spcPts val="0"/>
              </a:spcAft>
              <a:buSzPct val="150000"/>
              <a:buNone/>
            </a:pPr>
            <a:r>
              <a:rPr lang="en" sz="1200" b="1">
                <a:solidFill>
                  <a:srgbClr val="000000"/>
                </a:solidFill>
                <a:latin typeface="Times New Roman"/>
                <a:ea typeface="Times New Roman"/>
                <a:cs typeface="Times New Roman"/>
                <a:sym typeface="Times New Roman"/>
              </a:rPr>
              <a:t>The functions of guest service are:</a:t>
            </a:r>
            <a:endParaRPr sz="1200" b="1">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Good hospitality and the experience of the customers can help LXR, Waldorf Astoria and Conrad company under the Hilton group in gaining the trust of customers </a:t>
            </a:r>
            <a:endParaRPr sz="120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Apart from that  if the customers will be happy and satisfied then they will happily give good reviews and recommendations to LXR, Waldorf Astoria and Conrad company under the Hilton group (</a:t>
            </a:r>
            <a:r>
              <a:rPr lang="en" sz="1200">
                <a:solidFill>
                  <a:srgbClr val="222222"/>
                </a:solidFill>
                <a:highlight>
                  <a:srgbClr val="FFFFFF"/>
                </a:highlight>
                <a:latin typeface="Times New Roman"/>
                <a:ea typeface="Times New Roman"/>
                <a:cs typeface="Times New Roman"/>
                <a:sym typeface="Times New Roman"/>
              </a:rPr>
              <a:t>Buhalis </a:t>
            </a:r>
            <a:r>
              <a:rPr lang="en" sz="1200" i="1">
                <a:solidFill>
                  <a:srgbClr val="222222"/>
                </a:solidFill>
                <a:highlight>
                  <a:srgbClr val="FFFFFF"/>
                </a:highlight>
                <a:latin typeface="Times New Roman"/>
                <a:ea typeface="Times New Roman"/>
                <a:cs typeface="Times New Roman"/>
                <a:sym typeface="Times New Roman"/>
              </a:rPr>
              <a:t>et.al.</a:t>
            </a:r>
            <a:r>
              <a:rPr lang="en" sz="1200">
                <a:solidFill>
                  <a:srgbClr val="222222"/>
                </a:solidFill>
                <a:highlight>
                  <a:srgbClr val="FFFFFF"/>
                </a:highlight>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Because of the personal guest service, the customers can be satisfied towards the service of  LXR, Waldorf Astoria and Conrad company under the Hilton Group and this will help the company to achieve good success</a:t>
            </a:r>
            <a:endParaRPr sz="120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Good customer service will bring customer satisfaction which can lead to the attraction of new customers</a:t>
            </a:r>
            <a:endParaRPr sz="12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00000"/>
              <a:buNone/>
            </a:pPr>
            <a:endParaRPr/>
          </a:p>
        </p:txBody>
      </p:sp>
      <p:pic>
        <p:nvPicPr>
          <p:cNvPr id="123" name="Google Shape;123;p6"/>
          <p:cNvPicPr preferRelativeResize="0"/>
          <p:nvPr/>
        </p:nvPicPr>
        <p:blipFill rotWithShape="1">
          <a:blip r:embed="rId3">
            <a:alphaModFix/>
          </a:blip>
          <a:srcRect/>
          <a:stretch/>
        </p:blipFill>
        <p:spPr>
          <a:xfrm>
            <a:off x="5080475" y="0"/>
            <a:ext cx="4063525" cy="4198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7"/>
          <p:cNvSpPr txBox="1">
            <a:spLocks noGrp="1"/>
          </p:cNvSpPr>
          <p:nvPr>
            <p:ph type="title"/>
          </p:nvPr>
        </p:nvSpPr>
        <p:spPr>
          <a:xfrm>
            <a:off x="311700" y="410000"/>
            <a:ext cx="4401000" cy="6078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SzPct val="138888"/>
              <a:buNone/>
            </a:pPr>
            <a:r>
              <a:rPr lang="en" sz="2400" b="1">
                <a:solidFill>
                  <a:srgbClr val="000000"/>
                </a:solidFill>
                <a:latin typeface="Times New Roman"/>
                <a:ea typeface="Times New Roman"/>
                <a:cs typeface="Times New Roman"/>
                <a:sym typeface="Times New Roman"/>
              </a:rPr>
              <a:t>Roles and functions of guest service</a:t>
            </a:r>
            <a:endParaRPr/>
          </a:p>
        </p:txBody>
      </p:sp>
      <p:sp>
        <p:nvSpPr>
          <p:cNvPr id="129" name="Google Shape;129;p7"/>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SzPct val="150000"/>
              <a:buNone/>
            </a:pPr>
            <a:r>
              <a:rPr lang="en" sz="1200" b="1">
                <a:solidFill>
                  <a:srgbClr val="000000"/>
                </a:solidFill>
                <a:latin typeface="Times New Roman"/>
                <a:ea typeface="Times New Roman"/>
                <a:cs typeface="Times New Roman"/>
                <a:sym typeface="Times New Roman"/>
              </a:rPr>
              <a:t>The roles of guest service are:</a:t>
            </a:r>
            <a:endParaRPr sz="1200" b="1">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A guest service agent will attend all the telephone calls of LXR, Waldorf Astoria and Conrad company under the Hilton group</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guest service agent will look after all the bookings and cancellations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All the reservations of LXR, Waldorf Astoria and Conrad company under the Hilton group will be looked after by the guest service agent</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When customers will arrive at LXR, Waldorf Astoria and Conrad company under the Hilton group then it will be the responsibility of the guest service agent to welcome them (</a:t>
            </a:r>
            <a:r>
              <a:rPr lang="en" sz="1200">
                <a:solidFill>
                  <a:srgbClr val="222222"/>
                </a:solidFill>
                <a:highlight>
                  <a:srgbClr val="FFFFFF"/>
                </a:highlight>
                <a:latin typeface="Times New Roman"/>
                <a:ea typeface="Times New Roman"/>
                <a:cs typeface="Times New Roman"/>
                <a:sym typeface="Times New Roman"/>
              </a:rPr>
              <a:t>Mekhruza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00000"/>
              <a:buNone/>
            </a:pPr>
            <a:endParaRPr/>
          </a:p>
        </p:txBody>
      </p:sp>
      <p:pic>
        <p:nvPicPr>
          <p:cNvPr id="130" name="Google Shape;130;p7"/>
          <p:cNvPicPr preferRelativeResize="0"/>
          <p:nvPr/>
        </p:nvPicPr>
        <p:blipFill rotWithShape="1">
          <a:blip r:embed="rId3">
            <a:alphaModFix/>
          </a:blip>
          <a:srcRect/>
          <a:stretch/>
        </p:blipFill>
        <p:spPr>
          <a:xfrm>
            <a:off x="4865100" y="13800"/>
            <a:ext cx="4575925" cy="38828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SzPct val="138888"/>
              <a:buNone/>
            </a:pPr>
            <a:r>
              <a:rPr lang="en" sz="2400" b="1">
                <a:solidFill>
                  <a:srgbClr val="000000"/>
                </a:solidFill>
                <a:latin typeface="Times New Roman"/>
                <a:ea typeface="Times New Roman"/>
                <a:cs typeface="Times New Roman"/>
                <a:sym typeface="Times New Roman"/>
              </a:rPr>
              <a:t>Roles and functions of guest service</a:t>
            </a:r>
            <a:endParaRPr/>
          </a:p>
        </p:txBody>
      </p:sp>
      <p:sp>
        <p:nvSpPr>
          <p:cNvPr id="136" name="Google Shape;136;p8"/>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All the keys to the rooms of LXR, Waldorf Astoria and Conrad company under the Hilton group brand companies will be looked after by the guest service agent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 guest service agent will have to communicate with all of the other departments of LXR, Waldorf Astoria and Conrad company under the Hilton group brands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guest service agent will also look after all the customers' needs and answer their queries</a:t>
            </a:r>
            <a:endParaRPr sz="1200">
              <a:solidFill>
                <a:srgbClr val="000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ts val="1800"/>
              <a:buNone/>
            </a:pPr>
            <a:endParaRPr sz="1200">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800"/>
              <a:buNone/>
            </a:pPr>
            <a:endParaRPr/>
          </a:p>
        </p:txBody>
      </p:sp>
      <p:pic>
        <p:nvPicPr>
          <p:cNvPr id="137" name="Google Shape;137;p8"/>
          <p:cNvPicPr preferRelativeResize="0"/>
          <p:nvPr/>
        </p:nvPicPr>
        <p:blipFill rotWithShape="1">
          <a:blip r:embed="rId3">
            <a:alphaModFix/>
          </a:blip>
          <a:srcRect/>
          <a:stretch/>
        </p:blipFill>
        <p:spPr>
          <a:xfrm>
            <a:off x="4724400" y="0"/>
            <a:ext cx="4419599" cy="4361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9"/>
          <p:cNvSpPr txBox="1">
            <a:spLocks noGrp="1"/>
          </p:cNvSpPr>
          <p:nvPr>
            <p:ph type="title"/>
          </p:nvPr>
        </p:nvSpPr>
        <p:spPr>
          <a:xfrm>
            <a:off x="311700" y="410000"/>
            <a:ext cx="4321200" cy="6078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Conclusion </a:t>
            </a:r>
            <a:endParaRPr sz="2400"/>
          </a:p>
        </p:txBody>
      </p:sp>
      <p:sp>
        <p:nvSpPr>
          <p:cNvPr id="143" name="Google Shape;143;p9"/>
          <p:cNvSpPr txBox="1">
            <a:spLocks noGrp="1"/>
          </p:cNvSpPr>
          <p:nvPr>
            <p:ph type="body" idx="1"/>
          </p:nvPr>
        </p:nvSpPr>
        <p:spPr>
          <a:xfrm>
            <a:off x="311700" y="1229875"/>
            <a:ext cx="4260300" cy="33390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study concludes all the important aspects of guest service management. This can help LXR, Waldorf Astoria and Conrad company under the Hilton group in improving its guest service and hospitality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Here, an overview of LXR, Waldorf Astoria and Conrad company under the Hilton group brand those provided to add clarity to the project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 small discussion part is also included in the study where the features of LXR, Waldorf Astoria and Conrad company under   Hilton group are given</a:t>
            </a:r>
            <a:endParaRPr/>
          </a:p>
        </p:txBody>
      </p:sp>
      <p:pic>
        <p:nvPicPr>
          <p:cNvPr id="144" name="Google Shape;144;p9"/>
          <p:cNvPicPr preferRelativeResize="0"/>
          <p:nvPr/>
        </p:nvPicPr>
        <p:blipFill rotWithShape="1">
          <a:blip r:embed="rId3">
            <a:alphaModFix/>
          </a:blip>
          <a:srcRect/>
          <a:stretch/>
        </p:blipFill>
        <p:spPr>
          <a:xfrm>
            <a:off x="4785300" y="0"/>
            <a:ext cx="4358700" cy="43366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0"/>
          <p:cNvSpPr txBox="1">
            <a:spLocks noGrp="1"/>
          </p:cNvSpPr>
          <p:nvPr>
            <p:ph type="title"/>
          </p:nvPr>
        </p:nvSpPr>
        <p:spPr>
          <a:xfrm>
            <a:off x="311700" y="410000"/>
            <a:ext cx="4260300" cy="6078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3000"/>
              <a:buNone/>
            </a:pPr>
            <a:r>
              <a:rPr lang="en" sz="2400" b="1">
                <a:solidFill>
                  <a:srgbClr val="000000"/>
                </a:solidFill>
                <a:latin typeface="Times New Roman"/>
                <a:ea typeface="Times New Roman"/>
                <a:cs typeface="Times New Roman"/>
                <a:sym typeface="Times New Roman"/>
              </a:rPr>
              <a:t>Reference List</a:t>
            </a:r>
            <a:endParaRPr sz="2400"/>
          </a:p>
        </p:txBody>
      </p:sp>
      <p:sp>
        <p:nvSpPr>
          <p:cNvPr id="150" name="Google Shape;150;p10"/>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fontScale="85000" lnSpcReduction="20000"/>
          </a:bodyPr>
          <a:lstStyle/>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Bhandari, R. and Sin, M.V.A., 2023. Optimizing digital marketing in hospitality industries. </a:t>
            </a:r>
            <a:r>
              <a:rPr lang="en" sz="1200" i="1">
                <a:solidFill>
                  <a:srgbClr val="222222"/>
                </a:solidFill>
                <a:highlight>
                  <a:srgbClr val="FFFFFF"/>
                </a:highlight>
                <a:latin typeface="Times New Roman"/>
                <a:ea typeface="Times New Roman"/>
                <a:cs typeface="Times New Roman"/>
                <a:sym typeface="Times New Roman"/>
              </a:rPr>
              <a:t>Startupreneur Bisnis Digital (SABDA Journal)</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2</a:t>
            </a:r>
            <a:r>
              <a:rPr lang="en" sz="1200">
                <a:solidFill>
                  <a:srgbClr val="222222"/>
                </a:solidFill>
                <a:highlight>
                  <a:srgbClr val="FFFFFF"/>
                </a:highlight>
                <a:latin typeface="Times New Roman"/>
                <a:ea typeface="Times New Roman"/>
                <a:cs typeface="Times New Roman"/>
                <a:sym typeface="Times New Roman"/>
              </a:rPr>
              <a:t>(1).</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Buhalis, D., O’Connor, P. and Leung, R., 2023. Smart hospitality: from smart cities and smart tourism towards agile business ecosystems in networked destinations. </a:t>
            </a:r>
            <a:r>
              <a:rPr lang="en" sz="1200" i="1">
                <a:solidFill>
                  <a:srgbClr val="222222"/>
                </a:solidFill>
                <a:highlight>
                  <a:srgbClr val="FFFFFF"/>
                </a:highlight>
                <a:latin typeface="Times New Roman"/>
                <a:ea typeface="Times New Roman"/>
                <a:cs typeface="Times New Roman"/>
                <a:sym typeface="Times New Roman"/>
              </a:rPr>
              <a:t>International Journal of Contemporary Hospitality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35</a:t>
            </a:r>
            <a:r>
              <a:rPr lang="en" sz="1200">
                <a:solidFill>
                  <a:srgbClr val="222222"/>
                </a:solidFill>
                <a:highlight>
                  <a:srgbClr val="FFFFFF"/>
                </a:highlight>
                <a:latin typeface="Times New Roman"/>
                <a:ea typeface="Times New Roman"/>
                <a:cs typeface="Times New Roman"/>
                <a:sym typeface="Times New Roman"/>
              </a:rPr>
              <a:t>(1), pp.369-393.</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Zhao, L., Jolly, P.M. and Zhao, S., 2023. Do illegitimate tasks undermine hospitality employees’ proactive customer service performance? A moderated dual-path model. </a:t>
            </a:r>
            <a:r>
              <a:rPr lang="en" sz="1200" i="1">
                <a:solidFill>
                  <a:srgbClr val="222222"/>
                </a:solidFill>
                <a:highlight>
                  <a:srgbClr val="FFFFFF"/>
                </a:highlight>
                <a:latin typeface="Times New Roman"/>
                <a:ea typeface="Times New Roman"/>
                <a:cs typeface="Times New Roman"/>
                <a:sym typeface="Times New Roman"/>
              </a:rPr>
              <a:t>Journal of Hospitality Marketing &amp;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32</a:t>
            </a:r>
            <a:r>
              <a:rPr lang="en" sz="1200">
                <a:solidFill>
                  <a:srgbClr val="222222"/>
                </a:solidFill>
                <a:highlight>
                  <a:srgbClr val="FFFFFF"/>
                </a:highlight>
                <a:latin typeface="Times New Roman"/>
                <a:ea typeface="Times New Roman"/>
                <a:cs typeface="Times New Roman"/>
                <a:sym typeface="Times New Roman"/>
              </a:rPr>
              <a:t>(1), pp.95-121.</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Al-Jarrah, M., Hailat, K. and Jarah, B., 2023. Total quality management and its role in improving customer relations in Jordanian Islamic banks. </a:t>
            </a:r>
            <a:r>
              <a:rPr lang="en" sz="1200" i="1">
                <a:solidFill>
                  <a:srgbClr val="222222"/>
                </a:solidFill>
                <a:highlight>
                  <a:srgbClr val="FFFFFF"/>
                </a:highlight>
                <a:latin typeface="Times New Roman"/>
                <a:ea typeface="Times New Roman"/>
                <a:cs typeface="Times New Roman"/>
                <a:sym typeface="Times New Roman"/>
              </a:rPr>
              <a:t>Uncertain Supply Chain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11</a:t>
            </a:r>
            <a:r>
              <a:rPr lang="en" sz="1200">
                <a:solidFill>
                  <a:srgbClr val="222222"/>
                </a:solidFill>
                <a:highlight>
                  <a:srgbClr val="FFFFFF"/>
                </a:highlight>
                <a:latin typeface="Times New Roman"/>
                <a:ea typeface="Times New Roman"/>
                <a:cs typeface="Times New Roman"/>
                <a:sym typeface="Times New Roman"/>
              </a:rPr>
              <a:t>(1), pp.119-126.</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Hong, V.T.T., Khalifa, G.S.A., Hossain, M.S., Trung, N.V.H., El-Aidie, S.A.M., Hewedi, M.M. and Ali, E.M., 2023. Determinants of customer engagement behaviour in hospitality industry: evidence from Vietnam. </a:t>
            </a:r>
            <a:r>
              <a:rPr lang="en" sz="1200" i="1">
                <a:solidFill>
                  <a:srgbClr val="222222"/>
                </a:solidFill>
                <a:highlight>
                  <a:srgbClr val="FFFFFF"/>
                </a:highlight>
                <a:latin typeface="Times New Roman"/>
                <a:ea typeface="Times New Roman"/>
                <a:cs typeface="Times New Roman"/>
                <a:sym typeface="Times New Roman"/>
              </a:rPr>
              <a:t>International Journal of Business Environment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14</a:t>
            </a:r>
            <a:r>
              <a:rPr lang="en" sz="1200">
                <a:solidFill>
                  <a:srgbClr val="222222"/>
                </a:solidFill>
                <a:highlight>
                  <a:srgbClr val="FFFFFF"/>
                </a:highlight>
                <a:latin typeface="Times New Roman"/>
                <a:ea typeface="Times New Roman"/>
                <a:cs typeface="Times New Roman"/>
                <a:sym typeface="Times New Roman"/>
              </a:rPr>
              <a:t>(1), pp.94-118.</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Buhalis, D. and Moldavska, I., 2022. Voice assistants in hospitality: using artificial intelligence for customer service. </a:t>
            </a:r>
            <a:r>
              <a:rPr lang="en" sz="1200" i="1">
                <a:solidFill>
                  <a:srgbClr val="222222"/>
                </a:solidFill>
                <a:highlight>
                  <a:srgbClr val="FFFFFF"/>
                </a:highlight>
                <a:latin typeface="Times New Roman"/>
                <a:ea typeface="Times New Roman"/>
                <a:cs typeface="Times New Roman"/>
                <a:sym typeface="Times New Roman"/>
              </a:rPr>
              <a:t>Journal of Hospitality and Tourism Technology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13</a:t>
            </a:r>
            <a:r>
              <a:rPr lang="en" sz="1200">
                <a:solidFill>
                  <a:srgbClr val="222222"/>
                </a:solidFill>
                <a:highlight>
                  <a:srgbClr val="FFFFFF"/>
                </a:highlight>
                <a:latin typeface="Times New Roman"/>
                <a:ea typeface="Times New Roman"/>
                <a:cs typeface="Times New Roman"/>
                <a:sym typeface="Times New Roman"/>
              </a:rPr>
              <a:t>(3), pp.386-403.</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Rescalvo-Martin, E., Gutierrez-Gutierrez, L. and Llorens-Montes, F.J., 2021. The effect of paradoxical leadership on extra-role service in the hospitality industry. </a:t>
            </a:r>
            <a:r>
              <a:rPr lang="en" sz="1200" i="1">
                <a:solidFill>
                  <a:srgbClr val="222222"/>
                </a:solidFill>
                <a:highlight>
                  <a:srgbClr val="FFFFFF"/>
                </a:highlight>
                <a:latin typeface="Times New Roman"/>
                <a:ea typeface="Times New Roman"/>
                <a:cs typeface="Times New Roman"/>
                <a:sym typeface="Times New Roman"/>
              </a:rPr>
              <a:t>International Journal of Contemporary Hospitality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33</a:t>
            </a:r>
            <a:r>
              <a:rPr lang="en" sz="1200">
                <a:solidFill>
                  <a:srgbClr val="222222"/>
                </a:solidFill>
                <a:highlight>
                  <a:srgbClr val="FFFFFF"/>
                </a:highlight>
                <a:latin typeface="Times New Roman"/>
                <a:ea typeface="Times New Roman"/>
                <a:cs typeface="Times New Roman"/>
                <a:sym typeface="Times New Roman"/>
              </a:rPr>
              <a:t>(10), pp.3661-3684.</a:t>
            </a:r>
            <a:endParaRPr sz="12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ct val="176470"/>
              <a:buNone/>
            </a:pPr>
            <a:r>
              <a:rPr lang="en" sz="1200">
                <a:solidFill>
                  <a:srgbClr val="222222"/>
                </a:solidFill>
                <a:highlight>
                  <a:srgbClr val="FFFFFF"/>
                </a:highlight>
                <a:latin typeface="Times New Roman"/>
                <a:ea typeface="Times New Roman"/>
                <a:cs typeface="Times New Roman"/>
                <a:sym typeface="Times New Roman"/>
              </a:rPr>
              <a:t>Mekhruza, V., Malokhat, S., Rustam, T. and Bakhora, R., 2022. PERFORMANCE OF HILTON: HOW HILTON TACKLES THE EPIDEMIC COVID-19 DISEASE. </a:t>
            </a:r>
            <a:r>
              <a:rPr lang="en" sz="1200" i="1">
                <a:solidFill>
                  <a:srgbClr val="222222"/>
                </a:solidFill>
                <a:highlight>
                  <a:srgbClr val="FFFFFF"/>
                </a:highlight>
                <a:latin typeface="Times New Roman"/>
                <a:ea typeface="Times New Roman"/>
                <a:cs typeface="Times New Roman"/>
                <a:sym typeface="Times New Roman"/>
              </a:rPr>
              <a:t>Thematics Journal of Business Management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5</a:t>
            </a:r>
            <a:r>
              <a:rPr lang="en" sz="1200">
                <a:solidFill>
                  <a:srgbClr val="222222"/>
                </a:solidFill>
                <a:highlight>
                  <a:srgbClr val="FFFFFF"/>
                </a:highlight>
                <a:latin typeface="Times New Roman"/>
                <a:ea typeface="Times New Roman"/>
                <a:cs typeface="Times New Roman"/>
                <a:sym typeface="Times New Roman"/>
              </a:rPr>
              <a:t>(2).</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endParaRPr/>
          </a:p>
        </p:txBody>
      </p:sp>
      <p:sp>
        <p:nvSpPr>
          <p:cNvPr id="156" name="Google Shape;156;p1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800"/>
              <a:buNone/>
            </a:pPr>
            <a:endParaRPr/>
          </a:p>
        </p:txBody>
      </p:sp>
      <p:pic>
        <p:nvPicPr>
          <p:cNvPr id="157" name="Google Shape;157;p11"/>
          <p:cNvPicPr preferRelativeResize="0"/>
          <p:nvPr/>
        </p:nvPicPr>
        <p:blipFill rotWithShape="1">
          <a:blip r:embed="rId3">
            <a:alphaModFix/>
          </a:blip>
          <a:srcRect/>
          <a:stretch/>
        </p:blipFill>
        <p:spPr>
          <a:xfrm>
            <a:off x="0" y="0"/>
            <a:ext cx="9144000" cy="5143499"/>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1516</Words>
  <Application>Microsoft Office PowerPoint</Application>
  <PresentationFormat>On-screen Show (16:9)</PresentationFormat>
  <Paragraphs>58</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Times New Roman</vt:lpstr>
      <vt:lpstr>Roboto</vt:lpstr>
      <vt:lpstr>Arial</vt:lpstr>
      <vt:lpstr>Geometric</vt:lpstr>
      <vt:lpstr>HOSPITALITY AND GUEST SERVICES</vt:lpstr>
      <vt:lpstr>                                        Hospitality and Guest Services      Name: Rares Cristian Puian Student ID Number:2232736 The Module Title:  Hospitality and Guest Services Lecturer’s Name: Luciana Suardi  </vt:lpstr>
      <vt:lpstr>Introduction</vt:lpstr>
      <vt:lpstr>Company Overview </vt:lpstr>
      <vt:lpstr>Discussion </vt:lpstr>
      <vt:lpstr>Discussion </vt:lpstr>
      <vt:lpstr>Roles and functions of guest service</vt:lpstr>
      <vt:lpstr>Roles and functions of guest service</vt:lpstr>
      <vt:lpstr>Roles and functions of guest service</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cp:lastModifiedBy>Rares Puian</cp:lastModifiedBy>
  <cp:revision>1</cp:revision>
  <dcterms:modified xsi:type="dcterms:W3CDTF">2023-05-23T18:04:18Z</dcterms:modified>
</cp:coreProperties>
</file>