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91" r:id="rId3"/>
    <p:sldId id="268" r:id="rId4"/>
    <p:sldId id="263" r:id="rId5"/>
    <p:sldId id="264" r:id="rId6"/>
    <p:sldId id="265" r:id="rId7"/>
    <p:sldId id="266" r:id="rId8"/>
    <p:sldId id="292" r:id="rId9"/>
    <p:sldId id="256" r:id="rId10"/>
    <p:sldId id="284" r:id="rId11"/>
    <p:sldId id="259" r:id="rId12"/>
    <p:sldId id="285" r:id="rId13"/>
    <p:sldId id="286" r:id="rId14"/>
    <p:sldId id="287" r:id="rId15"/>
    <p:sldId id="272" r:id="rId16"/>
    <p:sldId id="273" r:id="rId17"/>
    <p:sldId id="274" r:id="rId18"/>
    <p:sldId id="262" r:id="rId19"/>
    <p:sldId id="275" r:id="rId20"/>
    <p:sldId id="276" r:id="rId21"/>
    <p:sldId id="267" r:id="rId22"/>
    <p:sldId id="288" r:id="rId23"/>
    <p:sldId id="289"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BEA2AA-DD4A-4781-B0F7-633D6248A78A}" v="13" dt="2026-07-13T11:26:52.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4A12D5-CFD7-4368-BA98-05009AE87CE2}" type="datetimeFigureOut">
              <a:t>7/13/2026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47CA54-7E84-4F50-95B7-1A3244798B6A}" type="slidenum">
              <a:t>‹#›</a:t>
            </a:fld>
            <a:endParaRPr lang="en-GB"/>
          </a:p>
        </p:txBody>
      </p:sp>
    </p:spTree>
    <p:extLst>
      <p:ext uri="{BB962C8B-B14F-4D97-AF65-F5344CB8AC3E}">
        <p14:creationId xmlns:p14="http://schemas.microsoft.com/office/powerpoint/2010/main" val="1619250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a:t>
            </a:r>
            <a:r>
              <a:rPr lang="en-US" sz="1200" kern="1200" baseline="0" dirty="0">
                <a:solidFill>
                  <a:schemeClr val="tx1"/>
                </a:solidFill>
                <a:effectLst/>
                <a:latin typeface="+mn-lt"/>
                <a:ea typeface="+mn-ea"/>
                <a:cs typeface="+mn-cs"/>
              </a:rPr>
              <a:t>e are different workplace tasks that could be adopted by Riverdale Nursing Home including staff communication for exchanging and sharing patient information among staff, </a:t>
            </a:r>
            <a:r>
              <a:rPr lang="en-US" sz="1200" b="1" kern="1200" baseline="0" dirty="0">
                <a:solidFill>
                  <a:srgbClr val="FF0000"/>
                </a:solidFill>
                <a:effectLst/>
                <a:latin typeface="+mn-lt"/>
                <a:ea typeface="+mn-ea"/>
                <a:cs typeface="+mn-cs"/>
              </a:rPr>
              <a:t>secure file storage for safe access and storage of information, care documentation that covers all assessments, care plans, medication and incidents data while staff schedule is used to </a:t>
            </a:r>
            <a:r>
              <a:rPr lang="en-US" sz="1200" b="1" kern="1200" baseline="0" dirty="0" err="1">
                <a:solidFill>
                  <a:srgbClr val="FF0000"/>
                </a:solidFill>
                <a:effectLst/>
                <a:latin typeface="+mn-lt"/>
                <a:ea typeface="+mn-ea"/>
                <a:cs typeface="+mn-cs"/>
              </a:rPr>
              <a:t>organise</a:t>
            </a:r>
            <a:r>
              <a:rPr lang="en-US" sz="1200" b="1" kern="1200" baseline="0" dirty="0">
                <a:solidFill>
                  <a:srgbClr val="FF0000"/>
                </a:solidFill>
                <a:effectLst/>
                <a:latin typeface="+mn-lt"/>
                <a:ea typeface="+mn-ea"/>
                <a:cs typeface="+mn-cs"/>
              </a:rPr>
              <a:t> the staff and maintain adequacy and staff training would support staff competence, compliance and continuous development. </a:t>
            </a:r>
            <a:r>
              <a:rPr lang="en-US" sz="1200" kern="1200" dirty="0">
                <a:solidFill>
                  <a:schemeClr val="tx1"/>
                </a:solidFill>
                <a:effectLst/>
                <a:latin typeface="+mn-lt"/>
                <a:ea typeface="+mn-ea"/>
                <a:cs typeface="+mn-cs"/>
              </a:rPr>
              <a:t>In Riverdale Nursing Home, staff communication is significant workplace task where interaction and coordination is required between </a:t>
            </a:r>
            <a:r>
              <a:rPr lang="en-US" sz="1200" kern="1200" dirty="0" err="1">
                <a:solidFill>
                  <a:schemeClr val="tx1"/>
                </a:solidFill>
                <a:effectLst/>
                <a:latin typeface="+mn-lt"/>
                <a:ea typeface="+mn-ea"/>
                <a:cs typeface="+mn-cs"/>
              </a:rPr>
              <a:t>carers</a:t>
            </a:r>
            <a:r>
              <a:rPr lang="en-US" sz="1200" kern="1200" dirty="0">
                <a:solidFill>
                  <a:schemeClr val="tx1"/>
                </a:solidFill>
                <a:effectLst/>
                <a:latin typeface="+mn-lt"/>
                <a:ea typeface="+mn-ea"/>
                <a:cs typeface="+mn-cs"/>
              </a:rPr>
              <a:t>, nurses, and admin staff across two buildings to maintain continuity and quality of patient care (</a:t>
            </a:r>
            <a:r>
              <a:rPr lang="en-US" sz="1200" kern="1200" dirty="0" err="1">
                <a:solidFill>
                  <a:schemeClr val="tx1"/>
                </a:solidFill>
                <a:effectLst/>
                <a:latin typeface="+mn-lt"/>
                <a:ea typeface="+mn-ea"/>
                <a:cs typeface="+mn-cs"/>
              </a:rPr>
              <a:t>Erjavec</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Knavs</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Bedenčič</a:t>
            </a:r>
            <a:r>
              <a:rPr lang="en-US" sz="1200" kern="1200" dirty="0">
                <a:solidFill>
                  <a:schemeClr val="tx1"/>
                </a:solidFill>
                <a:effectLst/>
                <a:latin typeface="+mn-lt"/>
                <a:ea typeface="+mn-ea"/>
                <a:cs typeface="+mn-cs"/>
              </a:rPr>
              <a:t>, 2022). In regards to this, staff communication would mean shift handovers, medication changes, urgent updates and coordination between multidisciplinary team responsible for providing patient care. Staff communication in healthcare is significant in information exchange, providing instructions and feedback among the healthcare professionals to deliver safe, effective and coordinated patient care (Sheehan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Staff communication could be done using verbal, written and digital communication and requires teamwork support to improve clinical decision making and reducing errors (Gross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2016). On the other hand, poor communication creates risks in medication management, duplication of work, missed messages and thereby undermining the efficiency of the timely and quality of care for the patients. For supporting real-time communication, there is a need for secured and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information sharing to improve coordination and reduce communication failures between shifts and departments (</a:t>
            </a:r>
            <a:r>
              <a:rPr lang="en-US" sz="1200" kern="1200" dirty="0" err="1">
                <a:solidFill>
                  <a:schemeClr val="tx1"/>
                </a:solidFill>
                <a:effectLst/>
                <a:latin typeface="+mn-lt"/>
                <a:ea typeface="+mn-ea"/>
                <a:cs typeface="+mn-cs"/>
              </a:rPr>
              <a:t>Ernstmeyer</a:t>
            </a:r>
            <a:r>
              <a:rPr lang="en-US" sz="1200" kern="1200" dirty="0">
                <a:solidFill>
                  <a:schemeClr val="tx1"/>
                </a:solidFill>
                <a:effectLst/>
                <a:latin typeface="+mn-lt"/>
                <a:ea typeface="+mn-ea"/>
                <a:cs typeface="+mn-cs"/>
              </a:rPr>
              <a:t>, 2021).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1077719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is the suitable Microsoft 365 tool selected for staff communication in Riverdale Nursing Home. This tool is a digital and cloud-based platform which enables communication using instant messaging, video meetings, file sharing and teamwork within a team and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a whole (Redmond, 2016). Within healthcare setting, Microsoft Teams would be suitable for supporting staff communication through accurate information sharing, coordination and one system communication by combining messaging, video meetings and file sharing accessible by all the team members and staff across different departments, shifts and buildings (Wheeler, 2020). This tool helps in promoting collaboration through effective staff communication and this helps in improving efficiency and productivity of the services at the nursing home. Microsoft Teams offers real-time collaboration that supports the team members to receive consistent information and update about patient’s conditions by reducing miscommunication and conflicts (Hargreaves, Clarke and Lester, 2022).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920016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is a tool responsible for improving communication efficiency especially in Riverdale Nursing Home. Using this tool, the staff members are able to gain access to real-time updates and information about critical condition of the patients through rapid and timely information sharing (Redmond, 2016). There is also improved coordination with the use of Microsoft Teams by the staffs since they are able communicate with the team members in different wards, shifts, departments and buildings through this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channel that reduces confusion and duplication of messages (</a:t>
            </a:r>
            <a:r>
              <a:rPr lang="en-US" sz="1200" kern="1200" dirty="0" err="1">
                <a:solidFill>
                  <a:schemeClr val="tx1"/>
                </a:solidFill>
                <a:effectLst/>
                <a:latin typeface="+mn-lt"/>
                <a:ea typeface="+mn-ea"/>
                <a:cs typeface="+mn-cs"/>
              </a:rPr>
              <a:t>Ilag</a:t>
            </a:r>
            <a:r>
              <a:rPr lang="en-US" sz="1200" kern="1200" dirty="0">
                <a:solidFill>
                  <a:schemeClr val="tx1"/>
                </a:solidFill>
                <a:effectLst/>
                <a:latin typeface="+mn-lt"/>
                <a:ea typeface="+mn-ea"/>
                <a:cs typeface="+mn-cs"/>
              </a:rPr>
              <a:t>, 2020). Since the Microsoft Teams enhances coordination and efficiency, this structured channel enables the multidisciplinary team to reduce their reliance on paper-based documentation systems as there exists risks of slow maintenance, missed information and prone to errors (</a:t>
            </a:r>
            <a:r>
              <a:rPr lang="en-US" sz="1200" kern="1200" dirty="0" err="1">
                <a:solidFill>
                  <a:schemeClr val="tx1"/>
                </a:solidFill>
                <a:effectLst/>
                <a:latin typeface="+mn-lt"/>
                <a:ea typeface="+mn-ea"/>
                <a:cs typeface="+mn-cs"/>
              </a:rPr>
              <a:t>Melati</a:t>
            </a:r>
            <a:r>
              <a:rPr lang="en-US" sz="1200" kern="1200" dirty="0">
                <a:solidFill>
                  <a:schemeClr val="tx1"/>
                </a:solidFill>
                <a:effectLst/>
                <a:latin typeface="+mn-lt"/>
                <a:ea typeface="+mn-ea"/>
                <a:cs typeface="+mn-cs"/>
              </a:rPr>
              <a:t>, 2025). Therefore, Microsoft Teams enhances the speed, clarity and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 staff communication and this would support teamwork and ensure that safe and more efficient care is delivered to the patient.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2807583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has several advantages which includes staff communication is facilitated through real-time and instant communication through messaging structured channels, file sharing feature which improved coordination between staff across shifts and buildings (</a:t>
            </a:r>
            <a:r>
              <a:rPr lang="en-US" sz="1200" kern="1200" dirty="0" err="1">
                <a:solidFill>
                  <a:schemeClr val="tx1"/>
                </a:solidFill>
                <a:effectLst/>
                <a:latin typeface="+mn-lt"/>
                <a:ea typeface="+mn-ea"/>
                <a:cs typeface="+mn-cs"/>
              </a:rPr>
              <a:t>Ilag</a:t>
            </a:r>
            <a:r>
              <a:rPr lang="en-US" sz="1200" kern="1200" dirty="0">
                <a:solidFill>
                  <a:schemeClr val="tx1"/>
                </a:solidFill>
                <a:effectLst/>
                <a:latin typeface="+mn-lt"/>
                <a:ea typeface="+mn-ea"/>
                <a:cs typeface="+mn-cs"/>
              </a:rPr>
              <a:t>, 2020). Additionally, accountability is also enhanced through the use of Microsoft Teams since the communication notes and conversation history are recorded and reviewed later if needed to track decisions and medical updates related to patient care (</a:t>
            </a:r>
            <a:r>
              <a:rPr lang="en-US" sz="1200" kern="1200" dirty="0" err="1">
                <a:solidFill>
                  <a:schemeClr val="tx1"/>
                </a:solidFill>
                <a:effectLst/>
                <a:latin typeface="+mn-lt"/>
                <a:ea typeface="+mn-ea"/>
                <a:cs typeface="+mn-cs"/>
              </a:rPr>
              <a:t>Melati</a:t>
            </a:r>
            <a:r>
              <a:rPr lang="en-US" sz="1200" kern="1200" dirty="0">
                <a:solidFill>
                  <a:schemeClr val="tx1"/>
                </a:solidFill>
                <a:effectLst/>
                <a:latin typeface="+mn-lt"/>
                <a:ea typeface="+mn-ea"/>
                <a:cs typeface="+mn-cs"/>
              </a:rPr>
              <a:t>, 2025). Despite the advantages, there lay limitations due to the need for setting stable internet connectivity for Microsoft Teams to run effectively while some staff must possess digital skills and literacy to operate and run Microsoft Teams. Since there could be varying levels of digital literacy among the nursing home staffs,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must implement digital skills training for the staff. Further, if Microsoft </a:t>
            </a:r>
            <a:r>
              <a:rPr lang="en-US" sz="1200" kern="1200" dirty="0" err="1">
                <a:solidFill>
                  <a:schemeClr val="tx1"/>
                </a:solidFill>
                <a:effectLst/>
                <a:latin typeface="+mn-lt"/>
                <a:ea typeface="+mn-ea"/>
                <a:cs typeface="+mn-cs"/>
              </a:rPr>
              <a:t>Teamss</a:t>
            </a:r>
            <a:r>
              <a:rPr lang="en-US" sz="1200" kern="1200" dirty="0">
                <a:solidFill>
                  <a:schemeClr val="tx1"/>
                </a:solidFill>
                <a:effectLst/>
                <a:latin typeface="+mn-lt"/>
                <a:ea typeface="+mn-ea"/>
                <a:cs typeface="+mn-cs"/>
              </a:rPr>
              <a:t> channels are not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and managed properly, then the staff could be exposed to excessive and overload of notifications and information messages reducing staff attention, increasing stress and causing confusion over missed critical information thereby negatively impacting patient care and safety (Marsh, </a:t>
            </a:r>
            <a:r>
              <a:rPr lang="en-US" sz="1200" kern="1200" dirty="0" err="1">
                <a:solidFill>
                  <a:schemeClr val="tx1"/>
                </a:solidFill>
                <a:effectLst/>
                <a:latin typeface="+mn-lt"/>
                <a:ea typeface="+mn-ea"/>
                <a:cs typeface="+mn-cs"/>
              </a:rPr>
              <a:t>Vallejos</a:t>
            </a:r>
            <a:r>
              <a:rPr lang="en-US" sz="1200" kern="1200" dirty="0">
                <a:solidFill>
                  <a:schemeClr val="tx1"/>
                </a:solidFill>
                <a:effectLst/>
                <a:latin typeface="+mn-lt"/>
                <a:ea typeface="+mn-ea"/>
                <a:cs typeface="+mn-cs"/>
              </a:rPr>
              <a:t> and Spence, 2022).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665790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has been chosen for staff communication as the workplace task at Riverdale Nursing Home since it reduces missed updates, fosters instant messaging and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information sharing across all staff members. Microsoft Teams is also a significant tool that addresses issues related to communication gaps, inefficient handover and issue of duplication of work. Microsoft Teams has advantages such as real-time communication through instant messaging, structured communication channels, file sharing options across staff and multidisciplinary team members working in different shifts and buildings to foster coordination. However, Microsoft Teams stores communication history which could enhance accountability as the staffs could access and track them to make decisions about patient care. Limitations of this tool includes dependence on internet access, digital skill requirements of the staff at the nursing home and possible information overload in case of the communication channels are not managed properly. Therefore, the Microsoft Teams is crucial for enhancing teamwork and operational efficiency which in turn will improve patient safety using more structured communication leading to positive patient outcomes.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3675302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47CA54-7E84-4F50-95B7-1A3244798B6A}" type="slidenum">
              <a:rPr lang="en-GB" smtClean="0"/>
              <a:t>20</a:t>
            </a:fld>
            <a:endParaRPr lang="en-GB"/>
          </a:p>
        </p:txBody>
      </p:sp>
    </p:spTree>
    <p:extLst>
      <p:ext uri="{BB962C8B-B14F-4D97-AF65-F5344CB8AC3E}">
        <p14:creationId xmlns:p14="http://schemas.microsoft.com/office/powerpoint/2010/main" val="1160193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5361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98999"/>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8">
            <a:extLst>
              <a:ext uri="{FF2B5EF4-FFF2-40B4-BE49-F238E27FC236}">
                <a16:creationId xmlns:a16="http://schemas.microsoft.com/office/drawing/2014/main" id="{1D708347-B003-2458-75EC-D8317FBF028C}"/>
              </a:ext>
            </a:extLst>
          </p:cNvPr>
          <p:cNvSpPr>
            <a:spLocks noGrp="1"/>
          </p:cNvSpPr>
          <p:nvPr>
            <p:ph sz="quarter" idx="18"/>
          </p:nvPr>
        </p:nvSpPr>
        <p:spPr>
          <a:xfrm>
            <a:off x="612775" y="2794000"/>
            <a:ext cx="5165725"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9899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6F3E993C-0A55-1F54-C280-76AF30E5377A}"/>
              </a:ext>
            </a:extLst>
          </p:cNvPr>
          <p:cNvSpPr>
            <a:spLocks noGrp="1"/>
          </p:cNvSpPr>
          <p:nvPr>
            <p:ph sz="quarter" idx="19"/>
          </p:nvPr>
        </p:nvSpPr>
        <p:spPr>
          <a:xfrm>
            <a:off x="6400800" y="2794000"/>
            <a:ext cx="5166360"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endParaRPr lang="en-US"/>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3AEEF7F6-ECFE-4473-B3E9-C91BE833927A}" type="datetimeFigureOut">
              <a:rPr lang="en-US" smtClean="0"/>
              <a:t>7/13/2026</a:t>
            </a:fld>
            <a:endParaRPr lang="en-US"/>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29776487"/>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D004E38F-46D8-838A-C636-0958E5B36CB4}"/>
              </a:ext>
            </a:extLst>
          </p:cNvPr>
          <p:cNvSpPr>
            <a:spLocks noGrp="1"/>
          </p:cNvSpPr>
          <p:nvPr>
            <p:ph sz="quarter" idx="18"/>
          </p:nvPr>
        </p:nvSpPr>
        <p:spPr>
          <a:xfrm>
            <a:off x="612775" y="2313433"/>
            <a:ext cx="5165725" cy="400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E8F84C8F-5A53-198D-2CB3-A78F006C4D20}"/>
              </a:ext>
            </a:extLst>
          </p:cNvPr>
          <p:cNvSpPr>
            <a:spLocks noGrp="1"/>
          </p:cNvSpPr>
          <p:nvPr>
            <p:ph sz="quarter" idx="19"/>
          </p:nvPr>
        </p:nvSpPr>
        <p:spPr>
          <a:xfrm>
            <a:off x="6400800" y="2313430"/>
            <a:ext cx="5165725" cy="4000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3AEEF7F6-ECFE-4473-B3E9-C91BE833927A}" type="datetimeFigureOut">
              <a:rPr lang="en-US" smtClean="0"/>
              <a:t>7/13/2026</a:t>
            </a:fld>
            <a:endParaRPr lang="en-US"/>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22162480"/>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a:t>Click to edit Master title style</a:t>
            </a:r>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endParaRPr lang="en-US"/>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3AEEF7F6-ECFE-4473-B3E9-C91BE833927A}" type="datetimeFigureOut">
              <a:rPr lang="en-US" smtClean="0"/>
              <a:t>7/13/2026</a:t>
            </a:fld>
            <a:endParaRPr lang="en-US"/>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313435425"/>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a:t>Click to edit Master title style</a:t>
            </a:r>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endParaRPr lang="en-US"/>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3AEEF7F6-ECFE-4473-B3E9-C91BE833927A}" type="datetimeFigureOut">
              <a:rPr lang="en-US" smtClean="0"/>
              <a:t>7/13/2026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904440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3AEEF7F6-ECFE-4473-B3E9-C91BE833927A}" type="datetimeFigureOut">
              <a:rPr lang="en-US" smtClean="0"/>
              <a:t>7/13/2026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194905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nevillehobson.com/2017/05/15/cyberattack-lack-of-serious-intent-nh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hyperlink" Target="https://www.microsoft.com/en-gb/microsoft-365/onedrive/online-cloud-storage" TargetMode="Externa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hyperlink" Target="https://www.ingeniotech.co.uk/benefits-of-microsoft-onedrive-for-business/" TargetMode="External"/><Relationship Id="rId5" Type="http://schemas.openxmlformats.org/officeDocument/2006/relationships/hyperlink" Target="https://www.sync.com/blog/benefits-cloud-storage-in-healthcare" TargetMode="External"/><Relationship Id="rId4" Type="http://schemas.openxmlformats.org/officeDocument/2006/relationships/hyperlink" Target="https://www.microsoft.com/en-gb/microsoft-365/business/security"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59188/eduvest.v5i3.50900" TargetMode="External"/><Relationship Id="rId2" Type="http://schemas.openxmlformats.org/officeDocument/2006/relationships/hyperlink" Target="https://doi.org/10.1016/j.chb.2021.107118" TargetMode="External"/><Relationship Id="rId1" Type="http://schemas.openxmlformats.org/officeDocument/2006/relationships/slideLayout" Target="../slideLayouts/slideLayout7.xml"/><Relationship Id="rId4" Type="http://schemas.openxmlformats.org/officeDocument/2006/relationships/hyperlink" Target="https://doi.org/10.2147/JMDH.S2955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7315200" cy="2316480"/>
          </a:xfrm>
          <a:prstGeom prst="rect">
            <a:avLst/>
          </a:prstGeom>
          <a:noFill/>
          <a:ln/>
        </p:spPr>
        <p:txBody>
          <a:bodyPr wrap="square" lIns="0" tIns="0" rIns="0" bIns="0" rtlCol="0" anchor="t"/>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5333">
                <a:solidFill>
                  <a:srgbClr val="1A1A1A"/>
                </a:solidFill>
                <a:latin typeface="Calibri" pitchFamily="34" charset="0"/>
                <a:ea typeface="Calibri" pitchFamily="34" charset="-122"/>
                <a:cs typeface="Calibri" pitchFamily="34" charset="-120"/>
              </a:rPr>
              <a:t>Digital Skills and Research Methods</a:t>
            </a:r>
            <a:endParaRPr lang="en-US" sz="5333"/>
          </a:p>
          <a:p>
            <a:pPr marL="0" indent="0">
              <a:buNone/>
            </a:pPr>
            <a:r>
              <a:rPr lang="en-US" sz="5333">
                <a:solidFill>
                  <a:srgbClr val="1A1A1A"/>
                </a:solidFill>
                <a:latin typeface="Calibri" pitchFamily="34" charset="0"/>
                <a:ea typeface="Calibri" pitchFamily="34" charset="-122"/>
                <a:cs typeface="Calibri" pitchFamily="34" charset="-120"/>
              </a:rPr>
              <a:t>LCHS4007</a:t>
            </a:r>
            <a:endParaRPr lang="en-US" sz="5333"/>
          </a:p>
        </p:txBody>
      </p:sp>
      <p:sp>
        <p:nvSpPr>
          <p:cNvPr id="3" name="Shape 1"/>
          <p:cNvSpPr/>
          <p:nvPr/>
        </p:nvSpPr>
        <p:spPr>
          <a:xfrm>
            <a:off x="548640" y="2743200"/>
            <a:ext cx="4876800" cy="0"/>
          </a:xfrm>
          <a:prstGeom prst="line">
            <a:avLst/>
          </a:prstGeom>
          <a:noFill/>
          <a:ln w="38100">
            <a:solidFill>
              <a:srgbClr val="C0392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GB" sz="3200"/>
          </a:p>
        </p:txBody>
      </p:sp>
      <p:sp>
        <p:nvSpPr>
          <p:cNvPr id="4" name="Text 2"/>
          <p:cNvSpPr/>
          <p:nvPr/>
        </p:nvSpPr>
        <p:spPr>
          <a:xfrm>
            <a:off x="548640" y="2926080"/>
            <a:ext cx="7559040" cy="2316480"/>
          </a:xfrm>
          <a:prstGeom prst="rect">
            <a:avLst/>
          </a:prstGeom>
          <a:noFill/>
          <a:ln/>
        </p:spPr>
        <p:txBody>
          <a:bodyPr wrap="square" lIns="0" tIns="0" rIns="0" bIns="0" rtlCol="0" anchor="t"/>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2100" dirty="0">
                <a:solidFill>
                  <a:srgbClr val="1A1A1A"/>
                </a:solidFill>
                <a:latin typeface="Calibri"/>
                <a:ea typeface="Calibri"/>
                <a:cs typeface="Calibri"/>
              </a:rPr>
              <a:t>Component 1: Group Presentation
</a:t>
            </a:r>
            <a:r>
              <a:rPr lang="en-US" sz="2100" dirty="0" err="1">
                <a:solidFill>
                  <a:srgbClr val="1A1A1A"/>
                </a:solidFill>
                <a:latin typeface="Calibri"/>
                <a:ea typeface="Calibri"/>
                <a:cs typeface="Calibri"/>
              </a:rPr>
              <a:t>Programme</a:t>
            </a:r>
            <a:r>
              <a:rPr lang="en-US" sz="2100" dirty="0">
                <a:solidFill>
                  <a:srgbClr val="1A1A1A"/>
                </a:solidFill>
                <a:latin typeface="Calibri"/>
                <a:ea typeface="Calibri"/>
                <a:cs typeface="Calibri"/>
              </a:rPr>
              <a:t>: Certificate of Higher Education Skills for the Workplace (Health &amp; Social Care)
Lecturer: DR </a:t>
            </a:r>
            <a:r>
              <a:rPr lang="en-US" sz="2100" dirty="0" err="1">
                <a:solidFill>
                  <a:srgbClr val="1A1A1A"/>
                </a:solidFill>
                <a:latin typeface="Calibri"/>
                <a:ea typeface="Calibri"/>
                <a:cs typeface="Calibri"/>
              </a:rPr>
              <a:t>Inye</a:t>
            </a:r>
            <a:r>
              <a:rPr lang="en-US" sz="2100" dirty="0">
                <a:solidFill>
                  <a:srgbClr val="1A1A1A"/>
                </a:solidFill>
                <a:latin typeface="Calibri"/>
                <a:ea typeface="Calibri"/>
                <a:cs typeface="Calibri"/>
              </a:rPr>
              <a:t> Abel-Tariah
Submission: Monday 13th July 2026</a:t>
            </a:r>
            <a:endParaRPr lang="en-US" sz="2100" dirty="0">
              <a:latin typeface="Calibri"/>
              <a:ea typeface="Calibri"/>
              <a:cs typeface="Calibri"/>
            </a:endParaRPr>
          </a:p>
        </p:txBody>
      </p:sp>
      <p:sp>
        <p:nvSpPr>
          <p:cNvPr id="6" name="Text 4"/>
          <p:cNvSpPr/>
          <p:nvPr/>
        </p:nvSpPr>
        <p:spPr>
          <a:xfrm>
            <a:off x="731520" y="5486400"/>
            <a:ext cx="1072896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2000" i="1" dirty="0">
                <a:solidFill>
                  <a:srgbClr val="555555"/>
                </a:solidFill>
                <a:latin typeface="Arial Nova"/>
                <a:ea typeface="Calibri"/>
                <a:cs typeface="Calibri"/>
              </a:rPr>
              <a:t>Group Member Names: Israel  Iwaloye  / Maurice  </a:t>
            </a:r>
            <a:r>
              <a:rPr lang="en-US" sz="2000" i="1" dirty="0" err="1">
                <a:solidFill>
                  <a:srgbClr val="555555"/>
                </a:solidFill>
                <a:latin typeface="Arial Nova"/>
                <a:ea typeface="Calibri"/>
                <a:cs typeface="Calibri"/>
              </a:rPr>
              <a:t>johnson</a:t>
            </a:r>
            <a:r>
              <a:rPr lang="en-US" sz="2000" i="1" dirty="0">
                <a:solidFill>
                  <a:srgbClr val="555555"/>
                </a:solidFill>
                <a:latin typeface="Arial Nova"/>
                <a:ea typeface="Calibri"/>
                <a:cs typeface="Calibri"/>
              </a:rPr>
              <a:t> /  Benedita da </a:t>
            </a:r>
            <a:r>
              <a:rPr lang="en-US" sz="2000" i="1" dirty="0" err="1">
                <a:solidFill>
                  <a:srgbClr val="555555"/>
                </a:solidFill>
                <a:latin typeface="Arial Nova"/>
                <a:ea typeface="Calibri"/>
                <a:cs typeface="Calibri"/>
              </a:rPr>
              <a:t>S.Amaral</a:t>
            </a:r>
            <a:r>
              <a:rPr lang="en-US" sz="2000" i="1" dirty="0">
                <a:solidFill>
                  <a:srgbClr val="555555"/>
                </a:solidFill>
                <a:latin typeface="Arial Nova"/>
                <a:ea typeface="Calibri"/>
                <a:cs typeface="Calibri"/>
              </a:rPr>
              <a:t> </a:t>
            </a:r>
            <a:r>
              <a:rPr lang="en-US" sz="2000" i="1" dirty="0" err="1">
                <a:solidFill>
                  <a:srgbClr val="555555"/>
                </a:solidFill>
                <a:latin typeface="Arial Nova"/>
                <a:ea typeface="Calibri"/>
                <a:cs typeface="Calibri"/>
              </a:rPr>
              <a:t>maxanches</a:t>
            </a:r>
            <a:r>
              <a:rPr lang="en-US" sz="2000" i="1" dirty="0">
                <a:solidFill>
                  <a:srgbClr val="555555"/>
                </a:solidFill>
                <a:latin typeface="Arial Nova"/>
                <a:ea typeface="Calibri"/>
                <a:cs typeface="Calibri"/>
              </a:rPr>
              <a:t> </a:t>
            </a:r>
            <a:endParaRPr lang="en-US" sz="2000" dirty="0">
              <a:latin typeface="Arial Nova"/>
              <a:ea typeface="Calibri"/>
              <a:cs typeface="Calibri"/>
            </a:endParaRPr>
          </a:p>
          <a:p>
            <a:r>
              <a:rPr lang="en-US" sz="2000" i="1" dirty="0">
                <a:solidFill>
                  <a:srgbClr val="555555"/>
                </a:solidFill>
                <a:latin typeface="Arial Nova"/>
                <a:ea typeface="Calibri"/>
                <a:cs typeface="Calibri"/>
              </a:rPr>
              <a:t>Student IDs:                     2538578                   /  2545455                            /              2544332  </a:t>
            </a:r>
            <a:endParaRPr lang="en-US" sz="2000" dirty="0">
              <a:latin typeface="Arial Nova"/>
              <a:ea typeface="Calibri"/>
              <a:cs typeface="Calibri"/>
            </a:endParaRPr>
          </a:p>
        </p:txBody>
      </p:sp>
    </p:spTree>
    <p:extLst>
      <p:ext uri="{BB962C8B-B14F-4D97-AF65-F5344CB8AC3E}">
        <p14:creationId xmlns:p14="http://schemas.microsoft.com/office/powerpoint/2010/main" val="1909241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268224"/>
            <a:ext cx="11094720" cy="1036320"/>
          </a:xfrm>
          <a:prstGeom prst="rect">
            <a:avLst/>
          </a:prstGeom>
          <a:noFill/>
          <a:ln/>
        </p:spPr>
        <p:txBody>
          <a:bodyPr wrap="square" lIns="0" tIns="0" rIns="0" bIns="0" rtlCol="0" anchor="b"/>
          <a:lstStyle/>
          <a:p>
            <a:r>
              <a:rPr lang="en-US" sz="4800" dirty="0">
                <a:solidFill>
                  <a:srgbClr val="1A1A1A"/>
                </a:solidFill>
                <a:latin typeface="Calibri" pitchFamily="34" charset="0"/>
                <a:ea typeface="Calibri" pitchFamily="34" charset="-122"/>
                <a:cs typeface="Calibri" pitchFamily="34" charset="-120"/>
              </a:rPr>
              <a:t>Acknowledgement of the Use of AI</a:t>
            </a:r>
            <a:endParaRPr lang="en-US" sz="4800" dirty="0"/>
          </a:p>
        </p:txBody>
      </p:sp>
      <p:sp>
        <p:nvSpPr>
          <p:cNvPr id="3" name="Shape 1"/>
          <p:cNvSpPr/>
          <p:nvPr/>
        </p:nvSpPr>
        <p:spPr>
          <a:xfrm>
            <a:off x="548640" y="1341120"/>
            <a:ext cx="11094720" cy="0"/>
          </a:xfrm>
          <a:prstGeom prst="line">
            <a:avLst/>
          </a:prstGeom>
          <a:noFill/>
          <a:ln w="19050">
            <a:solidFill>
              <a:srgbClr val="1A1A1A"/>
            </a:solidFill>
            <a:prstDash val="solid"/>
          </a:ln>
        </p:spPr>
        <p:txBody>
          <a:bodyPr/>
          <a:lstStyle/>
          <a:p>
            <a:endParaRPr lang="en-GB" sz="2400"/>
          </a:p>
        </p:txBody>
      </p:sp>
      <p:sp>
        <p:nvSpPr>
          <p:cNvPr id="4" name="Text 2"/>
          <p:cNvSpPr/>
          <p:nvPr/>
        </p:nvSpPr>
        <p:spPr>
          <a:xfrm>
            <a:off x="548640" y="1524000"/>
            <a:ext cx="11094720" cy="4632960"/>
          </a:xfrm>
          <a:prstGeom prst="rect">
            <a:avLst/>
          </a:prstGeom>
          <a:noFill/>
          <a:ln/>
        </p:spPr>
        <p:txBody>
          <a:bodyPr wrap="square" lIns="0" tIns="0" rIns="0" bIns="0" rtlCol="0" anchor="t"/>
          <a:lstStyle/>
          <a:p>
            <a:endParaRPr lang="en-US" sz="2000" dirty="0"/>
          </a:p>
          <a:p>
            <a:r>
              <a:rPr lang="en-US" sz="20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2000" dirty="0"/>
          </a:p>
          <a:p>
            <a:endParaRPr lang="en-US" sz="2000" dirty="0"/>
          </a:p>
        </p:txBody>
      </p:sp>
      <p:sp>
        <p:nvSpPr>
          <p:cNvPr id="5" name="Shape 3"/>
          <p:cNvSpPr/>
          <p:nvPr/>
        </p:nvSpPr>
        <p:spPr>
          <a:xfrm>
            <a:off x="548640" y="5730240"/>
            <a:ext cx="11094720" cy="731520"/>
          </a:xfrm>
          <a:prstGeom prst="rect">
            <a:avLst/>
          </a:prstGeom>
          <a:solidFill>
            <a:srgbClr val="F2F2F2"/>
          </a:solidFill>
          <a:ln w="9525">
            <a:solidFill>
              <a:srgbClr val="CCCCCC"/>
            </a:solidFill>
            <a:prstDash val="solid"/>
          </a:ln>
        </p:spPr>
        <p:txBody>
          <a:bodyPr/>
          <a:lstStyle/>
          <a:p>
            <a:endParaRPr lang="en-GB" sz="2400"/>
          </a:p>
        </p:txBody>
      </p:sp>
      <p:sp>
        <p:nvSpPr>
          <p:cNvPr id="6" name="Text 4"/>
          <p:cNvSpPr/>
          <p:nvPr/>
        </p:nvSpPr>
        <p:spPr>
          <a:xfrm>
            <a:off x="670560" y="5766816"/>
            <a:ext cx="10850880" cy="670560"/>
          </a:xfrm>
          <a:prstGeom prst="rect">
            <a:avLst/>
          </a:prstGeom>
          <a:noFill/>
          <a:ln/>
        </p:spPr>
        <p:txBody>
          <a:bodyPr wrap="square" lIns="0" tIns="0" rIns="0" bIns="0" rtlCol="0" anchor="ctr"/>
          <a:lstStyle/>
          <a:p>
            <a:r>
              <a:rPr lang="en-US" sz="16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A20FCE7-CFAB-3CBE-A504-750BA2D20C2D}"/>
              </a:ext>
            </a:extLst>
          </p:cNvPr>
          <p:cNvSpPr>
            <a:spLocks noGrp="1"/>
          </p:cNvSpPr>
          <p:nvPr>
            <p:ph type="dt" sz="half" idx="10"/>
          </p:nvPr>
        </p:nvSpPr>
        <p:spPr/>
        <p:txBody>
          <a:bodyPr/>
          <a:lstStyle/>
          <a:p>
            <a:fld id="{BD7903A5-7311-44C6-99E6-3132316080DA}" type="datetime1">
              <a:rPr lang="en-GB"/>
              <a:t>13/07/2026</a:t>
            </a:fld>
            <a:endParaRPr lang="en-US"/>
          </a:p>
        </p:txBody>
      </p:sp>
      <p:sp>
        <p:nvSpPr>
          <p:cNvPr id="5" name="Footer Placeholder 4">
            <a:extLst>
              <a:ext uri="{FF2B5EF4-FFF2-40B4-BE49-F238E27FC236}">
                <a16:creationId xmlns:a16="http://schemas.microsoft.com/office/drawing/2014/main" id="{E30C766E-74E7-B56B-6604-2046F9E6FB0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6B16D2F-D875-74B8-6049-69F5E7A9AC1D}"/>
              </a:ext>
            </a:extLst>
          </p:cNvPr>
          <p:cNvSpPr>
            <a:spLocks noGrp="1"/>
          </p:cNvSpPr>
          <p:nvPr>
            <p:ph type="sldNum" sz="quarter" idx="12"/>
          </p:nvPr>
        </p:nvSpPr>
        <p:spPr/>
        <p:txBody>
          <a:bodyPr/>
          <a:lstStyle/>
          <a:p>
            <a:fld id="{CC057153-B650-4DEB-B370-79DDCFDCE934}" type="slidenum">
              <a:rPr lang="en-US" dirty="0"/>
              <a:t>3</a:t>
            </a:fld>
            <a:endParaRPr lang="en-US"/>
          </a:p>
        </p:txBody>
      </p:sp>
      <p:sp>
        <p:nvSpPr>
          <p:cNvPr id="7" name="TextBox 6">
            <a:extLst>
              <a:ext uri="{FF2B5EF4-FFF2-40B4-BE49-F238E27FC236}">
                <a16:creationId xmlns:a16="http://schemas.microsoft.com/office/drawing/2014/main" id="{AF654994-3AD2-0239-14D3-299D26EC0E7D}"/>
              </a:ext>
            </a:extLst>
          </p:cNvPr>
          <p:cNvSpPr txBox="1"/>
          <p:nvPr/>
        </p:nvSpPr>
        <p:spPr>
          <a:xfrm>
            <a:off x="1075262" y="529097"/>
            <a:ext cx="8823979" cy="23041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0A2D4E6E-5EE4-AF16-A56E-742AA540FD5F}"/>
              </a:ext>
            </a:extLst>
          </p:cNvPr>
          <p:cNvSpPr txBox="1"/>
          <p:nvPr/>
        </p:nvSpPr>
        <p:spPr>
          <a:xfrm>
            <a:off x="241229" y="259908"/>
            <a:ext cx="925067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Nova"/>
                <a:ea typeface="+mn-lt"/>
                <a:cs typeface="+mn-lt"/>
              </a:rPr>
              <a:t>Module Code: LCHS4007 </a:t>
            </a:r>
            <a:endParaRPr lang="en-US" sz="3200" dirty="0">
              <a:latin typeface="Arial Nova"/>
              <a:ea typeface="+mn-lt"/>
              <a:cs typeface="+mn-lt"/>
            </a:endParaRPr>
          </a:p>
          <a:p>
            <a:r>
              <a:rPr lang="en-GB" sz="3200" dirty="0">
                <a:latin typeface="Arial Nova"/>
                <a:ea typeface="+mn-lt"/>
                <a:cs typeface="+mn-lt"/>
              </a:rPr>
              <a:t>Module Name: Digital Skills and Research Methods </a:t>
            </a:r>
            <a:endParaRPr lang="en-US" sz="3200" dirty="0">
              <a:latin typeface="Arial Nova"/>
              <a:ea typeface="+mn-lt"/>
              <a:cs typeface="+mn-lt"/>
            </a:endParaRPr>
          </a:p>
          <a:p>
            <a:r>
              <a:rPr lang="en-GB" sz="3200" dirty="0" err="1">
                <a:latin typeface="Arial Nova"/>
                <a:ea typeface="+mn-lt"/>
                <a:cs typeface="+mn-lt"/>
              </a:rPr>
              <a:t>Task:Staff</a:t>
            </a:r>
            <a:r>
              <a:rPr lang="en-GB" sz="3200" dirty="0">
                <a:latin typeface="Arial Nova"/>
                <a:ea typeface="+mn-lt"/>
                <a:cs typeface="+mn-lt"/>
              </a:rPr>
              <a:t> </a:t>
            </a:r>
            <a:r>
              <a:rPr lang="en-GB" sz="3200" dirty="0" err="1">
                <a:latin typeface="Arial Nova"/>
                <a:ea typeface="+mn-lt"/>
                <a:cs typeface="+mn-lt"/>
              </a:rPr>
              <a:t>Sheduling</a:t>
            </a:r>
            <a:r>
              <a:rPr lang="en-GB" sz="3200" dirty="0">
                <a:latin typeface="Arial Nova"/>
                <a:ea typeface="+mn-lt"/>
                <a:cs typeface="+mn-lt"/>
              </a:rPr>
              <a:t>/Rota and Microsoft Excel</a:t>
            </a:r>
          </a:p>
          <a:p>
            <a:r>
              <a:rPr lang="en-US" sz="3200" dirty="0">
                <a:solidFill>
                  <a:srgbClr val="1A1A1A"/>
                </a:solidFill>
                <a:latin typeface="Calibri"/>
                <a:ea typeface="Calibri"/>
                <a:cs typeface="Calibri"/>
              </a:rPr>
              <a:t>Lecturer: DR </a:t>
            </a:r>
            <a:r>
              <a:rPr lang="en-US" sz="3200" dirty="0" err="1">
                <a:solidFill>
                  <a:srgbClr val="1A1A1A"/>
                </a:solidFill>
                <a:latin typeface="Calibri"/>
                <a:ea typeface="Calibri"/>
                <a:cs typeface="Calibri"/>
              </a:rPr>
              <a:t>Inye</a:t>
            </a:r>
            <a:r>
              <a:rPr lang="en-US" sz="3200" dirty="0">
                <a:solidFill>
                  <a:srgbClr val="1A1A1A"/>
                </a:solidFill>
                <a:latin typeface="Calibri"/>
                <a:ea typeface="Calibri"/>
                <a:cs typeface="Calibri"/>
              </a:rPr>
              <a:t> Abel-Tariah</a:t>
            </a:r>
            <a:endParaRPr lang="en-GB" sz="3200" dirty="0">
              <a:latin typeface="Arial Nova"/>
              <a:ea typeface="+mn-lt"/>
              <a:cs typeface="+mn-lt"/>
            </a:endParaRPr>
          </a:p>
          <a:p>
            <a:r>
              <a:rPr lang="en-GB" sz="3200" dirty="0">
                <a:latin typeface="Arial Nova"/>
              </a:rPr>
              <a:t>Student Number: 2538578</a:t>
            </a:r>
            <a:endParaRPr lang="en-GB" sz="3200" dirty="0">
              <a:solidFill>
                <a:srgbClr val="1D2125"/>
              </a:solidFill>
              <a:highlight>
                <a:srgbClr val="A8A3DC"/>
              </a:highlight>
              <a:latin typeface="Arial Nova"/>
            </a:endParaRPr>
          </a:p>
        </p:txBody>
      </p:sp>
      <p:pic>
        <p:nvPicPr>
          <p:cNvPr id="3" name="Picture 2" descr="Microsoft Excel Keyboard Shortcuts: Printable Cheat Sheet">
            <a:extLst>
              <a:ext uri="{FF2B5EF4-FFF2-40B4-BE49-F238E27FC236}">
                <a16:creationId xmlns:a16="http://schemas.microsoft.com/office/drawing/2014/main" id="{07735C9E-37D2-E84A-DAF8-5D7D95A242E4}"/>
              </a:ext>
            </a:extLst>
          </p:cNvPr>
          <p:cNvPicPr>
            <a:picLocks noChangeAspect="1"/>
          </p:cNvPicPr>
          <p:nvPr/>
        </p:nvPicPr>
        <p:blipFill>
          <a:blip r:embed="rId2"/>
          <a:stretch>
            <a:fillRect/>
          </a:stretch>
        </p:blipFill>
        <p:spPr>
          <a:xfrm>
            <a:off x="5109028" y="2831192"/>
            <a:ext cx="7017659" cy="3902531"/>
          </a:xfrm>
          <a:prstGeom prst="rect">
            <a:avLst/>
          </a:prstGeom>
        </p:spPr>
      </p:pic>
    </p:spTree>
    <p:extLst>
      <p:ext uri="{BB962C8B-B14F-4D97-AF65-F5344CB8AC3E}">
        <p14:creationId xmlns:p14="http://schemas.microsoft.com/office/powerpoint/2010/main" val="3163520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38532" y="79824"/>
            <a:ext cx="4623955" cy="1280890"/>
          </a:xfrm>
        </p:spPr>
        <p:txBody>
          <a:bodyPr vert="horz" lIns="91440" tIns="45720" rIns="91440" bIns="45720" rtlCol="0" anchor="t">
            <a:normAutofit/>
          </a:bodyPr>
          <a:lstStyle/>
          <a:p>
            <a:r>
              <a:rPr lang="en-US" sz="4000" u="sng"/>
              <a:t>Introduction</a:t>
            </a:r>
          </a:p>
        </p:txBody>
      </p:sp>
      <p:sp>
        <p:nvSpPr>
          <p:cNvPr id="3" name="Subtitle 2"/>
          <p:cNvSpPr>
            <a:spLocks noGrp="1"/>
          </p:cNvSpPr>
          <p:nvPr>
            <p:ph type="subTitle" idx="1"/>
          </p:nvPr>
        </p:nvSpPr>
        <p:spPr>
          <a:xfrm>
            <a:off x="168955" y="936172"/>
            <a:ext cx="4625882" cy="3777622"/>
          </a:xfrm>
        </p:spPr>
        <p:txBody>
          <a:bodyPr vert="horz" lIns="91440" tIns="45720" rIns="91440" bIns="45720" rtlCol="0" anchor="t">
            <a:normAutofit fontScale="92500"/>
          </a:bodyPr>
          <a:lstStyle/>
          <a:p>
            <a:pPr algn="l"/>
            <a:r>
              <a:rPr lang="en-US" sz="2400" dirty="0">
                <a:solidFill>
                  <a:schemeClr val="tx1">
                    <a:lumMod val="75000"/>
                    <a:lumOff val="25000"/>
                  </a:schemeClr>
                </a:solidFill>
                <a:highlight>
                  <a:srgbClr val="FFFFFF"/>
                </a:highlight>
                <a:latin typeface="Arial Nova"/>
              </a:rPr>
              <a:t> </a:t>
            </a:r>
            <a:r>
              <a:rPr lang="en-US" sz="2800" dirty="0">
                <a:solidFill>
                  <a:schemeClr val="tx1">
                    <a:lumMod val="75000"/>
                    <a:lumOff val="25000"/>
                  </a:schemeClr>
                </a:solidFill>
                <a:highlight>
                  <a:srgbClr val="FFFFFF"/>
                </a:highlight>
                <a:latin typeface="Arial Nova"/>
              </a:rPr>
              <a:t>Riverdale Nursing Home case study and how Microsoft Excel can support the Nursing home to improve its Service and solve the challenges staff are facing because of the introduction of Microsoft Excel to work and support the scheduling/</a:t>
            </a:r>
            <a:r>
              <a:rPr lang="en-US" sz="2800" dirty="0" err="1">
                <a:solidFill>
                  <a:schemeClr val="tx1">
                    <a:lumMod val="75000"/>
                    <a:lumOff val="25000"/>
                  </a:schemeClr>
                </a:solidFill>
                <a:highlight>
                  <a:srgbClr val="FFFFFF"/>
                </a:highlight>
                <a:latin typeface="Arial Nova"/>
              </a:rPr>
              <a:t>rotas</a:t>
            </a:r>
            <a:r>
              <a:rPr lang="en-US" sz="2800" dirty="0">
                <a:solidFill>
                  <a:schemeClr val="tx1">
                    <a:lumMod val="75000"/>
                    <a:lumOff val="25000"/>
                  </a:schemeClr>
                </a:solidFill>
                <a:highlight>
                  <a:srgbClr val="FFFFFF"/>
                </a:highlight>
                <a:latin typeface="Arial Nova"/>
              </a:rPr>
              <a:t> to plan shifts.</a:t>
            </a:r>
          </a:p>
          <a:p>
            <a:pPr marL="342900" indent="-342900" algn="l">
              <a:buFont typeface="Arial" charset="2"/>
              <a:buChar char="•"/>
            </a:pPr>
            <a:endParaRPr lang="en-US" sz="2800" dirty="0">
              <a:solidFill>
                <a:schemeClr val="tx1">
                  <a:lumMod val="75000"/>
                  <a:lumOff val="25000"/>
                </a:schemeClr>
              </a:solidFill>
              <a:latin typeface="Arial Nova"/>
            </a:endParaRPr>
          </a:p>
        </p:txBody>
      </p:sp>
      <p:pic>
        <p:nvPicPr>
          <p:cNvPr id="4" name="Picture 3" descr="A group of people in a nursing home&#10;&#10;AI-generated content may be incorrect.">
            <a:extLst>
              <a:ext uri="{FF2B5EF4-FFF2-40B4-BE49-F238E27FC236}">
                <a16:creationId xmlns:a16="http://schemas.microsoft.com/office/drawing/2014/main" id="{5659220A-3A17-4732-A59E-0962D5E64588}"/>
              </a:ext>
            </a:extLst>
          </p:cNvPr>
          <p:cNvPicPr>
            <a:picLocks noChangeAspect="1"/>
          </p:cNvPicPr>
          <p:nvPr/>
        </p:nvPicPr>
        <p:blipFill>
          <a:blip r:embed="rId2"/>
          <a:stretch>
            <a:fillRect/>
          </a:stretch>
        </p:blipFill>
        <p:spPr>
          <a:xfrm>
            <a:off x="4702629" y="29028"/>
            <a:ext cx="7486930" cy="6291943"/>
          </a:xfrm>
          <a:prstGeom prst="rect">
            <a:avLst/>
          </a:prstGeom>
        </p:spPr>
      </p:pic>
      <p:sp>
        <p:nvSpPr>
          <p:cNvPr id="8" name="TextBox 7">
            <a:extLst>
              <a:ext uri="{FF2B5EF4-FFF2-40B4-BE49-F238E27FC236}">
                <a16:creationId xmlns:a16="http://schemas.microsoft.com/office/drawing/2014/main" id="{683FD5F3-2B4B-E4C3-58C1-DC57012DEA80}"/>
              </a:ext>
            </a:extLst>
          </p:cNvPr>
          <p:cNvSpPr txBox="1"/>
          <p:nvPr/>
        </p:nvSpPr>
        <p:spPr>
          <a:xfrm>
            <a:off x="7134280" y="6315033"/>
            <a:ext cx="481307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Nova"/>
              </a:rPr>
              <a:t>cnaclassesinboston.com</a:t>
            </a:r>
          </a:p>
        </p:txBody>
      </p:sp>
    </p:spTree>
    <p:extLst>
      <p:ext uri="{BB962C8B-B14F-4D97-AF65-F5344CB8AC3E}">
        <p14:creationId xmlns:p14="http://schemas.microsoft.com/office/powerpoint/2010/main" val="1070417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540F74-05C8-42B0-6118-C946111BB357}"/>
              </a:ext>
            </a:extLst>
          </p:cNvPr>
          <p:cNvSpPr txBox="1"/>
          <p:nvPr/>
        </p:nvSpPr>
        <p:spPr>
          <a:xfrm>
            <a:off x="179841" y="231248"/>
            <a:ext cx="8193692" cy="51792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pPr>
            <a:r>
              <a:rPr lang="en-US" sz="1600" b="1" dirty="0">
                <a:solidFill>
                  <a:schemeClr val="tx1">
                    <a:lumMod val="75000"/>
                    <a:lumOff val="25000"/>
                  </a:schemeClr>
                </a:solidFill>
                <a:highlight>
                  <a:srgbClr val="FFFFFF"/>
                </a:highlight>
              </a:rPr>
              <a:t>   </a:t>
            </a:r>
            <a:r>
              <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Case Study-Riverdale</a:t>
            </a:r>
            <a:r>
              <a:rPr lang="en-US" b="1" baseline="0"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 Nursing Home</a:t>
            </a:r>
            <a:r>
              <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a:t>
            </a:r>
            <a:r>
              <a:rPr lang="en-US" b="1" dirty="0">
                <a:solidFill>
                  <a:schemeClr val="tx1">
                    <a:lumMod val="75000"/>
                    <a:lumOff val="25000"/>
                  </a:schemeClr>
                </a:solidFill>
                <a:latin typeface="Arial" panose="020B0604020202020204" pitchFamily="34" charset="0"/>
                <a:cs typeface="Arial" panose="020B0604020202020204" pitchFamily="34" charset="0"/>
              </a:rPr>
              <a:t>​</a:t>
            </a:r>
            <a:endParaRPr lang="en-US" dirty="0">
              <a:solidFill>
                <a:schemeClr val="tx1">
                  <a:lumMod val="75000"/>
                  <a:lumOff val="25000"/>
                </a:schemeClr>
              </a:solidFill>
              <a:latin typeface="Arial" panose="020B0604020202020204" pitchFamily="34" charset="0"/>
              <a:cs typeface="Arial" panose="020B0604020202020204" pitchFamily="34" charset="0"/>
            </a:endParaRPr>
          </a:p>
          <a:p>
            <a:pPr defTabSz="457200">
              <a:lnSpc>
                <a:spcPct val="90000"/>
              </a:lnSpc>
              <a:spcBef>
                <a:spcPts val="1000"/>
              </a:spcBef>
              <a:buClr>
                <a:schemeClr val="accent1"/>
              </a:buClr>
              <a:buFont typeface="Wingdings 3" charset="2"/>
              <a:buChar char=""/>
            </a:pPr>
            <a:endParaRPr lang="en-US" b="1" dirty="0">
              <a:solidFill>
                <a:schemeClr val="tx1">
                  <a:lumMod val="75000"/>
                  <a:lumOff val="25000"/>
                </a:schemeClr>
              </a:solidFill>
              <a:latin typeface="Arial" panose="020B0604020202020204" pitchFamily="34" charset="0"/>
              <a:cs typeface="Arial" panose="020B0604020202020204" pitchFamily="34" charset="0"/>
            </a:endParaRPr>
          </a:p>
          <a:p>
            <a:pPr marL="285750" lvl="0" indent="-285750" defTabSz="457200">
              <a:lnSpc>
                <a:spcPct val="90000"/>
              </a:lnSpc>
              <a:spcBef>
                <a:spcPts val="1000"/>
              </a:spcBef>
              <a:buClr>
                <a:schemeClr val="accent1"/>
              </a:buClr>
              <a:buFont typeface="Wingdings 3" charset="2"/>
              <a:buChar char=""/>
            </a:pPr>
            <a:r>
              <a:rPr lang="en-US" b="1" baseline="0"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Providing personal care.</a:t>
            </a:r>
            <a:r>
              <a:rPr lang="en-US" b="1" dirty="0">
                <a:solidFill>
                  <a:schemeClr val="tx1">
                    <a:lumMod val="75000"/>
                    <a:lumOff val="25000"/>
                  </a:schemeClr>
                </a:solidFill>
                <a:latin typeface="Arial" panose="020B0604020202020204" pitchFamily="34" charset="0"/>
                <a:cs typeface="Arial" panose="020B0604020202020204" pitchFamily="34" charset="0"/>
              </a:rPr>
              <a:t>​</a:t>
            </a:r>
          </a:p>
          <a:p>
            <a:pPr marL="285750" lvl="0" indent="-285750" defTabSz="457200">
              <a:lnSpc>
                <a:spcPct val="90000"/>
              </a:lnSpc>
              <a:spcBef>
                <a:spcPts val="1000"/>
              </a:spcBef>
              <a:buClr>
                <a:schemeClr val="accent1"/>
              </a:buClr>
              <a:buFont typeface="Wingdings 3" charset="2"/>
              <a:buChar char=""/>
            </a:pPr>
            <a:r>
              <a:rPr lang="en-US" b="1" baseline="0"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Medication Support.</a:t>
            </a:r>
            <a:r>
              <a:rPr lang="en-US" b="1" dirty="0">
                <a:solidFill>
                  <a:schemeClr val="tx1">
                    <a:lumMod val="75000"/>
                    <a:lumOff val="25000"/>
                  </a:schemeClr>
                </a:solidFill>
                <a:latin typeface="Arial" panose="020B0604020202020204" pitchFamily="34" charset="0"/>
                <a:cs typeface="Arial" panose="020B0604020202020204" pitchFamily="34" charset="0"/>
              </a:rPr>
              <a:t>​</a:t>
            </a:r>
          </a:p>
          <a:p>
            <a:pPr marL="285750" lvl="0" indent="-285750" defTabSz="457200">
              <a:lnSpc>
                <a:spcPct val="90000"/>
              </a:lnSpc>
              <a:spcBef>
                <a:spcPts val="1000"/>
              </a:spcBef>
              <a:buClr>
                <a:schemeClr val="accent1"/>
              </a:buClr>
              <a:buFont typeface="Wingdings 3" charset="2"/>
              <a:buChar char=""/>
            </a:pPr>
            <a:r>
              <a:rPr lang="en-US" b="1" baseline="0"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Operates across two buildings. </a:t>
            </a:r>
            <a:r>
              <a:rPr lang="en-US" b="1" dirty="0">
                <a:solidFill>
                  <a:schemeClr val="tx1">
                    <a:lumMod val="75000"/>
                    <a:lumOff val="25000"/>
                  </a:schemeClr>
                </a:solidFill>
                <a:latin typeface="Arial" panose="020B0604020202020204" pitchFamily="34" charset="0"/>
                <a:cs typeface="Arial" panose="020B0604020202020204" pitchFamily="34" charset="0"/>
              </a:rPr>
              <a:t>​</a:t>
            </a:r>
          </a:p>
          <a:p>
            <a:pPr marL="285750" lvl="0" indent="-285750" defTabSz="457200">
              <a:lnSpc>
                <a:spcPct val="90000"/>
              </a:lnSpc>
              <a:spcBef>
                <a:spcPts val="1000"/>
              </a:spcBef>
              <a:buClr>
                <a:schemeClr val="accent1"/>
              </a:buClr>
              <a:buFont typeface="Wingdings 3" charset="2"/>
              <a:buChar char=""/>
            </a:pPr>
            <a:r>
              <a:rPr lang="en-US" b="1" baseline="0"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24-hours Service.</a:t>
            </a:r>
            <a:r>
              <a:rPr lang="en-US" b="1" dirty="0">
                <a:solidFill>
                  <a:schemeClr val="tx1">
                    <a:lumMod val="75000"/>
                    <a:lumOff val="25000"/>
                  </a:schemeClr>
                </a:solidFill>
                <a:latin typeface="Arial" panose="020B0604020202020204" pitchFamily="34" charset="0"/>
                <a:cs typeface="Arial" panose="020B0604020202020204" pitchFamily="34" charset="0"/>
              </a:rPr>
              <a:t>​</a:t>
            </a:r>
          </a:p>
          <a:p>
            <a:pPr marL="285750" lvl="0" indent="-285750" defTabSz="457200">
              <a:lnSpc>
                <a:spcPct val="90000"/>
              </a:lnSpc>
              <a:spcBef>
                <a:spcPts val="1000"/>
              </a:spcBef>
              <a:buClr>
                <a:schemeClr val="accent1"/>
              </a:buClr>
              <a:buFont typeface="Wingdings 3" charset="2"/>
              <a:buChar char=""/>
            </a:pPr>
            <a:r>
              <a:rPr lang="en-US" b="1" baseline="0"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Carers, Senior carers, Nurses, and Administrative Staff. </a:t>
            </a:r>
            <a:r>
              <a:rPr lang="en-US" b="1" dirty="0">
                <a:solidFill>
                  <a:schemeClr val="tx1">
                    <a:lumMod val="75000"/>
                    <a:lumOff val="25000"/>
                  </a:schemeClr>
                </a:solidFill>
                <a:latin typeface="Arial" panose="020B0604020202020204" pitchFamily="34" charset="0"/>
                <a:cs typeface="Arial" panose="020B0604020202020204" pitchFamily="34" charset="0"/>
              </a:rPr>
              <a:t>​</a:t>
            </a:r>
          </a:p>
          <a:p>
            <a:pPr marL="285750" indent="-285750" defTabSz="457200">
              <a:lnSpc>
                <a:spcPct val="90000"/>
              </a:lnSpc>
              <a:spcBef>
                <a:spcPts val="1000"/>
              </a:spcBef>
              <a:buClr>
                <a:schemeClr val="accent1"/>
              </a:buClr>
              <a:buFont typeface="Wingdings 3" charset="2"/>
              <a:buChar char=""/>
            </a:pPr>
            <a:endParaRPr lang="en-US" b="1" u="sng" dirty="0">
              <a:solidFill>
                <a:schemeClr val="tx1">
                  <a:lumMod val="75000"/>
                  <a:lumOff val="25000"/>
                </a:schemeClr>
              </a:solidFill>
              <a:highlight>
                <a:srgbClr val="FFFFFF"/>
              </a:highlight>
              <a:latin typeface="Arial" panose="020B0604020202020204" pitchFamily="34" charset="0"/>
              <a:cs typeface="Arial" panose="020B0604020202020204" pitchFamily="34" charset="0"/>
            </a:endParaRPr>
          </a:p>
          <a:p>
            <a:pPr marL="285750" indent="-285750" defTabSz="457200">
              <a:lnSpc>
                <a:spcPct val="90000"/>
              </a:lnSpc>
              <a:spcBef>
                <a:spcPts val="1000"/>
              </a:spcBef>
              <a:buClr>
                <a:schemeClr val="accent1"/>
              </a:buClr>
              <a:buFont typeface="Wingdings 3" charset="2"/>
              <a:buChar char=""/>
            </a:pPr>
            <a:endParaRPr lang="en-US" b="1" u="sng" dirty="0">
              <a:solidFill>
                <a:schemeClr val="tx1">
                  <a:lumMod val="75000"/>
                  <a:lumOff val="25000"/>
                </a:schemeClr>
              </a:solidFill>
              <a:highlight>
                <a:srgbClr val="FFFFFF"/>
              </a:highlight>
              <a:latin typeface="Arial" panose="020B0604020202020204" pitchFamily="34" charset="0"/>
              <a:cs typeface="Arial" panose="020B0604020202020204" pitchFamily="34" charset="0"/>
            </a:endParaRPr>
          </a:p>
          <a:p>
            <a:pPr marL="285750" indent="-285750" defTabSz="457200">
              <a:lnSpc>
                <a:spcPct val="90000"/>
              </a:lnSpc>
              <a:spcBef>
                <a:spcPts val="1000"/>
              </a:spcBef>
              <a:buClr>
                <a:schemeClr val="accent1"/>
              </a:buClr>
              <a:buFont typeface="Wingdings 3" charset="2"/>
              <a:buChar char=""/>
            </a:pPr>
            <a:endParaRPr lang="en-US" b="1" u="sng" dirty="0">
              <a:solidFill>
                <a:schemeClr val="tx1">
                  <a:lumMod val="75000"/>
                  <a:lumOff val="25000"/>
                </a:schemeClr>
              </a:solidFill>
              <a:highlight>
                <a:srgbClr val="FFFFFF"/>
              </a:highlight>
              <a:latin typeface="Arial" panose="020B0604020202020204" pitchFamily="34" charset="0"/>
              <a:cs typeface="Arial" panose="020B0604020202020204" pitchFamily="34" charset="0"/>
            </a:endParaRPr>
          </a:p>
          <a:p>
            <a:pPr defTabSz="457200">
              <a:lnSpc>
                <a:spcPct val="90000"/>
              </a:lnSpc>
              <a:spcBef>
                <a:spcPts val="1000"/>
              </a:spcBef>
              <a:buClr>
                <a:schemeClr val="accent1"/>
              </a:buClr>
            </a:pPr>
            <a:r>
              <a:rPr lang="en-US" b="1" u="sng"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   Staff Scheduling </a:t>
            </a:r>
            <a:endPar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endParaRPr>
          </a:p>
          <a:p>
            <a:pPr defTabSz="457200">
              <a:lnSpc>
                <a:spcPct val="90000"/>
              </a:lnSpc>
              <a:spcBef>
                <a:spcPts val="1000"/>
              </a:spcBef>
              <a:buClr>
                <a:schemeClr val="accent1"/>
              </a:buClr>
              <a:buFont typeface="Wingdings 3" charset="2"/>
              <a:buChar char=""/>
            </a:pPr>
            <a:r>
              <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   Preparing </a:t>
            </a:r>
            <a:r>
              <a:rPr lang="en-US" b="1" dirty="0" err="1">
                <a:solidFill>
                  <a:schemeClr val="tx1">
                    <a:lumMod val="75000"/>
                    <a:lumOff val="25000"/>
                  </a:schemeClr>
                </a:solidFill>
                <a:highlight>
                  <a:srgbClr val="FFFFFF"/>
                </a:highlight>
                <a:latin typeface="Arial" panose="020B0604020202020204" pitchFamily="34" charset="0"/>
                <a:cs typeface="Arial" panose="020B0604020202020204" pitchFamily="34" charset="0"/>
              </a:rPr>
              <a:t>rotas</a:t>
            </a:r>
            <a:r>
              <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 for staff. </a:t>
            </a:r>
            <a:endParaRPr lang="en-US" b="1" dirty="0">
              <a:solidFill>
                <a:schemeClr val="tx1">
                  <a:lumMod val="75000"/>
                  <a:lumOff val="25000"/>
                </a:schemeClr>
              </a:solidFill>
              <a:highlight>
                <a:srgbClr val="C6C6C6"/>
              </a:highlight>
              <a:latin typeface="Arial" panose="020B0604020202020204" pitchFamily="34" charset="0"/>
              <a:cs typeface="Arial" panose="020B0604020202020204" pitchFamily="34" charset="0"/>
            </a:endParaRPr>
          </a:p>
          <a:p>
            <a:pPr defTabSz="457200">
              <a:lnSpc>
                <a:spcPct val="90000"/>
              </a:lnSpc>
              <a:spcBef>
                <a:spcPts val="1000"/>
              </a:spcBef>
              <a:buClr>
                <a:schemeClr val="accent1"/>
              </a:buClr>
              <a:buFont typeface="Wingdings 3" charset="2"/>
              <a:buChar char=""/>
            </a:pPr>
            <a:r>
              <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   Arranging each shift with adequate staff</a:t>
            </a:r>
            <a:endParaRPr lang="en-US" b="1" dirty="0">
              <a:solidFill>
                <a:schemeClr val="tx1">
                  <a:lumMod val="75000"/>
                  <a:lumOff val="25000"/>
                </a:schemeClr>
              </a:solidFill>
              <a:highlight>
                <a:srgbClr val="C6C6C6"/>
              </a:highlight>
              <a:latin typeface="Arial" panose="020B0604020202020204" pitchFamily="34" charset="0"/>
              <a:cs typeface="Arial" panose="020B0604020202020204" pitchFamily="34" charset="0"/>
            </a:endParaRPr>
          </a:p>
          <a:p>
            <a:pPr defTabSz="457200">
              <a:lnSpc>
                <a:spcPct val="90000"/>
              </a:lnSpc>
              <a:spcBef>
                <a:spcPts val="1000"/>
              </a:spcBef>
              <a:buClr>
                <a:schemeClr val="accent1"/>
              </a:buClr>
              <a:buFont typeface="Wingdings 3" charset="2"/>
              <a:buChar char=""/>
            </a:pPr>
            <a:r>
              <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   Having record of annual leave and cover for sickness</a:t>
            </a:r>
            <a:endParaRPr lang="en-US" b="1" dirty="0">
              <a:solidFill>
                <a:schemeClr val="tx1">
                  <a:lumMod val="75000"/>
                  <a:lumOff val="25000"/>
                </a:schemeClr>
              </a:solidFill>
              <a:highlight>
                <a:srgbClr val="C6C6C6"/>
              </a:highlight>
              <a:latin typeface="Arial" panose="020B0604020202020204" pitchFamily="34" charset="0"/>
              <a:cs typeface="Arial" panose="020B0604020202020204" pitchFamily="34" charset="0"/>
            </a:endParaRPr>
          </a:p>
          <a:p>
            <a:pPr defTabSz="457200">
              <a:lnSpc>
                <a:spcPct val="90000"/>
              </a:lnSpc>
              <a:spcBef>
                <a:spcPts val="1000"/>
              </a:spcBef>
              <a:buClr>
                <a:schemeClr val="accent1"/>
              </a:buClr>
            </a:pPr>
            <a:r>
              <a:rPr lang="en-US" b="1"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a:t>
            </a:r>
          </a:p>
          <a:p>
            <a:pPr defTabSz="457200">
              <a:lnSpc>
                <a:spcPct val="90000"/>
              </a:lnSpc>
              <a:spcBef>
                <a:spcPts val="1000"/>
              </a:spcBef>
              <a:buClr>
                <a:schemeClr val="accent1"/>
              </a:buClr>
              <a:buFont typeface="Wingdings 3" charset="2"/>
              <a:buChar char=""/>
            </a:pPr>
            <a:endParaRPr lang="en-US" b="1" dirty="0">
              <a:solidFill>
                <a:schemeClr val="tx1">
                  <a:lumMod val="75000"/>
                  <a:lumOff val="25000"/>
                </a:schemeClr>
              </a:solidFill>
              <a:highlight>
                <a:srgbClr val="C6C6C6"/>
              </a:highlight>
            </a:endParaRPr>
          </a:p>
          <a:p>
            <a:pPr marL="285750" indent="-285750" defTabSz="457200">
              <a:lnSpc>
                <a:spcPct val="90000"/>
              </a:lnSpc>
              <a:spcBef>
                <a:spcPts val="1000"/>
              </a:spcBef>
              <a:buClr>
                <a:schemeClr val="accent1"/>
              </a:buClr>
              <a:buFont typeface="Wingdings 3" charset="2"/>
              <a:buChar char=""/>
            </a:pPr>
            <a:endParaRPr lang="en-US" sz="600" dirty="0">
              <a:solidFill>
                <a:schemeClr val="tx1">
                  <a:lumMod val="75000"/>
                  <a:lumOff val="25000"/>
                </a:schemeClr>
              </a:solidFill>
              <a:highlight>
                <a:srgbClr val="FFFFFF"/>
              </a:highlight>
            </a:endParaRPr>
          </a:p>
          <a:p>
            <a:pPr defTabSz="457200">
              <a:lnSpc>
                <a:spcPct val="90000"/>
              </a:lnSpc>
              <a:spcBef>
                <a:spcPts val="1000"/>
              </a:spcBef>
              <a:buClr>
                <a:schemeClr val="accent1"/>
              </a:buClr>
              <a:buFont typeface="Wingdings 3" charset="2"/>
              <a:buChar char=""/>
            </a:pPr>
            <a:endParaRPr lang="en-US" sz="600" dirty="0">
              <a:solidFill>
                <a:schemeClr val="tx1">
                  <a:lumMod val="75000"/>
                  <a:lumOff val="25000"/>
                </a:schemeClr>
              </a:solidFill>
            </a:endParaRPr>
          </a:p>
          <a:p>
            <a:pPr defTabSz="457200">
              <a:lnSpc>
                <a:spcPct val="90000"/>
              </a:lnSpc>
              <a:spcBef>
                <a:spcPts val="1000"/>
              </a:spcBef>
              <a:buClr>
                <a:schemeClr val="accent1"/>
              </a:buClr>
              <a:buFont typeface="Wingdings 3" charset="2"/>
              <a:buChar char=""/>
            </a:pPr>
            <a:endParaRPr lang="en-US" sz="600" dirty="0">
              <a:solidFill>
                <a:schemeClr val="tx1">
                  <a:lumMod val="75000"/>
                  <a:lumOff val="25000"/>
                </a:schemeClr>
              </a:solidFill>
            </a:endParaRPr>
          </a:p>
        </p:txBody>
      </p:sp>
      <p:sp>
        <p:nvSpPr>
          <p:cNvPr id="25" name="TextBox 24">
            <a:extLst>
              <a:ext uri="{FF2B5EF4-FFF2-40B4-BE49-F238E27FC236}">
                <a16:creationId xmlns:a16="http://schemas.microsoft.com/office/drawing/2014/main" id="{C604C249-5808-CB62-61CC-53C8B8AAD283}"/>
              </a:ext>
            </a:extLst>
          </p:cNvPr>
          <p:cNvSpPr txBox="1"/>
          <p:nvPr/>
        </p:nvSpPr>
        <p:spPr>
          <a:xfrm>
            <a:off x="1524000" y="6478588"/>
            <a:ext cx="9144000" cy="317500"/>
          </a:xfrm>
          <a:prstGeom prst="rect">
            <a:avLst/>
          </a:prstGeom>
        </p:spPr>
        <p:txBody>
          <a:bodyPr lIns="91440" tIns="45720" rIns="91440" bIns="45720" anchor="t">
            <a:normAutofit fontScale="92500" lnSpcReduction="20000"/>
          </a:bodyPr>
          <a:lstStyle/>
          <a:p>
            <a:r>
              <a:rPr lang="en-US"/>
              <a:t>   </a:t>
            </a:r>
          </a:p>
        </p:txBody>
      </p:sp>
      <p:pic>
        <p:nvPicPr>
          <p:cNvPr id="4" name="Picture 3" descr="40 години Microsoft Excel – 40 Years Excellence">
            <a:extLst>
              <a:ext uri="{FF2B5EF4-FFF2-40B4-BE49-F238E27FC236}">
                <a16:creationId xmlns:a16="http://schemas.microsoft.com/office/drawing/2014/main" id="{33AFC6B2-8165-4A19-1EFD-E53460501611}"/>
              </a:ext>
            </a:extLst>
          </p:cNvPr>
          <p:cNvPicPr>
            <a:picLocks noChangeAspect="1"/>
          </p:cNvPicPr>
          <p:nvPr/>
        </p:nvPicPr>
        <p:blipFill>
          <a:blip r:embed="rId2"/>
          <a:stretch>
            <a:fillRect/>
          </a:stretch>
        </p:blipFill>
        <p:spPr>
          <a:xfrm>
            <a:off x="6894286" y="18144"/>
            <a:ext cx="5319485" cy="6756398"/>
          </a:xfrm>
          <a:prstGeom prst="rect">
            <a:avLst/>
          </a:prstGeom>
        </p:spPr>
      </p:pic>
    </p:spTree>
    <p:extLst>
      <p:ext uri="{BB962C8B-B14F-4D97-AF65-F5344CB8AC3E}">
        <p14:creationId xmlns:p14="http://schemas.microsoft.com/office/powerpoint/2010/main" val="1558989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46B5C-3F63-9F16-AC56-C13B68A61F7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A2F13C-F9F4-EA33-24CE-D822BC326188}"/>
              </a:ext>
            </a:extLst>
          </p:cNvPr>
          <p:cNvSpPr>
            <a:spLocks noGrp="1"/>
          </p:cNvSpPr>
          <p:nvPr>
            <p:ph sz="half" idx="1"/>
          </p:nvPr>
        </p:nvSpPr>
        <p:spPr>
          <a:xfrm>
            <a:off x="453572" y="-3175"/>
            <a:ext cx="5181600" cy="4351338"/>
          </a:xfrm>
        </p:spPr>
        <p:txBody>
          <a:bodyPr vert="horz" lIns="91440" tIns="45720" rIns="91440" bIns="45720" rtlCol="0" anchor="t">
            <a:noAutofit/>
          </a:bodyPr>
          <a:lstStyle/>
          <a:p>
            <a:pPr marL="0" indent="0">
              <a:buNone/>
            </a:pPr>
            <a:r>
              <a:rPr lang="en-GB" sz="1800" dirty="0">
                <a:highlight>
                  <a:srgbClr val="FFFFFF"/>
                </a:highlight>
                <a:latin typeface="Arial Nova"/>
              </a:rPr>
              <a:t> </a:t>
            </a:r>
            <a:r>
              <a:rPr lang="en-GB" dirty="0">
                <a:highlight>
                  <a:srgbClr val="FFFFFF"/>
                </a:highlight>
                <a:latin typeface="Arial Nova"/>
              </a:rPr>
              <a:t>    </a:t>
            </a:r>
            <a:r>
              <a:rPr lang="en-GB" sz="2400" dirty="0">
                <a:highlight>
                  <a:srgbClr val="FFFFFF"/>
                </a:highlight>
                <a:latin typeface="Arial Nova"/>
              </a:rPr>
              <a:t> Why Microsoft Excel? </a:t>
            </a:r>
            <a:endParaRPr lang="en-GB" sz="2400" dirty="0">
              <a:highlight>
                <a:srgbClr val="C6C6C6"/>
              </a:highlight>
              <a:latin typeface="Arial Nova"/>
            </a:endParaRPr>
          </a:p>
          <a:p>
            <a:pPr marL="342900" indent="-342900"/>
            <a:r>
              <a:rPr lang="en-GB" dirty="0">
                <a:highlight>
                  <a:srgbClr val="FFFFFF"/>
                </a:highlight>
                <a:latin typeface="Arial Nova"/>
              </a:rPr>
              <a:t>Assistance with problem-solving </a:t>
            </a:r>
          </a:p>
          <a:p>
            <a:pPr marL="342900" indent="-342900"/>
            <a:r>
              <a:rPr lang="en-GB" dirty="0">
                <a:highlight>
                  <a:srgbClr val="FFFFFF"/>
                </a:highlight>
                <a:latin typeface="Arial Nova"/>
              </a:rPr>
              <a:t>Help the organisation to organise information clearly by using a table and chart</a:t>
            </a:r>
          </a:p>
          <a:p>
            <a:pPr marL="342900" indent="-342900"/>
            <a:r>
              <a:rPr lang="en-GB" dirty="0">
                <a:highlight>
                  <a:srgbClr val="FFFFFF"/>
                </a:highlight>
                <a:latin typeface="Arial Nova"/>
              </a:rPr>
              <a:t>Lowering the size of manual work</a:t>
            </a:r>
          </a:p>
          <a:p>
            <a:pPr marL="342900" indent="-342900"/>
            <a:r>
              <a:rPr lang="en-GB" dirty="0">
                <a:highlight>
                  <a:srgbClr val="FFFFFF"/>
                </a:highlight>
                <a:latin typeface="Arial Nova"/>
              </a:rPr>
              <a:t>Easy for the staff to use.</a:t>
            </a:r>
            <a:endParaRPr lang="en-GB" dirty="0">
              <a:highlight>
                <a:srgbClr val="C6C6C6"/>
              </a:highlight>
              <a:latin typeface="Arial Nova"/>
            </a:endParaRPr>
          </a:p>
          <a:p>
            <a:endParaRPr lang="en-GB" dirty="0">
              <a:highlight>
                <a:srgbClr val="C6C6C6"/>
              </a:highlight>
              <a:latin typeface="Arial Nova"/>
            </a:endParaRPr>
          </a:p>
          <a:p>
            <a:pPr marL="0" indent="0">
              <a:buNone/>
            </a:pPr>
            <a:r>
              <a:rPr lang="en-GB" dirty="0">
                <a:highlight>
                  <a:srgbClr val="FFFFFF"/>
                </a:highlight>
                <a:latin typeface="Arial Nova"/>
              </a:rPr>
              <a:t>(Barreto,2015, p.4-7) </a:t>
            </a:r>
            <a:endParaRPr lang="en-GB" dirty="0">
              <a:highlight>
                <a:srgbClr val="C6C6C6"/>
              </a:highlight>
              <a:latin typeface="Arial Nova"/>
            </a:endParaRPr>
          </a:p>
          <a:p>
            <a:endParaRPr lang="en-GB" sz="2400" dirty="0">
              <a:latin typeface="Arial Nova"/>
            </a:endParaRPr>
          </a:p>
        </p:txBody>
      </p:sp>
      <p:sp>
        <p:nvSpPr>
          <p:cNvPr id="4" name="Content Placeholder 3">
            <a:extLst>
              <a:ext uri="{FF2B5EF4-FFF2-40B4-BE49-F238E27FC236}">
                <a16:creationId xmlns:a16="http://schemas.microsoft.com/office/drawing/2014/main" id="{F6751ACD-6095-C4A5-8535-D3A4BB7B678D}"/>
              </a:ext>
            </a:extLst>
          </p:cNvPr>
          <p:cNvSpPr>
            <a:spLocks noGrp="1"/>
          </p:cNvSpPr>
          <p:nvPr>
            <p:ph sz="half" idx="2"/>
          </p:nvPr>
        </p:nvSpPr>
        <p:spPr>
          <a:xfrm>
            <a:off x="6389914" y="-3175"/>
            <a:ext cx="5181600" cy="4351338"/>
          </a:xfrm>
        </p:spPr>
        <p:txBody>
          <a:bodyPr vert="horz" lIns="91440" tIns="45720" rIns="91440" bIns="45720" rtlCol="0" anchor="t">
            <a:noAutofit/>
          </a:bodyPr>
          <a:lstStyle/>
          <a:p>
            <a:pPr marL="0" indent="0">
              <a:buNone/>
            </a:pPr>
            <a:r>
              <a:rPr lang="en-GB" dirty="0">
                <a:highlight>
                  <a:srgbClr val="FFFFFF"/>
                </a:highlight>
                <a:latin typeface="Arial Nova"/>
              </a:rPr>
              <a:t>Excel improve efficiency.</a:t>
            </a:r>
          </a:p>
          <a:p>
            <a:pPr marL="342900" indent="-342900"/>
            <a:r>
              <a:rPr lang="en-GB" dirty="0">
                <a:highlight>
                  <a:srgbClr val="FFFFFF"/>
                </a:highlight>
                <a:latin typeface="Arial Nova"/>
              </a:rPr>
              <a:t>Moving from paper  to digital</a:t>
            </a:r>
            <a:endParaRPr lang="en-GB" dirty="0">
              <a:highlight>
                <a:srgbClr val="C6C6C6"/>
              </a:highlight>
              <a:latin typeface="Arial Nova"/>
            </a:endParaRPr>
          </a:p>
          <a:p>
            <a:pPr marL="342900" indent="-342900"/>
            <a:r>
              <a:rPr lang="en-GB" dirty="0">
                <a:highlight>
                  <a:srgbClr val="FFFFFF"/>
                </a:highlight>
                <a:latin typeface="Arial Nova"/>
              </a:rPr>
              <a:t>Making it easier for staff to find documents quickly by storing data in one place</a:t>
            </a:r>
          </a:p>
          <a:p>
            <a:pPr marL="342900" indent="-342900"/>
            <a:r>
              <a:rPr lang="en-GB" dirty="0">
                <a:highlight>
                  <a:srgbClr val="FFFFFF"/>
                </a:highlight>
                <a:latin typeface="Arial Nova"/>
              </a:rPr>
              <a:t>Organising data and automatic calculation.</a:t>
            </a:r>
          </a:p>
          <a:p>
            <a:pPr marL="342900" indent="-342900"/>
            <a:r>
              <a:rPr lang="en-GB" dirty="0">
                <a:highlight>
                  <a:srgbClr val="FFFFFF"/>
                </a:highlight>
                <a:latin typeface="Arial Nova"/>
              </a:rPr>
              <a:t>Microsoft Excel helps the organisation to understand data and make knowledgeable choices</a:t>
            </a:r>
          </a:p>
          <a:p>
            <a:pPr marL="0" indent="0">
              <a:buNone/>
            </a:pPr>
            <a:endParaRPr lang="en-GB" dirty="0">
              <a:highlight>
                <a:srgbClr val="FFFFFF"/>
              </a:highlight>
              <a:latin typeface="Arial Nova"/>
            </a:endParaRPr>
          </a:p>
          <a:p>
            <a:pPr marL="0" indent="0">
              <a:buNone/>
            </a:pPr>
            <a:r>
              <a:rPr lang="en-GB" dirty="0">
                <a:highlight>
                  <a:srgbClr val="FFFFFF"/>
                </a:highlight>
                <a:latin typeface="Arial Nova"/>
                <a:ea typeface="+mn-lt"/>
                <a:cs typeface="+mn-lt"/>
              </a:rPr>
              <a:t>(Rosener,2024)</a:t>
            </a:r>
            <a:endParaRPr lang="en-GB" dirty="0">
              <a:latin typeface="Arial Nova"/>
            </a:endParaRPr>
          </a:p>
          <a:p>
            <a:pPr marL="0" indent="0">
              <a:buNone/>
            </a:pPr>
            <a:endParaRPr lang="en-GB" sz="2400" dirty="0">
              <a:highlight>
                <a:srgbClr val="FFFFFF"/>
              </a:highlight>
              <a:latin typeface="Arial Nova"/>
            </a:endParaRPr>
          </a:p>
          <a:p>
            <a:endParaRPr lang="en-GB" sz="2000" dirty="0">
              <a:latin typeface="Arial Nova"/>
            </a:endParaRPr>
          </a:p>
        </p:txBody>
      </p:sp>
    </p:spTree>
    <p:extLst>
      <p:ext uri="{BB962C8B-B14F-4D97-AF65-F5344CB8AC3E}">
        <p14:creationId xmlns:p14="http://schemas.microsoft.com/office/powerpoint/2010/main" val="3074421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E3B41-072D-EDD5-6EE6-881D67645509}"/>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8C8B2D8-9A7E-E95E-FB98-41CACE39A927}"/>
              </a:ext>
            </a:extLst>
          </p:cNvPr>
          <p:cNvSpPr>
            <a:spLocks noGrp="1"/>
          </p:cNvSpPr>
          <p:nvPr>
            <p:ph sz="half" idx="4294967295"/>
          </p:nvPr>
        </p:nvSpPr>
        <p:spPr>
          <a:xfrm>
            <a:off x="7018338" y="41275"/>
            <a:ext cx="5173662" cy="4089400"/>
          </a:xfrm>
        </p:spPr>
        <p:txBody>
          <a:bodyPr vert="horz" lIns="91440" tIns="45720" rIns="91440" bIns="45720" rtlCol="0" anchor="t">
            <a:noAutofit/>
          </a:bodyPr>
          <a:lstStyle/>
          <a:p>
            <a:pPr marL="0" indent="0">
              <a:buNone/>
            </a:pPr>
            <a:r>
              <a:rPr lang="en-GB" sz="2400" dirty="0">
                <a:highlight>
                  <a:srgbClr val="FFFFFF"/>
                </a:highlight>
                <a:latin typeface="Arial Nova"/>
              </a:rPr>
              <a:t>Limitations of Microsoft Excel.</a:t>
            </a:r>
            <a:endParaRPr lang="en-GB" sz="2400" dirty="0">
              <a:highlight>
                <a:srgbClr val="C6C6C6"/>
              </a:highlight>
              <a:latin typeface="Arial Nova"/>
            </a:endParaRPr>
          </a:p>
          <a:p>
            <a:r>
              <a:rPr lang="en-GB" sz="2000" dirty="0">
                <a:highlight>
                  <a:srgbClr val="FFFFFF"/>
                </a:highlight>
                <a:latin typeface="Arial Nova"/>
                <a:ea typeface="+mn-lt"/>
                <a:cs typeface="+mn-lt"/>
              </a:rPr>
              <a:t>Excel can lead to error.</a:t>
            </a:r>
            <a:endParaRPr lang="en-GB" sz="2000" dirty="0">
              <a:latin typeface="Arial Nova"/>
              <a:ea typeface="+mn-lt"/>
              <a:cs typeface="+mn-lt"/>
            </a:endParaRPr>
          </a:p>
          <a:p>
            <a:r>
              <a:rPr lang="en-GB" sz="2000" dirty="0">
                <a:highlight>
                  <a:srgbClr val="FFFFFF"/>
                </a:highlight>
                <a:latin typeface="Arial Nova"/>
                <a:ea typeface="+mn-lt"/>
                <a:cs typeface="+mn-lt"/>
              </a:rPr>
              <a:t>Charts might be difficult to read or understand.</a:t>
            </a:r>
            <a:endParaRPr lang="en-GB" sz="2000" dirty="0">
              <a:latin typeface="Arial Nova"/>
            </a:endParaRPr>
          </a:p>
          <a:p>
            <a:r>
              <a:rPr lang="en-GB" sz="2000" dirty="0">
                <a:highlight>
                  <a:srgbClr val="FFFFFF"/>
                </a:highlight>
                <a:latin typeface="Arial Nova"/>
                <a:ea typeface="+mn-lt"/>
                <a:cs typeface="+mn-lt"/>
              </a:rPr>
              <a:t>Some Excel functions require manual modification.</a:t>
            </a:r>
            <a:endParaRPr lang="en-GB" sz="2000" dirty="0">
              <a:highlight>
                <a:srgbClr val="FFFFFF"/>
              </a:highlight>
              <a:latin typeface="Arial Nova"/>
            </a:endParaRPr>
          </a:p>
          <a:p>
            <a:r>
              <a:rPr lang="en-GB" sz="2000" dirty="0">
                <a:highlight>
                  <a:srgbClr val="FFFFFF"/>
                </a:highlight>
                <a:latin typeface="Arial Nova"/>
                <a:ea typeface="+mn-lt"/>
                <a:cs typeface="+mn-lt"/>
              </a:rPr>
              <a:t>Excel can feel frightening for less confident users.</a:t>
            </a:r>
            <a:endParaRPr lang="en-GB" sz="2000" dirty="0">
              <a:highlight>
                <a:srgbClr val="FFFFFF"/>
              </a:highlight>
              <a:latin typeface="Arial Nova"/>
            </a:endParaRPr>
          </a:p>
          <a:p>
            <a:pPr marL="0" indent="0">
              <a:buNone/>
            </a:pPr>
            <a:r>
              <a:rPr lang="en-GB" sz="2400" dirty="0">
                <a:highlight>
                  <a:srgbClr val="FFFFFF"/>
                </a:highlight>
                <a:latin typeface="Arial Nova"/>
              </a:rPr>
              <a:t>   (Chambers and Scaffidi, 2010) </a:t>
            </a:r>
            <a:endParaRPr lang="en-GB" sz="2400" dirty="0">
              <a:highlight>
                <a:srgbClr val="C6C6C6"/>
              </a:highlight>
              <a:latin typeface="Arial Nova"/>
            </a:endParaRPr>
          </a:p>
          <a:p>
            <a:endParaRPr lang="en-GB" sz="2400" dirty="0">
              <a:highlight>
                <a:srgbClr val="C6C6C6"/>
              </a:highlight>
              <a:latin typeface="Arial Nova"/>
            </a:endParaRPr>
          </a:p>
          <a:p>
            <a:endParaRPr lang="en-GB" sz="2400" dirty="0"/>
          </a:p>
        </p:txBody>
      </p:sp>
      <p:sp>
        <p:nvSpPr>
          <p:cNvPr id="2" name="TextBox 1">
            <a:extLst>
              <a:ext uri="{FF2B5EF4-FFF2-40B4-BE49-F238E27FC236}">
                <a16:creationId xmlns:a16="http://schemas.microsoft.com/office/drawing/2014/main" id="{98907D20-5786-EDB6-6FDC-CE782CA12F25}"/>
              </a:ext>
            </a:extLst>
          </p:cNvPr>
          <p:cNvSpPr txBox="1"/>
          <p:nvPr/>
        </p:nvSpPr>
        <p:spPr>
          <a:xfrm>
            <a:off x="1004454" y="4125990"/>
            <a:ext cx="10791371" cy="25864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BF94FAE9-D582-B33F-F0C8-0AF45497419F}"/>
              </a:ext>
            </a:extLst>
          </p:cNvPr>
          <p:cNvSpPr txBox="1"/>
          <p:nvPr/>
        </p:nvSpPr>
        <p:spPr>
          <a:xfrm>
            <a:off x="689429" y="4488543"/>
            <a:ext cx="10827657" cy="779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endParaRPr lang="en-GB" sz="2800" u="sng">
              <a:latin typeface="Calibri"/>
              <a:ea typeface="Calibri"/>
              <a:cs typeface="Calibri"/>
            </a:endParaRPr>
          </a:p>
          <a:p>
            <a:pPr>
              <a:lnSpc>
                <a:spcPts val="1569"/>
              </a:lnSpc>
            </a:pPr>
            <a:r>
              <a:rPr lang="en-GB" sz="2000">
                <a:latin typeface="Grandview Display"/>
                <a:ea typeface="Segoe UI"/>
                <a:cs typeface="Segoe UI"/>
              </a:rPr>
              <a:t>  </a:t>
            </a:r>
          </a:p>
          <a:p>
            <a:pPr algn="ctr"/>
            <a:endParaRPr lang="en-GB"/>
          </a:p>
        </p:txBody>
      </p:sp>
      <p:sp>
        <p:nvSpPr>
          <p:cNvPr id="134" name="TextBox 133">
            <a:extLst>
              <a:ext uri="{FF2B5EF4-FFF2-40B4-BE49-F238E27FC236}">
                <a16:creationId xmlns:a16="http://schemas.microsoft.com/office/drawing/2014/main" id="{FE1CDECA-FA7B-D7FB-0AAE-84D35DA7D43A}"/>
              </a:ext>
            </a:extLst>
          </p:cNvPr>
          <p:cNvSpPr txBox="1"/>
          <p:nvPr/>
        </p:nvSpPr>
        <p:spPr>
          <a:xfrm>
            <a:off x="682172" y="191580"/>
            <a:ext cx="6030685" cy="39344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350"/>
              </a:lnSpc>
            </a:pPr>
            <a:r>
              <a:rPr lang="en-GB" sz="2800" dirty="0">
                <a:solidFill>
                  <a:srgbClr val="444444"/>
                </a:solidFill>
                <a:latin typeface="Calibri"/>
                <a:ea typeface="Arial"/>
                <a:cs typeface="Arial"/>
              </a:rPr>
              <a:t> What</a:t>
            </a:r>
            <a:r>
              <a:rPr lang="en-GB" sz="2800" baseline="0" dirty="0">
                <a:solidFill>
                  <a:srgbClr val="444444"/>
                </a:solidFill>
                <a:latin typeface="Calibri"/>
                <a:ea typeface="Arial"/>
                <a:cs typeface="Arial"/>
              </a:rPr>
              <a:t> are the </a:t>
            </a:r>
            <a:r>
              <a:rPr lang="en-GB" sz="2800" dirty="0">
                <a:solidFill>
                  <a:srgbClr val="444444"/>
                </a:solidFill>
                <a:latin typeface="Calibri"/>
                <a:ea typeface="Arial"/>
                <a:cs typeface="Arial"/>
              </a:rPr>
              <a:t>Benefits</a:t>
            </a:r>
            <a:r>
              <a:rPr lang="en-GB" sz="2800" baseline="0" dirty="0">
                <a:solidFill>
                  <a:srgbClr val="444444"/>
                </a:solidFill>
                <a:latin typeface="Calibri"/>
                <a:ea typeface="Arial"/>
                <a:cs typeface="Arial"/>
              </a:rPr>
              <a:t> of Microsoft Excel</a:t>
            </a:r>
          </a:p>
          <a:p>
            <a:pPr marL="457200" indent="-457200">
              <a:lnSpc>
                <a:spcPts val="1350"/>
              </a:lnSpc>
              <a:buFont typeface="Arial" panose="020B0604020202020204" pitchFamily="34" charset="0"/>
              <a:buChar char="•"/>
            </a:pPr>
            <a:endParaRPr lang="en-GB" sz="2800" baseline="0" dirty="0">
              <a:solidFill>
                <a:srgbClr val="444444"/>
              </a:solidFill>
              <a:latin typeface="Calibri"/>
              <a:ea typeface="Arial"/>
              <a:cs typeface="Arial"/>
            </a:endParaRPr>
          </a:p>
          <a:p>
            <a:pPr marL="342900" indent="-342900">
              <a:lnSpc>
                <a:spcPts val="1350"/>
              </a:lnSpc>
              <a:buFont typeface="Arial" panose="020B0604020202020204" pitchFamily="34" charset="0"/>
              <a:buChar char="•"/>
            </a:pPr>
            <a:endParaRPr lang="en-GB" sz="2400" dirty="0">
              <a:solidFill>
                <a:srgbClr val="444444"/>
              </a:solidFill>
              <a:latin typeface="Arial" panose="020B0604020202020204" pitchFamily="34" charset="0"/>
              <a:cs typeface="Arial" panose="020B0604020202020204" pitchFamily="34" charset="0"/>
            </a:endParaRPr>
          </a:p>
          <a:p>
            <a:pPr marL="342900" indent="-342900">
              <a:lnSpc>
                <a:spcPts val="1350"/>
              </a:lnSpc>
              <a:buFont typeface="Arial" panose="020B0604020202020204" pitchFamily="34" charset="0"/>
              <a:buChar char="•"/>
            </a:pPr>
            <a:r>
              <a:rPr lang="en-GB" sz="2400" dirty="0">
                <a:solidFill>
                  <a:srgbClr val="444444"/>
                </a:solidFill>
                <a:latin typeface="Arial" panose="020B0604020202020204" pitchFamily="34" charset="0"/>
                <a:cs typeface="Arial" panose="020B0604020202020204" pitchFamily="34" charset="0"/>
              </a:rPr>
              <a:t>Constant use of Excel improves confidence.</a:t>
            </a:r>
          </a:p>
          <a:p>
            <a:pPr marL="342900" indent="-342900">
              <a:lnSpc>
                <a:spcPts val="1350"/>
              </a:lnSpc>
              <a:buFont typeface="Arial" panose="020B0604020202020204" pitchFamily="34" charset="0"/>
              <a:buChar char="•"/>
            </a:pPr>
            <a:endParaRPr lang="en-GB" sz="2400" dirty="0">
              <a:solidFill>
                <a:srgbClr val="444444"/>
              </a:solidFill>
              <a:latin typeface="Arial" panose="020B0604020202020204" pitchFamily="34" charset="0"/>
              <a:cs typeface="Arial" panose="020B0604020202020204" pitchFamily="34" charset="0"/>
            </a:endParaRPr>
          </a:p>
          <a:p>
            <a:pPr marL="342900" indent="-342900">
              <a:lnSpc>
                <a:spcPts val="1350"/>
              </a:lnSpc>
              <a:buFont typeface="Arial" panose="020B0604020202020204" pitchFamily="34" charset="0"/>
              <a:buChar char="•"/>
            </a:pPr>
            <a:endParaRPr lang="en-GB" sz="2400" dirty="0">
              <a:solidFill>
                <a:srgbClr val="444444"/>
              </a:solidFill>
              <a:latin typeface="Arial" panose="020B0604020202020204" pitchFamily="34" charset="0"/>
              <a:cs typeface="Arial" panose="020B0604020202020204" pitchFamily="34" charset="0"/>
            </a:endParaRPr>
          </a:p>
          <a:p>
            <a:pPr marL="342900" indent="-342900">
              <a:lnSpc>
                <a:spcPts val="1350"/>
              </a:lnSpc>
              <a:buFont typeface="Arial" panose="020B0604020202020204" pitchFamily="34" charset="0"/>
              <a:buChar char="•"/>
            </a:pPr>
            <a:r>
              <a:rPr lang="en-GB" sz="2400" dirty="0">
                <a:solidFill>
                  <a:srgbClr val="444444"/>
                </a:solidFill>
                <a:latin typeface="Arial" panose="020B0604020202020204" pitchFamily="34" charset="0"/>
                <a:cs typeface="Arial" panose="020B0604020202020204" pitchFamily="34" charset="0"/>
              </a:rPr>
              <a:t>Excel helps to gain the digital skills the organisation needs.</a:t>
            </a:r>
          </a:p>
          <a:p>
            <a:pPr marL="342900" indent="-342900">
              <a:lnSpc>
                <a:spcPts val="1350"/>
              </a:lnSpc>
              <a:buFont typeface="Arial" panose="020B0604020202020204" pitchFamily="34" charset="0"/>
              <a:buChar char="•"/>
            </a:pPr>
            <a:endParaRPr lang="en-GB" sz="2400" dirty="0">
              <a:solidFill>
                <a:srgbClr val="444444"/>
              </a:solidFill>
              <a:latin typeface="Arial" panose="020B0604020202020204" pitchFamily="34" charset="0"/>
              <a:cs typeface="Arial" panose="020B0604020202020204" pitchFamily="34" charset="0"/>
            </a:endParaRPr>
          </a:p>
          <a:p>
            <a:pPr marL="342900" indent="-342900">
              <a:lnSpc>
                <a:spcPts val="1350"/>
              </a:lnSpc>
              <a:buFont typeface="Arial" panose="020B0604020202020204" pitchFamily="34" charset="0"/>
              <a:buChar char="•"/>
            </a:pPr>
            <a:endParaRPr lang="en-GB" sz="2400" dirty="0">
              <a:solidFill>
                <a:srgbClr val="444444"/>
              </a:solidFill>
              <a:latin typeface="Arial" panose="020B0604020202020204" pitchFamily="34" charset="0"/>
              <a:cs typeface="Arial" panose="020B0604020202020204" pitchFamily="34" charset="0"/>
            </a:endParaRPr>
          </a:p>
          <a:p>
            <a:pPr marL="342900" indent="-342900">
              <a:lnSpc>
                <a:spcPts val="1350"/>
              </a:lnSpc>
              <a:buFont typeface="Arial" panose="020B0604020202020204" pitchFamily="34" charset="0"/>
              <a:buChar char="•"/>
            </a:pPr>
            <a:r>
              <a:rPr lang="en-GB" sz="2400" dirty="0">
                <a:solidFill>
                  <a:srgbClr val="444444"/>
                </a:solidFill>
                <a:latin typeface="Arial" panose="020B0604020202020204" pitchFamily="34" charset="0"/>
                <a:cs typeface="Arial" panose="020B0604020202020204" pitchFamily="34" charset="0"/>
              </a:rPr>
              <a:t>Regular use of excel gives experience that will help in future jobs</a:t>
            </a:r>
          </a:p>
          <a:p>
            <a:pPr marL="342900" indent="-342900">
              <a:lnSpc>
                <a:spcPts val="1350"/>
              </a:lnSpc>
              <a:buFont typeface="Arial" panose="020B0604020202020204" pitchFamily="34" charset="0"/>
              <a:buChar char="•"/>
            </a:pPr>
            <a:endParaRPr lang="en-GB" sz="2400" dirty="0">
              <a:solidFill>
                <a:srgbClr val="444444"/>
              </a:solidFill>
              <a:latin typeface="Arial" panose="020B0604020202020204" pitchFamily="34" charset="0"/>
              <a:cs typeface="Arial" panose="020B0604020202020204" pitchFamily="34" charset="0"/>
            </a:endParaRPr>
          </a:p>
          <a:p>
            <a:pPr marL="285750" indent="-285750">
              <a:lnSpc>
                <a:spcPts val="1350"/>
              </a:lnSpc>
              <a:buFont typeface="Arial" panose="020B0604020202020204" pitchFamily="34" charset="0"/>
              <a:buChar char="•"/>
            </a:pPr>
            <a:endParaRPr lang="en-US" dirty="0"/>
          </a:p>
          <a:p>
            <a:pPr marL="228600" indent="-228600">
              <a:lnSpc>
                <a:spcPts val="1350"/>
              </a:lnSpc>
              <a:buFont typeface=""/>
              <a:buChar char="•"/>
            </a:pPr>
            <a:endParaRPr lang="en-US" sz="2800" dirty="0">
              <a:solidFill>
                <a:srgbClr val="444444"/>
              </a:solidFill>
              <a:latin typeface="Arial" panose="020B0604020202020204" pitchFamily="34" charset="0"/>
              <a:ea typeface="Arial"/>
              <a:cs typeface="Arial" panose="020B0604020202020204" pitchFamily="34" charset="0"/>
            </a:endParaRPr>
          </a:p>
          <a:p>
            <a:pPr marL="228600" indent="-228600">
              <a:lnSpc>
                <a:spcPts val="1350"/>
              </a:lnSpc>
              <a:buFont typeface=""/>
              <a:buChar char="•"/>
            </a:pPr>
            <a:endParaRPr lang="en-US" sz="2800" dirty="0">
              <a:solidFill>
                <a:srgbClr val="444444"/>
              </a:solidFill>
              <a:latin typeface="Calibri"/>
              <a:ea typeface="Arial"/>
              <a:cs typeface="Arial"/>
            </a:endParaRPr>
          </a:p>
          <a:p>
            <a:pPr marL="228600" lvl="0" indent="-228600" rtl="0">
              <a:lnSpc>
                <a:spcPts val="1350"/>
              </a:lnSpc>
              <a:buFont typeface=""/>
              <a:buChar char="•"/>
            </a:pPr>
            <a:r>
              <a:rPr lang="en-GB" sz="2800" baseline="0" dirty="0">
                <a:solidFill>
                  <a:srgbClr val="444444"/>
                </a:solidFill>
                <a:latin typeface="Calibri"/>
                <a:ea typeface="Arial"/>
                <a:cs typeface="Arial"/>
              </a:rPr>
              <a:t>(</a:t>
            </a:r>
            <a:r>
              <a:rPr lang="en-GB" sz="2800" dirty="0">
                <a:solidFill>
                  <a:srgbClr val="444444"/>
                </a:solidFill>
                <a:latin typeface="Calibri"/>
                <a:ea typeface="Arial"/>
                <a:cs typeface="Arial"/>
              </a:rPr>
              <a:t>Kelly, Hall and Connolly</a:t>
            </a:r>
            <a:r>
              <a:rPr lang="en-GB" sz="2800" baseline="0" dirty="0">
                <a:solidFill>
                  <a:srgbClr val="444444"/>
                </a:solidFill>
                <a:latin typeface="Calibri"/>
                <a:ea typeface="Arial"/>
                <a:cs typeface="Arial"/>
              </a:rPr>
              <a:t>,2023) </a:t>
            </a:r>
          </a:p>
          <a:p>
            <a:pPr algn="ctr"/>
            <a:endParaRPr lang="en-GB" sz="2800" dirty="0"/>
          </a:p>
        </p:txBody>
      </p:sp>
      <p:pic>
        <p:nvPicPr>
          <p:cNvPr id="135" name="Picture 134" descr="A close-up of a doctor typing on a keyboard&#10;&#10;AI-generated content may be incorrect.">
            <a:extLst>
              <a:ext uri="{FF2B5EF4-FFF2-40B4-BE49-F238E27FC236}">
                <a16:creationId xmlns:a16="http://schemas.microsoft.com/office/drawing/2014/main" id="{EAA63A20-8D81-A7C6-61CA-72ACC998AD9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 y="4316867"/>
            <a:ext cx="12177486" cy="2542264"/>
          </a:xfrm>
          <a:prstGeom prst="rect">
            <a:avLst/>
          </a:prstGeom>
        </p:spPr>
      </p:pic>
      <p:sp>
        <p:nvSpPr>
          <p:cNvPr id="136" name="TextBox 135">
            <a:extLst>
              <a:ext uri="{FF2B5EF4-FFF2-40B4-BE49-F238E27FC236}">
                <a16:creationId xmlns:a16="http://schemas.microsoft.com/office/drawing/2014/main" id="{1C7B7EAD-60C7-3C4B-E016-E7711446F712}"/>
              </a:ext>
            </a:extLst>
          </p:cNvPr>
          <p:cNvSpPr txBox="1"/>
          <p:nvPr/>
        </p:nvSpPr>
        <p:spPr>
          <a:xfrm>
            <a:off x="0" y="4326392"/>
            <a:ext cx="9144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25615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5D7143-9D8D-345E-92B3-5C01924D43DD}"/>
              </a:ext>
            </a:extLst>
          </p:cNvPr>
          <p:cNvSpPr txBox="1"/>
          <p:nvPr/>
        </p:nvSpPr>
        <p:spPr>
          <a:xfrm>
            <a:off x="239485" y="130628"/>
            <a:ext cx="7369629" cy="683264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Digital literacy is the ability to use technologies, and it is also about understanding digital information</a:t>
            </a:r>
          </a:p>
          <a:p>
            <a:endParaRPr lang="en-GB" sz="2000" b="1" u="sng"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Benefits of Digital Literacy</a:t>
            </a:r>
            <a:r>
              <a:rPr lang="en-GB" u="sng" dirty="0"/>
              <a:t>.</a:t>
            </a:r>
          </a:p>
          <a:p>
            <a:r>
              <a:rPr lang="en-GB" b="1" dirty="0">
                <a:latin typeface="Arial" panose="020B0604020202020204" pitchFamily="34" charset="0"/>
                <a:cs typeface="Arial" panose="020B0604020202020204" pitchFamily="34" charset="0"/>
              </a:rPr>
              <a:t>Comprehending Digital Data Analytics</a:t>
            </a:r>
          </a:p>
          <a:p>
            <a:r>
              <a:rPr lang="en-GB" dirty="0">
                <a:latin typeface="Arial" panose="020B0604020202020204" pitchFamily="34" charset="0"/>
                <a:cs typeface="Arial" panose="020B0604020202020204" pitchFamily="34" charset="0"/>
              </a:rPr>
              <a:t>Utilises data from various online platforms</a:t>
            </a:r>
          </a:p>
          <a:p>
            <a:endParaRPr lang="en-GB" dirty="0"/>
          </a:p>
          <a:p>
            <a:r>
              <a:rPr lang="en-GB" b="1" dirty="0">
                <a:latin typeface="Arial" panose="020B0604020202020204" pitchFamily="34" charset="0"/>
                <a:cs typeface="Arial" panose="020B0604020202020204" pitchFamily="34" charset="0"/>
              </a:rPr>
              <a:t>Reasoning Securely and Responsibly</a:t>
            </a:r>
          </a:p>
          <a:p>
            <a:r>
              <a:rPr lang="en-GB" dirty="0">
                <a:latin typeface="Arial" panose="020B0604020202020204" pitchFamily="34" charset="0"/>
                <a:cs typeface="Arial" panose="020B0604020202020204" pitchFamily="34" charset="0"/>
              </a:rPr>
              <a:t>Assesses digital content with a critical eye</a:t>
            </a:r>
            <a:r>
              <a:rPr lang="en-GB" dirty="0"/>
              <a:t>.</a:t>
            </a:r>
          </a:p>
          <a:p>
            <a:endParaRPr lang="en-GB" b="1" dirty="0">
              <a:latin typeface="Arial" panose="020B0604020202020204" pitchFamily="34" charset="0"/>
              <a:cs typeface="Arial" panose="020B0604020202020204" pitchFamily="34" charset="0"/>
            </a:endParaRPr>
          </a:p>
          <a:p>
            <a:r>
              <a:rPr lang="en-GB" dirty="0"/>
              <a:t> </a:t>
            </a:r>
            <a:r>
              <a:rPr lang="en-GB" b="1" dirty="0">
                <a:latin typeface="Arial" panose="020B0604020202020204" pitchFamily="34" charset="0"/>
                <a:cs typeface="Arial" panose="020B0604020202020204" pitchFamily="34" charset="0"/>
              </a:rPr>
              <a:t>Using Digital Literacy </a:t>
            </a:r>
          </a:p>
          <a:p>
            <a:r>
              <a:rPr lang="en-GB" dirty="0">
                <a:latin typeface="Arial" panose="020B0604020202020204" pitchFamily="34" charset="0"/>
                <a:cs typeface="Arial" panose="020B0604020202020204" pitchFamily="34" charset="0"/>
              </a:rPr>
              <a:t>Promotes secure usage of technology</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Beyond Technological Proficiency</a:t>
            </a:r>
          </a:p>
          <a:p>
            <a:r>
              <a:rPr lang="en-GB" dirty="0">
                <a:latin typeface="Arial" panose="020B0604020202020204" pitchFamily="34" charset="0"/>
                <a:cs typeface="Arial" panose="020B0604020202020204" pitchFamily="34" charset="0"/>
              </a:rPr>
              <a:t>Encompasses social and cultural comprehension.</a:t>
            </a:r>
          </a:p>
          <a:p>
            <a:endParaRPr lang="en-GB"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Conclusion</a:t>
            </a:r>
          </a:p>
          <a:p>
            <a:r>
              <a:rPr lang="en-GB" sz="2000" dirty="0">
                <a:latin typeface="Arial" panose="020B0604020202020204" pitchFamily="34" charset="0"/>
                <a:cs typeface="Arial" panose="020B0604020202020204" pitchFamily="34" charset="0"/>
              </a:rPr>
              <a:t>Digital literacy is about more than using technology is also about understanding things and includes thinking and using digital tools in a safe and responsible way. We use digital literacy in a lots of different situations.</a:t>
            </a:r>
          </a:p>
          <a:p>
            <a:endParaRPr lang="en-GB" sz="2000"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Pangrazio, </a:t>
            </a:r>
            <a:r>
              <a:rPr lang="en-GB" sz="2000" dirty="0" err="1">
                <a:latin typeface="Arial" panose="020B0604020202020204" pitchFamily="34" charset="0"/>
                <a:cs typeface="Arial" panose="020B0604020202020204" pitchFamily="34" charset="0"/>
              </a:rPr>
              <a:t>Godhe</a:t>
            </a:r>
            <a:r>
              <a:rPr lang="en-GB" sz="2000" dirty="0">
                <a:latin typeface="Arial" panose="020B0604020202020204" pitchFamily="34" charset="0"/>
                <a:cs typeface="Arial" panose="020B0604020202020204" pitchFamily="34" charset="0"/>
              </a:rPr>
              <a:t> and González López Ledesma (2020)</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2278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62935" y="3786841"/>
            <a:ext cx="5690007" cy="2239673"/>
          </a:xfrm>
        </p:spPr>
        <p:txBody>
          <a:bodyP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b="1"/>
              <a:t>Module Code: LCHS4007</a:t>
            </a:r>
            <a:br>
              <a:rPr lang="en-US" dirty="0"/>
            </a:br>
            <a:r>
              <a:rPr lang="en-US" b="1" dirty="0"/>
              <a:t>Module Name: Digital Skills and Research Methods</a:t>
            </a:r>
            <a:br>
              <a:rPr lang="en-US" dirty="0"/>
            </a:br>
            <a:r>
              <a:rPr lang="en-US" b="1" dirty="0"/>
              <a:t>Topic: Staff Communication and Microsoft Teams</a:t>
            </a: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8" y="320162"/>
            <a:ext cx="6515413" cy="310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20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350" y="339021"/>
            <a:ext cx="5690007" cy="840112"/>
          </a:xfrm>
        </p:spPr>
        <p:txBody>
          <a:bodyP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dirty="0">
                <a:effectLst/>
              </a:rPr>
              <a:t>Workplace Task: Staff Communication</a:t>
            </a:r>
            <a:endParaRPr lang="en-US" dirty="0"/>
          </a:p>
        </p:txBody>
      </p:sp>
      <p:sp>
        <p:nvSpPr>
          <p:cNvPr id="3" name="Content Placeholder 2"/>
          <p:cNvSpPr>
            <a:spLocks noGrp="1"/>
          </p:cNvSpPr>
          <p:nvPr>
            <p:ph idx="1"/>
          </p:nvPr>
        </p:nvSpPr>
        <p:spPr>
          <a:xfrm>
            <a:off x="1063171" y="1709511"/>
            <a:ext cx="10290629" cy="4467452"/>
          </a:xfrm>
        </p:spPr>
        <p:txBody>
          <a:bodyPr vert="horz" lIns="91440" tIns="45720" rIns="91440" bIns="45720" rtlCol="0" anchor="t">
            <a:normAutofit fontScale="92500" lnSpcReduction="20000"/>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r>
              <a:rPr lang="en-US" sz="1800" dirty="0">
                <a:solidFill>
                  <a:srgbClr val="FF0000"/>
                </a:solidFill>
                <a:latin typeface="Arial Nova"/>
              </a:rPr>
              <a:t>At Riverdale Nursing Home, providing care or the older adults indicates managing different workplace tasks including: </a:t>
            </a:r>
          </a:p>
          <a:p>
            <a:pPr marL="608965" lvl="1"/>
            <a:r>
              <a:rPr lang="en-US" sz="1800" dirty="0">
                <a:solidFill>
                  <a:srgbClr val="FF0000"/>
                </a:solidFill>
                <a:latin typeface="Arial Nova"/>
              </a:rPr>
              <a:t>Staff communication enabling the nurses, </a:t>
            </a:r>
            <a:r>
              <a:rPr lang="en-US" sz="1800" err="1">
                <a:solidFill>
                  <a:srgbClr val="FF0000"/>
                </a:solidFill>
                <a:latin typeface="Arial Nova"/>
              </a:rPr>
              <a:t>carers</a:t>
            </a:r>
            <a:r>
              <a:rPr lang="en-US" sz="1800" dirty="0">
                <a:solidFill>
                  <a:srgbClr val="FF0000"/>
                </a:solidFill>
                <a:latin typeface="Arial Nova"/>
              </a:rPr>
              <a:t> and administrators of the nursing home to share updates and maintain continuity of care. </a:t>
            </a:r>
          </a:p>
          <a:p>
            <a:pPr marL="608965" lvl="1"/>
            <a:r>
              <a:rPr lang="en-US" sz="1800" dirty="0">
                <a:solidFill>
                  <a:srgbClr val="FF0000"/>
                </a:solidFill>
                <a:latin typeface="Arial Nova"/>
              </a:rPr>
              <a:t>Secure file storage and sharing will entail safe storage and access to patient’s information. </a:t>
            </a:r>
          </a:p>
          <a:p>
            <a:pPr marL="608965" lvl="1"/>
            <a:r>
              <a:rPr lang="en-US" sz="1800" dirty="0">
                <a:solidFill>
                  <a:srgbClr val="FF0000"/>
                </a:solidFill>
                <a:latin typeface="Arial Nova"/>
              </a:rPr>
              <a:t>Care documentation will record assessments, care plans, medication and incidents accurately. </a:t>
            </a:r>
          </a:p>
          <a:p>
            <a:pPr marL="608965" lvl="1"/>
            <a:r>
              <a:rPr lang="en-US" sz="1800" dirty="0">
                <a:solidFill>
                  <a:srgbClr val="FF0000"/>
                </a:solidFill>
                <a:latin typeface="Arial Nova"/>
              </a:rPr>
              <a:t>Staff scheduling for </a:t>
            </a:r>
            <a:r>
              <a:rPr lang="en-US" sz="1800" dirty="0" err="1">
                <a:solidFill>
                  <a:srgbClr val="FF0000"/>
                </a:solidFill>
                <a:latin typeface="Arial Nova"/>
              </a:rPr>
              <a:t>organising</a:t>
            </a:r>
            <a:r>
              <a:rPr lang="en-US" sz="1800" dirty="0">
                <a:solidFill>
                  <a:srgbClr val="FF0000"/>
                </a:solidFill>
                <a:latin typeface="Arial Nova"/>
              </a:rPr>
              <a:t> the shifts of the nursing home to ensure that there is adequate levels of staff</a:t>
            </a:r>
          </a:p>
          <a:p>
            <a:pPr marL="608965" lvl="1"/>
            <a:r>
              <a:rPr lang="en-US" sz="1800" dirty="0">
                <a:solidFill>
                  <a:srgbClr val="FF0000"/>
                </a:solidFill>
                <a:latin typeface="Arial Nova"/>
              </a:rPr>
              <a:t>Staff training to provide continuous professional development and staff competency at the Nursing home. </a:t>
            </a:r>
          </a:p>
          <a:p>
            <a:pPr lvl="0"/>
            <a:r>
              <a:rPr lang="en-US" sz="1800" dirty="0">
                <a:latin typeface="Arial Nova"/>
              </a:rPr>
              <a:t>In nursing home setting, staff communication is a critical workplace task which involves interaction and coordination between carers, nurses, and admin staff across two building in Riverdale Nursing Home (Erjavec, Knavs and </a:t>
            </a:r>
            <a:r>
              <a:rPr lang="en-US" sz="1800" dirty="0" err="1">
                <a:latin typeface="Arial Nova"/>
              </a:rPr>
              <a:t>Bedenčič</a:t>
            </a:r>
            <a:r>
              <a:rPr lang="en-US" sz="1800" dirty="0">
                <a:latin typeface="Arial Nova"/>
              </a:rPr>
              <a:t>, 2022).</a:t>
            </a:r>
          </a:p>
          <a:p>
            <a:pPr lvl="0"/>
            <a:r>
              <a:rPr lang="en-US" sz="1800" dirty="0">
                <a:latin typeface="Arial Nova"/>
              </a:rPr>
              <a:t>Staff communication using verbal, written or digital across the buildings in nursing home would involve shift handovers, medication changes, urgent updates and coordination between multidisciplinary team involved in patient care (Sheehan </a:t>
            </a:r>
            <a:r>
              <a:rPr lang="en-US" sz="1800" i="1" dirty="0">
                <a:latin typeface="Arial Nova"/>
              </a:rPr>
              <a:t>et al.</a:t>
            </a:r>
            <a:r>
              <a:rPr lang="en-US" sz="1800" dirty="0">
                <a:latin typeface="Arial Nova"/>
              </a:rPr>
              <a:t>, 2021). </a:t>
            </a:r>
          </a:p>
          <a:p>
            <a:pPr lvl="0"/>
            <a:r>
              <a:rPr lang="en-US" sz="1800" dirty="0">
                <a:latin typeface="Arial Nova"/>
              </a:rPr>
              <a:t>However, poor communication could lead to duplication of work, missed messages and undermines efficiency to deliver timely and quality care to the patients and this requires accurate information sharing between shifts and departments (</a:t>
            </a:r>
            <a:r>
              <a:rPr lang="en-US" sz="1800" dirty="0" err="1">
                <a:latin typeface="Arial Nova"/>
              </a:rPr>
              <a:t>Ernstmeyer</a:t>
            </a:r>
            <a:r>
              <a:rPr lang="en-US" sz="1800" dirty="0">
                <a:latin typeface="Arial Nova"/>
              </a:rPr>
              <a:t>, 2021)</a:t>
            </a:r>
            <a:r>
              <a:rPr lang="en-US" dirty="0"/>
              <a:t>. </a:t>
            </a:r>
          </a:p>
        </p:txBody>
      </p:sp>
    </p:spTree>
    <p:extLst>
      <p:ext uri="{BB962C8B-B14F-4D97-AF65-F5344CB8AC3E}">
        <p14:creationId xmlns:p14="http://schemas.microsoft.com/office/powerpoint/2010/main" val="410330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85181" y="171294"/>
            <a:ext cx="6504433" cy="1204783"/>
          </a:xfrm>
        </p:spPr>
        <p:txBody>
          <a:bodyP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dirty="0">
                <a:effectLst/>
              </a:rPr>
              <a:t>Microsoft Teams and its suitability</a:t>
            </a:r>
            <a:endParaRPr lang="en-US" dirty="0"/>
          </a:p>
        </p:txBody>
      </p:sp>
      <p:sp>
        <p:nvSpPr>
          <p:cNvPr id="5" name="Content Placeholder 4"/>
          <p:cNvSpPr>
            <a:spLocks noGrp="1"/>
          </p:cNvSpPr>
          <p:nvPr>
            <p:ph idx="1"/>
          </p:nvPr>
        </p:nvSpPr>
        <p:spPr>
          <a:xfrm>
            <a:off x="5077968" y="1392934"/>
            <a:ext cx="6922625" cy="6153732"/>
          </a:xfrm>
        </p:spPr>
        <p:txBody>
          <a:bodyP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r>
              <a:rPr lang="en-US" dirty="0"/>
              <a:t>The selected Microsoft 365 tool suitable for staff communication in the nursing home is Microsoft Teams which is a digital and cloud-based platform for video meetings, instant messaging, and structured group communication across teams (Redmond, 2016). </a:t>
            </a:r>
          </a:p>
          <a:p>
            <a:pPr lvl="0"/>
            <a:r>
              <a:rPr lang="en-US" dirty="0"/>
              <a:t>Since it is a collaboration platform, Microsoft Teams is suitable for staff communication task as it would combine messaging, video meetings and file sharing in one system to access them by different team members in multidisciplinary setting (Wheeler, 2020). </a:t>
            </a:r>
          </a:p>
          <a:p>
            <a:pPr lvl="0"/>
            <a:r>
              <a:rPr lang="en-US" dirty="0"/>
              <a:t>Microsoft Teams enables real-time collaboration supporting the team across different departments and buildings to receive consistent updates and patient information and this reduces communication gaps (Hargreaves, Clarke and Lester, 2022). </a:t>
            </a:r>
          </a:p>
        </p:txBody>
      </p:sp>
      <p:pic>
        <p:nvPicPr>
          <p:cNvPr id="6" name="Picture 5"/>
          <p:cNvPicPr/>
          <p:nvPr/>
        </p:nvPicPr>
        <p:blipFill>
          <a:blip r:embed="rId3"/>
          <a:stretch>
            <a:fillRect/>
          </a:stretch>
        </p:blipFill>
        <p:spPr>
          <a:xfrm>
            <a:off x="191407" y="578508"/>
            <a:ext cx="4479347" cy="5668673"/>
          </a:xfrm>
          <a:prstGeom prst="rect">
            <a:avLst/>
          </a:prstGeom>
        </p:spPr>
      </p:pic>
      <p:sp>
        <p:nvSpPr>
          <p:cNvPr id="2" name="TextBox 1"/>
          <p:cNvSpPr txBox="1"/>
          <p:nvPr/>
        </p:nvSpPr>
        <p:spPr>
          <a:xfrm>
            <a:off x="66880" y="6247181"/>
            <a:ext cx="3461313" cy="1569660"/>
          </a:xfrm>
          <a:prstGeom prst="rect">
            <a:avLst/>
          </a:prstGeom>
          <a:noFill/>
        </p:spPr>
        <p:txBody>
          <a:bodyPr wrap="square" rtlCol="0">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3200" dirty="0">
                <a:solidFill>
                  <a:schemeClr val="bg1"/>
                </a:solidFill>
              </a:rPr>
              <a:t>Source: (Anderson, 2025)</a:t>
            </a:r>
          </a:p>
          <a:p>
            <a:endParaRPr lang="en-US" sz="3200" dirty="0">
              <a:solidFill>
                <a:schemeClr val="bg1"/>
              </a:solidFill>
            </a:endParaRPr>
          </a:p>
        </p:txBody>
      </p:sp>
    </p:spTree>
    <p:extLst>
      <p:ext uri="{BB962C8B-B14F-4D97-AF65-F5344CB8AC3E}">
        <p14:creationId xmlns:p14="http://schemas.microsoft.com/office/powerpoint/2010/main" val="1101633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606" y="374900"/>
            <a:ext cx="5282793" cy="840112"/>
          </a:xfrm>
        </p:spPr>
        <p:txBody>
          <a:bodyP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dirty="0">
                <a:effectLst/>
              </a:rPr>
              <a:t>Improving efficiency or communication</a:t>
            </a:r>
            <a:endParaRPr lang="en-US" dirty="0"/>
          </a:p>
        </p:txBody>
      </p:sp>
      <p:sp>
        <p:nvSpPr>
          <p:cNvPr id="3" name="Content Placeholder 2"/>
          <p:cNvSpPr>
            <a:spLocks noGrp="1"/>
          </p:cNvSpPr>
          <p:nvPr>
            <p:ph idx="1"/>
          </p:nvPr>
        </p:nvSpPr>
        <p:spPr>
          <a:xfrm>
            <a:off x="-1" y="1800147"/>
            <a:ext cx="7114033" cy="5700988"/>
          </a:xfrm>
        </p:spPr>
        <p:txBody>
          <a:bodyP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r>
              <a:rPr lang="en-US" dirty="0"/>
              <a:t>Microsoft Teams improves communication by enabling instant messaging and fostering real-time updates and information for the staff members as they are able to rapidly share and access critical patient information (Redmond, 2016). </a:t>
            </a:r>
          </a:p>
          <a:p>
            <a:pPr lvl="0"/>
            <a:r>
              <a:rPr lang="en-US" dirty="0"/>
              <a:t>The tool also improves coordination when the staffs across different wards, shifts, departments and buildings are able to coordinate using </a:t>
            </a:r>
            <a:r>
              <a:rPr lang="en-US" dirty="0" err="1"/>
              <a:t>organised</a:t>
            </a:r>
            <a:r>
              <a:rPr lang="en-US" dirty="0"/>
              <a:t> communication channels thereby reducing confusion and duplication of messages (</a:t>
            </a:r>
            <a:r>
              <a:rPr lang="en-US" dirty="0" err="1"/>
              <a:t>Ilag</a:t>
            </a:r>
            <a:r>
              <a:rPr lang="en-US" dirty="0"/>
              <a:t>, 2020). </a:t>
            </a:r>
          </a:p>
          <a:p>
            <a:pPr lvl="0"/>
            <a:r>
              <a:rPr lang="en-US" dirty="0"/>
              <a:t>Microsoft Teams enhances efficiency of the nursing home staff by reducing relying on paper-documentation for communication and ensuring that staff receives updated and consistent patient information in real-time (</a:t>
            </a:r>
            <a:r>
              <a:rPr lang="en-US" dirty="0" err="1"/>
              <a:t>Melati</a:t>
            </a:r>
            <a:r>
              <a:rPr lang="en-US" dirty="0"/>
              <a:t>, 2025). </a:t>
            </a:r>
          </a:p>
        </p:txBody>
      </p:sp>
      <p:pic>
        <p:nvPicPr>
          <p:cNvPr id="4" name="Picture 3"/>
          <p:cNvPicPr/>
          <p:nvPr/>
        </p:nvPicPr>
        <p:blipFill>
          <a:blip r:embed="rId3"/>
          <a:stretch>
            <a:fillRect/>
          </a:stretch>
        </p:blipFill>
        <p:spPr>
          <a:xfrm>
            <a:off x="7114035" y="2003755"/>
            <a:ext cx="5013528" cy="3976256"/>
          </a:xfrm>
          <a:prstGeom prst="rect">
            <a:avLst/>
          </a:prstGeom>
        </p:spPr>
      </p:pic>
      <p:sp>
        <p:nvSpPr>
          <p:cNvPr id="5" name="TextBox 4"/>
          <p:cNvSpPr txBox="1"/>
          <p:nvPr/>
        </p:nvSpPr>
        <p:spPr>
          <a:xfrm>
            <a:off x="7348904" y="5980011"/>
            <a:ext cx="4072133" cy="1077218"/>
          </a:xfrm>
          <a:prstGeom prst="rect">
            <a:avLst/>
          </a:prstGeom>
          <a:noFill/>
        </p:spPr>
        <p:txBody>
          <a:bodyPr wrap="square" rtlCol="0">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3200" dirty="0"/>
              <a:t>Source: (Microsoft, 2019)</a:t>
            </a:r>
          </a:p>
        </p:txBody>
      </p:sp>
    </p:spTree>
    <p:extLst>
      <p:ext uri="{BB962C8B-B14F-4D97-AF65-F5344CB8AC3E}">
        <p14:creationId xmlns:p14="http://schemas.microsoft.com/office/powerpoint/2010/main" val="796930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1574" y="374901"/>
            <a:ext cx="6300825" cy="1204783"/>
          </a:xfrm>
        </p:spPr>
        <p:txBody>
          <a:bodyP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dirty="0">
                <a:effectLst/>
              </a:rPr>
              <a:t>Advantages and limitations of using Microsoft Teams</a:t>
            </a:r>
            <a:endParaRPr lang="en-US" dirty="0"/>
          </a:p>
        </p:txBody>
      </p:sp>
      <p:sp>
        <p:nvSpPr>
          <p:cNvPr id="3" name="Content Placeholder 2"/>
          <p:cNvSpPr>
            <a:spLocks noGrp="1"/>
          </p:cNvSpPr>
          <p:nvPr>
            <p:ph idx="1"/>
          </p:nvPr>
        </p:nvSpPr>
        <p:spPr>
          <a:xfrm>
            <a:off x="5892393" y="1754615"/>
            <a:ext cx="5700987" cy="4581343"/>
          </a:xfrm>
        </p:spPr>
        <p:txBody>
          <a:bodyPr>
            <a:normAutofit fontScale="92500" lnSpcReduction="20000"/>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r>
              <a:rPr lang="en-US" dirty="0"/>
              <a:t>The advantages of using Microsoft Teams for executing staff communication lay in real-time and instant messaging options along with structured channels and file sharing options to facilitate coordination between staff working in different shifts and buildings (</a:t>
            </a:r>
            <a:r>
              <a:rPr lang="en-US" dirty="0" err="1"/>
              <a:t>Ilag</a:t>
            </a:r>
            <a:r>
              <a:rPr lang="en-US" dirty="0"/>
              <a:t>, 2020). </a:t>
            </a:r>
          </a:p>
          <a:p>
            <a:pPr lvl="0"/>
            <a:r>
              <a:rPr lang="en-US" dirty="0"/>
              <a:t>Microsoft Teams also has advantage in enhancing accountability by ensuring that the communication history of the staff is stored enabling them to track decisions and updates related to patient care (</a:t>
            </a:r>
            <a:r>
              <a:rPr lang="en-US" dirty="0" err="1"/>
              <a:t>Melati</a:t>
            </a:r>
            <a:r>
              <a:rPr lang="en-US" dirty="0"/>
              <a:t>, 2025). </a:t>
            </a:r>
          </a:p>
          <a:p>
            <a:pPr lvl="0"/>
            <a:r>
              <a:rPr lang="en-US" dirty="0"/>
              <a:t>Limitations of using Microsoft Teams lay in dependence on internet connectivity, requires staff to develop and possess digital skills and risk of possible information overload if the communication channels are not managed effectively (Marsh, </a:t>
            </a:r>
            <a:r>
              <a:rPr lang="en-US" dirty="0" err="1"/>
              <a:t>Vallejos</a:t>
            </a:r>
            <a:r>
              <a:rPr lang="en-US" dirty="0"/>
              <a:t> and Spence, 2022). </a:t>
            </a:r>
          </a:p>
          <a:p>
            <a:endParaRPr lang="en-US" dirty="0"/>
          </a:p>
        </p:txBody>
      </p:sp>
      <p:pic>
        <p:nvPicPr>
          <p:cNvPr id="4" name="Picture 3"/>
          <p:cNvPicPr/>
          <p:nvPr/>
        </p:nvPicPr>
        <p:blipFill>
          <a:blip r:embed="rId3"/>
          <a:stretch>
            <a:fillRect/>
          </a:stretch>
        </p:blipFill>
        <p:spPr>
          <a:xfrm>
            <a:off x="0" y="1596541"/>
            <a:ext cx="5431533" cy="3664920"/>
          </a:xfrm>
          <a:prstGeom prst="rect">
            <a:avLst/>
          </a:prstGeom>
        </p:spPr>
      </p:pic>
      <p:sp>
        <p:nvSpPr>
          <p:cNvPr id="5" name="TextBox 4"/>
          <p:cNvSpPr txBox="1"/>
          <p:nvPr/>
        </p:nvSpPr>
        <p:spPr>
          <a:xfrm>
            <a:off x="598620" y="5668672"/>
            <a:ext cx="3664920" cy="1077218"/>
          </a:xfrm>
          <a:prstGeom prst="rect">
            <a:avLst/>
          </a:prstGeom>
          <a:noFill/>
        </p:spPr>
        <p:txBody>
          <a:bodyPr wrap="square" rtlCol="0">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3200" dirty="0">
                <a:solidFill>
                  <a:schemeClr val="bg1"/>
                </a:solidFill>
              </a:rPr>
              <a:t>Source: (</a:t>
            </a:r>
            <a:r>
              <a:rPr lang="en-US" sz="3200" dirty="0" err="1">
                <a:solidFill>
                  <a:schemeClr val="bg1"/>
                </a:solidFill>
              </a:rPr>
              <a:t>Kumari</a:t>
            </a:r>
            <a:r>
              <a:rPr lang="en-US" sz="3200" dirty="0">
                <a:solidFill>
                  <a:schemeClr val="bg1"/>
                </a:solidFill>
              </a:rPr>
              <a:t>, 2023)</a:t>
            </a:r>
          </a:p>
        </p:txBody>
      </p:sp>
    </p:spTree>
    <p:extLst>
      <p:ext uri="{BB962C8B-B14F-4D97-AF65-F5344CB8AC3E}">
        <p14:creationId xmlns:p14="http://schemas.microsoft.com/office/powerpoint/2010/main" val="554199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dirty="0">
                <a:effectLst/>
              </a:rPr>
              <a:t>Conclusion</a:t>
            </a:r>
            <a:endParaRPr lang="en-US" dirty="0"/>
          </a:p>
        </p:txBody>
      </p:sp>
      <p:sp>
        <p:nvSpPr>
          <p:cNvPr id="3" name="Content Placeholder 2"/>
          <p:cNvSpPr>
            <a:spLocks noGrp="1"/>
          </p:cNvSpPr>
          <p:nvPr>
            <p:ph idx="1"/>
          </p:nvPr>
        </p:nvSpPr>
        <p:spPr/>
        <p:txBody>
          <a:bodyPr>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r>
              <a:rPr lang="en-US" dirty="0"/>
              <a:t>Microsoft Teams is found to be suitable for executing staff communication within Riverdale Nursing Home setting as it reduces missed updates, </a:t>
            </a:r>
            <a:r>
              <a:rPr lang="en-US" dirty="0" err="1"/>
              <a:t>centralises</a:t>
            </a:r>
            <a:r>
              <a:rPr lang="en-US" dirty="0"/>
              <a:t> information sharing and instant messaging across all staff groups. </a:t>
            </a:r>
          </a:p>
          <a:p>
            <a:pPr lvl="0"/>
            <a:r>
              <a:rPr lang="en-US" dirty="0"/>
              <a:t>The tool addresses communication gaps and inefficient shift handover while also addresses the issue of duplication of work but relies on internet connectivity, requires digital skills and has risk of information overload. </a:t>
            </a:r>
          </a:p>
          <a:p>
            <a:pPr lvl="0"/>
            <a:r>
              <a:rPr lang="en-US" dirty="0"/>
              <a:t>Therefore, Microsoft Teams enhances teamwork, patient safety and boosts operational efficiency for more structured communication supporting positive patient outcomes. </a:t>
            </a:r>
          </a:p>
        </p:txBody>
      </p:sp>
    </p:spTree>
    <p:extLst>
      <p:ext uri="{BB962C8B-B14F-4D97-AF65-F5344CB8AC3E}">
        <p14:creationId xmlns:p14="http://schemas.microsoft.com/office/powerpoint/2010/main" val="2247561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C9377-9F78-1004-B032-B8BCF995546A}"/>
              </a:ext>
            </a:extLst>
          </p:cNvPr>
          <p:cNvSpPr>
            <a:spLocks noGrp="1"/>
          </p:cNvSpPr>
          <p:nvPr>
            <p:ph type="title"/>
          </p:nvPr>
        </p:nvSpPr>
        <p:spPr>
          <a:xfrm>
            <a:off x="612648" y="502920"/>
            <a:ext cx="10953750" cy="1197864"/>
          </a:xfrm>
        </p:spPr>
        <p:txBody>
          <a:bodyPr anchor="b">
            <a:normAutofit/>
          </a:bodyPr>
          <a:lstStyle/>
          <a:p>
            <a:pPr algn="ctr"/>
            <a:r>
              <a:rPr lang="en-US" sz="4000"/>
              <a:t>Secure file sharing and Storage</a:t>
            </a:r>
          </a:p>
        </p:txBody>
      </p:sp>
      <p:sp>
        <p:nvSpPr>
          <p:cNvPr id="15" name="Text Placeholder 2">
            <a:extLst>
              <a:ext uri="{FF2B5EF4-FFF2-40B4-BE49-F238E27FC236}">
                <a16:creationId xmlns:a16="http://schemas.microsoft.com/office/drawing/2014/main" id="{078EC3AB-3C11-9616-3B7B-645D95D5DD32}"/>
              </a:ext>
            </a:extLst>
          </p:cNvPr>
          <p:cNvSpPr>
            <a:spLocks noGrp="1"/>
          </p:cNvSpPr>
          <p:nvPr>
            <p:ph type="body" idx="1"/>
          </p:nvPr>
        </p:nvSpPr>
        <p:spPr>
          <a:xfrm>
            <a:off x="612648" y="2198999"/>
            <a:ext cx="5166360" cy="484632"/>
          </a:xfrm>
        </p:spPr>
        <p:txBody>
          <a:bodyPr>
            <a:normAutofit/>
          </a:bodyPr>
          <a:lstStyle/>
          <a:p>
            <a:r>
              <a:rPr lang="en-US" b="1"/>
              <a:t>Riverdale nursing home</a:t>
            </a:r>
          </a:p>
        </p:txBody>
      </p:sp>
      <p:sp>
        <p:nvSpPr>
          <p:cNvPr id="3" name="Subtitle 2">
            <a:extLst>
              <a:ext uri="{FF2B5EF4-FFF2-40B4-BE49-F238E27FC236}">
                <a16:creationId xmlns:a16="http://schemas.microsoft.com/office/drawing/2014/main" id="{94345E89-D758-BE9B-4CAF-2870780A8209}"/>
              </a:ext>
            </a:extLst>
          </p:cNvPr>
          <p:cNvSpPr>
            <a:spLocks noGrp="1"/>
          </p:cNvSpPr>
          <p:nvPr>
            <p:ph sz="quarter" idx="18"/>
          </p:nvPr>
        </p:nvSpPr>
        <p:spPr>
          <a:xfrm>
            <a:off x="612775" y="2794000"/>
            <a:ext cx="5165725" cy="3524250"/>
          </a:xfrm>
        </p:spPr>
        <p:txBody>
          <a:bodyPr vert="horz" lIns="91440" tIns="45720" rIns="91440" bIns="45720" rtlCol="0" anchor="t">
            <a:normAutofit/>
          </a:bodyPr>
          <a:lstStyle/>
          <a:p>
            <a:pPr marL="0" indent="0">
              <a:buNone/>
            </a:pPr>
            <a:r>
              <a:rPr lang="en-US" sz="2000"/>
              <a:t>Maurice Johnson </a:t>
            </a:r>
          </a:p>
          <a:p>
            <a:pPr marL="0" indent="0">
              <a:buNone/>
            </a:pPr>
            <a:r>
              <a:rPr lang="en-US" sz="2000"/>
              <a:t>254 5455</a:t>
            </a:r>
          </a:p>
          <a:p>
            <a:pPr marL="0" indent="0">
              <a:buNone/>
            </a:pPr>
            <a:r>
              <a:rPr lang="en-US" sz="2000"/>
              <a:t>LCHS4007_LON</a:t>
            </a:r>
          </a:p>
          <a:p>
            <a:pPr marL="0" indent="0">
              <a:buNone/>
            </a:pPr>
            <a:r>
              <a:rPr lang="en-US" sz="2000"/>
              <a:t>DR Inye Abel-Tariah</a:t>
            </a:r>
          </a:p>
        </p:txBody>
      </p:sp>
      <p:sp>
        <p:nvSpPr>
          <p:cNvPr id="17" name="Text Placeholder 4">
            <a:extLst>
              <a:ext uri="{FF2B5EF4-FFF2-40B4-BE49-F238E27FC236}">
                <a16:creationId xmlns:a16="http://schemas.microsoft.com/office/drawing/2014/main" id="{3A09F48C-C186-349C-8024-B326B7372302}"/>
              </a:ext>
            </a:extLst>
          </p:cNvPr>
          <p:cNvSpPr>
            <a:spLocks noGrp="1"/>
          </p:cNvSpPr>
          <p:nvPr>
            <p:ph type="body" sz="quarter" idx="3"/>
          </p:nvPr>
        </p:nvSpPr>
        <p:spPr>
          <a:xfrm>
            <a:off x="6400800" y="2198999"/>
            <a:ext cx="5166360" cy="484633"/>
          </a:xfrm>
        </p:spPr>
        <p:txBody>
          <a:bodyPr/>
          <a:lstStyle/>
          <a:p>
            <a:pPr algn="ctr"/>
            <a:r>
              <a:rPr lang="en-US" b="1"/>
              <a:t>OneDrive</a:t>
            </a:r>
          </a:p>
        </p:txBody>
      </p:sp>
      <p:pic>
        <p:nvPicPr>
          <p:cNvPr id="7" name="Picture 6" descr="Graphic picture of two computer monitor one showing EMR or electronic ...">
            <a:extLst>
              <a:ext uri="{FF2B5EF4-FFF2-40B4-BE49-F238E27FC236}">
                <a16:creationId xmlns:a16="http://schemas.microsoft.com/office/drawing/2014/main" id="{2DF9ACFF-C568-6A07-FA79-A03EFAB069FA}"/>
              </a:ext>
            </a:extLst>
          </p:cNvPr>
          <p:cNvPicPr>
            <a:picLocks noChangeAspect="1"/>
          </p:cNvPicPr>
          <p:nvPr/>
        </p:nvPicPr>
        <p:blipFill>
          <a:blip r:embed="rId2"/>
          <a:srcRect r="-2" b="7176"/>
          <a:stretch>
            <a:fillRect/>
          </a:stretch>
        </p:blipFill>
        <p:spPr>
          <a:xfrm>
            <a:off x="6401139" y="2794000"/>
            <a:ext cx="5165681" cy="3524250"/>
          </a:xfrm>
          <a:prstGeom prst="rect">
            <a:avLst/>
          </a:prstGeom>
          <a:noFill/>
        </p:spPr>
      </p:pic>
    </p:spTree>
    <p:extLst>
      <p:ext uri="{BB962C8B-B14F-4D97-AF65-F5344CB8AC3E}">
        <p14:creationId xmlns:p14="http://schemas.microsoft.com/office/powerpoint/2010/main" val="4171508601"/>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51D84-4142-6BDE-FAA8-67269F69A120}"/>
              </a:ext>
            </a:extLst>
          </p:cNvPr>
          <p:cNvSpPr>
            <a:spLocks noGrp="1"/>
          </p:cNvSpPr>
          <p:nvPr>
            <p:ph type="title"/>
          </p:nvPr>
        </p:nvSpPr>
        <p:spPr>
          <a:xfrm>
            <a:off x="-4209" y="2178"/>
            <a:ext cx="11571369" cy="1872777"/>
          </a:xfrm>
        </p:spPr>
        <p:txBody>
          <a:bodyPr>
            <a:normAutofit/>
          </a:bodyPr>
          <a:lstStyle/>
          <a:p>
            <a:pPr algn="ctr"/>
            <a:r>
              <a:rPr lang="en-US" sz="4000"/>
              <a:t>What does the workplace task involve?</a:t>
            </a:r>
          </a:p>
        </p:txBody>
      </p:sp>
      <p:sp>
        <p:nvSpPr>
          <p:cNvPr id="3" name="Content Placeholder 2">
            <a:extLst>
              <a:ext uri="{FF2B5EF4-FFF2-40B4-BE49-F238E27FC236}">
                <a16:creationId xmlns:a16="http://schemas.microsoft.com/office/drawing/2014/main" id="{E9FD6BFC-F3E5-68D0-B466-C36D076DB368}"/>
              </a:ext>
            </a:extLst>
          </p:cNvPr>
          <p:cNvSpPr>
            <a:spLocks noGrp="1"/>
          </p:cNvSpPr>
          <p:nvPr>
            <p:ph sz="quarter" idx="18"/>
          </p:nvPr>
        </p:nvSpPr>
        <p:spPr/>
        <p:txBody>
          <a:bodyPr vert="horz" lIns="91440" tIns="45720" rIns="91440" bIns="45720" rtlCol="0" anchor="t">
            <a:normAutofit/>
          </a:bodyPr>
          <a:lstStyle/>
          <a:p>
            <a:pPr marL="0" indent="0" algn="ctr">
              <a:buNone/>
            </a:pPr>
            <a:r>
              <a:rPr lang="en-US" sz="2400" b="1"/>
              <a:t>Daily care tasks</a:t>
            </a:r>
          </a:p>
          <a:p>
            <a:r>
              <a:rPr lang="en-US" sz="2000"/>
              <a:t>Storing digital care plans no more confusion with desktop folders or paper.</a:t>
            </a:r>
          </a:p>
          <a:p>
            <a:r>
              <a:rPr lang="en-US" sz="2000"/>
              <a:t>Updating daily living logs. </a:t>
            </a:r>
          </a:p>
          <a:p>
            <a:r>
              <a:rPr lang="en-US" sz="2000"/>
              <a:t>Risk assessment.</a:t>
            </a:r>
            <a:endParaRPr lang="en-US"/>
          </a:p>
          <a:p>
            <a:r>
              <a:rPr lang="en-US" sz="2000"/>
              <a:t>Ensuring shift workers, carers, nurses, and administrative staff have access to the same documents across both buildings.</a:t>
            </a:r>
          </a:p>
          <a:p>
            <a:pPr marL="0" indent="0">
              <a:buNone/>
            </a:pPr>
            <a:endParaRPr lang="en-US" sz="2400"/>
          </a:p>
        </p:txBody>
      </p:sp>
      <p:sp>
        <p:nvSpPr>
          <p:cNvPr id="4" name="Content Placeholder 3">
            <a:extLst>
              <a:ext uri="{FF2B5EF4-FFF2-40B4-BE49-F238E27FC236}">
                <a16:creationId xmlns:a16="http://schemas.microsoft.com/office/drawing/2014/main" id="{E5D4243D-51E5-CEBE-DD1F-E11FBB36FA03}"/>
              </a:ext>
            </a:extLst>
          </p:cNvPr>
          <p:cNvSpPr>
            <a:spLocks noGrp="1"/>
          </p:cNvSpPr>
          <p:nvPr>
            <p:ph sz="quarter" idx="19"/>
          </p:nvPr>
        </p:nvSpPr>
        <p:spPr/>
        <p:txBody>
          <a:bodyPr vert="horz" lIns="91440" tIns="45720" rIns="91440" bIns="45720" rtlCol="0" anchor="t">
            <a:normAutofit/>
          </a:bodyPr>
          <a:lstStyle/>
          <a:p>
            <a:pPr marL="0" indent="0" algn="ctr">
              <a:buNone/>
            </a:pPr>
            <a:r>
              <a:rPr lang="en-US" sz="2400" b="1"/>
              <a:t>The Daily Risk  Involved With Sharing  Files</a:t>
            </a:r>
            <a:endParaRPr lang="en-US"/>
          </a:p>
          <a:p>
            <a:r>
              <a:rPr lang="en-US" sz="2000"/>
              <a:t>Handling highly sensitive personal medical information.</a:t>
            </a:r>
          </a:p>
          <a:p>
            <a:r>
              <a:rPr lang="en-US" sz="2000"/>
              <a:t>Regular review system activities such as audit logs, security access, and user control.</a:t>
            </a:r>
          </a:p>
          <a:p>
            <a:r>
              <a:rPr lang="en-US" sz="2000"/>
              <a:t>Establish document review and modify user access controls.</a:t>
            </a:r>
          </a:p>
          <a:p>
            <a:endParaRPr lang="en-US" sz="2000" dirty="0"/>
          </a:p>
          <a:p>
            <a:pPr marL="0" indent="0">
              <a:buNone/>
            </a:pPr>
            <a:r>
              <a:rPr lang="en-US" sz="2000"/>
              <a:t>(Microsoft, 2025)</a:t>
            </a:r>
            <a:endParaRPr lang="en-US" sz="2000" dirty="0"/>
          </a:p>
          <a:p>
            <a:endParaRPr lang="en-US" sz="2000"/>
          </a:p>
          <a:p>
            <a:endParaRPr lang="en-US" sz="2400" b="1"/>
          </a:p>
        </p:txBody>
      </p:sp>
    </p:spTree>
    <p:extLst>
      <p:ext uri="{BB962C8B-B14F-4D97-AF65-F5344CB8AC3E}">
        <p14:creationId xmlns:p14="http://schemas.microsoft.com/office/powerpoint/2010/main" val="3207945390"/>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C9785C7-F341-FAF4-7119-92D7C3967A79}"/>
              </a:ext>
            </a:extLst>
          </p:cNvPr>
          <p:cNvSpPr>
            <a:spLocks noGrp="1"/>
          </p:cNvSpPr>
          <p:nvPr>
            <p:ph type="title"/>
          </p:nvPr>
        </p:nvSpPr>
        <p:spPr>
          <a:xfrm>
            <a:off x="5605272" y="161835"/>
            <a:ext cx="5961888" cy="922092"/>
          </a:xfrm>
        </p:spPr>
        <p:txBody>
          <a:bodyPr anchor="b">
            <a:normAutofit fontScale="90000"/>
          </a:bodyPr>
          <a:lstStyle/>
          <a:p>
            <a:r>
              <a:rPr lang="en-US" b="1"/>
              <a:t>Why OneDrive For Riverdale?</a:t>
            </a:r>
          </a:p>
        </p:txBody>
      </p:sp>
      <p:pic>
        <p:nvPicPr>
          <p:cNvPr id="3" name="Picture Placeholder 2">
            <a:extLst>
              <a:ext uri="{FF2B5EF4-FFF2-40B4-BE49-F238E27FC236}">
                <a16:creationId xmlns:a16="http://schemas.microsoft.com/office/drawing/2014/main" id="{117FC531-1C79-E785-14B4-7BB4464EAAC1}"/>
              </a:ext>
            </a:extLst>
          </p:cNvPr>
          <p:cNvPicPr>
            <a:picLocks noGrp="1" noChangeAspect="1"/>
          </p:cNvPicPr>
          <p:nvPr>
            <p:ph type="pic" sz="quarter" idx="15"/>
          </p:nvPr>
        </p:nvPicPr>
        <p:blipFill>
          <a:blip r:embed="rId2"/>
          <a:srcRect t="9972"/>
          <a:stretch>
            <a:fillRect/>
          </a:stretch>
        </p:blipFill>
        <p:spPr>
          <a:xfrm>
            <a:off x="115866" y="10"/>
            <a:ext cx="4837176" cy="6857990"/>
          </a:xfrm>
          <a:prstGeom prst="rect">
            <a:avLst/>
          </a:prstGeom>
          <a:noFill/>
        </p:spPr>
      </p:pic>
      <p:sp>
        <p:nvSpPr>
          <p:cNvPr id="24" name="Content Placeholder 3">
            <a:extLst>
              <a:ext uri="{FF2B5EF4-FFF2-40B4-BE49-F238E27FC236}">
                <a16:creationId xmlns:a16="http://schemas.microsoft.com/office/drawing/2014/main" id="{3B8F9380-A7DB-B2B5-2CB7-D9F99B657BB2}"/>
              </a:ext>
            </a:extLst>
          </p:cNvPr>
          <p:cNvSpPr>
            <a:spLocks noGrp="1"/>
          </p:cNvSpPr>
          <p:nvPr>
            <p:ph sz="quarter" idx="14"/>
          </p:nvPr>
        </p:nvSpPr>
        <p:spPr>
          <a:xfrm>
            <a:off x="5605272" y="1097425"/>
            <a:ext cx="5961888" cy="5614270"/>
          </a:xfrm>
        </p:spPr>
        <p:txBody>
          <a:bodyPr vert="horz" lIns="91440" tIns="45720" rIns="91440" bIns="45720" rtlCol="0" anchor="t">
            <a:noAutofit/>
          </a:bodyPr>
          <a:lstStyle/>
          <a:p>
            <a:pPr>
              <a:lnSpc>
                <a:spcPct val="110000"/>
              </a:lnSpc>
            </a:pPr>
            <a:r>
              <a:rPr lang="en-US" sz="1600"/>
              <a:t>Replace paper files and scattered desktop documents By keeping files in one location accessible by any authorized device.</a:t>
            </a:r>
          </a:p>
          <a:p>
            <a:pPr>
              <a:lnSpc>
                <a:spcPct val="110000"/>
              </a:lnSpc>
            </a:pPr>
            <a:r>
              <a:rPr lang="en-US" sz="1600"/>
              <a:t>Changes made to a care plan in building 1 will be seen in building 2 within seconds.</a:t>
            </a:r>
          </a:p>
          <a:p>
            <a:pPr>
              <a:lnSpc>
                <a:spcPct val="110000"/>
              </a:lnSpc>
            </a:pPr>
            <a:r>
              <a:rPr lang="en-US" sz="1600"/>
              <a:t>Authorized devices in both buildings use one central filing system.</a:t>
            </a:r>
          </a:p>
          <a:p>
            <a:pPr>
              <a:lnSpc>
                <a:spcPct val="110000"/>
              </a:lnSpc>
            </a:pPr>
            <a:r>
              <a:rPr lang="en-US" sz="1600">
                <a:highlight>
                  <a:srgbClr val="FFFFFF"/>
                </a:highlight>
              </a:rPr>
              <a:t>Traditional methods of data sharing either create significant barriers to collaboration or introduce compliance risks. </a:t>
            </a:r>
            <a:endParaRPr lang="en-US" sz="1600"/>
          </a:p>
          <a:p>
            <a:pPr>
              <a:lnSpc>
                <a:spcPct val="110000"/>
              </a:lnSpc>
            </a:pPr>
            <a:r>
              <a:rPr lang="en-US" sz="1600">
                <a:highlight>
                  <a:srgbClr val="FFFFFF"/>
                </a:highlight>
              </a:rPr>
              <a:t>Online data storage that protects sensitive patient and medical data in the cloud while meeting strict privacy requirements. E.g...MFA, GDPR</a:t>
            </a:r>
            <a:endParaRPr lang="en-US" sz="1600"/>
          </a:p>
          <a:p>
            <a:pPr>
              <a:lnSpc>
                <a:spcPct val="110000"/>
              </a:lnSpc>
            </a:pPr>
            <a:r>
              <a:rPr lang="en-US" sz="1600">
                <a:highlight>
                  <a:srgbClr val="FFFFFF"/>
                </a:highlight>
              </a:rPr>
              <a:t>Advanced access controls also ensure that only qualified personnel can view specific data types, while audit trails.</a:t>
            </a:r>
            <a:endParaRPr lang="en-US" sz="1600" dirty="0">
              <a:highlight>
                <a:srgbClr val="FFFFFF"/>
              </a:highlight>
            </a:endParaRPr>
          </a:p>
          <a:p>
            <a:pPr>
              <a:lnSpc>
                <a:spcPct val="110000"/>
              </a:lnSpc>
            </a:pPr>
            <a:r>
              <a:rPr lang="en-US" sz="1600">
                <a:highlight>
                  <a:srgbClr val="FFFFFF"/>
                </a:highlight>
              </a:rPr>
              <a:t>Real time updates to patient records so healthcare providers can focus on delivering quality care rather than worrying about data integrity and version control.</a:t>
            </a:r>
            <a:endParaRPr lang="en-US" sz="1600" dirty="0">
              <a:highlight>
                <a:srgbClr val="FFFFFF"/>
              </a:highlight>
            </a:endParaRPr>
          </a:p>
          <a:p>
            <a:pPr>
              <a:lnSpc>
                <a:spcPct val="110000"/>
              </a:lnSpc>
            </a:pPr>
            <a:r>
              <a:rPr lang="en-US" sz="1600">
                <a:highlight>
                  <a:srgbClr val="FFFFFF"/>
                </a:highlight>
              </a:rPr>
              <a:t>(Sync, 2025)</a:t>
            </a:r>
            <a:endParaRPr lang="en-US" sz="1600" dirty="0">
              <a:highlight>
                <a:srgbClr val="FFFFFF"/>
              </a:highlight>
            </a:endParaRPr>
          </a:p>
          <a:p>
            <a:pPr>
              <a:lnSpc>
                <a:spcPct val="110000"/>
              </a:lnSpc>
            </a:pPr>
            <a:endParaRPr lang="en-US" sz="1600" dirty="0">
              <a:highlight>
                <a:srgbClr val="FFFCF9"/>
              </a:highlight>
            </a:endParaRPr>
          </a:p>
        </p:txBody>
      </p:sp>
    </p:spTree>
    <p:extLst>
      <p:ext uri="{BB962C8B-B14F-4D97-AF65-F5344CB8AC3E}">
        <p14:creationId xmlns:p14="http://schemas.microsoft.com/office/powerpoint/2010/main" val="3034031956"/>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ACD6B8F1-61DE-F967-F245-11EADF98A7AB}"/>
              </a:ext>
            </a:extLst>
          </p:cNvPr>
          <p:cNvSpPr>
            <a:spLocks noGrp="1"/>
          </p:cNvSpPr>
          <p:nvPr>
            <p:ph type="title"/>
          </p:nvPr>
        </p:nvSpPr>
        <p:spPr>
          <a:xfrm>
            <a:off x="6272783" y="722376"/>
            <a:ext cx="5138927" cy="1581912"/>
          </a:xfrm>
        </p:spPr>
        <p:txBody>
          <a:bodyPr anchor="b">
            <a:normAutofit/>
          </a:bodyPr>
          <a:lstStyle/>
          <a:p>
            <a:r>
              <a:rPr lang="en-US" sz="4000"/>
              <a:t>Communication and Efficiency</a:t>
            </a:r>
            <a:endParaRPr lang="en-US" sz="4000">
              <a:gradFill>
                <a:gsLst>
                  <a:gs pos="0">
                    <a:srgbClr val="25AAD5"/>
                  </a:gs>
                  <a:gs pos="100000">
                    <a:srgbClr val="66C26C"/>
                  </a:gs>
                </a:gsLst>
                <a:lin ang="12000000" scaled="0"/>
              </a:gradFill>
            </a:endParaRPr>
          </a:p>
        </p:txBody>
      </p:sp>
      <p:pic>
        <p:nvPicPr>
          <p:cNvPr id="13" name="Picture Placeholder 12">
            <a:extLst>
              <a:ext uri="{FF2B5EF4-FFF2-40B4-BE49-F238E27FC236}">
                <a16:creationId xmlns:a16="http://schemas.microsoft.com/office/drawing/2014/main" id="{4D7E7415-166E-862F-11B3-21E75013ADB1}"/>
              </a:ext>
            </a:extLst>
          </p:cNvPr>
          <p:cNvPicPr>
            <a:picLocks noGrp="1" noChangeAspect="1"/>
          </p:cNvPicPr>
          <p:nvPr>
            <p:ph type="pic" sz="quarter" idx="17"/>
          </p:nvPr>
        </p:nvPicPr>
        <p:blipFill>
          <a:blip r:embed="rId2"/>
          <a:stretch/>
        </p:blipFill>
        <p:spPr>
          <a:xfrm>
            <a:off x="119307" y="1878426"/>
            <a:ext cx="5413248" cy="3101148"/>
          </a:xfrm>
          <a:prstGeom prst="rect">
            <a:avLst/>
          </a:prstGeom>
          <a:noFill/>
        </p:spPr>
      </p:pic>
      <p:sp>
        <p:nvSpPr>
          <p:cNvPr id="32" name="Text Placeholder 2">
            <a:extLst>
              <a:ext uri="{FF2B5EF4-FFF2-40B4-BE49-F238E27FC236}">
                <a16:creationId xmlns:a16="http://schemas.microsoft.com/office/drawing/2014/main" id="{D77D1C41-D634-EDB3-6A91-B15EBCFF2015}"/>
              </a:ext>
            </a:extLst>
          </p:cNvPr>
          <p:cNvSpPr>
            <a:spLocks noGrp="1"/>
          </p:cNvSpPr>
          <p:nvPr>
            <p:ph sz="quarter" idx="13"/>
          </p:nvPr>
        </p:nvSpPr>
        <p:spPr>
          <a:xfrm>
            <a:off x="5118899" y="2297611"/>
            <a:ext cx="6996755" cy="4378089"/>
          </a:xfrm>
        </p:spPr>
        <p:txBody>
          <a:bodyPr vert="horz" lIns="91440" tIns="45720" rIns="91440" bIns="45720" rtlCol="0" anchor="b">
            <a:normAutofit/>
          </a:bodyPr>
          <a:lstStyle/>
          <a:p>
            <a:pPr marL="285750" indent="-285750">
              <a:lnSpc>
                <a:spcPct val="110000"/>
              </a:lnSpc>
              <a:buChar char="•"/>
            </a:pPr>
            <a:r>
              <a:rPr lang="en-US" sz="1600"/>
              <a:t>Instead of emailing multiple versions of the same file,  Staff can co-edit in real time keeping everything synced automatically.</a:t>
            </a:r>
            <a:endParaRPr lang="en-US" sz="1600" dirty="0"/>
          </a:p>
          <a:p>
            <a:pPr marL="285750" indent="-285750">
              <a:lnSpc>
                <a:spcPct val="110000"/>
              </a:lnSpc>
              <a:buChar char="•"/>
            </a:pPr>
            <a:r>
              <a:rPr lang="en-US" sz="1600"/>
              <a:t>Spend less time searching for documents.</a:t>
            </a:r>
            <a:endParaRPr lang="en-US" sz="1600" dirty="0"/>
          </a:p>
          <a:p>
            <a:pPr marL="285750" indent="-285750">
              <a:lnSpc>
                <a:spcPct val="110000"/>
              </a:lnSpc>
              <a:buChar char="•"/>
            </a:pPr>
            <a:r>
              <a:rPr lang="en-US" sz="1600"/>
              <a:t>Automatic saving reduces the risk of losing work.</a:t>
            </a:r>
            <a:endParaRPr lang="en-US" sz="1600" dirty="0"/>
          </a:p>
          <a:p>
            <a:pPr marL="285750" indent="-285750">
              <a:lnSpc>
                <a:spcPct val="110000"/>
              </a:lnSpc>
              <a:buChar char="•"/>
            </a:pPr>
            <a:r>
              <a:rPr lang="en-US" sz="1600"/>
              <a:t>One single document is used instead of multiple emails copies.</a:t>
            </a:r>
            <a:endParaRPr lang="en-US" sz="1600" dirty="0"/>
          </a:p>
          <a:p>
            <a:pPr marL="285750" indent="-285750">
              <a:lnSpc>
                <a:spcPct val="110000"/>
              </a:lnSpc>
              <a:buChar char="•"/>
            </a:pPr>
            <a:r>
              <a:rPr lang="en-US" sz="1600"/>
              <a:t>Staff starting a new shift can immediately review the latest care plans helping ensure continuity of care.</a:t>
            </a:r>
            <a:endParaRPr lang="en-US" sz="1600" dirty="0"/>
          </a:p>
          <a:p>
            <a:pPr marL="285750" indent="-285750">
              <a:lnSpc>
                <a:spcPct val="110000"/>
              </a:lnSpc>
              <a:buChar char="•"/>
            </a:pPr>
            <a:r>
              <a:rPr lang="en-US" sz="1600"/>
              <a:t>OneDrive doesn't replace conversation it supports communication by making sure everyone has access to the same information.</a:t>
            </a:r>
            <a:endParaRPr lang="en-US" sz="1600" dirty="0"/>
          </a:p>
          <a:p>
            <a:pPr marL="285750" indent="-285750">
              <a:lnSpc>
                <a:spcPct val="110000"/>
              </a:lnSpc>
              <a:buChar char="•"/>
            </a:pPr>
            <a:endParaRPr lang="en-US" sz="1600" dirty="0"/>
          </a:p>
          <a:p>
            <a:pPr marL="0" indent="0">
              <a:lnSpc>
                <a:spcPct val="110000"/>
              </a:lnSpc>
              <a:buNone/>
            </a:pPr>
            <a:r>
              <a:rPr lang="en-US" sz="1600"/>
              <a:t>(Microsoft, 2025)</a:t>
            </a:r>
            <a:endParaRPr lang="en-US" sz="1600" dirty="0"/>
          </a:p>
          <a:p>
            <a:pPr marL="285750" indent="-285750">
              <a:lnSpc>
                <a:spcPct val="110000"/>
              </a:lnSpc>
              <a:buChar char="•"/>
            </a:pPr>
            <a:endParaRPr lang="en-US" sz="1600" dirty="0"/>
          </a:p>
        </p:txBody>
      </p:sp>
      <p:sp>
        <p:nvSpPr>
          <p:cNvPr id="8" name="TextBox 7">
            <a:extLst>
              <a:ext uri="{FF2B5EF4-FFF2-40B4-BE49-F238E27FC236}">
                <a16:creationId xmlns:a16="http://schemas.microsoft.com/office/drawing/2014/main" id="{8795C4B8-BA44-6498-B2B5-80763669DD56}"/>
              </a:ext>
            </a:extLst>
          </p:cNvPr>
          <p:cNvSpPr txBox="1"/>
          <p:nvPr/>
        </p:nvSpPr>
        <p:spPr>
          <a:xfrm>
            <a:off x="119063" y="6858000"/>
            <a:ext cx="5413375" cy="317500"/>
          </a:xfrm>
          <a:prstGeom prst="rect">
            <a:avLst/>
          </a:prstGeom>
        </p:spPr>
        <p:txBody>
          <a:bodyPr>
            <a:normAutofit/>
          </a:bodyPr>
          <a:lstStyle/>
          <a:p>
            <a:pPr>
              <a:lnSpc>
                <a:spcPct val="90000"/>
              </a:lnSpc>
              <a:spcAft>
                <a:spcPts val="600"/>
              </a:spcAft>
            </a:pPr>
            <a:r>
              <a:rPr lang="en-US" sz="1600"/>
              <a:t>ThePhoto by PhotoAuthor is licensed under CCYYSA.</a:t>
            </a:r>
          </a:p>
        </p:txBody>
      </p:sp>
    </p:spTree>
    <p:extLst>
      <p:ext uri="{BB962C8B-B14F-4D97-AF65-F5344CB8AC3E}">
        <p14:creationId xmlns:p14="http://schemas.microsoft.com/office/powerpoint/2010/main" val="790264136"/>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8788A-368B-EA9A-1B8A-736A459D9CCC}"/>
              </a:ext>
            </a:extLst>
          </p:cNvPr>
          <p:cNvSpPr>
            <a:spLocks noGrp="1"/>
          </p:cNvSpPr>
          <p:nvPr>
            <p:ph type="title"/>
          </p:nvPr>
        </p:nvSpPr>
        <p:spPr>
          <a:xfrm>
            <a:off x="612648" y="299720"/>
            <a:ext cx="10954512" cy="1197864"/>
          </a:xfrm>
        </p:spPr>
        <p:txBody>
          <a:bodyPr/>
          <a:lstStyle/>
          <a:p>
            <a:r>
              <a:rPr lang="en-US" sz="3600" b="1">
                <a:solidFill>
                  <a:schemeClr val="tx1"/>
                </a:solidFill>
              </a:rPr>
              <a:t>Advantages         </a:t>
            </a:r>
            <a:r>
              <a:rPr lang="en-US"/>
              <a:t>                                                </a:t>
            </a:r>
            <a:r>
              <a:rPr lang="en-US" sz="3200" b="1">
                <a:solidFill>
                  <a:schemeClr val="tx1"/>
                </a:solidFill>
              </a:rPr>
              <a:t>Disadvantages</a:t>
            </a:r>
          </a:p>
        </p:txBody>
      </p:sp>
      <p:sp>
        <p:nvSpPr>
          <p:cNvPr id="3" name="Content Placeholder 2">
            <a:extLst>
              <a:ext uri="{FF2B5EF4-FFF2-40B4-BE49-F238E27FC236}">
                <a16:creationId xmlns:a16="http://schemas.microsoft.com/office/drawing/2014/main" id="{07D95468-8CAF-05F5-9F68-8D1242D966C5}"/>
              </a:ext>
            </a:extLst>
          </p:cNvPr>
          <p:cNvSpPr>
            <a:spLocks noGrp="1"/>
          </p:cNvSpPr>
          <p:nvPr>
            <p:ph sz="quarter" idx="18"/>
          </p:nvPr>
        </p:nvSpPr>
        <p:spPr>
          <a:xfrm>
            <a:off x="162832" y="1979604"/>
            <a:ext cx="5470525" cy="4870912"/>
          </a:xfrm>
        </p:spPr>
        <p:txBody>
          <a:bodyPr vert="horz" lIns="91440" tIns="45720" rIns="91440" bIns="45720" rtlCol="0" anchor="t">
            <a:normAutofit/>
          </a:bodyPr>
          <a:lstStyle/>
          <a:p>
            <a:r>
              <a:rPr lang="en-US" sz="1800"/>
              <a:t>OneDrive integrates seamlessly with other Microsoft apps like word, excel, PowerPoint and teams</a:t>
            </a:r>
          </a:p>
          <a:p>
            <a:r>
              <a:rPr lang="en-US" sz="1800"/>
              <a:t>Previous version the of documents can be restored if changes are made by mistake, helping maintain accurate records</a:t>
            </a:r>
            <a:endParaRPr lang="en-US" sz="1800" dirty="0"/>
          </a:p>
          <a:p>
            <a:r>
              <a:rPr lang="en-US" sz="1800">
                <a:highlight>
                  <a:srgbClr val="FFFFFF"/>
                </a:highlight>
              </a:rPr>
              <a:t>Features like multi factor authentication Advanced threat protection and data loss prevention.</a:t>
            </a:r>
          </a:p>
          <a:p>
            <a:r>
              <a:rPr lang="en-US" sz="1800">
                <a:highlight>
                  <a:srgbClr val="FFFFFF"/>
                </a:highlight>
              </a:rPr>
              <a:t>Everyone can work from the latest version at the same time helping to minimize errors.</a:t>
            </a:r>
            <a:endParaRPr lang="en-US" sz="1800" dirty="0">
              <a:highlight>
                <a:srgbClr val="FFFFFF"/>
              </a:highlight>
            </a:endParaRPr>
          </a:p>
          <a:p>
            <a:r>
              <a:rPr lang="en-US" sz="1800">
                <a:highlight>
                  <a:srgbClr val="FFFFFF"/>
                </a:highlight>
              </a:rPr>
              <a:t>Permission based sharing files can be shared only with authorized staff reducing risk of unauthorized access.</a:t>
            </a:r>
            <a:endParaRPr lang="en-US" sz="1800" dirty="0">
              <a:highlight>
                <a:srgbClr val="FFFFFF"/>
              </a:highlight>
            </a:endParaRPr>
          </a:p>
          <a:p>
            <a:pPr marL="0" indent="0">
              <a:buNone/>
            </a:pPr>
            <a:endParaRPr lang="en-US" sz="1800" dirty="0">
              <a:highlight>
                <a:srgbClr val="FFFFFF"/>
              </a:highlight>
            </a:endParaRPr>
          </a:p>
          <a:p>
            <a:endParaRPr lang="en-US"/>
          </a:p>
        </p:txBody>
      </p:sp>
      <p:sp>
        <p:nvSpPr>
          <p:cNvPr id="4" name="Content Placeholder 3">
            <a:extLst>
              <a:ext uri="{FF2B5EF4-FFF2-40B4-BE49-F238E27FC236}">
                <a16:creationId xmlns:a16="http://schemas.microsoft.com/office/drawing/2014/main" id="{35AEF4CA-CF79-3C40-6D1E-B035F260D0DB}"/>
              </a:ext>
            </a:extLst>
          </p:cNvPr>
          <p:cNvSpPr>
            <a:spLocks noGrp="1"/>
          </p:cNvSpPr>
          <p:nvPr>
            <p:ph sz="quarter" idx="19"/>
          </p:nvPr>
        </p:nvSpPr>
        <p:spPr>
          <a:xfrm>
            <a:off x="6400800" y="1979602"/>
            <a:ext cx="5630182" cy="4878170"/>
          </a:xfrm>
        </p:spPr>
        <p:txBody>
          <a:bodyPr vert="horz" lIns="91440" tIns="45720" rIns="91440" bIns="45720" rtlCol="0" anchor="t">
            <a:normAutofit/>
          </a:bodyPr>
          <a:lstStyle/>
          <a:p>
            <a:r>
              <a:rPr lang="en-US" sz="1800"/>
              <a:t>Requires an Internet connection so connectivity problems can affect access. </a:t>
            </a:r>
            <a:endParaRPr lang="en-US" sz="1800" dirty="0"/>
          </a:p>
          <a:p>
            <a:r>
              <a:rPr lang="en-US" sz="1800"/>
              <a:t>Staff training is needed to ensure sharing permissions are used correctly and mistakes avoided.</a:t>
            </a:r>
          </a:p>
          <a:p>
            <a:r>
              <a:rPr lang="en-US" sz="1800"/>
              <a:t>Incorrect sharing permissions can accidentally expose confidential information.</a:t>
            </a:r>
          </a:p>
          <a:p>
            <a:endParaRPr lang="en-US" sz="1800" dirty="0"/>
          </a:p>
          <a:p>
            <a:endParaRPr lang="en-US" sz="1800" dirty="0"/>
          </a:p>
          <a:p>
            <a:endParaRPr lang="en-US" sz="1800" dirty="0"/>
          </a:p>
          <a:p>
            <a:pPr marL="0" indent="0">
              <a:buNone/>
            </a:pPr>
            <a:r>
              <a:rPr lang="en-US" sz="1700">
                <a:highlight>
                  <a:srgbClr val="FFFFFF"/>
                </a:highlight>
              </a:rPr>
              <a:t>(Ingenio Technologies, 2024; microsoft, 2025)</a:t>
            </a:r>
            <a:endParaRPr lang="en-US"/>
          </a:p>
        </p:txBody>
      </p:sp>
    </p:spTree>
    <p:extLst>
      <p:ext uri="{BB962C8B-B14F-4D97-AF65-F5344CB8AC3E}">
        <p14:creationId xmlns:p14="http://schemas.microsoft.com/office/powerpoint/2010/main" val="3160793828"/>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C7323-50C2-53FD-5F46-BDE2CA720BBC}"/>
              </a:ext>
            </a:extLst>
          </p:cNvPr>
          <p:cNvSpPr>
            <a:spLocks noGrp="1"/>
          </p:cNvSpPr>
          <p:nvPr>
            <p:ph type="title"/>
          </p:nvPr>
        </p:nvSpPr>
        <p:spPr>
          <a:xfrm>
            <a:off x="658368" y="2103120"/>
            <a:ext cx="3666744" cy="2624328"/>
          </a:xfrm>
        </p:spPr>
        <p:txBody>
          <a:bodyPr anchor="ctr">
            <a:normAutofit/>
          </a:bodyPr>
          <a:lstStyle/>
          <a:p>
            <a:r>
              <a:rPr lang="en-US"/>
              <a:t>References</a:t>
            </a:r>
          </a:p>
        </p:txBody>
      </p:sp>
      <p:sp>
        <p:nvSpPr>
          <p:cNvPr id="7" name="Content Placeholder 2">
            <a:extLst>
              <a:ext uri="{FF2B5EF4-FFF2-40B4-BE49-F238E27FC236}">
                <a16:creationId xmlns:a16="http://schemas.microsoft.com/office/drawing/2014/main" id="{B4B7C83A-7F6D-3793-64CB-495854B82D7F}"/>
              </a:ext>
            </a:extLst>
          </p:cNvPr>
          <p:cNvSpPr>
            <a:spLocks noGrp="1"/>
          </p:cNvSpPr>
          <p:nvPr>
            <p:ph sz="quarter" idx="13"/>
          </p:nvPr>
        </p:nvSpPr>
        <p:spPr>
          <a:xfrm>
            <a:off x="5943600" y="195943"/>
            <a:ext cx="5780314" cy="6183085"/>
          </a:xfrm>
        </p:spPr>
        <p:txBody>
          <a:bodyPr vert="horz" lIns="91440" tIns="45720" rIns="91440" bIns="45720" rtlCol="0" anchor="ctr">
            <a:noAutofit/>
          </a:bodyPr>
          <a:lstStyle/>
          <a:p>
            <a:pPr>
              <a:lnSpc>
                <a:spcPct val="110000"/>
              </a:lnSpc>
            </a:pPr>
            <a:r>
              <a:rPr lang="en-US" sz="1800" dirty="0">
                <a:latin typeface="Arial" panose="020B0604020202020204" pitchFamily="34" charset="0"/>
                <a:cs typeface="Arial" panose="020B0604020202020204" pitchFamily="34" charset="0"/>
              </a:rPr>
              <a:t>Microsoft (2025) ) OneDrive cloud storage. Available at: </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https://www.microsoft.com/en-gb/microsoft-365/onedrive/online-cloud-storage</a:t>
            </a:r>
            <a:r>
              <a:rPr lang="en-US" sz="1800" dirty="0">
                <a:latin typeface="Arial" panose="020B0604020202020204" pitchFamily="34" charset="0"/>
                <a:cs typeface="Arial" panose="020B0604020202020204" pitchFamily="34" charset="0"/>
              </a:rPr>
              <a:t> (Accessed July 2026) </a:t>
            </a:r>
          </a:p>
          <a:p>
            <a:pPr>
              <a:lnSpc>
                <a:spcPct val="110000"/>
              </a:lnSpc>
            </a:pPr>
            <a:endParaRPr lang="en-US" sz="1800" dirty="0">
              <a:latin typeface="Arial" panose="020B0604020202020204" pitchFamily="34" charset="0"/>
              <a:cs typeface="Arial" panose="020B0604020202020204" pitchFamily="34" charset="0"/>
            </a:endParaRPr>
          </a:p>
          <a:p>
            <a:pPr>
              <a:lnSpc>
                <a:spcPct val="110000"/>
              </a:lnSpc>
            </a:pPr>
            <a:r>
              <a:rPr lang="en-US" sz="1800" dirty="0">
                <a:latin typeface="Arial" panose="020B0604020202020204" pitchFamily="34" charset="0"/>
                <a:cs typeface="Arial" panose="020B0604020202020204" pitchFamily="34" charset="0"/>
              </a:rPr>
              <a:t>Microsoft (2025) Microsoft 365 Security. Available at: </a:t>
            </a:r>
            <a:r>
              <a:rPr lang="en-US" sz="1800" dirty="0">
                <a:latin typeface="Arial" panose="020B0604020202020204" pitchFamily="34" charset="0"/>
                <a:cs typeface="Arial" panose="020B0604020202020204" pitchFamily="34" charset="0"/>
                <a:hlinkClick r:id="rId4"/>
              </a:rPr>
              <a:t>https://www.microsoft.com/en-gb/microsoft-365/business/security</a:t>
            </a:r>
            <a:r>
              <a:rPr lang="en-US" sz="1800" dirty="0">
                <a:latin typeface="Arial" panose="020B0604020202020204" pitchFamily="34" charset="0"/>
                <a:cs typeface="Arial" panose="020B0604020202020204" pitchFamily="34" charset="0"/>
              </a:rPr>
              <a:t> (Accessed July 2026)</a:t>
            </a:r>
          </a:p>
          <a:p>
            <a:pPr>
              <a:lnSpc>
                <a:spcPct val="110000"/>
              </a:lnSpc>
            </a:pPr>
            <a:endParaRPr lang="en-US" sz="1800" dirty="0">
              <a:latin typeface="Arial" panose="020B0604020202020204" pitchFamily="34" charset="0"/>
              <a:cs typeface="Arial" panose="020B0604020202020204" pitchFamily="34" charset="0"/>
            </a:endParaRPr>
          </a:p>
          <a:p>
            <a:pPr>
              <a:lnSpc>
                <a:spcPct val="110000"/>
              </a:lnSpc>
            </a:pPr>
            <a:r>
              <a:rPr lang="en-US" sz="1800" dirty="0">
                <a:latin typeface="Arial" panose="020B0604020202020204" pitchFamily="34" charset="0"/>
                <a:cs typeface="Arial" panose="020B0604020202020204" pitchFamily="34" charset="0"/>
              </a:rPr>
              <a:t>By Rin Mosher (2025) Benefits for your Practice Available at: </a:t>
            </a:r>
            <a:r>
              <a:rPr lang="en-US" sz="1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https://www.sync.com/blog/benefits-cloud-storage-in-healthcare</a:t>
            </a:r>
            <a:r>
              <a:rPr lang="en-US" sz="1800" dirty="0">
                <a:latin typeface="Arial" panose="020B0604020202020204" pitchFamily="34" charset="0"/>
                <a:cs typeface="Arial" panose="020B0604020202020204" pitchFamily="34" charset="0"/>
              </a:rPr>
              <a:t> (Accessed July 2026)</a:t>
            </a:r>
          </a:p>
          <a:p>
            <a:pPr marL="0" indent="0">
              <a:lnSpc>
                <a:spcPct val="110000"/>
              </a:lnSpc>
              <a:buNone/>
            </a:pP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Inegio</a:t>
            </a:r>
            <a:r>
              <a:rPr lang="en-US" sz="1800" dirty="0">
                <a:latin typeface="Arial" panose="020B0604020202020204" pitchFamily="34" charset="0"/>
                <a:cs typeface="Arial" panose="020B0604020202020204" pitchFamily="34" charset="0"/>
              </a:rPr>
              <a:t> Tech (2024) Benefits of OneDrive Available 4.at:  </a:t>
            </a:r>
            <a:r>
              <a:rPr lang="en-US" sz="1800" dirty="0">
                <a:latin typeface="Arial" panose="020B0604020202020204" pitchFamily="34" charset="0"/>
                <a:cs typeface="Arial" panose="020B0604020202020204" pitchFamily="34" charset="0"/>
                <a:hlinkClick r:id="rId6"/>
              </a:rPr>
              <a:t>https://www.ingeniotech.co.uk/benefits-of-         </a:t>
            </a:r>
            <a:r>
              <a:rPr lang="en-US" sz="1800" dirty="0" err="1">
                <a:latin typeface="Arial" panose="020B0604020202020204" pitchFamily="34" charset="0"/>
                <a:cs typeface="Arial" panose="020B0604020202020204" pitchFamily="34" charset="0"/>
                <a:hlinkClick r:id="rId6"/>
              </a:rPr>
              <a:t>microsoft</a:t>
            </a:r>
            <a:r>
              <a:rPr lang="en-US" sz="1800" dirty="0">
                <a:latin typeface="Arial" panose="020B0604020202020204" pitchFamily="34" charset="0"/>
                <a:cs typeface="Arial" panose="020B0604020202020204" pitchFamily="34" charset="0"/>
                <a:hlinkClick r:id="rId6"/>
              </a:rPr>
              <a:t>-</a:t>
            </a:r>
            <a:r>
              <a:rPr lang="en-US" sz="1800" dirty="0" err="1">
                <a:latin typeface="Arial" panose="020B0604020202020204" pitchFamily="34" charset="0"/>
                <a:cs typeface="Arial" panose="020B0604020202020204" pitchFamily="34" charset="0"/>
                <a:hlinkClick r:id="rId6"/>
              </a:rPr>
              <a:t>onedrive</a:t>
            </a:r>
            <a:r>
              <a:rPr lang="en-US" sz="1800" dirty="0">
                <a:latin typeface="Arial" panose="020B0604020202020204" pitchFamily="34" charset="0"/>
                <a:cs typeface="Arial" panose="020B0604020202020204" pitchFamily="34" charset="0"/>
                <a:hlinkClick r:id="rId6"/>
              </a:rPr>
              <a:t>-for-business/</a:t>
            </a:r>
            <a:r>
              <a:rPr lang="en-US" sz="1800" dirty="0">
                <a:latin typeface="Arial" panose="020B0604020202020204" pitchFamily="34" charset="0"/>
                <a:cs typeface="Arial" panose="020B0604020202020204" pitchFamily="34" charset="0"/>
              </a:rPr>
              <a:t> (Accessed July 2026)</a:t>
            </a:r>
          </a:p>
        </p:txBody>
      </p:sp>
    </p:spTree>
    <p:extLst>
      <p:ext uri="{BB962C8B-B14F-4D97-AF65-F5344CB8AC3E}">
        <p14:creationId xmlns:p14="http://schemas.microsoft.com/office/powerpoint/2010/main" val="2147597427"/>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ED420-9CDF-F6CB-26BC-B0032733B0F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DFB583-9ACF-2C21-6302-A76ED5693582}"/>
              </a:ext>
            </a:extLst>
          </p:cNvPr>
          <p:cNvSpPr txBox="1"/>
          <p:nvPr/>
        </p:nvSpPr>
        <p:spPr>
          <a:xfrm>
            <a:off x="700315" y="243116"/>
            <a:ext cx="9209314" cy="122990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panose="020B0604020202020204" pitchFamily="34" charset="0"/>
                <a:ea typeface="Aptos"/>
                <a:cs typeface="Arial" panose="020B0604020202020204" pitchFamily="34" charset="0"/>
              </a:rPr>
              <a:t>Kelly, Orlaith &amp; Hall, Tony &amp; Connolly, Cornelia. (2023). Digital Workplace Skills: Designing the Integrated Learning of Accounting and Microsoft Excel. Accounting, Finance &amp; Governance Review. 30. 10.52399/001c.77593. </a:t>
            </a:r>
          </a:p>
          <a:p>
            <a:endParaRPr lang="en-GB" sz="2000" dirty="0">
              <a:latin typeface="Arial" panose="020B0604020202020204" pitchFamily="34" charset="0"/>
              <a:ea typeface="Aptos"/>
              <a:cs typeface="Arial" panose="020B0604020202020204" pitchFamily="34" charset="0"/>
            </a:endParaRPr>
          </a:p>
          <a:p>
            <a:r>
              <a:rPr lang="en-GB" sz="2000" dirty="0">
                <a:latin typeface="Arial" panose="020B0604020202020204" pitchFamily="34" charset="0"/>
                <a:cs typeface="Arial" panose="020B0604020202020204" pitchFamily="34" charset="0"/>
              </a:rPr>
              <a:t>Chambers, C. and Scaffidi, C. (2012) </a:t>
            </a:r>
            <a:r>
              <a:rPr lang="en-GB" sz="2000" i="1" dirty="0">
                <a:latin typeface="Arial" panose="020B0604020202020204" pitchFamily="34" charset="0"/>
                <a:cs typeface="Arial" panose="020B0604020202020204" pitchFamily="34" charset="0"/>
              </a:rPr>
              <a:t>Struggling to Excel: A Field Study of Challenges Faced by Spreadsheet Users</a:t>
            </a:r>
            <a:r>
              <a:rPr lang="en-GB" sz="2000" dirty="0">
                <a:latin typeface="Arial" panose="020B0604020202020204" pitchFamily="34" charset="0"/>
                <a:cs typeface="Arial" panose="020B0604020202020204" pitchFamily="34" charset="0"/>
              </a:rPr>
              <a:t>. Proceedings of the IEEE Symposium on Visual Languages and Human-Centric Computing (VL/HCC), pp. 187–194.</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Humberto Barreto (2015) Why Excel?, The Journal of Economic Education, 46:3, 300-309, DOI: 10.1080/00220485.2015.1029177</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Rosener, William. (2024). Comparative Analysis of Google Sheets and Microsoft Excel:. Journal of Cases on Information Technology. 26. 1-21. 10.4018/JCIT.351672.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Pangrazio, L., </a:t>
            </a:r>
            <a:r>
              <a:rPr lang="en-GB" sz="2000" dirty="0" err="1">
                <a:latin typeface="Arial" panose="020B0604020202020204" pitchFamily="34" charset="0"/>
                <a:cs typeface="Arial" panose="020B0604020202020204" pitchFamily="34" charset="0"/>
              </a:rPr>
              <a:t>Godhe</a:t>
            </a:r>
            <a:r>
              <a:rPr lang="en-GB" sz="2000" dirty="0">
                <a:latin typeface="Arial" panose="020B0604020202020204" pitchFamily="34" charset="0"/>
                <a:cs typeface="Arial" panose="020B0604020202020204" pitchFamily="34" charset="0"/>
              </a:rPr>
              <a:t>, A.-L., &amp; Ledesma, A. G. L. (2020). What is digital literacy? A comparative review of publications across three language contexts. </a:t>
            </a:r>
            <a:r>
              <a:rPr lang="en-GB" sz="2000" i="1" dirty="0">
                <a:latin typeface="Arial" panose="020B0604020202020204" pitchFamily="34" charset="0"/>
                <a:cs typeface="Arial" panose="020B0604020202020204" pitchFamily="34" charset="0"/>
              </a:rPr>
              <a:t>E-Learning and Digital Media</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17</a:t>
            </a:r>
            <a:r>
              <a:rPr lang="en-GB" sz="2000" dirty="0">
                <a:latin typeface="Arial" panose="020B0604020202020204" pitchFamily="34" charset="0"/>
                <a:cs typeface="Arial" panose="020B0604020202020204" pitchFamily="34" charset="0"/>
              </a:rPr>
              <a:t>(6), 442–459. https://doi.org/10.1177/2042753020946291</a:t>
            </a:r>
          </a:p>
          <a:p>
            <a:endParaRPr lang="en-GB" sz="2000" dirty="0">
              <a:latin typeface="Arial" panose="020B0604020202020204" pitchFamily="34" charset="0"/>
              <a:cs typeface="Arial" panose="020B0604020202020204" pitchFamily="34" charset="0"/>
            </a:endParaRPr>
          </a:p>
          <a:p>
            <a:endParaRPr lang="en-GB" sz="2400" dirty="0">
              <a:latin typeface="Arial Nova"/>
              <a:cs typeface="Segoe UI"/>
            </a:endParaRPr>
          </a:p>
          <a:p>
            <a:endParaRPr lang="en-GB" sz="2400" dirty="0">
              <a:latin typeface="Arial Nova"/>
              <a:cs typeface="Segoe UI"/>
            </a:endParaRPr>
          </a:p>
          <a:p>
            <a:endParaRPr lang="en-GB" sz="2400" dirty="0">
              <a:latin typeface="Arial Nova"/>
              <a:cs typeface="Segoe UI"/>
            </a:endParaRPr>
          </a:p>
          <a:p>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Neue Haas Grotesk Text Pro"/>
              <a:cs typeface="Segoe UI"/>
            </a:endParaRPr>
          </a:p>
          <a:p>
            <a:pPr>
              <a:lnSpc>
                <a:spcPts val="1569"/>
              </a:lnSpc>
            </a:pPr>
            <a:endParaRPr lang="en-GB" sz="2400" dirty="0">
              <a:latin typeface="Neue Haas Grotesk Text Pro"/>
              <a:cs typeface="Segoe UI"/>
            </a:endParaRPr>
          </a:p>
          <a:p>
            <a:pPr>
              <a:lnSpc>
                <a:spcPts val="1569"/>
              </a:lnSpc>
            </a:pPr>
            <a:endParaRPr lang="en-GB" sz="2400" dirty="0">
              <a:latin typeface="Neue Haas Grotesk Text Pro"/>
              <a:cs typeface="Segoe UI"/>
            </a:endParaRPr>
          </a:p>
          <a:p>
            <a:r>
              <a:rPr lang="en-GB" sz="2000" dirty="0">
                <a:latin typeface="Arial Nova"/>
                <a:cs typeface="Segoe UI"/>
              </a:rPr>
              <a:t>  </a:t>
            </a:r>
            <a:endParaRPr lang="en-GB" dirty="0"/>
          </a:p>
          <a:p>
            <a:endParaRPr lang="en-GB" sz="2400" dirty="0">
              <a:latin typeface="Arial Nova"/>
              <a:cs typeface="Segoe UI"/>
            </a:endParaRPr>
          </a:p>
          <a:p>
            <a:endParaRPr lang="en-GB" sz="2400" dirty="0">
              <a:latin typeface="Arial Nova"/>
              <a:cs typeface="Segoe UI"/>
            </a:endParaRPr>
          </a:p>
          <a:p>
            <a:endParaRPr lang="en-GB" sz="2400" dirty="0">
              <a:latin typeface="Arial Nova"/>
              <a:cs typeface="Segoe UI"/>
            </a:endParaRPr>
          </a:p>
          <a:p>
            <a:endParaRPr lang="en-GB" sz="2000" dirty="0">
              <a:latin typeface="Arial Nova"/>
              <a:cs typeface="Segoe UI"/>
            </a:endParaRPr>
          </a:p>
          <a:p>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Arial Nova"/>
              <a:cs typeface="Segoe UI"/>
            </a:endParaRPr>
          </a:p>
          <a:p>
            <a:pPr>
              <a:lnSpc>
                <a:spcPts val="1569"/>
              </a:lnSpc>
            </a:pPr>
            <a:endParaRPr lang="en-GB" sz="2400" dirty="0">
              <a:latin typeface="Arial Nova"/>
              <a:cs typeface="Segoe UI"/>
            </a:endParaRPr>
          </a:p>
        </p:txBody>
      </p:sp>
    </p:spTree>
    <p:extLst>
      <p:ext uri="{BB962C8B-B14F-4D97-AF65-F5344CB8AC3E}">
        <p14:creationId xmlns:p14="http://schemas.microsoft.com/office/powerpoint/2010/main" val="873885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08" y="-498475"/>
            <a:ext cx="10515600" cy="1325563"/>
          </a:xfrm>
        </p:spPr>
        <p:txBody>
          <a:bodyP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dirty="0">
                <a:latin typeface="Arial" panose="020B0604020202020204" pitchFamily="34" charset="0"/>
                <a:cs typeface="Arial" panose="020B0604020202020204" pitchFamily="34" charset="0"/>
              </a:rPr>
              <a:t>List of reference</a:t>
            </a:r>
          </a:p>
        </p:txBody>
      </p:sp>
      <p:sp>
        <p:nvSpPr>
          <p:cNvPr id="3" name="Content Placeholder 2"/>
          <p:cNvSpPr>
            <a:spLocks noGrp="1"/>
          </p:cNvSpPr>
          <p:nvPr>
            <p:ph idx="1"/>
          </p:nvPr>
        </p:nvSpPr>
        <p:spPr>
          <a:xfrm>
            <a:off x="95704" y="476702"/>
            <a:ext cx="12000592" cy="5904595"/>
          </a:xfrm>
        </p:spPr>
        <p:txBody>
          <a:bodyP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2000" dirty="0">
                <a:latin typeface="Arial" panose="020B0604020202020204" pitchFamily="34" charset="0"/>
                <a:cs typeface="Arial" panose="020B0604020202020204" pitchFamily="34" charset="0"/>
              </a:rPr>
              <a:t>Anderson, B. (2025) </a:t>
            </a:r>
            <a:r>
              <a:rPr lang="en-US" sz="2000" i="1" dirty="0">
                <a:latin typeface="Arial" panose="020B0604020202020204" pitchFamily="34" charset="0"/>
                <a:cs typeface="Arial" panose="020B0604020202020204" pitchFamily="34" charset="0"/>
              </a:rPr>
              <a:t>How to use Microsoft Teams | </a:t>
            </a:r>
            <a:r>
              <a:rPr lang="en-US" sz="2000" i="1" dirty="0" err="1">
                <a:latin typeface="Arial" panose="020B0604020202020204" pitchFamily="34" charset="0"/>
                <a:cs typeface="Arial" panose="020B0604020202020204" pitchFamily="34" charset="0"/>
              </a:rPr>
              <a:t>Beltan</a:t>
            </a:r>
            <a:r>
              <a:rPr lang="en-US" sz="2000" i="1" dirty="0">
                <a:latin typeface="Arial" panose="020B0604020202020204" pitchFamily="34" charset="0"/>
                <a:cs typeface="Arial" panose="020B0604020202020204" pitchFamily="34" charset="0"/>
              </a:rPr>
              <a:t> Consultancy</a:t>
            </a:r>
            <a:r>
              <a:rPr lang="en-US" sz="2000" dirty="0">
                <a:latin typeface="Arial" panose="020B0604020202020204" pitchFamily="34" charset="0"/>
                <a:cs typeface="Arial" panose="020B0604020202020204" pitchFamily="34" charset="0"/>
              </a:rPr>
              <a:t>, </a:t>
            </a:r>
            <a:r>
              <a:rPr lang="en-US" sz="2000" i="1" dirty="0" err="1">
                <a:latin typeface="Arial" panose="020B0604020202020204" pitchFamily="34" charset="0"/>
                <a:cs typeface="Arial" panose="020B0604020202020204" pitchFamily="34" charset="0"/>
              </a:rPr>
              <a:t>Beltan</a:t>
            </a:r>
            <a:r>
              <a:rPr lang="en-US" sz="2000" i="1" dirty="0">
                <a:latin typeface="Arial" panose="020B0604020202020204" pitchFamily="34" charset="0"/>
                <a:cs typeface="Arial" panose="020B0604020202020204" pitchFamily="34" charset="0"/>
              </a:rPr>
              <a:t> Consultancy</a:t>
            </a:r>
            <a:r>
              <a:rPr lang="en-US" sz="2000" dirty="0">
                <a:latin typeface="Arial" panose="020B0604020202020204" pitchFamily="34" charset="0"/>
                <a:cs typeface="Arial" panose="020B0604020202020204" pitchFamily="34" charset="0"/>
              </a:rPr>
              <a:t>. Available at: https://www.beltan.com.au/how-to-use-microsoft-teams/ (Accessed: 25 June 2026).</a:t>
            </a:r>
          </a:p>
          <a:p>
            <a:r>
              <a:rPr lang="en-US" sz="2000" dirty="0" err="1">
                <a:latin typeface="Arial" panose="020B0604020202020204" pitchFamily="34" charset="0"/>
                <a:cs typeface="Arial" panose="020B0604020202020204" pitchFamily="34" charset="0"/>
              </a:rPr>
              <a:t>Erjavec</a:t>
            </a:r>
            <a:r>
              <a:rPr lang="en-US" sz="2000" dirty="0">
                <a:latin typeface="Arial" panose="020B0604020202020204" pitchFamily="34" charset="0"/>
                <a:cs typeface="Arial" panose="020B0604020202020204" pitchFamily="34" charset="0"/>
              </a:rPr>
              <a:t>, K., </a:t>
            </a:r>
            <a:r>
              <a:rPr lang="en-US" sz="2000" dirty="0" err="1">
                <a:latin typeface="Arial" panose="020B0604020202020204" pitchFamily="34" charset="0"/>
                <a:cs typeface="Arial" panose="020B0604020202020204" pitchFamily="34" charset="0"/>
              </a:rPr>
              <a:t>Knavs</a:t>
            </a:r>
            <a:r>
              <a:rPr lang="en-US" sz="2000" dirty="0">
                <a:latin typeface="Arial" panose="020B0604020202020204" pitchFamily="34" charset="0"/>
                <a:cs typeface="Arial" panose="020B0604020202020204" pitchFamily="34" charset="0"/>
              </a:rPr>
              <a:t>, N. and </a:t>
            </a:r>
            <a:r>
              <a:rPr lang="en-US" sz="2000" dirty="0" err="1">
                <a:latin typeface="Arial" panose="020B0604020202020204" pitchFamily="34" charset="0"/>
                <a:cs typeface="Arial" panose="020B0604020202020204" pitchFamily="34" charset="0"/>
              </a:rPr>
              <a:t>Bedenčič</a:t>
            </a:r>
            <a:r>
              <a:rPr lang="en-US" sz="2000" dirty="0">
                <a:latin typeface="Arial" panose="020B0604020202020204" pitchFamily="34" charset="0"/>
                <a:cs typeface="Arial" panose="020B0604020202020204" pitchFamily="34" charset="0"/>
              </a:rPr>
              <a:t>, K. (2022) ‘Communication in </a:t>
            </a:r>
            <a:r>
              <a:rPr lang="en-US" sz="2000" dirty="0" err="1">
                <a:latin typeface="Arial" panose="020B0604020202020204" pitchFamily="34" charset="0"/>
                <a:cs typeface="Arial" panose="020B0604020202020204" pitchFamily="34" charset="0"/>
              </a:rPr>
              <a:t>interprofessional</a:t>
            </a:r>
            <a:r>
              <a:rPr lang="en-US" sz="2000" dirty="0">
                <a:latin typeface="Arial" panose="020B0604020202020204" pitchFamily="34" charset="0"/>
                <a:cs typeface="Arial" panose="020B0604020202020204" pitchFamily="34" charset="0"/>
              </a:rPr>
              <a:t> health care teams from the perspective of patients and staff’, </a:t>
            </a:r>
            <a:r>
              <a:rPr lang="en-US" sz="2000" i="1" dirty="0">
                <a:latin typeface="Arial" panose="020B0604020202020204" pitchFamily="34" charset="0"/>
                <a:cs typeface="Arial" panose="020B0604020202020204" pitchFamily="34" charset="0"/>
              </a:rPr>
              <a:t>Journal of Health Sciences</a:t>
            </a:r>
            <a:r>
              <a:rPr lang="en-US" sz="2000" dirty="0">
                <a:latin typeface="Arial" panose="020B0604020202020204" pitchFamily="34" charset="0"/>
                <a:cs typeface="Arial" panose="020B0604020202020204" pitchFamily="34" charset="0"/>
              </a:rPr>
              <a:t>, 12(1), pp. 29–37.</a:t>
            </a:r>
          </a:p>
          <a:p>
            <a:r>
              <a:rPr lang="en-US" sz="2000" dirty="0" err="1">
                <a:latin typeface="Arial" panose="020B0604020202020204" pitchFamily="34" charset="0"/>
                <a:cs typeface="Arial" panose="020B0604020202020204" pitchFamily="34" charset="0"/>
              </a:rPr>
              <a:t>Ernstmeyer</a:t>
            </a:r>
            <a:r>
              <a:rPr lang="en-US" sz="2000" dirty="0">
                <a:latin typeface="Arial" panose="020B0604020202020204" pitchFamily="34" charset="0"/>
                <a:cs typeface="Arial" panose="020B0604020202020204" pitchFamily="34" charset="0"/>
              </a:rPr>
              <a:t>, K. (2021) ‘Chapter 2 Communication’, in </a:t>
            </a:r>
            <a:r>
              <a:rPr lang="en-US" sz="2000" i="1" dirty="0">
                <a:latin typeface="Arial" panose="020B0604020202020204" pitchFamily="34" charset="0"/>
                <a:cs typeface="Arial" panose="020B0604020202020204" pitchFamily="34" charset="0"/>
              </a:rPr>
              <a:t>Nursing Fundamentals</a:t>
            </a:r>
            <a:r>
              <a:rPr lang="en-US" sz="2000" dirty="0">
                <a:latin typeface="Arial" panose="020B0604020202020204" pitchFamily="34" charset="0"/>
                <a:cs typeface="Arial" panose="020B0604020202020204" pitchFamily="34" charset="0"/>
              </a:rPr>
              <a:t>. Chippewa Valley Technical College. Available at: https://www.ncbi.nlm.nih.gov/books/NBK591817/.</a:t>
            </a:r>
          </a:p>
          <a:p>
            <a:r>
              <a:rPr lang="en-US" sz="2000" dirty="0">
                <a:latin typeface="Arial" panose="020B0604020202020204" pitchFamily="34" charset="0"/>
                <a:cs typeface="Arial" panose="020B0604020202020204" pitchFamily="34" charset="0"/>
              </a:rPr>
              <a:t>Gross, A.H., </a:t>
            </a:r>
            <a:r>
              <a:rPr lang="en-US" sz="2000" dirty="0" err="1">
                <a:latin typeface="Arial" panose="020B0604020202020204" pitchFamily="34" charset="0"/>
                <a:cs typeface="Arial" panose="020B0604020202020204" pitchFamily="34" charset="0"/>
              </a:rPr>
              <a:t>Leib</a:t>
            </a:r>
            <a:r>
              <a:rPr lang="en-US" sz="2000" dirty="0">
                <a:latin typeface="Arial" panose="020B0604020202020204" pitchFamily="34" charset="0"/>
                <a:cs typeface="Arial" panose="020B0604020202020204" pitchFamily="34" charset="0"/>
              </a:rPr>
              <a:t>, R.K., </a:t>
            </a:r>
            <a:r>
              <a:rPr lang="en-US" sz="2000" dirty="0" err="1">
                <a:latin typeface="Arial" panose="020B0604020202020204" pitchFamily="34" charset="0"/>
                <a:cs typeface="Arial" panose="020B0604020202020204" pitchFamily="34" charset="0"/>
              </a:rPr>
              <a:t>Tonachel</a:t>
            </a:r>
            <a:r>
              <a:rPr lang="en-US" sz="2000" dirty="0">
                <a:latin typeface="Arial" panose="020B0604020202020204" pitchFamily="34" charset="0"/>
                <a:cs typeface="Arial" panose="020B0604020202020204" pitchFamily="34" charset="0"/>
              </a:rPr>
              <a:t>, A., </a:t>
            </a:r>
            <a:r>
              <a:rPr lang="en-US" sz="2000" dirty="0" err="1">
                <a:latin typeface="Arial" panose="020B0604020202020204" pitchFamily="34" charset="0"/>
                <a:cs typeface="Arial" panose="020B0604020202020204" pitchFamily="34" charset="0"/>
              </a:rPr>
              <a:t>Tonachel</a:t>
            </a:r>
            <a:r>
              <a:rPr lang="en-US" sz="2000" dirty="0">
                <a:latin typeface="Arial" panose="020B0604020202020204" pitchFamily="34" charset="0"/>
                <a:cs typeface="Arial" panose="020B0604020202020204" pitchFamily="34" charset="0"/>
              </a:rPr>
              <a:t>, R., Bowers, D.M., </a:t>
            </a:r>
            <a:r>
              <a:rPr lang="en-US" sz="2000" dirty="0" err="1">
                <a:latin typeface="Arial" panose="020B0604020202020204" pitchFamily="34" charset="0"/>
                <a:cs typeface="Arial" panose="020B0604020202020204" pitchFamily="34" charset="0"/>
              </a:rPr>
              <a:t>Burnard</a:t>
            </a:r>
            <a:r>
              <a:rPr lang="en-US" sz="2000" dirty="0">
                <a:latin typeface="Arial" panose="020B0604020202020204" pitchFamily="34" charset="0"/>
                <a:cs typeface="Arial" panose="020B0604020202020204" pitchFamily="34" charset="0"/>
              </a:rPr>
              <a:t>, R.A., </a:t>
            </a:r>
            <a:r>
              <a:rPr lang="en-US" sz="2000" dirty="0" err="1">
                <a:latin typeface="Arial" panose="020B0604020202020204" pitchFamily="34" charset="0"/>
                <a:cs typeface="Arial" panose="020B0604020202020204" pitchFamily="34" charset="0"/>
              </a:rPr>
              <a:t>Rhinehart</a:t>
            </a:r>
            <a:r>
              <a:rPr lang="en-US" sz="2000" dirty="0">
                <a:latin typeface="Arial" panose="020B0604020202020204" pitchFamily="34" charset="0"/>
                <a:cs typeface="Arial" panose="020B0604020202020204" pitchFamily="34" charset="0"/>
              </a:rPr>
              <a:t>, C.A., </a:t>
            </a:r>
            <a:r>
              <a:rPr lang="en-US" sz="2000" dirty="0" err="1">
                <a:latin typeface="Arial" panose="020B0604020202020204" pitchFamily="34" charset="0"/>
                <a:cs typeface="Arial" panose="020B0604020202020204" pitchFamily="34" charset="0"/>
              </a:rPr>
              <a:t>Valentim</a:t>
            </a:r>
            <a:r>
              <a:rPr lang="en-US" sz="2000" dirty="0">
                <a:latin typeface="Arial" panose="020B0604020202020204" pitchFamily="34" charset="0"/>
                <a:cs typeface="Arial" panose="020B0604020202020204" pitchFamily="34" charset="0"/>
              </a:rPr>
              <a:t>, R. and </a:t>
            </a:r>
            <a:r>
              <a:rPr lang="en-US" sz="2000" dirty="0" err="1">
                <a:latin typeface="Arial" panose="020B0604020202020204" pitchFamily="34" charset="0"/>
                <a:cs typeface="Arial" panose="020B0604020202020204" pitchFamily="34" charset="0"/>
              </a:rPr>
              <a:t>Bunnell</a:t>
            </a:r>
            <a:r>
              <a:rPr lang="en-US" sz="2000" dirty="0">
                <a:latin typeface="Arial" panose="020B0604020202020204" pitchFamily="34" charset="0"/>
                <a:cs typeface="Arial" panose="020B0604020202020204" pitchFamily="34" charset="0"/>
              </a:rPr>
              <a:t>, C.A. (2016) ‘Teamwork and Electronic Health Record Implementation: A Case Study of Preserving Effective Communication and Mutual Trust in a Changing Environment’, </a:t>
            </a:r>
            <a:r>
              <a:rPr lang="en-US" sz="2000" i="1" dirty="0">
                <a:latin typeface="Arial" panose="020B0604020202020204" pitchFamily="34" charset="0"/>
                <a:cs typeface="Arial" panose="020B0604020202020204" pitchFamily="34" charset="0"/>
              </a:rPr>
              <a:t>Journal of Oncology Practice</a:t>
            </a:r>
            <a:r>
              <a:rPr lang="en-US" sz="2000" dirty="0">
                <a:latin typeface="Arial" panose="020B0604020202020204" pitchFamily="34" charset="0"/>
                <a:cs typeface="Arial" panose="020B0604020202020204" pitchFamily="34" charset="0"/>
              </a:rPr>
              <a:t>, 12(11), pp. 1075–1083. Available at: https://doi.org/10.1200/jop.2016.013649.</a:t>
            </a:r>
          </a:p>
          <a:p>
            <a:r>
              <a:rPr lang="en-US" sz="2000" dirty="0">
                <a:latin typeface="Arial" panose="020B0604020202020204" pitchFamily="34" charset="0"/>
                <a:cs typeface="Arial" panose="020B0604020202020204" pitchFamily="34" charset="0"/>
              </a:rPr>
              <a:t>Hargreaves, C., Clarke, A.P. and Lester, K.R. (2022) ‘Microsoft Teams and team performance in the COVID-19 pandemic within an NHS Trust Community Service in North-West England’, </a:t>
            </a:r>
            <a:r>
              <a:rPr lang="en-US" sz="2000" i="1" dirty="0">
                <a:latin typeface="Arial" panose="020B0604020202020204" pitchFamily="34" charset="0"/>
                <a:cs typeface="Arial" panose="020B0604020202020204" pitchFamily="34" charset="0"/>
              </a:rPr>
              <a:t>Team Performance Management: An International Journal</a:t>
            </a:r>
            <a:r>
              <a:rPr lang="en-US" sz="2000" dirty="0">
                <a:latin typeface="Arial" panose="020B0604020202020204" pitchFamily="34" charset="0"/>
                <a:cs typeface="Arial" panose="020B0604020202020204" pitchFamily="34" charset="0"/>
              </a:rPr>
              <a:t>, ahead-of-print(ahead-of-print). Available at: https://doi.org/10.1108/tpm-11-2021-0082.</a:t>
            </a:r>
          </a:p>
          <a:p>
            <a:r>
              <a:rPr lang="en-US" sz="2000" dirty="0" err="1">
                <a:latin typeface="Arial" panose="020B0604020202020204" pitchFamily="34" charset="0"/>
                <a:cs typeface="Arial" panose="020B0604020202020204" pitchFamily="34" charset="0"/>
              </a:rPr>
              <a:t>Ilag</a:t>
            </a:r>
            <a:r>
              <a:rPr lang="en-US" sz="2000" dirty="0">
                <a:latin typeface="Arial" panose="020B0604020202020204" pitchFamily="34" charset="0"/>
                <a:cs typeface="Arial" panose="020B0604020202020204" pitchFamily="34" charset="0"/>
              </a:rPr>
              <a:t>, B. (2020) </a:t>
            </a:r>
            <a:r>
              <a:rPr lang="en-US" sz="2000" i="1" dirty="0">
                <a:latin typeface="Arial" panose="020B0604020202020204" pitchFamily="34" charset="0"/>
                <a:cs typeface="Arial" panose="020B0604020202020204" pitchFamily="34" charset="0"/>
              </a:rPr>
              <a:t>Understanding Microsoft Teams Administration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Apress</a:t>
            </a:r>
            <a:r>
              <a:rPr lang="en-US" sz="2000" dirty="0">
                <a:latin typeface="Arial" panose="020B0604020202020204" pitchFamily="34" charset="0"/>
                <a:cs typeface="Arial" panose="020B0604020202020204" pitchFamily="34" charset="0"/>
              </a:rPr>
              <a:t>.</a:t>
            </a:r>
          </a:p>
          <a:p>
            <a:r>
              <a:rPr lang="en-US" sz="2000" dirty="0" err="1">
                <a:latin typeface="Arial" panose="020B0604020202020204" pitchFamily="34" charset="0"/>
                <a:cs typeface="Arial" panose="020B0604020202020204" pitchFamily="34" charset="0"/>
              </a:rPr>
              <a:t>Kumari</a:t>
            </a:r>
            <a:r>
              <a:rPr lang="en-US" sz="2000" dirty="0">
                <a:latin typeface="Arial" panose="020B0604020202020204" pitchFamily="34" charset="0"/>
                <a:cs typeface="Arial" panose="020B0604020202020204" pitchFamily="34" charset="0"/>
              </a:rPr>
              <a:t>, N. (2023) </a:t>
            </a:r>
            <a:r>
              <a:rPr lang="en-US" sz="2000" i="1" dirty="0">
                <a:latin typeface="Arial" panose="020B0604020202020204" pitchFamily="34" charset="0"/>
                <a:cs typeface="Arial" panose="020B0604020202020204" pitchFamily="34" charset="0"/>
              </a:rPr>
              <a:t>Microsoft Teams: The Unified Communication Platform</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Infiflex.com</a:t>
            </a:r>
            <a:r>
              <a:rPr lang="en-US" sz="2000" dirty="0">
                <a:latin typeface="Arial" panose="020B0604020202020204" pitchFamily="34" charset="0"/>
                <a:cs typeface="Arial" panose="020B0604020202020204" pitchFamily="34" charset="0"/>
              </a:rPr>
              <a:t>. Available at: https://www.infiflex.com/microsoft-teams-the-unified-communication-platform (Accessed: 25 June 2026).</a:t>
            </a:r>
          </a:p>
        </p:txBody>
      </p:sp>
    </p:spTree>
    <p:extLst>
      <p:ext uri="{BB962C8B-B14F-4D97-AF65-F5344CB8AC3E}">
        <p14:creationId xmlns:p14="http://schemas.microsoft.com/office/powerpoint/2010/main" val="1082546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4E278E-B56C-FC90-EBE6-10814367D93B}"/>
              </a:ext>
            </a:extLst>
          </p:cNvPr>
          <p:cNvSpPr txBox="1"/>
          <p:nvPr/>
        </p:nvSpPr>
        <p:spPr>
          <a:xfrm>
            <a:off x="0" y="0"/>
            <a:ext cx="11430000" cy="7171194"/>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Marsh, E., Vallejos, E.P. and Spence, A. (2022) ‘The digital workplace and its dark side: An integrative review’, </a:t>
            </a:r>
            <a:r>
              <a:rPr lang="en-US" sz="2000" i="1" dirty="0">
                <a:latin typeface="Arial" panose="020B0604020202020204" pitchFamily="34" charset="0"/>
                <a:cs typeface="Arial" panose="020B0604020202020204" pitchFamily="34" charset="0"/>
              </a:rPr>
              <a:t>Computers in Human Behavior</a:t>
            </a:r>
            <a:r>
              <a:rPr lang="en-US" sz="2000" dirty="0">
                <a:latin typeface="Arial" panose="020B0604020202020204" pitchFamily="34" charset="0"/>
                <a:cs typeface="Arial" panose="020B0604020202020204" pitchFamily="34" charset="0"/>
              </a:rPr>
              <a:t>, 128(107118), p. 107118. Available at: </a:t>
            </a:r>
            <a:r>
              <a:rPr lang="en-US" sz="2000" dirty="0">
                <a:latin typeface="Arial" panose="020B0604020202020204" pitchFamily="34" charset="0"/>
                <a:cs typeface="Arial" panose="020B0604020202020204" pitchFamily="34" charset="0"/>
                <a:hlinkClick r:id="rId2"/>
              </a:rPr>
              <a:t>https://doi.org/10.1016/j.chb.2021.107118</a:t>
            </a:r>
            <a:r>
              <a:rPr lang="en-US" sz="2000" dirty="0">
                <a:latin typeface="Arial" panose="020B0604020202020204" pitchFamily="34" charset="0"/>
                <a:cs typeface="Arial" panose="020B0604020202020204" pitchFamily="34" charset="0"/>
              </a:rPr>
              <a: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Melati, R. (2025) ‘Analysis of The Advantages of Microsoft Teams as A Corporate Communication Tool in Supporting Employee Performance’, </a:t>
            </a:r>
            <a:r>
              <a:rPr lang="en-US" sz="2000" i="1" dirty="0" err="1">
                <a:latin typeface="Arial" panose="020B0604020202020204" pitchFamily="34" charset="0"/>
                <a:cs typeface="Arial" panose="020B0604020202020204" pitchFamily="34" charset="0"/>
              </a:rPr>
              <a:t>Eduvest</a:t>
            </a:r>
            <a:r>
              <a:rPr lang="en-US" sz="2000" i="1" dirty="0">
                <a:latin typeface="Arial" panose="020B0604020202020204" pitchFamily="34" charset="0"/>
                <a:cs typeface="Arial" panose="020B0604020202020204" pitchFamily="34" charset="0"/>
              </a:rPr>
              <a:t> - Journal of Universal Studies</a:t>
            </a:r>
            <a:r>
              <a:rPr lang="en-US" sz="2000" dirty="0">
                <a:latin typeface="Arial" panose="020B0604020202020204" pitchFamily="34" charset="0"/>
                <a:cs typeface="Arial" panose="020B0604020202020204" pitchFamily="34" charset="0"/>
              </a:rPr>
              <a:t>, 5(3), pp. 2893–2899. Available at: </a:t>
            </a:r>
            <a:r>
              <a:rPr lang="en-US" sz="2000" dirty="0">
                <a:latin typeface="Arial" panose="020B0604020202020204" pitchFamily="34" charset="0"/>
                <a:cs typeface="Arial" panose="020B0604020202020204" pitchFamily="34" charset="0"/>
                <a:hlinkClick r:id="rId3"/>
              </a:rPr>
              <a:t>https://doi.org/10.59188/eduvest.v5i3.50900</a:t>
            </a:r>
            <a:r>
              <a:rPr lang="en-US" sz="2000" dirty="0">
                <a:latin typeface="Arial" panose="020B0604020202020204" pitchFamily="34" charset="0"/>
                <a:cs typeface="Arial" panose="020B0604020202020204" pitchFamily="34" charset="0"/>
              </a:rPr>
              <a: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Microsoft (2019) </a:t>
            </a:r>
            <a:r>
              <a:rPr lang="en-US" sz="2000" i="1" dirty="0">
                <a:latin typeface="Arial" panose="020B0604020202020204" pitchFamily="34" charset="0"/>
                <a:cs typeface="Arial" panose="020B0604020202020204" pitchFamily="34" charset="0"/>
              </a:rPr>
              <a:t>The features that make Microsoft Teams the ultimate collaboration tool</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Microsoft News Centre Europe</a:t>
            </a:r>
            <a:r>
              <a:rPr lang="en-US" sz="2000" dirty="0">
                <a:latin typeface="Arial" panose="020B0604020202020204" pitchFamily="34" charset="0"/>
                <a:cs typeface="Arial" panose="020B0604020202020204" pitchFamily="34" charset="0"/>
              </a:rPr>
              <a:t>. Available at: https://news.microsoft.com/europe/2019/08/30/the-features-that-make-microsoft-teams-the-ultimate-collaboration-tool/ (Accessed: 25 June 2026).</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Redmond, W. (2016) </a:t>
            </a:r>
            <a:r>
              <a:rPr lang="en-US" sz="2000" i="1" dirty="0">
                <a:latin typeface="Arial" panose="020B0604020202020204" pitchFamily="34" charset="0"/>
                <a:cs typeface="Arial" panose="020B0604020202020204" pitchFamily="34" charset="0"/>
              </a:rPr>
              <a:t>Microsoft unveils Microsoft Teams - Source</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Source</a:t>
            </a:r>
            <a:r>
              <a:rPr lang="en-US" sz="2000" dirty="0">
                <a:latin typeface="Arial" panose="020B0604020202020204" pitchFamily="34" charset="0"/>
                <a:cs typeface="Arial" panose="020B0604020202020204" pitchFamily="34" charset="0"/>
              </a:rPr>
              <a:t>. Available at: https://news.microsoft.com/source/2016/11/02/microsoft-unveils-microsoft-teams/ (Accessed: 25 June 2026).</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Sheehan, J., laver, K., </a:t>
            </a:r>
            <a:r>
              <a:rPr lang="en-US" sz="2000" dirty="0" err="1">
                <a:latin typeface="Arial" panose="020B0604020202020204" pitchFamily="34" charset="0"/>
                <a:cs typeface="Arial" panose="020B0604020202020204" pitchFamily="34" charset="0"/>
              </a:rPr>
              <a:t>Bhopti</a:t>
            </a:r>
            <a:r>
              <a:rPr lang="en-US" sz="2000" dirty="0">
                <a:latin typeface="Arial" panose="020B0604020202020204" pitchFamily="34" charset="0"/>
                <a:cs typeface="Arial" panose="020B0604020202020204" pitchFamily="34" charset="0"/>
              </a:rPr>
              <a:t>, A., Rahja, M., Usherwood, T., Clemson, L. and Lannin, N. (2021) ‘Methods and effectiveness of communication between hospital allied health and primary care practitioners: A systematic narrative review’, </a:t>
            </a:r>
            <a:r>
              <a:rPr lang="en-US" sz="2000" i="1" dirty="0">
                <a:latin typeface="Arial" panose="020B0604020202020204" pitchFamily="34" charset="0"/>
                <a:cs typeface="Arial" panose="020B0604020202020204" pitchFamily="34" charset="0"/>
              </a:rPr>
              <a:t>Journal of Multidisciplinary Healthcare</a:t>
            </a:r>
            <a:r>
              <a:rPr lang="en-US" sz="2000" dirty="0">
                <a:latin typeface="Arial" panose="020B0604020202020204" pitchFamily="34" charset="0"/>
                <a:cs typeface="Arial" panose="020B0604020202020204" pitchFamily="34" charset="0"/>
              </a:rPr>
              <a:t>, 14(14), pp. 493–511. Available at: </a:t>
            </a:r>
            <a:r>
              <a:rPr lang="en-US" sz="2000" dirty="0">
                <a:latin typeface="Arial" panose="020B0604020202020204" pitchFamily="34" charset="0"/>
                <a:cs typeface="Arial" panose="020B0604020202020204" pitchFamily="34" charset="0"/>
                <a:hlinkClick r:id="rId4"/>
              </a:rPr>
              <a:t>https://doi.org/10.2147/JMDH.S295549</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Wheeler, C. (2020) </a:t>
            </a:r>
            <a:r>
              <a:rPr lang="en-US" sz="2000" i="1" dirty="0">
                <a:latin typeface="Arial" panose="020B0604020202020204" pitchFamily="34" charset="0"/>
                <a:cs typeface="Arial" panose="020B0604020202020204" pitchFamily="34" charset="0"/>
              </a:rPr>
              <a:t>MASTERING MICROSOFT TEAMS : creating a hub for successful teamwork in office 365.</a:t>
            </a:r>
            <a:r>
              <a:rPr lang="en-US" sz="2000" dirty="0">
                <a:latin typeface="Arial" panose="020B0604020202020204" pitchFamily="34" charset="0"/>
                <a:cs typeface="Arial" panose="020B0604020202020204" pitchFamily="34" charset="0"/>
              </a:rPr>
              <a:t> Wiley-</a:t>
            </a:r>
            <a:r>
              <a:rPr lang="en-US" sz="2000" dirty="0" err="1">
                <a:latin typeface="Arial" panose="020B0604020202020204" pitchFamily="34" charset="0"/>
                <a:cs typeface="Arial" panose="020B0604020202020204" pitchFamily="34" charset="0"/>
              </a:rPr>
              <a:t>Sybex</a:t>
            </a:r>
            <a:r>
              <a:rPr lang="en-US" sz="2000" dirty="0">
                <a:latin typeface="Arial" panose="020B0604020202020204" pitchFamily="34" charset="0"/>
                <a:cs typeface="Arial" panose="020B0604020202020204" pitchFamily="34" charset="0"/>
              </a:rPr>
              <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48056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3828</Words>
  <Application>Microsoft Office PowerPoint</Application>
  <PresentationFormat>Widescreen</PresentationFormat>
  <Paragraphs>246</Paragraphs>
  <Slides>23</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Aptos</vt:lpstr>
      <vt:lpstr>Aptos Display</vt:lpstr>
      <vt:lpstr>Aptos Light</vt:lpstr>
      <vt:lpstr>Arial</vt:lpstr>
      <vt:lpstr>Arial Nova</vt:lpstr>
      <vt:lpstr>Calibri</vt:lpstr>
      <vt:lpstr>Grandview Display</vt:lpstr>
      <vt:lpstr>Neue Haas Grotesk Text Pro</vt:lpstr>
      <vt:lpstr>Wingdings 3</vt:lpstr>
      <vt:lpstr>office theme</vt:lpstr>
      <vt:lpstr>PowerPoint Presentation</vt:lpstr>
      <vt:lpstr>PowerPoint Presentation</vt:lpstr>
      <vt:lpstr>PowerPoint Presentation</vt:lpstr>
      <vt:lpstr>Introduction</vt:lpstr>
      <vt:lpstr>PowerPoint Presentation</vt:lpstr>
      <vt:lpstr>PowerPoint Presentation</vt:lpstr>
      <vt:lpstr>PowerPoint Presentation</vt:lpstr>
      <vt:lpstr>PowerPoint Presentation</vt:lpstr>
      <vt:lpstr>Module Code: LCHS4007 Module Name: Digital Skills and Research Methods Topic: Staff Communication and Microsoft Teams</vt:lpstr>
      <vt:lpstr>Workplace Task: Staff Communication</vt:lpstr>
      <vt:lpstr>Microsoft Teams and its suitability</vt:lpstr>
      <vt:lpstr>Improving efficiency or communication</vt:lpstr>
      <vt:lpstr>Advantages and limitations of using Microsoft Teams</vt:lpstr>
      <vt:lpstr>Conclusion</vt:lpstr>
      <vt:lpstr>Secure file sharing and Storage</vt:lpstr>
      <vt:lpstr>What does the workplace task involve?</vt:lpstr>
      <vt:lpstr>Why OneDrive For Riverdale?</vt:lpstr>
      <vt:lpstr>Communication and Efficiency</vt:lpstr>
      <vt:lpstr>Advantages                                                         Disadvantages</vt:lpstr>
      <vt:lpstr>References</vt:lpstr>
      <vt:lpstr>PowerPoint Presentation</vt:lpstr>
      <vt:lpstr>List of 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Israel Iwaloye</dc:creator>
  <cp:lastModifiedBy>Israel Iwaloye</cp:lastModifiedBy>
  <cp:revision>82</cp:revision>
  <dcterms:created xsi:type="dcterms:W3CDTF">2026-07-12T02:07:27Z</dcterms:created>
  <dcterms:modified xsi:type="dcterms:W3CDTF">2026-07-13T11:42:38Z</dcterms:modified>
</cp:coreProperties>
</file>