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24"/>
  </p:notesMasterIdLst>
  <p:handoutMasterIdLst>
    <p:handoutMasterId r:id="rId25"/>
  </p:handoutMasterIdLst>
  <p:sldIdLst>
    <p:sldId id="279" r:id="rId2"/>
    <p:sldId id="283" r:id="rId3"/>
    <p:sldId id="284" r:id="rId4"/>
    <p:sldId id="285" r:id="rId5"/>
    <p:sldId id="286" r:id="rId6"/>
    <p:sldId id="287" r:id="rId7"/>
    <p:sldId id="288" r:id="rId8"/>
    <p:sldId id="257" r:id="rId9"/>
    <p:sldId id="258" r:id="rId10"/>
    <p:sldId id="259" r:id="rId11"/>
    <p:sldId id="260" r:id="rId12"/>
    <p:sldId id="261" r:id="rId13"/>
    <p:sldId id="276" r:id="rId14"/>
    <p:sldId id="275" r:id="rId15"/>
    <p:sldId id="277" r:id="rId16"/>
    <p:sldId id="278" r:id="rId17"/>
    <p:sldId id="280" r:id="rId18"/>
    <p:sldId id="281" r:id="rId19"/>
    <p:sldId id="282" r:id="rId20"/>
    <p:sldId id="289" r:id="rId21"/>
    <p:sldId id="291" r:id="rId22"/>
    <p:sldId id="290" r:id="rId23"/>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Tahoma"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40" autoAdjust="0"/>
    <p:restoredTop sz="94660" autoAdjust="0"/>
  </p:normalViewPr>
  <p:slideViewPr>
    <p:cSldViewPr>
      <p:cViewPr varScale="1">
        <p:scale>
          <a:sx n="93" d="100"/>
          <a:sy n="93" d="100"/>
        </p:scale>
        <p:origin x="735" y="57"/>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notesViewPr>
    <p:cSldViewPr>
      <p:cViewPr>
        <p:scale>
          <a:sx n="90" d="100"/>
          <a:sy n="90" d="100"/>
        </p:scale>
        <p:origin x="-1860" y="78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_rels/viewProps.xml.rels><?xml version="1.0" encoding="UTF-8" standalone="yes"?>
<Relationships xmlns="http://schemas.openxmlformats.org/package/2006/relationships"><Relationship Id="rId1"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30723"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US"/>
          </a:p>
        </p:txBody>
      </p:sp>
      <p:sp>
        <p:nvSpPr>
          <p:cNvPr id="30724"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30725"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pitchFamily="18" charset="0"/>
              </a:defRPr>
            </a:lvl1pPr>
          </a:lstStyle>
          <a:p>
            <a:pPr>
              <a:defRPr/>
            </a:pPr>
            <a:fld id="{6FAC3A61-2AAF-4E7F-AE9E-27365C522DCD}" type="slidenum">
              <a:rPr lang="en-US"/>
              <a:pPr>
                <a:defRPr/>
              </a:pPr>
              <a:t>‹#›</a:t>
            </a:fld>
            <a:endParaRPr lang="en-US"/>
          </a:p>
        </p:txBody>
      </p:sp>
    </p:spTree>
    <p:extLst>
      <p:ext uri="{BB962C8B-B14F-4D97-AF65-F5344CB8AC3E}">
        <p14:creationId xmlns:p14="http://schemas.microsoft.com/office/powerpoint/2010/main" val="21674191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F32B531-33A8-48BB-88B0-601ACA1A6E03}" type="datetimeFigureOut">
              <a:rPr lang="en-GB" smtClean="0"/>
              <a:t>04/11/2021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BD3D35A-4B9D-4C99-A3BC-063FDC06DE4B}" type="slidenum">
              <a:rPr lang="en-GB" smtClean="0"/>
              <a:t>‹#›</a:t>
            </a:fld>
            <a:endParaRPr lang="en-GB"/>
          </a:p>
        </p:txBody>
      </p:sp>
    </p:spTree>
    <p:extLst>
      <p:ext uri="{BB962C8B-B14F-4D97-AF65-F5344CB8AC3E}">
        <p14:creationId xmlns:p14="http://schemas.microsoft.com/office/powerpoint/2010/main" val="2423832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 literature review?</a:t>
            </a:r>
          </a:p>
          <a:p>
            <a:endParaRPr lang="en-GB" dirty="0"/>
          </a:p>
          <a:p>
            <a:pPr marL="171450" indent="-171450">
              <a:buFont typeface="Arial" panose="020B0604020202020204" pitchFamily="34" charset="0"/>
              <a:buChar char="•"/>
            </a:pPr>
            <a:r>
              <a:rPr lang="en-GB" dirty="0"/>
              <a:t>An opportunity to discuss what is known about the topic so far;</a:t>
            </a:r>
          </a:p>
          <a:p>
            <a:pPr marL="171450" indent="-171450">
              <a:buFont typeface="Arial" panose="020B0604020202020204" pitchFamily="34" charset="0"/>
              <a:buChar char="•"/>
            </a:pPr>
            <a:r>
              <a:rPr lang="en-GB" dirty="0"/>
              <a:t>And in particular what other relevant research has been carried out;</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FBD3D35A-4B9D-4C99-A3BC-063FDC06DE4B}" type="slidenum">
              <a:rPr lang="en-GB" smtClean="0"/>
              <a:t>8</a:t>
            </a:fld>
            <a:endParaRPr lang="en-GB"/>
          </a:p>
        </p:txBody>
      </p:sp>
    </p:spTree>
    <p:extLst>
      <p:ext uri="{BB962C8B-B14F-4D97-AF65-F5344CB8AC3E}">
        <p14:creationId xmlns:p14="http://schemas.microsoft.com/office/powerpoint/2010/main" val="37625677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pPr>
              <a:defRPr/>
            </a:pPr>
            <a:endParaRPr lang="en-US"/>
          </a:p>
        </p:txBody>
      </p:sp>
      <p:sp>
        <p:nvSpPr>
          <p:cNvPr id="5" name="Footer Placeholder 4"/>
          <p:cNvSpPr>
            <a:spLocks noGrp="1"/>
          </p:cNvSpPr>
          <p:nvPr>
            <p:ph type="ftr" sz="quarter" idx="11"/>
          </p:nvPr>
        </p:nvSpPr>
        <p:spPr>
          <a:xfrm>
            <a:off x="1174044" y="5357592"/>
            <a:ext cx="5034845" cy="365125"/>
          </a:xfrm>
        </p:spPr>
        <p:txBody>
          <a:bodyPr/>
          <a:lstStyle/>
          <a:p>
            <a:pPr>
              <a:defRPr/>
            </a:pPr>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pPr>
              <a:defRPr/>
            </a:pPr>
            <a:fld id="{A0EF8742-80AE-4D0D-AD41-8D25D1A08DD0}"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730D152-688B-4870-AD58-C0914959CEB4}" type="slidenum">
              <a:rPr lang="en-US" smtClean="0"/>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7DB0097-8B5B-4042-992F-143979313814}" type="slidenum">
              <a:rPr lang="en-US" smtClean="0"/>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9473D70-5D06-488F-8D16-4935F1A06FA4}" type="slidenum">
              <a:rPr lang="en-US" smtClean="0"/>
              <a:pPr>
                <a:defRPr/>
              </a:pPr>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99BF1E7A-A69A-4FC6-A9C0-C167CAE22DAB}" type="slidenum">
              <a:rPr lang="en-US" smtClean="0"/>
              <a:pPr>
                <a:defRPr/>
              </a:pPr>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EBBBDBCC-C3C4-46AF-8F5B-DAB44EB02B7B}"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6C44F29F-3660-416C-8461-72A77FDEB942}"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pPr>
              <a:defRPr/>
            </a:pPr>
            <a:endParaRPr lang="en-US"/>
          </a:p>
        </p:txBody>
      </p:sp>
      <p:sp>
        <p:nvSpPr>
          <p:cNvPr id="6" name="Footer Placeholder 5"/>
          <p:cNvSpPr>
            <a:spLocks noGrp="1"/>
          </p:cNvSpPr>
          <p:nvPr>
            <p:ph type="ftr" sz="quarter" idx="11"/>
          </p:nvPr>
        </p:nvSpPr>
        <p:spPr>
          <a:xfrm rot="-60000">
            <a:off x="914554" y="5829261"/>
            <a:ext cx="3522607" cy="365125"/>
          </a:xfrm>
        </p:spPr>
        <p:txBody>
          <a:bodyPr/>
          <a:lstStyle/>
          <a:p>
            <a:pPr>
              <a:defRPr/>
            </a:pPr>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pPr>
              <a:defRPr/>
            </a:pPr>
            <a:fld id="{03C43A8D-2FD6-4F5A-BCF1-1C6E657852A2}"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pPr>
              <a:defRPr/>
            </a:pPr>
            <a:endParaRPr lang="en-US"/>
          </a:p>
        </p:txBody>
      </p:sp>
      <p:sp>
        <p:nvSpPr>
          <p:cNvPr id="6" name="Footer Placeholder 5"/>
          <p:cNvSpPr>
            <a:spLocks noGrp="1"/>
          </p:cNvSpPr>
          <p:nvPr>
            <p:ph type="ftr" sz="quarter" idx="11"/>
          </p:nvPr>
        </p:nvSpPr>
        <p:spPr>
          <a:xfrm rot="-60000">
            <a:off x="914569" y="5831037"/>
            <a:ext cx="3319043" cy="365125"/>
          </a:xfrm>
        </p:spPr>
        <p:txBody>
          <a:bodyPr/>
          <a:lstStyle/>
          <a:p>
            <a:pPr>
              <a:defRPr/>
            </a:pPr>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pPr>
              <a:defRPr/>
            </a:pPr>
            <a:fld id="{89FC3373-63AF-4CB5-B631-D9108F1721FC}" type="slidenum">
              <a:rPr lang="en-US" smtClean="0"/>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7BE0836-FA7E-4D42-8436-915A0B6242A0}"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835C674-E8D0-496F-8081-D65436DEDCC8}" type="slidenum">
              <a:rPr lang="en-US" smtClean="0"/>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pPr>
              <a:defRPr/>
            </a:pPr>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pPr>
              <a:defRPr/>
            </a:pPr>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pPr>
              <a:defRPr/>
            </a:pPr>
            <a:fld id="{04A04ED6-E1A0-4FFA-B543-1E4BED9EA5A0}" type="slidenum">
              <a:rPr lang="en-US" smtClean="0"/>
              <a:pPr>
                <a:defRPr/>
              </a:pPr>
              <a:t>‹#›</a:t>
            </a:fld>
            <a:endParaRPr lang="en-US"/>
          </a:p>
        </p:txBody>
      </p:sp>
    </p:spTree>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type="ctrTitle"/>
          </p:nvPr>
        </p:nvSpPr>
        <p:spPr>
          <a:xfrm>
            <a:off x="1727201" y="1794935"/>
            <a:ext cx="5723468" cy="1828090"/>
          </a:xfrm>
        </p:spPr>
        <p:txBody>
          <a:bodyPr anchor="b">
            <a:normAutofit/>
          </a:bodyPr>
          <a:lstStyle/>
          <a:p>
            <a:pPr eaLnBrk="1" hangingPunct="1">
              <a:buFont typeface="Wingdings" pitchFamily="2" charset="2"/>
              <a:buNone/>
              <a:defRPr/>
            </a:pPr>
            <a:r>
              <a:rPr lang="en-US" b="1"/>
              <a:t>Writing a Literature Review</a:t>
            </a:r>
          </a:p>
        </p:txBody>
      </p:sp>
      <p:sp>
        <p:nvSpPr>
          <p:cNvPr id="72" name="Subtitle 2">
            <a:extLst>
              <a:ext uri="{FF2B5EF4-FFF2-40B4-BE49-F238E27FC236}">
                <a16:creationId xmlns:a16="http://schemas.microsoft.com/office/drawing/2014/main" id="{BB553BE4-CB60-4669-99BC-AC1118587A47}"/>
              </a:ext>
            </a:extLst>
          </p:cNvPr>
          <p:cNvSpPr>
            <a:spLocks noGrp="1"/>
          </p:cNvSpPr>
          <p:nvPr>
            <p:ph type="subTitle" idx="1"/>
          </p:nvPr>
        </p:nvSpPr>
        <p:spPr>
          <a:xfrm>
            <a:off x="1727200" y="3736622"/>
            <a:ext cx="5712179" cy="1524000"/>
          </a:xfrm>
        </p:spPr>
        <p:txBody>
          <a:bodyPr/>
          <a:lstStyle/>
          <a:p>
            <a:r>
              <a:rPr lang="en-US" dirty="0"/>
              <a:t>4</a:t>
            </a:r>
            <a:r>
              <a:rPr lang="en-US" baseline="30000" dirty="0"/>
              <a:t>th</a:t>
            </a:r>
            <a:r>
              <a:rPr lang="en-US" dirty="0"/>
              <a:t> November 2021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purpose of the literature review</a:t>
            </a:r>
          </a:p>
        </p:txBody>
      </p:sp>
      <p:sp>
        <p:nvSpPr>
          <p:cNvPr id="3" name="Content Placeholder 2"/>
          <p:cNvSpPr>
            <a:spLocks noGrp="1"/>
          </p:cNvSpPr>
          <p:nvPr>
            <p:ph idx="1"/>
          </p:nvPr>
        </p:nvSpPr>
        <p:spPr>
          <a:xfrm>
            <a:off x="1447800" y="2209800"/>
            <a:ext cx="6196405" cy="4038600"/>
          </a:xfrm>
        </p:spPr>
        <p:txBody>
          <a:bodyPr>
            <a:normAutofit fontScale="85000" lnSpcReduction="20000"/>
          </a:bodyPr>
          <a:lstStyle/>
          <a:p>
            <a:pPr marL="0" indent="0">
              <a:buNone/>
            </a:pPr>
            <a:r>
              <a:rPr lang="en-GB" dirty="0"/>
              <a:t>There are a number of reasons why you undertake a review of literature and of past research, including:</a:t>
            </a:r>
          </a:p>
          <a:p>
            <a:pPr marL="0" indent="0">
              <a:buNone/>
            </a:pPr>
            <a:endParaRPr lang="en-GB" dirty="0"/>
          </a:p>
          <a:p>
            <a:r>
              <a:rPr lang="en-GB" dirty="0"/>
              <a:t>“developing the breadth of understanding about your field;</a:t>
            </a:r>
          </a:p>
          <a:p>
            <a:r>
              <a:rPr lang="en-GB" dirty="0"/>
              <a:t>Understanding how research is conducted in your subject; </a:t>
            </a:r>
          </a:p>
          <a:p>
            <a:r>
              <a:rPr lang="en-GB" dirty="0"/>
              <a:t>Gaining ideas for a topic of your own;</a:t>
            </a:r>
          </a:p>
          <a:p>
            <a:r>
              <a:rPr lang="en-GB" dirty="0"/>
              <a:t>Identifying what has been covered in depth already, so that you are clear how your own project can contribute in an original way and where it fits;</a:t>
            </a:r>
          </a:p>
          <a:p>
            <a:r>
              <a:rPr lang="en-GB" dirty="0"/>
              <a:t>Putting your own research into context for yourself and your reader”</a:t>
            </a:r>
          </a:p>
          <a:p>
            <a:pPr marL="0" indent="0" algn="r">
              <a:buNone/>
            </a:pPr>
            <a:r>
              <a:rPr lang="en-GB" dirty="0"/>
              <a:t>(Cottrell, 2014, p. 77)</a:t>
            </a:r>
          </a:p>
        </p:txBody>
      </p:sp>
    </p:spTree>
    <p:extLst>
      <p:ext uri="{BB962C8B-B14F-4D97-AF65-F5344CB8AC3E}">
        <p14:creationId xmlns:p14="http://schemas.microsoft.com/office/powerpoint/2010/main" val="220632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Aspects of the Literature Review</a:t>
            </a:r>
          </a:p>
        </p:txBody>
      </p:sp>
      <p:sp>
        <p:nvSpPr>
          <p:cNvPr id="3" name="Content Placeholder 2"/>
          <p:cNvSpPr>
            <a:spLocks noGrp="1"/>
          </p:cNvSpPr>
          <p:nvPr>
            <p:ph idx="1"/>
          </p:nvPr>
        </p:nvSpPr>
        <p:spPr/>
        <p:txBody>
          <a:bodyPr/>
          <a:lstStyle/>
          <a:p>
            <a:pPr marL="0" indent="0">
              <a:buNone/>
            </a:pPr>
            <a:r>
              <a:rPr lang="en-GB" dirty="0"/>
              <a:t>The literature review will have three main steps:</a:t>
            </a:r>
          </a:p>
          <a:p>
            <a:pPr marL="457200" indent="-457200">
              <a:buFont typeface="+mj-lt"/>
              <a:buAutoNum type="arabicPeriod"/>
            </a:pPr>
            <a:r>
              <a:rPr lang="en-GB" dirty="0"/>
              <a:t>“searching for relevant information;</a:t>
            </a:r>
          </a:p>
          <a:p>
            <a:pPr marL="457200" indent="-457200">
              <a:buFont typeface="+mj-lt"/>
              <a:buAutoNum type="arabicPeriod"/>
            </a:pPr>
            <a:r>
              <a:rPr lang="en-GB" dirty="0"/>
              <a:t>Formally ‘reviewing’ that material – analysing it and deciding what to include;</a:t>
            </a:r>
          </a:p>
          <a:p>
            <a:pPr marL="457200" indent="-457200">
              <a:buFont typeface="+mj-lt"/>
              <a:buAutoNum type="arabicPeriod"/>
            </a:pPr>
            <a:r>
              <a:rPr lang="en-GB" dirty="0"/>
              <a:t>Writing it up in a critically analytical way”.</a:t>
            </a:r>
          </a:p>
          <a:p>
            <a:pPr marL="0" indent="0">
              <a:buNone/>
            </a:pPr>
            <a:endParaRPr lang="en-GB" dirty="0"/>
          </a:p>
          <a:p>
            <a:pPr marL="0" indent="0" algn="r">
              <a:buNone/>
            </a:pPr>
            <a:r>
              <a:rPr lang="en-GB" dirty="0"/>
              <a:t>(Cottrell, 2014, p. 77)</a:t>
            </a:r>
          </a:p>
        </p:txBody>
      </p:sp>
    </p:spTree>
    <p:extLst>
      <p:ext uri="{BB962C8B-B14F-4D97-AF65-F5344CB8AC3E}">
        <p14:creationId xmlns:p14="http://schemas.microsoft.com/office/powerpoint/2010/main" val="1356521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stages…</a:t>
            </a:r>
          </a:p>
        </p:txBody>
      </p:sp>
      <p:sp>
        <p:nvSpPr>
          <p:cNvPr id="3" name="Content Placeholder 2"/>
          <p:cNvSpPr>
            <a:spLocks noGrp="1"/>
          </p:cNvSpPr>
          <p:nvPr>
            <p:ph idx="1"/>
          </p:nvPr>
        </p:nvSpPr>
        <p:spPr/>
        <p:txBody>
          <a:bodyPr>
            <a:normAutofit fontScale="92500" lnSpcReduction="10000"/>
          </a:bodyPr>
          <a:lstStyle/>
          <a:p>
            <a:r>
              <a:rPr lang="en-GB" dirty="0"/>
              <a:t>Consider the early stages of a literature search as an “adventure in exploring the field” (Cottrell, 2014, p. 79)</a:t>
            </a:r>
          </a:p>
          <a:p>
            <a:r>
              <a:rPr lang="en-GB" dirty="0"/>
              <a:t>Cottrell (2014, p. 79) notes how you will need to “browse widely, dipping into the literature to gain a broad sense of the field in which you are working.  Look for what has been written, by whom, and when.  Don’t focus your reading too early.  Avoid getting drawn into spending too much time reading in depth on issues that may not be relevant to your choice of topic” </a:t>
            </a:r>
          </a:p>
        </p:txBody>
      </p:sp>
    </p:spTree>
    <p:extLst>
      <p:ext uri="{BB962C8B-B14F-4D97-AF65-F5344CB8AC3E}">
        <p14:creationId xmlns:p14="http://schemas.microsoft.com/office/powerpoint/2010/main" val="3271317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Use your initial searches to give you:</a:t>
            </a:r>
          </a:p>
          <a:p>
            <a:pPr lvl="1"/>
            <a:r>
              <a:rPr lang="en-GB" dirty="0"/>
              <a:t>A way of getting started, in general;</a:t>
            </a:r>
          </a:p>
          <a:p>
            <a:pPr lvl="1"/>
            <a:r>
              <a:rPr lang="en-GB" dirty="0"/>
              <a:t>Ideas about potential topics;</a:t>
            </a:r>
          </a:p>
          <a:p>
            <a:pPr lvl="1"/>
            <a:r>
              <a:rPr lang="en-GB" dirty="0"/>
              <a:t>A sense of the quality and depth of research in the field, to reassure you that there is sufficient material for you to draw on for your literature review;</a:t>
            </a:r>
          </a:p>
          <a:p>
            <a:pPr lvl="1"/>
            <a:r>
              <a:rPr lang="en-GB" dirty="0"/>
              <a:t>A steer on where to look for the best information when you come to do your literature review – the digital repositories, journals, special collections;</a:t>
            </a:r>
          </a:p>
          <a:p>
            <a:pPr lvl="1"/>
            <a:r>
              <a:rPr lang="en-GB" dirty="0"/>
              <a:t>A sense of the names of experts or ‘big names’ that recur in the searches and reviews, so that you are aware of these for further reading later.</a:t>
            </a:r>
          </a:p>
          <a:p>
            <a:pPr marL="365760" lvl="1" indent="0" algn="r">
              <a:buNone/>
            </a:pPr>
            <a:r>
              <a:rPr lang="en-GB" dirty="0"/>
              <a:t>(Cottrell, 2014, p. </a:t>
            </a:r>
            <a:r>
              <a:rPr lang="en-GB"/>
              <a:t>79)</a:t>
            </a:r>
          </a:p>
        </p:txBody>
      </p:sp>
    </p:spTree>
    <p:extLst>
      <p:ext uri="{BB962C8B-B14F-4D97-AF65-F5344CB8AC3E}">
        <p14:creationId xmlns:p14="http://schemas.microsoft.com/office/powerpoint/2010/main" val="1318784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dirty="0"/>
              <a:t>Before starting to read in depth on a particular topic, look for…</a:t>
            </a:r>
          </a:p>
        </p:txBody>
      </p:sp>
      <p:sp>
        <p:nvSpPr>
          <p:cNvPr id="4" name="Content Placeholder 3"/>
          <p:cNvSpPr>
            <a:spLocks noGrp="1"/>
          </p:cNvSpPr>
          <p:nvPr>
            <p:ph sz="quarter" idx="13"/>
          </p:nvPr>
        </p:nvSpPr>
        <p:spPr>
          <a:xfrm>
            <a:off x="1298448" y="2121406"/>
            <a:ext cx="3200400" cy="4050793"/>
          </a:xfrm>
        </p:spPr>
        <p:txBody>
          <a:bodyPr>
            <a:normAutofit/>
          </a:bodyPr>
          <a:lstStyle/>
          <a:p>
            <a:r>
              <a:rPr lang="en-GB" sz="1600" dirty="0"/>
              <a:t>“the possible research topics that might be open to you;</a:t>
            </a:r>
          </a:p>
          <a:p>
            <a:r>
              <a:rPr lang="en-GB" sz="1600" dirty="0"/>
              <a:t>The research journals relevant to that topic;</a:t>
            </a:r>
          </a:p>
          <a:p>
            <a:r>
              <a:rPr lang="en-GB" sz="1600" dirty="0"/>
              <a:t>Whether there is already a strong research base in the subject, with relevant materials that you can use and refer to when you come to write your literature review;</a:t>
            </a:r>
          </a:p>
          <a:p>
            <a:r>
              <a:rPr lang="en-GB" sz="1600" dirty="0"/>
              <a:t>The debates or issues that are pertinent to your discipline; </a:t>
            </a:r>
          </a:p>
          <a:p>
            <a:r>
              <a:rPr lang="en-GB" sz="1600" dirty="0"/>
              <a:t>The ways in which research is conducted in your field;</a:t>
            </a:r>
          </a:p>
          <a:p>
            <a:endParaRPr lang="en-GB" dirty="0"/>
          </a:p>
        </p:txBody>
      </p:sp>
      <p:sp>
        <p:nvSpPr>
          <p:cNvPr id="5" name="Content Placeholder 4"/>
          <p:cNvSpPr>
            <a:spLocks noGrp="1"/>
          </p:cNvSpPr>
          <p:nvPr>
            <p:ph sz="quarter" idx="14"/>
          </p:nvPr>
        </p:nvSpPr>
        <p:spPr>
          <a:xfrm>
            <a:off x="4663440" y="2119312"/>
            <a:ext cx="3200400" cy="4205288"/>
          </a:xfrm>
        </p:spPr>
        <p:txBody>
          <a:bodyPr>
            <a:noAutofit/>
          </a:bodyPr>
          <a:lstStyle/>
          <a:p>
            <a:r>
              <a:rPr lang="en-GB" sz="1600" dirty="0"/>
              <a:t>How the main schools of thought and theoretical perspectives within your subject discipline influence the way that issues are conceptualised and investigated in your field;</a:t>
            </a:r>
          </a:p>
          <a:p>
            <a:r>
              <a:rPr lang="en-GB" sz="1600" dirty="0"/>
              <a:t>The direction of travel of thinking within the subject: what is topical?  Are new ways of looking at issues starting to enter the field?  If so, who is leading the way?  How are such views being greeted by experts?”</a:t>
            </a:r>
          </a:p>
          <a:p>
            <a:pPr marL="0" indent="0" algn="r">
              <a:buNone/>
            </a:pPr>
            <a:r>
              <a:rPr lang="en-GB" sz="1600" dirty="0"/>
              <a:t>(Cottrell, 2014, p. 79)</a:t>
            </a:r>
          </a:p>
          <a:p>
            <a:endParaRPr lang="en-GB" sz="900" dirty="0"/>
          </a:p>
        </p:txBody>
      </p:sp>
    </p:spTree>
    <p:extLst>
      <p:ext uri="{BB962C8B-B14F-4D97-AF65-F5344CB8AC3E}">
        <p14:creationId xmlns:p14="http://schemas.microsoft.com/office/powerpoint/2010/main" val="220553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 Tips…</a:t>
            </a:r>
          </a:p>
        </p:txBody>
      </p:sp>
      <p:sp>
        <p:nvSpPr>
          <p:cNvPr id="8" name="Content Placeholder 7"/>
          <p:cNvSpPr>
            <a:spLocks noGrp="1"/>
          </p:cNvSpPr>
          <p:nvPr>
            <p:ph idx="1"/>
          </p:nvPr>
        </p:nvSpPr>
        <p:spPr/>
        <p:txBody>
          <a:bodyPr>
            <a:normAutofit fontScale="92500"/>
          </a:bodyPr>
          <a:lstStyle/>
          <a:p>
            <a:r>
              <a:rPr lang="en-GB" dirty="0"/>
              <a:t>Remember to keep your notes accurate and precise as you may wish to refer to this material within your Dissertation</a:t>
            </a:r>
          </a:p>
          <a:p>
            <a:r>
              <a:rPr lang="en-GB" dirty="0"/>
              <a:t>It is easy to waste time searching for information that you have poorly labelled and poorly noted</a:t>
            </a:r>
          </a:p>
          <a:p>
            <a:r>
              <a:rPr lang="en-GB" dirty="0"/>
              <a:t>Remember to keep all the necessary details for your references</a:t>
            </a:r>
          </a:p>
          <a:p>
            <a:pPr marL="0" indent="0" algn="r">
              <a:buNone/>
            </a:pPr>
            <a:endParaRPr lang="en-GB" dirty="0"/>
          </a:p>
          <a:p>
            <a:pPr marL="0" indent="0" algn="r">
              <a:buNone/>
            </a:pPr>
            <a:r>
              <a:rPr lang="en-GB" dirty="0"/>
              <a:t>(Cottrell, 2014, p. 79)</a:t>
            </a:r>
          </a:p>
        </p:txBody>
      </p:sp>
    </p:spTree>
    <p:extLst>
      <p:ext uri="{BB962C8B-B14F-4D97-AF65-F5344CB8AC3E}">
        <p14:creationId xmlns:p14="http://schemas.microsoft.com/office/powerpoint/2010/main" val="3614940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rot="-60000">
            <a:off x="1108976" y="2020042"/>
            <a:ext cx="3064827" cy="1503037"/>
          </a:xfrm>
        </p:spPr>
        <p:txBody>
          <a:bodyPr anchor="b">
            <a:normAutofit/>
          </a:bodyPr>
          <a:lstStyle/>
          <a:p>
            <a:pPr>
              <a:lnSpc>
                <a:spcPct val="90000"/>
              </a:lnSpc>
              <a:defRPr/>
            </a:pPr>
            <a:r>
              <a:rPr lang="en-US"/>
              <a:t>General Guidelines to Writing a Literature Review</a:t>
            </a:r>
            <a:br>
              <a:rPr lang="en-US"/>
            </a:br>
            <a:endParaRPr lang="en-US"/>
          </a:p>
        </p:txBody>
      </p:sp>
      <p:sp>
        <p:nvSpPr>
          <p:cNvPr id="1027" name="Rectangle 3"/>
          <p:cNvSpPr>
            <a:spLocks noGrp="1" noChangeArrowheads="1"/>
          </p:cNvSpPr>
          <p:nvPr>
            <p:ph idx="1"/>
          </p:nvPr>
        </p:nvSpPr>
        <p:spPr>
          <a:xfrm rot="60000">
            <a:off x="4854291" y="1150993"/>
            <a:ext cx="3020792" cy="4625489"/>
          </a:xfrm>
        </p:spPr>
        <p:txBody>
          <a:bodyPr anchor="ctr">
            <a:normAutofit/>
          </a:bodyPr>
          <a:lstStyle/>
          <a:p>
            <a:pPr eaLnBrk="1" hangingPunct="1">
              <a:lnSpc>
                <a:spcPct val="90000"/>
              </a:lnSpc>
              <a:defRPr/>
            </a:pPr>
            <a:r>
              <a:rPr lang="en-US" sz="1700"/>
              <a:t>Introduce the literature review by pointing out the major research topic that will be discussed</a:t>
            </a:r>
          </a:p>
          <a:p>
            <a:pPr eaLnBrk="1" hangingPunct="1">
              <a:lnSpc>
                <a:spcPct val="90000"/>
              </a:lnSpc>
              <a:defRPr/>
            </a:pPr>
            <a:endParaRPr lang="en-US" sz="1700"/>
          </a:p>
          <a:p>
            <a:pPr eaLnBrk="1" hangingPunct="1">
              <a:lnSpc>
                <a:spcPct val="90000"/>
              </a:lnSpc>
              <a:defRPr/>
            </a:pPr>
            <a:r>
              <a:rPr lang="en-US" sz="1700"/>
              <a:t>Identify the broad problem area but don’t be too global (for example, discussing the history of education when the topic is on specific instructional strategy)</a:t>
            </a:r>
          </a:p>
          <a:p>
            <a:pPr eaLnBrk="1" hangingPunct="1">
              <a:lnSpc>
                <a:spcPct val="90000"/>
              </a:lnSpc>
              <a:defRPr/>
            </a:pPr>
            <a:endParaRPr lang="en-US" sz="1700"/>
          </a:p>
          <a:p>
            <a:pPr eaLnBrk="1" hangingPunct="1">
              <a:lnSpc>
                <a:spcPct val="90000"/>
              </a:lnSpc>
              <a:defRPr/>
            </a:pPr>
            <a:r>
              <a:rPr lang="en-US" sz="1700"/>
              <a:t>Discuss the general importance of your topic for those in your field</a:t>
            </a:r>
          </a:p>
          <a:p>
            <a:pPr eaLnBrk="1" hangingPunct="1">
              <a:lnSpc>
                <a:spcPct val="90000"/>
              </a:lnSpc>
              <a:defRPr/>
            </a:pPr>
            <a:endParaRPr lang="en-US" sz="1700"/>
          </a:p>
        </p:txBody>
      </p:sp>
      <p:pic>
        <p:nvPicPr>
          <p:cNvPr id="5" name="Picture 4" descr="Stack of old and new books">
            <a:extLst>
              <a:ext uri="{FF2B5EF4-FFF2-40B4-BE49-F238E27FC236}">
                <a16:creationId xmlns:a16="http://schemas.microsoft.com/office/drawing/2014/main" id="{3F0C3DB2-F381-403E-8A6D-4891C353CD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1439989">
            <a:off x="1111392" y="3533601"/>
            <a:ext cx="3050417" cy="203361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rot="-60000">
            <a:off x="1108976" y="2020042"/>
            <a:ext cx="3064827" cy="1503037"/>
          </a:xfrm>
        </p:spPr>
        <p:txBody>
          <a:bodyPr anchor="b">
            <a:normAutofit/>
          </a:bodyPr>
          <a:lstStyle/>
          <a:p>
            <a:pPr>
              <a:lnSpc>
                <a:spcPct val="90000"/>
              </a:lnSpc>
              <a:defRPr/>
            </a:pPr>
            <a:r>
              <a:rPr lang="en-US"/>
              <a:t>General Guidelines to Writing a Literature Review</a:t>
            </a:r>
            <a:br>
              <a:rPr lang="en-US"/>
            </a:br>
            <a:endParaRPr lang="en-US"/>
          </a:p>
        </p:txBody>
      </p:sp>
      <p:sp>
        <p:nvSpPr>
          <p:cNvPr id="5123" name="Rectangle 3"/>
          <p:cNvSpPr>
            <a:spLocks noGrp="1" noChangeArrowheads="1"/>
          </p:cNvSpPr>
          <p:nvPr>
            <p:ph idx="1"/>
          </p:nvPr>
        </p:nvSpPr>
        <p:spPr>
          <a:xfrm rot="60000">
            <a:off x="4854291" y="1150993"/>
            <a:ext cx="3020792" cy="4625489"/>
          </a:xfrm>
        </p:spPr>
        <p:txBody>
          <a:bodyPr anchor="ctr">
            <a:normAutofit/>
          </a:bodyPr>
          <a:lstStyle/>
          <a:p>
            <a:pPr eaLnBrk="1" hangingPunct="1">
              <a:defRPr/>
            </a:pPr>
            <a:r>
              <a:rPr lang="en-US" sz="2000"/>
              <a:t>Don’t attempt to cover everything written on your topic</a:t>
            </a:r>
          </a:p>
          <a:p>
            <a:pPr eaLnBrk="1" hangingPunct="1">
              <a:defRPr/>
            </a:pPr>
            <a:endParaRPr lang="en-US" sz="2000"/>
          </a:p>
          <a:p>
            <a:pPr eaLnBrk="1" hangingPunct="1">
              <a:defRPr/>
            </a:pPr>
            <a:r>
              <a:rPr lang="en-US" sz="2000"/>
              <a:t>You will need to pick out the research most relevant to the topic you are studying</a:t>
            </a:r>
          </a:p>
          <a:p>
            <a:pPr eaLnBrk="1" hangingPunct="1">
              <a:defRPr/>
            </a:pPr>
            <a:endParaRPr lang="en-US" sz="2000"/>
          </a:p>
          <a:p>
            <a:pPr eaLnBrk="1" hangingPunct="1">
              <a:defRPr/>
            </a:pPr>
            <a:r>
              <a:rPr lang="en-US" sz="2000"/>
              <a:t>You will use the studies in your literature review as “evidence” that your research question is an important one</a:t>
            </a:r>
          </a:p>
        </p:txBody>
      </p:sp>
      <p:pic>
        <p:nvPicPr>
          <p:cNvPr id="6" name="Picture 5" descr="Stack of old and new books">
            <a:extLst>
              <a:ext uri="{FF2B5EF4-FFF2-40B4-BE49-F238E27FC236}">
                <a16:creationId xmlns:a16="http://schemas.microsoft.com/office/drawing/2014/main" id="{231E1531-4BAA-4F66-9108-B727F84E153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1439989">
            <a:off x="1111392" y="3533601"/>
            <a:ext cx="3050417" cy="203361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rot="-60000">
            <a:off x="1108976" y="2020042"/>
            <a:ext cx="3064827" cy="1503037"/>
          </a:xfrm>
        </p:spPr>
        <p:txBody>
          <a:bodyPr anchor="b">
            <a:normAutofit/>
          </a:bodyPr>
          <a:lstStyle/>
          <a:p>
            <a:pPr>
              <a:lnSpc>
                <a:spcPct val="90000"/>
              </a:lnSpc>
              <a:defRPr/>
            </a:pPr>
            <a:r>
              <a:rPr lang="en-US"/>
              <a:t>General Guidelines to Writing a Literature Review</a:t>
            </a:r>
            <a:br>
              <a:rPr lang="en-US"/>
            </a:br>
            <a:endParaRPr lang="en-US"/>
          </a:p>
        </p:txBody>
      </p:sp>
      <p:sp>
        <p:nvSpPr>
          <p:cNvPr id="6147" name="Rectangle 3"/>
          <p:cNvSpPr>
            <a:spLocks noGrp="1" noChangeArrowheads="1"/>
          </p:cNvSpPr>
          <p:nvPr>
            <p:ph idx="1"/>
          </p:nvPr>
        </p:nvSpPr>
        <p:spPr>
          <a:xfrm rot="60000">
            <a:off x="4854291" y="1150993"/>
            <a:ext cx="3020792" cy="4625489"/>
          </a:xfrm>
        </p:spPr>
        <p:txBody>
          <a:bodyPr anchor="ctr">
            <a:normAutofit/>
          </a:bodyPr>
          <a:lstStyle/>
          <a:p>
            <a:pPr eaLnBrk="1" hangingPunct="1">
              <a:lnSpc>
                <a:spcPct val="90000"/>
              </a:lnSpc>
              <a:defRPr/>
            </a:pPr>
            <a:r>
              <a:rPr lang="en-US" sz="1900"/>
              <a:t>It is important to cover research relevant to all the variables/issues  being studied.</a:t>
            </a:r>
          </a:p>
          <a:p>
            <a:pPr eaLnBrk="1" hangingPunct="1">
              <a:lnSpc>
                <a:spcPct val="90000"/>
              </a:lnSpc>
              <a:defRPr/>
            </a:pPr>
            <a:endParaRPr lang="en-US" sz="1900"/>
          </a:p>
          <a:p>
            <a:pPr eaLnBrk="1" hangingPunct="1">
              <a:lnSpc>
                <a:spcPct val="90000"/>
              </a:lnSpc>
              <a:defRPr/>
            </a:pPr>
            <a:r>
              <a:rPr lang="en-US" sz="1900"/>
              <a:t>Research that explains the relationship between these variables/issues is a top priority.</a:t>
            </a:r>
          </a:p>
          <a:p>
            <a:pPr eaLnBrk="1" hangingPunct="1">
              <a:lnSpc>
                <a:spcPct val="90000"/>
              </a:lnSpc>
              <a:defRPr/>
            </a:pPr>
            <a:endParaRPr lang="en-US" sz="1900"/>
          </a:p>
          <a:p>
            <a:pPr eaLnBrk="1" hangingPunct="1">
              <a:lnSpc>
                <a:spcPct val="90000"/>
              </a:lnSpc>
              <a:defRPr/>
            </a:pPr>
            <a:r>
              <a:rPr lang="en-US" sz="1900"/>
              <a:t>You will need to plan how you will structure your literature review and write from this plan.</a:t>
            </a:r>
          </a:p>
        </p:txBody>
      </p:sp>
      <p:pic>
        <p:nvPicPr>
          <p:cNvPr id="5" name="Picture 4" descr="Stack of old and new books">
            <a:extLst>
              <a:ext uri="{FF2B5EF4-FFF2-40B4-BE49-F238E27FC236}">
                <a16:creationId xmlns:a16="http://schemas.microsoft.com/office/drawing/2014/main" id="{2EA27B46-FA8A-417C-83A1-588FBCB9E00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21439989">
            <a:off x="1111392" y="3533601"/>
            <a:ext cx="3050417" cy="203361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algn="l">
              <a:defRPr/>
            </a:pPr>
            <a:r>
              <a:rPr lang="en-US" sz="3200" dirty="0" err="1"/>
              <a:t>Organising</a:t>
            </a:r>
            <a:r>
              <a:rPr lang="en-US" sz="3200" dirty="0"/>
              <a:t> Your Literature Review</a:t>
            </a:r>
          </a:p>
        </p:txBody>
      </p:sp>
      <p:sp>
        <p:nvSpPr>
          <p:cNvPr id="7171" name="Rectangle 3"/>
          <p:cNvSpPr>
            <a:spLocks noGrp="1" noChangeArrowheads="1"/>
          </p:cNvSpPr>
          <p:nvPr>
            <p:ph idx="1"/>
          </p:nvPr>
        </p:nvSpPr>
        <p:spPr/>
        <p:txBody>
          <a:bodyPr>
            <a:normAutofit fontScale="92500" lnSpcReduction="20000"/>
          </a:bodyPr>
          <a:lstStyle/>
          <a:p>
            <a:pPr eaLnBrk="1" hangingPunct="1">
              <a:defRPr/>
            </a:pPr>
            <a:r>
              <a:rPr lang="en-US" u="sng" dirty="0"/>
              <a:t>Topical Order </a:t>
            </a:r>
            <a:r>
              <a:rPr lang="en-US" dirty="0"/>
              <a:t>— </a:t>
            </a:r>
            <a:r>
              <a:rPr lang="en-US" dirty="0" err="1"/>
              <a:t>organise</a:t>
            </a:r>
            <a:r>
              <a:rPr lang="en-US" dirty="0"/>
              <a:t> by main topics or issues; emphasize the relationship of the issues to the main “problem” (Research Question/issue)</a:t>
            </a:r>
          </a:p>
          <a:p>
            <a:pPr eaLnBrk="1" hangingPunct="1">
              <a:defRPr/>
            </a:pPr>
            <a:endParaRPr lang="en-US" dirty="0"/>
          </a:p>
          <a:p>
            <a:pPr eaLnBrk="1" hangingPunct="1">
              <a:defRPr/>
            </a:pPr>
            <a:r>
              <a:rPr lang="en-US" u="sng" dirty="0"/>
              <a:t>Chronological Order </a:t>
            </a:r>
            <a:r>
              <a:rPr lang="en-US" dirty="0"/>
              <a:t>— </a:t>
            </a:r>
            <a:r>
              <a:rPr lang="en-US" dirty="0" err="1"/>
              <a:t>organise</a:t>
            </a:r>
            <a:r>
              <a:rPr lang="en-US" dirty="0"/>
              <a:t> the literature by the dates the research was published</a:t>
            </a:r>
          </a:p>
          <a:p>
            <a:pPr marL="0" indent="0" eaLnBrk="1" hangingPunct="1">
              <a:buNone/>
              <a:defRPr/>
            </a:pPr>
            <a:endParaRPr lang="en-US" dirty="0"/>
          </a:p>
          <a:p>
            <a:pPr eaLnBrk="1" hangingPunct="1">
              <a:defRPr/>
            </a:pPr>
            <a:r>
              <a:rPr lang="en-US" u="sng" dirty="0"/>
              <a:t>Problem-Cause-Solution Order </a:t>
            </a:r>
            <a:r>
              <a:rPr lang="en-US" dirty="0"/>
              <a:t>— </a:t>
            </a:r>
            <a:r>
              <a:rPr lang="en-US" dirty="0" err="1"/>
              <a:t>Organise</a:t>
            </a:r>
            <a:r>
              <a:rPr lang="en-US" dirty="0"/>
              <a:t> the review so that it moves from the problem to the solution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pPr algn="l">
              <a:defRPr/>
            </a:pPr>
            <a:r>
              <a:rPr lang="en-US" sz="3200" dirty="0" err="1">
                <a:solidFill>
                  <a:prstClr val="black"/>
                </a:solidFill>
              </a:rPr>
              <a:t>Organising</a:t>
            </a:r>
            <a:r>
              <a:rPr lang="en-US" sz="3200" dirty="0">
                <a:solidFill>
                  <a:prstClr val="black"/>
                </a:solidFill>
              </a:rPr>
              <a:t> Your Literature Review</a:t>
            </a:r>
            <a:endParaRPr lang="en-US" dirty="0"/>
          </a:p>
        </p:txBody>
      </p:sp>
      <p:sp>
        <p:nvSpPr>
          <p:cNvPr id="8195" name="Rectangle 3"/>
          <p:cNvSpPr>
            <a:spLocks noGrp="1" noChangeArrowheads="1"/>
          </p:cNvSpPr>
          <p:nvPr>
            <p:ph idx="1"/>
          </p:nvPr>
        </p:nvSpPr>
        <p:spPr/>
        <p:txBody>
          <a:bodyPr>
            <a:normAutofit/>
          </a:bodyPr>
          <a:lstStyle/>
          <a:p>
            <a:pPr eaLnBrk="1" hangingPunct="1">
              <a:defRPr/>
            </a:pPr>
            <a:r>
              <a:rPr lang="en-US" u="sng" dirty="0"/>
              <a:t>General-to-Specific Order </a:t>
            </a:r>
            <a:r>
              <a:rPr lang="en-US" dirty="0"/>
              <a:t>— (Also called the funnel approach) Examine broad-based research first and then focus on specific studies that relate to the topic</a:t>
            </a:r>
          </a:p>
          <a:p>
            <a:pPr eaLnBrk="1" hangingPunct="1">
              <a:defRPr/>
            </a:pPr>
            <a:endParaRPr lang="en-US" dirty="0"/>
          </a:p>
          <a:p>
            <a:pPr eaLnBrk="1" hangingPunct="1">
              <a:defRPr/>
            </a:pPr>
            <a:r>
              <a:rPr lang="en-US" u="sng" dirty="0"/>
              <a:t>Specific-to-General Order </a:t>
            </a:r>
            <a:r>
              <a:rPr lang="en-US" dirty="0"/>
              <a:t>— Discuss specific research studies so conclusions can be drawn</a:t>
            </a:r>
          </a:p>
          <a:p>
            <a:pPr eaLnBrk="1" hangingPunct="1">
              <a:defRPr/>
            </a:pP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l" eaLnBrk="0" fontAlgn="base" hangingPunct="0">
              <a:spcAft>
                <a:spcPct val="0"/>
              </a:spcAft>
              <a:defRPr/>
            </a:pPr>
            <a:r>
              <a:rPr lang="en-GB" dirty="0"/>
              <a:t>Literature Review</a:t>
            </a:r>
            <a:br>
              <a:rPr lang="en-GB" dirty="0"/>
            </a:br>
            <a:endParaRPr lang="en-GB" dirty="0"/>
          </a:p>
        </p:txBody>
      </p:sp>
      <p:sp>
        <p:nvSpPr>
          <p:cNvPr id="23555" name="Rectangle 3"/>
          <p:cNvSpPr>
            <a:spLocks noGrp="1" noChangeArrowheads="1"/>
          </p:cNvSpPr>
          <p:nvPr>
            <p:ph idx="1"/>
          </p:nvPr>
        </p:nvSpPr>
        <p:spPr/>
        <p:txBody>
          <a:bodyPr>
            <a:normAutofit/>
          </a:bodyPr>
          <a:lstStyle/>
          <a:p>
            <a:pPr eaLnBrk="1" hangingPunct="1">
              <a:defRPr/>
            </a:pPr>
            <a:r>
              <a:rPr lang="en-US" dirty="0"/>
              <a:t>After reviewing the literature, </a:t>
            </a:r>
            <a:r>
              <a:rPr lang="en-US" dirty="0" err="1"/>
              <a:t>summarise</a:t>
            </a:r>
            <a:r>
              <a:rPr lang="en-US" dirty="0"/>
              <a:t> what has been done, what has not been done, and what needs to be done.</a:t>
            </a:r>
          </a:p>
          <a:p>
            <a:pPr eaLnBrk="1" hangingPunct="1">
              <a:defRPr/>
            </a:pPr>
            <a:r>
              <a:rPr lang="en-US" b="1" dirty="0"/>
              <a:t>Remember you are arguing your point of why your study is important!</a:t>
            </a:r>
          </a:p>
          <a:p>
            <a:pPr eaLnBrk="1" hangingPunct="1">
              <a:defRPr/>
            </a:pPr>
            <a:endParaRPr lang="en-US" dirty="0"/>
          </a:p>
          <a:p>
            <a:pPr eaLnBrk="1" hangingPunct="1">
              <a:defRPr/>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Autofit/>
          </a:bodyPr>
          <a:lstStyle/>
          <a:p>
            <a:pPr algn="l" eaLnBrk="1" hangingPunct="1">
              <a:defRPr/>
            </a:pPr>
            <a:r>
              <a:rPr lang="en-US" sz="3600" dirty="0"/>
              <a:t>Literature Review</a:t>
            </a:r>
            <a:br>
              <a:rPr lang="en-US" sz="3600" dirty="0"/>
            </a:br>
            <a:endParaRPr lang="en-US" sz="3600" dirty="0"/>
          </a:p>
        </p:txBody>
      </p:sp>
      <p:sp>
        <p:nvSpPr>
          <p:cNvPr id="22531" name="Rectangle 3"/>
          <p:cNvSpPr>
            <a:spLocks noGrp="1" noChangeArrowheads="1"/>
          </p:cNvSpPr>
          <p:nvPr>
            <p:ph idx="1"/>
          </p:nvPr>
        </p:nvSpPr>
        <p:spPr/>
        <p:txBody>
          <a:bodyPr>
            <a:normAutofit/>
          </a:bodyPr>
          <a:lstStyle/>
          <a:p>
            <a:pPr eaLnBrk="1" hangingPunct="1">
              <a:defRPr/>
            </a:pPr>
            <a:r>
              <a:rPr lang="en-US" dirty="0"/>
              <a:t>All sources cited in the literature review should be listed in the reference list</a:t>
            </a:r>
          </a:p>
          <a:p>
            <a:pPr marL="0" indent="0" eaLnBrk="1" hangingPunct="1">
              <a:buNone/>
              <a:defRPr/>
            </a:pPr>
            <a:endParaRPr lang="en-US" dirty="0"/>
          </a:p>
          <a:p>
            <a:pPr eaLnBrk="1" hangingPunct="1">
              <a:defRPr/>
            </a:pPr>
            <a:r>
              <a:rPr lang="en-US" dirty="0"/>
              <a:t>To sum, a literature review should include introduction, summary and critique of journal articles/literature on topic (including policy), justifications for your research project and the question for your research project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Autofit/>
          </a:bodyPr>
          <a:lstStyle/>
          <a:p>
            <a:pPr algn="l">
              <a:defRPr/>
            </a:pPr>
            <a:r>
              <a:rPr lang="en-US" sz="2800" dirty="0"/>
              <a:t>Common Errors Made in Lit Reviews</a:t>
            </a:r>
            <a:br>
              <a:rPr lang="en-US" sz="2800" dirty="0"/>
            </a:br>
            <a:endParaRPr lang="en-US" sz="2800" dirty="0"/>
          </a:p>
        </p:txBody>
      </p:sp>
      <p:sp>
        <p:nvSpPr>
          <p:cNvPr id="28675" name="Rectangle 3"/>
          <p:cNvSpPr>
            <a:spLocks noGrp="1" noChangeArrowheads="1"/>
          </p:cNvSpPr>
          <p:nvPr>
            <p:ph idx="1"/>
          </p:nvPr>
        </p:nvSpPr>
        <p:spPr/>
        <p:txBody>
          <a:bodyPr>
            <a:normAutofit fontScale="77500" lnSpcReduction="20000"/>
          </a:bodyPr>
          <a:lstStyle/>
          <a:p>
            <a:pPr marL="609600" indent="-609600" eaLnBrk="1" hangingPunct="1">
              <a:lnSpc>
                <a:spcPct val="90000"/>
              </a:lnSpc>
              <a:defRPr/>
            </a:pPr>
            <a:r>
              <a:rPr lang="en-US" sz="2800" dirty="0"/>
              <a:t>Review isn’t logically </a:t>
            </a:r>
            <a:r>
              <a:rPr lang="en-US" sz="2800" dirty="0" err="1"/>
              <a:t>organised</a:t>
            </a:r>
            <a:endParaRPr lang="en-US" sz="2800" dirty="0"/>
          </a:p>
          <a:p>
            <a:pPr marL="609600" indent="-609600" eaLnBrk="1" hangingPunct="1">
              <a:lnSpc>
                <a:spcPct val="90000"/>
              </a:lnSpc>
              <a:defRPr/>
            </a:pPr>
            <a:r>
              <a:rPr lang="en-US" sz="2800" dirty="0"/>
              <a:t>Review isn’t focused on most important facets of the study</a:t>
            </a:r>
          </a:p>
          <a:p>
            <a:pPr marL="609600" indent="-609600" eaLnBrk="1" hangingPunct="1">
              <a:lnSpc>
                <a:spcPct val="90000"/>
              </a:lnSpc>
              <a:defRPr/>
            </a:pPr>
            <a:r>
              <a:rPr lang="en-US" sz="2800" dirty="0"/>
              <a:t>Review doesn’t relate literature to the study</a:t>
            </a:r>
          </a:p>
          <a:p>
            <a:pPr marL="609600" indent="-609600" eaLnBrk="1" hangingPunct="1">
              <a:lnSpc>
                <a:spcPct val="90000"/>
              </a:lnSpc>
              <a:defRPr/>
            </a:pPr>
            <a:r>
              <a:rPr lang="en-US" sz="2800" dirty="0"/>
              <a:t>Too few references or outdated references cited</a:t>
            </a:r>
          </a:p>
          <a:p>
            <a:pPr marL="609600" indent="-609600" eaLnBrk="1" hangingPunct="1">
              <a:lnSpc>
                <a:spcPct val="90000"/>
              </a:lnSpc>
              <a:defRPr/>
            </a:pPr>
            <a:r>
              <a:rPr lang="en-US" sz="2800" dirty="0"/>
              <a:t>Review isn’t written in author’s own words</a:t>
            </a:r>
          </a:p>
          <a:p>
            <a:pPr marL="609600" indent="-609600" eaLnBrk="1" hangingPunct="1">
              <a:lnSpc>
                <a:spcPct val="90000"/>
              </a:lnSpc>
              <a:defRPr/>
            </a:pPr>
            <a:r>
              <a:rPr lang="en-US" sz="2800" dirty="0"/>
              <a:t>Review reads like a series of disjointed summaries</a:t>
            </a:r>
          </a:p>
          <a:p>
            <a:pPr marL="609600" indent="-609600" eaLnBrk="1" hangingPunct="1">
              <a:lnSpc>
                <a:spcPct val="90000"/>
              </a:lnSpc>
              <a:defRPr/>
            </a:pPr>
            <a:r>
              <a:rPr lang="en-US" sz="2800" dirty="0"/>
              <a:t>Review doesn’t argue a point</a:t>
            </a:r>
          </a:p>
          <a:p>
            <a:pPr marL="609600" indent="-609600" eaLnBrk="1" hangingPunct="1">
              <a:lnSpc>
                <a:spcPct val="90000"/>
              </a:lnSpc>
              <a:defRPr/>
            </a:pPr>
            <a:r>
              <a:rPr lang="en-US" sz="2800" dirty="0"/>
              <a:t>Recent references are omitted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a:bodyPr>
          <a:lstStyle/>
          <a:p>
            <a:pPr algn="l" eaLnBrk="1" hangingPunct="1">
              <a:defRPr/>
            </a:pPr>
            <a:r>
              <a:rPr lang="en-US" sz="3200" dirty="0"/>
              <a:t>Writing the Literature Review</a:t>
            </a:r>
            <a:br>
              <a:rPr lang="en-US" sz="3200" dirty="0"/>
            </a:br>
            <a:endParaRPr lang="en-US" sz="3200" dirty="0"/>
          </a:p>
        </p:txBody>
      </p:sp>
      <p:sp>
        <p:nvSpPr>
          <p:cNvPr id="29699" name="Rectangle 3"/>
          <p:cNvSpPr>
            <a:spLocks noGrp="1" noChangeArrowheads="1"/>
          </p:cNvSpPr>
          <p:nvPr>
            <p:ph idx="1"/>
          </p:nvPr>
        </p:nvSpPr>
        <p:spPr/>
        <p:txBody>
          <a:bodyPr>
            <a:normAutofit fontScale="92500" lnSpcReduction="20000"/>
          </a:bodyPr>
          <a:lstStyle/>
          <a:p>
            <a:pPr marL="609600" indent="-609600" eaLnBrk="1" hangingPunct="1">
              <a:lnSpc>
                <a:spcPct val="90000"/>
              </a:lnSpc>
              <a:buFont typeface="Wingdings" pitchFamily="2" charset="2"/>
              <a:buNone/>
              <a:defRPr/>
            </a:pPr>
            <a:r>
              <a:rPr lang="en-US" sz="2800" u="sng" dirty="0"/>
              <a:t>Plagiarism includes </a:t>
            </a:r>
            <a:r>
              <a:rPr lang="en-US" sz="1800" u="sng" dirty="0"/>
              <a:t>(Galvan, 2014, p. 89)</a:t>
            </a:r>
            <a:r>
              <a:rPr lang="en-US" u="sng" dirty="0"/>
              <a:t>:</a:t>
            </a:r>
          </a:p>
          <a:p>
            <a:pPr marL="609600" indent="-609600" eaLnBrk="1" hangingPunct="1">
              <a:lnSpc>
                <a:spcPct val="90000"/>
              </a:lnSpc>
              <a:buFont typeface="Wingdings" pitchFamily="2" charset="2"/>
              <a:buAutoNum type="arabicPeriod"/>
              <a:defRPr/>
            </a:pPr>
            <a:r>
              <a:rPr lang="en-US" sz="2400" dirty="0"/>
              <a:t>Using another writer’s words without proper citation</a:t>
            </a:r>
          </a:p>
          <a:p>
            <a:pPr marL="609600" indent="-609600" eaLnBrk="1" hangingPunct="1">
              <a:lnSpc>
                <a:spcPct val="90000"/>
              </a:lnSpc>
              <a:buFont typeface="Wingdings" pitchFamily="2" charset="2"/>
              <a:buAutoNum type="arabicPeriod"/>
              <a:defRPr/>
            </a:pPr>
            <a:r>
              <a:rPr lang="en-US" sz="2400" dirty="0"/>
              <a:t>Using another writer’s ideas without proper citation</a:t>
            </a:r>
          </a:p>
          <a:p>
            <a:pPr marL="609600" indent="-609600" eaLnBrk="1" hangingPunct="1">
              <a:lnSpc>
                <a:spcPct val="90000"/>
              </a:lnSpc>
              <a:buFont typeface="Wingdings" pitchFamily="2" charset="2"/>
              <a:buAutoNum type="arabicPeriod"/>
              <a:defRPr/>
            </a:pPr>
            <a:r>
              <a:rPr lang="en-US" sz="2400" dirty="0"/>
              <a:t>Citing a source but reproducing the exact word without quotation marks</a:t>
            </a:r>
          </a:p>
          <a:p>
            <a:pPr marL="609600" indent="-609600" eaLnBrk="1" hangingPunct="1">
              <a:lnSpc>
                <a:spcPct val="90000"/>
              </a:lnSpc>
              <a:buFont typeface="Wingdings" pitchFamily="2" charset="2"/>
              <a:buAutoNum type="arabicPeriod"/>
              <a:defRPr/>
            </a:pPr>
            <a:r>
              <a:rPr lang="en-US" sz="2400" dirty="0"/>
              <a:t>Borrowing the structure of another author’s phrases/sentences without giving the source</a:t>
            </a:r>
          </a:p>
          <a:p>
            <a:pPr marL="609600" indent="-609600" eaLnBrk="1" hangingPunct="1">
              <a:lnSpc>
                <a:spcPct val="90000"/>
              </a:lnSpc>
              <a:buFont typeface="Wingdings" pitchFamily="2" charset="2"/>
              <a:buAutoNum type="arabicPeriod"/>
              <a:defRPr/>
            </a:pPr>
            <a:r>
              <a:rPr lang="en-US" sz="2400" dirty="0"/>
              <a:t>Borrowing all or part of another student’s paper</a:t>
            </a:r>
          </a:p>
          <a:p>
            <a:pPr marL="609600" indent="-609600" eaLnBrk="1" hangingPunct="1">
              <a:lnSpc>
                <a:spcPct val="90000"/>
              </a:lnSpc>
              <a:buFont typeface="Wingdings" pitchFamily="2" charset="2"/>
              <a:buAutoNum type="arabicPeriod"/>
              <a:defRPr/>
            </a:pPr>
            <a:r>
              <a:rPr lang="en-US" sz="2400" dirty="0"/>
              <a:t>Using paper-writing service or having a friend write the paper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800" dirty="0"/>
              <a:t>Youth Work Dissertation </a:t>
            </a:r>
            <a:br>
              <a:rPr lang="en-GB" sz="2800" dirty="0"/>
            </a:br>
            <a:endParaRPr lang="en-US" sz="3200" dirty="0"/>
          </a:p>
        </p:txBody>
      </p:sp>
      <p:sp>
        <p:nvSpPr>
          <p:cNvPr id="3" name="Content Placeholder 2"/>
          <p:cNvSpPr>
            <a:spLocks noGrp="1"/>
          </p:cNvSpPr>
          <p:nvPr>
            <p:ph idx="1"/>
          </p:nvPr>
        </p:nvSpPr>
        <p:spPr/>
        <p:txBody>
          <a:bodyPr/>
          <a:lstStyle/>
          <a:p>
            <a:r>
              <a:rPr lang="en-GB" dirty="0"/>
              <a:t>You will all have in common sections on Youth Work literature </a:t>
            </a:r>
          </a:p>
          <a:p>
            <a:r>
              <a:rPr lang="en-GB" dirty="0"/>
              <a:t>But each study will also have another focus which is in relation to your particular area of study. </a:t>
            </a:r>
          </a:p>
          <a:p>
            <a:pPr marL="0" indent="0">
              <a:buNone/>
            </a:pPr>
            <a:endParaRPr lang="en-GB" dirty="0"/>
          </a:p>
          <a:p>
            <a:endParaRPr lang="en-US" dirty="0"/>
          </a:p>
        </p:txBody>
      </p:sp>
    </p:spTree>
    <p:extLst>
      <p:ext uri="{BB962C8B-B14F-4D97-AF65-F5344CB8AC3E}">
        <p14:creationId xmlns:p14="http://schemas.microsoft.com/office/powerpoint/2010/main" val="3617039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Telling a Story </a:t>
            </a:r>
            <a:br>
              <a:rPr lang="en-GB" dirty="0"/>
            </a:br>
            <a:endParaRPr lang="en-US" dirty="0"/>
          </a:p>
        </p:txBody>
      </p:sp>
      <p:sp>
        <p:nvSpPr>
          <p:cNvPr id="3" name="Content Placeholder 2"/>
          <p:cNvSpPr>
            <a:spLocks noGrp="1"/>
          </p:cNvSpPr>
          <p:nvPr>
            <p:ph idx="1"/>
          </p:nvPr>
        </p:nvSpPr>
        <p:spPr/>
        <p:txBody>
          <a:bodyPr>
            <a:normAutofit/>
          </a:bodyPr>
          <a:lstStyle/>
          <a:p>
            <a:r>
              <a:rPr lang="en-GB" dirty="0"/>
              <a:t>The conclusion/summary in your literature review will identify what </a:t>
            </a:r>
            <a:r>
              <a:rPr lang="en-US" dirty="0"/>
              <a:t>has been done, what has not been done, and what needs to be done.</a:t>
            </a:r>
            <a:endParaRPr lang="en-GB" dirty="0"/>
          </a:p>
          <a:p>
            <a:r>
              <a:rPr lang="en-GB" dirty="0"/>
              <a:t>It should also link to your methodology chapter, e.g. you should have identified any research in your specific area which will help inform your choice of methodology and methods. </a:t>
            </a:r>
          </a:p>
        </p:txBody>
      </p:sp>
    </p:spTree>
    <p:extLst>
      <p:ext uri="{BB962C8B-B14F-4D97-AF65-F5344CB8AC3E}">
        <p14:creationId xmlns:p14="http://schemas.microsoft.com/office/powerpoint/2010/main" val="1899050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Telling a Story</a:t>
            </a:r>
            <a:br>
              <a:rPr lang="en-GB" dirty="0"/>
            </a:br>
            <a:endParaRPr lang="en-GB" dirty="0"/>
          </a:p>
        </p:txBody>
      </p:sp>
      <p:sp>
        <p:nvSpPr>
          <p:cNvPr id="3" name="Content Placeholder 2"/>
          <p:cNvSpPr>
            <a:spLocks noGrp="1"/>
          </p:cNvSpPr>
          <p:nvPr>
            <p:ph idx="1"/>
          </p:nvPr>
        </p:nvSpPr>
        <p:spPr/>
        <p:txBody>
          <a:bodyPr>
            <a:normAutofit/>
          </a:bodyPr>
          <a:lstStyle/>
          <a:p>
            <a:r>
              <a:rPr lang="en-GB" dirty="0"/>
              <a:t>If there is no research then you need to say so and suggest why you intend to use the methodology you have chosen e.g. </a:t>
            </a:r>
          </a:p>
          <a:p>
            <a:pPr lvl="1"/>
            <a:r>
              <a:rPr lang="en-GB" dirty="0"/>
              <a:t>A participatory approach because this is in line with Youth Work principles and values etc. </a:t>
            </a:r>
          </a:p>
          <a:p>
            <a:pPr lvl="1"/>
            <a:r>
              <a:rPr lang="en-GB" dirty="0"/>
              <a:t>Or an outcome based questionnaire because there is lack of evidence on impact</a:t>
            </a:r>
          </a:p>
        </p:txBody>
      </p:sp>
      <p:sp>
        <p:nvSpPr>
          <p:cNvPr id="4" name="Content Placeholder 3"/>
          <p:cNvSpPr>
            <a:spLocks noGrp="1"/>
          </p:cNvSpPr>
          <p:nvPr>
            <p:ph sz="quarter" idx="4294967295"/>
          </p:nvPr>
        </p:nvSpPr>
        <p:spPr>
          <a:xfrm>
            <a:off x="5943600" y="2119313"/>
            <a:ext cx="3200400" cy="3605212"/>
          </a:xfrm>
        </p:spPr>
        <p:txBody>
          <a:bodyPr>
            <a:normAutofit/>
          </a:bodyPr>
          <a:lstStyle/>
          <a:p>
            <a:endParaRPr lang="en-US" dirty="0"/>
          </a:p>
          <a:p>
            <a:endParaRPr lang="en-GB" dirty="0"/>
          </a:p>
        </p:txBody>
      </p:sp>
    </p:spTree>
    <p:extLst>
      <p:ext uri="{BB962C8B-B14F-4D97-AF65-F5344CB8AC3E}">
        <p14:creationId xmlns:p14="http://schemas.microsoft.com/office/powerpoint/2010/main" val="2326948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to look…</a:t>
            </a:r>
          </a:p>
        </p:txBody>
      </p:sp>
      <p:sp>
        <p:nvSpPr>
          <p:cNvPr id="3" name="Content Placeholder 2"/>
          <p:cNvSpPr>
            <a:spLocks noGrp="1"/>
          </p:cNvSpPr>
          <p:nvPr>
            <p:ph idx="1"/>
          </p:nvPr>
        </p:nvSpPr>
        <p:spPr/>
        <p:txBody>
          <a:bodyPr>
            <a:normAutofit fontScale="77500" lnSpcReduction="20000"/>
          </a:bodyPr>
          <a:lstStyle/>
          <a:p>
            <a:r>
              <a:rPr lang="en-GB" dirty="0"/>
              <a:t>Start with any reading lists you have been provided with;</a:t>
            </a:r>
          </a:p>
          <a:p>
            <a:r>
              <a:rPr lang="en-GB" dirty="0"/>
              <a:t>Use Google Scholar to help identify the experts in the field.  Google them to see what they have written;</a:t>
            </a:r>
          </a:p>
          <a:p>
            <a:r>
              <a:rPr lang="en-GB" dirty="0"/>
              <a:t>Browse book reviews in journals;</a:t>
            </a:r>
          </a:p>
          <a:p>
            <a:r>
              <a:rPr lang="en-GB" dirty="0"/>
              <a:t>Look up the items you identified in references, and then look up the references in these too.  Develop a trail of leads that you can follow up in more detail;</a:t>
            </a:r>
          </a:p>
          <a:p>
            <a:r>
              <a:rPr lang="en-GB" dirty="0"/>
              <a:t>Browse the main journals in your discipline to gain a sense of what kinds of research have been undertaken in the last 10 years;</a:t>
            </a:r>
          </a:p>
          <a:p>
            <a:r>
              <a:rPr lang="en-GB" dirty="0"/>
              <a:t>Speak our subject librarian!</a:t>
            </a:r>
          </a:p>
          <a:p>
            <a:pPr marL="0" indent="0" algn="r">
              <a:buNone/>
            </a:pPr>
            <a:r>
              <a:rPr lang="en-GB" dirty="0"/>
              <a:t>	(Cottrell, 2014, p. 80)</a:t>
            </a:r>
          </a:p>
        </p:txBody>
      </p:sp>
    </p:spTree>
    <p:extLst>
      <p:ext uri="{BB962C8B-B14F-4D97-AF65-F5344CB8AC3E}">
        <p14:creationId xmlns:p14="http://schemas.microsoft.com/office/powerpoint/2010/main" val="2342419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893B-C5B9-48CB-B095-A18C5F762EB1}"/>
              </a:ext>
            </a:extLst>
          </p:cNvPr>
          <p:cNvSpPr>
            <a:spLocks noGrp="1"/>
          </p:cNvSpPr>
          <p:nvPr>
            <p:ph type="title"/>
          </p:nvPr>
        </p:nvSpPr>
        <p:spPr/>
        <p:txBody>
          <a:bodyPr/>
          <a:lstStyle/>
          <a:p>
            <a:r>
              <a:rPr lang="en-GB" dirty="0"/>
              <a:t>18</a:t>
            </a:r>
            <a:r>
              <a:rPr lang="en-GB" baseline="30000" dirty="0"/>
              <a:t>th</a:t>
            </a:r>
            <a:r>
              <a:rPr lang="en-GB" dirty="0"/>
              <a:t> November 2021</a:t>
            </a:r>
          </a:p>
        </p:txBody>
      </p:sp>
      <p:sp>
        <p:nvSpPr>
          <p:cNvPr id="3" name="Content Placeholder 2">
            <a:extLst>
              <a:ext uri="{FF2B5EF4-FFF2-40B4-BE49-F238E27FC236}">
                <a16:creationId xmlns:a16="http://schemas.microsoft.com/office/drawing/2014/main" id="{0C8F3D8C-DB9D-480B-8FC0-D94639F1EE21}"/>
              </a:ext>
            </a:extLst>
          </p:cNvPr>
          <p:cNvSpPr>
            <a:spLocks noGrp="1"/>
          </p:cNvSpPr>
          <p:nvPr>
            <p:ph idx="1"/>
          </p:nvPr>
        </p:nvSpPr>
        <p:spPr/>
        <p:txBody>
          <a:bodyPr/>
          <a:lstStyle/>
          <a:p>
            <a:pPr algn="just"/>
            <a:r>
              <a:rPr lang="en-GB" dirty="0"/>
              <a:t>We will be joined by our Academic Liaison Librarian for the first part of our lecture on the 18</a:t>
            </a:r>
            <a:r>
              <a:rPr lang="en-GB" baseline="30000" dirty="0"/>
              <a:t>th</a:t>
            </a:r>
            <a:r>
              <a:rPr lang="en-GB" dirty="0"/>
              <a:t> November – a really important session to assist you to make the most of the resources available to you via our Library.  Therefore, invaluable from a Dissertation perspective!</a:t>
            </a:r>
          </a:p>
        </p:txBody>
      </p:sp>
    </p:spTree>
    <p:extLst>
      <p:ext uri="{BB962C8B-B14F-4D97-AF65-F5344CB8AC3E}">
        <p14:creationId xmlns:p14="http://schemas.microsoft.com/office/powerpoint/2010/main" val="25350434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lstStyle/>
          <a:p>
            <a:r>
              <a:rPr lang="en-GB" dirty="0"/>
              <a:t>Cottrell, S (2014). </a:t>
            </a:r>
            <a:r>
              <a:rPr lang="en-GB" i="1" dirty="0"/>
              <a:t>Dissertation and Project Reports: a Step by Step Guide. </a:t>
            </a:r>
            <a:r>
              <a:rPr lang="en-GB" dirty="0"/>
              <a:t>Hampshire: </a:t>
            </a:r>
            <a:r>
              <a:rPr lang="en-GB" dirty="0" err="1"/>
              <a:t>Palrave</a:t>
            </a:r>
            <a:r>
              <a:rPr lang="en-GB" dirty="0"/>
              <a:t> Macmillan</a:t>
            </a:r>
          </a:p>
          <a:p>
            <a:r>
              <a:rPr lang="en-GB" dirty="0"/>
              <a:t>Galvan, J. L. (2014). </a:t>
            </a:r>
            <a:r>
              <a:rPr lang="en-GB" i="1" dirty="0"/>
              <a:t>Writing literature reviews: A guide for students of the social and </a:t>
            </a:r>
            <a:r>
              <a:rPr lang="en-GB" i="1" dirty="0" err="1"/>
              <a:t>behavioral</a:t>
            </a:r>
            <a:r>
              <a:rPr lang="en-GB" i="1" dirty="0"/>
              <a:t> sciences </a:t>
            </a:r>
            <a:r>
              <a:rPr lang="en-GB" dirty="0"/>
              <a:t>(6th ed.). Glendale, CA: </a:t>
            </a:r>
            <a:r>
              <a:rPr lang="en-GB" dirty="0" err="1"/>
              <a:t>Pyrczak</a:t>
            </a:r>
            <a:r>
              <a:rPr lang="en-GB" dirty="0"/>
              <a:t>.</a:t>
            </a:r>
          </a:p>
        </p:txBody>
      </p:sp>
    </p:spTree>
    <p:extLst>
      <p:ext uri="{BB962C8B-B14F-4D97-AF65-F5344CB8AC3E}">
        <p14:creationId xmlns:p14="http://schemas.microsoft.com/office/powerpoint/2010/main" val="141929499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822</TotalTime>
  <Words>1536</Words>
  <Application>Microsoft Office PowerPoint</Application>
  <PresentationFormat>On-screen Show (4:3)</PresentationFormat>
  <Paragraphs>123</Paragraphs>
  <Slides>22</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Arial</vt:lpstr>
      <vt:lpstr>Brush Script MT</vt:lpstr>
      <vt:lpstr>Calibri</vt:lpstr>
      <vt:lpstr>Constantia</vt:lpstr>
      <vt:lpstr>Franklin Gothic Book</vt:lpstr>
      <vt:lpstr>Rage Italic</vt:lpstr>
      <vt:lpstr>Tahoma</vt:lpstr>
      <vt:lpstr>Times New Roman</vt:lpstr>
      <vt:lpstr>Wingdings</vt:lpstr>
      <vt:lpstr>Pushpin</vt:lpstr>
      <vt:lpstr>Writing a Literature Review</vt:lpstr>
      <vt:lpstr>The purpose of the literature review</vt:lpstr>
      <vt:lpstr>Aspects of the Literature Review</vt:lpstr>
      <vt:lpstr>Early stages…</vt:lpstr>
      <vt:lpstr>PowerPoint Presentation</vt:lpstr>
      <vt:lpstr>Before starting to read in depth on a particular topic, look for…</vt:lpstr>
      <vt:lpstr>Top Tips…</vt:lpstr>
      <vt:lpstr>General Guidelines to Writing a Literature Review </vt:lpstr>
      <vt:lpstr>General Guidelines to Writing a Literature Review </vt:lpstr>
      <vt:lpstr>General Guidelines to Writing a Literature Review </vt:lpstr>
      <vt:lpstr>Organising Your Literature Review</vt:lpstr>
      <vt:lpstr>Organising Your Literature Review</vt:lpstr>
      <vt:lpstr>Literature Review </vt:lpstr>
      <vt:lpstr>Literature Review </vt:lpstr>
      <vt:lpstr>Common Errors Made in Lit Reviews </vt:lpstr>
      <vt:lpstr>Writing the Literature Review </vt:lpstr>
      <vt:lpstr>Youth Work Dissertation  </vt:lpstr>
      <vt:lpstr>Telling a Story  </vt:lpstr>
      <vt:lpstr>Telling a Story </vt:lpstr>
      <vt:lpstr>Where to look…</vt:lpstr>
      <vt:lpstr>18th November 2021</vt:lpstr>
      <vt:lpstr>References </vt:lpstr>
    </vt:vector>
  </TitlesOfParts>
  <Company>UHV</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johnsonj</dc:creator>
  <cp:lastModifiedBy>Angharad Lewis</cp:lastModifiedBy>
  <cp:revision>68</cp:revision>
  <cp:lastPrinted>2016-10-13T07:39:41Z</cp:lastPrinted>
  <dcterms:created xsi:type="dcterms:W3CDTF">2004-01-29T16:51:04Z</dcterms:created>
  <dcterms:modified xsi:type="dcterms:W3CDTF">2021-11-04T13:53:06Z</dcterms:modified>
</cp:coreProperties>
</file>