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29"/>
  </p:notesMasterIdLst>
  <p:handoutMasterIdLst>
    <p:handoutMasterId r:id="rId30"/>
  </p:handoutMasterIdLst>
  <p:sldIdLst>
    <p:sldId id="256" r:id="rId2"/>
    <p:sldId id="312" r:id="rId3"/>
    <p:sldId id="313" r:id="rId4"/>
    <p:sldId id="314" r:id="rId5"/>
    <p:sldId id="315" r:id="rId6"/>
    <p:sldId id="316" r:id="rId7"/>
    <p:sldId id="317" r:id="rId8"/>
    <p:sldId id="318" r:id="rId9"/>
    <p:sldId id="352" r:id="rId10"/>
    <p:sldId id="319" r:id="rId11"/>
    <p:sldId id="320" r:id="rId12"/>
    <p:sldId id="321" r:id="rId13"/>
    <p:sldId id="322" r:id="rId14"/>
    <p:sldId id="323" r:id="rId15"/>
    <p:sldId id="324" r:id="rId16"/>
    <p:sldId id="325" r:id="rId17"/>
    <p:sldId id="326" r:id="rId18"/>
    <p:sldId id="327" r:id="rId19"/>
    <p:sldId id="328" r:id="rId20"/>
    <p:sldId id="329" r:id="rId21"/>
    <p:sldId id="330" r:id="rId22"/>
    <p:sldId id="331" r:id="rId23"/>
    <p:sldId id="332" r:id="rId24"/>
    <p:sldId id="333" r:id="rId25"/>
    <p:sldId id="353" r:id="rId26"/>
    <p:sldId id="282" r:id="rId27"/>
    <p:sldId id="310" r:id="rId28"/>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19" autoAdjust="0"/>
    <p:restoredTop sz="96106" autoAdjust="0"/>
  </p:normalViewPr>
  <p:slideViewPr>
    <p:cSldViewPr>
      <p:cViewPr varScale="1">
        <p:scale>
          <a:sx n="99" d="100"/>
          <a:sy n="99" d="100"/>
        </p:scale>
        <p:origin x="2022" y="3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Arial" charset="0"/>
                <a:ea typeface="+mn-ea"/>
                <a:cs typeface="+mn-cs"/>
              </a:rPr>
              <a:t>Moves from </a:t>
            </a:r>
            <a:r>
              <a:rPr lang="en-GB" sz="1200" i="1" kern="1200" dirty="0">
                <a:solidFill>
                  <a:schemeClr val="tx1"/>
                </a:solidFill>
                <a:effectLst/>
                <a:latin typeface="Arial" charset="0"/>
                <a:ea typeface="+mn-ea"/>
                <a:cs typeface="+mn-cs"/>
              </a:rPr>
              <a:t>what acquisition is</a:t>
            </a:r>
            <a:r>
              <a:rPr lang="en-GB" sz="1200" kern="1200" dirty="0">
                <a:solidFill>
                  <a:schemeClr val="tx1"/>
                </a:solidFill>
                <a:effectLst/>
                <a:latin typeface="Arial" charset="0"/>
                <a:ea typeface="+mn-ea"/>
                <a:cs typeface="+mn-cs"/>
              </a:rPr>
              <a:t> to </a:t>
            </a:r>
            <a:r>
              <a:rPr lang="en-GB" sz="1200" i="1" kern="1200" dirty="0">
                <a:solidFill>
                  <a:schemeClr val="tx1"/>
                </a:solidFill>
                <a:effectLst/>
                <a:latin typeface="Arial" charset="0"/>
                <a:ea typeface="+mn-ea"/>
                <a:cs typeface="+mn-cs"/>
              </a:rPr>
              <a:t>how to perform it correctly</a:t>
            </a:r>
            <a:endParaRPr lang="en-GB" sz="1200" kern="1200" dirty="0">
              <a:solidFill>
                <a:schemeClr val="tx1"/>
              </a:solidFill>
              <a:effectLst/>
              <a:latin typeface="Arial" charset="0"/>
              <a:ea typeface="+mn-ea"/>
              <a:cs typeface="+mn-cs"/>
            </a:endParaRPr>
          </a:p>
          <a:p>
            <a:pPr lvl="0"/>
            <a:r>
              <a:rPr lang="en-GB" sz="1200" kern="1200" dirty="0">
                <a:solidFill>
                  <a:schemeClr val="tx1"/>
                </a:solidFill>
                <a:effectLst/>
                <a:latin typeface="Arial" charset="0"/>
                <a:ea typeface="+mn-ea"/>
                <a:cs typeface="+mn-cs"/>
              </a:rPr>
              <a:t>Introduces cross-platform examination challenges</a:t>
            </a:r>
          </a:p>
          <a:p>
            <a:pPr lvl="0"/>
            <a:r>
              <a:rPr lang="en-GB" sz="1200" kern="1200" dirty="0">
                <a:solidFill>
                  <a:schemeClr val="tx1"/>
                </a:solidFill>
                <a:effectLst/>
                <a:latin typeface="Arial" charset="0"/>
                <a:ea typeface="+mn-ea"/>
                <a:cs typeface="+mn-cs"/>
              </a:rPr>
              <a:t>Prepares students for real-world forensic workstation issues</a:t>
            </a:r>
          </a:p>
          <a:p>
            <a:endParaRPr lang="en-US" dirty="0"/>
          </a:p>
          <a:p>
            <a:endParaRPr lang="en-US" dirty="0"/>
          </a:p>
          <a:p>
            <a:r>
              <a:rPr lang="en-US" dirty="0"/>
              <a:t>The data acquisition methodology refers to the systematic approach and techniques used to collect, process, and manage data from various sources for analytical, research, and decision-making purposes. This methodology ensures that the data are collected accurately, consistently, and structurally. </a:t>
            </a:r>
          </a:p>
          <a:p>
            <a:r>
              <a:rPr lang="en-US" dirty="0"/>
              <a:t>During forensic data acquisition, it is crucial to meticulously evaluate possible approaches and adhere to methodologies designed to preserve the integrity and precision of the original evidence. Data acquisition should strictly adhere to departmental or organizational policies and align with the relevant standards, regulations, and legal requirements. Furthermore, investigators should conduct the data-acquisition procedure in a manner that meets forensic standards and validate the integrity of the acquired image using hash algorithms.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28677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marL="0" indent="0">
              <a:buNone/>
            </a:pPr>
            <a:r>
              <a:rPr lang="en-GB" sz="1200" kern="1200" dirty="0">
                <a:solidFill>
                  <a:schemeClr val="tx1"/>
                </a:solidFill>
                <a:effectLst/>
                <a:latin typeface="Arial" charset="0"/>
                <a:ea typeface="+mn-ea"/>
                <a:cs typeface="+mn-cs"/>
              </a:rPr>
              <a:t>Emphasise:</a:t>
            </a:r>
          </a:p>
          <a:p>
            <a:pPr lvl="0"/>
            <a:r>
              <a:rPr lang="en-GB" sz="1200" kern="1200" dirty="0">
                <a:solidFill>
                  <a:schemeClr val="tx1"/>
                </a:solidFill>
                <a:effectLst/>
                <a:latin typeface="Arial" charset="0"/>
                <a:ea typeface="+mn-ea"/>
                <a:cs typeface="+mn-cs"/>
              </a:rPr>
              <a:t>Steps are sequential but flexible</a:t>
            </a:r>
          </a:p>
          <a:p>
            <a:pPr lvl="0"/>
            <a:r>
              <a:rPr lang="en-GB" sz="1200" kern="1200" dirty="0">
                <a:solidFill>
                  <a:schemeClr val="tx1"/>
                </a:solidFill>
                <a:effectLst/>
                <a:latin typeface="Arial" charset="0"/>
                <a:ea typeface="+mn-ea"/>
                <a:cs typeface="+mn-cs"/>
              </a:rPr>
              <a:t>Validation (hashing) is not optional</a:t>
            </a:r>
          </a:p>
          <a:p>
            <a:pPr lvl="0"/>
            <a:r>
              <a:rPr lang="en-GB" sz="1200" kern="1200" dirty="0">
                <a:solidFill>
                  <a:schemeClr val="tx1"/>
                </a:solidFill>
                <a:effectLst/>
                <a:latin typeface="Arial" charset="0"/>
                <a:ea typeface="+mn-ea"/>
                <a:cs typeface="+mn-cs"/>
              </a:rPr>
              <a:t>Documentation must accompany every step</a:t>
            </a:r>
          </a:p>
          <a:p>
            <a:pPr marL="0" indent="0">
              <a:buNone/>
            </a:pPr>
            <a:endParaRPr lang="en-US" dirty="0"/>
          </a:p>
          <a:p>
            <a:pPr marL="0" indent="0">
              <a:buNone/>
            </a:pPr>
            <a:endParaRPr lang="en-US" dirty="0"/>
          </a:p>
          <a:p>
            <a:pPr marL="0" indent="0">
              <a:buNone/>
            </a:pPr>
            <a:endParaRPr lang="en-US" dirty="0"/>
          </a:p>
          <a:p>
            <a:pPr marL="0" indent="0">
              <a:buNone/>
            </a:pPr>
            <a:r>
              <a:rPr lang="en-US" dirty="0"/>
              <a:t>Step 1: Determine the Best Data Acquisition Method </a:t>
            </a:r>
          </a:p>
          <a:p>
            <a:r>
              <a:rPr lang="en-US" dirty="0"/>
              <a:t>The data acquisition method to be adopted depends on the situation in which the investigator is present. The selection of the best data acquisition method depends on specific objectives, nature of data, availability of resources, and constraints</a:t>
            </a:r>
          </a:p>
          <a:p>
            <a:r>
              <a:rPr lang="en-US" dirty="0"/>
              <a:t>Step 2: Select Data Acquisition Tool Selecting an appropriate tool for forensic data acquisition is critical and contingent on the specific acquisition technique employed by the forensic investigator. Imaging tools must be rigorously validated and tested to ensure precise and consistent outcomes. </a:t>
            </a:r>
          </a:p>
          <a:p>
            <a:r>
              <a:rPr lang="en-US" dirty="0"/>
              <a:t>Step 3: Sanitize Target Media Before data acquisition and duplication, an appropriate data sanitization method must be used to permanently erase any previous information stored on the target media. Using industry-standard data destruction methods to destroy data from the target media helps prevent sensitive data from falling into the wrong hands. These standards depend on the sensitivity level. Data deletion and disposal on electronic devices are virtual, but data remain physically, posing a security threat. </a:t>
            </a:r>
          </a:p>
          <a:p>
            <a:r>
              <a:rPr lang="en-US" dirty="0"/>
              <a:t>Step 4: Acquire Volatile Data Because the contents of RAM and other volatile data are dynamic, investigators must be careful when acquiring such data. Working on a live system may alter the RAM content or processes running on the system. Any involuntary action may change file access dates and times, use shared libraries or DLLs, trigger the execution of malware, or, in the worst case scenario, force a reboot, rendering the system inaccessible. Therefore, the examination of live systems and volatile data acquisition must be conducted carefully</a:t>
            </a:r>
          </a:p>
          <a:p>
            <a:r>
              <a:rPr lang="en-US" dirty="0"/>
              <a:t>Step 5: Enable Write Protection on the Evidence Media Written protection refers to one or more measures that prevent storage media from being written to or modified, thus allowing read-only access to data. It may be implemented by either a hardware device or software program on a computer accessing the storage media. Enabling write protection allows the data to be read but prohibits writing or modification</a:t>
            </a:r>
          </a:p>
          <a:p>
            <a:r>
              <a:rPr lang="en-US" dirty="0"/>
              <a:t>Step 6: Acquire Non-volatile Data Non-volatile data can be acquired from a hard disk during both live and dead acquisition processes. Investigators can use remote acquisition tools such as </a:t>
            </a:r>
            <a:r>
              <a:rPr lang="en-US" dirty="0" err="1"/>
              <a:t>Netcat</a:t>
            </a:r>
            <a:r>
              <a:rPr lang="en-US" dirty="0"/>
              <a:t> or bootable USBs via tools such as CAINE to perform live acquisition on a hard disk. The dead acquisition process can be performed via the following steps: ▪ Remove the hard drive from the suspect drive. ▪ Connect it to a forensic workstation to perform the acquisition. ▪ Write-block the hard disk to ensure that it provides read-only access to the hard drive, thus preventing any modification or tampering with its contents.</a:t>
            </a:r>
          </a:p>
          <a:p>
            <a:r>
              <a:rPr lang="en-US" dirty="0"/>
              <a:t>▪ Run any forensic acquisition tool suitable for the purpose of acquiring/collecting data.</a:t>
            </a:r>
          </a:p>
          <a:p>
            <a:r>
              <a:rPr lang="en-US" dirty="0"/>
              <a:t>Acquiring RAID Disks Forensic examiners may encounter challenges when acquiring data from RAID disks primarily because of the intricate design, complex configurations, and considerable storage capacity of RAID systems. Among these challenges, dealing with the substantial storage capacity of RAID arrays can be particularly daunting because many systems expand to encompass multiple terabytes of data.</a:t>
            </a:r>
          </a:p>
          <a:p>
            <a:r>
              <a:rPr lang="en-US" dirty="0"/>
              <a:t>Step 7: Plan for Contingency In digital forensic investigations, planning for contingency refers to a backup program that an investigator must have in the event of failure during acquisition or failure of certain hardware or software. Contingency planning is necessary for all cyber investigations because it assists investigators in preparing for unexpected events. Specifically, it helps to complete the investigation process by providing alternative solutions to failed software or hardware tools.</a:t>
            </a:r>
          </a:p>
          <a:p>
            <a:endParaRPr lang="en-US" dirty="0"/>
          </a:p>
          <a:p>
            <a:r>
              <a:rPr lang="en-US" dirty="0"/>
              <a:t>Step 8: Validate Data Acquisition An important aspect of computer forensics is the validation of digital evidence. This is essential for verifying data integrity. Validating the data acquisition process involves calculating the hash value of the target media and comparing it with its forensic counterpart to ensure that the data have been completely acquired. Hash value calculation generates a unique numeric value for files, often considered as “digital footprint,” which represents the uniqueness of a file or disk drive. When two files have the same hash values, they are considered identical even if they have different filenames because the hash values are generated based on their actual content. Even a slight modification to the content of a file completely changes its hash value. Furthermore, a hash is a one-way function, which implies that decryption is impossible without a key. </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1289884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Reinforce:</a:t>
            </a:r>
          </a:p>
          <a:p>
            <a:pPr lvl="0"/>
            <a:r>
              <a:rPr lang="en-GB" sz="1200" kern="1200" dirty="0">
                <a:solidFill>
                  <a:schemeClr val="tx1"/>
                </a:solidFill>
                <a:effectLst/>
                <a:latin typeface="Arial" charset="0"/>
                <a:ea typeface="+mn-ea"/>
                <a:cs typeface="+mn-cs"/>
              </a:rPr>
              <a:t>Over-collection creates legal risk</a:t>
            </a:r>
          </a:p>
          <a:p>
            <a:pPr lvl="0"/>
            <a:r>
              <a:rPr lang="en-GB" sz="1200" kern="1200" dirty="0">
                <a:solidFill>
                  <a:schemeClr val="tx1"/>
                </a:solidFill>
                <a:effectLst/>
                <a:latin typeface="Arial" charset="0"/>
                <a:ea typeface="+mn-ea"/>
                <a:cs typeface="+mn-cs"/>
              </a:rPr>
              <a:t>Privacy violations can invalidate cases</a:t>
            </a:r>
          </a:p>
          <a:p>
            <a:r>
              <a:rPr lang="en-GB" sz="1200" kern="1200" dirty="0">
                <a:solidFill>
                  <a:schemeClr val="tx1"/>
                </a:solidFill>
                <a:effectLst/>
                <a:latin typeface="Arial" charset="0"/>
                <a:ea typeface="+mn-ea"/>
                <a:cs typeface="+mn-cs"/>
              </a:rPr>
              <a:t>Acquisition must balance investigation and rights</a:t>
            </a:r>
            <a:endParaRPr lang="en-US" dirty="0"/>
          </a:p>
          <a:p>
            <a:endParaRPr lang="en-US" dirty="0"/>
          </a:p>
          <a:p>
            <a:endParaRPr lang="en-US" dirty="0"/>
          </a:p>
          <a:p>
            <a:endParaRPr lang="en-US" dirty="0"/>
          </a:p>
          <a:p>
            <a:r>
              <a:rPr lang="en-US" dirty="0"/>
              <a:t>Forensic investigators should ensure that digital data are gathered accurately and reliably from evidence sources by considering existing legal and privacy concerns and challenges. </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3052585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Important point:</a:t>
            </a:r>
          </a:p>
          <a:p>
            <a:pPr lvl="0"/>
            <a:r>
              <a:rPr lang="en-GB" sz="1200" kern="1200" dirty="0">
                <a:solidFill>
                  <a:schemeClr val="tx1"/>
                </a:solidFill>
                <a:effectLst/>
                <a:latin typeface="Arial" charset="0"/>
                <a:ea typeface="+mn-ea"/>
                <a:cs typeface="+mn-cs"/>
              </a:rPr>
              <a:t>Incompatibility ≠ corruption</a:t>
            </a:r>
          </a:p>
          <a:p>
            <a:pPr lvl="0"/>
            <a:r>
              <a:rPr lang="en-GB" sz="1200" kern="1200" dirty="0">
                <a:solidFill>
                  <a:schemeClr val="tx1"/>
                </a:solidFill>
                <a:effectLst/>
                <a:latin typeface="Arial" charset="0"/>
                <a:ea typeface="+mn-ea"/>
                <a:cs typeface="+mn-cs"/>
              </a:rPr>
              <a:t>Conversion must preserve integrity</a:t>
            </a:r>
          </a:p>
          <a:p>
            <a:pPr lvl="0"/>
            <a:r>
              <a:rPr lang="en-GB" sz="1200" kern="1200" dirty="0">
                <a:solidFill>
                  <a:schemeClr val="tx1"/>
                </a:solidFill>
                <a:effectLst/>
                <a:latin typeface="Arial" charset="0"/>
                <a:ea typeface="+mn-ea"/>
                <a:cs typeface="+mn-cs"/>
              </a:rPr>
              <a:t>Always re-hash after conversion</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a:t>
            </a:fld>
            <a:endParaRPr lang="en-GB" altLang="en-US"/>
          </a:p>
        </p:txBody>
      </p:sp>
    </p:spTree>
    <p:extLst>
      <p:ext uri="{BB962C8B-B14F-4D97-AF65-F5344CB8AC3E}">
        <p14:creationId xmlns:p14="http://schemas.microsoft.com/office/powerpoint/2010/main" val="1305268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Clarify:</a:t>
            </a:r>
          </a:p>
          <a:p>
            <a:pPr lvl="0"/>
            <a:r>
              <a:rPr lang="en-GB" sz="1200" kern="1200" dirty="0">
                <a:solidFill>
                  <a:schemeClr val="tx1"/>
                </a:solidFill>
                <a:effectLst/>
                <a:latin typeface="Arial" charset="0"/>
                <a:ea typeface="+mn-ea"/>
                <a:cs typeface="+mn-cs"/>
              </a:rPr>
              <a:t>Linux offers powerful flexibility</a:t>
            </a:r>
          </a:p>
          <a:p>
            <a:pPr lvl="0"/>
            <a:r>
              <a:rPr lang="en-GB" sz="1200" kern="1200" dirty="0">
                <a:solidFill>
                  <a:schemeClr val="tx1"/>
                </a:solidFill>
                <a:effectLst/>
                <a:latin typeface="Arial" charset="0"/>
                <a:ea typeface="+mn-ea"/>
                <a:cs typeface="+mn-cs"/>
              </a:rPr>
              <a:t>Investigators must understand file systems</a:t>
            </a:r>
          </a:p>
          <a:p>
            <a:pPr lvl="0"/>
            <a:r>
              <a:rPr lang="en-GB" sz="1200" kern="1200" dirty="0">
                <a:solidFill>
                  <a:schemeClr val="tx1"/>
                </a:solidFill>
                <a:effectLst/>
                <a:latin typeface="Arial" charset="0"/>
                <a:ea typeface="+mn-ea"/>
                <a:cs typeface="+mn-cs"/>
              </a:rPr>
              <a:t>Miscalculating offsets = corrupted interpretation</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6</a:t>
            </a:fld>
            <a:endParaRPr lang="en-GB" altLang="en-US"/>
          </a:p>
        </p:txBody>
      </p:sp>
    </p:spTree>
    <p:extLst>
      <p:ext uri="{BB962C8B-B14F-4D97-AF65-F5344CB8AC3E}">
        <p14:creationId xmlns:p14="http://schemas.microsoft.com/office/powerpoint/2010/main" val="4245644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Challenges:</a:t>
            </a:r>
          </a:p>
          <a:p>
            <a:pPr lvl="0"/>
            <a:r>
              <a:rPr lang="en-GB" sz="1200" kern="1200" dirty="0">
                <a:solidFill>
                  <a:schemeClr val="tx1"/>
                </a:solidFill>
                <a:effectLst/>
                <a:latin typeface="Arial" charset="0"/>
                <a:ea typeface="+mn-ea"/>
                <a:cs typeface="+mn-cs"/>
              </a:rPr>
              <a:t>Encryption</a:t>
            </a:r>
          </a:p>
          <a:p>
            <a:pPr lvl="0"/>
            <a:r>
              <a:rPr lang="en-GB" sz="1200" kern="1200" dirty="0">
                <a:solidFill>
                  <a:schemeClr val="tx1"/>
                </a:solidFill>
                <a:effectLst/>
                <a:latin typeface="Arial" charset="0"/>
                <a:ea typeface="+mn-ea"/>
                <a:cs typeface="+mn-cs"/>
              </a:rPr>
              <a:t>Proprietary file systems</a:t>
            </a:r>
          </a:p>
          <a:p>
            <a:r>
              <a:rPr lang="en-GB" sz="1200" kern="1200" dirty="0">
                <a:solidFill>
                  <a:schemeClr val="tx1"/>
                </a:solidFill>
                <a:effectLst/>
                <a:latin typeface="Arial" charset="0"/>
                <a:ea typeface="+mn-ea"/>
                <a:cs typeface="+mn-cs"/>
              </a:rPr>
              <a:t>Kernel compatibility</a:t>
            </a:r>
          </a:p>
          <a:p>
            <a:endParaRPr lang="en-GB" sz="1200" kern="1200" dirty="0">
              <a:solidFill>
                <a:schemeClr val="tx1"/>
              </a:solidFill>
              <a:effectLst/>
              <a:latin typeface="Arial" charset="0"/>
              <a:ea typeface="+mn-ea"/>
              <a:cs typeface="+mn-cs"/>
            </a:endParaRPr>
          </a:p>
          <a:p>
            <a:pPr lvl="0"/>
            <a:r>
              <a:rPr lang="en-GB" sz="1200" kern="1200" dirty="0">
                <a:solidFill>
                  <a:schemeClr val="tx1"/>
                </a:solidFill>
                <a:effectLst/>
                <a:latin typeface="Arial" charset="0"/>
                <a:ea typeface="+mn-ea"/>
                <a:cs typeface="+mn-cs"/>
              </a:rPr>
              <a:t>Modern Macs use APFS</a:t>
            </a:r>
          </a:p>
          <a:p>
            <a:pPr lvl="0"/>
            <a:r>
              <a:rPr lang="en-GB" sz="1200" kern="1200" dirty="0">
                <a:solidFill>
                  <a:schemeClr val="tx1"/>
                </a:solidFill>
                <a:effectLst/>
                <a:latin typeface="Arial" charset="0"/>
                <a:ea typeface="+mn-ea"/>
                <a:cs typeface="+mn-cs"/>
              </a:rPr>
              <a:t>Encryption complicates forensic mounting</a:t>
            </a:r>
          </a:p>
          <a:p>
            <a:pPr lvl="0"/>
            <a:r>
              <a:rPr lang="en-GB" sz="1200" kern="1200" dirty="0">
                <a:solidFill>
                  <a:schemeClr val="tx1"/>
                </a:solidFill>
                <a:effectLst/>
                <a:latin typeface="Arial" charset="0"/>
                <a:ea typeface="+mn-ea"/>
                <a:cs typeface="+mn-cs"/>
              </a:rPr>
              <a:t>Tools must not auto-repair volumes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17</a:t>
            </a:fld>
            <a:endParaRPr lang="en-GB" altLang="en-US"/>
          </a:p>
        </p:txBody>
      </p:sp>
    </p:spTree>
    <p:extLst>
      <p:ext uri="{BB962C8B-B14F-4D97-AF65-F5344CB8AC3E}">
        <p14:creationId xmlns:p14="http://schemas.microsoft.com/office/powerpoint/2010/main" val="4107555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Arial" charset="0"/>
                <a:ea typeface="+mn-ea"/>
                <a:cs typeface="+mn-cs"/>
              </a:rPr>
              <a:t>Modern Macs use APFS</a:t>
            </a:r>
          </a:p>
          <a:p>
            <a:pPr lvl="0"/>
            <a:r>
              <a:rPr lang="en-GB" sz="1200" kern="1200" dirty="0">
                <a:solidFill>
                  <a:schemeClr val="tx1"/>
                </a:solidFill>
                <a:effectLst/>
                <a:latin typeface="Arial" charset="0"/>
                <a:ea typeface="+mn-ea"/>
                <a:cs typeface="+mn-cs"/>
              </a:rPr>
              <a:t>Encryption complicates forensic mounting</a:t>
            </a:r>
          </a:p>
          <a:p>
            <a:pPr lvl="0"/>
            <a:r>
              <a:rPr lang="en-GB" sz="1200" kern="1200" dirty="0">
                <a:solidFill>
                  <a:schemeClr val="tx1"/>
                </a:solidFill>
                <a:effectLst/>
                <a:latin typeface="Arial" charset="0"/>
                <a:ea typeface="+mn-ea"/>
                <a:cs typeface="+mn-cs"/>
              </a:rPr>
              <a:t>Tools must not auto-repair volumes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18</a:t>
            </a:fld>
            <a:endParaRPr lang="en-GB" altLang="en-US"/>
          </a:p>
        </p:txBody>
      </p:sp>
    </p:spTree>
    <p:extLst>
      <p:ext uri="{BB962C8B-B14F-4D97-AF65-F5344CB8AC3E}">
        <p14:creationId xmlns:p14="http://schemas.microsoft.com/office/powerpoint/2010/main" val="447825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err="1">
                <a:solidFill>
                  <a:schemeClr val="tx1"/>
                </a:solidFill>
                <a:effectLst/>
                <a:latin typeface="Arial" charset="0"/>
                <a:ea typeface="+mn-ea"/>
                <a:cs typeface="+mn-cs"/>
              </a:rPr>
              <a:t>PyTSK</a:t>
            </a:r>
            <a:r>
              <a:rPr lang="en-GB" sz="1200" kern="1200" dirty="0">
                <a:solidFill>
                  <a:schemeClr val="tx1"/>
                </a:solidFill>
                <a:effectLst/>
                <a:latin typeface="Arial" charset="0"/>
                <a:ea typeface="+mn-ea"/>
                <a:cs typeface="+mn-cs"/>
              </a:rPr>
              <a:t>:</a:t>
            </a:r>
          </a:p>
          <a:p>
            <a:pPr lvl="0"/>
            <a:r>
              <a:rPr lang="en-GB" sz="1200" kern="1200" dirty="0">
                <a:solidFill>
                  <a:schemeClr val="tx1"/>
                </a:solidFill>
                <a:effectLst/>
                <a:latin typeface="Arial" charset="0"/>
                <a:ea typeface="+mn-ea"/>
                <a:cs typeface="+mn-cs"/>
              </a:rPr>
              <a:t>Python interface to </a:t>
            </a:r>
            <a:r>
              <a:rPr lang="en-GB" sz="1200" kern="1200" dirty="0" err="1">
                <a:solidFill>
                  <a:schemeClr val="tx1"/>
                </a:solidFill>
                <a:effectLst/>
                <a:latin typeface="Arial" charset="0"/>
                <a:ea typeface="+mn-ea"/>
                <a:cs typeface="+mn-cs"/>
              </a:rPr>
              <a:t>SleuthKit</a:t>
            </a:r>
            <a:endParaRPr lang="en-GB" sz="1200" kern="1200" dirty="0">
              <a:solidFill>
                <a:schemeClr val="tx1"/>
              </a:solidFill>
              <a:effectLst/>
              <a:latin typeface="Arial" charset="0"/>
              <a:ea typeface="+mn-ea"/>
              <a:cs typeface="+mn-cs"/>
            </a:endParaRPr>
          </a:p>
          <a:p>
            <a:pPr lvl="0"/>
            <a:r>
              <a:rPr lang="en-GB" sz="1200" kern="1200" dirty="0">
                <a:solidFill>
                  <a:schemeClr val="tx1"/>
                </a:solidFill>
                <a:effectLst/>
                <a:latin typeface="Arial" charset="0"/>
                <a:ea typeface="+mn-ea"/>
                <a:cs typeface="+mn-cs"/>
              </a:rPr>
              <a:t>Enables scripted forensic analysis</a:t>
            </a:r>
          </a:p>
          <a:p>
            <a:pPr lvl="0"/>
            <a:r>
              <a:rPr lang="en-GB" sz="1200" kern="1200" dirty="0">
                <a:solidFill>
                  <a:schemeClr val="tx1"/>
                </a:solidFill>
                <a:effectLst/>
                <a:latin typeface="Arial" charset="0"/>
                <a:ea typeface="+mn-ea"/>
                <a:cs typeface="+mn-cs"/>
              </a:rPr>
              <a:t>Supports timeline and artefact extraction</a:t>
            </a:r>
          </a:p>
          <a:p>
            <a:endParaRPr lang="en-GB" dirty="0"/>
          </a:p>
          <a:p>
            <a:pPr marL="0" indent="0">
              <a:buNone/>
            </a:pPr>
            <a:r>
              <a:rPr lang="en-GB" sz="1200" kern="1200" dirty="0">
                <a:solidFill>
                  <a:schemeClr val="tx1"/>
                </a:solidFill>
                <a:effectLst/>
                <a:latin typeface="Arial" charset="0"/>
                <a:ea typeface="+mn-ea"/>
                <a:cs typeface="+mn-cs"/>
              </a:rPr>
              <a:t>Good opportunity to:</a:t>
            </a:r>
          </a:p>
          <a:p>
            <a:pPr lvl="0"/>
            <a:r>
              <a:rPr lang="en-GB" sz="1200" kern="1200" dirty="0">
                <a:solidFill>
                  <a:schemeClr val="tx1"/>
                </a:solidFill>
                <a:effectLst/>
                <a:latin typeface="Arial" charset="0"/>
                <a:ea typeface="+mn-ea"/>
                <a:cs typeface="+mn-cs"/>
              </a:rPr>
              <a:t>Introduce automation</a:t>
            </a:r>
          </a:p>
          <a:p>
            <a:pPr lvl="0"/>
            <a:r>
              <a:rPr lang="en-GB" sz="1200" kern="1200" dirty="0">
                <a:solidFill>
                  <a:schemeClr val="tx1"/>
                </a:solidFill>
                <a:effectLst/>
                <a:latin typeface="Arial" charset="0"/>
                <a:ea typeface="+mn-ea"/>
                <a:cs typeface="+mn-cs"/>
              </a:rPr>
              <a:t>Discuss scripting in forensic workflows</a:t>
            </a:r>
          </a:p>
          <a:p>
            <a:r>
              <a:rPr lang="en-GB" sz="1200" kern="1200" dirty="0">
                <a:solidFill>
                  <a:schemeClr val="tx1"/>
                </a:solidFill>
                <a:effectLst/>
                <a:latin typeface="Arial" charset="0"/>
                <a:ea typeface="+mn-ea"/>
                <a:cs typeface="+mn-cs"/>
              </a:rPr>
              <a:t>Mention reproducibility benefits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19</a:t>
            </a:fld>
            <a:endParaRPr lang="en-GB" altLang="en-US"/>
          </a:p>
        </p:txBody>
      </p:sp>
    </p:spTree>
    <p:extLst>
      <p:ext uri="{BB962C8B-B14F-4D97-AF65-F5344CB8AC3E}">
        <p14:creationId xmlns:p14="http://schemas.microsoft.com/office/powerpoint/2010/main" val="4488272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Reinforce:</a:t>
            </a:r>
          </a:p>
          <a:p>
            <a:pPr lvl="0"/>
            <a:r>
              <a:rPr lang="en-GB" sz="1200" kern="1200" dirty="0">
                <a:solidFill>
                  <a:schemeClr val="tx1"/>
                </a:solidFill>
                <a:effectLst/>
                <a:latin typeface="Arial" charset="0"/>
                <a:ea typeface="+mn-ea"/>
                <a:cs typeface="+mn-cs"/>
              </a:rPr>
              <a:t>GUI tools simplify analysis</a:t>
            </a:r>
          </a:p>
          <a:p>
            <a:pPr lvl="0"/>
            <a:r>
              <a:rPr lang="en-GB" sz="1200" kern="1200" dirty="0">
                <a:solidFill>
                  <a:schemeClr val="tx1"/>
                </a:solidFill>
                <a:effectLst/>
                <a:latin typeface="Arial" charset="0"/>
                <a:ea typeface="+mn-ea"/>
                <a:cs typeface="+mn-cs"/>
              </a:rPr>
              <a:t>Validation still required</a:t>
            </a:r>
          </a:p>
          <a:p>
            <a:pPr lvl="0"/>
            <a:r>
              <a:rPr lang="en-GB" sz="1200" kern="1200" dirty="0">
                <a:solidFill>
                  <a:schemeClr val="tx1"/>
                </a:solidFill>
                <a:effectLst/>
                <a:latin typeface="Arial" charset="0"/>
                <a:ea typeface="+mn-ea"/>
                <a:cs typeface="+mn-cs"/>
              </a:rPr>
              <a:t>FTK is our lab-standard tool</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20</a:t>
            </a:fld>
            <a:endParaRPr lang="en-GB" altLang="en-US"/>
          </a:p>
        </p:txBody>
      </p:sp>
    </p:spTree>
    <p:extLst>
      <p:ext uri="{BB962C8B-B14F-4D97-AF65-F5344CB8AC3E}">
        <p14:creationId xmlns:p14="http://schemas.microsoft.com/office/powerpoint/2010/main" val="210660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Challenges:</a:t>
            </a:r>
          </a:p>
          <a:p>
            <a:pPr lvl="0"/>
            <a:r>
              <a:rPr lang="en-GB" sz="1200" kern="1200" dirty="0">
                <a:solidFill>
                  <a:schemeClr val="tx1"/>
                </a:solidFill>
                <a:effectLst/>
                <a:latin typeface="Arial" charset="0"/>
                <a:ea typeface="+mn-ea"/>
                <a:cs typeface="+mn-cs"/>
              </a:rPr>
              <a:t>File system compatibility</a:t>
            </a:r>
          </a:p>
          <a:p>
            <a:pPr lvl="0"/>
            <a:r>
              <a:rPr lang="en-GB" sz="1200" kern="1200" dirty="0">
                <a:solidFill>
                  <a:schemeClr val="tx1"/>
                </a:solidFill>
                <a:effectLst/>
                <a:latin typeface="Arial" charset="0"/>
                <a:ea typeface="+mn-ea"/>
                <a:cs typeface="+mn-cs"/>
              </a:rPr>
              <a:t>APFS encryption</a:t>
            </a:r>
          </a:p>
          <a:p>
            <a:pPr lvl="0"/>
            <a:r>
              <a:rPr lang="en-GB" sz="1200" kern="1200" dirty="0">
                <a:solidFill>
                  <a:schemeClr val="tx1"/>
                </a:solidFill>
                <a:effectLst/>
                <a:latin typeface="Arial" charset="0"/>
                <a:ea typeface="+mn-ea"/>
                <a:cs typeface="+mn-cs"/>
              </a:rPr>
              <a:t>T2/Apple silicon implications</a:t>
            </a:r>
          </a:p>
          <a:p>
            <a:endParaRPr lang="en-GB" dirty="0"/>
          </a:p>
          <a:p>
            <a:pPr marL="0" indent="0">
              <a:buNone/>
            </a:pPr>
            <a:r>
              <a:rPr lang="en-GB" sz="1200" kern="1200" dirty="0">
                <a:solidFill>
                  <a:schemeClr val="tx1"/>
                </a:solidFill>
                <a:effectLst/>
                <a:latin typeface="Arial" charset="0"/>
                <a:ea typeface="+mn-ea"/>
                <a:cs typeface="+mn-cs"/>
              </a:rPr>
              <a:t>Explain:</a:t>
            </a:r>
          </a:p>
          <a:p>
            <a:pPr lvl="0"/>
            <a:r>
              <a:rPr lang="en-GB" sz="1200" kern="1200" dirty="0">
                <a:solidFill>
                  <a:schemeClr val="tx1"/>
                </a:solidFill>
                <a:effectLst/>
                <a:latin typeface="Arial" charset="0"/>
                <a:ea typeface="+mn-ea"/>
                <a:cs typeface="+mn-cs"/>
              </a:rPr>
              <a:t>Apple hardware security increases acquisition complexity</a:t>
            </a:r>
          </a:p>
          <a:p>
            <a:pPr lvl="0"/>
            <a:r>
              <a:rPr lang="en-GB" sz="1200" kern="1200" dirty="0">
                <a:solidFill>
                  <a:schemeClr val="tx1"/>
                </a:solidFill>
                <a:effectLst/>
                <a:latin typeface="Arial" charset="0"/>
                <a:ea typeface="+mn-ea"/>
                <a:cs typeface="+mn-cs"/>
              </a:rPr>
              <a:t>Secure boot and encryption impact methodology</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23</a:t>
            </a:fld>
            <a:endParaRPr lang="en-GB" altLang="en-US"/>
          </a:p>
        </p:txBody>
      </p:sp>
    </p:spTree>
    <p:extLst>
      <p:ext uri="{BB962C8B-B14F-4D97-AF65-F5344CB8AC3E}">
        <p14:creationId xmlns:p14="http://schemas.microsoft.com/office/powerpoint/2010/main" val="20883215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lecture, we discussed various data acquisition methods, types, and formats  This module explained the acquisition of volatile and non-volatile information from different OSes </a:t>
            </a:r>
          </a:p>
          <a:p>
            <a:r>
              <a:rPr lang="en-US" dirty="0"/>
              <a:t>It also elaborated on the various steps involved in the data acquisition methodology</a:t>
            </a:r>
          </a:p>
          <a:p>
            <a:r>
              <a:rPr lang="en-US" dirty="0"/>
              <a:t>Furthermore, this lecture discussed various possible scenarios that one might encounter while preparing an acquired image file for forensic examination</a:t>
            </a:r>
          </a:p>
          <a:p>
            <a:r>
              <a:rPr lang="en-US" dirty="0"/>
              <a:t>Finally, this lecture concluded with an illustration on various digital forensic imaging tools  In the next module, we will discuss how to defeat anti-forensic techniques in detail</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24</a:t>
            </a:fld>
            <a:endParaRPr lang="en-GB" altLang="en-US"/>
          </a:p>
        </p:txBody>
      </p:sp>
    </p:spTree>
    <p:extLst>
      <p:ext uri="{BB962C8B-B14F-4D97-AF65-F5344CB8AC3E}">
        <p14:creationId xmlns:p14="http://schemas.microsoft.com/office/powerpoint/2010/main" val="1749182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27</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hyperlink" Target="https://www.logicube.co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belkasoft.com/" TargetMode="External"/><Relationship Id="rId5" Type="http://schemas.openxmlformats.org/officeDocument/2006/relationships/hyperlink" Target="https://www.opentext.com/" TargetMode="External"/><Relationship Id="rId4" Type="http://schemas.openxmlformats.org/officeDocument/2006/relationships/hyperlink" Target="https://sumuri.com/"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012031" y="3886200"/>
            <a:ext cx="76120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1012031" y="1880635"/>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6</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20909-1230-D9BB-46A7-664A83038D48}"/>
              </a:ext>
            </a:extLst>
          </p:cNvPr>
          <p:cNvSpPr>
            <a:spLocks noGrp="1"/>
          </p:cNvSpPr>
          <p:nvPr>
            <p:ph type="title"/>
          </p:nvPr>
        </p:nvSpPr>
        <p:spPr>
          <a:xfrm>
            <a:off x="457200" y="0"/>
            <a:ext cx="8229600" cy="715962"/>
          </a:xfrm>
        </p:spPr>
        <p:txBody>
          <a:bodyPr/>
          <a:lstStyle/>
          <a:p>
            <a:r>
              <a:rPr lang="en-GB" dirty="0"/>
              <a:t>Data Acquisition Methodology</a:t>
            </a:r>
            <a:br>
              <a:rPr lang="en-GB" dirty="0"/>
            </a:br>
            <a:endParaRPr lang="en-GB" dirty="0"/>
          </a:p>
        </p:txBody>
      </p:sp>
      <p:pic>
        <p:nvPicPr>
          <p:cNvPr id="5" name="Content Placeholder 4">
            <a:extLst>
              <a:ext uri="{FF2B5EF4-FFF2-40B4-BE49-F238E27FC236}">
                <a16:creationId xmlns:a16="http://schemas.microsoft.com/office/drawing/2014/main" id="{D29B42F6-33CB-F87E-29C1-75A1C542FF37}"/>
              </a:ext>
            </a:extLst>
          </p:cNvPr>
          <p:cNvPicPr>
            <a:picLocks noGrp="1" noChangeAspect="1"/>
          </p:cNvPicPr>
          <p:nvPr>
            <p:ph idx="1"/>
          </p:nvPr>
        </p:nvPicPr>
        <p:blipFill>
          <a:blip r:embed="rId3"/>
          <a:stretch>
            <a:fillRect/>
          </a:stretch>
        </p:blipFill>
        <p:spPr>
          <a:xfrm>
            <a:off x="477078" y="715962"/>
            <a:ext cx="8382000" cy="4423433"/>
          </a:xfrm>
        </p:spPr>
      </p:pic>
      <p:sp>
        <p:nvSpPr>
          <p:cNvPr id="4" name="TextBox 3">
            <a:extLst>
              <a:ext uri="{FF2B5EF4-FFF2-40B4-BE49-F238E27FC236}">
                <a16:creationId xmlns:a16="http://schemas.microsoft.com/office/drawing/2014/main" id="{541A3D84-776C-AFFE-DF71-EAE174F25ECA}"/>
              </a:ext>
            </a:extLst>
          </p:cNvPr>
          <p:cNvSpPr txBox="1"/>
          <p:nvPr/>
        </p:nvSpPr>
        <p:spPr>
          <a:xfrm>
            <a:off x="0" y="5257800"/>
            <a:ext cx="9067800" cy="369332"/>
          </a:xfrm>
          <a:prstGeom prst="rect">
            <a:avLst/>
          </a:prstGeom>
          <a:noFill/>
          <a:ln>
            <a:solidFill>
              <a:schemeClr val="tx1"/>
            </a:solidFill>
          </a:ln>
        </p:spPr>
        <p:txBody>
          <a:bodyPr wrap="square">
            <a:spAutoFit/>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Structured, validated, and defensible approaches to collecting digital evidence across platforms.</a:t>
            </a:r>
            <a:endParaRPr lang="en-GB" dirty="0"/>
          </a:p>
        </p:txBody>
      </p:sp>
    </p:spTree>
    <p:extLst>
      <p:ext uri="{BB962C8B-B14F-4D97-AF65-F5344CB8AC3E}">
        <p14:creationId xmlns:p14="http://schemas.microsoft.com/office/powerpoint/2010/main" val="156148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65D73-60AB-6064-C84A-DF4848F2085A}"/>
              </a:ext>
            </a:extLst>
          </p:cNvPr>
          <p:cNvSpPr>
            <a:spLocks noGrp="1"/>
          </p:cNvSpPr>
          <p:nvPr>
            <p:ph type="title"/>
          </p:nvPr>
        </p:nvSpPr>
        <p:spPr>
          <a:xfrm>
            <a:off x="228600" y="274638"/>
            <a:ext cx="8458200" cy="868362"/>
          </a:xfrm>
        </p:spPr>
        <p:txBody>
          <a:bodyPr/>
          <a:lstStyle/>
          <a:p>
            <a:r>
              <a:rPr lang="en-US" dirty="0"/>
              <a:t>Data Acquisition Steps</a:t>
            </a:r>
            <a:endParaRPr lang="en-GB" dirty="0"/>
          </a:p>
        </p:txBody>
      </p:sp>
      <p:sp>
        <p:nvSpPr>
          <p:cNvPr id="3" name="Content Placeholder 2">
            <a:extLst>
              <a:ext uri="{FF2B5EF4-FFF2-40B4-BE49-F238E27FC236}">
                <a16:creationId xmlns:a16="http://schemas.microsoft.com/office/drawing/2014/main" id="{7D0E3C17-431C-704A-D7CD-EE6576881C88}"/>
              </a:ext>
            </a:extLst>
          </p:cNvPr>
          <p:cNvSpPr>
            <a:spLocks noGrp="1"/>
          </p:cNvSpPr>
          <p:nvPr>
            <p:ph idx="1"/>
          </p:nvPr>
        </p:nvSpPr>
        <p:spPr>
          <a:xfrm>
            <a:off x="228600" y="1447801"/>
            <a:ext cx="8534400" cy="3962400"/>
          </a:xfrm>
        </p:spPr>
        <p:txBody>
          <a:bodyPr/>
          <a:lstStyle/>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Determine appropriate acquisition method</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Select validated forensic tool</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Prepare and sanitize target media</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Capture volatile data (if required)</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Enable write protection</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Acquire non-volatile data</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Implement contingency planning</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Validate and hash-verify acquisition</a:t>
            </a:r>
          </a:p>
          <a:p>
            <a:pPr marL="457200" indent="-457200">
              <a:buFont typeface="+mj-lt"/>
              <a:buAutoNum type="arabicPeriod"/>
            </a:pPr>
            <a:endParaRPr lang="en-GB" dirty="0"/>
          </a:p>
        </p:txBody>
      </p:sp>
    </p:spTree>
    <p:extLst>
      <p:ext uri="{BB962C8B-B14F-4D97-AF65-F5344CB8AC3E}">
        <p14:creationId xmlns:p14="http://schemas.microsoft.com/office/powerpoint/2010/main" val="1111062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8542D-7664-AC05-350B-F99C203630D4}"/>
              </a:ext>
            </a:extLst>
          </p:cNvPr>
          <p:cNvSpPr>
            <a:spLocks noGrp="1"/>
          </p:cNvSpPr>
          <p:nvPr>
            <p:ph type="title"/>
          </p:nvPr>
        </p:nvSpPr>
        <p:spPr>
          <a:xfrm>
            <a:off x="14592" y="0"/>
            <a:ext cx="9144000" cy="533400"/>
          </a:xfrm>
        </p:spPr>
        <p:txBody>
          <a:bodyPr/>
          <a:lstStyle/>
          <a:p>
            <a:r>
              <a:rPr lang="en-US" sz="3200" dirty="0"/>
              <a:t>Data Acquisition Guidelines and Best Practices </a:t>
            </a:r>
            <a:endParaRPr lang="en-GB" sz="3200" dirty="0"/>
          </a:p>
        </p:txBody>
      </p:sp>
      <p:sp>
        <p:nvSpPr>
          <p:cNvPr id="3" name="Content Placeholder 2">
            <a:extLst>
              <a:ext uri="{FF2B5EF4-FFF2-40B4-BE49-F238E27FC236}">
                <a16:creationId xmlns:a16="http://schemas.microsoft.com/office/drawing/2014/main" id="{0F4A23BF-58DF-5343-22A2-61B070DB148C}"/>
              </a:ext>
            </a:extLst>
          </p:cNvPr>
          <p:cNvSpPr>
            <a:spLocks noGrp="1"/>
          </p:cNvSpPr>
          <p:nvPr>
            <p:ph idx="1"/>
          </p:nvPr>
        </p:nvSpPr>
        <p:spPr>
          <a:xfrm>
            <a:off x="76201" y="914400"/>
            <a:ext cx="9053208" cy="4724400"/>
          </a:xfrm>
        </p:spPr>
        <p:txBody>
          <a:bodyPr/>
          <a:lstStyle/>
          <a:p>
            <a:pPr algn="just"/>
            <a:r>
              <a:rPr lang="en-US" sz="3200" dirty="0">
                <a:latin typeface="Calibri" panose="020F0502020204030204" pitchFamily="34" charset="0"/>
                <a:ea typeface="Calibri" panose="020F0502020204030204" pitchFamily="34" charset="0"/>
                <a:cs typeface="Calibri" panose="020F0502020204030204" pitchFamily="34" charset="0"/>
              </a:rPr>
              <a:t>Define scope and legal authority</a:t>
            </a:r>
          </a:p>
          <a:p>
            <a:pPr algn="just"/>
            <a:r>
              <a:rPr lang="en-US" sz="3200" dirty="0" err="1">
                <a:latin typeface="Calibri" panose="020F0502020204030204" pitchFamily="34" charset="0"/>
                <a:ea typeface="Calibri" panose="020F0502020204030204" pitchFamily="34" charset="0"/>
                <a:cs typeface="Calibri" panose="020F0502020204030204" pitchFamily="34" charset="0"/>
              </a:rPr>
              <a:t>Minimise</a:t>
            </a:r>
            <a:r>
              <a:rPr lang="en-US" sz="3200" dirty="0">
                <a:latin typeface="Calibri" panose="020F0502020204030204" pitchFamily="34" charset="0"/>
                <a:ea typeface="Calibri" panose="020F0502020204030204" pitchFamily="34" charset="0"/>
                <a:cs typeface="Calibri" panose="020F0502020204030204" pitchFamily="34" charset="0"/>
              </a:rPr>
              <a:t> unnecessary data collection</a:t>
            </a:r>
          </a:p>
          <a:p>
            <a:pPr algn="just"/>
            <a:r>
              <a:rPr lang="en-US" sz="3200" dirty="0" err="1">
                <a:latin typeface="Calibri" panose="020F0502020204030204" pitchFamily="34" charset="0"/>
                <a:ea typeface="Calibri" panose="020F0502020204030204" pitchFamily="34" charset="0"/>
                <a:cs typeface="Calibri" panose="020F0502020204030204" pitchFamily="34" charset="0"/>
              </a:rPr>
              <a:t>Prioritise</a:t>
            </a:r>
            <a:r>
              <a:rPr lang="en-US" sz="3200" dirty="0">
                <a:latin typeface="Calibri" panose="020F0502020204030204" pitchFamily="34" charset="0"/>
                <a:ea typeface="Calibri" panose="020F0502020204030204" pitchFamily="34" charset="0"/>
                <a:cs typeface="Calibri" panose="020F0502020204030204" pitchFamily="34" charset="0"/>
              </a:rPr>
              <a:t> volatile evidence</a:t>
            </a:r>
          </a:p>
          <a:p>
            <a:pPr algn="just"/>
            <a:r>
              <a:rPr lang="en-US" sz="3200" dirty="0">
                <a:latin typeface="Calibri" panose="020F0502020204030204" pitchFamily="34" charset="0"/>
                <a:ea typeface="Calibri" panose="020F0502020204030204" pitchFamily="34" charset="0"/>
                <a:cs typeface="Calibri" panose="020F0502020204030204" pitchFamily="34" charset="0"/>
              </a:rPr>
              <a:t>Use read-only/write-blocked methods</a:t>
            </a:r>
          </a:p>
          <a:p>
            <a:pPr algn="just"/>
            <a:r>
              <a:rPr lang="en-US" sz="3200" dirty="0">
                <a:latin typeface="Calibri" panose="020F0502020204030204" pitchFamily="34" charset="0"/>
                <a:ea typeface="Calibri" panose="020F0502020204030204" pitchFamily="34" charset="0"/>
                <a:cs typeface="Calibri" panose="020F0502020204030204" pitchFamily="34" charset="0"/>
              </a:rPr>
              <a:t>Document every action</a:t>
            </a:r>
          </a:p>
          <a:p>
            <a:pPr algn="just"/>
            <a:r>
              <a:rPr lang="en-US" sz="3200" dirty="0">
                <a:latin typeface="Calibri" panose="020F0502020204030204" pitchFamily="34" charset="0"/>
                <a:ea typeface="Calibri" panose="020F0502020204030204" pitchFamily="34" charset="0"/>
                <a:cs typeface="Calibri" panose="020F0502020204030204" pitchFamily="34" charset="0"/>
              </a:rPr>
              <a:t>Maintain chain of custody</a:t>
            </a:r>
          </a:p>
          <a:p>
            <a:pPr algn="just"/>
            <a:r>
              <a:rPr lang="en-US" sz="3200" dirty="0">
                <a:latin typeface="Calibri" panose="020F0502020204030204" pitchFamily="34" charset="0"/>
                <a:ea typeface="Calibri" panose="020F0502020204030204" pitchFamily="34" charset="0"/>
                <a:cs typeface="Calibri" panose="020F0502020204030204" pitchFamily="34" charset="0"/>
              </a:rPr>
              <a:t>Protect data privacy and compliance (UK GDPR)</a:t>
            </a:r>
          </a:p>
          <a:p>
            <a:pPr algn="just"/>
            <a:endParaRPr lang="en-US" sz="32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193370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15C7C-9857-7AF2-3381-3CC3A67065FB}"/>
              </a:ext>
            </a:extLst>
          </p:cNvPr>
          <p:cNvSpPr>
            <a:spLocks noGrp="1"/>
          </p:cNvSpPr>
          <p:nvPr>
            <p:ph type="title"/>
          </p:nvPr>
        </p:nvSpPr>
        <p:spPr>
          <a:xfrm>
            <a:off x="152400" y="26504"/>
            <a:ext cx="8610600" cy="506896"/>
          </a:xfrm>
        </p:spPr>
        <p:txBody>
          <a:bodyPr/>
          <a:lstStyle/>
          <a:p>
            <a:r>
              <a:rPr lang="en-US" dirty="0"/>
              <a:t>Preparing an Image for Examination </a:t>
            </a:r>
            <a:endParaRPr lang="en-GB" dirty="0"/>
          </a:p>
        </p:txBody>
      </p:sp>
      <p:sp>
        <p:nvSpPr>
          <p:cNvPr id="3" name="Content Placeholder 2">
            <a:extLst>
              <a:ext uri="{FF2B5EF4-FFF2-40B4-BE49-F238E27FC236}">
                <a16:creationId xmlns:a16="http://schemas.microsoft.com/office/drawing/2014/main" id="{CEF3801C-C4ED-EB54-583D-05357D174E6F}"/>
              </a:ext>
            </a:extLst>
          </p:cNvPr>
          <p:cNvSpPr>
            <a:spLocks noGrp="1"/>
          </p:cNvSpPr>
          <p:nvPr>
            <p:ph idx="1"/>
          </p:nvPr>
        </p:nvSpPr>
        <p:spPr>
          <a:xfrm>
            <a:off x="159026" y="609600"/>
            <a:ext cx="8839200" cy="5105400"/>
          </a:xfrm>
        </p:spPr>
        <p:txBody>
          <a:bodyPr/>
          <a:lstStyle/>
          <a:p>
            <a:r>
              <a:rPr lang="en-US" sz="2100" dirty="0">
                <a:latin typeface="Calibri" panose="020F0502020204030204" pitchFamily="34" charset="0"/>
                <a:ea typeface="Calibri" panose="020F0502020204030204" pitchFamily="34" charset="0"/>
                <a:cs typeface="Calibri" panose="020F0502020204030204" pitchFamily="34" charset="0"/>
              </a:rPr>
              <a:t>After collecting image files, the investigator should ensure that the image files are ready for examination</a:t>
            </a:r>
          </a:p>
          <a:p>
            <a:r>
              <a:rPr lang="en-US" sz="2100" dirty="0">
                <a:latin typeface="Calibri" panose="020F0502020204030204" pitchFamily="34" charset="0"/>
                <a:ea typeface="Calibri" panose="020F0502020204030204" pitchFamily="34" charset="0"/>
                <a:cs typeface="Calibri" panose="020F0502020204030204" pitchFamily="34" charset="0"/>
              </a:rPr>
              <a:t>Investigators might encounter challenging situations when the file format of the acquired image file is incompatible with the OS used in the forensic workstation</a:t>
            </a:r>
          </a:p>
          <a:p>
            <a:r>
              <a:rPr lang="en-GB" sz="2100" dirty="0">
                <a:latin typeface="Calibri" panose="020F0502020204030204" pitchFamily="34" charset="0"/>
                <a:ea typeface="Calibri" panose="020F0502020204030204" pitchFamily="34" charset="0"/>
                <a:cs typeface="Calibri" panose="020F0502020204030204" pitchFamily="34" charset="0"/>
              </a:rPr>
              <a:t>An investigator might encounter the following scenarios during investigation:</a:t>
            </a:r>
            <a:r>
              <a:rPr lang="en-GB" sz="2200" dirty="0">
                <a:latin typeface="Calibri" panose="020F0502020204030204" pitchFamily="34" charset="0"/>
                <a:ea typeface="Calibri" panose="020F0502020204030204" pitchFamily="34" charset="0"/>
                <a:cs typeface="Calibri" panose="020F0502020204030204" pitchFamily="34" charset="0"/>
              </a:rPr>
              <a:t> </a:t>
            </a:r>
          </a:p>
          <a:p>
            <a:pPr lvl="1"/>
            <a:r>
              <a:rPr lang="en-GB" sz="1800" dirty="0">
                <a:latin typeface="Calibri" panose="020F0502020204030204" pitchFamily="34" charset="0"/>
                <a:ea typeface="Calibri" panose="020F0502020204030204" pitchFamily="34" charset="0"/>
                <a:cs typeface="Calibri" panose="020F0502020204030204" pitchFamily="34" charset="0"/>
              </a:rPr>
              <a:t>Scenario 1: Examining Images on Linux Forensic Workstation </a:t>
            </a:r>
          </a:p>
          <a:p>
            <a:pPr lvl="1"/>
            <a:r>
              <a:rPr lang="en-GB" sz="1800" dirty="0">
                <a:latin typeface="Calibri" panose="020F0502020204030204" pitchFamily="34" charset="0"/>
                <a:ea typeface="Calibri" panose="020F0502020204030204" pitchFamily="34" charset="0"/>
                <a:cs typeface="Calibri" panose="020F0502020204030204" pitchFamily="34" charset="0"/>
              </a:rPr>
              <a:t>Scenario 2: Examining Images on Windows Forensic Workstation </a:t>
            </a:r>
          </a:p>
          <a:p>
            <a:pPr lvl="1"/>
            <a:r>
              <a:rPr lang="en-GB" sz="1800" dirty="0">
                <a:latin typeface="Calibri" panose="020F0502020204030204" pitchFamily="34" charset="0"/>
                <a:ea typeface="Calibri" panose="020F0502020204030204" pitchFamily="34" charset="0"/>
                <a:cs typeface="Calibri" panose="020F0502020204030204" pitchFamily="34" charset="0"/>
              </a:rPr>
              <a:t>Scenario 3: Examining Images on Mac Forensic Workstation</a:t>
            </a:r>
          </a:p>
          <a:p>
            <a:r>
              <a:rPr lang="en-GB" sz="2100" dirty="0">
                <a:latin typeface="Calibri" panose="020F0502020204030204" pitchFamily="34" charset="0"/>
                <a:ea typeface="Calibri" panose="020F0502020204030204" pitchFamily="34" charset="0"/>
                <a:cs typeface="Calibri" panose="020F0502020204030204" pitchFamily="34" charset="0"/>
              </a:rPr>
              <a:t>Before analysis:</a:t>
            </a:r>
          </a:p>
          <a:p>
            <a:pPr lvl="1"/>
            <a:r>
              <a:rPr lang="en-GB" sz="1800" dirty="0">
                <a:latin typeface="Calibri" panose="020F0502020204030204" pitchFamily="34" charset="0"/>
                <a:ea typeface="Calibri" panose="020F0502020204030204" pitchFamily="34" charset="0"/>
                <a:cs typeface="Calibri" panose="020F0502020204030204" pitchFamily="34" charset="0"/>
              </a:rPr>
              <a:t>Verify hash values</a:t>
            </a:r>
          </a:p>
          <a:p>
            <a:pPr lvl="1"/>
            <a:r>
              <a:rPr lang="en-GB" sz="1800" dirty="0">
                <a:latin typeface="Calibri" panose="020F0502020204030204" pitchFamily="34" charset="0"/>
                <a:ea typeface="Calibri" panose="020F0502020204030204" pitchFamily="34" charset="0"/>
                <a:cs typeface="Calibri" panose="020F0502020204030204" pitchFamily="34" charset="0"/>
              </a:rPr>
              <a:t>Confirm image format compatibility</a:t>
            </a:r>
          </a:p>
          <a:p>
            <a:pPr lvl="1"/>
            <a:r>
              <a:rPr lang="en-GB" sz="1800" dirty="0">
                <a:latin typeface="Calibri" panose="020F0502020204030204" pitchFamily="34" charset="0"/>
                <a:ea typeface="Calibri" panose="020F0502020204030204" pitchFamily="34" charset="0"/>
                <a:cs typeface="Calibri" panose="020F0502020204030204" pitchFamily="34" charset="0"/>
              </a:rPr>
              <a:t>Mount in read-only mode</a:t>
            </a:r>
          </a:p>
          <a:p>
            <a:pPr lvl="1"/>
            <a:r>
              <a:rPr lang="en-GB" sz="1800" dirty="0">
                <a:latin typeface="Calibri" panose="020F0502020204030204" pitchFamily="34" charset="0"/>
                <a:ea typeface="Calibri" panose="020F0502020204030204" pitchFamily="34" charset="0"/>
                <a:cs typeface="Calibri" panose="020F0502020204030204" pitchFamily="34" charset="0"/>
              </a:rPr>
              <a:t>Validate tool compatibility</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640151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2B0DD-2DBE-C661-5333-0E2C5770657E}"/>
              </a:ext>
            </a:extLst>
          </p:cNvPr>
          <p:cNvSpPr>
            <a:spLocks noGrp="1"/>
          </p:cNvSpPr>
          <p:nvPr>
            <p:ph type="title"/>
          </p:nvPr>
        </p:nvSpPr>
        <p:spPr>
          <a:xfrm>
            <a:off x="0" y="76200"/>
            <a:ext cx="9144000" cy="533400"/>
          </a:xfrm>
        </p:spPr>
        <p:txBody>
          <a:bodyPr/>
          <a:lstStyle/>
          <a:p>
            <a:r>
              <a:rPr lang="en-US" sz="2400" dirty="0"/>
              <a:t>Scenario 1: Examining Images on Linux Forensic Workstation</a:t>
            </a:r>
            <a:br>
              <a:rPr lang="en-US" dirty="0"/>
            </a:br>
            <a:endParaRPr lang="en-GB" dirty="0"/>
          </a:p>
        </p:txBody>
      </p:sp>
      <p:sp>
        <p:nvSpPr>
          <p:cNvPr id="3" name="Content Placeholder 2">
            <a:extLst>
              <a:ext uri="{FF2B5EF4-FFF2-40B4-BE49-F238E27FC236}">
                <a16:creationId xmlns:a16="http://schemas.microsoft.com/office/drawing/2014/main" id="{A7720031-CF26-CDBF-CBF9-8B89CB56657B}"/>
              </a:ext>
            </a:extLst>
          </p:cNvPr>
          <p:cNvSpPr>
            <a:spLocks noGrp="1"/>
          </p:cNvSpPr>
          <p:nvPr>
            <p:ph idx="1"/>
          </p:nvPr>
        </p:nvSpPr>
        <p:spPr>
          <a:xfrm>
            <a:off x="0" y="583096"/>
            <a:ext cx="9144000" cy="5284304"/>
          </a:xfrm>
        </p:spPr>
        <p:txBody>
          <a:bodyPr/>
          <a:lstStyle/>
          <a:p>
            <a:r>
              <a:rPr lang="en-GB" sz="2000" dirty="0">
                <a:latin typeface="Calibri" panose="020F0502020204030204" pitchFamily="34" charset="0"/>
                <a:ea typeface="Calibri" panose="020F0502020204030204" pitchFamily="34" charset="0"/>
                <a:cs typeface="Calibri" panose="020F0502020204030204" pitchFamily="34" charset="0"/>
              </a:rPr>
              <a:t>Common Tasks:</a:t>
            </a:r>
          </a:p>
          <a:p>
            <a:pPr lvl="1"/>
            <a:r>
              <a:rPr lang="en-GB" sz="1800" dirty="0">
                <a:latin typeface="Calibri" panose="020F0502020204030204" pitchFamily="34" charset="0"/>
                <a:ea typeface="Calibri" panose="020F0502020204030204" pitchFamily="34" charset="0"/>
                <a:cs typeface="Calibri" panose="020F0502020204030204" pitchFamily="34" charset="0"/>
              </a:rPr>
              <a:t>Convert E01 to RAW/dd (</a:t>
            </a:r>
            <a:r>
              <a:rPr lang="en-GB" sz="1800" dirty="0" err="1">
                <a:latin typeface="Calibri" panose="020F0502020204030204" pitchFamily="34" charset="0"/>
                <a:ea typeface="Calibri" panose="020F0502020204030204" pitchFamily="34" charset="0"/>
                <a:cs typeface="Calibri" panose="020F0502020204030204" pitchFamily="34" charset="0"/>
              </a:rPr>
              <a:t>xmount</a:t>
            </a:r>
            <a:r>
              <a:rPr lang="en-GB" sz="1800" dirty="0">
                <a:latin typeface="Calibri" panose="020F0502020204030204" pitchFamily="34" charset="0"/>
                <a:ea typeface="Calibri" panose="020F0502020204030204" pitchFamily="34" charset="0"/>
                <a:cs typeface="Calibri" panose="020F0502020204030204" pitchFamily="34" charset="0"/>
              </a:rPr>
              <a:t>, </a:t>
            </a:r>
            <a:r>
              <a:rPr lang="en-GB" sz="1800" dirty="0" err="1">
                <a:latin typeface="Calibri" panose="020F0502020204030204" pitchFamily="34" charset="0"/>
                <a:ea typeface="Calibri" panose="020F0502020204030204" pitchFamily="34" charset="0"/>
                <a:cs typeface="Calibri" panose="020F0502020204030204" pitchFamily="34" charset="0"/>
              </a:rPr>
              <a:t>ewfmount</a:t>
            </a:r>
            <a:r>
              <a:rPr lang="en-GB" sz="1800" dirty="0">
                <a:latin typeface="Calibri" panose="020F0502020204030204" pitchFamily="34" charset="0"/>
                <a:ea typeface="Calibri" panose="020F0502020204030204" pitchFamily="34" charset="0"/>
                <a:cs typeface="Calibri" panose="020F0502020204030204" pitchFamily="34" charset="0"/>
              </a:rPr>
              <a:t>)</a:t>
            </a:r>
          </a:p>
          <a:p>
            <a:pPr lvl="1"/>
            <a:r>
              <a:rPr lang="en-GB" sz="1800" dirty="0">
                <a:latin typeface="Calibri" panose="020F0502020204030204" pitchFamily="34" charset="0"/>
                <a:ea typeface="Calibri" panose="020F0502020204030204" pitchFamily="34" charset="0"/>
                <a:cs typeface="Calibri" panose="020F0502020204030204" pitchFamily="34" charset="0"/>
              </a:rPr>
              <a:t>Mount disk images using loop devices</a:t>
            </a:r>
          </a:p>
          <a:p>
            <a:pPr lvl="1"/>
            <a:r>
              <a:rPr lang="en-GB" sz="1800" dirty="0">
                <a:latin typeface="Calibri" panose="020F0502020204030204" pitchFamily="34" charset="0"/>
                <a:ea typeface="Calibri" panose="020F0502020204030204" pitchFamily="34" charset="0"/>
                <a:cs typeface="Calibri" panose="020F0502020204030204" pitchFamily="34" charset="0"/>
              </a:rPr>
              <a:t>Calculate offsets using </a:t>
            </a:r>
            <a:r>
              <a:rPr lang="en-GB" sz="1800" dirty="0" err="1">
                <a:latin typeface="Calibri" panose="020F0502020204030204" pitchFamily="34" charset="0"/>
                <a:ea typeface="Calibri" panose="020F0502020204030204" pitchFamily="34" charset="0"/>
                <a:cs typeface="Calibri" panose="020F0502020204030204" pitchFamily="34" charset="0"/>
              </a:rPr>
              <a:t>fdisk</a:t>
            </a:r>
            <a:endParaRPr lang="en-GB" sz="1800" dirty="0">
              <a:latin typeface="Calibri" panose="020F0502020204030204" pitchFamily="34" charset="0"/>
              <a:ea typeface="Calibri" panose="020F0502020204030204" pitchFamily="34" charset="0"/>
              <a:cs typeface="Calibri" panose="020F0502020204030204" pitchFamily="34" charset="0"/>
            </a:endParaRPr>
          </a:p>
          <a:p>
            <a:pPr lvl="1"/>
            <a:r>
              <a:rPr lang="en-GB" sz="1800" dirty="0">
                <a:latin typeface="Calibri" panose="020F0502020204030204" pitchFamily="34" charset="0"/>
                <a:ea typeface="Calibri" panose="020F0502020204030204" pitchFamily="34" charset="0"/>
                <a:cs typeface="Calibri" panose="020F0502020204030204" pitchFamily="34" charset="0"/>
              </a:rPr>
              <a:t>Analyse using </a:t>
            </a:r>
            <a:r>
              <a:rPr lang="en-GB" sz="1800" dirty="0" err="1">
                <a:latin typeface="Calibri" panose="020F0502020204030204" pitchFamily="34" charset="0"/>
                <a:ea typeface="Calibri" panose="020F0502020204030204" pitchFamily="34" charset="0"/>
                <a:cs typeface="Calibri" panose="020F0502020204030204" pitchFamily="34" charset="0"/>
              </a:rPr>
              <a:t>SleuthKit</a:t>
            </a:r>
            <a:r>
              <a:rPr lang="en-GB" sz="1800" dirty="0">
                <a:latin typeface="Calibri" panose="020F0502020204030204" pitchFamily="34" charset="0"/>
                <a:ea typeface="Calibri" panose="020F0502020204030204" pitchFamily="34" charset="0"/>
                <a:cs typeface="Calibri" panose="020F0502020204030204" pitchFamily="34" charset="0"/>
              </a:rPr>
              <a:t> or </a:t>
            </a:r>
            <a:r>
              <a:rPr lang="en-GB" sz="1800" dirty="0" err="1">
                <a:latin typeface="Calibri" panose="020F0502020204030204" pitchFamily="34" charset="0"/>
                <a:ea typeface="Calibri" panose="020F0502020204030204" pitchFamily="34" charset="0"/>
                <a:cs typeface="Calibri" panose="020F0502020204030204" pitchFamily="34" charset="0"/>
              </a:rPr>
              <a:t>PyTSK</a:t>
            </a:r>
            <a:endParaRPr lang="en-GB" sz="1800"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An investigator might encounter the following scenarios during investigation on a Linux forensic workstation:</a:t>
            </a:r>
          </a:p>
          <a:p>
            <a:pPr lvl="1"/>
            <a:r>
              <a:rPr lang="en-GB" sz="1700" dirty="0">
                <a:latin typeface="Calibri" panose="020F0502020204030204" pitchFamily="34" charset="0"/>
                <a:ea typeface="Calibri" panose="020F0502020204030204" pitchFamily="34" charset="0"/>
                <a:cs typeface="Calibri" panose="020F0502020204030204" pitchFamily="34" charset="0"/>
              </a:rPr>
              <a:t>Scenario 1.1: Converting E01 image file to dd image file </a:t>
            </a:r>
          </a:p>
          <a:p>
            <a:pPr lvl="1"/>
            <a:r>
              <a:rPr lang="en-GB" sz="1700" dirty="0">
                <a:latin typeface="Calibri" panose="020F0502020204030204" pitchFamily="34" charset="0"/>
                <a:ea typeface="Calibri" panose="020F0502020204030204" pitchFamily="34" charset="0"/>
                <a:cs typeface="Calibri" panose="020F0502020204030204" pitchFamily="34" charset="0"/>
              </a:rPr>
              <a:t>Scenario 1.2: Converting E01 image file to raw image file </a:t>
            </a:r>
          </a:p>
          <a:p>
            <a:pPr lvl="1"/>
            <a:r>
              <a:rPr lang="en-GB" sz="1700" dirty="0">
                <a:latin typeface="Calibri" panose="020F0502020204030204" pitchFamily="34" charset="0"/>
                <a:ea typeface="Calibri" panose="020F0502020204030204" pitchFamily="34" charset="0"/>
                <a:cs typeface="Calibri" panose="020F0502020204030204" pitchFamily="34" charset="0"/>
              </a:rPr>
              <a:t>Scenario 1.3: Converting dd image file to VHDX file </a:t>
            </a:r>
          </a:p>
          <a:p>
            <a:pPr lvl="1"/>
            <a:r>
              <a:rPr lang="en-GB" sz="1700" dirty="0">
                <a:latin typeface="Calibri" panose="020F0502020204030204" pitchFamily="34" charset="0"/>
                <a:ea typeface="Calibri" panose="020F0502020204030204" pitchFamily="34" charset="0"/>
                <a:cs typeface="Calibri" panose="020F0502020204030204" pitchFamily="34" charset="0"/>
              </a:rPr>
              <a:t>Scenario 1.4: Examining a dd image file </a:t>
            </a:r>
          </a:p>
          <a:p>
            <a:pPr lvl="1"/>
            <a:r>
              <a:rPr lang="en-GB" sz="1700" dirty="0">
                <a:latin typeface="Calibri" panose="020F0502020204030204" pitchFamily="34" charset="0"/>
                <a:ea typeface="Calibri" panose="020F0502020204030204" pitchFamily="34" charset="0"/>
                <a:cs typeface="Calibri" panose="020F0502020204030204" pitchFamily="34" charset="0"/>
              </a:rPr>
              <a:t>Scenario 1.5: Examining physical hard disk </a:t>
            </a:r>
          </a:p>
          <a:p>
            <a:pPr lvl="1"/>
            <a:r>
              <a:rPr lang="en-GB" sz="1700" dirty="0">
                <a:latin typeface="Calibri" panose="020F0502020204030204" pitchFamily="34" charset="0"/>
                <a:ea typeface="Calibri" panose="020F0502020204030204" pitchFamily="34" charset="0"/>
                <a:cs typeface="Calibri" panose="020F0502020204030204" pitchFamily="34" charset="0"/>
              </a:rPr>
              <a:t>Scenario 1.6: Examining Mac APFS image file </a:t>
            </a:r>
          </a:p>
          <a:p>
            <a:pPr lvl="1"/>
            <a:r>
              <a:rPr lang="en-GB" sz="1700" dirty="0">
                <a:latin typeface="Calibri" panose="020F0502020204030204" pitchFamily="34" charset="0"/>
                <a:ea typeface="Calibri" panose="020F0502020204030204" pitchFamily="34" charset="0"/>
                <a:cs typeface="Calibri" panose="020F0502020204030204" pitchFamily="34" charset="0"/>
              </a:rPr>
              <a:t>Scenario 1.7: Examining disk image using </a:t>
            </a:r>
            <a:r>
              <a:rPr lang="en-GB" sz="1700" dirty="0" err="1">
                <a:latin typeface="Calibri" panose="020F0502020204030204" pitchFamily="34" charset="0"/>
                <a:ea typeface="Calibri" panose="020F0502020204030204" pitchFamily="34" charset="0"/>
                <a:cs typeface="Calibri" panose="020F0502020204030204" pitchFamily="34" charset="0"/>
              </a:rPr>
              <a:t>PyTSK</a:t>
            </a:r>
            <a:r>
              <a:rPr lang="en-GB" sz="1700" dirty="0">
                <a:latin typeface="Calibri" panose="020F0502020204030204" pitchFamily="34" charset="0"/>
                <a:ea typeface="Calibri" panose="020F0502020204030204" pitchFamily="34" charset="0"/>
                <a:cs typeface="Calibri" panose="020F0502020204030204" pitchFamily="34" charset="0"/>
              </a:rPr>
              <a:t> </a:t>
            </a:r>
          </a:p>
          <a:p>
            <a:pPr lvl="1"/>
            <a:r>
              <a:rPr lang="en-GB" sz="1700" dirty="0">
                <a:latin typeface="Calibri" panose="020F0502020204030204" pitchFamily="34" charset="0"/>
                <a:ea typeface="Calibri" panose="020F0502020204030204" pitchFamily="34" charset="0"/>
                <a:cs typeface="Calibri" panose="020F0502020204030204" pitchFamily="34" charset="0"/>
              </a:rPr>
              <a:t>Scenario 1.8: Examining EWF-formatted disk image using </a:t>
            </a:r>
            <a:r>
              <a:rPr lang="en-GB" sz="1700" dirty="0" err="1">
                <a:latin typeface="Calibri" panose="020F0502020204030204" pitchFamily="34" charset="0"/>
                <a:ea typeface="Calibri" panose="020F0502020204030204" pitchFamily="34" charset="0"/>
                <a:cs typeface="Calibri" panose="020F0502020204030204" pitchFamily="34" charset="0"/>
              </a:rPr>
              <a:t>libewf</a:t>
            </a:r>
            <a:r>
              <a:rPr lang="en-GB" sz="1700" dirty="0">
                <a:latin typeface="Calibri" panose="020F0502020204030204" pitchFamily="34" charset="0"/>
                <a:ea typeface="Calibri" panose="020F0502020204030204" pitchFamily="34" charset="0"/>
                <a:cs typeface="Calibri" panose="020F0502020204030204" pitchFamily="34" charset="0"/>
              </a:rPr>
              <a:t> </a:t>
            </a:r>
          </a:p>
          <a:p>
            <a:pPr lvl="1"/>
            <a:r>
              <a:rPr lang="en-GB" sz="1700" dirty="0">
                <a:latin typeface="Calibri" panose="020F0502020204030204" pitchFamily="34" charset="0"/>
                <a:ea typeface="Calibri" panose="020F0502020204030204" pitchFamily="34" charset="0"/>
                <a:cs typeface="Calibri" panose="020F0502020204030204" pitchFamily="34" charset="0"/>
              </a:rPr>
              <a:t>Scenario 1.9: Examining disk image using </a:t>
            </a:r>
            <a:r>
              <a:rPr lang="en-GB" sz="1700" dirty="0" err="1">
                <a:latin typeface="Calibri" panose="020F0502020204030204" pitchFamily="34" charset="0"/>
                <a:ea typeface="Calibri" panose="020F0502020204030204" pitchFamily="34" charset="0"/>
                <a:cs typeface="Calibri" panose="020F0502020204030204" pitchFamily="34" charset="0"/>
              </a:rPr>
              <a:t>dfvfs</a:t>
            </a:r>
            <a:r>
              <a:rPr lang="en-GB" sz="1700" dirty="0">
                <a:latin typeface="Calibri" panose="020F0502020204030204" pitchFamily="34" charset="0"/>
                <a:ea typeface="Calibri" panose="020F0502020204030204" pitchFamily="34" charset="0"/>
                <a:cs typeface="Calibri" panose="020F0502020204030204" pitchFamily="34" charset="0"/>
              </a:rPr>
              <a:t> library</a:t>
            </a:r>
          </a:p>
          <a:p>
            <a:endParaRPr lang="en-GB" dirty="0"/>
          </a:p>
        </p:txBody>
      </p:sp>
    </p:spTree>
    <p:extLst>
      <p:ext uri="{BB962C8B-B14F-4D97-AF65-F5344CB8AC3E}">
        <p14:creationId xmlns:p14="http://schemas.microsoft.com/office/powerpoint/2010/main" val="1486724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F5F98-E290-A094-20F3-2BB398544F23}"/>
              </a:ext>
            </a:extLst>
          </p:cNvPr>
          <p:cNvSpPr>
            <a:spLocks noGrp="1"/>
          </p:cNvSpPr>
          <p:nvPr>
            <p:ph type="title"/>
          </p:nvPr>
        </p:nvSpPr>
        <p:spPr>
          <a:xfrm>
            <a:off x="38100" y="76200"/>
            <a:ext cx="8915400" cy="1143000"/>
          </a:xfrm>
        </p:spPr>
        <p:txBody>
          <a:bodyPr/>
          <a:lstStyle/>
          <a:p>
            <a:r>
              <a:rPr lang="en-US" sz="3200" dirty="0"/>
              <a:t>Scenario 1.1: Converting E01 Image File to dd Image File</a:t>
            </a:r>
            <a:br>
              <a:rPr lang="en-US" dirty="0"/>
            </a:br>
            <a:endParaRPr lang="en-GB" dirty="0"/>
          </a:p>
        </p:txBody>
      </p:sp>
      <p:sp>
        <p:nvSpPr>
          <p:cNvPr id="3" name="Content Placeholder 2">
            <a:extLst>
              <a:ext uri="{FF2B5EF4-FFF2-40B4-BE49-F238E27FC236}">
                <a16:creationId xmlns:a16="http://schemas.microsoft.com/office/drawing/2014/main" id="{364FB5E8-3081-4C14-7B40-8D4D65E5D545}"/>
              </a:ext>
            </a:extLst>
          </p:cNvPr>
          <p:cNvSpPr>
            <a:spLocks noGrp="1"/>
          </p:cNvSpPr>
          <p:nvPr>
            <p:ph idx="1"/>
          </p:nvPr>
        </p:nvSpPr>
        <p:spPr>
          <a:xfrm>
            <a:off x="152400" y="1280319"/>
            <a:ext cx="8801100" cy="1539082"/>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When an investigator is presented with an E01 file, they cannot directly examine it on a Linux workstation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E01 file must be converted to the dd file format using “</a:t>
            </a:r>
            <a:r>
              <a:rPr lang="en-US" sz="2000" dirty="0" err="1">
                <a:latin typeface="Calibri" panose="020F0502020204030204" pitchFamily="34" charset="0"/>
                <a:ea typeface="Calibri" panose="020F0502020204030204" pitchFamily="34" charset="0"/>
                <a:cs typeface="Calibri" panose="020F0502020204030204" pitchFamily="34" charset="0"/>
              </a:rPr>
              <a:t>xmount</a:t>
            </a:r>
            <a:r>
              <a:rPr lang="en-US" sz="2000" dirty="0">
                <a:latin typeface="Calibri" panose="020F0502020204030204" pitchFamily="34" charset="0"/>
                <a:ea typeface="Calibri" panose="020F0502020204030204" pitchFamily="34" charset="0"/>
                <a:cs typeface="Calibri" panose="020F0502020204030204" pitchFamily="34" charset="0"/>
              </a:rPr>
              <a:t>” to access the mounted volume’s files or directory structure</a:t>
            </a:r>
          </a:p>
          <a:p>
            <a:endParaRPr lang="en-GB" dirty="0"/>
          </a:p>
        </p:txBody>
      </p:sp>
      <p:pic>
        <p:nvPicPr>
          <p:cNvPr id="5" name="Picture 4">
            <a:extLst>
              <a:ext uri="{FF2B5EF4-FFF2-40B4-BE49-F238E27FC236}">
                <a16:creationId xmlns:a16="http://schemas.microsoft.com/office/drawing/2014/main" id="{F6EA874C-AFBB-DF02-D36E-267C38B0BB6D}"/>
              </a:ext>
            </a:extLst>
          </p:cNvPr>
          <p:cNvPicPr>
            <a:picLocks noChangeAspect="1"/>
          </p:cNvPicPr>
          <p:nvPr/>
        </p:nvPicPr>
        <p:blipFill>
          <a:blip r:embed="rId2"/>
          <a:stretch>
            <a:fillRect/>
          </a:stretch>
        </p:blipFill>
        <p:spPr>
          <a:xfrm>
            <a:off x="0" y="2880520"/>
            <a:ext cx="9144000" cy="2562979"/>
          </a:xfrm>
          <a:prstGeom prst="rect">
            <a:avLst/>
          </a:prstGeom>
        </p:spPr>
      </p:pic>
    </p:spTree>
    <p:extLst>
      <p:ext uri="{BB962C8B-B14F-4D97-AF65-F5344CB8AC3E}">
        <p14:creationId xmlns:p14="http://schemas.microsoft.com/office/powerpoint/2010/main" val="1208193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76EB3-4D8E-9D77-3988-B7F175C18AEB}"/>
              </a:ext>
            </a:extLst>
          </p:cNvPr>
          <p:cNvSpPr>
            <a:spLocks noGrp="1"/>
          </p:cNvSpPr>
          <p:nvPr>
            <p:ph type="title"/>
          </p:nvPr>
        </p:nvSpPr>
        <p:spPr>
          <a:xfrm>
            <a:off x="114300" y="76200"/>
            <a:ext cx="8915400" cy="1143000"/>
          </a:xfrm>
        </p:spPr>
        <p:txBody>
          <a:bodyPr/>
          <a:lstStyle/>
          <a:p>
            <a:r>
              <a:rPr lang="en-GB" sz="3200" dirty="0"/>
              <a:t>Scenario 1.2: Converting E01 Image File to Raw Image File</a:t>
            </a:r>
            <a:br>
              <a:rPr lang="en-GB" dirty="0"/>
            </a:br>
            <a:endParaRPr lang="en-GB" dirty="0"/>
          </a:p>
        </p:txBody>
      </p:sp>
      <p:sp>
        <p:nvSpPr>
          <p:cNvPr id="3" name="Content Placeholder 2">
            <a:extLst>
              <a:ext uri="{FF2B5EF4-FFF2-40B4-BE49-F238E27FC236}">
                <a16:creationId xmlns:a16="http://schemas.microsoft.com/office/drawing/2014/main" id="{9E0F3ED5-0492-8528-8BEA-D07B441DB074}"/>
              </a:ext>
            </a:extLst>
          </p:cNvPr>
          <p:cNvSpPr>
            <a:spLocks noGrp="1"/>
          </p:cNvSpPr>
          <p:nvPr>
            <p:ph idx="1"/>
          </p:nvPr>
        </p:nvSpPr>
        <p:spPr>
          <a:xfrm>
            <a:off x="228600" y="1219201"/>
            <a:ext cx="8534400" cy="7620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E01 file must be converted to raw image file format using “</a:t>
            </a:r>
            <a:r>
              <a:rPr lang="en-US" sz="2000" dirty="0" err="1">
                <a:latin typeface="Calibri" panose="020F0502020204030204" pitchFamily="34" charset="0"/>
                <a:ea typeface="Calibri" panose="020F0502020204030204" pitchFamily="34" charset="0"/>
                <a:cs typeface="Calibri" panose="020F0502020204030204" pitchFamily="34" charset="0"/>
              </a:rPr>
              <a:t>ewfmount</a:t>
            </a:r>
            <a:r>
              <a:rPr lang="en-US" sz="2000" dirty="0">
                <a:latin typeface="Calibri" panose="020F0502020204030204" pitchFamily="34" charset="0"/>
                <a:ea typeface="Calibri" panose="020F0502020204030204" pitchFamily="34" charset="0"/>
                <a:cs typeface="Calibri" panose="020F0502020204030204" pitchFamily="34" charset="0"/>
              </a:rPr>
              <a:t>” to access the mounted volume’s files or directory structure</a:t>
            </a:r>
          </a:p>
          <a:p>
            <a:endParaRPr lang="en-GB" dirty="0"/>
          </a:p>
        </p:txBody>
      </p:sp>
      <p:pic>
        <p:nvPicPr>
          <p:cNvPr id="5" name="Picture 4">
            <a:extLst>
              <a:ext uri="{FF2B5EF4-FFF2-40B4-BE49-F238E27FC236}">
                <a16:creationId xmlns:a16="http://schemas.microsoft.com/office/drawing/2014/main" id="{A458BA35-091B-0F95-AA57-CCFAA2B137EB}"/>
              </a:ext>
            </a:extLst>
          </p:cNvPr>
          <p:cNvPicPr>
            <a:picLocks noChangeAspect="1"/>
          </p:cNvPicPr>
          <p:nvPr/>
        </p:nvPicPr>
        <p:blipFill>
          <a:blip r:embed="rId2"/>
          <a:stretch>
            <a:fillRect/>
          </a:stretch>
        </p:blipFill>
        <p:spPr>
          <a:xfrm>
            <a:off x="228600" y="2123916"/>
            <a:ext cx="3939881" cy="3520745"/>
          </a:xfrm>
          <a:prstGeom prst="rect">
            <a:avLst/>
          </a:prstGeom>
        </p:spPr>
      </p:pic>
      <p:pic>
        <p:nvPicPr>
          <p:cNvPr id="7" name="Picture 6">
            <a:extLst>
              <a:ext uri="{FF2B5EF4-FFF2-40B4-BE49-F238E27FC236}">
                <a16:creationId xmlns:a16="http://schemas.microsoft.com/office/drawing/2014/main" id="{5F6624A9-DC0C-E8F1-F8E9-0BD1BFB4AFA1}"/>
              </a:ext>
            </a:extLst>
          </p:cNvPr>
          <p:cNvPicPr>
            <a:picLocks noChangeAspect="1"/>
          </p:cNvPicPr>
          <p:nvPr/>
        </p:nvPicPr>
        <p:blipFill>
          <a:blip r:embed="rId3"/>
          <a:stretch>
            <a:fillRect/>
          </a:stretch>
        </p:blipFill>
        <p:spPr>
          <a:xfrm>
            <a:off x="4267200" y="2133601"/>
            <a:ext cx="4802878" cy="3520745"/>
          </a:xfrm>
          <a:prstGeom prst="rect">
            <a:avLst/>
          </a:prstGeom>
        </p:spPr>
      </p:pic>
    </p:spTree>
    <p:extLst>
      <p:ext uri="{BB962C8B-B14F-4D97-AF65-F5344CB8AC3E}">
        <p14:creationId xmlns:p14="http://schemas.microsoft.com/office/powerpoint/2010/main" val="2440461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43662-59A1-C4D7-1694-D0155A5EF5EB}"/>
              </a:ext>
            </a:extLst>
          </p:cNvPr>
          <p:cNvSpPr>
            <a:spLocks noGrp="1"/>
          </p:cNvSpPr>
          <p:nvPr>
            <p:ph type="title"/>
          </p:nvPr>
        </p:nvSpPr>
        <p:spPr>
          <a:xfrm>
            <a:off x="457200" y="274638"/>
            <a:ext cx="8229600" cy="639762"/>
          </a:xfrm>
        </p:spPr>
        <p:txBody>
          <a:bodyPr/>
          <a:lstStyle/>
          <a:p>
            <a:r>
              <a:rPr lang="en-GB" dirty="0"/>
              <a:t>Case Group Discussion </a:t>
            </a:r>
          </a:p>
        </p:txBody>
      </p:sp>
      <p:sp>
        <p:nvSpPr>
          <p:cNvPr id="5" name="Slide Number Placeholder 4">
            <a:extLst>
              <a:ext uri="{FF2B5EF4-FFF2-40B4-BE49-F238E27FC236}">
                <a16:creationId xmlns:a16="http://schemas.microsoft.com/office/drawing/2014/main" id="{C214914D-74B1-80FC-A86D-44AE9B9A9E29}"/>
              </a:ext>
            </a:extLst>
          </p:cNvPr>
          <p:cNvSpPr>
            <a:spLocks noGrp="1"/>
          </p:cNvSpPr>
          <p:nvPr>
            <p:ph type="sldNum" sz="quarter" idx="11"/>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algn="r" rtl="0" eaLnBrk="1" fontAlgn="base" hangingPunct="1">
              <a:spcBef>
                <a:spcPct val="0"/>
              </a:spcBef>
              <a:spcAft>
                <a:spcPct val="0"/>
              </a:spcAft>
              <a:defRPr sz="1400" kern="1200">
                <a:solidFill>
                  <a:schemeClr val="tx1"/>
                </a:solidFill>
                <a:latin typeface="Comic Sans MS" panose="030F0702030302020204" pitchFamily="66"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D59D80DC-CCE6-46FA-83FF-07FBF6FF2C7D}" type="slidenum">
              <a:rPr lang="en-US" altLang="en-US" smtClean="0"/>
              <a:pPr>
                <a:defRPr/>
              </a:pPr>
              <a:t>9</a:t>
            </a:fld>
            <a:endParaRPr lang="en-US" altLang="en-US"/>
          </a:p>
        </p:txBody>
      </p:sp>
      <p:pic>
        <p:nvPicPr>
          <p:cNvPr id="6" name="Content Placeholder 5">
            <a:extLst>
              <a:ext uri="{FF2B5EF4-FFF2-40B4-BE49-F238E27FC236}">
                <a16:creationId xmlns:a16="http://schemas.microsoft.com/office/drawing/2014/main" id="{4654B7E1-D235-797C-EB00-AF9F71C41134}"/>
              </a:ext>
            </a:extLst>
          </p:cNvPr>
          <p:cNvPicPr>
            <a:picLocks noGrp="1" noChangeAspect="1"/>
          </p:cNvPicPr>
          <p:nvPr>
            <p:ph idx="1"/>
          </p:nvPr>
        </p:nvPicPr>
        <p:blipFill>
          <a:blip r:embed="rId2"/>
          <a:stretch>
            <a:fillRect/>
          </a:stretch>
        </p:blipFill>
        <p:spPr bwMode="auto">
          <a:xfrm>
            <a:off x="457200" y="1366258"/>
            <a:ext cx="3276600" cy="4234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EEBD16D5-4418-2CCE-A4C3-C75DFF5332AB}"/>
              </a:ext>
            </a:extLst>
          </p:cNvPr>
          <p:cNvSpPr txBox="1"/>
          <p:nvPr/>
        </p:nvSpPr>
        <p:spPr>
          <a:xfrm>
            <a:off x="3886200" y="2971800"/>
            <a:ext cx="5105400" cy="646331"/>
          </a:xfrm>
          <a:prstGeom prst="rect">
            <a:avLst/>
          </a:prstGeom>
          <a:noFill/>
        </p:spPr>
        <p:txBody>
          <a:bodyPr wrap="square">
            <a:spAutoFit/>
          </a:bodyPr>
          <a:lstStyle/>
          <a:p>
            <a:r>
              <a:rPr lang="en-GB" dirty="0"/>
              <a:t>https://uwtsd.display.vevox.com#/present/874644/XZ1Q8A0KQDW2Z31KVUQ7</a:t>
            </a:r>
          </a:p>
        </p:txBody>
      </p:sp>
    </p:spTree>
    <p:extLst>
      <p:ext uri="{BB962C8B-B14F-4D97-AF65-F5344CB8AC3E}">
        <p14:creationId xmlns:p14="http://schemas.microsoft.com/office/powerpoint/2010/main" val="2531199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A7D24-0E21-8DF5-AE50-064F016D8B57}"/>
              </a:ext>
            </a:extLst>
          </p:cNvPr>
          <p:cNvSpPr>
            <a:spLocks noGrp="1"/>
          </p:cNvSpPr>
          <p:nvPr>
            <p:ph type="title"/>
          </p:nvPr>
        </p:nvSpPr>
        <p:spPr>
          <a:xfrm>
            <a:off x="131885" y="76200"/>
            <a:ext cx="8991600" cy="1020762"/>
          </a:xfrm>
        </p:spPr>
        <p:txBody>
          <a:bodyPr/>
          <a:lstStyle/>
          <a:p>
            <a:r>
              <a:rPr lang="en-GB" sz="3200" dirty="0"/>
              <a:t>Scenario 1.3: Converting dd Image File to VHDX File</a:t>
            </a:r>
            <a:br>
              <a:rPr lang="en-GB" dirty="0"/>
            </a:br>
            <a:endParaRPr lang="en-GB" dirty="0"/>
          </a:p>
        </p:txBody>
      </p:sp>
      <p:sp>
        <p:nvSpPr>
          <p:cNvPr id="3" name="Content Placeholder 2">
            <a:extLst>
              <a:ext uri="{FF2B5EF4-FFF2-40B4-BE49-F238E27FC236}">
                <a16:creationId xmlns:a16="http://schemas.microsoft.com/office/drawing/2014/main" id="{C20E4CBD-A224-68D7-B2E0-E87C293ADD25}"/>
              </a:ext>
            </a:extLst>
          </p:cNvPr>
          <p:cNvSpPr>
            <a:spLocks noGrp="1"/>
          </p:cNvSpPr>
          <p:nvPr>
            <p:ph idx="1"/>
          </p:nvPr>
        </p:nvSpPr>
        <p:spPr>
          <a:xfrm>
            <a:off x="131884" y="1178383"/>
            <a:ext cx="8935915" cy="1691482"/>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While performing forensic examination on an image of a system drive, investigators might need to create a live environment of the machine to extract additional artifacts that may not be discovered in static analysis </a:t>
            </a:r>
          </a:p>
          <a:p>
            <a:pPr algn="just"/>
            <a:r>
              <a:rPr lang="en-US" sz="2000" dirty="0">
                <a:latin typeface="Calibri" panose="020F0502020204030204" pitchFamily="34" charset="0"/>
                <a:ea typeface="Calibri" panose="020F0502020204030204" pitchFamily="34" charset="0"/>
                <a:cs typeface="Calibri" panose="020F0502020204030204" pitchFamily="34" charset="0"/>
              </a:rPr>
              <a:t>To do this, the investigator needs to boot the forensically acquired image file as a virtual machine</a:t>
            </a:r>
          </a:p>
          <a:p>
            <a:endParaRPr lang="en-GB" dirty="0"/>
          </a:p>
        </p:txBody>
      </p:sp>
      <p:pic>
        <p:nvPicPr>
          <p:cNvPr id="5" name="Picture 4">
            <a:extLst>
              <a:ext uri="{FF2B5EF4-FFF2-40B4-BE49-F238E27FC236}">
                <a16:creationId xmlns:a16="http://schemas.microsoft.com/office/drawing/2014/main" id="{78708414-5DE8-21E3-B571-D8D153480BFD}"/>
              </a:ext>
            </a:extLst>
          </p:cNvPr>
          <p:cNvPicPr>
            <a:picLocks noChangeAspect="1"/>
          </p:cNvPicPr>
          <p:nvPr/>
        </p:nvPicPr>
        <p:blipFill>
          <a:blip r:embed="rId2"/>
          <a:stretch>
            <a:fillRect/>
          </a:stretch>
        </p:blipFill>
        <p:spPr>
          <a:xfrm>
            <a:off x="-17585" y="2819400"/>
            <a:ext cx="8935915" cy="2046564"/>
          </a:xfrm>
          <a:prstGeom prst="rect">
            <a:avLst/>
          </a:prstGeom>
        </p:spPr>
      </p:pic>
      <p:pic>
        <p:nvPicPr>
          <p:cNvPr id="7" name="Picture 6">
            <a:extLst>
              <a:ext uri="{FF2B5EF4-FFF2-40B4-BE49-F238E27FC236}">
                <a16:creationId xmlns:a16="http://schemas.microsoft.com/office/drawing/2014/main" id="{38B3D2DD-03A8-390E-3A8E-D48165363EC5}"/>
              </a:ext>
            </a:extLst>
          </p:cNvPr>
          <p:cNvPicPr>
            <a:picLocks noChangeAspect="1"/>
          </p:cNvPicPr>
          <p:nvPr/>
        </p:nvPicPr>
        <p:blipFill>
          <a:blip r:embed="rId3"/>
          <a:stretch>
            <a:fillRect/>
          </a:stretch>
        </p:blipFill>
        <p:spPr>
          <a:xfrm>
            <a:off x="0" y="5074711"/>
            <a:ext cx="9144000" cy="1478489"/>
          </a:xfrm>
          <a:prstGeom prst="rect">
            <a:avLst/>
          </a:prstGeom>
        </p:spPr>
      </p:pic>
    </p:spTree>
    <p:extLst>
      <p:ext uri="{BB962C8B-B14F-4D97-AF65-F5344CB8AC3E}">
        <p14:creationId xmlns:p14="http://schemas.microsoft.com/office/powerpoint/2010/main" val="3837632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07A30-F05B-B5F9-A22A-E179713EE7D4}"/>
              </a:ext>
            </a:extLst>
          </p:cNvPr>
          <p:cNvSpPr>
            <a:spLocks noGrp="1"/>
          </p:cNvSpPr>
          <p:nvPr>
            <p:ph type="title"/>
          </p:nvPr>
        </p:nvSpPr>
        <p:spPr>
          <a:xfrm>
            <a:off x="114300" y="14654"/>
            <a:ext cx="7962900" cy="975946"/>
          </a:xfrm>
        </p:spPr>
        <p:txBody>
          <a:bodyPr/>
          <a:lstStyle/>
          <a:p>
            <a:r>
              <a:rPr lang="en-US" sz="3200" dirty="0"/>
              <a:t>Scenario 1.3: Converting dd Image File to VHDX File (Cont’d) </a:t>
            </a:r>
            <a:endParaRPr lang="en-GB" sz="3200" dirty="0"/>
          </a:p>
        </p:txBody>
      </p:sp>
      <p:pic>
        <p:nvPicPr>
          <p:cNvPr id="5" name="Content Placeholder 4">
            <a:extLst>
              <a:ext uri="{FF2B5EF4-FFF2-40B4-BE49-F238E27FC236}">
                <a16:creationId xmlns:a16="http://schemas.microsoft.com/office/drawing/2014/main" id="{E719FF21-CFE1-A930-A524-EA9B6FAAB250}"/>
              </a:ext>
            </a:extLst>
          </p:cNvPr>
          <p:cNvPicPr>
            <a:picLocks noGrp="1" noChangeAspect="1"/>
          </p:cNvPicPr>
          <p:nvPr>
            <p:ph idx="1"/>
          </p:nvPr>
        </p:nvPicPr>
        <p:blipFill>
          <a:blip r:embed="rId2"/>
          <a:stretch>
            <a:fillRect/>
          </a:stretch>
        </p:blipFill>
        <p:spPr>
          <a:xfrm>
            <a:off x="14654" y="1280318"/>
            <a:ext cx="4267776" cy="4297363"/>
          </a:xfrm>
        </p:spPr>
      </p:pic>
      <p:pic>
        <p:nvPicPr>
          <p:cNvPr id="7" name="Picture 6">
            <a:extLst>
              <a:ext uri="{FF2B5EF4-FFF2-40B4-BE49-F238E27FC236}">
                <a16:creationId xmlns:a16="http://schemas.microsoft.com/office/drawing/2014/main" id="{50E17058-8F6C-D7F0-EC36-6A64850DAE82}"/>
              </a:ext>
            </a:extLst>
          </p:cNvPr>
          <p:cNvPicPr>
            <a:picLocks noChangeAspect="1"/>
          </p:cNvPicPr>
          <p:nvPr/>
        </p:nvPicPr>
        <p:blipFill>
          <a:blip r:embed="rId3"/>
          <a:stretch>
            <a:fillRect/>
          </a:stretch>
        </p:blipFill>
        <p:spPr>
          <a:xfrm>
            <a:off x="4442053" y="1066800"/>
            <a:ext cx="4701947" cy="4618120"/>
          </a:xfrm>
          <a:prstGeom prst="rect">
            <a:avLst/>
          </a:prstGeom>
        </p:spPr>
      </p:pic>
    </p:spTree>
    <p:extLst>
      <p:ext uri="{BB962C8B-B14F-4D97-AF65-F5344CB8AC3E}">
        <p14:creationId xmlns:p14="http://schemas.microsoft.com/office/powerpoint/2010/main" val="2506999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7769A-7F69-A2CD-079A-034D79076191}"/>
              </a:ext>
            </a:extLst>
          </p:cNvPr>
          <p:cNvSpPr>
            <a:spLocks noGrp="1"/>
          </p:cNvSpPr>
          <p:nvPr>
            <p:ph type="title"/>
          </p:nvPr>
        </p:nvSpPr>
        <p:spPr>
          <a:xfrm>
            <a:off x="152400" y="109660"/>
            <a:ext cx="8839200" cy="639762"/>
          </a:xfrm>
        </p:spPr>
        <p:txBody>
          <a:bodyPr/>
          <a:lstStyle/>
          <a:p>
            <a:r>
              <a:rPr lang="en-GB" sz="3200" dirty="0"/>
              <a:t>Scenario 1.4: Examining a dd Image File </a:t>
            </a:r>
          </a:p>
        </p:txBody>
      </p:sp>
      <p:sp>
        <p:nvSpPr>
          <p:cNvPr id="3" name="Content Placeholder 2">
            <a:extLst>
              <a:ext uri="{FF2B5EF4-FFF2-40B4-BE49-F238E27FC236}">
                <a16:creationId xmlns:a16="http://schemas.microsoft.com/office/drawing/2014/main" id="{02410B36-94BB-3E8A-F429-2D3E3006F125}"/>
              </a:ext>
            </a:extLst>
          </p:cNvPr>
          <p:cNvSpPr>
            <a:spLocks noGrp="1"/>
          </p:cNvSpPr>
          <p:nvPr>
            <p:ph idx="1"/>
          </p:nvPr>
        </p:nvSpPr>
        <p:spPr>
          <a:xfrm>
            <a:off x="167054" y="838201"/>
            <a:ext cx="8534400" cy="1905000"/>
          </a:xfrm>
        </p:spPr>
        <p:txBody>
          <a:bodyPr/>
          <a:lstStyle/>
          <a:p>
            <a:pPr algn="just"/>
            <a:r>
              <a:rPr lang="en-GB" dirty="0">
                <a:latin typeface="Calibri" panose="020F0502020204030204" pitchFamily="34" charset="0"/>
                <a:ea typeface="Calibri" panose="020F0502020204030204" pitchFamily="34" charset="0"/>
                <a:cs typeface="Calibri" panose="020F0502020204030204" pitchFamily="34" charset="0"/>
              </a:rPr>
              <a:t>Step 1:</a:t>
            </a:r>
          </a:p>
          <a:p>
            <a:pPr lvl="1" algn="just"/>
            <a:r>
              <a:rPr lang="en-US" dirty="0">
                <a:latin typeface="Calibri" panose="020F0502020204030204" pitchFamily="34" charset="0"/>
                <a:ea typeface="Calibri" panose="020F0502020204030204" pitchFamily="34" charset="0"/>
                <a:cs typeface="Calibri" panose="020F0502020204030204" pitchFamily="34" charset="0"/>
              </a:rPr>
              <a:t>Use the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fdisk</a:t>
            </a:r>
            <a:r>
              <a:rPr lang="en-US" dirty="0">
                <a:latin typeface="Calibri" panose="020F0502020204030204" pitchFamily="34" charset="0"/>
                <a:ea typeface="Calibri" panose="020F0502020204030204" pitchFamily="34" charset="0"/>
                <a:cs typeface="Calibri" panose="020F0502020204030204" pitchFamily="34" charset="0"/>
              </a:rPr>
              <a:t> command to list information such as sector size, start sector, and type of evidence file </a:t>
            </a:r>
            <a:r>
              <a:rPr lang="en-US" b="1" dirty="0">
                <a:latin typeface="Calibri" panose="020F0502020204030204" pitchFamily="34" charset="0"/>
                <a:ea typeface="Calibri" panose="020F0502020204030204" pitchFamily="34" charset="0"/>
                <a:cs typeface="Calibri" panose="020F0502020204030204" pitchFamily="34" charset="0"/>
              </a:rPr>
              <a:t>Syntax</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fdisk</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 -l &lt;</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file_name</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&gt; </a:t>
            </a:r>
          </a:p>
          <a:p>
            <a:pPr lvl="1" algn="just"/>
            <a:r>
              <a:rPr lang="en-US" dirty="0">
                <a:latin typeface="Calibri" panose="020F0502020204030204" pitchFamily="34" charset="0"/>
                <a:ea typeface="Calibri" panose="020F0502020204030204" pitchFamily="34" charset="0"/>
                <a:cs typeface="Calibri" panose="020F0502020204030204" pitchFamily="34" charset="0"/>
              </a:rPr>
              <a:t>The sector start point is required for calculating the offset value before mounting the image file</a:t>
            </a:r>
          </a:p>
        </p:txBody>
      </p:sp>
      <p:pic>
        <p:nvPicPr>
          <p:cNvPr id="5" name="Picture 4">
            <a:extLst>
              <a:ext uri="{FF2B5EF4-FFF2-40B4-BE49-F238E27FC236}">
                <a16:creationId xmlns:a16="http://schemas.microsoft.com/office/drawing/2014/main" id="{5F231E00-FCD2-B7FB-2610-9254B98CB414}"/>
              </a:ext>
            </a:extLst>
          </p:cNvPr>
          <p:cNvPicPr>
            <a:picLocks noChangeAspect="1"/>
          </p:cNvPicPr>
          <p:nvPr/>
        </p:nvPicPr>
        <p:blipFill>
          <a:blip r:embed="rId2"/>
          <a:stretch>
            <a:fillRect/>
          </a:stretch>
        </p:blipFill>
        <p:spPr>
          <a:xfrm>
            <a:off x="309196" y="2619380"/>
            <a:ext cx="8525608" cy="2990839"/>
          </a:xfrm>
          <a:prstGeom prst="rect">
            <a:avLst/>
          </a:prstGeom>
        </p:spPr>
      </p:pic>
    </p:spTree>
    <p:extLst>
      <p:ext uri="{BB962C8B-B14F-4D97-AF65-F5344CB8AC3E}">
        <p14:creationId xmlns:p14="http://schemas.microsoft.com/office/powerpoint/2010/main" val="3640978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22E7-E607-EA72-0BCA-6DE0D7B4E419}"/>
              </a:ext>
            </a:extLst>
          </p:cNvPr>
          <p:cNvSpPr>
            <a:spLocks noGrp="1"/>
          </p:cNvSpPr>
          <p:nvPr>
            <p:ph type="title"/>
          </p:nvPr>
        </p:nvSpPr>
        <p:spPr>
          <a:xfrm>
            <a:off x="-26378" y="76200"/>
            <a:ext cx="9109821" cy="609600"/>
          </a:xfrm>
        </p:spPr>
        <p:txBody>
          <a:bodyPr/>
          <a:lstStyle/>
          <a:p>
            <a:r>
              <a:rPr lang="en-GB" sz="2800" dirty="0"/>
              <a:t>Scenario 1.4: Examining a dd Image File (Cont’d) </a:t>
            </a:r>
          </a:p>
        </p:txBody>
      </p:sp>
      <p:pic>
        <p:nvPicPr>
          <p:cNvPr id="5" name="Content Placeholder 4">
            <a:extLst>
              <a:ext uri="{FF2B5EF4-FFF2-40B4-BE49-F238E27FC236}">
                <a16:creationId xmlns:a16="http://schemas.microsoft.com/office/drawing/2014/main" id="{FC67AC4A-3730-57B5-886F-7E5E92AAF305}"/>
              </a:ext>
            </a:extLst>
          </p:cNvPr>
          <p:cNvPicPr>
            <a:picLocks noGrp="1" noChangeAspect="1"/>
          </p:cNvPicPr>
          <p:nvPr>
            <p:ph idx="1"/>
          </p:nvPr>
        </p:nvPicPr>
        <p:blipFill>
          <a:blip r:embed="rId2"/>
          <a:stretch>
            <a:fillRect/>
          </a:stretch>
        </p:blipFill>
        <p:spPr>
          <a:xfrm>
            <a:off x="17585" y="990600"/>
            <a:ext cx="4132020" cy="4038600"/>
          </a:xfrm>
        </p:spPr>
      </p:pic>
      <p:pic>
        <p:nvPicPr>
          <p:cNvPr id="7" name="Picture 6">
            <a:extLst>
              <a:ext uri="{FF2B5EF4-FFF2-40B4-BE49-F238E27FC236}">
                <a16:creationId xmlns:a16="http://schemas.microsoft.com/office/drawing/2014/main" id="{4846CF9D-E2F2-2485-B772-0AF373998588}"/>
              </a:ext>
            </a:extLst>
          </p:cNvPr>
          <p:cNvPicPr>
            <a:picLocks noChangeAspect="1"/>
          </p:cNvPicPr>
          <p:nvPr/>
        </p:nvPicPr>
        <p:blipFill>
          <a:blip r:embed="rId3"/>
          <a:stretch>
            <a:fillRect/>
          </a:stretch>
        </p:blipFill>
        <p:spPr>
          <a:xfrm>
            <a:off x="4462571" y="1066800"/>
            <a:ext cx="4663844" cy="4549534"/>
          </a:xfrm>
          <a:prstGeom prst="rect">
            <a:avLst/>
          </a:prstGeom>
        </p:spPr>
      </p:pic>
    </p:spTree>
    <p:extLst>
      <p:ext uri="{BB962C8B-B14F-4D97-AF65-F5344CB8AC3E}">
        <p14:creationId xmlns:p14="http://schemas.microsoft.com/office/powerpoint/2010/main" val="1495201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AF643-A43E-523F-19D6-AA3ACC5AD3DB}"/>
              </a:ext>
            </a:extLst>
          </p:cNvPr>
          <p:cNvSpPr>
            <a:spLocks noGrp="1"/>
          </p:cNvSpPr>
          <p:nvPr>
            <p:ph type="title"/>
          </p:nvPr>
        </p:nvSpPr>
        <p:spPr>
          <a:xfrm>
            <a:off x="120162" y="124313"/>
            <a:ext cx="8991600" cy="639762"/>
          </a:xfrm>
        </p:spPr>
        <p:txBody>
          <a:bodyPr/>
          <a:lstStyle/>
          <a:p>
            <a:r>
              <a:rPr lang="en-US" sz="3200" dirty="0"/>
              <a:t>Scenario 1.5: Examining Physical Hard Disk </a:t>
            </a:r>
            <a:endParaRPr lang="en-GB" sz="3200" dirty="0"/>
          </a:p>
        </p:txBody>
      </p:sp>
      <p:sp>
        <p:nvSpPr>
          <p:cNvPr id="3" name="Content Placeholder 2">
            <a:extLst>
              <a:ext uri="{FF2B5EF4-FFF2-40B4-BE49-F238E27FC236}">
                <a16:creationId xmlns:a16="http://schemas.microsoft.com/office/drawing/2014/main" id="{23B3B257-0037-53FD-0C36-F161D29E8326}"/>
              </a:ext>
            </a:extLst>
          </p:cNvPr>
          <p:cNvSpPr>
            <a:spLocks noGrp="1"/>
          </p:cNvSpPr>
          <p:nvPr>
            <p:ph idx="1"/>
          </p:nvPr>
        </p:nvSpPr>
        <p:spPr>
          <a:xfrm>
            <a:off x="120162" y="764075"/>
            <a:ext cx="8903676" cy="2207725"/>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Step 1: Determine the file system type</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Run the </a:t>
            </a:r>
            <a:r>
              <a:rPr lang="en-US" sz="1600" dirty="0" err="1">
                <a:latin typeface="Calibri" panose="020F0502020204030204" pitchFamily="34" charset="0"/>
                <a:ea typeface="Calibri" panose="020F0502020204030204" pitchFamily="34" charset="0"/>
                <a:cs typeface="Calibri" panose="020F0502020204030204" pitchFamily="34" charset="0"/>
              </a:rPr>
              <a:t>lshw</a:t>
            </a:r>
            <a:r>
              <a:rPr lang="en-US" sz="1600" dirty="0">
                <a:latin typeface="Calibri" panose="020F0502020204030204" pitchFamily="34" charset="0"/>
                <a:ea typeface="Calibri" panose="020F0502020204030204" pitchFamily="34" charset="0"/>
                <a:cs typeface="Calibri" panose="020F0502020204030204" pitchFamily="34" charset="0"/>
              </a:rPr>
              <a:t> command in the command line terminal to view the attached hard disk and file system used in it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a:t>
            </a:r>
            <a:r>
              <a:rPr lang="en-US" sz="1600" dirty="0" err="1">
                <a:latin typeface="Calibri" panose="020F0502020204030204" pitchFamily="34" charset="0"/>
                <a:ea typeface="Calibri" panose="020F0502020204030204" pitchFamily="34" charset="0"/>
                <a:cs typeface="Calibri" panose="020F0502020204030204" pitchFamily="34" charset="0"/>
              </a:rPr>
              <a:t>lshw</a:t>
            </a:r>
            <a:r>
              <a:rPr lang="en-US" sz="1600" dirty="0">
                <a:latin typeface="Calibri" panose="020F0502020204030204" pitchFamily="34" charset="0"/>
                <a:ea typeface="Calibri" panose="020F0502020204030204" pitchFamily="34" charset="0"/>
                <a:cs typeface="Calibri" panose="020F0502020204030204" pitchFamily="34" charset="0"/>
              </a:rPr>
              <a:t>” is a command-line utility that lists detailed information about various hardware devices available on the machine </a:t>
            </a: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Note:</a:t>
            </a:r>
            <a:r>
              <a:rPr lang="en-US" sz="2000" dirty="0">
                <a:latin typeface="Calibri" panose="020F0502020204030204" pitchFamily="34" charset="0"/>
                <a:ea typeface="Calibri" panose="020F0502020204030204" pitchFamily="34" charset="0"/>
                <a:cs typeface="Calibri" panose="020F0502020204030204" pitchFamily="34" charset="0"/>
              </a:rPr>
              <a:t> Running the “</a:t>
            </a:r>
            <a:r>
              <a:rPr lang="en-US" sz="2000" dirty="0" err="1">
                <a:latin typeface="Calibri" panose="020F0502020204030204" pitchFamily="34" charset="0"/>
                <a:ea typeface="Calibri" panose="020F0502020204030204" pitchFamily="34" charset="0"/>
                <a:cs typeface="Calibri" panose="020F0502020204030204" pitchFamily="34" charset="0"/>
              </a:rPr>
              <a:t>lshw</a:t>
            </a:r>
            <a:r>
              <a:rPr lang="en-US" sz="2000" dirty="0">
                <a:latin typeface="Calibri" panose="020F0502020204030204" pitchFamily="34" charset="0"/>
                <a:ea typeface="Calibri" panose="020F0502020204030204" pitchFamily="34" charset="0"/>
                <a:cs typeface="Calibri" panose="020F0502020204030204" pitchFamily="34" charset="0"/>
              </a:rPr>
              <a:t>” command without any “options” generates information about all detected hardware on the machine</a:t>
            </a:r>
          </a:p>
          <a:p>
            <a:endParaRPr lang="en-GB" dirty="0"/>
          </a:p>
        </p:txBody>
      </p:sp>
      <p:pic>
        <p:nvPicPr>
          <p:cNvPr id="5" name="Picture 4">
            <a:extLst>
              <a:ext uri="{FF2B5EF4-FFF2-40B4-BE49-F238E27FC236}">
                <a16:creationId xmlns:a16="http://schemas.microsoft.com/office/drawing/2014/main" id="{6BA8B9E9-B977-B3AD-9A90-8D1546CB4ADD}"/>
              </a:ext>
            </a:extLst>
          </p:cNvPr>
          <p:cNvPicPr>
            <a:picLocks noChangeAspect="1"/>
          </p:cNvPicPr>
          <p:nvPr/>
        </p:nvPicPr>
        <p:blipFill>
          <a:blip r:embed="rId2"/>
          <a:stretch>
            <a:fillRect/>
          </a:stretch>
        </p:blipFill>
        <p:spPr>
          <a:xfrm>
            <a:off x="0" y="2957146"/>
            <a:ext cx="9023838" cy="3017782"/>
          </a:xfrm>
          <a:prstGeom prst="rect">
            <a:avLst/>
          </a:prstGeom>
        </p:spPr>
      </p:pic>
    </p:spTree>
    <p:extLst>
      <p:ext uri="{BB962C8B-B14F-4D97-AF65-F5344CB8AC3E}">
        <p14:creationId xmlns:p14="http://schemas.microsoft.com/office/powerpoint/2010/main" val="65622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A5CAD-1F0A-3A0B-DC09-CB013CB0B5CC}"/>
              </a:ext>
            </a:extLst>
          </p:cNvPr>
          <p:cNvSpPr>
            <a:spLocks noGrp="1"/>
          </p:cNvSpPr>
          <p:nvPr>
            <p:ph type="title"/>
          </p:nvPr>
        </p:nvSpPr>
        <p:spPr>
          <a:xfrm>
            <a:off x="0" y="76200"/>
            <a:ext cx="9067800" cy="533400"/>
          </a:xfrm>
        </p:spPr>
        <p:txBody>
          <a:bodyPr/>
          <a:lstStyle/>
          <a:p>
            <a:r>
              <a:rPr lang="en-US" sz="2800" dirty="0"/>
              <a:t>Scenario 1.5: Examining Physical Hard Disk (Cont’d)</a:t>
            </a:r>
            <a:br>
              <a:rPr lang="en-US" dirty="0"/>
            </a:br>
            <a:endParaRPr lang="en-GB" dirty="0"/>
          </a:p>
        </p:txBody>
      </p:sp>
      <p:sp>
        <p:nvSpPr>
          <p:cNvPr id="3" name="Content Placeholder 2">
            <a:extLst>
              <a:ext uri="{FF2B5EF4-FFF2-40B4-BE49-F238E27FC236}">
                <a16:creationId xmlns:a16="http://schemas.microsoft.com/office/drawing/2014/main" id="{A4C07192-A482-B8F4-2545-CE2C81157B19}"/>
              </a:ext>
            </a:extLst>
          </p:cNvPr>
          <p:cNvSpPr>
            <a:spLocks noGrp="1"/>
          </p:cNvSpPr>
          <p:nvPr>
            <p:ph idx="1"/>
          </p:nvPr>
        </p:nvSpPr>
        <p:spPr>
          <a:xfrm>
            <a:off x="152400" y="762001"/>
            <a:ext cx="8915400" cy="20574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Step 2: List the partitions available on the evidence hard disk</a:t>
            </a:r>
          </a:p>
          <a:p>
            <a:pPr lvl="1" algn="just"/>
            <a:r>
              <a:rPr lang="en-US" dirty="0">
                <a:latin typeface="Calibri" panose="020F0502020204030204" pitchFamily="34" charset="0"/>
                <a:ea typeface="Calibri" panose="020F0502020204030204" pitchFamily="34" charset="0"/>
                <a:cs typeface="Calibri" panose="020F0502020204030204" pitchFamily="34" charset="0"/>
              </a:rPr>
              <a:t>The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lsblk</a:t>
            </a:r>
            <a:r>
              <a:rPr lang="en-US" dirty="0">
                <a:latin typeface="Calibri" panose="020F0502020204030204" pitchFamily="34" charset="0"/>
                <a:ea typeface="Calibri" panose="020F0502020204030204" pitchFamily="34" charset="0"/>
                <a:cs typeface="Calibri" panose="020F0502020204030204" pitchFamily="34" charset="0"/>
              </a:rPr>
              <a:t> command lists information about all blocked devices connected to the system</a:t>
            </a:r>
          </a:p>
          <a:p>
            <a:pPr algn="just"/>
            <a:r>
              <a:rPr lang="en-US" sz="2000" dirty="0">
                <a:latin typeface="Calibri" panose="020F0502020204030204" pitchFamily="34" charset="0"/>
                <a:ea typeface="Calibri" panose="020F0502020204030204" pitchFamily="34" charset="0"/>
                <a:cs typeface="Calibri" panose="020F0502020204030204" pitchFamily="34" charset="0"/>
              </a:rPr>
              <a:t>Step 3: Mount the Windows file system on Linux using “mount” command</a:t>
            </a:r>
          </a:p>
          <a:p>
            <a:pPr lvl="1" algn="just"/>
            <a:r>
              <a:rPr lang="en-US" dirty="0">
                <a:latin typeface="Calibri" panose="020F0502020204030204" pitchFamily="34" charset="0"/>
                <a:ea typeface="Calibri" panose="020F0502020204030204" pitchFamily="34" charset="0"/>
                <a:cs typeface="Calibri" panose="020F0502020204030204" pitchFamily="34" charset="0"/>
              </a:rPr>
              <a:t>Command: mount –t ntfs-3g –o </a:t>
            </a:r>
            <a:r>
              <a:rPr lang="en-US" dirty="0" err="1">
                <a:latin typeface="Calibri" panose="020F0502020204030204" pitchFamily="34" charset="0"/>
                <a:ea typeface="Calibri" panose="020F0502020204030204" pitchFamily="34" charset="0"/>
                <a:cs typeface="Calibri" panose="020F0502020204030204" pitchFamily="34" charset="0"/>
              </a:rPr>
              <a:t>ro</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partition_number</a:t>
            </a:r>
            <a:r>
              <a:rPr lang="en-US" dirty="0">
                <a:latin typeface="Calibri" panose="020F0502020204030204" pitchFamily="34" charset="0"/>
                <a:ea typeface="Calibri" panose="020F0502020204030204" pitchFamily="34" charset="0"/>
                <a:cs typeface="Calibri" panose="020F0502020204030204" pitchFamily="34" charset="0"/>
              </a:rPr>
              <a:t>][</a:t>
            </a:r>
            <a:r>
              <a:rPr lang="en-US" dirty="0" err="1">
                <a:latin typeface="Calibri" panose="020F0502020204030204" pitchFamily="34" charset="0"/>
                <a:ea typeface="Calibri" panose="020F0502020204030204" pitchFamily="34" charset="0"/>
                <a:cs typeface="Calibri" panose="020F0502020204030204" pitchFamily="34" charset="0"/>
              </a:rPr>
              <a:t>mount_directory</a:t>
            </a:r>
            <a:r>
              <a:rPr lang="en-US" dirty="0">
                <a:latin typeface="Calibri" panose="020F0502020204030204" pitchFamily="34" charset="0"/>
                <a:ea typeface="Calibri" panose="020F0502020204030204" pitchFamily="34" charset="0"/>
                <a:cs typeface="Calibri" panose="020F0502020204030204" pitchFamily="34" charset="0"/>
              </a:rPr>
              <a:t>]</a:t>
            </a:r>
          </a:p>
          <a:p>
            <a:endParaRPr lang="en-GB" dirty="0"/>
          </a:p>
        </p:txBody>
      </p:sp>
      <p:pic>
        <p:nvPicPr>
          <p:cNvPr id="5" name="Picture 4">
            <a:extLst>
              <a:ext uri="{FF2B5EF4-FFF2-40B4-BE49-F238E27FC236}">
                <a16:creationId xmlns:a16="http://schemas.microsoft.com/office/drawing/2014/main" id="{1000EDF8-AD3F-63C5-4590-72AB912ECAD0}"/>
              </a:ext>
            </a:extLst>
          </p:cNvPr>
          <p:cNvPicPr>
            <a:picLocks noChangeAspect="1"/>
          </p:cNvPicPr>
          <p:nvPr/>
        </p:nvPicPr>
        <p:blipFill>
          <a:blip r:embed="rId2"/>
          <a:stretch>
            <a:fillRect/>
          </a:stretch>
        </p:blipFill>
        <p:spPr>
          <a:xfrm>
            <a:off x="0" y="2590801"/>
            <a:ext cx="9067800" cy="3032296"/>
          </a:xfrm>
          <a:prstGeom prst="rect">
            <a:avLst/>
          </a:prstGeom>
        </p:spPr>
      </p:pic>
    </p:spTree>
    <p:extLst>
      <p:ext uri="{BB962C8B-B14F-4D97-AF65-F5344CB8AC3E}">
        <p14:creationId xmlns:p14="http://schemas.microsoft.com/office/powerpoint/2010/main" val="2617560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09A86-FE9D-EE6C-DFD4-3C3439460858}"/>
              </a:ext>
            </a:extLst>
          </p:cNvPr>
          <p:cNvSpPr>
            <a:spLocks noGrp="1"/>
          </p:cNvSpPr>
          <p:nvPr>
            <p:ph type="title"/>
          </p:nvPr>
        </p:nvSpPr>
        <p:spPr>
          <a:xfrm>
            <a:off x="38100" y="76200"/>
            <a:ext cx="9067800" cy="563562"/>
          </a:xfrm>
        </p:spPr>
        <p:txBody>
          <a:bodyPr/>
          <a:lstStyle/>
          <a:p>
            <a:r>
              <a:rPr lang="en-US" sz="2800" dirty="0"/>
              <a:t>Scenario 1.5: Examining Physical Hard Disk (Cont’d)</a:t>
            </a:r>
            <a:br>
              <a:rPr lang="en-US" sz="2800" dirty="0"/>
            </a:br>
            <a:endParaRPr lang="en-GB" sz="2800" dirty="0"/>
          </a:p>
        </p:txBody>
      </p:sp>
      <p:sp>
        <p:nvSpPr>
          <p:cNvPr id="3" name="Content Placeholder 2">
            <a:extLst>
              <a:ext uri="{FF2B5EF4-FFF2-40B4-BE49-F238E27FC236}">
                <a16:creationId xmlns:a16="http://schemas.microsoft.com/office/drawing/2014/main" id="{7B575901-EA5E-0158-A0A3-65840250EBB3}"/>
              </a:ext>
            </a:extLst>
          </p:cNvPr>
          <p:cNvSpPr>
            <a:spLocks noGrp="1"/>
          </p:cNvSpPr>
          <p:nvPr>
            <p:ph idx="1"/>
          </p:nvPr>
        </p:nvSpPr>
        <p:spPr>
          <a:xfrm>
            <a:off x="152400" y="762001"/>
            <a:ext cx="8839200" cy="6096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After the partition is mounted, the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MOUNTPOINT</a:t>
            </a:r>
            <a:r>
              <a:rPr lang="en-US" sz="2000" dirty="0">
                <a:latin typeface="Calibri" panose="020F0502020204030204" pitchFamily="34" charset="0"/>
                <a:ea typeface="Calibri" panose="020F0502020204030204" pitchFamily="34" charset="0"/>
                <a:cs typeface="Calibri" panose="020F0502020204030204" pitchFamily="34" charset="0"/>
              </a:rPr>
              <a:t> for the partition is updated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/media/windows</a:t>
            </a:r>
          </a:p>
          <a:p>
            <a:endParaRPr lang="en-GB" dirty="0"/>
          </a:p>
        </p:txBody>
      </p:sp>
      <p:pic>
        <p:nvPicPr>
          <p:cNvPr id="5" name="Picture 4">
            <a:extLst>
              <a:ext uri="{FF2B5EF4-FFF2-40B4-BE49-F238E27FC236}">
                <a16:creationId xmlns:a16="http://schemas.microsoft.com/office/drawing/2014/main" id="{95AD393E-D40F-D4FC-4121-55DB1E49BCF1}"/>
              </a:ext>
            </a:extLst>
          </p:cNvPr>
          <p:cNvPicPr>
            <a:picLocks noChangeAspect="1"/>
          </p:cNvPicPr>
          <p:nvPr/>
        </p:nvPicPr>
        <p:blipFill>
          <a:blip r:embed="rId2"/>
          <a:stretch>
            <a:fillRect/>
          </a:stretch>
        </p:blipFill>
        <p:spPr>
          <a:xfrm>
            <a:off x="838200" y="1600200"/>
            <a:ext cx="6397429" cy="4038600"/>
          </a:xfrm>
          <a:prstGeom prst="rect">
            <a:avLst/>
          </a:prstGeom>
        </p:spPr>
      </p:pic>
    </p:spTree>
    <p:extLst>
      <p:ext uri="{BB962C8B-B14F-4D97-AF65-F5344CB8AC3E}">
        <p14:creationId xmlns:p14="http://schemas.microsoft.com/office/powerpoint/2010/main" val="3077503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87744-4B5C-E1AD-BD48-187EA1D0FCB8}"/>
              </a:ext>
            </a:extLst>
          </p:cNvPr>
          <p:cNvSpPr>
            <a:spLocks noGrp="1"/>
          </p:cNvSpPr>
          <p:nvPr>
            <p:ph type="title"/>
          </p:nvPr>
        </p:nvSpPr>
        <p:spPr>
          <a:xfrm>
            <a:off x="0" y="17135"/>
            <a:ext cx="9067800" cy="517525"/>
          </a:xfrm>
        </p:spPr>
        <p:txBody>
          <a:bodyPr/>
          <a:lstStyle/>
          <a:p>
            <a:r>
              <a:rPr lang="en-GB" sz="3200" dirty="0"/>
              <a:t>Scenario 1.6: Examining Mac APFS Image File</a:t>
            </a:r>
            <a:br>
              <a:rPr lang="en-GB" sz="3200" dirty="0"/>
            </a:br>
            <a:endParaRPr lang="en-GB" sz="3200" dirty="0"/>
          </a:p>
        </p:txBody>
      </p:sp>
      <p:sp>
        <p:nvSpPr>
          <p:cNvPr id="3" name="Content Placeholder 2">
            <a:extLst>
              <a:ext uri="{FF2B5EF4-FFF2-40B4-BE49-F238E27FC236}">
                <a16:creationId xmlns:a16="http://schemas.microsoft.com/office/drawing/2014/main" id="{F8803770-8AE6-2F06-F5BE-F5CA23C2AB09}"/>
              </a:ext>
            </a:extLst>
          </p:cNvPr>
          <p:cNvSpPr>
            <a:spLocks noGrp="1"/>
          </p:cNvSpPr>
          <p:nvPr>
            <p:ph idx="1"/>
          </p:nvPr>
        </p:nvSpPr>
        <p:spPr>
          <a:xfrm>
            <a:off x="76200" y="549166"/>
            <a:ext cx="8991600" cy="2011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When the acquired evidence contains APFS and the forensic workstation is Linux, an investigator can use either mount, </a:t>
            </a:r>
            <a:r>
              <a:rPr lang="en-US" sz="2000" dirty="0" err="1">
                <a:latin typeface="Calibri" panose="020F0502020204030204" pitchFamily="34" charset="0"/>
                <a:ea typeface="Calibri" panose="020F0502020204030204" pitchFamily="34" charset="0"/>
                <a:cs typeface="Calibri" panose="020F0502020204030204" pitchFamily="34" charset="0"/>
              </a:rPr>
              <a:t>losetup</a:t>
            </a:r>
            <a:r>
              <a:rPr lang="en-US" sz="2000" dirty="0">
                <a:latin typeface="Calibri" panose="020F0502020204030204" pitchFamily="34" charset="0"/>
                <a:ea typeface="Calibri" panose="020F0502020204030204" pitchFamily="34" charset="0"/>
                <a:cs typeface="Calibri" panose="020F0502020204030204" pitchFamily="34" charset="0"/>
              </a:rPr>
              <a:t>, (mount and </a:t>
            </a:r>
            <a:r>
              <a:rPr lang="en-US" sz="2000" dirty="0" err="1">
                <a:latin typeface="Calibri" panose="020F0502020204030204" pitchFamily="34" charset="0"/>
                <a:ea typeface="Calibri" panose="020F0502020204030204" pitchFamily="34" charset="0"/>
                <a:cs typeface="Calibri" panose="020F0502020204030204" pitchFamily="34" charset="0"/>
              </a:rPr>
              <a:t>losetup</a:t>
            </a:r>
            <a:r>
              <a:rPr lang="en-US" sz="2000" dirty="0">
                <a:latin typeface="Calibri" panose="020F0502020204030204" pitchFamily="34" charset="0"/>
                <a:ea typeface="Calibri" panose="020F0502020204030204" pitchFamily="34" charset="0"/>
                <a:cs typeface="Calibri" panose="020F0502020204030204" pitchFamily="34" charset="0"/>
              </a:rPr>
              <a:t>) together, or (</a:t>
            </a:r>
            <a:r>
              <a:rPr lang="en-US" sz="2000" dirty="0" err="1">
                <a:latin typeface="Calibri" panose="020F0502020204030204" pitchFamily="34" charset="0"/>
                <a:ea typeface="Calibri" panose="020F0502020204030204" pitchFamily="34" charset="0"/>
                <a:cs typeface="Calibri" panose="020F0502020204030204" pitchFamily="34" charset="0"/>
              </a:rPr>
              <a:t>apfs</a:t>
            </a:r>
            <a:r>
              <a:rPr lang="en-US" sz="2000" dirty="0">
                <a:latin typeface="Calibri" panose="020F0502020204030204" pitchFamily="34" charset="0"/>
                <a:ea typeface="Calibri" panose="020F0502020204030204" pitchFamily="34" charset="0"/>
                <a:cs typeface="Calibri" panose="020F0502020204030204" pitchFamily="34" charset="0"/>
              </a:rPr>
              <a:t>-fuse) or (</a:t>
            </a:r>
            <a:r>
              <a:rPr lang="en-US" sz="2000" dirty="0" err="1">
                <a:latin typeface="Calibri" panose="020F0502020204030204" pitchFamily="34" charset="0"/>
                <a:ea typeface="Calibri" panose="020F0502020204030204" pitchFamily="34" charset="0"/>
                <a:cs typeface="Calibri" panose="020F0502020204030204" pitchFamily="34" charset="0"/>
              </a:rPr>
              <a:t>apfs</a:t>
            </a:r>
            <a:r>
              <a:rPr lang="en-US" sz="2000" dirty="0">
                <a:latin typeface="Calibri" panose="020F0502020204030204" pitchFamily="34" charset="0"/>
                <a:ea typeface="Calibri" panose="020F0502020204030204" pitchFamily="34" charset="0"/>
                <a:cs typeface="Calibri" panose="020F0502020204030204" pitchFamily="34" charset="0"/>
              </a:rPr>
              <a:t>-fuse and </a:t>
            </a:r>
            <a:r>
              <a:rPr lang="en-US" sz="2000" dirty="0" err="1">
                <a:latin typeface="Calibri" panose="020F0502020204030204" pitchFamily="34" charset="0"/>
                <a:ea typeface="Calibri" panose="020F0502020204030204" pitchFamily="34" charset="0"/>
                <a:cs typeface="Calibri" panose="020F0502020204030204" pitchFamily="34" charset="0"/>
              </a:rPr>
              <a:t>losetup</a:t>
            </a:r>
            <a:r>
              <a:rPr lang="en-US" sz="2000" dirty="0">
                <a:latin typeface="Calibri" panose="020F0502020204030204" pitchFamily="34" charset="0"/>
                <a:ea typeface="Calibri" panose="020F0502020204030204" pitchFamily="34" charset="0"/>
                <a:cs typeface="Calibri" panose="020F0502020204030204" pitchFamily="34" charset="0"/>
              </a:rPr>
              <a:t>) together to mount (read-only) the image and view its contents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this scenario, we shall be mounting the evidence using </a:t>
            </a:r>
            <a:r>
              <a:rPr lang="en-US" sz="2000" dirty="0" err="1">
                <a:latin typeface="Calibri" panose="020F0502020204030204" pitchFamily="34" charset="0"/>
                <a:ea typeface="Calibri" panose="020F0502020204030204" pitchFamily="34" charset="0"/>
                <a:cs typeface="Calibri" panose="020F0502020204030204" pitchFamily="34" charset="0"/>
              </a:rPr>
              <a:t>losetup</a:t>
            </a:r>
            <a:r>
              <a:rPr lang="en-US" sz="2000" dirty="0">
                <a:latin typeface="Calibri" panose="020F0502020204030204" pitchFamily="34" charset="0"/>
                <a:ea typeface="Calibri" panose="020F0502020204030204" pitchFamily="34" charset="0"/>
                <a:cs typeface="Calibri" panose="020F0502020204030204" pitchFamily="34" charset="0"/>
              </a:rPr>
              <a:t> and </a:t>
            </a:r>
            <a:r>
              <a:rPr lang="en-US" sz="2000" dirty="0" err="1">
                <a:latin typeface="Calibri" panose="020F0502020204030204" pitchFamily="34" charset="0"/>
                <a:ea typeface="Calibri" panose="020F0502020204030204" pitchFamily="34" charset="0"/>
                <a:cs typeface="Calibri" panose="020F0502020204030204" pitchFamily="34" charset="0"/>
              </a:rPr>
              <a:t>apfs</a:t>
            </a:r>
            <a:r>
              <a:rPr lang="en-US" sz="2000" dirty="0">
                <a:latin typeface="Calibri" panose="020F0502020204030204" pitchFamily="34" charset="0"/>
                <a:ea typeface="Calibri" panose="020F0502020204030204" pitchFamily="34" charset="0"/>
                <a:cs typeface="Calibri" panose="020F0502020204030204" pitchFamily="34" charset="0"/>
              </a:rPr>
              <a:t>-fuse together</a:t>
            </a:r>
          </a:p>
          <a:p>
            <a:endParaRPr lang="en-GB" dirty="0"/>
          </a:p>
        </p:txBody>
      </p:sp>
      <p:pic>
        <p:nvPicPr>
          <p:cNvPr id="5" name="Picture 4">
            <a:extLst>
              <a:ext uri="{FF2B5EF4-FFF2-40B4-BE49-F238E27FC236}">
                <a16:creationId xmlns:a16="http://schemas.microsoft.com/office/drawing/2014/main" id="{F70FAA45-9E6A-0AD9-2640-993C972DE28E}"/>
              </a:ext>
            </a:extLst>
          </p:cNvPr>
          <p:cNvPicPr>
            <a:picLocks noChangeAspect="1"/>
          </p:cNvPicPr>
          <p:nvPr/>
        </p:nvPicPr>
        <p:blipFill>
          <a:blip r:embed="rId3"/>
          <a:stretch>
            <a:fillRect/>
          </a:stretch>
        </p:blipFill>
        <p:spPr>
          <a:xfrm>
            <a:off x="46383" y="2448616"/>
            <a:ext cx="9144000" cy="1291356"/>
          </a:xfrm>
          <a:prstGeom prst="rect">
            <a:avLst/>
          </a:prstGeom>
        </p:spPr>
      </p:pic>
      <p:pic>
        <p:nvPicPr>
          <p:cNvPr id="7" name="Picture 6">
            <a:extLst>
              <a:ext uri="{FF2B5EF4-FFF2-40B4-BE49-F238E27FC236}">
                <a16:creationId xmlns:a16="http://schemas.microsoft.com/office/drawing/2014/main" id="{183B6F7B-CBF4-6416-A879-5DA1469E654D}"/>
              </a:ext>
            </a:extLst>
          </p:cNvPr>
          <p:cNvPicPr>
            <a:picLocks noChangeAspect="1"/>
          </p:cNvPicPr>
          <p:nvPr/>
        </p:nvPicPr>
        <p:blipFill>
          <a:blip r:embed="rId4"/>
          <a:stretch>
            <a:fillRect/>
          </a:stretch>
        </p:blipFill>
        <p:spPr>
          <a:xfrm>
            <a:off x="14654" y="3657600"/>
            <a:ext cx="9144000" cy="1443014"/>
          </a:xfrm>
          <a:prstGeom prst="rect">
            <a:avLst/>
          </a:prstGeom>
        </p:spPr>
      </p:pic>
      <p:sp>
        <p:nvSpPr>
          <p:cNvPr id="9" name="TextBox 8">
            <a:extLst>
              <a:ext uri="{FF2B5EF4-FFF2-40B4-BE49-F238E27FC236}">
                <a16:creationId xmlns:a16="http://schemas.microsoft.com/office/drawing/2014/main" id="{88D4B45E-ABFE-558A-2295-CC4B5E313080}"/>
              </a:ext>
            </a:extLst>
          </p:cNvPr>
          <p:cNvSpPr txBox="1"/>
          <p:nvPr/>
        </p:nvSpPr>
        <p:spPr>
          <a:xfrm>
            <a:off x="-38100" y="5100614"/>
            <a:ext cx="9144000" cy="584775"/>
          </a:xfrm>
          <a:prstGeom prst="rect">
            <a:avLst/>
          </a:prstGeom>
          <a:noFill/>
        </p:spPr>
        <p:txBody>
          <a:bodyPr wrap="square">
            <a:spAutoFit/>
          </a:bodyPr>
          <a:lstStyle/>
          <a:p>
            <a:pPr algn="just"/>
            <a:r>
              <a:rPr lang="en-GB" sz="1600" dirty="0">
                <a:latin typeface="Calibri" panose="020F0502020204030204" pitchFamily="34" charset="0"/>
                <a:ea typeface="Calibri" panose="020F0502020204030204" pitchFamily="34" charset="0"/>
                <a:cs typeface="Calibri" panose="020F0502020204030204" pitchFamily="34" charset="0"/>
              </a:rPr>
              <a:t>This creates a mount point on the machine. You may either view the image contents through the mount point or further mount this loop device using </a:t>
            </a:r>
            <a:r>
              <a:rPr lang="en-GB" sz="1600" dirty="0">
                <a:solidFill>
                  <a:srgbClr val="FF0000"/>
                </a:solidFill>
                <a:latin typeface="Calibri" panose="020F0502020204030204" pitchFamily="34" charset="0"/>
                <a:ea typeface="Calibri" panose="020F0502020204030204" pitchFamily="34" charset="0"/>
                <a:cs typeface="Calibri" panose="020F0502020204030204" pitchFamily="34" charset="0"/>
              </a:rPr>
              <a:t>mount</a:t>
            </a:r>
            <a:r>
              <a:rPr lang="en-GB" sz="1600" dirty="0">
                <a:latin typeface="Calibri" panose="020F0502020204030204" pitchFamily="34" charset="0"/>
                <a:ea typeface="Calibri" panose="020F0502020204030204" pitchFamily="34" charset="0"/>
                <a:cs typeface="Calibri" panose="020F0502020204030204" pitchFamily="34" charset="0"/>
              </a:rPr>
              <a:t> or </a:t>
            </a:r>
            <a:r>
              <a:rPr lang="en-GB" sz="1600" dirty="0" err="1">
                <a:solidFill>
                  <a:srgbClr val="FF0000"/>
                </a:solidFill>
                <a:latin typeface="Calibri" panose="020F0502020204030204" pitchFamily="34" charset="0"/>
                <a:ea typeface="Calibri" panose="020F0502020204030204" pitchFamily="34" charset="0"/>
                <a:cs typeface="Calibri" panose="020F0502020204030204" pitchFamily="34" charset="0"/>
              </a:rPr>
              <a:t>apfs</a:t>
            </a:r>
            <a:r>
              <a:rPr lang="en-GB" sz="1600" dirty="0">
                <a:solidFill>
                  <a:srgbClr val="FF0000"/>
                </a:solidFill>
                <a:latin typeface="Calibri" panose="020F0502020204030204" pitchFamily="34" charset="0"/>
                <a:ea typeface="Calibri" panose="020F0502020204030204" pitchFamily="34" charset="0"/>
                <a:cs typeface="Calibri" panose="020F0502020204030204" pitchFamily="34" charset="0"/>
              </a:rPr>
              <a:t>-fuse</a:t>
            </a:r>
            <a:endParaRPr lang="en-GB" sz="16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51794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564C7-DAEC-547B-FAD5-A84C7C000AB6}"/>
              </a:ext>
            </a:extLst>
          </p:cNvPr>
          <p:cNvSpPr>
            <a:spLocks noGrp="1"/>
          </p:cNvSpPr>
          <p:nvPr>
            <p:ph type="title"/>
          </p:nvPr>
        </p:nvSpPr>
        <p:spPr>
          <a:xfrm>
            <a:off x="-38100" y="23446"/>
            <a:ext cx="9067800" cy="509954"/>
          </a:xfrm>
        </p:spPr>
        <p:txBody>
          <a:bodyPr/>
          <a:lstStyle/>
          <a:p>
            <a:r>
              <a:rPr lang="en-GB" sz="2400" dirty="0"/>
              <a:t>Scenario 1.6: Examining Mac APFS Image File (Cont’d) </a:t>
            </a:r>
          </a:p>
        </p:txBody>
      </p:sp>
      <p:pic>
        <p:nvPicPr>
          <p:cNvPr id="5" name="Content Placeholder 4">
            <a:extLst>
              <a:ext uri="{FF2B5EF4-FFF2-40B4-BE49-F238E27FC236}">
                <a16:creationId xmlns:a16="http://schemas.microsoft.com/office/drawing/2014/main" id="{CA756766-F9B0-E667-006C-9F12209C7AA9}"/>
              </a:ext>
            </a:extLst>
          </p:cNvPr>
          <p:cNvPicPr>
            <a:picLocks noGrp="1" noChangeAspect="1"/>
          </p:cNvPicPr>
          <p:nvPr>
            <p:ph idx="1"/>
          </p:nvPr>
        </p:nvPicPr>
        <p:blipFill>
          <a:blip r:embed="rId3"/>
          <a:stretch>
            <a:fillRect/>
          </a:stretch>
        </p:blipFill>
        <p:spPr>
          <a:xfrm>
            <a:off x="0" y="685800"/>
            <a:ext cx="4130398" cy="4023709"/>
          </a:xfrm>
        </p:spPr>
      </p:pic>
      <p:pic>
        <p:nvPicPr>
          <p:cNvPr id="7" name="Picture 6">
            <a:extLst>
              <a:ext uri="{FF2B5EF4-FFF2-40B4-BE49-F238E27FC236}">
                <a16:creationId xmlns:a16="http://schemas.microsoft.com/office/drawing/2014/main" id="{24B72468-AFFC-9671-6F1E-C6BBBE0F7D06}"/>
              </a:ext>
            </a:extLst>
          </p:cNvPr>
          <p:cNvPicPr>
            <a:picLocks noChangeAspect="1"/>
          </p:cNvPicPr>
          <p:nvPr/>
        </p:nvPicPr>
        <p:blipFill>
          <a:blip r:embed="rId4"/>
          <a:stretch>
            <a:fillRect/>
          </a:stretch>
        </p:blipFill>
        <p:spPr>
          <a:xfrm>
            <a:off x="4152467" y="1295400"/>
            <a:ext cx="4991533" cy="3581400"/>
          </a:xfrm>
          <a:prstGeom prst="rect">
            <a:avLst/>
          </a:prstGeom>
        </p:spPr>
      </p:pic>
    </p:spTree>
    <p:extLst>
      <p:ext uri="{BB962C8B-B14F-4D97-AF65-F5344CB8AC3E}">
        <p14:creationId xmlns:p14="http://schemas.microsoft.com/office/powerpoint/2010/main" val="2393095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0C9B4-887C-3213-B600-E4EBAA402CB3}"/>
              </a:ext>
            </a:extLst>
          </p:cNvPr>
          <p:cNvSpPr>
            <a:spLocks noGrp="1"/>
          </p:cNvSpPr>
          <p:nvPr>
            <p:ph type="title"/>
          </p:nvPr>
        </p:nvSpPr>
        <p:spPr>
          <a:xfrm>
            <a:off x="0" y="0"/>
            <a:ext cx="9067800" cy="533400"/>
          </a:xfrm>
        </p:spPr>
        <p:txBody>
          <a:bodyPr/>
          <a:lstStyle/>
          <a:p>
            <a:r>
              <a:rPr lang="en-US" sz="2800" dirty="0"/>
              <a:t>Scenario 1.7: Examining Disk Image Using </a:t>
            </a:r>
            <a:r>
              <a:rPr lang="en-US" sz="2800" dirty="0" err="1"/>
              <a:t>PyTSK</a:t>
            </a:r>
            <a:br>
              <a:rPr lang="en-US" dirty="0"/>
            </a:br>
            <a:endParaRPr lang="en-GB" dirty="0"/>
          </a:p>
        </p:txBody>
      </p:sp>
      <p:sp>
        <p:nvSpPr>
          <p:cNvPr id="3" name="Content Placeholder 2">
            <a:extLst>
              <a:ext uri="{FF2B5EF4-FFF2-40B4-BE49-F238E27FC236}">
                <a16:creationId xmlns:a16="http://schemas.microsoft.com/office/drawing/2014/main" id="{8E898FC3-0636-C0D2-FD76-01FEA2DC5036}"/>
              </a:ext>
            </a:extLst>
          </p:cNvPr>
          <p:cNvSpPr>
            <a:spLocks noGrp="1"/>
          </p:cNvSpPr>
          <p:nvPr>
            <p:ph idx="1"/>
          </p:nvPr>
        </p:nvSpPr>
        <p:spPr>
          <a:xfrm>
            <a:off x="76200" y="1143000"/>
            <a:ext cx="4152494" cy="4297363"/>
          </a:xfrm>
        </p:spPr>
        <p:txBody>
          <a:bodyPr/>
          <a:lstStyle/>
          <a:p>
            <a:pPr algn="just"/>
            <a:r>
              <a:rPr lang="en-US" sz="2000" dirty="0" err="1">
                <a:latin typeface="Calibri" panose="020F0502020204030204" pitchFamily="34" charset="0"/>
                <a:ea typeface="Calibri" panose="020F0502020204030204" pitchFamily="34" charset="0"/>
                <a:cs typeface="Calibri" panose="020F0502020204030204" pitchFamily="34" charset="0"/>
              </a:rPr>
              <a:t>PyTSK</a:t>
            </a:r>
            <a:r>
              <a:rPr lang="en-US" sz="2000" dirty="0">
                <a:latin typeface="Calibri" panose="020F0502020204030204" pitchFamily="34" charset="0"/>
                <a:ea typeface="Calibri" panose="020F0502020204030204" pitchFamily="34" charset="0"/>
                <a:cs typeface="Calibri" panose="020F0502020204030204" pitchFamily="34" charset="0"/>
              </a:rPr>
              <a:t> is a Python wrapper for </a:t>
            </a:r>
            <a:r>
              <a:rPr lang="en-US" sz="2000" dirty="0" err="1">
                <a:latin typeface="Calibri" panose="020F0502020204030204" pitchFamily="34" charset="0"/>
                <a:ea typeface="Calibri" panose="020F0502020204030204" pitchFamily="34" charset="0"/>
                <a:cs typeface="Calibri" panose="020F0502020204030204" pitchFamily="34" charset="0"/>
              </a:rPr>
              <a:t>SleuthKit</a:t>
            </a:r>
            <a:r>
              <a:rPr lang="en-US" sz="2000" dirty="0">
                <a:latin typeface="Calibri" panose="020F0502020204030204" pitchFamily="34" charset="0"/>
                <a:ea typeface="Calibri" panose="020F0502020204030204" pitchFamily="34" charset="0"/>
                <a:cs typeface="Calibri" panose="020F0502020204030204" pitchFamily="34" charset="0"/>
              </a:rPr>
              <a:t> that provides a Python-based interface to access the libraries of </a:t>
            </a:r>
            <a:r>
              <a:rPr lang="en-US" sz="2000" dirty="0" err="1">
                <a:latin typeface="Calibri" panose="020F0502020204030204" pitchFamily="34" charset="0"/>
                <a:ea typeface="Calibri" panose="020F0502020204030204" pitchFamily="34" charset="0"/>
                <a:cs typeface="Calibri" panose="020F0502020204030204" pitchFamily="34" charset="0"/>
              </a:rPr>
              <a:t>SleuthKit</a:t>
            </a:r>
            <a:r>
              <a:rPr lang="en-US" sz="2000" dirty="0">
                <a:latin typeface="Calibri" panose="020F0502020204030204" pitchFamily="34" charset="0"/>
                <a:ea typeface="Calibri" panose="020F0502020204030204" pitchFamily="34" charset="0"/>
                <a:cs typeface="Calibri" panose="020F0502020204030204" pitchFamily="34" charset="0"/>
              </a:rPr>
              <a:t> using various Python scripts for performing different analysis tasks during an investigation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You can use disk_analysis.py, a Python script available in Module 06 of your CHFIv11 Student Resource Kit to access a disk image and view the associated files and directories</a:t>
            </a:r>
          </a:p>
          <a:p>
            <a:pPr marL="0" indent="0">
              <a:buNone/>
            </a:pPr>
            <a:endParaRPr lang="en-GB" dirty="0"/>
          </a:p>
        </p:txBody>
      </p:sp>
      <p:pic>
        <p:nvPicPr>
          <p:cNvPr id="5" name="Picture 4">
            <a:extLst>
              <a:ext uri="{FF2B5EF4-FFF2-40B4-BE49-F238E27FC236}">
                <a16:creationId xmlns:a16="http://schemas.microsoft.com/office/drawing/2014/main" id="{0A66AECF-DD1F-D0D1-91AD-95BEC7D6E050}"/>
              </a:ext>
            </a:extLst>
          </p:cNvPr>
          <p:cNvPicPr>
            <a:picLocks noChangeAspect="1"/>
          </p:cNvPicPr>
          <p:nvPr/>
        </p:nvPicPr>
        <p:blipFill>
          <a:blip r:embed="rId3"/>
          <a:stretch>
            <a:fillRect/>
          </a:stretch>
        </p:blipFill>
        <p:spPr>
          <a:xfrm>
            <a:off x="4381094" y="1100740"/>
            <a:ext cx="4686706" cy="4461859"/>
          </a:xfrm>
          <a:prstGeom prst="rect">
            <a:avLst/>
          </a:prstGeom>
        </p:spPr>
      </p:pic>
    </p:spTree>
    <p:extLst>
      <p:ext uri="{BB962C8B-B14F-4D97-AF65-F5344CB8AC3E}">
        <p14:creationId xmlns:p14="http://schemas.microsoft.com/office/powerpoint/2010/main" val="3558320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4A07A-E9F6-AAFC-DF2C-719165C92468}"/>
              </a:ext>
            </a:extLst>
          </p:cNvPr>
          <p:cNvSpPr>
            <a:spLocks noGrp="1"/>
          </p:cNvSpPr>
          <p:nvPr>
            <p:ph type="title"/>
          </p:nvPr>
        </p:nvSpPr>
        <p:spPr>
          <a:xfrm>
            <a:off x="-23446" y="23446"/>
            <a:ext cx="9144000" cy="814754"/>
          </a:xfrm>
        </p:spPr>
        <p:txBody>
          <a:bodyPr/>
          <a:lstStyle/>
          <a:p>
            <a:r>
              <a:rPr lang="en-US" sz="2800" dirty="0"/>
              <a:t>Scenario 2: Examining Images on Windows Forensic Workstation</a:t>
            </a:r>
            <a:br>
              <a:rPr lang="en-US" dirty="0"/>
            </a:br>
            <a:endParaRPr lang="en-GB" dirty="0"/>
          </a:p>
        </p:txBody>
      </p:sp>
      <p:sp>
        <p:nvSpPr>
          <p:cNvPr id="3" name="Content Placeholder 2">
            <a:extLst>
              <a:ext uri="{FF2B5EF4-FFF2-40B4-BE49-F238E27FC236}">
                <a16:creationId xmlns:a16="http://schemas.microsoft.com/office/drawing/2014/main" id="{4BBDDA38-2324-0523-0C91-54C284E9EC94}"/>
              </a:ext>
            </a:extLst>
          </p:cNvPr>
          <p:cNvSpPr>
            <a:spLocks noGrp="1"/>
          </p:cNvSpPr>
          <p:nvPr>
            <p:ph idx="1"/>
          </p:nvPr>
        </p:nvSpPr>
        <p:spPr>
          <a:xfrm>
            <a:off x="52754" y="1090246"/>
            <a:ext cx="8991600" cy="1043354"/>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Tools such as Autopsy, FTK Imager, Volatility (memory) and Encase enable investigators to examine image files on Windows forensic workstations and identify other files and folders located on them</a:t>
            </a:r>
          </a:p>
        </p:txBody>
      </p:sp>
      <p:pic>
        <p:nvPicPr>
          <p:cNvPr id="5" name="Picture 4">
            <a:extLst>
              <a:ext uri="{FF2B5EF4-FFF2-40B4-BE49-F238E27FC236}">
                <a16:creationId xmlns:a16="http://schemas.microsoft.com/office/drawing/2014/main" id="{C9C2E8FC-EA47-DB2A-1FC5-3505F415F9FC}"/>
              </a:ext>
            </a:extLst>
          </p:cNvPr>
          <p:cNvPicPr>
            <a:picLocks noChangeAspect="1"/>
          </p:cNvPicPr>
          <p:nvPr/>
        </p:nvPicPr>
        <p:blipFill>
          <a:blip r:embed="rId3"/>
          <a:stretch>
            <a:fillRect/>
          </a:stretch>
        </p:blipFill>
        <p:spPr>
          <a:xfrm>
            <a:off x="228600" y="2133600"/>
            <a:ext cx="3200400" cy="3523593"/>
          </a:xfrm>
          <a:prstGeom prst="rect">
            <a:avLst/>
          </a:prstGeom>
        </p:spPr>
      </p:pic>
      <p:pic>
        <p:nvPicPr>
          <p:cNvPr id="7" name="Picture 6">
            <a:extLst>
              <a:ext uri="{FF2B5EF4-FFF2-40B4-BE49-F238E27FC236}">
                <a16:creationId xmlns:a16="http://schemas.microsoft.com/office/drawing/2014/main" id="{A9ABE63F-D7F9-BB7D-5BA7-3CE0BB16973B}"/>
              </a:ext>
            </a:extLst>
          </p:cNvPr>
          <p:cNvPicPr>
            <a:picLocks noChangeAspect="1"/>
          </p:cNvPicPr>
          <p:nvPr/>
        </p:nvPicPr>
        <p:blipFill>
          <a:blip r:embed="rId4"/>
          <a:stretch>
            <a:fillRect/>
          </a:stretch>
        </p:blipFill>
        <p:spPr>
          <a:xfrm>
            <a:off x="3736464" y="2208897"/>
            <a:ext cx="5407535" cy="3448295"/>
          </a:xfrm>
          <a:prstGeom prst="rect">
            <a:avLst/>
          </a:prstGeom>
        </p:spPr>
      </p:pic>
    </p:spTree>
    <p:extLst>
      <p:ext uri="{BB962C8B-B14F-4D97-AF65-F5344CB8AC3E}">
        <p14:creationId xmlns:p14="http://schemas.microsoft.com/office/powerpoint/2010/main" val="133854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0A639-5B79-4D01-C8FA-233BF76DBC4C}"/>
              </a:ext>
            </a:extLst>
          </p:cNvPr>
          <p:cNvSpPr>
            <a:spLocks noGrp="1"/>
          </p:cNvSpPr>
          <p:nvPr>
            <p:ph type="title"/>
          </p:nvPr>
        </p:nvSpPr>
        <p:spPr>
          <a:xfrm>
            <a:off x="-20515" y="76200"/>
            <a:ext cx="9144000" cy="1143000"/>
          </a:xfrm>
        </p:spPr>
        <p:txBody>
          <a:bodyPr/>
          <a:lstStyle/>
          <a:p>
            <a:r>
              <a:rPr lang="en-US" sz="3200" dirty="0"/>
              <a:t>Scenario 2: Examining Images on Windows Forensic Workstation (Cont’d)</a:t>
            </a:r>
            <a:br>
              <a:rPr lang="en-US" sz="3200" dirty="0"/>
            </a:br>
            <a:endParaRPr lang="en-GB" sz="3200" dirty="0"/>
          </a:p>
        </p:txBody>
      </p:sp>
      <p:pic>
        <p:nvPicPr>
          <p:cNvPr id="5" name="Content Placeholder 4">
            <a:extLst>
              <a:ext uri="{FF2B5EF4-FFF2-40B4-BE49-F238E27FC236}">
                <a16:creationId xmlns:a16="http://schemas.microsoft.com/office/drawing/2014/main" id="{B04160C0-1C33-445B-1F52-7F095B971714}"/>
              </a:ext>
            </a:extLst>
          </p:cNvPr>
          <p:cNvPicPr>
            <a:picLocks noGrp="1" noChangeAspect="1"/>
          </p:cNvPicPr>
          <p:nvPr>
            <p:ph idx="1"/>
          </p:nvPr>
        </p:nvPicPr>
        <p:blipFill>
          <a:blip r:embed="rId2"/>
          <a:stretch>
            <a:fillRect/>
          </a:stretch>
        </p:blipFill>
        <p:spPr>
          <a:xfrm>
            <a:off x="228600" y="1219200"/>
            <a:ext cx="8686800" cy="4322038"/>
          </a:xfrm>
        </p:spPr>
      </p:pic>
    </p:spTree>
    <p:extLst>
      <p:ext uri="{BB962C8B-B14F-4D97-AF65-F5344CB8AC3E}">
        <p14:creationId xmlns:p14="http://schemas.microsoft.com/office/powerpoint/2010/main" val="2343250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661C4-4FFB-19BC-6A80-129EF6ABEB3C}"/>
              </a:ext>
            </a:extLst>
          </p:cNvPr>
          <p:cNvSpPr>
            <a:spLocks noGrp="1"/>
          </p:cNvSpPr>
          <p:nvPr>
            <p:ph type="title"/>
          </p:nvPr>
        </p:nvSpPr>
        <p:spPr>
          <a:xfrm>
            <a:off x="38100" y="0"/>
            <a:ext cx="9067800" cy="1066800"/>
          </a:xfrm>
        </p:spPr>
        <p:txBody>
          <a:bodyPr/>
          <a:lstStyle/>
          <a:p>
            <a:r>
              <a:rPr lang="en-US" sz="3200" dirty="0"/>
              <a:t>Scenario 2: Examining Images on Windows Forensic Workstation (Cont’d)</a:t>
            </a:r>
            <a:br>
              <a:rPr lang="en-US" sz="3200" dirty="0"/>
            </a:br>
            <a:endParaRPr lang="en-GB" sz="3200" dirty="0"/>
          </a:p>
        </p:txBody>
      </p:sp>
      <p:sp>
        <p:nvSpPr>
          <p:cNvPr id="3" name="Content Placeholder 2">
            <a:extLst>
              <a:ext uri="{FF2B5EF4-FFF2-40B4-BE49-F238E27FC236}">
                <a16:creationId xmlns:a16="http://schemas.microsoft.com/office/drawing/2014/main" id="{83CC88CC-4666-2CB3-3865-F96344D75E32}"/>
              </a:ext>
            </a:extLst>
          </p:cNvPr>
          <p:cNvSpPr>
            <a:spLocks noGrp="1"/>
          </p:cNvSpPr>
          <p:nvPr>
            <p:ph idx="1"/>
          </p:nvPr>
        </p:nvSpPr>
        <p:spPr>
          <a:xfrm>
            <a:off x="152400" y="1143001"/>
            <a:ext cx="8839200" cy="1752600"/>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Examining Mac HFS+ Image File </a:t>
            </a:r>
          </a:p>
          <a:p>
            <a:pPr algn="just"/>
            <a:r>
              <a:rPr lang="en-US" sz="2000" dirty="0">
                <a:latin typeface="Calibri" panose="020F0502020204030204" pitchFamily="34" charset="0"/>
                <a:ea typeface="Calibri" panose="020F0502020204030204" pitchFamily="34" charset="0"/>
                <a:cs typeface="Calibri" panose="020F0502020204030204" pitchFamily="34" charset="0"/>
              </a:rPr>
              <a:t>Method 2: Using Paragon HFS+ for Windows</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Paragon HFS+ for Windows is a tool that enables investigators to read, write, and modify HFS+ formatted files on Windows, and can support HDD, SSD, and flash drives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This tool helps to access HFS+ formatted drives collected from the evidence Mac system</a:t>
            </a:r>
          </a:p>
          <a:p>
            <a:endParaRPr lang="en-GB" dirty="0"/>
          </a:p>
        </p:txBody>
      </p:sp>
      <p:pic>
        <p:nvPicPr>
          <p:cNvPr id="5" name="Picture 4">
            <a:extLst>
              <a:ext uri="{FF2B5EF4-FFF2-40B4-BE49-F238E27FC236}">
                <a16:creationId xmlns:a16="http://schemas.microsoft.com/office/drawing/2014/main" id="{0F1FA3E0-5664-8FB2-9508-7BA48D0C556E}"/>
              </a:ext>
            </a:extLst>
          </p:cNvPr>
          <p:cNvPicPr>
            <a:picLocks noChangeAspect="1"/>
          </p:cNvPicPr>
          <p:nvPr/>
        </p:nvPicPr>
        <p:blipFill>
          <a:blip r:embed="rId2"/>
          <a:srcRect r="50833"/>
          <a:stretch/>
        </p:blipFill>
        <p:spPr>
          <a:xfrm>
            <a:off x="0" y="2819400"/>
            <a:ext cx="4495800" cy="2743200"/>
          </a:xfrm>
          <a:prstGeom prst="rect">
            <a:avLst/>
          </a:prstGeom>
        </p:spPr>
      </p:pic>
      <p:pic>
        <p:nvPicPr>
          <p:cNvPr id="7" name="Picture 6">
            <a:extLst>
              <a:ext uri="{FF2B5EF4-FFF2-40B4-BE49-F238E27FC236}">
                <a16:creationId xmlns:a16="http://schemas.microsoft.com/office/drawing/2014/main" id="{738F0FD5-5742-D63A-D51A-55B9A6C322B6}"/>
              </a:ext>
            </a:extLst>
          </p:cNvPr>
          <p:cNvPicPr>
            <a:picLocks noChangeAspect="1"/>
          </p:cNvPicPr>
          <p:nvPr/>
        </p:nvPicPr>
        <p:blipFill>
          <a:blip r:embed="rId2"/>
          <a:srcRect l="51891"/>
          <a:stretch/>
        </p:blipFill>
        <p:spPr>
          <a:xfrm>
            <a:off x="4724399" y="2861631"/>
            <a:ext cx="4399085" cy="2658737"/>
          </a:xfrm>
          <a:prstGeom prst="rect">
            <a:avLst/>
          </a:prstGeom>
        </p:spPr>
      </p:pic>
    </p:spTree>
    <p:extLst>
      <p:ext uri="{BB962C8B-B14F-4D97-AF65-F5344CB8AC3E}">
        <p14:creationId xmlns:p14="http://schemas.microsoft.com/office/powerpoint/2010/main" val="1516709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1DDE0-6A61-CF51-1B7D-C3776FED13AD}"/>
              </a:ext>
            </a:extLst>
          </p:cNvPr>
          <p:cNvSpPr>
            <a:spLocks noGrp="1"/>
          </p:cNvSpPr>
          <p:nvPr>
            <p:ph type="title"/>
          </p:nvPr>
        </p:nvSpPr>
        <p:spPr>
          <a:xfrm>
            <a:off x="76200" y="160337"/>
            <a:ext cx="9067800" cy="830263"/>
          </a:xfrm>
        </p:spPr>
        <p:txBody>
          <a:bodyPr/>
          <a:lstStyle/>
          <a:p>
            <a:r>
              <a:rPr lang="en-US" sz="2800" dirty="0"/>
              <a:t>Scenario 3: Examining Images on Mac Forensic Workstation</a:t>
            </a:r>
            <a:br>
              <a:rPr lang="en-US" dirty="0"/>
            </a:br>
            <a:endParaRPr lang="en-GB" dirty="0"/>
          </a:p>
        </p:txBody>
      </p:sp>
      <p:sp>
        <p:nvSpPr>
          <p:cNvPr id="3" name="Content Placeholder 2">
            <a:extLst>
              <a:ext uri="{FF2B5EF4-FFF2-40B4-BE49-F238E27FC236}">
                <a16:creationId xmlns:a16="http://schemas.microsoft.com/office/drawing/2014/main" id="{66666203-9D80-AEED-22FA-4BD8E3D5BA61}"/>
              </a:ext>
            </a:extLst>
          </p:cNvPr>
          <p:cNvSpPr>
            <a:spLocks noGrp="1"/>
          </p:cNvSpPr>
          <p:nvPr>
            <p:ph idx="1"/>
          </p:nvPr>
        </p:nvSpPr>
        <p:spPr>
          <a:xfrm>
            <a:off x="118757" y="1212473"/>
            <a:ext cx="8534400" cy="1066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Tools such as R-Studio, Digital Collector, and </a:t>
            </a:r>
            <a:r>
              <a:rPr lang="en-US" sz="2000" dirty="0" err="1">
                <a:latin typeface="Calibri" panose="020F0502020204030204" pitchFamily="34" charset="0"/>
                <a:ea typeface="Calibri" panose="020F0502020204030204" pitchFamily="34" charset="0"/>
                <a:cs typeface="Calibri" panose="020F0502020204030204" pitchFamily="34" charset="0"/>
              </a:rPr>
              <a:t>OSForensics</a:t>
            </a:r>
            <a:r>
              <a:rPr lang="en-US" sz="2000" dirty="0">
                <a:latin typeface="Calibri" panose="020F0502020204030204" pitchFamily="34" charset="0"/>
                <a:ea typeface="Calibri" panose="020F0502020204030204" pitchFamily="34" charset="0"/>
                <a:cs typeface="Calibri" panose="020F0502020204030204" pitchFamily="34" charset="0"/>
              </a:rPr>
              <a:t> can help forensic investigators to examine image files on macOS forensic workstations and identify files and folders located in them</a:t>
            </a:r>
          </a:p>
          <a:p>
            <a:endParaRPr lang="en-GB" dirty="0"/>
          </a:p>
        </p:txBody>
      </p:sp>
      <p:pic>
        <p:nvPicPr>
          <p:cNvPr id="5" name="Picture 4">
            <a:extLst>
              <a:ext uri="{FF2B5EF4-FFF2-40B4-BE49-F238E27FC236}">
                <a16:creationId xmlns:a16="http://schemas.microsoft.com/office/drawing/2014/main" id="{3F605F3B-EF06-22E7-D927-688815326C4C}"/>
              </a:ext>
            </a:extLst>
          </p:cNvPr>
          <p:cNvPicPr>
            <a:picLocks noChangeAspect="1"/>
          </p:cNvPicPr>
          <p:nvPr/>
        </p:nvPicPr>
        <p:blipFill>
          <a:blip r:embed="rId3"/>
          <a:stretch>
            <a:fillRect/>
          </a:stretch>
        </p:blipFill>
        <p:spPr>
          <a:xfrm>
            <a:off x="76200" y="2438401"/>
            <a:ext cx="4309757" cy="2734407"/>
          </a:xfrm>
          <a:prstGeom prst="rect">
            <a:avLst/>
          </a:prstGeom>
        </p:spPr>
      </p:pic>
      <p:pic>
        <p:nvPicPr>
          <p:cNvPr id="7" name="Picture 6">
            <a:extLst>
              <a:ext uri="{FF2B5EF4-FFF2-40B4-BE49-F238E27FC236}">
                <a16:creationId xmlns:a16="http://schemas.microsoft.com/office/drawing/2014/main" id="{D33D33F5-A99D-09D3-282B-233014862294}"/>
              </a:ext>
            </a:extLst>
          </p:cNvPr>
          <p:cNvPicPr>
            <a:picLocks noChangeAspect="1"/>
          </p:cNvPicPr>
          <p:nvPr/>
        </p:nvPicPr>
        <p:blipFill>
          <a:blip r:embed="rId4"/>
          <a:stretch>
            <a:fillRect/>
          </a:stretch>
        </p:blipFill>
        <p:spPr>
          <a:xfrm>
            <a:off x="4632569" y="2270480"/>
            <a:ext cx="4511431" cy="3215919"/>
          </a:xfrm>
          <a:prstGeom prst="rect">
            <a:avLst/>
          </a:prstGeom>
        </p:spPr>
      </p:pic>
      <p:sp>
        <p:nvSpPr>
          <p:cNvPr id="9" name="TextBox 8">
            <a:extLst>
              <a:ext uri="{FF2B5EF4-FFF2-40B4-BE49-F238E27FC236}">
                <a16:creationId xmlns:a16="http://schemas.microsoft.com/office/drawing/2014/main" id="{4B366C29-69E7-8E82-F0FB-0B8A0D768D5D}"/>
              </a:ext>
            </a:extLst>
          </p:cNvPr>
          <p:cNvSpPr txBox="1"/>
          <p:nvPr/>
        </p:nvSpPr>
        <p:spPr>
          <a:xfrm>
            <a:off x="5791199" y="5451230"/>
            <a:ext cx="2194169" cy="307777"/>
          </a:xfrm>
          <a:prstGeom prst="rect">
            <a:avLst/>
          </a:prstGeom>
          <a:noFill/>
        </p:spPr>
        <p:txBody>
          <a:bodyPr wrap="square">
            <a:spAutoFit/>
          </a:bodyPr>
          <a:lstStyle/>
          <a:p>
            <a:r>
              <a:rPr lang="en-GB" sz="1400" dirty="0"/>
              <a:t>https://www.r-studio.com </a:t>
            </a:r>
          </a:p>
        </p:txBody>
      </p:sp>
    </p:spTree>
    <p:extLst>
      <p:ext uri="{BB962C8B-B14F-4D97-AF65-F5344CB8AC3E}">
        <p14:creationId xmlns:p14="http://schemas.microsoft.com/office/powerpoint/2010/main" val="3457198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95426-48B6-A743-CCBA-7870123B30B2}"/>
              </a:ext>
            </a:extLst>
          </p:cNvPr>
          <p:cNvSpPr>
            <a:spLocks noGrp="1"/>
          </p:cNvSpPr>
          <p:nvPr>
            <p:ph type="title"/>
          </p:nvPr>
        </p:nvSpPr>
        <p:spPr>
          <a:xfrm>
            <a:off x="457200" y="6627"/>
            <a:ext cx="8229600" cy="679174"/>
          </a:xfrm>
        </p:spPr>
        <p:txBody>
          <a:bodyPr/>
          <a:lstStyle/>
          <a:p>
            <a:r>
              <a:rPr lang="en-GB" dirty="0"/>
              <a:t>Digital Forensic Imaging Tools </a:t>
            </a:r>
          </a:p>
        </p:txBody>
      </p:sp>
      <p:sp>
        <p:nvSpPr>
          <p:cNvPr id="3" name="Content Placeholder 2">
            <a:extLst>
              <a:ext uri="{FF2B5EF4-FFF2-40B4-BE49-F238E27FC236}">
                <a16:creationId xmlns:a16="http://schemas.microsoft.com/office/drawing/2014/main" id="{826D5478-15AA-6D31-A255-7C191709E1DD}"/>
              </a:ext>
            </a:extLst>
          </p:cNvPr>
          <p:cNvSpPr>
            <a:spLocks noGrp="1"/>
          </p:cNvSpPr>
          <p:nvPr>
            <p:ph idx="1"/>
          </p:nvPr>
        </p:nvSpPr>
        <p:spPr>
          <a:xfrm>
            <a:off x="228600" y="702366"/>
            <a:ext cx="8915400" cy="4936434"/>
          </a:xfrm>
        </p:spPr>
        <p:txBody>
          <a:bodyPr/>
          <a:lstStyle/>
          <a:p>
            <a:pPr lvl="0"/>
            <a:r>
              <a:rPr lang="en-GB" dirty="0">
                <a:latin typeface="Calibri" panose="020F0502020204030204" pitchFamily="34" charset="0"/>
                <a:ea typeface="Calibri" panose="020F0502020204030204" pitchFamily="34" charset="0"/>
                <a:cs typeface="Calibri" panose="020F0502020204030204" pitchFamily="34" charset="0"/>
              </a:rPr>
              <a:t>FTK Imager</a:t>
            </a:r>
          </a:p>
          <a:p>
            <a:pPr lvl="0"/>
            <a:r>
              <a:rPr lang="en-GB" dirty="0">
                <a:latin typeface="Calibri" panose="020F0502020204030204" pitchFamily="34" charset="0"/>
                <a:ea typeface="Calibri" panose="020F0502020204030204" pitchFamily="34" charset="0"/>
                <a:cs typeface="Calibri" panose="020F0502020204030204" pitchFamily="34" charset="0"/>
              </a:rPr>
              <a:t>EnCase Forensic</a:t>
            </a:r>
          </a:p>
          <a:p>
            <a:r>
              <a:rPr lang="en-GB" dirty="0" err="1">
                <a:latin typeface="Calibri" panose="020F0502020204030204" pitchFamily="34" charset="0"/>
                <a:ea typeface="Calibri" panose="020F0502020204030204" pitchFamily="34" charset="0"/>
                <a:cs typeface="Calibri" panose="020F0502020204030204" pitchFamily="34" charset="0"/>
              </a:rPr>
              <a:t>OSFClone</a:t>
            </a:r>
            <a:endParaRPr lang="en-US" sz="2000" b="1"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sz="2000" b="1" dirty="0" err="1">
                <a:latin typeface="Calibri" panose="020F0502020204030204" pitchFamily="34" charset="0"/>
                <a:ea typeface="Calibri" panose="020F0502020204030204" pitchFamily="34" charset="0"/>
                <a:cs typeface="Calibri" panose="020F0502020204030204" pitchFamily="34" charset="0"/>
              </a:rPr>
              <a:t>OSFClone</a:t>
            </a:r>
            <a:r>
              <a:rPr lang="en-US" sz="2000" b="1" dirty="0">
                <a:latin typeface="Calibri" panose="020F0502020204030204" pitchFamily="34" charset="0"/>
                <a:ea typeface="Calibri" panose="020F0502020204030204" pitchFamily="34" charset="0"/>
                <a:cs typeface="Calibri" panose="020F0502020204030204" pitchFamily="34" charset="0"/>
              </a:rPr>
              <a:t> </a:t>
            </a:r>
            <a:r>
              <a:rPr lang="en-US" sz="2000" i="1" dirty="0">
                <a:latin typeface="Calibri" panose="020F0502020204030204" pitchFamily="34" charset="0"/>
                <a:ea typeface="Calibri" panose="020F0502020204030204" pitchFamily="34" charset="0"/>
                <a:cs typeface="Calibri" panose="020F0502020204030204" pitchFamily="34" charset="0"/>
              </a:rPr>
              <a:t>(https://www.osforensics.com) </a:t>
            </a:r>
            <a:r>
              <a:rPr lang="en-US" sz="2000" b="1" dirty="0">
                <a:latin typeface="Calibri" panose="020F0502020204030204" pitchFamily="34" charset="0"/>
                <a:ea typeface="Calibri" panose="020F0502020204030204" pitchFamily="34" charset="0"/>
                <a:cs typeface="Calibri" panose="020F0502020204030204" pitchFamily="34" charset="0"/>
              </a:rPr>
              <a:t>:</a:t>
            </a:r>
          </a:p>
          <a:p>
            <a:pPr algn="just"/>
            <a:r>
              <a:rPr lang="en-US" sz="2000" dirty="0" err="1">
                <a:latin typeface="Calibri" panose="020F0502020204030204" pitchFamily="34" charset="0"/>
                <a:ea typeface="Calibri" panose="020F0502020204030204" pitchFamily="34" charset="0"/>
                <a:cs typeface="Calibri" panose="020F0502020204030204" pitchFamily="34" charset="0"/>
              </a:rPr>
              <a:t>OSFClone</a:t>
            </a:r>
            <a:r>
              <a:rPr lang="en-US" sz="2000" dirty="0">
                <a:latin typeface="Calibri" panose="020F0502020204030204" pitchFamily="34" charset="0"/>
                <a:ea typeface="Calibri" panose="020F0502020204030204" pitchFamily="34" charset="0"/>
                <a:cs typeface="Calibri" panose="020F0502020204030204" pitchFamily="34" charset="0"/>
              </a:rPr>
              <a:t> is a self-booting solution that allows investigators to create or clone exact raw disk images rapidly and independently of the installed OS</a:t>
            </a:r>
          </a:p>
          <a:p>
            <a:pPr marL="0" indent="0">
              <a:buNone/>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000" b="1" dirty="0">
                <a:latin typeface="Calibri" panose="020F0502020204030204" pitchFamily="34" charset="0"/>
                <a:ea typeface="Calibri" panose="020F0502020204030204" pitchFamily="34" charset="0"/>
                <a:cs typeface="Calibri" panose="020F0502020204030204" pitchFamily="34" charset="0"/>
              </a:rPr>
              <a:t>Other tool:</a:t>
            </a:r>
          </a:p>
          <a:p>
            <a:r>
              <a:rPr lang="en-GB" sz="2000" dirty="0">
                <a:latin typeface="Calibri" panose="020F0502020204030204" pitchFamily="34" charset="0"/>
                <a:ea typeface="Calibri" panose="020F0502020204030204" pitchFamily="34" charset="0"/>
                <a:cs typeface="Calibri" panose="020F0502020204030204" pitchFamily="34" charset="0"/>
              </a:rPr>
              <a:t>Talon® Ultimate - </a:t>
            </a:r>
            <a:r>
              <a:rPr lang="en-GB" sz="2000" dirty="0">
                <a:latin typeface="Calibri" panose="020F0502020204030204" pitchFamily="34" charset="0"/>
                <a:ea typeface="Calibri" panose="020F0502020204030204" pitchFamily="34" charset="0"/>
                <a:cs typeface="Calibri" panose="020F0502020204030204" pitchFamily="34" charset="0"/>
                <a:hlinkClick r:id="rId3"/>
              </a:rPr>
              <a:t>https://www.logicube.com</a:t>
            </a:r>
            <a:endParaRPr lang="en-GB" sz="2000" dirty="0">
              <a:latin typeface="Calibri" panose="020F0502020204030204" pitchFamily="34" charset="0"/>
              <a:ea typeface="Calibri" panose="020F0502020204030204" pitchFamily="34" charset="0"/>
              <a:cs typeface="Calibri" panose="020F0502020204030204" pitchFamily="34" charset="0"/>
            </a:endParaRPr>
          </a:p>
          <a:p>
            <a:r>
              <a:rPr lang="it-IT" sz="2000" dirty="0">
                <a:latin typeface="Calibri" panose="020F0502020204030204" pitchFamily="34" charset="0"/>
                <a:ea typeface="Calibri" panose="020F0502020204030204" pitchFamily="34" charset="0"/>
                <a:cs typeface="Calibri" panose="020F0502020204030204" pitchFamily="34" charset="0"/>
              </a:rPr>
              <a:t>Falcon®-NEO - </a:t>
            </a:r>
            <a:r>
              <a:rPr lang="it-IT" sz="2000" dirty="0">
                <a:latin typeface="Calibri" panose="020F0502020204030204" pitchFamily="34" charset="0"/>
                <a:ea typeface="Calibri" panose="020F0502020204030204" pitchFamily="34" charset="0"/>
                <a:cs typeface="Calibri" panose="020F0502020204030204" pitchFamily="34" charset="0"/>
                <a:hlinkClick r:id="rId3"/>
              </a:rPr>
              <a:t>https://www.logicube.com</a:t>
            </a:r>
            <a:r>
              <a:rPr lang="it-IT" sz="2000" dirty="0">
                <a:latin typeface="Calibri" panose="020F0502020204030204" pitchFamily="34" charset="0"/>
                <a:ea typeface="Calibri" panose="020F0502020204030204" pitchFamily="34" charset="0"/>
                <a:cs typeface="Calibri" panose="020F0502020204030204" pitchFamily="34" charset="0"/>
              </a:rPr>
              <a:t> </a:t>
            </a:r>
          </a:p>
          <a:p>
            <a:r>
              <a:rPr lang="en-GB" sz="2000" dirty="0">
                <a:latin typeface="Calibri" panose="020F0502020204030204" pitchFamily="34" charset="0"/>
                <a:ea typeface="Calibri" panose="020F0502020204030204" pitchFamily="34" charset="0"/>
                <a:cs typeface="Calibri" panose="020F0502020204030204" pitchFamily="34" charset="0"/>
              </a:rPr>
              <a:t>PALADIN - </a:t>
            </a:r>
            <a:r>
              <a:rPr lang="en-GB" sz="2000" dirty="0">
                <a:latin typeface="Calibri" panose="020F0502020204030204" pitchFamily="34" charset="0"/>
                <a:ea typeface="Calibri" panose="020F0502020204030204" pitchFamily="34" charset="0"/>
                <a:cs typeface="Calibri" panose="020F0502020204030204" pitchFamily="34" charset="0"/>
                <a:hlinkClick r:id="rId4"/>
              </a:rPr>
              <a:t>https://sumuri.com</a:t>
            </a:r>
            <a:r>
              <a:rPr lang="en-GB" sz="2000" dirty="0">
                <a:latin typeface="Calibri" panose="020F0502020204030204" pitchFamily="34" charset="0"/>
                <a:ea typeface="Calibri" panose="020F0502020204030204" pitchFamily="34" charset="0"/>
                <a:cs typeface="Calibri" panose="020F0502020204030204" pitchFamily="34" charset="0"/>
              </a:rPr>
              <a:t> </a:t>
            </a:r>
          </a:p>
          <a:p>
            <a:r>
              <a:rPr lang="en-GB" sz="2000" dirty="0">
                <a:latin typeface="Calibri" panose="020F0502020204030204" pitchFamily="34" charset="0"/>
                <a:ea typeface="Calibri" panose="020F0502020204030204" pitchFamily="34" charset="0"/>
                <a:cs typeface="Calibri" panose="020F0502020204030204" pitchFamily="34" charset="0"/>
              </a:rPr>
              <a:t>OpenText EnCase Forensic - </a:t>
            </a:r>
            <a:r>
              <a:rPr lang="en-GB" sz="2000" dirty="0">
                <a:latin typeface="Calibri" panose="020F0502020204030204" pitchFamily="34" charset="0"/>
                <a:ea typeface="Calibri" panose="020F0502020204030204" pitchFamily="34" charset="0"/>
                <a:cs typeface="Calibri" panose="020F0502020204030204" pitchFamily="34" charset="0"/>
                <a:hlinkClick r:id="rId5"/>
              </a:rPr>
              <a:t>https://www.opentext.com</a:t>
            </a:r>
            <a:r>
              <a:rPr lang="en-GB" sz="2000" dirty="0">
                <a:latin typeface="Calibri" panose="020F0502020204030204" pitchFamily="34" charset="0"/>
                <a:ea typeface="Calibri" panose="020F0502020204030204" pitchFamily="34" charset="0"/>
                <a:cs typeface="Calibri" panose="020F0502020204030204" pitchFamily="34" charset="0"/>
              </a:rPr>
              <a:t> </a:t>
            </a:r>
          </a:p>
          <a:p>
            <a:r>
              <a:rPr lang="nl-NL" sz="2000" dirty="0">
                <a:latin typeface="Calibri" panose="020F0502020204030204" pitchFamily="34" charset="0"/>
                <a:ea typeface="Calibri" panose="020F0502020204030204" pitchFamily="34" charset="0"/>
                <a:cs typeface="Calibri" panose="020F0502020204030204" pitchFamily="34" charset="0"/>
              </a:rPr>
              <a:t>Belkasoft X - </a:t>
            </a:r>
            <a:r>
              <a:rPr lang="nl-NL" sz="2000" dirty="0">
                <a:latin typeface="Calibri" panose="020F0502020204030204" pitchFamily="34" charset="0"/>
                <a:ea typeface="Calibri" panose="020F0502020204030204" pitchFamily="34" charset="0"/>
                <a:cs typeface="Calibri" panose="020F0502020204030204" pitchFamily="34" charset="0"/>
                <a:hlinkClick r:id="rId6"/>
              </a:rPr>
              <a:t>https://belkasoft.com</a:t>
            </a:r>
            <a:r>
              <a:rPr lang="nl-NL" sz="2000" dirty="0">
                <a:latin typeface="Calibri" panose="020F0502020204030204" pitchFamily="34" charset="0"/>
                <a:ea typeface="Calibri" panose="020F0502020204030204" pitchFamily="34" charset="0"/>
                <a:cs typeface="Calibri" panose="020F0502020204030204" pitchFamily="34" charset="0"/>
              </a:rPr>
              <a:t> </a:t>
            </a:r>
          </a:p>
          <a:p>
            <a:endParaRPr lang="en-GB" dirty="0"/>
          </a:p>
        </p:txBody>
      </p:sp>
    </p:spTree>
    <p:extLst>
      <p:ext uri="{BB962C8B-B14F-4D97-AF65-F5344CB8AC3E}">
        <p14:creationId xmlns:p14="http://schemas.microsoft.com/office/powerpoint/2010/main" val="323536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FCC2FC-8D57-B126-4CE3-53320BEFF1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EA6A7F-DB10-5EE3-0FBA-DB993004B112}"/>
              </a:ext>
            </a:extLst>
          </p:cNvPr>
          <p:cNvSpPr>
            <a:spLocks noGrp="1"/>
          </p:cNvSpPr>
          <p:nvPr>
            <p:ph type="title"/>
          </p:nvPr>
        </p:nvSpPr>
        <p:spPr>
          <a:xfrm>
            <a:off x="457200" y="274638"/>
            <a:ext cx="8229600" cy="639762"/>
          </a:xfrm>
        </p:spPr>
        <p:txBody>
          <a:bodyPr/>
          <a:lstStyle/>
          <a:p>
            <a:r>
              <a:rPr lang="en-GB" dirty="0"/>
              <a:t>How much do you remember?</a:t>
            </a:r>
          </a:p>
        </p:txBody>
      </p:sp>
      <p:sp>
        <p:nvSpPr>
          <p:cNvPr id="5" name="Slide Number Placeholder 4">
            <a:extLst>
              <a:ext uri="{FF2B5EF4-FFF2-40B4-BE49-F238E27FC236}">
                <a16:creationId xmlns:a16="http://schemas.microsoft.com/office/drawing/2014/main" id="{FAAB763D-BCBF-6AD2-EBA1-29E4EB9DDDCE}"/>
              </a:ext>
            </a:extLst>
          </p:cNvPr>
          <p:cNvSpPr>
            <a:spLocks noGrp="1"/>
          </p:cNvSpPr>
          <p:nvPr>
            <p:ph type="sldNum" sz="quarter" idx="11"/>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algn="r" rtl="0" eaLnBrk="1" fontAlgn="base" hangingPunct="1">
              <a:spcBef>
                <a:spcPct val="0"/>
              </a:spcBef>
              <a:spcAft>
                <a:spcPct val="0"/>
              </a:spcAft>
              <a:defRPr sz="1400" kern="1200">
                <a:solidFill>
                  <a:schemeClr val="tx1"/>
                </a:solidFill>
                <a:latin typeface="Comic Sans MS" panose="030F0702030302020204" pitchFamily="66"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D59D80DC-CCE6-46FA-83FF-07FBF6FF2C7D}" type="slidenum">
              <a:rPr lang="en-US" altLang="en-US" smtClean="0"/>
              <a:pPr>
                <a:defRPr/>
              </a:pPr>
              <a:t>25</a:t>
            </a:fld>
            <a:endParaRPr lang="en-US" altLang="en-US"/>
          </a:p>
        </p:txBody>
      </p:sp>
      <p:sp>
        <p:nvSpPr>
          <p:cNvPr id="4" name="TextBox 3">
            <a:extLst>
              <a:ext uri="{FF2B5EF4-FFF2-40B4-BE49-F238E27FC236}">
                <a16:creationId xmlns:a16="http://schemas.microsoft.com/office/drawing/2014/main" id="{ACB89912-856F-72E8-B030-D53975759E5C}"/>
              </a:ext>
            </a:extLst>
          </p:cNvPr>
          <p:cNvSpPr txBox="1"/>
          <p:nvPr/>
        </p:nvSpPr>
        <p:spPr>
          <a:xfrm>
            <a:off x="4038600" y="2782669"/>
            <a:ext cx="5105400" cy="646331"/>
          </a:xfrm>
          <a:prstGeom prst="rect">
            <a:avLst/>
          </a:prstGeom>
          <a:noFill/>
        </p:spPr>
        <p:txBody>
          <a:bodyPr wrap="square">
            <a:spAutoFit/>
          </a:bodyPr>
          <a:lstStyle/>
          <a:p>
            <a:r>
              <a:rPr lang="en-GB" dirty="0"/>
              <a:t>https://uwtsd.display.vevox.com#/present/874644/XZ1Q8A0KQDW2Z31KVUQ7</a:t>
            </a:r>
          </a:p>
        </p:txBody>
      </p:sp>
      <p:pic>
        <p:nvPicPr>
          <p:cNvPr id="12" name="Content Placeholder 11">
            <a:extLst>
              <a:ext uri="{FF2B5EF4-FFF2-40B4-BE49-F238E27FC236}">
                <a16:creationId xmlns:a16="http://schemas.microsoft.com/office/drawing/2014/main" id="{0867A5B2-774E-2572-3AB3-BCACF472A404}"/>
              </a:ext>
            </a:extLst>
          </p:cNvPr>
          <p:cNvPicPr>
            <a:picLocks noGrp="1" noChangeAspect="1"/>
          </p:cNvPicPr>
          <p:nvPr>
            <p:ph idx="1"/>
          </p:nvPr>
        </p:nvPicPr>
        <p:blipFill>
          <a:blip r:embed="rId2"/>
          <a:stretch>
            <a:fillRect/>
          </a:stretch>
        </p:blipFill>
        <p:spPr bwMode="auto">
          <a:xfrm>
            <a:off x="304800" y="1111978"/>
            <a:ext cx="3429000" cy="44317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727799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435429" y="838200"/>
            <a:ext cx="8534400" cy="4724400"/>
          </a:xfrm>
        </p:spPr>
        <p:txBody>
          <a:bodyPr/>
          <a:lstStyle/>
          <a:p>
            <a:r>
              <a:rPr lang="en-GB" sz="1400" dirty="0">
                <a:latin typeface="Calibri" panose="020F0502020204030204" pitchFamily="34" charset="0"/>
                <a:ea typeface="Calibri" panose="020F0502020204030204" pitchFamily="34" charset="0"/>
                <a:cs typeface="Calibri" panose="020F0502020204030204" pitchFamily="34" charset="0"/>
              </a:rPr>
              <a:t>National Institute of Standards and Technology (NIST). Guide to Integrating Forensic Techniques into Incident Response (SP 800-86).</a:t>
            </a:r>
          </a:p>
          <a:p>
            <a:r>
              <a:rPr lang="en-GB" sz="1400" dirty="0">
                <a:latin typeface="Calibri" panose="020F0502020204030204" pitchFamily="34" charset="0"/>
                <a:ea typeface="Calibri" panose="020F0502020204030204" pitchFamily="34" charset="0"/>
                <a:cs typeface="Calibri" panose="020F0502020204030204" pitchFamily="34" charset="0"/>
              </a:rPr>
              <a:t>https://csrc.nist.gov/publications/detail/sp/800-86/final</a:t>
            </a:r>
          </a:p>
          <a:p>
            <a:r>
              <a:rPr lang="en-GB" sz="1400" dirty="0">
                <a:latin typeface="Calibri" panose="020F0502020204030204" pitchFamily="34" charset="0"/>
                <a:ea typeface="Calibri" panose="020F0502020204030204" pitchFamily="34" charset="0"/>
                <a:cs typeface="Calibri" panose="020F0502020204030204" pitchFamily="34" charset="0"/>
              </a:rPr>
              <a:t>National Police Chiefs’ Council (NPCC). Digital Forensics Guidance.</a:t>
            </a:r>
          </a:p>
          <a:p>
            <a:r>
              <a:rPr lang="en-GB" sz="1400" dirty="0">
                <a:latin typeface="Calibri" panose="020F0502020204030204" pitchFamily="34" charset="0"/>
                <a:ea typeface="Calibri" panose="020F0502020204030204" pitchFamily="34" charset="0"/>
                <a:cs typeface="Calibri" panose="020F0502020204030204" pitchFamily="34" charset="0"/>
              </a:rPr>
              <a:t>https://www.college.police.uk/guidance/digital-forensics</a:t>
            </a:r>
          </a:p>
          <a:p>
            <a:r>
              <a:rPr lang="en-GB" sz="1400" dirty="0">
                <a:latin typeface="Calibri" panose="020F0502020204030204" pitchFamily="34" charset="0"/>
                <a:ea typeface="Calibri" panose="020F0502020204030204" pitchFamily="34" charset="0"/>
                <a:cs typeface="Calibri" panose="020F0502020204030204" pitchFamily="34" charset="0"/>
              </a:rPr>
              <a:t>EC-Council. Computer Hacking Forensic Investigator (CHFI).</a:t>
            </a:r>
          </a:p>
          <a:p>
            <a:r>
              <a:rPr lang="en-GB" sz="1400" dirty="0">
                <a:latin typeface="Calibri" panose="020F0502020204030204" pitchFamily="34" charset="0"/>
                <a:ea typeface="Calibri" panose="020F0502020204030204" pitchFamily="34" charset="0"/>
                <a:cs typeface="Calibri" panose="020F0502020204030204" pitchFamily="34" charset="0"/>
              </a:rPr>
              <a:t>https://www.ec-council.org/train-certify/chfi/</a:t>
            </a:r>
          </a:p>
          <a:p>
            <a:r>
              <a:rPr lang="en-GB" sz="1400" dirty="0">
                <a:latin typeface="Calibri" panose="020F0502020204030204" pitchFamily="34" charset="0"/>
                <a:ea typeface="Calibri" panose="020F0502020204030204" pitchFamily="34" charset="0"/>
                <a:cs typeface="Calibri" panose="020F0502020204030204" pitchFamily="34" charset="0"/>
              </a:rPr>
              <a:t>Exterro. FTK® Digital Forensics Platform.</a:t>
            </a:r>
          </a:p>
          <a:p>
            <a:r>
              <a:rPr lang="en-GB" sz="1400" dirty="0">
                <a:latin typeface="Calibri" panose="020F0502020204030204" pitchFamily="34" charset="0"/>
                <a:ea typeface="Calibri" panose="020F0502020204030204" pitchFamily="34" charset="0"/>
                <a:cs typeface="Calibri" panose="020F0502020204030204" pitchFamily="34" charset="0"/>
              </a:rPr>
              <a:t>https://www.exterro.com/ftk-digital-forensics</a:t>
            </a:r>
          </a:p>
          <a:p>
            <a:r>
              <a:rPr lang="en-GB" sz="1400" dirty="0" err="1">
                <a:latin typeface="Calibri" panose="020F0502020204030204" pitchFamily="34" charset="0"/>
                <a:ea typeface="Calibri" panose="020F0502020204030204" pitchFamily="34" charset="0"/>
                <a:cs typeface="Calibri" panose="020F0502020204030204" pitchFamily="34" charset="0"/>
              </a:rPr>
              <a:t>SleuthKit</a:t>
            </a:r>
            <a:r>
              <a:rPr lang="en-GB" sz="1400" dirty="0">
                <a:latin typeface="Calibri" panose="020F0502020204030204" pitchFamily="34" charset="0"/>
                <a:ea typeface="Calibri" panose="020F0502020204030204" pitchFamily="34" charset="0"/>
                <a:cs typeface="Calibri" panose="020F0502020204030204" pitchFamily="34" charset="0"/>
              </a:rPr>
              <a:t>.</a:t>
            </a:r>
          </a:p>
          <a:p>
            <a:r>
              <a:rPr lang="en-GB" sz="1400" dirty="0">
                <a:latin typeface="Calibri" panose="020F0502020204030204" pitchFamily="34" charset="0"/>
                <a:ea typeface="Calibri" panose="020F0502020204030204" pitchFamily="34" charset="0"/>
                <a:cs typeface="Calibri" panose="020F0502020204030204" pitchFamily="34" charset="0"/>
              </a:rPr>
              <a:t>https://www.sleuthkit.org</a:t>
            </a:r>
          </a:p>
          <a:p>
            <a:r>
              <a:rPr lang="en-GB" sz="1400" dirty="0">
                <a:latin typeface="Calibri" panose="020F0502020204030204" pitchFamily="34" charset="0"/>
                <a:ea typeface="Calibri" panose="020F0502020204030204" pitchFamily="34" charset="0"/>
                <a:cs typeface="Calibri" panose="020F0502020204030204" pitchFamily="34" charset="0"/>
              </a:rPr>
              <a:t>Electronic Discovery Reference Model (EDRM).</a:t>
            </a:r>
          </a:p>
          <a:p>
            <a:r>
              <a:rPr lang="en-GB" sz="1400" dirty="0">
                <a:latin typeface="Calibri" panose="020F0502020204030204" pitchFamily="34" charset="0"/>
                <a:ea typeface="Calibri" panose="020F0502020204030204" pitchFamily="34" charset="0"/>
                <a:cs typeface="Calibri" panose="020F0502020204030204" pitchFamily="34" charset="0"/>
              </a:rPr>
              <a:t>https://edrm.net</a:t>
            </a:r>
          </a:p>
          <a:p>
            <a:r>
              <a:rPr lang="en-GB" sz="1400" dirty="0">
                <a:latin typeface="Calibri" panose="020F0502020204030204" pitchFamily="34" charset="0"/>
                <a:ea typeface="Calibri" panose="020F0502020204030204" pitchFamily="34" charset="0"/>
                <a:cs typeface="Calibri" panose="020F0502020204030204" pitchFamily="34" charset="0"/>
              </a:rPr>
              <a:t>Computer Hacking Forensic Investigator (CHFI) – EC Council certified</a:t>
            </a:r>
          </a:p>
          <a:p>
            <a:r>
              <a:rPr lang="en-GB" sz="1400" i="1" dirty="0">
                <a:latin typeface="Calibri" panose="020F0502020204030204" pitchFamily="34" charset="0"/>
                <a:ea typeface="Calibri" panose="020F0502020204030204" pitchFamily="34" charset="0"/>
                <a:cs typeface="Calibri" panose="020F0502020204030204" pitchFamily="34" charset="0"/>
              </a:rPr>
              <a:t>System Forensics, Investigation and Response, Third Edition </a:t>
            </a:r>
            <a:r>
              <a:rPr lang="en-GB" sz="1400" dirty="0">
                <a:latin typeface="Calibri" panose="020F0502020204030204" pitchFamily="34" charset="0"/>
                <a:ea typeface="Calibri" panose="020F0502020204030204" pitchFamily="34" charset="0"/>
                <a:cs typeface="Calibri" panose="020F0502020204030204" pitchFamily="34" charset="0"/>
              </a:rPr>
              <a:t>by Chuck </a:t>
            </a:r>
            <a:r>
              <a:rPr lang="en-GB" sz="1400" dirty="0" err="1">
                <a:latin typeface="Calibri" panose="020F0502020204030204" pitchFamily="34" charset="0"/>
                <a:ea typeface="Calibri" panose="020F0502020204030204" pitchFamily="34" charset="0"/>
                <a:cs typeface="Calibri" panose="020F0502020204030204" pitchFamily="34" charset="0"/>
              </a:rPr>
              <a:t>Easttom</a:t>
            </a:r>
            <a:r>
              <a:rPr lang="en-GB" sz="1400" dirty="0">
                <a:latin typeface="Calibri" panose="020F0502020204030204" pitchFamily="34" charset="0"/>
                <a:ea typeface="Calibri" panose="020F0502020204030204" pitchFamily="34" charset="0"/>
                <a:cs typeface="Calibri" panose="020F0502020204030204" pitchFamily="34" charset="0"/>
              </a:rPr>
              <a:t>. ISBN: 978-1-284-12184-1 Paperback 400 pages ● © 2019</a:t>
            </a:r>
          </a:p>
          <a:p>
            <a:r>
              <a:rPr lang="en-GB" sz="1400" dirty="0">
                <a:latin typeface="Calibri" panose="020F0502020204030204" pitchFamily="34" charset="0"/>
                <a:ea typeface="Calibri" panose="020F0502020204030204" pitchFamily="34" charset="0"/>
                <a:cs typeface="Calibri" panose="020F0502020204030204" pitchFamily="34" charset="0"/>
              </a:rPr>
              <a:t>Computer Forensics,  Cybercriminals, Laws, and Evidence, Second edition by Marie-Helen Maras. ISBN: 978-1-4496-9222-3 © 2015.</a:t>
            </a: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2663</Words>
  <Application>Microsoft Office PowerPoint</Application>
  <PresentationFormat>On-screen Show (4:3)</PresentationFormat>
  <Paragraphs>224</Paragraphs>
  <Slides>27</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Comic Sans MS</vt:lpstr>
      <vt:lpstr>Times New Roman</vt:lpstr>
      <vt:lpstr>Default Design</vt:lpstr>
      <vt:lpstr>PowerPoint Presentation</vt:lpstr>
      <vt:lpstr>Data Acquisition Methodology </vt:lpstr>
      <vt:lpstr>Data Acquisition Steps</vt:lpstr>
      <vt:lpstr>Data Acquisition Guidelines and Best Practices </vt:lpstr>
      <vt:lpstr>Preparing an Image for Examination </vt:lpstr>
      <vt:lpstr>Scenario 1: Examining Images on Linux Forensic Workstation </vt:lpstr>
      <vt:lpstr>Scenario 1.1: Converting E01 Image File to dd Image File </vt:lpstr>
      <vt:lpstr>Scenario 1.2: Converting E01 Image File to Raw Image File </vt:lpstr>
      <vt:lpstr>Case Group Discussion </vt:lpstr>
      <vt:lpstr>Scenario 1.3: Converting dd Image File to VHDX File </vt:lpstr>
      <vt:lpstr>Scenario 1.3: Converting dd Image File to VHDX File (Cont’d) </vt:lpstr>
      <vt:lpstr>Scenario 1.4: Examining a dd Image File </vt:lpstr>
      <vt:lpstr>Scenario 1.4: Examining a dd Image File (Cont’d) </vt:lpstr>
      <vt:lpstr>Scenario 1.5: Examining Physical Hard Disk </vt:lpstr>
      <vt:lpstr>Scenario 1.5: Examining Physical Hard Disk (Cont’d) </vt:lpstr>
      <vt:lpstr>Scenario 1.5: Examining Physical Hard Disk (Cont’d) </vt:lpstr>
      <vt:lpstr>Scenario 1.6: Examining Mac APFS Image File </vt:lpstr>
      <vt:lpstr>Scenario 1.6: Examining Mac APFS Image File (Cont’d) </vt:lpstr>
      <vt:lpstr>Scenario 1.7: Examining Disk Image Using PyTSK </vt:lpstr>
      <vt:lpstr>Scenario 2: Examining Images on Windows Forensic Workstation </vt:lpstr>
      <vt:lpstr>Scenario 2: Examining Images on Windows Forensic Workstation (Cont’d) </vt:lpstr>
      <vt:lpstr>Scenario 2: Examining Images on Windows Forensic Workstation (Cont’d) </vt:lpstr>
      <vt:lpstr>Scenario 3: Examining Images on Mac Forensic Workstation </vt:lpstr>
      <vt:lpstr>Digital Forensic Imaging Tools </vt:lpstr>
      <vt:lpstr>How much do you remember?</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2026-02-21T19:43:45Z</dcterms:modified>
</cp:coreProperties>
</file>