
<file path=[Content_Types].xml><?xml version="1.0" encoding="utf-8"?>
<Types xmlns="http://schemas.openxmlformats.org/package/2006/content-types">
  <Default Extension="xml" ContentType="application/xml"/>
  <Default Extension="png" ContentType="image/png"/>
  <Default Extension="jpg" ContentType="image/jpeg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2" Type="http://schemas.openxmlformats.org/package/2006/relationships/metadata/core-properties" Target="docProps/core.xml"/><Relationship Id="rId3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4" r:id="rId1"/>
  </p:sldMasterIdLst>
  <p:notesMasterIdLst>
    <p:notesMasterId r:id="rId3"/>
  </p:notes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08"/>
    <p:restoredTop sz="94624"/>
  </p:normalViewPr>
  <p:slideViewPr>
    <p:cSldViewPr snapToGrid="0">
      <p:cViewPr>
        <p:scale>
          <a:sx n="92" d="100"/>
          <a:sy n="92" d="100"/>
        </p:scale>
        <p:origin x="784" y="1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notesMaster" Target="notesMasters/notesMaster1.xml"/><Relationship Id="rId4" Type="http://schemas.openxmlformats.org/officeDocument/2006/relationships/presProps" Target="presProps.xml"/><Relationship Id="rId5" Type="http://schemas.openxmlformats.org/officeDocument/2006/relationships/viewProps" Target="viewProps.xml"/><Relationship Id="rId6" Type="http://schemas.openxmlformats.org/officeDocument/2006/relationships/theme" Target="theme/theme1.xml"/><Relationship Id="rId7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EE32CE7-FC8D-1748-953F-7C0D44269DC6}" type="datetimeFigureOut">
              <a:rPr lang="en-US" smtClean="0"/>
              <a:t>9/23/19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56EF44B-A7ED-CD47-B783-6AA0B03297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1827965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56EF44B-A7ED-CD47-B783-6AA0B03297EE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3386477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4212" y="685799"/>
            <a:ext cx="8001000" cy="2971801"/>
          </a:xfrm>
        </p:spPr>
        <p:txBody>
          <a:bodyPr anchor="b">
            <a:normAutofit/>
          </a:bodyPr>
          <a:lstStyle>
            <a:lvl1pPr algn="l">
              <a:defRPr sz="48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4212" y="3843867"/>
            <a:ext cx="6400800" cy="1947333"/>
          </a:xfrm>
        </p:spPr>
        <p:txBody>
          <a:bodyPr anchor="t">
            <a:normAutofit/>
          </a:bodyPr>
          <a:lstStyle>
            <a:lvl1pPr marL="0" indent="0" algn="l">
              <a:buNone/>
              <a:defRPr sz="21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0C0817-A112-4847-8014-A94B7D2A4EA3}" type="datetime1">
              <a:rPr lang="en-US" smtClean="0"/>
              <a:t>9/23/19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 flipH="1">
            <a:off x="8228012" y="8467"/>
            <a:ext cx="3810000" cy="3810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/>
          <p:nvPr/>
        </p:nvCxnSpPr>
        <p:spPr>
          <a:xfrm flipH="1">
            <a:off x="6108170" y="91545"/>
            <a:ext cx="6080655" cy="6080655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 flipH="1">
            <a:off x="7235825" y="228600"/>
            <a:ext cx="4953000" cy="4953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/>
          <p:cNvCxnSpPr/>
          <p:nvPr/>
        </p:nvCxnSpPr>
        <p:spPr>
          <a:xfrm flipH="1">
            <a:off x="7335837" y="32278"/>
            <a:ext cx="4852989" cy="485298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 flipH="1">
            <a:off x="7845426" y="609601"/>
            <a:ext cx="4343399" cy="434339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703772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9/23/19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2940893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1" y="2006600"/>
            <a:ext cx="8534401" cy="2281600"/>
          </a:xfrm>
        </p:spPr>
        <p:txBody>
          <a:bodyPr anchor="b">
            <a:normAutofit/>
          </a:bodyPr>
          <a:lstStyle>
            <a:lvl1pPr algn="l">
              <a:defRPr sz="36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495800"/>
            <a:ext cx="8534400" cy="14986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9/23/19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0133998"/>
      </p:ext>
    </p:extLst>
  </p:cSld>
  <p:clrMapOvr>
    <a:masterClrMapping/>
  </p:clrMapOvr>
  <p:hf sldNum="0"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4211" y="685800"/>
            <a:ext cx="4937655" cy="361526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08133" y="685801"/>
            <a:ext cx="4934479" cy="3615266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9/23/19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0912327"/>
      </p:ext>
    </p:extLst>
  </p:cSld>
  <p:clrMapOvr>
    <a:masterClrMapping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2080" y="685800"/>
            <a:ext cx="464978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4211" y="1270529"/>
            <a:ext cx="4937655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79066" y="685800"/>
            <a:ext cx="466513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06545" y="1262062"/>
            <a:ext cx="4929188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9/23/19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4682936"/>
      </p:ext>
    </p:extLst>
  </p:cSld>
  <p:clrMapOvr>
    <a:masterClrMapping/>
  </p:clrMapOvr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9/23/19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7013525"/>
      </p:ext>
    </p:extLst>
  </p:cSld>
  <p:clrMapOvr>
    <a:masterClrMapping/>
  </p:clrMapOvr>
  <p:hf sldNum="0"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9/23/19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1115321"/>
      </p:ext>
    </p:extLst>
  </p:cSld>
  <p:clrMapOvr>
    <a:masterClrMapping/>
  </p:clrMapOvr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85012" y="685800"/>
            <a:ext cx="3657600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4212" y="685800"/>
            <a:ext cx="5943601" cy="53086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085012" y="2209799"/>
            <a:ext cx="3657600" cy="2091267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9/23/19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3120324"/>
      </p:ext>
    </p:extLst>
  </p:cSld>
  <p:clrMapOvr>
    <a:masterClrMapping/>
  </p:clrMapOvr>
  <p:hf sldNum="0"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2812" y="1447800"/>
            <a:ext cx="6019800" cy="11430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89012" y="914400"/>
            <a:ext cx="3280974" cy="45720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2812" y="2777066"/>
            <a:ext cx="6021388" cy="2048933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9/23/19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9834268"/>
      </p:ext>
    </p:extLst>
  </p:cSld>
  <p:clrMapOvr>
    <a:masterClrMapping/>
  </p:clrMapOvr>
  <p:hf sldNum="0"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685800" y="533400"/>
            <a:ext cx="10818812" cy="31242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6" name="Text Placeholder 9"/>
          <p:cNvSpPr>
            <a:spLocks noGrp="1"/>
          </p:cNvSpPr>
          <p:nvPr>
            <p:ph type="body" sz="quarter" idx="14"/>
          </p:nvPr>
        </p:nvSpPr>
        <p:spPr>
          <a:xfrm>
            <a:off x="914402" y="3843867"/>
            <a:ext cx="8304210" cy="457200"/>
          </a:xfrm>
        </p:spPr>
        <p:txBody>
          <a:bodyPr anchor="t">
            <a:normAutofit/>
          </a:bodyPr>
          <a:lstStyle>
            <a:lvl1pPr marL="0" indent="0">
              <a:buFontTx/>
              <a:buNone/>
              <a:defRPr sz="16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9/23/19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2893132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4114800"/>
            <a:ext cx="8535988" cy="18796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9/23/19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945930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85800"/>
            <a:ext cx="9144001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46212" y="3429000"/>
            <a:ext cx="8534400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301067"/>
            <a:ext cx="8534400" cy="1684865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9/23/19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sp>
        <p:nvSpPr>
          <p:cNvPr id="14" name="TextBox 13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980313133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2" y="3429000"/>
            <a:ext cx="8534400" cy="16974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5132981"/>
            <a:ext cx="8535990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9/23/19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8370099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85800"/>
            <a:ext cx="9144000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1" cy="1049866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978400"/>
            <a:ext cx="8534401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9/23/19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TextBox 10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79702524"/>
      </p:ext>
    </p:extLst>
  </p:cSld>
  <p:clrMapOvr>
    <a:masterClrMapping/>
  </p:clrMapOvr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766732"/>
            <a:ext cx="8534401" cy="12276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9/23/19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575609"/>
      </p:ext>
    </p:extLst>
  </p:cSld>
  <p:clrMapOvr>
    <a:masterClrMapping/>
  </p:clrMapOvr>
  <p:hf sldNum="0"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9/23/19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4400753"/>
      </p:ext>
    </p:extLst>
  </p:cSld>
  <p:clrMapOvr>
    <a:masterClrMapping/>
  </p:clrMapOvr>
  <p:hf sldNum="0" hdr="0" ftr="0" dt="0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85212" y="685800"/>
            <a:ext cx="2057400" cy="45720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85800"/>
            <a:ext cx="7823200" cy="53086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9/23/19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7363179"/>
      </p:ext>
    </p:extLst>
  </p:cSld>
  <p:clrMapOvr>
    <a:masterClrMapping/>
  </p:clrMapOvr>
  <p:hf sldNum="0" hdr="0" ftr="0" dt="0"/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slideLayout" Target="../slideLayouts/slideLayout12.xml"/><Relationship Id="rId13" Type="http://schemas.openxmlformats.org/officeDocument/2006/relationships/slideLayout" Target="../slideLayouts/slideLayout13.xml"/><Relationship Id="rId14" Type="http://schemas.openxmlformats.org/officeDocument/2006/relationships/slideLayout" Target="../slideLayouts/slideLayout14.xml"/><Relationship Id="rId15" Type="http://schemas.openxmlformats.org/officeDocument/2006/relationships/slideLayout" Target="../slideLayouts/slideLayout15.xml"/><Relationship Id="rId16" Type="http://schemas.openxmlformats.org/officeDocument/2006/relationships/slideLayout" Target="../slideLayouts/slideLayout16.xml"/><Relationship Id="rId17" Type="http://schemas.openxmlformats.org/officeDocument/2006/relationships/slideLayout" Target="../slideLayouts/slideLayout17.xml"/><Relationship Id="rId18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8" name="Straight Connector 7"/>
            <p:cNvCxnSpPr/>
            <p:nvPr/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4212" y="4487332"/>
            <a:ext cx="8534400" cy="15070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685800"/>
            <a:ext cx="8534400" cy="36152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904412" y="6172200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F6FA2B21-3FCD-4721-B95C-427943F61125}" type="datetime1">
              <a:rPr lang="en-US" smtClean="0"/>
              <a:t>9/23/19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4212" y="6172200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63200" y="5578475"/>
            <a:ext cx="1142245" cy="6699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32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012678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5" r:id="rId1"/>
    <p:sldLayoutId id="2147483676" r:id="rId2"/>
    <p:sldLayoutId id="2147483677" r:id="rId3"/>
    <p:sldLayoutId id="2147483678" r:id="rId4"/>
    <p:sldLayoutId id="2147483679" r:id="rId5"/>
    <p:sldLayoutId id="2147483680" r:id="rId6"/>
    <p:sldLayoutId id="2147483681" r:id="rId7"/>
    <p:sldLayoutId id="2147483682" r:id="rId8"/>
    <p:sldLayoutId id="2147483683" r:id="rId9"/>
    <p:sldLayoutId id="2147483684" r:id="rId10"/>
    <p:sldLayoutId id="2147483685" r:id="rId11"/>
    <p:sldLayoutId id="2147483686" r:id="rId12"/>
    <p:sldLayoutId id="2147483687" r:id="rId13"/>
    <p:sldLayoutId id="2147483688" r:id="rId14"/>
    <p:sldLayoutId id="2147483689" r:id="rId15"/>
    <p:sldLayoutId id="2147483690" r:id="rId16"/>
    <p:sldLayoutId id="2147483691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20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8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6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4" Type="http://schemas.openxmlformats.org/officeDocument/2006/relationships/image" Target="../media/image2.png"/><Relationship Id="rId5" Type="http://schemas.openxmlformats.org/officeDocument/2006/relationships/image" Target="../media/image3.jpg"/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19">
            <a:extLst>
              <a:ext uri="{FF2B5EF4-FFF2-40B4-BE49-F238E27FC236}">
                <a16:creationId xmlns:a16="http://schemas.microsoft.com/office/drawing/2014/main" xmlns="" id="{5204EBEB-4E79-443B-AB82-8EFD884E32C5}"/>
              </a:ext>
            </a:extLst>
          </p:cNvPr>
          <p:cNvSpPr/>
          <p:nvPr/>
        </p:nvSpPr>
        <p:spPr>
          <a:xfrm>
            <a:off x="4493108" y="0"/>
            <a:ext cx="3488787" cy="346065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xmlns="" id="{DC771D86-6842-4144-B7C4-4336EFD70876}"/>
              </a:ext>
            </a:extLst>
          </p:cNvPr>
          <p:cNvSpPr txBox="1"/>
          <p:nvPr/>
        </p:nvSpPr>
        <p:spPr>
          <a:xfrm>
            <a:off x="4493108" y="253470"/>
            <a:ext cx="348878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u="sng" dirty="0" err="1" smtClean="0"/>
              <a:t>Amdana</a:t>
            </a:r>
            <a:r>
              <a:rPr lang="en-GB" sz="1400" b="1" u="sng" dirty="0" smtClean="0"/>
              <a:t> </a:t>
            </a:r>
            <a:r>
              <a:rPr lang="en-GB" sz="1400" b="1" u="sng" dirty="0" err="1" smtClean="0"/>
              <a:t>i</a:t>
            </a:r>
            <a:endParaRPr lang="en-GB" sz="1400" b="1" u="sng" dirty="0" smtClean="0"/>
          </a:p>
          <a:p>
            <a:r>
              <a:rPr lang="en-GB" sz="1400" b="1" u="sng" dirty="0" smtClean="0"/>
              <a:t>About Me</a:t>
            </a:r>
            <a:endParaRPr lang="en-GB" sz="1400" b="1" u="sng" dirty="0"/>
          </a:p>
        </p:txBody>
      </p:sp>
      <p:pic>
        <p:nvPicPr>
          <p:cNvPr id="25" name="Picture 24">
            <a:extLst>
              <a:ext uri="{FF2B5EF4-FFF2-40B4-BE49-F238E27FC236}">
                <a16:creationId xmlns:a16="http://schemas.microsoft.com/office/drawing/2014/main" xmlns="" id="{27247FC5-9A3C-4853-BCDD-AE5AB8EC9A5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0329" y="1488759"/>
            <a:ext cx="3505504" cy="1891750"/>
          </a:xfrm>
          <a:prstGeom prst="rect">
            <a:avLst/>
          </a:prstGeom>
        </p:spPr>
      </p:pic>
      <p:sp>
        <p:nvSpPr>
          <p:cNvPr id="26" name="TextBox 25">
            <a:extLst>
              <a:ext uri="{FF2B5EF4-FFF2-40B4-BE49-F238E27FC236}">
                <a16:creationId xmlns:a16="http://schemas.microsoft.com/office/drawing/2014/main" xmlns="" id="{DC883CD3-C83C-4023-86A9-8EB1A4090D56}"/>
              </a:ext>
            </a:extLst>
          </p:cNvPr>
          <p:cNvSpPr txBox="1"/>
          <p:nvPr/>
        </p:nvSpPr>
        <p:spPr>
          <a:xfrm>
            <a:off x="110737" y="392391"/>
            <a:ext cx="4320014" cy="32624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u="sng" dirty="0" err="1" smtClean="0"/>
              <a:t>Profiad</a:t>
            </a:r>
            <a:r>
              <a:rPr lang="en-GB" sz="1200" b="1" u="sng" dirty="0" smtClean="0"/>
              <a:t> </a:t>
            </a:r>
            <a:r>
              <a:rPr lang="en-GB" sz="1200" b="1" u="sng" dirty="0" err="1" smtClean="0"/>
              <a:t>addysgu</a:t>
            </a:r>
            <a:r>
              <a:rPr lang="en-GB" sz="1200" b="1" u="sng" dirty="0" smtClean="0"/>
              <a:t> </a:t>
            </a:r>
            <a:r>
              <a:rPr lang="en-GB" sz="1200" b="1" u="sng" dirty="0" err="1" smtClean="0"/>
              <a:t>blaenorol</a:t>
            </a:r>
            <a:endParaRPr lang="en-GB" sz="1200" b="1" u="sng" dirty="0" smtClean="0"/>
          </a:p>
          <a:p>
            <a:r>
              <a:rPr lang="en-GB" sz="1200" b="1" u="sng" dirty="0" smtClean="0"/>
              <a:t>Previous </a:t>
            </a:r>
            <a:r>
              <a:rPr lang="en-GB" sz="1200" b="1" u="sng" dirty="0"/>
              <a:t>teaching experiences </a:t>
            </a:r>
            <a:endParaRPr lang="en-GB" sz="1400" dirty="0">
              <a:latin typeface="Arial" charset="0"/>
              <a:ea typeface="Arial" charset="0"/>
              <a:cs typeface="Arial" charset="0"/>
            </a:endParaRPr>
          </a:p>
          <a:p>
            <a:r>
              <a:rPr lang="en-GB" sz="1400" dirty="0">
                <a:latin typeface="Arial" charset="0"/>
                <a:ea typeface="Arial" charset="0"/>
                <a:cs typeface="Arial" charset="0"/>
              </a:rPr>
              <a:t>B</a:t>
            </a:r>
            <a:r>
              <a:rPr lang="en-GB" sz="1400" dirty="0" smtClean="0">
                <a:latin typeface="Arial" charset="0"/>
                <a:ea typeface="Arial" charset="0"/>
                <a:cs typeface="Arial" charset="0"/>
              </a:rPr>
              <a:t>efore going </a:t>
            </a:r>
            <a:r>
              <a:rPr lang="en-GB" sz="1400" dirty="0">
                <a:latin typeface="Arial" charset="0"/>
                <a:ea typeface="Arial" charset="0"/>
                <a:cs typeface="Arial" charset="0"/>
              </a:rPr>
              <a:t>to university I spent 9 months volunteering as a teaching assistant in my local primary </a:t>
            </a:r>
            <a:r>
              <a:rPr lang="en-GB" sz="1400" dirty="0" smtClean="0">
                <a:latin typeface="Arial" charset="0"/>
                <a:ea typeface="Arial" charset="0"/>
                <a:cs typeface="Arial" charset="0"/>
              </a:rPr>
              <a:t>school. </a:t>
            </a:r>
            <a:endParaRPr lang="en-GB" sz="1400" dirty="0" smtClean="0">
              <a:latin typeface="Arial" charset="0"/>
              <a:ea typeface="Arial" charset="0"/>
              <a:cs typeface="Arial" charset="0"/>
            </a:endParaRPr>
          </a:p>
          <a:p>
            <a:endParaRPr lang="en-GB" sz="1400" dirty="0">
              <a:latin typeface="Arial" charset="0"/>
              <a:ea typeface="Arial" charset="0"/>
              <a:cs typeface="Arial" charset="0"/>
            </a:endParaRPr>
          </a:p>
          <a:p>
            <a:r>
              <a:rPr lang="en-GB" sz="1400" dirty="0" smtClean="0">
                <a:latin typeface="Arial" charset="0"/>
                <a:ea typeface="Arial" charset="0"/>
                <a:cs typeface="Arial" charset="0"/>
              </a:rPr>
              <a:t>During university I undertook a number of work based placements in primary schools, observing different teaching styles and classroom management techniques. </a:t>
            </a:r>
          </a:p>
          <a:p>
            <a:endParaRPr lang="en-GB" sz="1400" dirty="0">
              <a:latin typeface="Arial" charset="0"/>
              <a:ea typeface="Arial" charset="0"/>
              <a:cs typeface="Arial" charset="0"/>
            </a:endParaRPr>
          </a:p>
          <a:p>
            <a:r>
              <a:rPr lang="en-GB" sz="1400" dirty="0" smtClean="0">
                <a:latin typeface="Arial" charset="0"/>
                <a:ea typeface="Arial" charset="0"/>
                <a:cs typeface="Arial" charset="0"/>
              </a:rPr>
              <a:t>Following university I worked as a one to one with a looked after child and worked for </a:t>
            </a:r>
            <a:r>
              <a:rPr lang="en-GB" sz="1400" dirty="0">
                <a:latin typeface="Arial" charset="0"/>
                <a:ea typeface="Arial" charset="0"/>
                <a:cs typeface="Arial" charset="0"/>
              </a:rPr>
              <a:t>an </a:t>
            </a:r>
            <a:r>
              <a:rPr lang="en-GB" sz="1400" dirty="0" smtClean="0">
                <a:latin typeface="Arial" charset="0"/>
                <a:ea typeface="Arial" charset="0"/>
                <a:cs typeface="Arial" charset="0"/>
              </a:rPr>
              <a:t>agency as </a:t>
            </a:r>
            <a:r>
              <a:rPr lang="en-GB" sz="1400" dirty="0">
                <a:latin typeface="Arial" charset="0"/>
                <a:ea typeface="Arial" charset="0"/>
                <a:cs typeface="Arial" charset="0"/>
              </a:rPr>
              <a:t>a teaching </a:t>
            </a:r>
            <a:r>
              <a:rPr lang="en-GB" sz="1400" dirty="0" smtClean="0">
                <a:latin typeface="Arial" charset="0"/>
                <a:ea typeface="Arial" charset="0"/>
                <a:cs typeface="Arial" charset="0"/>
              </a:rPr>
              <a:t>assistant</a:t>
            </a:r>
            <a:r>
              <a:rPr lang="en-GB" sz="1400" dirty="0" smtClean="0">
                <a:latin typeface="Arial" charset="0"/>
                <a:ea typeface="Arial" charset="0"/>
                <a:cs typeface="Arial" charset="0"/>
              </a:rPr>
              <a:t> in a number of different schools and across different age ranges.</a:t>
            </a:r>
            <a:endParaRPr lang="en-GB" dirty="0"/>
          </a:p>
        </p:txBody>
      </p:sp>
      <p:pic>
        <p:nvPicPr>
          <p:cNvPr id="27" name="Picture 26">
            <a:extLst>
              <a:ext uri="{FF2B5EF4-FFF2-40B4-BE49-F238E27FC236}">
                <a16:creationId xmlns:a16="http://schemas.microsoft.com/office/drawing/2014/main" xmlns="" id="{FD98C07E-5EED-4E2B-BAD8-85196D45378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30401" y="3604878"/>
            <a:ext cx="5607495" cy="3249495"/>
          </a:xfrm>
          <a:prstGeom prst="rect">
            <a:avLst/>
          </a:prstGeom>
        </p:spPr>
      </p:pic>
      <p:sp>
        <p:nvSpPr>
          <p:cNvPr id="28" name="TextBox 27">
            <a:extLst>
              <a:ext uri="{FF2B5EF4-FFF2-40B4-BE49-F238E27FC236}">
                <a16:creationId xmlns:a16="http://schemas.microsoft.com/office/drawing/2014/main" xmlns="" id="{790B48A9-DCB0-4E73-BD5B-5F3E3E50BE70}"/>
              </a:ext>
            </a:extLst>
          </p:cNvPr>
          <p:cNvSpPr txBox="1"/>
          <p:nvPr/>
        </p:nvSpPr>
        <p:spPr>
          <a:xfrm>
            <a:off x="4057009" y="3686924"/>
            <a:ext cx="5354277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u="sng" dirty="0" err="1" smtClean="0"/>
              <a:t>Rhesymau</a:t>
            </a:r>
            <a:r>
              <a:rPr lang="en-GB" sz="1400" b="1" u="sng" dirty="0" smtClean="0"/>
              <a:t> </a:t>
            </a:r>
            <a:r>
              <a:rPr lang="en-GB" sz="1400" b="1" u="sng" dirty="0" err="1" smtClean="0"/>
              <a:t>dros</a:t>
            </a:r>
            <a:r>
              <a:rPr lang="en-GB" sz="1400" b="1" u="sng" dirty="0" smtClean="0"/>
              <a:t> </a:t>
            </a:r>
            <a:r>
              <a:rPr lang="en-GB" sz="1400" b="1" u="sng" dirty="0" err="1" smtClean="0"/>
              <a:t>ddewis</a:t>
            </a:r>
            <a:r>
              <a:rPr lang="en-GB" sz="1400" b="1" u="sng" dirty="0" smtClean="0"/>
              <a:t> </a:t>
            </a:r>
            <a:r>
              <a:rPr lang="en-GB" sz="1400" b="1" u="sng" dirty="0" err="1" smtClean="0"/>
              <a:t>addysgu</a:t>
            </a:r>
            <a:r>
              <a:rPr lang="en-GB" sz="1400" b="1" u="sng" dirty="0" smtClean="0"/>
              <a:t> </a:t>
            </a:r>
            <a:r>
              <a:rPr lang="en-GB" sz="1400" b="1" u="sng" dirty="0" err="1" smtClean="0"/>
              <a:t>fel</a:t>
            </a:r>
            <a:r>
              <a:rPr lang="en-GB" sz="1400" b="1" u="sng" dirty="0" smtClean="0"/>
              <a:t> </a:t>
            </a:r>
            <a:r>
              <a:rPr lang="en-GB" sz="1400" b="1" u="sng" dirty="0" err="1" smtClean="0"/>
              <a:t>proffesiwn</a:t>
            </a:r>
            <a:endParaRPr lang="en-GB" sz="1400" b="1" u="sng" dirty="0" smtClean="0"/>
          </a:p>
          <a:p>
            <a:r>
              <a:rPr lang="en-GB" sz="1400" b="1" u="sng" dirty="0" smtClean="0"/>
              <a:t>Reasons </a:t>
            </a:r>
            <a:r>
              <a:rPr lang="en-GB" sz="1400" b="1" u="sng" dirty="0"/>
              <a:t>for entering the teaching profession </a:t>
            </a:r>
          </a:p>
          <a:p>
            <a:endParaRPr lang="en-GB" sz="1100" dirty="0"/>
          </a:p>
          <a:p>
            <a:pPr marL="228600" indent="-228600">
              <a:buAutoNum type="arabicParenR"/>
            </a:pPr>
            <a:endParaRPr lang="en-GB" sz="1100" dirty="0"/>
          </a:p>
        </p:txBody>
      </p:sp>
      <p:pic>
        <p:nvPicPr>
          <p:cNvPr id="29" name="Picture 28">
            <a:extLst>
              <a:ext uri="{FF2B5EF4-FFF2-40B4-BE49-F238E27FC236}">
                <a16:creationId xmlns:a16="http://schemas.microsoft.com/office/drawing/2014/main" xmlns="" id="{D918A36B-7853-4111-8D3B-8CD1DAA16AF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75370" y="1377691"/>
            <a:ext cx="3716630" cy="2153222"/>
          </a:xfrm>
          <a:prstGeom prst="rect">
            <a:avLst/>
          </a:prstGeom>
        </p:spPr>
      </p:pic>
      <p:sp>
        <p:nvSpPr>
          <p:cNvPr id="30" name="TextBox 29">
            <a:extLst>
              <a:ext uri="{FF2B5EF4-FFF2-40B4-BE49-F238E27FC236}">
                <a16:creationId xmlns:a16="http://schemas.microsoft.com/office/drawing/2014/main" xmlns="" id="{9B5B33C0-C8D5-40A4-8E7B-A15741A16A2F}"/>
              </a:ext>
            </a:extLst>
          </p:cNvPr>
          <p:cNvSpPr txBox="1"/>
          <p:nvPr/>
        </p:nvSpPr>
        <p:spPr>
          <a:xfrm>
            <a:off x="8546169" y="1438639"/>
            <a:ext cx="350550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u="sng" dirty="0" smtClean="0"/>
              <a:t>Y math o </a:t>
            </a:r>
            <a:r>
              <a:rPr lang="en-GB" sz="1200" b="1" u="sng" dirty="0" err="1" smtClean="0"/>
              <a:t>athro</a:t>
            </a:r>
            <a:r>
              <a:rPr lang="en-GB" sz="1200" b="1" u="sng" dirty="0" smtClean="0"/>
              <a:t> </a:t>
            </a:r>
            <a:r>
              <a:rPr lang="en-GB" sz="1200" b="1" u="sng" dirty="0" err="1" smtClean="0"/>
              <a:t>hoffaf</a:t>
            </a:r>
            <a:r>
              <a:rPr lang="en-GB" sz="1200" b="1" u="sng" dirty="0" smtClean="0"/>
              <a:t> bod</a:t>
            </a:r>
          </a:p>
          <a:p>
            <a:r>
              <a:rPr lang="en-GB" sz="1200" b="1" u="sng" dirty="0" smtClean="0"/>
              <a:t>The kind of teacher I aspire to be</a:t>
            </a:r>
            <a:endParaRPr lang="en-GB" sz="1200" b="1" u="sng" dirty="0"/>
          </a:p>
          <a:p>
            <a:endParaRPr lang="en-GB" sz="1200" dirty="0"/>
          </a:p>
          <a:p>
            <a:pPr marL="228600" indent="-228600">
              <a:buAutoNum type="arabicParenR"/>
            </a:pPr>
            <a:endParaRPr lang="en-GB" sz="1200" dirty="0"/>
          </a:p>
        </p:txBody>
      </p:sp>
      <p:pic>
        <p:nvPicPr>
          <p:cNvPr id="31" name="Picture 30">
            <a:extLst>
              <a:ext uri="{FF2B5EF4-FFF2-40B4-BE49-F238E27FC236}">
                <a16:creationId xmlns:a16="http://schemas.microsoft.com/office/drawing/2014/main" xmlns="" id="{FCC90589-A3E8-4369-8088-A861A56A2D3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600253" y="3680748"/>
            <a:ext cx="2451418" cy="2153222"/>
          </a:xfrm>
          <a:prstGeom prst="rect">
            <a:avLst/>
          </a:prstGeom>
        </p:spPr>
      </p:pic>
      <p:sp>
        <p:nvSpPr>
          <p:cNvPr id="32" name="TextBox 31">
            <a:extLst>
              <a:ext uri="{FF2B5EF4-FFF2-40B4-BE49-F238E27FC236}">
                <a16:creationId xmlns:a16="http://schemas.microsoft.com/office/drawing/2014/main" xmlns="" id="{64B893A5-04B7-4831-9F75-23466AF3DA69}"/>
              </a:ext>
            </a:extLst>
          </p:cNvPr>
          <p:cNvSpPr txBox="1"/>
          <p:nvPr/>
        </p:nvSpPr>
        <p:spPr>
          <a:xfrm>
            <a:off x="9664504" y="3661566"/>
            <a:ext cx="222920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u="sng" dirty="0" err="1" smtClean="0"/>
              <a:t>Meysydd</a:t>
            </a:r>
            <a:r>
              <a:rPr lang="en-GB" sz="1200" b="1" u="sng" dirty="0" smtClean="0"/>
              <a:t> / </a:t>
            </a:r>
            <a:r>
              <a:rPr lang="en-GB" sz="1200" b="1" u="sng" dirty="0" err="1" smtClean="0"/>
              <a:t>pynciau</a:t>
            </a:r>
            <a:r>
              <a:rPr lang="en-GB" sz="1200" b="1" u="sng" dirty="0" smtClean="0"/>
              <a:t> </a:t>
            </a:r>
            <a:r>
              <a:rPr lang="en-GB" sz="1200" b="1" u="sng" dirty="0" err="1" smtClean="0"/>
              <a:t>medraf</a:t>
            </a:r>
            <a:r>
              <a:rPr lang="en-GB" sz="1200" b="1" u="sng" dirty="0" smtClean="0"/>
              <a:t> </a:t>
            </a:r>
            <a:r>
              <a:rPr lang="en-GB" sz="1200" b="1" u="sng" dirty="0" err="1" smtClean="0"/>
              <a:t>eu</a:t>
            </a:r>
            <a:r>
              <a:rPr lang="en-GB" sz="1200" b="1" u="sng" dirty="0" smtClean="0"/>
              <a:t> </a:t>
            </a:r>
            <a:r>
              <a:rPr lang="en-GB" sz="1200" b="1" u="sng" dirty="0" err="1" smtClean="0"/>
              <a:t>haddysgu</a:t>
            </a:r>
            <a:endParaRPr lang="en-GB" sz="1200" b="1" u="sng" dirty="0" smtClean="0"/>
          </a:p>
          <a:p>
            <a:r>
              <a:rPr lang="en-GB" sz="1200" b="1" u="sng" dirty="0" smtClean="0"/>
              <a:t>Areas / subjects I could teach</a:t>
            </a:r>
            <a:endParaRPr lang="en-GB" sz="1200" b="1" u="sng" dirty="0"/>
          </a:p>
        </p:txBody>
      </p:sp>
      <p:pic>
        <p:nvPicPr>
          <p:cNvPr id="22" name="Picture 21">
            <a:extLst>
              <a:ext uri="{FF2B5EF4-FFF2-40B4-BE49-F238E27FC236}">
                <a16:creationId xmlns:a16="http://schemas.microsoft.com/office/drawing/2014/main" xmlns="" id="{27247FC5-9A3C-4853-BCDD-AE5AB8EC9A5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6529" y="4024141"/>
            <a:ext cx="3505504" cy="1891750"/>
          </a:xfrm>
          <a:prstGeom prst="rect">
            <a:avLst/>
          </a:prstGeom>
        </p:spPr>
      </p:pic>
      <p:sp>
        <p:nvSpPr>
          <p:cNvPr id="24" name="TextBox 23">
            <a:extLst>
              <a:ext uri="{FF2B5EF4-FFF2-40B4-BE49-F238E27FC236}">
                <a16:creationId xmlns:a16="http://schemas.microsoft.com/office/drawing/2014/main" xmlns="" id="{DC883CD3-C83C-4023-86A9-8EB1A4090D56}"/>
              </a:ext>
            </a:extLst>
          </p:cNvPr>
          <p:cNvSpPr txBox="1"/>
          <p:nvPr/>
        </p:nvSpPr>
        <p:spPr>
          <a:xfrm>
            <a:off x="264424" y="4160452"/>
            <a:ext cx="3488787" cy="13542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u="sng" dirty="0" err="1" smtClean="0"/>
              <a:t>Cefndir</a:t>
            </a:r>
            <a:r>
              <a:rPr lang="en-GB" sz="1200" b="1" u="sng" dirty="0" smtClean="0"/>
              <a:t> </a:t>
            </a:r>
            <a:r>
              <a:rPr lang="en-GB" sz="1200" b="1" u="sng" dirty="0" err="1" smtClean="0"/>
              <a:t>academaidd</a:t>
            </a:r>
            <a:endParaRPr lang="en-GB" sz="1200" b="1" u="sng" dirty="0" smtClean="0"/>
          </a:p>
          <a:p>
            <a:r>
              <a:rPr lang="en-GB" sz="1200" b="1" u="sng" dirty="0" smtClean="0"/>
              <a:t>Academic history</a:t>
            </a:r>
            <a:endParaRPr lang="en-GB" sz="1200" b="1" u="sng" dirty="0"/>
          </a:p>
          <a:p>
            <a:endParaRPr lang="en-GB" sz="1200" dirty="0">
              <a:latin typeface="Arial" charset="0"/>
              <a:ea typeface="Arial" charset="0"/>
              <a:cs typeface="Arial" charset="0"/>
            </a:endParaRPr>
          </a:p>
          <a:p>
            <a:r>
              <a:rPr lang="en-GB" sz="1400" dirty="0" smtClean="0">
                <a:latin typeface="Arial" charset="0"/>
                <a:ea typeface="Arial" charset="0"/>
                <a:cs typeface="Arial" charset="0"/>
              </a:rPr>
              <a:t>BA(Hons) History </a:t>
            </a:r>
          </a:p>
          <a:p>
            <a:r>
              <a:rPr lang="en-GB" sz="1400" dirty="0" smtClean="0">
                <a:latin typeface="Arial" charset="0"/>
                <a:ea typeface="Arial" charset="0"/>
                <a:cs typeface="Arial" charset="0"/>
              </a:rPr>
              <a:t>with Education 2:1</a:t>
            </a:r>
            <a:endParaRPr lang="en-GB" sz="1400" dirty="0">
              <a:latin typeface="Arial" charset="0"/>
              <a:ea typeface="Arial" charset="0"/>
              <a:cs typeface="Arial" charset="0"/>
            </a:endParaRPr>
          </a:p>
          <a:p>
            <a:endParaRPr lang="en-GB" dirty="0"/>
          </a:p>
        </p:txBody>
      </p:sp>
      <p:sp>
        <p:nvSpPr>
          <p:cNvPr id="2" name="TextBox 1"/>
          <p:cNvSpPr txBox="1"/>
          <p:nvPr/>
        </p:nvSpPr>
        <p:spPr>
          <a:xfrm>
            <a:off x="4585855" y="938784"/>
            <a:ext cx="3466839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 smtClean="0">
                <a:latin typeface="Arial" charset="0"/>
                <a:ea typeface="Arial" charset="0"/>
                <a:cs typeface="Arial" charset="0"/>
              </a:rPr>
              <a:t>I am a motivated and driven individual who relishes new challenges.  I enjoy fitness and healthy living and I am a member of a local CrossFit gym, I also enjoy singing and was previously a member of a local choir. </a:t>
            </a:r>
          </a:p>
          <a:p>
            <a:r>
              <a:rPr lang="en-US" sz="1400" dirty="0" smtClean="0">
                <a:latin typeface="Arial" charset="0"/>
                <a:ea typeface="Arial" charset="0"/>
                <a:cs typeface="Arial" charset="0"/>
              </a:rPr>
              <a:t>I have many transferrable </a:t>
            </a:r>
            <a:r>
              <a:rPr lang="en-US" sz="1400" dirty="0">
                <a:latin typeface="Arial" charset="0"/>
                <a:ea typeface="Arial" charset="0"/>
                <a:cs typeface="Arial" charset="0"/>
              </a:rPr>
              <a:t>skills such as organisation, project management and the ability to work within fast paced and unpredictable </a:t>
            </a:r>
            <a:r>
              <a:rPr lang="en-US" sz="1400" dirty="0" smtClean="0">
                <a:latin typeface="Arial" charset="0"/>
                <a:ea typeface="Arial" charset="0"/>
                <a:cs typeface="Arial" charset="0"/>
              </a:rPr>
              <a:t>environments. 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4057010" y="4391891"/>
            <a:ext cx="2662445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 smtClean="0">
                <a:latin typeface="Arial" charset="0"/>
                <a:ea typeface="Arial" charset="0"/>
                <a:cs typeface="Arial" charset="0"/>
              </a:rPr>
              <a:t>I have always enjoyed working with and being around children in a classroom environment. </a:t>
            </a:r>
          </a:p>
          <a:p>
            <a:r>
              <a:rPr lang="en-GB" sz="1400" dirty="0">
                <a:latin typeface="Arial" charset="0"/>
                <a:ea typeface="Arial" charset="0"/>
                <a:cs typeface="Arial" charset="0"/>
              </a:rPr>
              <a:t>A</a:t>
            </a:r>
            <a:r>
              <a:rPr lang="en-GB" sz="1400" dirty="0" smtClean="0">
                <a:latin typeface="Arial" charset="0"/>
                <a:ea typeface="Arial" charset="0"/>
                <a:cs typeface="Arial" charset="0"/>
              </a:rPr>
              <a:t>lthough teaching is a challenging career I believe it is also very rewarding </a:t>
            </a:r>
            <a:r>
              <a:rPr lang="en-GB" sz="1400" dirty="0">
                <a:latin typeface="Arial" charset="0"/>
                <a:ea typeface="Arial" charset="0"/>
                <a:cs typeface="Arial" charset="0"/>
              </a:rPr>
              <a:t>and </a:t>
            </a:r>
            <a:r>
              <a:rPr lang="en-GB" sz="1400" dirty="0" smtClean="0">
                <a:latin typeface="Arial" charset="0"/>
                <a:ea typeface="Arial" charset="0"/>
                <a:cs typeface="Arial" charset="0"/>
              </a:rPr>
              <a:t>fulfilling which is not something I have found with the other areas in which I have worked. </a:t>
            </a:r>
          </a:p>
          <a:p>
            <a:endParaRPr lang="en-US" sz="1400" dirty="0">
              <a:latin typeface="Arial" charset="0"/>
              <a:ea typeface="Arial" charset="0"/>
              <a:cs typeface="Arial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8672945" y="2092036"/>
            <a:ext cx="3378726" cy="11695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 smtClean="0">
                <a:latin typeface="Arial" charset="0"/>
                <a:ea typeface="Arial" charset="0"/>
                <a:cs typeface="Arial" charset="0"/>
              </a:rPr>
              <a:t>I aspire to be a motivating teacher, encouraging and facilitating children to reach their potential regardless of their background. I want to </a:t>
            </a:r>
            <a:r>
              <a:rPr lang="en-US" sz="1400" dirty="0" err="1" smtClean="0">
                <a:latin typeface="Arial" charset="0"/>
                <a:ea typeface="Arial" charset="0"/>
                <a:cs typeface="Arial" charset="0"/>
              </a:rPr>
              <a:t>instil</a:t>
            </a:r>
            <a:r>
              <a:rPr lang="en-US" sz="1400" dirty="0" smtClean="0">
                <a:latin typeface="Arial" charset="0"/>
                <a:ea typeface="Arial" charset="0"/>
                <a:cs typeface="Arial" charset="0"/>
              </a:rPr>
              <a:t> a love of learning in children. </a:t>
            </a:r>
            <a:endParaRPr lang="en-US" sz="1400" dirty="0">
              <a:latin typeface="Arial" charset="0"/>
              <a:ea typeface="Arial" charset="0"/>
              <a:cs typeface="Arial" charset="0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9637114" y="4470769"/>
            <a:ext cx="2476914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 smtClean="0">
                <a:latin typeface="Arial" charset="0"/>
                <a:ea typeface="Arial" charset="0"/>
                <a:cs typeface="Arial" charset="0"/>
              </a:rPr>
              <a:t>I have a strong understanding of the curriculum subjects. I am particularly passionate about history having studied at undergraduate level. </a:t>
            </a:r>
            <a:endParaRPr lang="en-US" sz="1400" dirty="0">
              <a:latin typeface="Arial" charset="0"/>
              <a:ea typeface="Arial" charset="0"/>
              <a:cs typeface="Arial" charset="0"/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91127" y="4329269"/>
            <a:ext cx="1875096" cy="23438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84158819"/>
      </p:ext>
    </p:extLst>
  </p:cSld>
  <p:clrMapOvr>
    <a:masterClrMapping/>
  </p:clrMapOvr>
</p:sld>
</file>

<file path=ppt/theme/theme1.xml><?xml version="1.0" encoding="utf-8"?>
<a:theme xmlns:a="http://schemas.openxmlformats.org/drawingml/2006/main" name="Slice">
  <a:themeElements>
    <a:clrScheme name="Slice">
      <a:dk1>
        <a:sysClr val="windowText" lastClr="000000"/>
      </a:dk1>
      <a:lt1>
        <a:sysClr val="window" lastClr="FFFFFF"/>
      </a:lt1>
      <a:dk2>
        <a:srgbClr val="146194"/>
      </a:dk2>
      <a:lt2>
        <a:srgbClr val="76DBF4"/>
      </a:lt2>
      <a:accent1>
        <a:srgbClr val="052F61"/>
      </a:accent1>
      <a:accent2>
        <a:srgbClr val="A50E82"/>
      </a:accent2>
      <a:accent3>
        <a:srgbClr val="14967C"/>
      </a:accent3>
      <a:accent4>
        <a:srgbClr val="6A9E1F"/>
      </a:accent4>
      <a:accent5>
        <a:srgbClr val="E87D37"/>
      </a:accent5>
      <a:accent6>
        <a:srgbClr val="C62324"/>
      </a:accent6>
      <a:hlink>
        <a:srgbClr val="0D2E46"/>
      </a:hlink>
      <a:folHlink>
        <a:srgbClr val="356A95"/>
      </a:folHlink>
    </a:clrScheme>
    <a:fontScheme name="Slice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ic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hueMod val="94000"/>
                <a:satMod val="140000"/>
                <a:lumMod val="110000"/>
              </a:schemeClr>
            </a:gs>
            <a:gs pos="100000">
              <a:schemeClr val="phClr">
                <a:tint val="84000"/>
                <a:satMod val="16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hueMod val="94000"/>
                <a:satMod val="130000"/>
                <a:lumMod val="128000"/>
              </a:schemeClr>
            </a:gs>
            <a:gs pos="100000">
              <a:schemeClr val="phClr">
                <a:shade val="94000"/>
                <a:lumMod val="88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tint val="76000"/>
              <a:alpha val="60000"/>
              <a:hueMod val="94000"/>
            </a:schemeClr>
          </a:solidFill>
          <a:prstDash val="solid"/>
        </a:ln>
        <a:ln w="15875" cap="rnd" cmpd="sng" algn="ctr">
          <a:solidFill>
            <a:schemeClr val="phClr">
              <a:hueMod val="94000"/>
            </a:schemeClr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46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1000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lin ang="6120000" scaled="1"/>
        </a:gradFill>
        <a:gradFill rotWithShape="1">
          <a:gsLst>
            <a:gs pos="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ice" id="{0507925B-6AC9-4358-8E18-C330545D08F8}" vid="{13FEC7C6-62A9-40C4-99D2-581AACACAA2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Slice</Template>
  <TotalTime>2075</TotalTime>
  <Words>303</Words>
  <Application>Microsoft Macintosh PowerPoint</Application>
  <PresentationFormat>Widescreen</PresentationFormat>
  <Paragraphs>27</Paragraphs>
  <Slides>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6" baseType="lpstr">
      <vt:lpstr>Calibri</vt:lpstr>
      <vt:lpstr>Century Gothic</vt:lpstr>
      <vt:lpstr>Wingdings 3</vt:lpstr>
      <vt:lpstr>Arial</vt:lpstr>
      <vt:lpstr>Slice</vt:lpstr>
      <vt:lpstr>PowerPoint Presentation</vt:lpstr>
    </vt:vector>
  </TitlesOfParts>
  <LinksUpToDate>false</LinksUpToDate>
  <SharedDoc>false</SharedDoc>
  <HyperlinksChanged>false</HyperlinksChanged>
  <AppVersion>15.0033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jack Davies</dc:creator>
  <cp:lastModifiedBy>zoe thomas</cp:lastModifiedBy>
  <cp:revision>14</cp:revision>
  <dcterms:created xsi:type="dcterms:W3CDTF">2019-09-05T20:58:34Z</dcterms:created>
  <dcterms:modified xsi:type="dcterms:W3CDTF">2019-09-24T22:04:38Z</dcterms:modified>
</cp:coreProperties>
</file>