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71" r:id="rId10"/>
    <p:sldId id="263" r:id="rId11"/>
    <p:sldId id="272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x-non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049" autoAdjust="0"/>
  </p:normalViewPr>
  <p:slideViewPr>
    <p:cSldViewPr snapToGrid="0">
      <p:cViewPr varScale="1">
        <p:scale>
          <a:sx n="74" d="100"/>
          <a:sy n="74" d="100"/>
        </p:scale>
        <p:origin x="965" y="67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0.xml"/><Relationship Id="rId13" Type="http://schemas.openxmlformats.org/officeDocument/2006/relationships/slide" Target="slides/slide16.xml"/><Relationship Id="rId3" Type="http://schemas.openxmlformats.org/officeDocument/2006/relationships/slide" Target="slides/slide4.xml"/><Relationship Id="rId7" Type="http://schemas.openxmlformats.org/officeDocument/2006/relationships/slide" Target="slides/slide8.xml"/><Relationship Id="rId12" Type="http://schemas.openxmlformats.org/officeDocument/2006/relationships/slide" Target="slides/slide15.xml"/><Relationship Id="rId2" Type="http://schemas.openxmlformats.org/officeDocument/2006/relationships/slide" Target="slides/slide3.xml"/><Relationship Id="rId1" Type="http://schemas.openxmlformats.org/officeDocument/2006/relationships/slide" Target="slides/slide1.xml"/><Relationship Id="rId6" Type="http://schemas.openxmlformats.org/officeDocument/2006/relationships/slide" Target="slides/slide7.xml"/><Relationship Id="rId11" Type="http://schemas.openxmlformats.org/officeDocument/2006/relationships/slide" Target="slides/slide14.xml"/><Relationship Id="rId5" Type="http://schemas.openxmlformats.org/officeDocument/2006/relationships/slide" Target="slides/slide6.xml"/><Relationship Id="rId15" Type="http://schemas.openxmlformats.org/officeDocument/2006/relationships/slide" Target="slides/slide18.xml"/><Relationship Id="rId10" Type="http://schemas.openxmlformats.org/officeDocument/2006/relationships/slide" Target="slides/slide13.xml"/><Relationship Id="rId4" Type="http://schemas.openxmlformats.org/officeDocument/2006/relationships/slide" Target="slides/slide5.xml"/><Relationship Id="rId9" Type="http://schemas.openxmlformats.org/officeDocument/2006/relationships/slide" Target="slides/slide12.xml"/><Relationship Id="rId14" Type="http://schemas.openxmlformats.org/officeDocument/2006/relationships/slide" Target="slides/slide1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racle nzediegwu" userId="4e15db5fdeae2691" providerId="LiveId" clId="{A6588E2F-51C0-4733-A5C1-119231E3710D}"/>
    <pc:docChg chg="custSel modSld">
      <pc:chgData name="miracle nzediegwu" userId="4e15db5fdeae2691" providerId="LiveId" clId="{A6588E2F-51C0-4733-A5C1-119231E3710D}" dt="2026-07-19T18:29:48.340" v="135" actId="20577"/>
      <pc:docMkLst>
        <pc:docMk/>
      </pc:docMkLst>
      <pc:sldChg chg="addSp modSp mod">
        <pc:chgData name="miracle nzediegwu" userId="4e15db5fdeae2691" providerId="LiveId" clId="{A6588E2F-51C0-4733-A5C1-119231E3710D}" dt="2026-07-19T18:29:48.340" v="135" actId="20577"/>
        <pc:sldMkLst>
          <pc:docMk/>
          <pc:sldMk cId="2909312328" sldId="256"/>
        </pc:sldMkLst>
        <pc:spChg chg="mod">
          <ac:chgData name="miracle nzediegwu" userId="4e15db5fdeae2691" providerId="LiveId" clId="{A6588E2F-51C0-4733-A5C1-119231E3710D}" dt="2026-07-19T17:37:50.021" v="16" actId="14100"/>
          <ac:spMkLst>
            <pc:docMk/>
            <pc:sldMk cId="2909312328" sldId="256"/>
            <ac:spMk id="2" creationId="{A2FD48ED-A656-B9D5-CD3C-986109B3864C}"/>
          </ac:spMkLst>
        </pc:spChg>
        <pc:spChg chg="mod">
          <ac:chgData name="miracle nzediegwu" userId="4e15db5fdeae2691" providerId="LiveId" clId="{A6588E2F-51C0-4733-A5C1-119231E3710D}" dt="2026-07-19T18:29:48.340" v="135" actId="20577"/>
          <ac:spMkLst>
            <pc:docMk/>
            <pc:sldMk cId="2909312328" sldId="256"/>
            <ac:spMk id="3" creationId="{7630A9D0-EA40-7C1D-A3D2-7272F6E44BEE}"/>
          </ac:spMkLst>
        </pc:spChg>
        <pc:picChg chg="add mod">
          <ac:chgData name="miracle nzediegwu" userId="4e15db5fdeae2691" providerId="LiveId" clId="{A6588E2F-51C0-4733-A5C1-119231E3710D}" dt="2026-07-19T17:38:17.932" v="18" actId="1076"/>
          <ac:picMkLst>
            <pc:docMk/>
            <pc:sldMk cId="2909312328" sldId="256"/>
            <ac:picMk id="5" creationId="{EC171EB4-76C8-5EA4-18A0-BC09F13C41B0}"/>
          </ac:picMkLst>
        </pc:picChg>
      </pc:sldChg>
      <pc:sldChg chg="modSp mod">
        <pc:chgData name="miracle nzediegwu" userId="4e15db5fdeae2691" providerId="LiveId" clId="{A6588E2F-51C0-4733-A5C1-119231E3710D}" dt="2026-07-19T18:26:44.756" v="72" actId="20577"/>
        <pc:sldMkLst>
          <pc:docMk/>
          <pc:sldMk cId="556494245" sldId="273"/>
        </pc:sldMkLst>
        <pc:spChg chg="mod">
          <ac:chgData name="miracle nzediegwu" userId="4e15db5fdeae2691" providerId="LiveId" clId="{A6588E2F-51C0-4733-A5C1-119231E3710D}" dt="2026-07-19T18:26:44.756" v="72" actId="20577"/>
          <ac:spMkLst>
            <pc:docMk/>
            <pc:sldMk cId="556494245" sldId="273"/>
            <ac:spMk id="3" creationId="{61D09685-34C3-EB64-1947-731D39061DC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CA39CA-C554-4C5E-B364-650420206BD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5DB70B-6B78-4DDF-8888-FEAC529E8629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5E741D60-FD9B-4384-9A5D-E62CDEDB927D}" type="parTrans" cxnId="{4B216CAB-DE1D-4CAF-B2B6-333E307E3AB4}">
      <dgm:prSet/>
      <dgm:spPr/>
      <dgm:t>
        <a:bodyPr/>
        <a:lstStyle/>
        <a:p>
          <a:endParaRPr lang="en-US"/>
        </a:p>
      </dgm:t>
    </dgm:pt>
    <dgm:pt modelId="{3E12BAF4-0830-4294-972D-D6902EA0DC32}" type="sibTrans" cxnId="{4B216CAB-DE1D-4CAF-B2B6-333E307E3AB4}">
      <dgm:prSet/>
      <dgm:spPr/>
      <dgm:t>
        <a:bodyPr/>
        <a:lstStyle/>
        <a:p>
          <a:endParaRPr lang="en-US"/>
        </a:p>
      </dgm:t>
    </dgm:pt>
    <dgm:pt modelId="{863B83A5-A09B-4F9D-8EE2-6C91FBE3D0FC}">
      <dgm:prSet/>
      <dgm:spPr/>
      <dgm:t>
        <a:bodyPr/>
        <a:lstStyle/>
        <a:p>
          <a:r>
            <a:rPr lang="x-none"/>
            <a:t>Quality Concerns and Service Failures</a:t>
          </a:r>
          <a:endParaRPr lang="en-US"/>
        </a:p>
      </dgm:t>
    </dgm:pt>
    <dgm:pt modelId="{F2202755-88FE-4AF8-ADC0-1E4861B54F8F}" type="parTrans" cxnId="{E0EC61ED-3533-4F16-ACE2-B08DC0266A57}">
      <dgm:prSet/>
      <dgm:spPr/>
      <dgm:t>
        <a:bodyPr/>
        <a:lstStyle/>
        <a:p>
          <a:endParaRPr lang="en-US"/>
        </a:p>
      </dgm:t>
    </dgm:pt>
    <dgm:pt modelId="{41BE8C7A-28BF-44C7-924C-6292B23302AD}" type="sibTrans" cxnId="{E0EC61ED-3533-4F16-ACE2-B08DC0266A57}">
      <dgm:prSet/>
      <dgm:spPr/>
      <dgm:t>
        <a:bodyPr/>
        <a:lstStyle/>
        <a:p>
          <a:endParaRPr lang="en-US"/>
        </a:p>
      </dgm:t>
    </dgm:pt>
    <dgm:pt modelId="{8676359D-C1EA-4708-A652-5E0E7FD2A7F7}">
      <dgm:prSet/>
      <dgm:spPr/>
      <dgm:t>
        <a:bodyPr/>
        <a:lstStyle/>
        <a:p>
          <a:r>
            <a:rPr lang="x-none"/>
            <a:t>Systems-Based Safety Analysis – Swiss Cheese Model</a:t>
          </a:r>
          <a:endParaRPr lang="en-US"/>
        </a:p>
      </dgm:t>
    </dgm:pt>
    <dgm:pt modelId="{2D68B58D-86B9-4818-B510-860DFA5BB8AF}" type="parTrans" cxnId="{B266B17A-A072-44CF-B43C-24A606E27C5F}">
      <dgm:prSet/>
      <dgm:spPr/>
      <dgm:t>
        <a:bodyPr/>
        <a:lstStyle/>
        <a:p>
          <a:endParaRPr lang="en-US"/>
        </a:p>
      </dgm:t>
    </dgm:pt>
    <dgm:pt modelId="{4FAD83B4-DACC-4E6C-B738-8398DD11E3D8}" type="sibTrans" cxnId="{B266B17A-A072-44CF-B43C-24A606E27C5F}">
      <dgm:prSet/>
      <dgm:spPr/>
      <dgm:t>
        <a:bodyPr/>
        <a:lstStyle/>
        <a:p>
          <a:endParaRPr lang="en-US"/>
        </a:p>
      </dgm:t>
    </dgm:pt>
    <dgm:pt modelId="{6B5EE8BC-68E8-4640-8044-7221D44C9446}">
      <dgm:prSet/>
      <dgm:spPr/>
      <dgm:t>
        <a:bodyPr/>
        <a:lstStyle/>
        <a:p>
          <a:r>
            <a:rPr lang="x-none"/>
            <a:t>Root Cause Analysis (RCA)</a:t>
          </a:r>
          <a:endParaRPr lang="en-US"/>
        </a:p>
      </dgm:t>
    </dgm:pt>
    <dgm:pt modelId="{E687B227-CA33-4BB0-A2BD-A8BC15B60210}" type="parTrans" cxnId="{C8DA0D4C-E543-4EE9-ADD8-5019F3DE8366}">
      <dgm:prSet/>
      <dgm:spPr/>
      <dgm:t>
        <a:bodyPr/>
        <a:lstStyle/>
        <a:p>
          <a:endParaRPr lang="en-US"/>
        </a:p>
      </dgm:t>
    </dgm:pt>
    <dgm:pt modelId="{0E2225CD-BEDF-4B25-B8FD-4B212BC8455C}" type="sibTrans" cxnId="{C8DA0D4C-E543-4EE9-ADD8-5019F3DE8366}">
      <dgm:prSet/>
      <dgm:spPr/>
      <dgm:t>
        <a:bodyPr/>
        <a:lstStyle/>
        <a:p>
          <a:endParaRPr lang="en-US"/>
        </a:p>
      </dgm:t>
    </dgm:pt>
    <dgm:pt modelId="{18E82E26-38E7-45E3-B651-3F3E99D67F7B}">
      <dgm:prSet/>
      <dgm:spPr/>
      <dgm:t>
        <a:bodyPr/>
        <a:lstStyle/>
        <a:p>
          <a:r>
            <a:rPr lang="x-none"/>
            <a:t>Fishbone (Ishikawa) Diagram Analysis</a:t>
          </a:r>
          <a:endParaRPr lang="en-US"/>
        </a:p>
      </dgm:t>
    </dgm:pt>
    <dgm:pt modelId="{40A03734-397B-4844-B039-FA369839216B}" type="parTrans" cxnId="{624931B6-B4C2-476C-B063-442F10B86AD1}">
      <dgm:prSet/>
      <dgm:spPr/>
      <dgm:t>
        <a:bodyPr/>
        <a:lstStyle/>
        <a:p>
          <a:endParaRPr lang="en-US"/>
        </a:p>
      </dgm:t>
    </dgm:pt>
    <dgm:pt modelId="{EE6CCDD0-E71B-46E9-ACE5-20734E1E2B1F}" type="sibTrans" cxnId="{624931B6-B4C2-476C-B063-442F10B86AD1}">
      <dgm:prSet/>
      <dgm:spPr/>
      <dgm:t>
        <a:bodyPr/>
        <a:lstStyle/>
        <a:p>
          <a:endParaRPr lang="en-US"/>
        </a:p>
      </dgm:t>
    </dgm:pt>
    <dgm:pt modelId="{E70AE989-7148-4E20-A95C-AA6E8218CEBB}">
      <dgm:prSet/>
      <dgm:spPr/>
      <dgm:t>
        <a:bodyPr/>
        <a:lstStyle/>
        <a:p>
          <a:r>
            <a:rPr lang="en-US"/>
            <a:t>Donabedian Model Analysis</a:t>
          </a:r>
        </a:p>
      </dgm:t>
    </dgm:pt>
    <dgm:pt modelId="{1CA4C3FC-85CB-4030-A1A2-7C594A16C041}" type="parTrans" cxnId="{C455FADC-C4EC-47DD-814A-218D16C45D2C}">
      <dgm:prSet/>
      <dgm:spPr/>
      <dgm:t>
        <a:bodyPr/>
        <a:lstStyle/>
        <a:p>
          <a:endParaRPr lang="en-US"/>
        </a:p>
      </dgm:t>
    </dgm:pt>
    <dgm:pt modelId="{F3FEAF17-0E51-4131-B730-291C7048C902}" type="sibTrans" cxnId="{C455FADC-C4EC-47DD-814A-218D16C45D2C}">
      <dgm:prSet/>
      <dgm:spPr/>
      <dgm:t>
        <a:bodyPr/>
        <a:lstStyle/>
        <a:p>
          <a:endParaRPr lang="en-US"/>
        </a:p>
      </dgm:t>
    </dgm:pt>
    <dgm:pt modelId="{9808027A-3B1B-41FB-A55E-69B021A12077}">
      <dgm:prSet/>
      <dgm:spPr/>
      <dgm:t>
        <a:bodyPr/>
        <a:lstStyle/>
        <a:p>
          <a:r>
            <a:rPr lang="x-none" dirty="0"/>
            <a:t>Policy Issues Contributing to the Failures</a:t>
          </a:r>
          <a:endParaRPr lang="en-US" dirty="0"/>
        </a:p>
      </dgm:t>
    </dgm:pt>
    <dgm:pt modelId="{4DFC1140-4A17-4790-8DF8-F348CBD41867}" type="parTrans" cxnId="{FE6DEC2C-68ED-4141-938B-1B5964A03F01}">
      <dgm:prSet/>
      <dgm:spPr/>
      <dgm:t>
        <a:bodyPr/>
        <a:lstStyle/>
        <a:p>
          <a:endParaRPr lang="en-US"/>
        </a:p>
      </dgm:t>
    </dgm:pt>
    <dgm:pt modelId="{E2C11CD9-655C-49E8-B268-7ED74C0C8ED7}" type="sibTrans" cxnId="{FE6DEC2C-68ED-4141-938B-1B5964A03F01}">
      <dgm:prSet/>
      <dgm:spPr/>
      <dgm:t>
        <a:bodyPr/>
        <a:lstStyle/>
        <a:p>
          <a:endParaRPr lang="en-US"/>
        </a:p>
      </dgm:t>
    </dgm:pt>
    <dgm:pt modelId="{ECCCD42F-7664-406A-BA11-3D31315CC929}">
      <dgm:prSet/>
      <dgm:spPr/>
      <dgm:t>
        <a:bodyPr/>
        <a:lstStyle/>
        <a:p>
          <a:r>
            <a:rPr lang="x-none"/>
            <a:t>Impact on Quality, Efficiency, and Equity</a:t>
          </a:r>
          <a:endParaRPr lang="en-US"/>
        </a:p>
      </dgm:t>
    </dgm:pt>
    <dgm:pt modelId="{6F77FD8C-807F-469F-AD06-DD578682114D}" type="parTrans" cxnId="{4AEA0467-03C5-40CB-93A4-DFE4B5246F19}">
      <dgm:prSet/>
      <dgm:spPr/>
      <dgm:t>
        <a:bodyPr/>
        <a:lstStyle/>
        <a:p>
          <a:endParaRPr lang="en-US"/>
        </a:p>
      </dgm:t>
    </dgm:pt>
    <dgm:pt modelId="{10117201-99EC-45DC-9864-83E38B0B988F}" type="sibTrans" cxnId="{4AEA0467-03C5-40CB-93A4-DFE4B5246F19}">
      <dgm:prSet/>
      <dgm:spPr/>
      <dgm:t>
        <a:bodyPr/>
        <a:lstStyle/>
        <a:p>
          <a:endParaRPr lang="en-US"/>
        </a:p>
      </dgm:t>
    </dgm:pt>
    <dgm:pt modelId="{215E1F45-7245-4824-9891-BF4B8BEA52CB}">
      <dgm:prSet/>
      <dgm:spPr/>
      <dgm:t>
        <a:bodyPr/>
        <a:lstStyle/>
        <a:p>
          <a:r>
            <a:rPr lang="en-US"/>
            <a:t>Lessons Learned</a:t>
          </a:r>
        </a:p>
      </dgm:t>
    </dgm:pt>
    <dgm:pt modelId="{FFAC91DC-6627-478F-8607-3A070555F0AC}" type="parTrans" cxnId="{79570B2A-A522-4626-AC99-6B3293577A9B}">
      <dgm:prSet/>
      <dgm:spPr/>
      <dgm:t>
        <a:bodyPr/>
        <a:lstStyle/>
        <a:p>
          <a:endParaRPr lang="en-US"/>
        </a:p>
      </dgm:t>
    </dgm:pt>
    <dgm:pt modelId="{00CE7FD5-5B7B-4747-8C71-B859F8702010}" type="sibTrans" cxnId="{79570B2A-A522-4626-AC99-6B3293577A9B}">
      <dgm:prSet/>
      <dgm:spPr/>
      <dgm:t>
        <a:bodyPr/>
        <a:lstStyle/>
        <a:p>
          <a:endParaRPr lang="en-US"/>
        </a:p>
      </dgm:t>
    </dgm:pt>
    <dgm:pt modelId="{299CF8F2-15E8-4365-AE3A-921859F39C7D}">
      <dgm:prSet/>
      <dgm:spPr/>
      <dgm:t>
        <a:bodyPr/>
        <a:lstStyle/>
        <a:p>
          <a:r>
            <a:rPr lang="en-US"/>
            <a:t>Component 2 Structure</a:t>
          </a:r>
        </a:p>
      </dgm:t>
    </dgm:pt>
    <dgm:pt modelId="{FF5B1DAB-2049-402E-866C-890E70D13B7E}" type="parTrans" cxnId="{0D2E0C60-8DA1-4630-AD76-6BD0EB5AFE2D}">
      <dgm:prSet/>
      <dgm:spPr/>
      <dgm:t>
        <a:bodyPr/>
        <a:lstStyle/>
        <a:p>
          <a:endParaRPr lang="en-US"/>
        </a:p>
      </dgm:t>
    </dgm:pt>
    <dgm:pt modelId="{AF3BDEE0-98DC-4C32-B96B-C85BB9F7B22F}" type="sibTrans" cxnId="{0D2E0C60-8DA1-4630-AD76-6BD0EB5AFE2D}">
      <dgm:prSet/>
      <dgm:spPr/>
      <dgm:t>
        <a:bodyPr/>
        <a:lstStyle/>
        <a:p>
          <a:endParaRPr lang="en-US"/>
        </a:p>
      </dgm:t>
    </dgm:pt>
    <dgm:pt modelId="{4B57A522-8828-4D92-B696-297CDCEA6CF4}">
      <dgm:prSet/>
      <dgm:spPr/>
      <dgm:t>
        <a:bodyPr/>
        <a:lstStyle/>
        <a:p>
          <a:r>
            <a:rPr lang="en-US"/>
            <a:t>References</a:t>
          </a:r>
        </a:p>
      </dgm:t>
    </dgm:pt>
    <dgm:pt modelId="{C4379AFA-E5FF-42F1-9CDF-DD5841B6FC5F}" type="parTrans" cxnId="{6E5FA16A-F55B-4522-BCD4-4583B733C3A6}">
      <dgm:prSet/>
      <dgm:spPr/>
      <dgm:t>
        <a:bodyPr/>
        <a:lstStyle/>
        <a:p>
          <a:endParaRPr lang="en-US"/>
        </a:p>
      </dgm:t>
    </dgm:pt>
    <dgm:pt modelId="{C939B8E6-E9D6-41C8-A233-E95103D51173}" type="sibTrans" cxnId="{6E5FA16A-F55B-4522-BCD4-4583B733C3A6}">
      <dgm:prSet/>
      <dgm:spPr/>
      <dgm:t>
        <a:bodyPr/>
        <a:lstStyle/>
        <a:p>
          <a:endParaRPr lang="en-US"/>
        </a:p>
      </dgm:t>
    </dgm:pt>
    <dgm:pt modelId="{45216949-F063-4DC6-873D-435E9A78D6F7}" type="pres">
      <dgm:prSet presAssocID="{B1CA39CA-C554-4C5E-B364-650420206BDC}" presName="vert0" presStyleCnt="0">
        <dgm:presLayoutVars>
          <dgm:dir/>
          <dgm:animOne val="branch"/>
          <dgm:animLvl val="lvl"/>
        </dgm:presLayoutVars>
      </dgm:prSet>
      <dgm:spPr/>
    </dgm:pt>
    <dgm:pt modelId="{AFE4E56B-E718-4E4D-B60C-4D7CF0272CCF}" type="pres">
      <dgm:prSet presAssocID="{7F5DB70B-6B78-4DDF-8888-FEAC529E8629}" presName="thickLine" presStyleLbl="alignNode1" presStyleIdx="0" presStyleCnt="11"/>
      <dgm:spPr/>
    </dgm:pt>
    <dgm:pt modelId="{AFA9B76B-69EC-4300-9554-57587D354D1E}" type="pres">
      <dgm:prSet presAssocID="{7F5DB70B-6B78-4DDF-8888-FEAC529E8629}" presName="horz1" presStyleCnt="0"/>
      <dgm:spPr/>
    </dgm:pt>
    <dgm:pt modelId="{8B227B76-418E-4D4B-91F6-F15C0E27DD5D}" type="pres">
      <dgm:prSet presAssocID="{7F5DB70B-6B78-4DDF-8888-FEAC529E8629}" presName="tx1" presStyleLbl="revTx" presStyleIdx="0" presStyleCnt="11"/>
      <dgm:spPr/>
    </dgm:pt>
    <dgm:pt modelId="{65955982-AB8D-4466-8786-B077CB364362}" type="pres">
      <dgm:prSet presAssocID="{7F5DB70B-6B78-4DDF-8888-FEAC529E8629}" presName="vert1" presStyleCnt="0"/>
      <dgm:spPr/>
    </dgm:pt>
    <dgm:pt modelId="{BD0442A8-C9DC-4B77-9CBD-67EB4865C96B}" type="pres">
      <dgm:prSet presAssocID="{863B83A5-A09B-4F9D-8EE2-6C91FBE3D0FC}" presName="thickLine" presStyleLbl="alignNode1" presStyleIdx="1" presStyleCnt="11"/>
      <dgm:spPr/>
    </dgm:pt>
    <dgm:pt modelId="{E95066C5-3C38-4A75-B116-105FBDBF6168}" type="pres">
      <dgm:prSet presAssocID="{863B83A5-A09B-4F9D-8EE2-6C91FBE3D0FC}" presName="horz1" presStyleCnt="0"/>
      <dgm:spPr/>
    </dgm:pt>
    <dgm:pt modelId="{A4F10424-4935-46DA-A8A3-122DC51AD8DC}" type="pres">
      <dgm:prSet presAssocID="{863B83A5-A09B-4F9D-8EE2-6C91FBE3D0FC}" presName="tx1" presStyleLbl="revTx" presStyleIdx="1" presStyleCnt="11"/>
      <dgm:spPr/>
    </dgm:pt>
    <dgm:pt modelId="{1BA43ED0-604B-4A80-8E8D-AE28385B05F0}" type="pres">
      <dgm:prSet presAssocID="{863B83A5-A09B-4F9D-8EE2-6C91FBE3D0FC}" presName="vert1" presStyleCnt="0"/>
      <dgm:spPr/>
    </dgm:pt>
    <dgm:pt modelId="{6A5E0F9A-2B18-461E-AA99-D9913EFB427B}" type="pres">
      <dgm:prSet presAssocID="{8676359D-C1EA-4708-A652-5E0E7FD2A7F7}" presName="thickLine" presStyleLbl="alignNode1" presStyleIdx="2" presStyleCnt="11"/>
      <dgm:spPr/>
    </dgm:pt>
    <dgm:pt modelId="{77A4FE91-88D4-4B93-9CB9-6B28CD4DEF5F}" type="pres">
      <dgm:prSet presAssocID="{8676359D-C1EA-4708-A652-5E0E7FD2A7F7}" presName="horz1" presStyleCnt="0"/>
      <dgm:spPr/>
    </dgm:pt>
    <dgm:pt modelId="{671A599C-40CF-41EA-B2F9-0759B5B3D611}" type="pres">
      <dgm:prSet presAssocID="{8676359D-C1EA-4708-A652-5E0E7FD2A7F7}" presName="tx1" presStyleLbl="revTx" presStyleIdx="2" presStyleCnt="11"/>
      <dgm:spPr/>
    </dgm:pt>
    <dgm:pt modelId="{5CE4A368-DA46-4802-9F72-4758092F36AD}" type="pres">
      <dgm:prSet presAssocID="{8676359D-C1EA-4708-A652-5E0E7FD2A7F7}" presName="vert1" presStyleCnt="0"/>
      <dgm:spPr/>
    </dgm:pt>
    <dgm:pt modelId="{63B4BAE2-AEB3-4E75-94E6-44F72294ACBD}" type="pres">
      <dgm:prSet presAssocID="{6B5EE8BC-68E8-4640-8044-7221D44C9446}" presName="thickLine" presStyleLbl="alignNode1" presStyleIdx="3" presStyleCnt="11"/>
      <dgm:spPr/>
    </dgm:pt>
    <dgm:pt modelId="{7DE7960B-5207-4D01-A1B5-874D00FCEC83}" type="pres">
      <dgm:prSet presAssocID="{6B5EE8BC-68E8-4640-8044-7221D44C9446}" presName="horz1" presStyleCnt="0"/>
      <dgm:spPr/>
    </dgm:pt>
    <dgm:pt modelId="{645C7484-F3E3-4096-AFE0-63C90759C643}" type="pres">
      <dgm:prSet presAssocID="{6B5EE8BC-68E8-4640-8044-7221D44C9446}" presName="tx1" presStyleLbl="revTx" presStyleIdx="3" presStyleCnt="11"/>
      <dgm:spPr/>
    </dgm:pt>
    <dgm:pt modelId="{2624F744-001E-47F4-AF9C-41F5A01C1935}" type="pres">
      <dgm:prSet presAssocID="{6B5EE8BC-68E8-4640-8044-7221D44C9446}" presName="vert1" presStyleCnt="0"/>
      <dgm:spPr/>
    </dgm:pt>
    <dgm:pt modelId="{E1C61D67-F152-4326-BDF4-0F25EE887350}" type="pres">
      <dgm:prSet presAssocID="{18E82E26-38E7-45E3-B651-3F3E99D67F7B}" presName="thickLine" presStyleLbl="alignNode1" presStyleIdx="4" presStyleCnt="11"/>
      <dgm:spPr/>
    </dgm:pt>
    <dgm:pt modelId="{92806D5A-3BC5-4E68-AA95-FA41C3549947}" type="pres">
      <dgm:prSet presAssocID="{18E82E26-38E7-45E3-B651-3F3E99D67F7B}" presName="horz1" presStyleCnt="0"/>
      <dgm:spPr/>
    </dgm:pt>
    <dgm:pt modelId="{85EF67EF-17A7-4B75-85C1-45D26AF91508}" type="pres">
      <dgm:prSet presAssocID="{18E82E26-38E7-45E3-B651-3F3E99D67F7B}" presName="tx1" presStyleLbl="revTx" presStyleIdx="4" presStyleCnt="11"/>
      <dgm:spPr/>
    </dgm:pt>
    <dgm:pt modelId="{6BEB635F-71CA-48AC-8687-1DEA5C95A3CD}" type="pres">
      <dgm:prSet presAssocID="{18E82E26-38E7-45E3-B651-3F3E99D67F7B}" presName="vert1" presStyleCnt="0"/>
      <dgm:spPr/>
    </dgm:pt>
    <dgm:pt modelId="{0B82DD95-242C-4FA5-8B25-99B2757AA565}" type="pres">
      <dgm:prSet presAssocID="{E70AE989-7148-4E20-A95C-AA6E8218CEBB}" presName="thickLine" presStyleLbl="alignNode1" presStyleIdx="5" presStyleCnt="11" custLinFactNeighborX="-2724" custLinFactNeighborY="-83632"/>
      <dgm:spPr/>
    </dgm:pt>
    <dgm:pt modelId="{40388ECB-4F4B-4F3B-A361-50CAB2024DA1}" type="pres">
      <dgm:prSet presAssocID="{E70AE989-7148-4E20-A95C-AA6E8218CEBB}" presName="horz1" presStyleCnt="0"/>
      <dgm:spPr/>
    </dgm:pt>
    <dgm:pt modelId="{66CE1633-2A41-4B6A-9FF8-D6F26A9069F8}" type="pres">
      <dgm:prSet presAssocID="{E70AE989-7148-4E20-A95C-AA6E8218CEBB}" presName="tx1" presStyleLbl="revTx" presStyleIdx="5" presStyleCnt="11"/>
      <dgm:spPr/>
    </dgm:pt>
    <dgm:pt modelId="{4C5D53DB-2563-427F-89F7-1111F5BB7E19}" type="pres">
      <dgm:prSet presAssocID="{E70AE989-7148-4E20-A95C-AA6E8218CEBB}" presName="vert1" presStyleCnt="0"/>
      <dgm:spPr/>
    </dgm:pt>
    <dgm:pt modelId="{6A8A0DCF-58DD-496E-9A6A-DE51D54ACF2D}" type="pres">
      <dgm:prSet presAssocID="{9808027A-3B1B-41FB-A55E-69B021A12077}" presName="thickLine" presStyleLbl="alignNode1" presStyleIdx="6" presStyleCnt="11"/>
      <dgm:spPr/>
    </dgm:pt>
    <dgm:pt modelId="{8584A457-99C4-41EE-8EFB-AF125DDB54F8}" type="pres">
      <dgm:prSet presAssocID="{9808027A-3B1B-41FB-A55E-69B021A12077}" presName="horz1" presStyleCnt="0"/>
      <dgm:spPr/>
    </dgm:pt>
    <dgm:pt modelId="{46658268-0ED1-4D6A-9D31-DEFF5A73B027}" type="pres">
      <dgm:prSet presAssocID="{9808027A-3B1B-41FB-A55E-69B021A12077}" presName="tx1" presStyleLbl="revTx" presStyleIdx="6" presStyleCnt="11"/>
      <dgm:spPr/>
    </dgm:pt>
    <dgm:pt modelId="{F400C706-3949-41EA-B7D4-FADA41125E80}" type="pres">
      <dgm:prSet presAssocID="{9808027A-3B1B-41FB-A55E-69B021A12077}" presName="vert1" presStyleCnt="0"/>
      <dgm:spPr/>
    </dgm:pt>
    <dgm:pt modelId="{9A952C65-D4F9-47C9-BF5B-8D540822967E}" type="pres">
      <dgm:prSet presAssocID="{ECCCD42F-7664-406A-BA11-3D31315CC929}" presName="thickLine" presStyleLbl="alignNode1" presStyleIdx="7" presStyleCnt="11"/>
      <dgm:spPr/>
    </dgm:pt>
    <dgm:pt modelId="{2290C702-0255-4904-AD79-3F54A19B81B6}" type="pres">
      <dgm:prSet presAssocID="{ECCCD42F-7664-406A-BA11-3D31315CC929}" presName="horz1" presStyleCnt="0"/>
      <dgm:spPr/>
    </dgm:pt>
    <dgm:pt modelId="{16C7E935-AD8D-42A8-8104-54D1E9E46F6A}" type="pres">
      <dgm:prSet presAssocID="{ECCCD42F-7664-406A-BA11-3D31315CC929}" presName="tx1" presStyleLbl="revTx" presStyleIdx="7" presStyleCnt="11"/>
      <dgm:spPr/>
    </dgm:pt>
    <dgm:pt modelId="{1F5DF89A-9507-4327-AA97-FB942469E1A8}" type="pres">
      <dgm:prSet presAssocID="{ECCCD42F-7664-406A-BA11-3D31315CC929}" presName="vert1" presStyleCnt="0"/>
      <dgm:spPr/>
    </dgm:pt>
    <dgm:pt modelId="{46A5D2E2-B684-4F73-8605-F64DD1C81226}" type="pres">
      <dgm:prSet presAssocID="{215E1F45-7245-4824-9891-BF4B8BEA52CB}" presName="thickLine" presStyleLbl="alignNode1" presStyleIdx="8" presStyleCnt="11"/>
      <dgm:spPr/>
    </dgm:pt>
    <dgm:pt modelId="{B16CB398-3439-43E3-9EDB-49D0C8DA60E7}" type="pres">
      <dgm:prSet presAssocID="{215E1F45-7245-4824-9891-BF4B8BEA52CB}" presName="horz1" presStyleCnt="0"/>
      <dgm:spPr/>
    </dgm:pt>
    <dgm:pt modelId="{4E383B56-71FC-49A2-A4F5-30901EC57414}" type="pres">
      <dgm:prSet presAssocID="{215E1F45-7245-4824-9891-BF4B8BEA52CB}" presName="tx1" presStyleLbl="revTx" presStyleIdx="8" presStyleCnt="11"/>
      <dgm:spPr/>
    </dgm:pt>
    <dgm:pt modelId="{76C4B37E-C765-4BFC-B8E7-3BE64C5B9EE3}" type="pres">
      <dgm:prSet presAssocID="{215E1F45-7245-4824-9891-BF4B8BEA52CB}" presName="vert1" presStyleCnt="0"/>
      <dgm:spPr/>
    </dgm:pt>
    <dgm:pt modelId="{B5C09998-BB05-4093-B33C-435521186938}" type="pres">
      <dgm:prSet presAssocID="{299CF8F2-15E8-4365-AE3A-921859F39C7D}" presName="thickLine" presStyleLbl="alignNode1" presStyleIdx="9" presStyleCnt="11"/>
      <dgm:spPr/>
    </dgm:pt>
    <dgm:pt modelId="{99F85121-4DCB-46B0-B669-03C8DCE75C25}" type="pres">
      <dgm:prSet presAssocID="{299CF8F2-15E8-4365-AE3A-921859F39C7D}" presName="horz1" presStyleCnt="0"/>
      <dgm:spPr/>
    </dgm:pt>
    <dgm:pt modelId="{B75D6C95-9338-4AF9-B0C1-6C1E5C86D6A3}" type="pres">
      <dgm:prSet presAssocID="{299CF8F2-15E8-4365-AE3A-921859F39C7D}" presName="tx1" presStyleLbl="revTx" presStyleIdx="9" presStyleCnt="11"/>
      <dgm:spPr/>
    </dgm:pt>
    <dgm:pt modelId="{2066B48B-471A-4BB8-B553-B7E372F29021}" type="pres">
      <dgm:prSet presAssocID="{299CF8F2-15E8-4365-AE3A-921859F39C7D}" presName="vert1" presStyleCnt="0"/>
      <dgm:spPr/>
    </dgm:pt>
    <dgm:pt modelId="{65EDAD3B-0A0D-4110-8942-76A9D4F64058}" type="pres">
      <dgm:prSet presAssocID="{4B57A522-8828-4D92-B696-297CDCEA6CF4}" presName="thickLine" presStyleLbl="alignNode1" presStyleIdx="10" presStyleCnt="11"/>
      <dgm:spPr/>
    </dgm:pt>
    <dgm:pt modelId="{1DF4B3FD-3B4F-415B-A756-10AC5EB0CCBF}" type="pres">
      <dgm:prSet presAssocID="{4B57A522-8828-4D92-B696-297CDCEA6CF4}" presName="horz1" presStyleCnt="0"/>
      <dgm:spPr/>
    </dgm:pt>
    <dgm:pt modelId="{F0323A6A-AD4D-454E-9164-85353655AC7D}" type="pres">
      <dgm:prSet presAssocID="{4B57A522-8828-4D92-B696-297CDCEA6CF4}" presName="tx1" presStyleLbl="revTx" presStyleIdx="10" presStyleCnt="11"/>
      <dgm:spPr/>
    </dgm:pt>
    <dgm:pt modelId="{C1BC421A-79DF-4529-A4D6-87D9FC137604}" type="pres">
      <dgm:prSet presAssocID="{4B57A522-8828-4D92-B696-297CDCEA6CF4}" presName="vert1" presStyleCnt="0"/>
      <dgm:spPr/>
    </dgm:pt>
  </dgm:ptLst>
  <dgm:cxnLst>
    <dgm:cxn modelId="{498E2701-6DC6-4CEB-9FF0-53B5BF2BC30E}" type="presOf" srcId="{6B5EE8BC-68E8-4640-8044-7221D44C9446}" destId="{645C7484-F3E3-4096-AFE0-63C90759C643}" srcOrd="0" destOrd="0" presId="urn:microsoft.com/office/officeart/2008/layout/LinedList"/>
    <dgm:cxn modelId="{9518F014-1F38-4245-9B47-78E5EAF6A8AD}" type="presOf" srcId="{299CF8F2-15E8-4365-AE3A-921859F39C7D}" destId="{B75D6C95-9338-4AF9-B0C1-6C1E5C86D6A3}" srcOrd="0" destOrd="0" presId="urn:microsoft.com/office/officeart/2008/layout/LinedList"/>
    <dgm:cxn modelId="{79570B2A-A522-4626-AC99-6B3293577A9B}" srcId="{B1CA39CA-C554-4C5E-B364-650420206BDC}" destId="{215E1F45-7245-4824-9891-BF4B8BEA52CB}" srcOrd="8" destOrd="0" parTransId="{FFAC91DC-6627-478F-8607-3A070555F0AC}" sibTransId="{00CE7FD5-5B7B-4747-8C71-B859F8702010}"/>
    <dgm:cxn modelId="{EF5A1B2A-4AD8-4A91-9A62-F93B855F764F}" type="presOf" srcId="{8676359D-C1EA-4708-A652-5E0E7FD2A7F7}" destId="{671A599C-40CF-41EA-B2F9-0759B5B3D611}" srcOrd="0" destOrd="0" presId="urn:microsoft.com/office/officeart/2008/layout/LinedList"/>
    <dgm:cxn modelId="{FE6DEC2C-68ED-4141-938B-1B5964A03F01}" srcId="{B1CA39CA-C554-4C5E-B364-650420206BDC}" destId="{9808027A-3B1B-41FB-A55E-69B021A12077}" srcOrd="6" destOrd="0" parTransId="{4DFC1140-4A17-4790-8DF8-F348CBD41867}" sibTransId="{E2C11CD9-655C-49E8-B268-7ED74C0C8ED7}"/>
    <dgm:cxn modelId="{25B11D5E-E3DA-4B6D-B628-734BC645DF85}" type="presOf" srcId="{4B57A522-8828-4D92-B696-297CDCEA6CF4}" destId="{F0323A6A-AD4D-454E-9164-85353655AC7D}" srcOrd="0" destOrd="0" presId="urn:microsoft.com/office/officeart/2008/layout/LinedList"/>
    <dgm:cxn modelId="{0D2E0C60-8DA1-4630-AD76-6BD0EB5AFE2D}" srcId="{B1CA39CA-C554-4C5E-B364-650420206BDC}" destId="{299CF8F2-15E8-4365-AE3A-921859F39C7D}" srcOrd="9" destOrd="0" parTransId="{FF5B1DAB-2049-402E-866C-890E70D13B7E}" sibTransId="{AF3BDEE0-98DC-4C32-B96B-C85BB9F7B22F}"/>
    <dgm:cxn modelId="{4AEA0467-03C5-40CB-93A4-DFE4B5246F19}" srcId="{B1CA39CA-C554-4C5E-B364-650420206BDC}" destId="{ECCCD42F-7664-406A-BA11-3D31315CC929}" srcOrd="7" destOrd="0" parTransId="{6F77FD8C-807F-469F-AD06-DD578682114D}" sibTransId="{10117201-99EC-45DC-9864-83E38B0B988F}"/>
    <dgm:cxn modelId="{6E5FA16A-F55B-4522-BCD4-4583B733C3A6}" srcId="{B1CA39CA-C554-4C5E-B364-650420206BDC}" destId="{4B57A522-8828-4D92-B696-297CDCEA6CF4}" srcOrd="10" destOrd="0" parTransId="{C4379AFA-E5FF-42F1-9CDF-DD5841B6FC5F}" sibTransId="{C939B8E6-E9D6-41C8-A233-E95103D51173}"/>
    <dgm:cxn modelId="{7B11E06A-535D-4799-B1F5-45E65B18129A}" type="presOf" srcId="{ECCCD42F-7664-406A-BA11-3D31315CC929}" destId="{16C7E935-AD8D-42A8-8104-54D1E9E46F6A}" srcOrd="0" destOrd="0" presId="urn:microsoft.com/office/officeart/2008/layout/LinedList"/>
    <dgm:cxn modelId="{C8DA0D4C-E543-4EE9-ADD8-5019F3DE8366}" srcId="{B1CA39CA-C554-4C5E-B364-650420206BDC}" destId="{6B5EE8BC-68E8-4640-8044-7221D44C9446}" srcOrd="3" destOrd="0" parTransId="{E687B227-CA33-4BB0-A2BD-A8BC15B60210}" sibTransId="{0E2225CD-BEDF-4B25-B8FD-4B212BC8455C}"/>
    <dgm:cxn modelId="{3F53564F-CD0F-4D88-BA24-06DF63F0384E}" type="presOf" srcId="{863B83A5-A09B-4F9D-8EE2-6C91FBE3D0FC}" destId="{A4F10424-4935-46DA-A8A3-122DC51AD8DC}" srcOrd="0" destOrd="0" presId="urn:microsoft.com/office/officeart/2008/layout/LinedList"/>
    <dgm:cxn modelId="{F7A35077-E6CE-4528-AAB3-B8B87134C451}" type="presOf" srcId="{E70AE989-7148-4E20-A95C-AA6E8218CEBB}" destId="{66CE1633-2A41-4B6A-9FF8-D6F26A9069F8}" srcOrd="0" destOrd="0" presId="urn:microsoft.com/office/officeart/2008/layout/LinedList"/>
    <dgm:cxn modelId="{B266B17A-A072-44CF-B43C-24A606E27C5F}" srcId="{B1CA39CA-C554-4C5E-B364-650420206BDC}" destId="{8676359D-C1EA-4708-A652-5E0E7FD2A7F7}" srcOrd="2" destOrd="0" parTransId="{2D68B58D-86B9-4818-B510-860DFA5BB8AF}" sibTransId="{4FAD83B4-DACC-4E6C-B738-8398DD11E3D8}"/>
    <dgm:cxn modelId="{B271A48F-0BA7-4AA2-82FC-B1CAD6367618}" type="presOf" srcId="{9808027A-3B1B-41FB-A55E-69B021A12077}" destId="{46658268-0ED1-4D6A-9D31-DEFF5A73B027}" srcOrd="0" destOrd="0" presId="urn:microsoft.com/office/officeart/2008/layout/LinedList"/>
    <dgm:cxn modelId="{E8A3E493-8E00-4D5A-9118-5740B975FC89}" type="presOf" srcId="{18E82E26-38E7-45E3-B651-3F3E99D67F7B}" destId="{85EF67EF-17A7-4B75-85C1-45D26AF91508}" srcOrd="0" destOrd="0" presId="urn:microsoft.com/office/officeart/2008/layout/LinedList"/>
    <dgm:cxn modelId="{93F2E294-BCE8-41CF-8FBA-995D089C8C44}" type="presOf" srcId="{B1CA39CA-C554-4C5E-B364-650420206BDC}" destId="{45216949-F063-4DC6-873D-435E9A78D6F7}" srcOrd="0" destOrd="0" presId="urn:microsoft.com/office/officeart/2008/layout/LinedList"/>
    <dgm:cxn modelId="{4B216CAB-DE1D-4CAF-B2B6-333E307E3AB4}" srcId="{B1CA39CA-C554-4C5E-B364-650420206BDC}" destId="{7F5DB70B-6B78-4DDF-8888-FEAC529E8629}" srcOrd="0" destOrd="0" parTransId="{5E741D60-FD9B-4384-9A5D-E62CDEDB927D}" sibTransId="{3E12BAF4-0830-4294-972D-D6902EA0DC32}"/>
    <dgm:cxn modelId="{624931B6-B4C2-476C-B063-442F10B86AD1}" srcId="{B1CA39CA-C554-4C5E-B364-650420206BDC}" destId="{18E82E26-38E7-45E3-B651-3F3E99D67F7B}" srcOrd="4" destOrd="0" parTransId="{40A03734-397B-4844-B039-FA369839216B}" sibTransId="{EE6CCDD0-E71B-46E9-ACE5-20734E1E2B1F}"/>
    <dgm:cxn modelId="{0BD06AD4-86CD-4F2E-9ED0-0046CBB013CE}" type="presOf" srcId="{215E1F45-7245-4824-9891-BF4B8BEA52CB}" destId="{4E383B56-71FC-49A2-A4F5-30901EC57414}" srcOrd="0" destOrd="0" presId="urn:microsoft.com/office/officeart/2008/layout/LinedList"/>
    <dgm:cxn modelId="{C455FADC-C4EC-47DD-814A-218D16C45D2C}" srcId="{B1CA39CA-C554-4C5E-B364-650420206BDC}" destId="{E70AE989-7148-4E20-A95C-AA6E8218CEBB}" srcOrd="5" destOrd="0" parTransId="{1CA4C3FC-85CB-4030-A1A2-7C594A16C041}" sibTransId="{F3FEAF17-0E51-4131-B730-291C7048C902}"/>
    <dgm:cxn modelId="{E0EC61ED-3533-4F16-ACE2-B08DC0266A57}" srcId="{B1CA39CA-C554-4C5E-B364-650420206BDC}" destId="{863B83A5-A09B-4F9D-8EE2-6C91FBE3D0FC}" srcOrd="1" destOrd="0" parTransId="{F2202755-88FE-4AF8-ADC0-1E4861B54F8F}" sibTransId="{41BE8C7A-28BF-44C7-924C-6292B23302AD}"/>
    <dgm:cxn modelId="{57D106FB-1B92-44B3-8F50-46899E084E9B}" type="presOf" srcId="{7F5DB70B-6B78-4DDF-8888-FEAC529E8629}" destId="{8B227B76-418E-4D4B-91F6-F15C0E27DD5D}" srcOrd="0" destOrd="0" presId="urn:microsoft.com/office/officeart/2008/layout/LinedList"/>
    <dgm:cxn modelId="{B197ADA8-F8A3-4E65-AF03-5AC9F62F5AD0}" type="presParOf" srcId="{45216949-F063-4DC6-873D-435E9A78D6F7}" destId="{AFE4E56B-E718-4E4D-B60C-4D7CF0272CCF}" srcOrd="0" destOrd="0" presId="urn:microsoft.com/office/officeart/2008/layout/LinedList"/>
    <dgm:cxn modelId="{3EF0D2F4-B0B3-4F7D-AE59-042C19BCDAE4}" type="presParOf" srcId="{45216949-F063-4DC6-873D-435E9A78D6F7}" destId="{AFA9B76B-69EC-4300-9554-57587D354D1E}" srcOrd="1" destOrd="0" presId="urn:microsoft.com/office/officeart/2008/layout/LinedList"/>
    <dgm:cxn modelId="{B2F00C09-0275-4840-918C-E7624F46B39F}" type="presParOf" srcId="{AFA9B76B-69EC-4300-9554-57587D354D1E}" destId="{8B227B76-418E-4D4B-91F6-F15C0E27DD5D}" srcOrd="0" destOrd="0" presId="urn:microsoft.com/office/officeart/2008/layout/LinedList"/>
    <dgm:cxn modelId="{91BD53CD-7B0E-4954-ACC3-DE7D9DC7BCEB}" type="presParOf" srcId="{AFA9B76B-69EC-4300-9554-57587D354D1E}" destId="{65955982-AB8D-4466-8786-B077CB364362}" srcOrd="1" destOrd="0" presId="urn:microsoft.com/office/officeart/2008/layout/LinedList"/>
    <dgm:cxn modelId="{454AD160-5957-4DCF-8A7B-6A922C4AB682}" type="presParOf" srcId="{45216949-F063-4DC6-873D-435E9A78D6F7}" destId="{BD0442A8-C9DC-4B77-9CBD-67EB4865C96B}" srcOrd="2" destOrd="0" presId="urn:microsoft.com/office/officeart/2008/layout/LinedList"/>
    <dgm:cxn modelId="{7EE61F18-F793-4D86-AC08-DF71BA6C67E5}" type="presParOf" srcId="{45216949-F063-4DC6-873D-435E9A78D6F7}" destId="{E95066C5-3C38-4A75-B116-105FBDBF6168}" srcOrd="3" destOrd="0" presId="urn:microsoft.com/office/officeart/2008/layout/LinedList"/>
    <dgm:cxn modelId="{CF2C6443-B94E-4170-AB6F-6A0B5840EF31}" type="presParOf" srcId="{E95066C5-3C38-4A75-B116-105FBDBF6168}" destId="{A4F10424-4935-46DA-A8A3-122DC51AD8DC}" srcOrd="0" destOrd="0" presId="urn:microsoft.com/office/officeart/2008/layout/LinedList"/>
    <dgm:cxn modelId="{9C555B2D-A7E6-40C3-B944-E9E5F05AA878}" type="presParOf" srcId="{E95066C5-3C38-4A75-B116-105FBDBF6168}" destId="{1BA43ED0-604B-4A80-8E8D-AE28385B05F0}" srcOrd="1" destOrd="0" presId="urn:microsoft.com/office/officeart/2008/layout/LinedList"/>
    <dgm:cxn modelId="{2845914A-FEBD-4809-83AA-1A481C240CD0}" type="presParOf" srcId="{45216949-F063-4DC6-873D-435E9A78D6F7}" destId="{6A5E0F9A-2B18-461E-AA99-D9913EFB427B}" srcOrd="4" destOrd="0" presId="urn:microsoft.com/office/officeart/2008/layout/LinedList"/>
    <dgm:cxn modelId="{81F0A3CA-D0C1-4F17-83D7-3BDB6FD3B0DF}" type="presParOf" srcId="{45216949-F063-4DC6-873D-435E9A78D6F7}" destId="{77A4FE91-88D4-4B93-9CB9-6B28CD4DEF5F}" srcOrd="5" destOrd="0" presId="urn:microsoft.com/office/officeart/2008/layout/LinedList"/>
    <dgm:cxn modelId="{05BF44CB-1361-4381-95E0-325FC42356E3}" type="presParOf" srcId="{77A4FE91-88D4-4B93-9CB9-6B28CD4DEF5F}" destId="{671A599C-40CF-41EA-B2F9-0759B5B3D611}" srcOrd="0" destOrd="0" presId="urn:microsoft.com/office/officeart/2008/layout/LinedList"/>
    <dgm:cxn modelId="{8FAB9E7C-525B-4FA8-9AC9-0DD3CAADDF66}" type="presParOf" srcId="{77A4FE91-88D4-4B93-9CB9-6B28CD4DEF5F}" destId="{5CE4A368-DA46-4802-9F72-4758092F36AD}" srcOrd="1" destOrd="0" presId="urn:microsoft.com/office/officeart/2008/layout/LinedList"/>
    <dgm:cxn modelId="{1E1547DC-9168-45EC-A848-A4292B1F9E35}" type="presParOf" srcId="{45216949-F063-4DC6-873D-435E9A78D6F7}" destId="{63B4BAE2-AEB3-4E75-94E6-44F72294ACBD}" srcOrd="6" destOrd="0" presId="urn:microsoft.com/office/officeart/2008/layout/LinedList"/>
    <dgm:cxn modelId="{F51B03C0-2858-40FB-9505-846025C9BBAB}" type="presParOf" srcId="{45216949-F063-4DC6-873D-435E9A78D6F7}" destId="{7DE7960B-5207-4D01-A1B5-874D00FCEC83}" srcOrd="7" destOrd="0" presId="urn:microsoft.com/office/officeart/2008/layout/LinedList"/>
    <dgm:cxn modelId="{3E06ED2F-4CA8-411A-91E3-E5A403290E62}" type="presParOf" srcId="{7DE7960B-5207-4D01-A1B5-874D00FCEC83}" destId="{645C7484-F3E3-4096-AFE0-63C90759C643}" srcOrd="0" destOrd="0" presId="urn:microsoft.com/office/officeart/2008/layout/LinedList"/>
    <dgm:cxn modelId="{528907CF-829D-43B5-9309-38D394757CB4}" type="presParOf" srcId="{7DE7960B-5207-4D01-A1B5-874D00FCEC83}" destId="{2624F744-001E-47F4-AF9C-41F5A01C1935}" srcOrd="1" destOrd="0" presId="urn:microsoft.com/office/officeart/2008/layout/LinedList"/>
    <dgm:cxn modelId="{B7BEB0FA-F3CB-4A94-BA1A-58189AE51364}" type="presParOf" srcId="{45216949-F063-4DC6-873D-435E9A78D6F7}" destId="{E1C61D67-F152-4326-BDF4-0F25EE887350}" srcOrd="8" destOrd="0" presId="urn:microsoft.com/office/officeart/2008/layout/LinedList"/>
    <dgm:cxn modelId="{ACA1308A-EA1A-4C12-8C7C-9EBEA3EDF3BD}" type="presParOf" srcId="{45216949-F063-4DC6-873D-435E9A78D6F7}" destId="{92806D5A-3BC5-4E68-AA95-FA41C3549947}" srcOrd="9" destOrd="0" presId="urn:microsoft.com/office/officeart/2008/layout/LinedList"/>
    <dgm:cxn modelId="{DBBFF533-51AD-4DAB-8A7E-2B79CD26A007}" type="presParOf" srcId="{92806D5A-3BC5-4E68-AA95-FA41C3549947}" destId="{85EF67EF-17A7-4B75-85C1-45D26AF91508}" srcOrd="0" destOrd="0" presId="urn:microsoft.com/office/officeart/2008/layout/LinedList"/>
    <dgm:cxn modelId="{292D45A1-F881-4BAC-96A2-B06FC71FC0FE}" type="presParOf" srcId="{92806D5A-3BC5-4E68-AA95-FA41C3549947}" destId="{6BEB635F-71CA-48AC-8687-1DEA5C95A3CD}" srcOrd="1" destOrd="0" presId="urn:microsoft.com/office/officeart/2008/layout/LinedList"/>
    <dgm:cxn modelId="{2682DB9F-20F1-48DB-A6FD-AD23E64ED8F8}" type="presParOf" srcId="{45216949-F063-4DC6-873D-435E9A78D6F7}" destId="{0B82DD95-242C-4FA5-8B25-99B2757AA565}" srcOrd="10" destOrd="0" presId="urn:microsoft.com/office/officeart/2008/layout/LinedList"/>
    <dgm:cxn modelId="{654C8F3E-74E4-4B1B-8B6B-C82D8710FBEA}" type="presParOf" srcId="{45216949-F063-4DC6-873D-435E9A78D6F7}" destId="{40388ECB-4F4B-4F3B-A361-50CAB2024DA1}" srcOrd="11" destOrd="0" presId="urn:microsoft.com/office/officeart/2008/layout/LinedList"/>
    <dgm:cxn modelId="{C6CCE100-604B-4EEF-B3CC-95482E8D79B9}" type="presParOf" srcId="{40388ECB-4F4B-4F3B-A361-50CAB2024DA1}" destId="{66CE1633-2A41-4B6A-9FF8-D6F26A9069F8}" srcOrd="0" destOrd="0" presId="urn:microsoft.com/office/officeart/2008/layout/LinedList"/>
    <dgm:cxn modelId="{0D07FCAD-71FF-4DE8-83FF-88B9C9536DB0}" type="presParOf" srcId="{40388ECB-4F4B-4F3B-A361-50CAB2024DA1}" destId="{4C5D53DB-2563-427F-89F7-1111F5BB7E19}" srcOrd="1" destOrd="0" presId="urn:microsoft.com/office/officeart/2008/layout/LinedList"/>
    <dgm:cxn modelId="{23783D87-E27F-4F88-8D84-6745016124D7}" type="presParOf" srcId="{45216949-F063-4DC6-873D-435E9A78D6F7}" destId="{6A8A0DCF-58DD-496E-9A6A-DE51D54ACF2D}" srcOrd="12" destOrd="0" presId="urn:microsoft.com/office/officeart/2008/layout/LinedList"/>
    <dgm:cxn modelId="{429FE414-9FA8-4D78-98BF-77DE418DD063}" type="presParOf" srcId="{45216949-F063-4DC6-873D-435E9A78D6F7}" destId="{8584A457-99C4-41EE-8EFB-AF125DDB54F8}" srcOrd="13" destOrd="0" presId="urn:microsoft.com/office/officeart/2008/layout/LinedList"/>
    <dgm:cxn modelId="{712FB387-709A-471E-9838-D939E1F1616C}" type="presParOf" srcId="{8584A457-99C4-41EE-8EFB-AF125DDB54F8}" destId="{46658268-0ED1-4D6A-9D31-DEFF5A73B027}" srcOrd="0" destOrd="0" presId="urn:microsoft.com/office/officeart/2008/layout/LinedList"/>
    <dgm:cxn modelId="{4FDDE24D-234A-42FA-96C7-B915002E8224}" type="presParOf" srcId="{8584A457-99C4-41EE-8EFB-AF125DDB54F8}" destId="{F400C706-3949-41EA-B7D4-FADA41125E80}" srcOrd="1" destOrd="0" presId="urn:microsoft.com/office/officeart/2008/layout/LinedList"/>
    <dgm:cxn modelId="{22597437-E792-42A2-910F-2B320815D930}" type="presParOf" srcId="{45216949-F063-4DC6-873D-435E9A78D6F7}" destId="{9A952C65-D4F9-47C9-BF5B-8D540822967E}" srcOrd="14" destOrd="0" presId="urn:microsoft.com/office/officeart/2008/layout/LinedList"/>
    <dgm:cxn modelId="{42E6F0B3-ADA6-4991-9F63-65481AD7328A}" type="presParOf" srcId="{45216949-F063-4DC6-873D-435E9A78D6F7}" destId="{2290C702-0255-4904-AD79-3F54A19B81B6}" srcOrd="15" destOrd="0" presId="urn:microsoft.com/office/officeart/2008/layout/LinedList"/>
    <dgm:cxn modelId="{AC493B8F-98F6-430A-BA84-616B1E3C9ADA}" type="presParOf" srcId="{2290C702-0255-4904-AD79-3F54A19B81B6}" destId="{16C7E935-AD8D-42A8-8104-54D1E9E46F6A}" srcOrd="0" destOrd="0" presId="urn:microsoft.com/office/officeart/2008/layout/LinedList"/>
    <dgm:cxn modelId="{66FFF5C3-4603-41FA-912D-ED4FD7FCF118}" type="presParOf" srcId="{2290C702-0255-4904-AD79-3F54A19B81B6}" destId="{1F5DF89A-9507-4327-AA97-FB942469E1A8}" srcOrd="1" destOrd="0" presId="urn:microsoft.com/office/officeart/2008/layout/LinedList"/>
    <dgm:cxn modelId="{0DB02AA6-05F2-42C3-94CD-AE70D9EE8DDF}" type="presParOf" srcId="{45216949-F063-4DC6-873D-435E9A78D6F7}" destId="{46A5D2E2-B684-4F73-8605-F64DD1C81226}" srcOrd="16" destOrd="0" presId="urn:microsoft.com/office/officeart/2008/layout/LinedList"/>
    <dgm:cxn modelId="{61FEE31A-06CD-4FA9-B411-0784FB78132C}" type="presParOf" srcId="{45216949-F063-4DC6-873D-435E9A78D6F7}" destId="{B16CB398-3439-43E3-9EDB-49D0C8DA60E7}" srcOrd="17" destOrd="0" presId="urn:microsoft.com/office/officeart/2008/layout/LinedList"/>
    <dgm:cxn modelId="{7E59E492-16C8-4E6B-9131-87804179BA51}" type="presParOf" srcId="{B16CB398-3439-43E3-9EDB-49D0C8DA60E7}" destId="{4E383B56-71FC-49A2-A4F5-30901EC57414}" srcOrd="0" destOrd="0" presId="urn:microsoft.com/office/officeart/2008/layout/LinedList"/>
    <dgm:cxn modelId="{6CE461FF-DBB2-415F-A097-1A5CD8D0004B}" type="presParOf" srcId="{B16CB398-3439-43E3-9EDB-49D0C8DA60E7}" destId="{76C4B37E-C765-4BFC-B8E7-3BE64C5B9EE3}" srcOrd="1" destOrd="0" presId="urn:microsoft.com/office/officeart/2008/layout/LinedList"/>
    <dgm:cxn modelId="{20D1C3EB-0322-4A6B-8CCC-868B10B8EF20}" type="presParOf" srcId="{45216949-F063-4DC6-873D-435E9A78D6F7}" destId="{B5C09998-BB05-4093-B33C-435521186938}" srcOrd="18" destOrd="0" presId="urn:microsoft.com/office/officeart/2008/layout/LinedList"/>
    <dgm:cxn modelId="{8E8BF2F2-CF39-41B3-A144-2B6ED900C043}" type="presParOf" srcId="{45216949-F063-4DC6-873D-435E9A78D6F7}" destId="{99F85121-4DCB-46B0-B669-03C8DCE75C25}" srcOrd="19" destOrd="0" presId="urn:microsoft.com/office/officeart/2008/layout/LinedList"/>
    <dgm:cxn modelId="{F615E41F-BF89-4671-B0D4-05F088D461C1}" type="presParOf" srcId="{99F85121-4DCB-46B0-B669-03C8DCE75C25}" destId="{B75D6C95-9338-4AF9-B0C1-6C1E5C86D6A3}" srcOrd="0" destOrd="0" presId="urn:microsoft.com/office/officeart/2008/layout/LinedList"/>
    <dgm:cxn modelId="{DA527FE4-1367-4145-9F57-A2C0C7094B7F}" type="presParOf" srcId="{99F85121-4DCB-46B0-B669-03C8DCE75C25}" destId="{2066B48B-471A-4BB8-B553-B7E372F29021}" srcOrd="1" destOrd="0" presId="urn:microsoft.com/office/officeart/2008/layout/LinedList"/>
    <dgm:cxn modelId="{8D07748E-C8D0-4A6F-A9F2-C4D84FCE5765}" type="presParOf" srcId="{45216949-F063-4DC6-873D-435E9A78D6F7}" destId="{65EDAD3B-0A0D-4110-8942-76A9D4F64058}" srcOrd="20" destOrd="0" presId="urn:microsoft.com/office/officeart/2008/layout/LinedList"/>
    <dgm:cxn modelId="{879CFA46-7E6A-4EB2-A837-1647E011D697}" type="presParOf" srcId="{45216949-F063-4DC6-873D-435E9A78D6F7}" destId="{1DF4B3FD-3B4F-415B-A756-10AC5EB0CCBF}" srcOrd="21" destOrd="0" presId="urn:microsoft.com/office/officeart/2008/layout/LinedList"/>
    <dgm:cxn modelId="{1E307631-51B5-4ED7-9199-5F5ABD7E3E9B}" type="presParOf" srcId="{1DF4B3FD-3B4F-415B-A756-10AC5EB0CCBF}" destId="{F0323A6A-AD4D-454E-9164-85353655AC7D}" srcOrd="0" destOrd="0" presId="urn:microsoft.com/office/officeart/2008/layout/LinedList"/>
    <dgm:cxn modelId="{8E583965-8124-4EC0-97A3-E54B25943132}" type="presParOf" srcId="{1DF4B3FD-3B4F-415B-A756-10AC5EB0CCBF}" destId="{C1BC421A-79DF-4529-A4D6-87D9FC1376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4E56B-E718-4E4D-B60C-4D7CF0272CCF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27B76-418E-4D4B-91F6-F15C0E27DD5D}">
      <dsp:nvSpPr>
        <dsp:cNvPr id="0" name=""/>
        <dsp:cNvSpPr/>
      </dsp:nvSpPr>
      <dsp:spPr>
        <a:xfrm>
          <a:off x="0" y="212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Introduction</a:t>
          </a:r>
        </a:p>
      </dsp:txBody>
      <dsp:txXfrm>
        <a:off x="0" y="2124"/>
        <a:ext cx="10515600" cy="395189"/>
      </dsp:txXfrm>
    </dsp:sp>
    <dsp:sp modelId="{BD0442A8-C9DC-4B77-9CBD-67EB4865C96B}">
      <dsp:nvSpPr>
        <dsp:cNvPr id="0" name=""/>
        <dsp:cNvSpPr/>
      </dsp:nvSpPr>
      <dsp:spPr>
        <a:xfrm>
          <a:off x="0" y="39731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F10424-4935-46DA-A8A3-122DC51AD8DC}">
      <dsp:nvSpPr>
        <dsp:cNvPr id="0" name=""/>
        <dsp:cNvSpPr/>
      </dsp:nvSpPr>
      <dsp:spPr>
        <a:xfrm>
          <a:off x="0" y="39731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x-none" sz="1800" kern="1200"/>
            <a:t>Quality Concerns and Service Failures</a:t>
          </a:r>
          <a:endParaRPr lang="en-US" sz="1800" kern="1200"/>
        </a:p>
      </dsp:txBody>
      <dsp:txXfrm>
        <a:off x="0" y="397314"/>
        <a:ext cx="10515600" cy="395189"/>
      </dsp:txXfrm>
    </dsp:sp>
    <dsp:sp modelId="{6A5E0F9A-2B18-461E-AA99-D9913EFB427B}">
      <dsp:nvSpPr>
        <dsp:cNvPr id="0" name=""/>
        <dsp:cNvSpPr/>
      </dsp:nvSpPr>
      <dsp:spPr>
        <a:xfrm>
          <a:off x="0" y="79250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A599C-40CF-41EA-B2F9-0759B5B3D611}">
      <dsp:nvSpPr>
        <dsp:cNvPr id="0" name=""/>
        <dsp:cNvSpPr/>
      </dsp:nvSpPr>
      <dsp:spPr>
        <a:xfrm>
          <a:off x="0" y="79250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x-none" sz="1800" kern="1200"/>
            <a:t>Systems-Based Safety Analysis – Swiss Cheese Model</a:t>
          </a:r>
          <a:endParaRPr lang="en-US" sz="1800" kern="1200"/>
        </a:p>
      </dsp:txBody>
      <dsp:txXfrm>
        <a:off x="0" y="792504"/>
        <a:ext cx="10515600" cy="395189"/>
      </dsp:txXfrm>
    </dsp:sp>
    <dsp:sp modelId="{63B4BAE2-AEB3-4E75-94E6-44F72294ACBD}">
      <dsp:nvSpPr>
        <dsp:cNvPr id="0" name=""/>
        <dsp:cNvSpPr/>
      </dsp:nvSpPr>
      <dsp:spPr>
        <a:xfrm>
          <a:off x="0" y="118769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C7484-F3E3-4096-AFE0-63C90759C643}">
      <dsp:nvSpPr>
        <dsp:cNvPr id="0" name=""/>
        <dsp:cNvSpPr/>
      </dsp:nvSpPr>
      <dsp:spPr>
        <a:xfrm>
          <a:off x="0" y="118769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x-none" sz="1800" kern="1200"/>
            <a:t>Root Cause Analysis (RCA)</a:t>
          </a:r>
          <a:endParaRPr lang="en-US" sz="1800" kern="1200"/>
        </a:p>
      </dsp:txBody>
      <dsp:txXfrm>
        <a:off x="0" y="1187694"/>
        <a:ext cx="10515600" cy="395189"/>
      </dsp:txXfrm>
    </dsp:sp>
    <dsp:sp modelId="{E1C61D67-F152-4326-BDF4-0F25EE887350}">
      <dsp:nvSpPr>
        <dsp:cNvPr id="0" name=""/>
        <dsp:cNvSpPr/>
      </dsp:nvSpPr>
      <dsp:spPr>
        <a:xfrm>
          <a:off x="0" y="158288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F67EF-17A7-4B75-85C1-45D26AF91508}">
      <dsp:nvSpPr>
        <dsp:cNvPr id="0" name=""/>
        <dsp:cNvSpPr/>
      </dsp:nvSpPr>
      <dsp:spPr>
        <a:xfrm>
          <a:off x="0" y="158288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x-none" sz="1800" kern="1200"/>
            <a:t>Fishbone (Ishikawa) Diagram Analysis</a:t>
          </a:r>
          <a:endParaRPr lang="en-US" sz="1800" kern="1200"/>
        </a:p>
      </dsp:txBody>
      <dsp:txXfrm>
        <a:off x="0" y="1582884"/>
        <a:ext cx="10515600" cy="395189"/>
      </dsp:txXfrm>
    </dsp:sp>
    <dsp:sp modelId="{0B82DD95-242C-4FA5-8B25-99B2757AA565}">
      <dsp:nvSpPr>
        <dsp:cNvPr id="0" name=""/>
        <dsp:cNvSpPr/>
      </dsp:nvSpPr>
      <dsp:spPr>
        <a:xfrm>
          <a:off x="0" y="164756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E1633-2A41-4B6A-9FF8-D6F26A9069F8}">
      <dsp:nvSpPr>
        <dsp:cNvPr id="0" name=""/>
        <dsp:cNvSpPr/>
      </dsp:nvSpPr>
      <dsp:spPr>
        <a:xfrm>
          <a:off x="0" y="1978074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Donabedian Model Analysis</a:t>
          </a:r>
        </a:p>
      </dsp:txBody>
      <dsp:txXfrm>
        <a:off x="0" y="1978074"/>
        <a:ext cx="10515600" cy="395189"/>
      </dsp:txXfrm>
    </dsp:sp>
    <dsp:sp modelId="{6A8A0DCF-58DD-496E-9A6A-DE51D54ACF2D}">
      <dsp:nvSpPr>
        <dsp:cNvPr id="0" name=""/>
        <dsp:cNvSpPr/>
      </dsp:nvSpPr>
      <dsp:spPr>
        <a:xfrm>
          <a:off x="0" y="237326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58268-0ED1-4D6A-9D31-DEFF5A73B027}">
      <dsp:nvSpPr>
        <dsp:cNvPr id="0" name=""/>
        <dsp:cNvSpPr/>
      </dsp:nvSpPr>
      <dsp:spPr>
        <a:xfrm>
          <a:off x="0" y="237326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x-none" sz="1800" kern="1200" dirty="0"/>
            <a:t>Policy Issues Contributing to the Failures</a:t>
          </a:r>
          <a:endParaRPr lang="en-US" sz="1800" kern="1200" dirty="0"/>
        </a:p>
      </dsp:txBody>
      <dsp:txXfrm>
        <a:off x="0" y="2373263"/>
        <a:ext cx="10515600" cy="395189"/>
      </dsp:txXfrm>
    </dsp:sp>
    <dsp:sp modelId="{9A952C65-D4F9-47C9-BF5B-8D540822967E}">
      <dsp:nvSpPr>
        <dsp:cNvPr id="0" name=""/>
        <dsp:cNvSpPr/>
      </dsp:nvSpPr>
      <dsp:spPr>
        <a:xfrm>
          <a:off x="0" y="276845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7E935-AD8D-42A8-8104-54D1E9E46F6A}">
      <dsp:nvSpPr>
        <dsp:cNvPr id="0" name=""/>
        <dsp:cNvSpPr/>
      </dsp:nvSpPr>
      <dsp:spPr>
        <a:xfrm>
          <a:off x="0" y="276845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x-none" sz="1800" kern="1200"/>
            <a:t>Impact on Quality, Efficiency, and Equity</a:t>
          </a:r>
          <a:endParaRPr lang="en-US" sz="1800" kern="1200"/>
        </a:p>
      </dsp:txBody>
      <dsp:txXfrm>
        <a:off x="0" y="2768453"/>
        <a:ext cx="10515600" cy="395189"/>
      </dsp:txXfrm>
    </dsp:sp>
    <dsp:sp modelId="{46A5D2E2-B684-4F73-8605-F64DD1C81226}">
      <dsp:nvSpPr>
        <dsp:cNvPr id="0" name=""/>
        <dsp:cNvSpPr/>
      </dsp:nvSpPr>
      <dsp:spPr>
        <a:xfrm>
          <a:off x="0" y="316364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83B56-71FC-49A2-A4F5-30901EC57414}">
      <dsp:nvSpPr>
        <dsp:cNvPr id="0" name=""/>
        <dsp:cNvSpPr/>
      </dsp:nvSpPr>
      <dsp:spPr>
        <a:xfrm>
          <a:off x="0" y="316364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Lessons Learned</a:t>
          </a:r>
        </a:p>
      </dsp:txBody>
      <dsp:txXfrm>
        <a:off x="0" y="3163643"/>
        <a:ext cx="10515600" cy="395189"/>
      </dsp:txXfrm>
    </dsp:sp>
    <dsp:sp modelId="{B5C09998-BB05-4093-B33C-435521186938}">
      <dsp:nvSpPr>
        <dsp:cNvPr id="0" name=""/>
        <dsp:cNvSpPr/>
      </dsp:nvSpPr>
      <dsp:spPr>
        <a:xfrm>
          <a:off x="0" y="355883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D6C95-9338-4AF9-B0C1-6C1E5C86D6A3}">
      <dsp:nvSpPr>
        <dsp:cNvPr id="0" name=""/>
        <dsp:cNvSpPr/>
      </dsp:nvSpPr>
      <dsp:spPr>
        <a:xfrm>
          <a:off x="0" y="355883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Component 2 Structure</a:t>
          </a:r>
        </a:p>
      </dsp:txBody>
      <dsp:txXfrm>
        <a:off x="0" y="3558833"/>
        <a:ext cx="10515600" cy="395189"/>
      </dsp:txXfrm>
    </dsp:sp>
    <dsp:sp modelId="{65EDAD3B-0A0D-4110-8942-76A9D4F64058}">
      <dsp:nvSpPr>
        <dsp:cNvPr id="0" name=""/>
        <dsp:cNvSpPr/>
      </dsp:nvSpPr>
      <dsp:spPr>
        <a:xfrm>
          <a:off x="0" y="395402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23A6A-AD4D-454E-9164-85353655AC7D}">
      <dsp:nvSpPr>
        <dsp:cNvPr id="0" name=""/>
        <dsp:cNvSpPr/>
      </dsp:nvSpPr>
      <dsp:spPr>
        <a:xfrm>
          <a:off x="0" y="3954023"/>
          <a:ext cx="10515600" cy="395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References</a:t>
          </a:r>
        </a:p>
      </dsp:txBody>
      <dsp:txXfrm>
        <a:off x="0" y="3954023"/>
        <a:ext cx="10515600" cy="3951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026BC-8F8B-D016-6D39-E2A3AB25C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517645-8271-E41F-208B-B575EAEECD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88C5F-AF13-1C5A-85CD-995678B6A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08C0F-9D1C-FBE0-415B-F3F02B0D7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A73DE1-AE2D-815D-63A1-0BFDA36FF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847107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3DDF2-FAA9-B9E8-DD7D-AD775242D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E625D-B10F-0718-0C17-15CE50000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43365-2C4C-228E-F21B-2B5E0D582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67C39-B17C-153C-B044-B174A6640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8B158-8463-506E-EBD6-F78964C79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144567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DF23A-3915-5B58-F8B4-0F9C521E8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C21A4-50B0-87F0-EF74-347EF79EA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8A2C3-5106-6559-D8C4-5B3A2B87C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EBD64-B55A-711D-4F1D-65307C2E2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512E1A-E6B3-62D0-10E3-0BA46FBDC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848876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21647-4CD8-501D-A88D-95F103616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2B0B8-7F1E-BE23-AE2A-07A8F65C7F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1AAD82-D6A5-18EB-C476-E824B4B63D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308F6A-730D-3798-9ED2-526310991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AF9C9-A008-9043-0782-CBC3DB5AB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D5A765-37DC-7D1D-69EC-2699FBC5C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442461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8F59D-2401-7FDB-4749-B7471A55B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A8D81D-38BE-3E09-C77C-11B7AD408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AF5AAC-52EC-1062-0A80-2D246ABAE5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E271CA-8BCA-EABA-2577-C8F9EEF9AE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841FCE-3011-C652-8590-CC1319F322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E40DFA-8D8E-F457-E340-D5609F40D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B5E955-46D6-62BC-237C-968A0F4A0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C288B9-90A1-B9F5-BCAC-B42C630C3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33416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C2B8F-50BD-563C-19C7-1E9B9BDA0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9F045B-7F52-C592-ED5B-9A5655EB3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20EC62-501D-E1F6-2A85-180C99FB9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D5E1AB-05C8-1245-EFC4-84D203751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44128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8378C7-0C5E-36A0-8C91-F0D4F0AEA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EA2FAD-A7C6-4159-9B00-C021495F2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D7DB07-5349-4405-8ABF-89442682A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29433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C5053-3355-6FB3-2D5B-292D358FD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C13F5-D38E-B19C-381D-1C745BEB0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7BEB9D-DFF1-D1CD-22B2-8CA30FA317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74C90-79BB-D3EE-9523-57B9D31BC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F1F28D-F454-1219-EB26-78F9B57C4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26B608-A403-147B-F227-860E6138F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964677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677AF-F08E-EB82-09C4-D7D118E5D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77385A-62C4-C111-460A-D9BAFBD659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x-non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729B8A-8E63-B912-D42C-92BFE8B036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79809E-CA81-D43A-999D-7D6BDE818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97D8B-AA38-03AA-2645-37EE45BF9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3757CB-126A-4F15-B44E-2FF97A313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216090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0B2F3-5C3C-3B41-862D-C701FF971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D4E425-783B-0F97-BC7C-78722435E1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D9D4EB-F4D2-6AD5-D785-6A8716095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4B7BC-9658-DC5B-D188-1AD05B16F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D5BB1-3A8E-6240-B521-8CDECB8DF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77815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A7C351-9FCD-AE43-5CB2-005088686F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5194C4-4C01-3B30-F2F7-DC845FEF86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2C1E76-E443-0A83-8157-DB3B198A2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72422B-672D-CD2D-A53D-1570312D8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4AC87-ED50-A54F-2043-BB80F931C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018351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4632AA-D754-269E-FD5D-DD90C5E19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x-non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6D8C9-60E1-30A6-9F80-38A1782FF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x-non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BA0F7-5FC1-1265-0FD1-6145694E2A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09EE08-1705-45F4-8399-519A9C89243A}" type="datetimeFigureOut">
              <a:rPr lang="x-none" smtClean="0"/>
              <a:t>7/19/2026</a:t>
            </a:fld>
            <a:endParaRPr lang="x-non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4258D-C6B7-4CE8-F706-2C1554D368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x-non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B8791-C21D-292F-746B-89AEE69F11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969693-57DA-490A-A052-E5D88E4AF210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313638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x-non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141076813505045" TargetMode="External"/><Relationship Id="rId2" Type="http://schemas.openxmlformats.org/officeDocument/2006/relationships/hyperlink" Target="https://doi.org/10.25392/leicester.data.1511243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mjopenquality.bmj.com/content/12/2/e002047" TargetMode="External"/><Relationship Id="rId4" Type="http://schemas.openxmlformats.org/officeDocument/2006/relationships/hyperlink" Target="https://doi.org/10.1177/0170840615622065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08/JHOM-07-2022-0202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discovery.ucl.ac.uk/id/eprint/10193752/1/2024-03-22-ExpertPanelPatientSafet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D48ED-A656-B9D5-CD3C-986109B386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9701" y="2005445"/>
            <a:ext cx="8188026" cy="8874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 - Mid Staffordshire NHS Foundation Trust Scandal (2005–2009)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0A9D0-EA40-7C1D-A3D2-7272F6E44B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5843" y="2805546"/>
            <a:ext cx="9987347" cy="259501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l"/>
            <a:endParaRPr lang="en-US" sz="1800" b="1" dirty="0"/>
          </a:p>
          <a:p>
            <a:pPr algn="l"/>
            <a:endParaRPr lang="en-US" sz="1800" b="1" dirty="0"/>
          </a:p>
          <a:p>
            <a:pPr algn="l"/>
            <a:r>
              <a:rPr lang="en-US" sz="1800" b="1" dirty="0"/>
              <a:t>Name: Nzediegwu Ikechukwu </a:t>
            </a:r>
          </a:p>
          <a:p>
            <a:pPr algn="l"/>
            <a:r>
              <a:rPr lang="en-US" sz="1800" b="1" dirty="0"/>
              <a:t>Student ID:2226941</a:t>
            </a:r>
          </a:p>
          <a:p>
            <a:pPr algn="l"/>
            <a:r>
              <a:rPr lang="en-US" sz="1800" b="1" dirty="0"/>
              <a:t>Institution: University of Wales, trinity St David </a:t>
            </a:r>
          </a:p>
          <a:p>
            <a:pPr algn="l"/>
            <a:r>
              <a:rPr lang="en-US" sz="1800" b="1" dirty="0"/>
              <a:t>Course code: LCHS7006</a:t>
            </a:r>
          </a:p>
          <a:p>
            <a:pPr algn="l"/>
            <a:r>
              <a:rPr lang="en-US" sz="1800" b="1" dirty="0"/>
              <a:t>Course Title: Quality assurance and </a:t>
            </a:r>
            <a:r>
              <a:rPr lang="en-US" sz="1800" b="1"/>
              <a:t>service improvement</a:t>
            </a:r>
            <a:endParaRPr lang="en-US" sz="1800" b="1" dirty="0"/>
          </a:p>
          <a:p>
            <a:pPr algn="l"/>
            <a:r>
              <a:rPr lang="en-US" sz="1800" b="1" dirty="0"/>
              <a:t>Lecturer: Christopher </a:t>
            </a:r>
            <a:r>
              <a:rPr lang="en-US" sz="1800" b="1" dirty="0" err="1"/>
              <a:t>Mafuva</a:t>
            </a:r>
            <a:r>
              <a:rPr lang="en-US" sz="1800" b="1" dirty="0"/>
              <a:t> </a:t>
            </a:r>
          </a:p>
          <a:p>
            <a:pPr algn="l"/>
            <a:r>
              <a:rPr lang="en-US" sz="1800" b="1" dirty="0"/>
              <a:t>Component 1: individual presentation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171EB4-76C8-5EA4-18A0-BC09F13C41B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109373" y="1092841"/>
            <a:ext cx="3104914" cy="114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312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2D89C-920F-ADEF-C509-D84258A99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400" b="1"/>
              <a:t>ACKNOWLEDGEMENT 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09685-34C3-EB64-1947-731D39061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 dirty="0"/>
              <a:t>I HEREBY ACKNOWLEDGE THE USE OF AI FOR PROOF READING </a:t>
            </a:r>
            <a:r>
              <a:rPr lang="en-GB" sz="2200"/>
              <a:t>OF  </a:t>
            </a:r>
            <a:r>
              <a:rPr lang="en-GB" sz="2200" dirty="0"/>
              <a:t>THIS PRESENTATION 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E09EB20F-E842-0B7A-9A98-725427BFA7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49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3E5D0-7267-3BB0-5D2F-ACCA81EC4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Table of Contents</a:t>
            </a:r>
            <a:endParaRPr lang="x-none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485DBD-3744-EA25-5C47-0AB1E0FFBB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86260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0120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4FC79D-4AE2-C654-2CE9-0CD6D29CE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07" y="282800"/>
            <a:ext cx="5217172" cy="1288673"/>
          </a:xfrm>
        </p:spPr>
        <p:txBody>
          <a:bodyPr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Introduction</a:t>
            </a:r>
            <a:endParaRPr lang="x-none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BD007-9AE9-85C9-6F89-62767F223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906" y="1715151"/>
            <a:ext cx="5217173" cy="4351338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>
                <a:solidFill>
                  <a:schemeClr val="bg1"/>
                </a:solidFill>
              </a:rPr>
              <a:t>Mid Staffordshire is located in Stafford, England.</a:t>
            </a:r>
          </a:p>
          <a:p>
            <a:r>
              <a:rPr lang="en-US" sz="2200" dirty="0">
                <a:solidFill>
                  <a:schemeClr val="bg1"/>
                </a:solidFill>
              </a:rPr>
              <a:t>From 2005-2007, cases of poor hospital conditions, poor patient care, and high mortality rates spiked.</a:t>
            </a:r>
          </a:p>
          <a:p>
            <a:r>
              <a:rPr lang="en-US" sz="2200" dirty="0">
                <a:solidFill>
                  <a:schemeClr val="bg1"/>
                </a:solidFill>
              </a:rPr>
              <a:t>Serious failures in care led to unnecessary patient suffering (Brener, 2025).</a:t>
            </a:r>
          </a:p>
          <a:p>
            <a:r>
              <a:rPr lang="en-US" sz="2200" dirty="0">
                <a:solidFill>
                  <a:schemeClr val="bg1"/>
                </a:solidFill>
              </a:rPr>
              <a:t>Reported by </a:t>
            </a:r>
            <a:r>
              <a:rPr lang="x-none" sz="2200" dirty="0">
                <a:solidFill>
                  <a:schemeClr val="bg1"/>
                </a:solidFill>
              </a:rPr>
              <a:t>Robert Francis QC</a:t>
            </a:r>
            <a:r>
              <a:rPr lang="en-US" sz="2200" dirty="0">
                <a:solidFill>
                  <a:schemeClr val="bg1"/>
                </a:solidFill>
              </a:rPr>
              <a:t> in 2013 in a Public Inquiry.</a:t>
            </a:r>
          </a:p>
          <a:p>
            <a:r>
              <a:rPr lang="en-US" sz="2200" dirty="0">
                <a:solidFill>
                  <a:schemeClr val="bg1"/>
                </a:solidFill>
              </a:rPr>
              <a:t>The Francis Report highlights the systemic failures in healthcare management and their effects.</a:t>
            </a:r>
            <a:endParaRPr lang="x-none" sz="2200" dirty="0">
              <a:solidFill>
                <a:schemeClr val="bg1"/>
              </a:solidFill>
            </a:endParaRPr>
          </a:p>
        </p:txBody>
      </p: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D92F9A1A-77F4-4E16-958B-64BB489FF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2349" y="739986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19A42ED-6B91-49E6-9BDB-6339893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B732C3B-202D-4B4E-9C2B-283338B2A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38433EC-2142-4B86-B9BA-25AFE26299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F3A02D8-E8AA-47DC-B215-ED01D604E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1A156CC-0ACD-4554-947F-A9FD30B6A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BACA1F0-7581-48CC-BB3D-29D84E66B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8C34CDB-6796-4AA3-9001-DA5B717D7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9D783F9-0F69-4135-9961-9BAB1C1A6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FFBBC22-B7E4-49E9-9BD1-36B5F6299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E179D1A-1F7F-41FF-A993-7DB78E9EB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565B3A8-B9D8-4EA9-B3DA-DDB2A574B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891E65D-798E-4741-A582-606A9152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8BAB8E0-D711-471F-8EB7-6F8C42092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2DBE3B09-A2FB-1658-E360-E8333EE53D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1303" y="322504"/>
            <a:ext cx="4278886" cy="29310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9AF9B8-7378-732D-F194-9E39348C07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388" y="3663464"/>
            <a:ext cx="4763801" cy="2356425"/>
          </a:xfrm>
          <a:prstGeom prst="rect">
            <a:avLst/>
          </a:prstGeom>
        </p:spPr>
      </p:pic>
      <p:sp>
        <p:nvSpPr>
          <p:cNvPr id="36" name="Oval 35">
            <a:extLst>
              <a:ext uri="{FF2B5EF4-FFF2-40B4-BE49-F238E27FC236}">
                <a16:creationId xmlns:a16="http://schemas.microsoft.com/office/drawing/2014/main" id="{C4C270DE-0BEB-4372-B440-7EADA6FAF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757ACA0C-8702-4043-8D4D-582EAED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560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6BC3F8-8AFE-58C1-644F-8C3F4E5E5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521" y="396117"/>
            <a:ext cx="5217172" cy="1158857"/>
          </a:xfrm>
        </p:spPr>
        <p:txBody>
          <a:bodyPr anchor="b">
            <a:normAutofit fontScale="90000"/>
          </a:bodyPr>
          <a:lstStyle/>
          <a:p>
            <a:r>
              <a:rPr lang="x-none" sz="3700" b="1">
                <a:solidFill>
                  <a:schemeClr val="bg1"/>
                </a:solidFill>
              </a:rPr>
              <a:t>Quality Concerns and Service Failures</a:t>
            </a:r>
          </a:p>
        </p:txBody>
      </p:sp>
      <p:sp>
        <p:nvSpPr>
          <p:cNvPr id="11" name="Graphic 212">
            <a:extLst>
              <a:ext uri="{FF2B5EF4-FFF2-40B4-BE49-F238E27FC236}">
                <a16:creationId xmlns:a16="http://schemas.microsoft.com/office/drawing/2014/main" id="{52D7FCC1-2D52-49CE-A986-EE6E0CA64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619275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3" name="Graphic 212">
            <a:extLst>
              <a:ext uri="{FF2B5EF4-FFF2-40B4-BE49-F238E27FC236}">
                <a16:creationId xmlns:a16="http://schemas.microsoft.com/office/drawing/2014/main" id="{28C3CACD-E5A7-4AAC-AE47-75CF7D30F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619275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A1CEC-C0A6-7690-CDB6-124EB1206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520" y="1747592"/>
            <a:ext cx="5217173" cy="4351338"/>
          </a:xfrm>
        </p:spPr>
        <p:txBody>
          <a:bodyPr>
            <a:normAutofit fontScale="92500" lnSpcReduction="10000"/>
          </a:bodyPr>
          <a:lstStyle/>
          <a:p>
            <a:r>
              <a:rPr lang="en-US" sz="2000">
                <a:solidFill>
                  <a:schemeClr val="bg1"/>
                </a:solidFill>
              </a:rPr>
              <a:t>Delays in pain management and treatment.</a:t>
            </a:r>
          </a:p>
          <a:p>
            <a:r>
              <a:rPr lang="en-US" sz="2000">
                <a:solidFill>
                  <a:schemeClr val="bg1"/>
                </a:solidFill>
              </a:rPr>
              <a:t>Inadequate infection prevention measures.</a:t>
            </a:r>
          </a:p>
          <a:p>
            <a:r>
              <a:rPr lang="en-US" sz="2000">
                <a:solidFill>
                  <a:schemeClr val="bg1"/>
                </a:solidFill>
              </a:rPr>
              <a:t>Underreporting of clinical incidents</a:t>
            </a:r>
          </a:p>
          <a:p>
            <a:r>
              <a:rPr lang="en-US" sz="2000">
                <a:solidFill>
                  <a:schemeClr val="bg1"/>
                </a:solidFill>
              </a:rPr>
              <a:t>Staff shortages that compromised patient monitoring (</a:t>
            </a:r>
            <a:r>
              <a:rPr lang="x-none" sz="2000">
                <a:solidFill>
                  <a:schemeClr val="bg1"/>
                </a:solidFill>
              </a:rPr>
              <a:t>Herepath</a:t>
            </a:r>
            <a:r>
              <a:rPr lang="en-US" sz="2000">
                <a:solidFill>
                  <a:schemeClr val="bg1"/>
                </a:solidFill>
              </a:rPr>
              <a:t> &amp;</a:t>
            </a:r>
            <a:r>
              <a:rPr lang="x-none" sz="2000">
                <a:solidFill>
                  <a:schemeClr val="bg1"/>
                </a:solidFill>
              </a:rPr>
              <a:t> Kitchener,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x-none" sz="2000">
                <a:solidFill>
                  <a:schemeClr val="bg1"/>
                </a:solidFill>
              </a:rPr>
              <a:t>2016</a:t>
            </a:r>
            <a:r>
              <a:rPr lang="en-US" sz="2000">
                <a:solidFill>
                  <a:schemeClr val="bg1"/>
                </a:solidFill>
              </a:rPr>
              <a:t>).</a:t>
            </a:r>
          </a:p>
          <a:p>
            <a:r>
              <a:rPr lang="en-US" sz="2000">
                <a:solidFill>
                  <a:schemeClr val="bg1"/>
                </a:solidFill>
              </a:rPr>
              <a:t>Ignoring complains from patients, relatives, and frontline staff.</a:t>
            </a:r>
          </a:p>
          <a:p>
            <a:r>
              <a:rPr lang="en-US" sz="2000">
                <a:solidFill>
                  <a:schemeClr val="bg1"/>
                </a:solidFill>
              </a:rPr>
              <a:t>Organizational priorities focused on financial gain rather than improving patient outcomes.</a:t>
            </a:r>
            <a:endParaRPr lang="x-none" sz="2000">
              <a:solidFill>
                <a:schemeClr val="bg1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A35C15A-135A-4FD3-BA11-A046CFA39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1226111"/>
            <a:ext cx="1598829" cy="531293"/>
            <a:chOff x="6491531" y="1420258"/>
            <a:chExt cx="1598829" cy="531293"/>
          </a:xfrm>
          <a:solidFill>
            <a:schemeClr val="bg1"/>
          </a:solidFill>
        </p:grpSpPr>
        <p:grpSp>
          <p:nvGrpSpPr>
            <p:cNvPr id="19" name="Graphic 190">
              <a:extLst>
                <a:ext uri="{FF2B5EF4-FFF2-40B4-BE49-F238E27FC236}">
                  <a16:creationId xmlns:a16="http://schemas.microsoft.com/office/drawing/2014/main" id="{61E65A99-85A2-448D-AA1F-7690BD01A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A127EC05-3250-408F-8F9F-A73F8B9B1D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E6D9B8D4-23BB-4CD2-A0FF-95423AFEB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20" name="Graphic 190">
              <a:extLst>
                <a:ext uri="{FF2B5EF4-FFF2-40B4-BE49-F238E27FC236}">
                  <a16:creationId xmlns:a16="http://schemas.microsoft.com/office/drawing/2014/main" id="{91DC38B0-ED19-4BAC-A009-485461F23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1A2C10C3-E625-41E2-8047-2AE4A87F33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7" name="Freeform: Shape 366">
                <a:extLst>
                  <a:ext uri="{FF2B5EF4-FFF2-40B4-BE49-F238E27FC236}">
                    <a16:creationId xmlns:a16="http://schemas.microsoft.com/office/drawing/2014/main" id="{0F0340A9-BD8A-4ABB-9AC1-7A14DF22EE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BECDEBC3-BD2B-04C4-C87C-5FE8C69B4D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3021" y="1957674"/>
            <a:ext cx="3555043" cy="2942653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03AF83E4-4DE2-499C-9F36-0279E7E4F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154385" y="4452524"/>
            <a:ext cx="1443404" cy="1443428"/>
            <a:chOff x="10154385" y="4452524"/>
            <a:chExt cx="1443404" cy="1443428"/>
          </a:xfrm>
          <a:solidFill>
            <a:schemeClr val="bg1"/>
          </a:solidFill>
        </p:grpSpPr>
        <p:grpSp>
          <p:nvGrpSpPr>
            <p:cNvPr id="27" name="Graphic 4">
              <a:extLst>
                <a:ext uri="{FF2B5EF4-FFF2-40B4-BE49-F238E27FC236}">
                  <a16:creationId xmlns:a16="http://schemas.microsoft.com/office/drawing/2014/main" id="{0B09EB4D-4323-43F4-9970-42885A83A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BA9C6284-1137-47FE-9471-23CA824947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A00A6D3C-23F9-41D9-B891-14D8E2E98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8F8D96F5-1ED7-4891-8D8B-A24E72DA7C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0E9A3A72-EC37-423D-B309-A6487A86C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EBE630AB-13C0-44A2-80CA-C07483E934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B7768337-3D65-4FE5-8E1A-D79219E0A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968E4331-550E-4929-ACE8-D2ED2D6EA3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768D8817-CAEE-45BB-820E-A67C68D480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350A8C31-0139-4ABD-967A-139738E88F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9855AEE1-1C1C-4832-8B4C-042F59E029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A41C5A32-BD0A-4457-9CF7-97467FA2B7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93C14A20-2E3C-49F8-AF55-C384FEB955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DB167719-0D82-4ABF-9BC8-B073A8474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660582DE-E250-4561-9298-E4FADEB90F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820B635A-6E81-4D8A-98A3-141E57A6FF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3909A0ED-D070-4792-A2EE-CCEB6BA63C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4619A19C-3B55-4085-8668-458999628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87D16772-2B59-486E-BE47-65D591C088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1D6A06B8-1E4A-497F-B977-F78E5D7D00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55BC53AD-5249-4FB1-AB74-3F71AAEB5A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36F8561A-874A-48BB-BCC2-07F002ED4F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BA6B1B8F-9695-447F-BF2F-9010D40A07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454192F9-26C5-4212-BA60-CADA662AFE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BFBDA013-4858-422E-AE7A-614BF71FB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42BA261C-0C75-431D-9FD5-2C3AA241BE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0F8709D9-2655-4A39-9228-BCFCBF4122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9653F80B-5CF7-45EF-889B-FD0AAF4835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2A1DA86A-7442-4897-88A4-EDD18A01C5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39623279-A4CE-49AC-B5FA-CD224324BE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EB9D8B4D-1BE5-4CD9-A592-D0D3D76911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769A47A3-F5B7-4BF0-B920-21A62F96F7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6E5DCDE9-48A4-41BA-987D-CC72C62B36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0F51F840-3DBF-444E-BC79-718416C51D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2DFD2B64-98D0-4E59-AE1F-693872F36D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CF09CB65-8B7E-426C-A3FE-DD20196FCB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43149294-A5BC-4E62-A167-3CD55E05B3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DB99FCDF-C9A0-40F7-ABDE-7247B2238D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0CE59751-EC07-43C1-A5F5-AF5D30EBBE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4573CCF2-67F2-4BD1-A01C-1D064B908F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1C60C662-612D-485A-A50D-E938C6E499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0048F63C-A2BB-4D89-9649-91EC2045C0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1C29F96C-43D4-4F0F-A76D-4CED9C610C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B660107F-776B-455F-AC78-225F21B81D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EB1DB332-7265-477D-9A04-EDB3799DEA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EBBEFE2D-1654-40D8-A838-45728A1683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190211E2-64DF-4171-811B-B8A0CD87B9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5F7CDCE8-8B48-4859-BDFE-FCB7BC6F58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B770A8C4-614E-4295-A937-718CC61B25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A699ADB6-675C-44B0-B96E-EDD7AC1F96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64875E98-2AA1-4001-90EA-2F3D9E017E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5BEC7219-356F-4141-B57B-8BCD85BF77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564D4AAB-BB2C-4A77-BB45-94EEC66CD7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CE9CF29A-81CA-4A03-8B04-55F5668826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52FEFF22-7798-4730-9C0B-EC7EAFCD01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00149276-D167-4D2B-93F1-FD2958302B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E7DC22D5-A39C-4789-A952-D891488772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7BA51EF1-15F0-4193-AB83-F8C8A64D62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3FB75ADB-F020-4C56-91C6-9AB462985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DBCE5CDF-BBF6-4E67-8CCE-9482D7EB4F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2138BABC-E51C-4F80-972E-CF44385C1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96B0C850-272E-4B08-8779-B872DCAA37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2EEE54AF-B9C2-494D-9E02-2F67FEF7A2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D21349A4-F7C9-492C-A658-EA9F7538B6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D88D1ED8-AC07-4621-9933-E10CE6122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6FD21FCD-1DA9-45C2-9AB5-548EE0E6E6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C8BDD8CA-1442-470F-A5D3-FC8A87A103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3B8DF094-690E-4C13-8284-7A7C97441A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FE0B926C-A114-444D-BA51-FECE28B03C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00BDE6CC-5F54-4752-ACC4-E3BCF2BEEA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6E28F857-CCD8-4222-84C0-A0B415E7BD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CD2687E0-0214-44E6-8BB1-34F6B7BA89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7F1236AA-FC17-487E-83B1-D71BCB2A87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623384AA-72EF-4BCF-9137-1944405836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1BD81D1B-2270-4FBE-B437-F0DBB8DDF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6411E268-F8CA-4C78-82ED-DDCF28B0BE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D48F8732-5205-4843-A2EB-3E0EB18F9F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DC5966DA-8E1A-43FF-A1A4-C6879B4564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E3BEFD3E-662F-4B38-859E-093A14241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06C52F63-F17B-4356-A3AE-9707D93D29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85706A28-0822-4064-AD3E-2A1F4E1C9E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348A813F-1672-44DB-A207-F3494E7C28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6FC8AEBA-4BD5-4BB0-B004-A8B06B6A41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71ED8D8F-0325-426C-9257-1A5048211F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0FF054DF-85C2-466A-9D64-EB6D95AA82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2D01FA60-E77D-41EE-8228-CFB979E3D5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AC8D6F02-E0C8-4EF5-9D41-E75C16C16E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BD111AAF-4EE4-4A89-84D2-4201F035D7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E8F4C133-3F54-4715-A7D6-4261B9A998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0BAA2E6B-E393-45EA-8AE6-A775AA69CC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7DB4F953-9FE8-4B8D-A62B-CB20A7037A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9D918AF2-85FB-436F-99DB-622B07664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1F078C58-0893-4D64-B685-BCB70CAC6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AEDA3784-7618-477C-A8B0-36FA393D64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0AC49727-CA00-439E-82D4-B446B78965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6B67B441-65C8-4A53-968B-C56CB4086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94CEDDB5-CC85-4A9E-A73C-85D7B714F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80BF7883-770D-4CA2-BE01-C5F4B102B9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7DF07BC6-9560-430C-86FA-AFA6F7DF09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9B085920-7744-44C8-AF91-D2F16C997D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22308C0A-08FC-4AAA-87B2-1E57033E4A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AB727BDA-993C-4BB5-8CED-8D50C55F7A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1BB192D1-56DC-4342-911C-7D80A9084D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337ADC5A-E225-4E91-B940-2DD15330E7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0D170CF5-349D-4588-8AD3-373D47A4EC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297A6982-5B80-4376-A9D2-C11E9B0843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0B14F779-546D-4011-8459-2E8E34C505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35AE6943-22C6-405D-A071-F8EC29DAB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2464DBFD-1DA1-456F-8427-CF66CD4C8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C9CA1114-00C4-448B-BF9A-9D70C709B0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2101A885-A4A8-4AFE-9905-E510D58C84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661E165D-4826-43AD-AD75-1C965A71A0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C1F2231A-5945-44AF-95E4-6D14529C8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1998F14A-698C-4220-92B8-2EC10C356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496E0BBF-D595-4DAE-91C6-4EB179C693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E31F1BC0-CB0A-4386-BE5E-7972AFB050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B1575BDE-4CFA-4FAD-9F64-692A6DBFF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9D32D2E3-5D5B-4751-A477-A26860AC17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92009233-25F1-4029-B170-318CBBA00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CCBFA5E5-8384-4D58-BD73-BA36E23E80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3ACBBAC3-185E-4C28-81AB-C9BE2A88DE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225AF996-F3FB-4AF2-B954-BDF79069E7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E10B0127-17D3-4B62-8708-9558A79455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A36A9D1B-B750-446F-99FF-E3280E32A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C078DB92-DE53-4BEC-BBD4-B5966EAA16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7334AD7D-F850-4E92-89F9-49EE6E3AA7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14D983A3-96A9-4BB8-90D5-93B0E625F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43A1FFE3-BB5F-4455-B23F-DA56AE791E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C34E69E0-4115-4CAA-86FB-1D5A8830D9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E5707C7C-BEB2-4920-9D44-8AF218FFBF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D95D2E5E-6D1E-43FC-A231-E28A08296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DB511D52-FE0D-4F8D-AC2F-6806904C67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E4D31CC7-D38B-4566-A6F9-5CB84EEAAD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48116577-FA2A-434D-83D4-213A1497D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02288414-AA9B-4065-A506-AE5ED2ABC5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92EAF5E5-70A0-4FE6-B906-6BCF9C49F7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3DA12971-2CD2-4DE8-8B05-8B11B5614B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B9486073-CABC-45A3-B442-5959E5CE6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3EEB7953-85A2-4391-931C-CE88AC053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1BF2EBC9-4A08-4A35-8C75-15E51BA0AB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1686BEF1-7F1A-40F6-BC3F-24221ACECC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5D2D2281-DA3F-41A6-B56E-2EE507826A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B1EBA419-056B-478C-A25C-B349F4DDD9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3DE38383-61B3-4E4E-B781-1C7DA04D65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F62AD048-154B-4830-A46F-263BA35AA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636A730F-15EE-440C-84B5-0541AE9546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31AF286F-6D0E-447F-B4D1-24729E0D62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36F64061-98E4-477D-BABF-CC6BA8D676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1C601616-D38B-4ED2-BD55-F5AEA36AB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E0593B16-48EE-41A8-B4AF-E03A74CBB8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26B2406B-8A3A-4381-8D69-1178F16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DF1F792D-BA16-4D8F-99C3-E5E6959A51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AA77D5AF-6FFE-4577-BC40-BA19023071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08F16A01-2EE8-4E4F-83CD-2000577D1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18ACB7FF-8D64-44A2-8571-7DB441D97E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E15E0D81-20B6-4D4C-9B7C-4D5A01B6AA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8F687395-0ADA-4504-B6D0-D55493AB66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94D99C3F-4701-403D-A69E-EE345B0E41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0C6D9CF1-A535-4742-B2CF-B61ADC55ED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E9EB265F-CF4E-4485-88F1-AE3CE1BE37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9B354D37-6517-4AF4-8195-9A7B43D20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2A3087FA-3C5B-4898-9FE2-633DAA0B74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C8D7AB32-147E-4110-ABBE-7F1FB68942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542ED17E-A6FC-4BC6-B7FE-EF9BC5B151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4610CFBC-B173-4CBE-BBD7-7E859FCAB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7578019C-8AAF-4A81-84C4-155EB43FAF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46936191-0661-4BD8-9A61-D00FAC97DF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F7BC1D8F-F88B-4A19-B640-8DCC739927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5" name="Freeform: Shape 364">
                <a:extLst>
                  <a:ext uri="{FF2B5EF4-FFF2-40B4-BE49-F238E27FC236}">
                    <a16:creationId xmlns:a16="http://schemas.microsoft.com/office/drawing/2014/main" id="{47D77817-943A-4D8A-82EE-C309FC9FF0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6" name="Freeform: Shape 365">
                <a:extLst>
                  <a:ext uri="{FF2B5EF4-FFF2-40B4-BE49-F238E27FC236}">
                    <a16:creationId xmlns:a16="http://schemas.microsoft.com/office/drawing/2014/main" id="{BF86E220-D031-40B7-B3A2-0C723E3A91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28" name="Graphic 4">
              <a:extLst>
                <a:ext uri="{FF2B5EF4-FFF2-40B4-BE49-F238E27FC236}">
                  <a16:creationId xmlns:a16="http://schemas.microsoft.com/office/drawing/2014/main" id="{226E1D80-1BFB-4A13-8F3C-94D54398C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3DCC1C21-CB11-4506-90E4-37DCD97AFC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68177170-8FD3-4752-B1DB-0186ADF9B1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8CAA5FB4-9073-4612-99F5-95E1C6D067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DE021324-18DD-4114-8992-9652707C16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6ECBC33B-D8EB-4804-9EA3-57C07B57C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D03927C7-0E45-4B61-844A-4A626FDF6A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AC6AF6E8-E748-47F7-B35C-567D5FBA6C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1EC671E5-B299-470C-9C7A-A50106E51B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8" name="Freeform: Shape 367">
                <a:extLst>
                  <a:ext uri="{FF2B5EF4-FFF2-40B4-BE49-F238E27FC236}">
                    <a16:creationId xmlns:a16="http://schemas.microsoft.com/office/drawing/2014/main" id="{7410EBDF-623D-41EF-82A4-9FB938A7B6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B6F866F8-B429-471B-9C2B-051BDCBAF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883B4FBD-06C8-4D5D-B0D9-755E4CD1A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DE3FD149-0B2F-4DA0-9721-59B9FEE8E0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4D26DB48-036E-4616-BA8B-C606A7B58B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8D6F6275-06AB-4316-B8C4-927E53487C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8E8CABF3-9C76-46A0-8DE9-F055C94A93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01A12ED9-6299-4ABD-9827-DD52FE22B2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C0ADA37A-E396-4F92-AB19-D6994E0DD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6A96001A-BD0F-4CF9-A22B-545ED4F863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BD9ACB13-4C6C-4347-9F65-1309B33A1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1F17BE4A-72F8-4529-8558-E62103AEA7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806708C3-D03F-4605-8C6F-AE8EDA083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D520ADFA-68AE-4CE4-913A-F070A2817D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3C6C63AD-C87A-403E-ADB5-4EDD034438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9370EAC6-89F0-4826-90D1-E55C334479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1FB61DD4-AB7B-417A-AE96-B1D9CBAC10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B4AD18D2-11BA-4192-9845-206C033F3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85892E2D-483A-4C0A-87C7-6FFA2EB5E2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A4037ACD-005D-4907-942F-D565AF6C83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AA8FD84E-39BE-456B-84C5-E03698AAC9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B2FC47C2-6EF5-4D17-8703-527F28609C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DD29BC8A-00E1-481E-8BA4-1AA7F4AA12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5AF6ABE5-726A-495B-A832-3851CB9115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F8E250A7-0600-440B-BEBC-61B2D4D7B1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CC36BEB1-881D-4496-AD7F-1CC4B46FA5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371DFE25-AF37-409C-B032-5F47D7150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39AF97A7-FC44-49BF-ABD1-59DB48B898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3939D792-9C64-48CF-8607-C7873A563A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2F69E48F-45D8-4A8A-A101-5DF775A539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EE47C3F3-8AC5-414F-8E20-25DA306C5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F09CB222-24C1-414A-B56E-EA3617D05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7FC26844-A93E-4C55-8619-F58615B4A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3EA8BA8A-4848-4084-A841-501CECF285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34BC148C-3116-4C75-89DF-2BF348429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91F3F7CB-7B69-49A3-A09E-D20648831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58072F8C-2347-472F-9D9A-F5511BA401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322C76E0-8D4F-4788-9856-B1AB15B209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63A9EC23-E263-4098-AC45-E628E1A297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B72211D0-3733-443C-999F-6CE736381C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CEC069AD-6364-4585-A8F1-931648A1B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39361719-49F1-40E3-9ABA-2FE9D78364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737F2D47-03EF-4AE6-ABB9-36506DF5A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2554F257-3BD2-493C-A5F1-FCC2C64C35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4D297D55-4523-4CE1-9A0F-3EA6B27F79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605D1D96-783B-407F-BF8C-B0773589E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95D03B3C-A55A-4738-A6FF-8F2DA5B99E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D41CE56E-C4C8-427A-9E82-C1EEF78E84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72359086-D108-47DE-B6EA-0BEE1835D7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6FA49818-F2EA-427C-B93C-15E320DA1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E435C1E1-0D80-4B30-8CAC-C6EDE1DE7B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30FCB137-01B0-4770-AFC3-003DF7897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7D03298B-8D34-487C-9DF0-DB9AC83071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4698B28F-FFEF-44BA-B657-E59F80990F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900A4B40-BCFB-46E4-AE4F-FCC5C65091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1">
                <a:extLst>
                  <a:ext uri="{FF2B5EF4-FFF2-40B4-BE49-F238E27FC236}">
                    <a16:creationId xmlns:a16="http://schemas.microsoft.com/office/drawing/2014/main" id="{914CE6AE-7FAB-4A5D-8EA2-861CAF598A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3" name="Freeform: Shape 92">
                <a:extLst>
                  <a:ext uri="{FF2B5EF4-FFF2-40B4-BE49-F238E27FC236}">
                    <a16:creationId xmlns:a16="http://schemas.microsoft.com/office/drawing/2014/main" id="{FF0F3D4A-D39F-48EE-934D-C73834DC5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09B630BB-5848-4C72-9F5A-FC8EBE7A6B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F662A334-5814-480B-861F-17661B60F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DC0FC730-550F-42A2-AE79-EEA30B11C7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03054F4A-43DC-46A1-89D0-87DA8F3157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5F66EF36-2C9F-49B2-B972-1BA82C8F36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47955EF8-6501-4579-B85F-DE5C0815FF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E0BA4174-EBEB-40DA-8B1D-6A7851E38C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50512C7C-98D6-45AD-8CA4-1BEB01262D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416CB557-0CE9-4015-A920-C6766A0664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5EA7B3B4-3BF2-4B69-B300-5D86CCB0A0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D887DF00-5D34-4A8B-9A84-C40D336238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EADE921C-83B0-4521-916F-E7EC5CFDAD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5CEDA6FA-EB55-47AE-A005-BF546085C1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9DAC0C40-EF50-4632-B781-ACDAE95AF3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582AAB43-E3D9-4272-8809-5F70B3020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28C7D300-E0BD-4C12-92B1-0801266F02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CCA3ED35-2344-4402-B61B-3932E69457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949146BF-06FF-41BB-BDD3-B80BABB3AA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393A6A5F-F75B-4BBC-AADC-A84DA758EE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77B21059-EA9B-4329-968B-81F7966D2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BFF9C99F-41B4-4789-934B-8BF03EA94E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C180277F-7E18-4896-AE91-960B379D2C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C95FE437-DA37-44C9-B975-96C6DD9DE0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A2A5369E-5DB7-4854-BBEC-D043F3A5F2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B6B0D6D9-913A-4804-83B5-5A9858F570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29B4FACF-EF13-4EFA-86D3-D5B2B6703A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7BD767A9-D2A3-4942-B654-34DDDFD60B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0C97F02F-13B9-4D7E-B916-BC8713CC0D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99C0654B-0803-40FA-BF28-D8EA65F58C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D44F31B6-3657-4241-A94E-EEDBFF0C98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3557624B-3CCB-43DA-998B-B1EC599C75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75B0CCD4-215D-456D-808C-F96ABB74D3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FE4E038E-23E6-43BE-9A3B-523A28DF73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A686F1FD-4135-414B-8575-ED97CC8DB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36FBC8D5-B3FE-4E26-8B4F-5D5668A8A7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33A60C97-778A-4251-A66B-49769F0C20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0CC04E3B-2AC3-4A7B-A425-DDABEA8AF3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CEF7D0E1-459C-4A15-9F05-545F6430B6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D5797445-BFB3-4EB2-8B44-4BF2C9E915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E27FB1FC-477D-45B3-82B0-0F49364698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D94CF442-4FF2-41B3-8870-097DBAF46C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A24927C8-A42E-4B8D-84A4-50A58968B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5379CB96-0D3A-4582-8650-A909955BA3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531F84F2-CE93-4841-9AA6-BC9E35579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D1BED9D2-07EF-452E-AFA1-9A1E80AE24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2C75A1A5-0A11-42EA-AF4E-FF52721258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4275A1C7-FA96-4BBB-A7EF-A7ED02814E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8CA8B3B4-73BE-41D5-900B-42FBF6AA7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B0264B0D-E150-4641-BBB1-58080670EE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BCC2D199-EF36-4077-A50C-D9FC99331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C6DCCA13-7F75-46F9-97B3-A9DA4C2173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56C76EEB-75A4-418F-9FE0-CC513BC3C2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1E952CEF-EC1B-4714-8900-D2DFAEF30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2B899198-ADCC-4613-957B-7A40B17B15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5581AF7F-95DB-4163-B608-C04A61FB9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5616F834-835A-42B4-B51B-5AD285E283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EF598AFA-5F8F-4191-8881-1DE91BB2B0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6623A080-F2C6-4664-B99C-99A9C287B4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330E7091-D82F-490A-8F32-DE8745212E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2B340B39-E421-434F-AF1A-DAD7E7802D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6C2ED568-9809-4A18-A06A-87018A987E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A6C26F4B-6369-4557-B6D4-A1B448B127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42CEA830-FB77-4EA5-9BAB-64B6F500F3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E5A9B88C-3ADF-40D8-9E9B-42439F8520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CC9DEE2F-0410-4B1A-BED8-D1371CE8B4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8A66E75A-959E-436D-B1F1-DBD1E460E1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B35526DB-3749-43FA-84BA-E73EE1D1DB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6503C90B-19EF-4925-A08A-AE40956A2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B98692DC-F401-45BC-ABC7-421F3391C3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8629B1A4-7BFC-4F45-9FAD-BB035C4E4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A2F92592-AB8B-4732-BEE7-3E2B830EA3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9C3644DC-02D1-43FF-8ED1-0ECBBA4B3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4DC12AE3-E70C-4CD8-9A74-7567F99C46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0E0DDE12-8B48-4D21-8863-06298ED8B8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C611F1DE-AF40-48FC-8A1E-0A175D439E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34C2CAED-22FC-4450-8BBC-7811F7DF9B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F89E6B45-A41C-4735-A7F5-E4EFD5DCFD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44BFE35C-5487-42E8-AC30-01FC1E4F51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3575E1A5-C3CB-4081-A394-36172B7DB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C9C6DF24-803A-44A1-B29A-B90297D393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22A7B096-566C-4312-AF19-D9A3B6BC0E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8B429767-12DD-4020-BC3E-9944CF36F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FF510776-417B-4B74-9082-ED3915450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FEF51D3D-E951-49CE-BCE4-D444BEF6B2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B27BA73E-E784-4961-884D-F507DDE38A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2849019E-0178-4A1C-A5D8-DC3DFC572B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0B49676D-9D41-4B2D-8FF9-69AC31CFD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6BDFE3E8-9647-4400-B019-8EDD4E688B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EDD57B95-ED61-4561-9ADF-38126BADCE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3744F230-BFBA-41B0-9FE2-481D1EAFFF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C32022D3-12E0-4BC1-8085-D6CBF3CDD7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D1AED37F-874A-4B21-A522-FEBCB38F4C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5BB466E2-3497-4A3B-8777-FAA0AAEE2B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A924D178-36E4-4E29-86E8-7716F3B4A7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D0DF84E5-BB3D-4120-8FD3-98ECDA31BB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E5B29635-10AC-481E-A2DE-80E9DE6128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AAB430CA-3259-463F-85F9-B6E180323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8EF18909-FC9F-4845-B1DC-027E82B21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EFCE2389-D574-49C1-89EB-D8C7308883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D44B35A5-5216-45FC-8F0F-D80E383B42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9470F10A-F708-41AA-A910-5C288B3556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CD73E13B-910B-40D2-B53F-6614C098BA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8267FC95-0200-40B3-B043-D33BEA60D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9F14022C-37CD-4CDD-ACD1-86161EF001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72326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D44487-8545-5BB6-98CF-79FF7F6B5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x-none" sz="2600" b="1"/>
              <a:t>Systems-Based Safety Analysis – Swiss Cheese Model</a:t>
            </a:r>
            <a:br>
              <a:rPr lang="x-none" sz="2600" b="1"/>
            </a:br>
            <a:endParaRPr lang="x-none" sz="2600" b="1"/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2692-CFFD-E176-AF0A-253812B5B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700"/>
              <a:t>Disasters happen when multiple layer of system defenses fail.</a:t>
            </a:r>
          </a:p>
          <a:p>
            <a:r>
              <a:rPr lang="en-US" sz="1700"/>
              <a:t>The failed layers at Mid Staffordshire were:</a:t>
            </a:r>
          </a:p>
          <a:p>
            <a:pPr lvl="1"/>
            <a:r>
              <a:rPr lang="en-US" sz="1700"/>
              <a:t>Staffing levels (Tuckwood et al., 2025)</a:t>
            </a:r>
          </a:p>
          <a:p>
            <a:pPr lvl="1"/>
            <a:r>
              <a:rPr lang="en-US" sz="1700"/>
              <a:t>Regulatory oversight</a:t>
            </a:r>
          </a:p>
          <a:p>
            <a:pPr lvl="1"/>
            <a:r>
              <a:rPr lang="en-US" sz="1700"/>
              <a:t>Leadership and management</a:t>
            </a:r>
          </a:p>
          <a:p>
            <a:pPr lvl="1"/>
            <a:r>
              <a:rPr lang="en-US" sz="1700"/>
              <a:t>Communication between teams</a:t>
            </a:r>
          </a:p>
          <a:p>
            <a:pPr lvl="1"/>
            <a:r>
              <a:rPr lang="en-US" sz="1700"/>
              <a:t>Response measures to patient complaints</a:t>
            </a:r>
          </a:p>
          <a:p>
            <a:pPr lvl="1"/>
            <a:r>
              <a:rPr lang="en-US" sz="1700"/>
              <a:t>Incidence reporting mechanisms</a:t>
            </a:r>
          </a:p>
          <a:p>
            <a:r>
              <a:rPr lang="en-US" sz="1700"/>
              <a:t>Outcome - increased patient suffering.</a:t>
            </a:r>
            <a:endParaRPr lang="x-none" sz="17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4B15EF7-1B5A-1CC4-73FC-414902A18C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6030" y="640080"/>
            <a:ext cx="528500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204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C3FF3-144A-0231-E3EC-83CCB5049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x-none" sz="4800" b="1"/>
              <a:t>Root Cause Analysis (RCA)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2D6DA-9DCD-B596-6A56-AD80DC07B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300" dirty="0"/>
              <a:t>Organisational</a:t>
            </a:r>
            <a:r>
              <a:rPr lang="en-US" sz="1300" dirty="0"/>
              <a:t> Causes</a:t>
            </a:r>
          </a:p>
          <a:p>
            <a:pPr lvl="1"/>
            <a:r>
              <a:rPr lang="en-US" sz="1300" dirty="0"/>
              <a:t>Financial pressure to achieve Foundation Trust status</a:t>
            </a:r>
          </a:p>
          <a:p>
            <a:pPr lvl="1"/>
            <a:r>
              <a:rPr lang="en-US" sz="1300" dirty="0"/>
              <a:t>Insufficient investment in staffing and training</a:t>
            </a:r>
          </a:p>
          <a:p>
            <a:r>
              <a:rPr lang="en-US" sz="1300" dirty="0"/>
              <a:t>Human causes</a:t>
            </a:r>
          </a:p>
          <a:p>
            <a:pPr lvl="1"/>
            <a:r>
              <a:rPr lang="en-US" sz="1300" dirty="0"/>
              <a:t>Staff burnout</a:t>
            </a:r>
          </a:p>
          <a:p>
            <a:pPr lvl="1"/>
            <a:r>
              <a:rPr lang="en-GB" sz="1300" dirty="0"/>
              <a:t>Inadequate</a:t>
            </a:r>
            <a:r>
              <a:rPr lang="en-US" sz="1300" dirty="0"/>
              <a:t> supervision and support (</a:t>
            </a:r>
            <a:r>
              <a:rPr lang="x-none" sz="1300" dirty="0"/>
              <a:t>Peerally, 2021</a:t>
            </a:r>
            <a:r>
              <a:rPr lang="en-US" sz="1300" dirty="0"/>
              <a:t>)</a:t>
            </a:r>
          </a:p>
          <a:p>
            <a:r>
              <a:rPr lang="en-US" sz="1300" dirty="0"/>
              <a:t>Communication causes</a:t>
            </a:r>
          </a:p>
          <a:p>
            <a:pPr lvl="1"/>
            <a:r>
              <a:rPr lang="en-US" sz="1300" dirty="0"/>
              <a:t>Poor information sharing across departments</a:t>
            </a:r>
          </a:p>
          <a:p>
            <a:pPr lvl="1"/>
            <a:r>
              <a:rPr lang="en-US" sz="1300" dirty="0"/>
              <a:t>Failure to escalate safety concerns</a:t>
            </a:r>
          </a:p>
          <a:p>
            <a:r>
              <a:rPr lang="en-US" sz="1300" dirty="0"/>
              <a:t>Governance Causes</a:t>
            </a:r>
          </a:p>
          <a:p>
            <a:pPr lvl="1"/>
            <a:r>
              <a:rPr lang="en-US" sz="1300" dirty="0"/>
              <a:t>Weak oversight and accountability</a:t>
            </a:r>
          </a:p>
          <a:p>
            <a:pPr lvl="1"/>
            <a:r>
              <a:rPr lang="en-US" sz="1300" dirty="0"/>
              <a:t>Inadequate application of quality performance data</a:t>
            </a:r>
            <a:endParaRPr lang="x-none" sz="1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358986-5309-01F3-79B6-2F12E3F5D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554750"/>
            <a:ext cx="5150277" cy="357325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99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FF8E7-C7D8-ACB8-E5B7-F4680FBDB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57" y="392618"/>
            <a:ext cx="9251982" cy="1158857"/>
          </a:xfrm>
        </p:spPr>
        <p:txBody>
          <a:bodyPr anchor="b">
            <a:normAutofit/>
          </a:bodyPr>
          <a:lstStyle/>
          <a:p>
            <a:r>
              <a:rPr lang="x-none" sz="3700" b="1" dirty="0">
                <a:solidFill>
                  <a:schemeClr val="bg1"/>
                </a:solidFill>
              </a:rPr>
              <a:t>Fishbone (Ishikawa) Diagram Analysis</a:t>
            </a:r>
          </a:p>
        </p:txBody>
      </p:sp>
      <p:sp>
        <p:nvSpPr>
          <p:cNvPr id="12" name="Graphic 212">
            <a:extLst>
              <a:ext uri="{FF2B5EF4-FFF2-40B4-BE49-F238E27FC236}">
                <a16:creationId xmlns:a16="http://schemas.microsoft.com/office/drawing/2014/main" id="{52D7FCC1-2D52-49CE-A986-EE6E0CA64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619275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4" name="Graphic 212">
            <a:extLst>
              <a:ext uri="{FF2B5EF4-FFF2-40B4-BE49-F238E27FC236}">
                <a16:creationId xmlns:a16="http://schemas.microsoft.com/office/drawing/2014/main" id="{28C3CACD-E5A7-4AAC-AE47-75CF7D30F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619275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B1E93-3770-AEA7-F0A9-CC58C8530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520" y="1747592"/>
            <a:ext cx="10984223" cy="5251922"/>
          </a:xfrm>
        </p:spPr>
        <p:txBody>
          <a:bodyPr>
            <a:normAutofit fontScale="55000" lnSpcReduction="20000"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Problem – Poor Quality Care</a:t>
            </a:r>
          </a:p>
          <a:p>
            <a:r>
              <a:rPr lang="en-US" sz="2900" dirty="0">
                <a:solidFill>
                  <a:schemeClr val="bg1"/>
                </a:solidFill>
              </a:rPr>
              <a:t>People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Staff shortages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Limited leadership (</a:t>
            </a:r>
            <a:r>
              <a:rPr lang="x-none" sz="2900" dirty="0">
                <a:solidFill>
                  <a:schemeClr val="bg1"/>
                </a:solidFill>
              </a:rPr>
              <a:t>Umoren</a:t>
            </a:r>
            <a:r>
              <a:rPr lang="en-US" sz="2900" dirty="0">
                <a:solidFill>
                  <a:schemeClr val="bg1"/>
                </a:solidFill>
              </a:rPr>
              <a:t> et al., 2024)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Inadequate training</a:t>
            </a:r>
          </a:p>
          <a:p>
            <a:r>
              <a:rPr lang="en-US" sz="2900" dirty="0">
                <a:solidFill>
                  <a:schemeClr val="bg1"/>
                </a:solidFill>
              </a:rPr>
              <a:t>Processes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Weak incident reporting systems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Poor escalation procedures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Ineffective complaint management</a:t>
            </a:r>
          </a:p>
          <a:p>
            <a:r>
              <a:rPr lang="en-US" sz="2900" dirty="0">
                <a:solidFill>
                  <a:schemeClr val="bg1"/>
                </a:solidFill>
              </a:rPr>
              <a:t>Environment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High workload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Resource complaints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Poor staff morale</a:t>
            </a:r>
          </a:p>
          <a:p>
            <a:r>
              <a:rPr lang="en-US" sz="2900" dirty="0">
                <a:solidFill>
                  <a:schemeClr val="bg1"/>
                </a:solidFill>
              </a:rPr>
              <a:t>Policies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Excessive focus on national performance targets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Inadequate policy monitoring frameworks (Delpino et al., 2023)</a:t>
            </a:r>
          </a:p>
          <a:p>
            <a:r>
              <a:rPr lang="en-US" sz="2900" dirty="0">
                <a:solidFill>
                  <a:schemeClr val="bg1"/>
                </a:solidFill>
              </a:rPr>
              <a:t>Resources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Limited access to essential equipment</a:t>
            </a:r>
          </a:p>
          <a:p>
            <a:r>
              <a:rPr lang="en-US" sz="2900" dirty="0">
                <a:solidFill>
                  <a:schemeClr val="bg1"/>
                </a:solidFill>
              </a:rPr>
              <a:t>Measurement</a:t>
            </a:r>
          </a:p>
          <a:p>
            <a:pPr lvl="1"/>
            <a:r>
              <a:rPr lang="en-US" sz="2900" dirty="0">
                <a:solidFill>
                  <a:schemeClr val="bg1"/>
                </a:solidFill>
              </a:rPr>
              <a:t>Overreliance on financial indicators</a:t>
            </a:r>
          </a:p>
          <a:p>
            <a:endParaRPr lang="x-none" sz="600" dirty="0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A35C15A-135A-4FD3-BA11-A046CFA39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1226111"/>
            <a:ext cx="1598829" cy="531293"/>
            <a:chOff x="6491531" y="1420258"/>
            <a:chExt cx="1598829" cy="531293"/>
          </a:xfrm>
          <a:solidFill>
            <a:schemeClr val="bg1"/>
          </a:solidFill>
        </p:grpSpPr>
        <p:grpSp>
          <p:nvGrpSpPr>
            <p:cNvPr id="17" name="Graphic 190">
              <a:extLst>
                <a:ext uri="{FF2B5EF4-FFF2-40B4-BE49-F238E27FC236}">
                  <a16:creationId xmlns:a16="http://schemas.microsoft.com/office/drawing/2014/main" id="{61E65A99-85A2-448D-AA1F-7690BD01A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A127EC05-3250-408F-8F9F-A73F8B9B1D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E6D9B8D4-23BB-4CD2-A0FF-95423AFEB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18" name="Graphic 190">
              <a:extLst>
                <a:ext uri="{FF2B5EF4-FFF2-40B4-BE49-F238E27FC236}">
                  <a16:creationId xmlns:a16="http://schemas.microsoft.com/office/drawing/2014/main" id="{91DC38B0-ED19-4BAC-A009-485461F23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1A2C10C3-E625-41E2-8047-2AE4A87F33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F0340A9-BD8A-4ABB-9AC1-7A14DF22EE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3AF83E4-4DE2-499C-9F36-0279E7E4F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154385" y="4452524"/>
            <a:ext cx="1443404" cy="1443428"/>
            <a:chOff x="10154385" y="4452524"/>
            <a:chExt cx="1443404" cy="1443428"/>
          </a:xfrm>
          <a:solidFill>
            <a:schemeClr val="bg1"/>
          </a:solidFill>
        </p:grpSpPr>
        <p:grpSp>
          <p:nvGrpSpPr>
            <p:cNvPr id="25" name="Graphic 4">
              <a:extLst>
                <a:ext uri="{FF2B5EF4-FFF2-40B4-BE49-F238E27FC236}">
                  <a16:creationId xmlns:a16="http://schemas.microsoft.com/office/drawing/2014/main" id="{0B09EB4D-4323-43F4-9970-42885A83A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BA9C6284-1137-47FE-9471-23CA824947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A00A6D3C-23F9-41D9-B891-14D8E2E98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8F8D96F5-1ED7-4891-8D8B-A24E72DA7C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0E9A3A72-EC37-423D-B309-A6487A86C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EBE630AB-13C0-44A2-80CA-C07483E934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B7768337-3D65-4FE5-8E1A-D79219E0A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968E4331-550E-4929-ACE8-D2ED2D6EA3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768D8817-CAEE-45BB-820E-A67C68D480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350A8C31-0139-4ABD-967A-139738E88F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9855AEE1-1C1C-4832-8B4C-042F59E029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A41C5A32-BD0A-4457-9CF7-97467FA2B7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93C14A20-2E3C-49F8-AF55-C384FEB955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DB167719-0D82-4ABF-9BC8-B073A8474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660582DE-E250-4561-9298-E4FADEB90F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820B635A-6E81-4D8A-98A3-141E57A6FF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3909A0ED-D070-4792-A2EE-CCEB6BA63C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4619A19C-3B55-4085-8668-458999628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87D16772-2B59-486E-BE47-65D591C088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1D6A06B8-1E4A-497F-B977-F78E5D7D00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55BC53AD-5249-4FB1-AB74-3F71AAEB5A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36F8561A-874A-48BB-BCC2-07F002ED4F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BA6B1B8F-9695-447F-BF2F-9010D40A07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454192F9-26C5-4212-BA60-CADA662AFE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BFBDA013-4858-422E-AE7A-614BF71FB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42BA261C-0C75-431D-9FD5-2C3AA241BE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0F8709D9-2655-4A39-9228-BCFCBF4122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9653F80B-5CF7-45EF-889B-FD0AAF4835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2A1DA86A-7442-4897-88A4-EDD18A01C5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39623279-A4CE-49AC-B5FA-CD224324BE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EB9D8B4D-1BE5-4CD9-A592-D0D3D76911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769A47A3-F5B7-4BF0-B920-21A62F96F7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6E5DCDE9-48A4-41BA-987D-CC72C62B36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0F51F840-3DBF-444E-BC79-718416C51D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2DFD2B64-98D0-4E59-AE1F-693872F36D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CF09CB65-8B7E-426C-A3FE-DD20196FCB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43149294-A5BC-4E62-A167-3CD55E05B3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DB99FCDF-C9A0-40F7-ABDE-7247B2238D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0CE59751-EC07-43C1-A5F5-AF5D30EBBE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4573CCF2-67F2-4BD1-A01C-1D064B908F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1C60C662-612D-485A-A50D-E938C6E499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0048F63C-A2BB-4D89-9649-91EC2045C0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1C29F96C-43D4-4F0F-A76D-4CED9C610C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B660107F-776B-455F-AC78-225F21B81D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EB1DB332-7265-477D-9A04-EDB3799DEA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EBBEFE2D-1654-40D8-A838-45728A1683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190211E2-64DF-4171-811B-B8A0CD87B9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5F7CDCE8-8B48-4859-BDFE-FCB7BC6F58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B770A8C4-614E-4295-A937-718CC61B25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A699ADB6-675C-44B0-B96E-EDD7AC1F96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64875E98-2AA1-4001-90EA-2F3D9E017E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5BEC7219-356F-4141-B57B-8BCD85BF77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564D4AAB-BB2C-4A77-BB45-94EEC66CD7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CE9CF29A-81CA-4A03-8B04-55F5668826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52FEFF22-7798-4730-9C0B-EC7EAFCD01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00149276-D167-4D2B-93F1-FD2958302B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E7DC22D5-A39C-4789-A952-D891488772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7BA51EF1-15F0-4193-AB83-F8C8A64D62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3FB75ADB-F020-4C56-91C6-9AB462985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DBCE5CDF-BBF6-4E67-8CCE-9482D7EB4F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2138BABC-E51C-4F80-972E-CF44385C1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96B0C850-272E-4B08-8779-B872DCAA37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2EEE54AF-B9C2-494D-9E02-2F67FEF7A2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D21349A4-F7C9-492C-A658-EA9F7538B6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D88D1ED8-AC07-4621-9933-E10CE6122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6FD21FCD-1DA9-45C2-9AB5-548EE0E6E6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C8BDD8CA-1442-470F-A5D3-FC8A87A103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3B8DF094-690E-4C13-8284-7A7C97441A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FE0B926C-A114-444D-BA51-FECE28B03C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00BDE6CC-5F54-4752-ACC4-E3BCF2BEEA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6E28F857-CCD8-4222-84C0-A0B415E7BD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CD2687E0-0214-44E6-8BB1-34F6B7BA89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7F1236AA-FC17-487E-83B1-D71BCB2A87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623384AA-72EF-4BCF-9137-1944405836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1BD81D1B-2270-4FBE-B437-F0DBB8DDF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6411E268-F8CA-4C78-82ED-DDCF28B0BE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D48F8732-5205-4843-A2EB-3E0EB18F9F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DC5966DA-8E1A-43FF-A1A4-C6879B4564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E3BEFD3E-662F-4B38-859E-093A14241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06C52F63-F17B-4356-A3AE-9707D93D29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85706A28-0822-4064-AD3E-2A1F4E1C9E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348A813F-1672-44DB-A207-F3494E7C28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6FC8AEBA-4BD5-4BB0-B004-A8B06B6A41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71ED8D8F-0325-426C-9257-1A5048211F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0FF054DF-85C2-466A-9D64-EB6D95AA82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2D01FA60-E77D-41EE-8228-CFB979E3D5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AC8D6F02-E0C8-4EF5-9D41-E75C16C16E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BD111AAF-4EE4-4A89-84D2-4201F035D7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E8F4C133-3F54-4715-A7D6-4261B9A998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0BAA2E6B-E393-45EA-8AE6-A775AA69CC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7DB4F953-9FE8-4B8D-A62B-CB20A7037A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9D918AF2-85FB-436F-99DB-622B07664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1F078C58-0893-4D64-B685-BCB70CAC6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AEDA3784-7618-477C-A8B0-36FA393D64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0AC49727-CA00-439E-82D4-B446B78965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6B67B441-65C8-4A53-968B-C56CB4086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94CEDDB5-CC85-4A9E-A73C-85D7B714F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80BF7883-770D-4CA2-BE01-C5F4B102B9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7DF07BC6-9560-430C-86FA-AFA6F7DF09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9B085920-7744-44C8-AF91-D2F16C997D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22308C0A-08FC-4AAA-87B2-1E57033E4A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AB727BDA-993C-4BB5-8CED-8D50C55F7A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1BB192D1-56DC-4342-911C-7D80A9084D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337ADC5A-E225-4E91-B940-2DD15330E7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0D170CF5-349D-4588-8AD3-373D47A4EC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297A6982-5B80-4376-A9D2-C11E9B0843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0B14F779-546D-4011-8459-2E8E34C505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35AE6943-22C6-405D-A071-F8EC29DAB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2464DBFD-1DA1-456F-8427-CF66CD4C8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C9CA1114-00C4-448B-BF9A-9D70C709B0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2101A885-A4A8-4AFE-9905-E510D58C84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661E165D-4826-43AD-AD75-1C965A71A0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C1F2231A-5945-44AF-95E4-6D14529C8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1998F14A-698C-4220-92B8-2EC10C356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496E0BBF-D595-4DAE-91C6-4EB179C693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E31F1BC0-CB0A-4386-BE5E-7972AFB050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B1575BDE-4CFA-4FAD-9F64-692A6DBFF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9D32D2E3-5D5B-4751-A477-A26860AC17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92009233-25F1-4029-B170-318CBBA00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CCBFA5E5-8384-4D58-BD73-BA36E23E80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3ACBBAC3-185E-4C28-81AB-C9BE2A88DE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225AF996-F3FB-4AF2-B954-BDF79069E7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E10B0127-17D3-4B62-8708-9558A79455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A36A9D1B-B750-446F-99FF-E3280E32A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C078DB92-DE53-4BEC-BBD4-B5966EAA16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7334AD7D-F850-4E92-89F9-49EE6E3AA7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14D983A3-96A9-4BB8-90D5-93B0E625F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43A1FFE3-BB5F-4455-B23F-DA56AE791E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C34E69E0-4115-4CAA-86FB-1D5A8830D9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E5707C7C-BEB2-4920-9D44-8AF218FFBF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D95D2E5E-6D1E-43FC-A231-E28A08296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DB511D52-FE0D-4F8D-AC2F-6806904C67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E4D31CC7-D38B-4566-A6F9-5CB84EEAAD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48116577-FA2A-434D-83D4-213A1497D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02288414-AA9B-4065-A506-AE5ED2ABC5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92EAF5E5-70A0-4FE6-B906-6BCF9C49F7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3DA12971-2CD2-4DE8-8B05-8B11B5614B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B9486073-CABC-45A3-B442-5959E5CE6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3EEB7953-85A2-4391-931C-CE88AC053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1BF2EBC9-4A08-4A35-8C75-15E51BA0AB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1686BEF1-7F1A-40F6-BC3F-24221ACECC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5D2D2281-DA3F-41A6-B56E-2EE507826A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B1EBA419-056B-478C-A25C-B349F4DDD9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3DE38383-61B3-4E4E-B781-1C7DA04D65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F62AD048-154B-4830-A46F-263BA35AA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636A730F-15EE-440C-84B5-0541AE9546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31AF286F-6D0E-447F-B4D1-24729E0D62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36F64061-98E4-477D-BABF-CC6BA8D676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1C601616-D38B-4ED2-BD55-F5AEA36AB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E0593B16-48EE-41A8-B4AF-E03A74CBB8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26B2406B-8A3A-4381-8D69-1178F16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DF1F792D-BA16-4D8F-99C3-E5E6959A51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AA77D5AF-6FFE-4577-BC40-BA19023071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08F16A01-2EE8-4E4F-83CD-2000577D1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18ACB7FF-8D64-44A2-8571-7DB441D97E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E15E0D81-20B6-4D4C-9B7C-4D5A01B6AA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8F687395-0ADA-4504-B6D0-D55493AB66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94D99C3F-4701-403D-A69E-EE345B0E41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0C6D9CF1-A535-4742-B2CF-B61ADC55ED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E9EB265F-CF4E-4485-88F1-AE3CE1BE37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9B354D37-6517-4AF4-8195-9A7B43D20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2A3087FA-3C5B-4898-9FE2-633DAA0B74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C8D7AB32-147E-4110-ABBE-7F1FB68942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542ED17E-A6FC-4BC6-B7FE-EF9BC5B151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4610CFBC-B173-4CBE-BBD7-7E859FCAB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7578019C-8AAF-4A81-84C4-155EB43FAF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46936191-0661-4BD8-9A61-D00FAC97DF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F7BC1D8F-F88B-4A19-B640-8DCC739927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47D77817-943A-4D8A-82EE-C309FC9FF0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BF86E220-D031-40B7-B3A2-0C723E3A91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26" name="Graphic 4">
              <a:extLst>
                <a:ext uri="{FF2B5EF4-FFF2-40B4-BE49-F238E27FC236}">
                  <a16:creationId xmlns:a16="http://schemas.microsoft.com/office/drawing/2014/main" id="{226E1D80-1BFB-4A13-8F3C-94D54398C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3DCC1C21-CB11-4506-90E4-37DCD97AFC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8177170-8FD3-4752-B1DB-0186ADF9B1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8CAA5FB4-9073-4612-99F5-95E1C6D067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DE021324-18DD-4114-8992-9652707C16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6ECBC33B-D8EB-4804-9EA3-57C07B57C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D03927C7-0E45-4B61-844A-4A626FDF6A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AC6AF6E8-E748-47F7-B35C-567D5FBA6C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1EC671E5-B299-470C-9C7A-A50106E51B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7410EBDF-623D-41EF-82A4-9FB938A7B6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B6F866F8-B429-471B-9C2B-051BDCBAF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83B4FBD-06C8-4D5D-B0D9-755E4CD1A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DE3FD149-0B2F-4DA0-9721-59B9FEE8E0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4D26DB48-036E-4616-BA8B-C606A7B58B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8D6F6275-06AB-4316-B8C4-927E53487C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8E8CABF3-9C76-46A0-8DE9-F055C94A93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01A12ED9-6299-4ABD-9827-DD52FE22B2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C0ADA37A-E396-4F92-AB19-D6994E0DD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6A96001A-BD0F-4CF9-A22B-545ED4F863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BD9ACB13-4C6C-4347-9F65-1309B33A1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1F17BE4A-72F8-4529-8558-E62103AEA7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806708C3-D03F-4605-8C6F-AE8EDA083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D520ADFA-68AE-4CE4-913A-F070A2817D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3C6C63AD-C87A-403E-ADB5-4EDD034438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9370EAC6-89F0-4826-90D1-E55C334479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1FB61DD4-AB7B-417A-AE96-B1D9CBAC10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B4AD18D2-11BA-4192-9845-206C033F3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85892E2D-483A-4C0A-87C7-6FFA2EB5E2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A4037ACD-005D-4907-942F-D565AF6C83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AA8FD84E-39BE-456B-84C5-E03698AAC9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B2FC47C2-6EF5-4D17-8703-527F28609C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DD29BC8A-00E1-481E-8BA4-1AA7F4AA12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5AF6ABE5-726A-495B-A832-3851CB9115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F8E250A7-0600-440B-BEBC-61B2D4D7B1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CC36BEB1-881D-4496-AD7F-1CC4B46FA5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371DFE25-AF37-409C-B032-5F47D7150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39AF97A7-FC44-49BF-ABD1-59DB48B898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3939D792-9C64-48CF-8607-C7873A563A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F69E48F-45D8-4A8A-A101-5DF775A539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EE47C3F3-8AC5-414F-8E20-25DA306C5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F09CB222-24C1-414A-B56E-EA3617D05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7FC26844-A93E-4C55-8619-F58615B4A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3EA8BA8A-4848-4084-A841-501CECF285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34BC148C-3116-4C75-89DF-2BF348429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91F3F7CB-7B69-49A3-A09E-D20648831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58072F8C-2347-472F-9D9A-F5511BA401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322C76E0-8D4F-4788-9856-B1AB15B209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63A9EC23-E263-4098-AC45-E628E1A297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B72211D0-3733-443C-999F-6CE736381C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CEC069AD-6364-4585-A8F1-931648A1B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39361719-49F1-40E3-9ABA-2FE9D78364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737F2D47-03EF-4AE6-ABB9-36506DF5A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2554F257-3BD2-493C-A5F1-FCC2C64C35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4D297D55-4523-4CE1-9A0F-3EA6B27F79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605D1D96-783B-407F-BF8C-B0773589E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95D03B3C-A55A-4738-A6FF-8F2DA5B99E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D41CE56E-C4C8-427A-9E82-C1EEF78E84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72359086-D108-47DE-B6EA-0BEE1835D7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6FA49818-F2EA-427C-B93C-15E320DA1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E435C1E1-0D80-4B30-8CAC-C6EDE1DE7B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30FCB137-01B0-4770-AFC3-003DF7897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7D03298B-8D34-487C-9DF0-DB9AC83071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4698B28F-FFEF-44BA-B657-E59F80990F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900A4B40-BCFB-46E4-AE4F-FCC5C65091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914CE6AE-7FAB-4A5D-8EA2-861CAF598A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FF0F3D4A-D39F-48EE-934D-C73834DC5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1">
                <a:extLst>
                  <a:ext uri="{FF2B5EF4-FFF2-40B4-BE49-F238E27FC236}">
                    <a16:creationId xmlns:a16="http://schemas.microsoft.com/office/drawing/2014/main" id="{09B630BB-5848-4C72-9F5A-FC8EBE7A6B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3" name="Freeform: Shape 92">
                <a:extLst>
                  <a:ext uri="{FF2B5EF4-FFF2-40B4-BE49-F238E27FC236}">
                    <a16:creationId xmlns:a16="http://schemas.microsoft.com/office/drawing/2014/main" id="{F662A334-5814-480B-861F-17661B60F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DC0FC730-550F-42A2-AE79-EEA30B11C7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03054F4A-43DC-46A1-89D0-87DA8F3157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5F66EF36-2C9F-49B2-B972-1BA82C8F36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47955EF8-6501-4579-B85F-DE5C0815FF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E0BA4174-EBEB-40DA-8B1D-6A7851E38C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50512C7C-98D6-45AD-8CA4-1BEB01262D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416CB557-0CE9-4015-A920-C6766A0664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5EA7B3B4-3BF2-4B69-B300-5D86CCB0A0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D887DF00-5D34-4A8B-9A84-C40D336238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EADE921C-83B0-4521-916F-E7EC5CFDAD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5CEDA6FA-EB55-47AE-A005-BF546085C1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9DAC0C40-EF50-4632-B781-ACDAE95AF3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582AAB43-E3D9-4272-8809-5F70B3020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28C7D300-E0BD-4C12-92B1-0801266F02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CCA3ED35-2344-4402-B61B-3932E69457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949146BF-06FF-41BB-BDD3-B80BABB3AA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393A6A5F-F75B-4BBC-AADC-A84DA758EE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77B21059-EA9B-4329-968B-81F7966D2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BFF9C99F-41B4-4789-934B-8BF03EA94E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C180277F-7E18-4896-AE91-960B379D2C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C95FE437-DA37-44C9-B975-96C6DD9DE0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A2A5369E-5DB7-4854-BBEC-D043F3A5F2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B6B0D6D9-913A-4804-83B5-5A9858F570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29B4FACF-EF13-4EFA-86D3-D5B2B6703A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7BD767A9-D2A3-4942-B654-34DDDFD60B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0C97F02F-13B9-4D7E-B916-BC8713CC0D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99C0654B-0803-40FA-BF28-D8EA65F58C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D44F31B6-3657-4241-A94E-EEDBFF0C98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3557624B-3CCB-43DA-998B-B1EC599C75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75B0CCD4-215D-456D-808C-F96ABB74D3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FE4E038E-23E6-43BE-9A3B-523A28DF73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A686F1FD-4135-414B-8575-ED97CC8DB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36FBC8D5-B3FE-4E26-8B4F-5D5668A8A7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33A60C97-778A-4251-A66B-49769F0C20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0CC04E3B-2AC3-4A7B-A425-DDABEA8AF3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CEF7D0E1-459C-4A15-9F05-545F6430B6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D5797445-BFB3-4EB2-8B44-4BF2C9E915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E27FB1FC-477D-45B3-82B0-0F49364698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D94CF442-4FF2-41B3-8870-097DBAF46C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A24927C8-A42E-4B8D-84A4-50A58968B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5379CB96-0D3A-4582-8650-A909955BA3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531F84F2-CE93-4841-9AA6-BC9E35579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D1BED9D2-07EF-452E-AFA1-9A1E80AE24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2C75A1A5-0A11-42EA-AF4E-FF52721258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4275A1C7-FA96-4BBB-A7EF-A7ED02814E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8CA8B3B4-73BE-41D5-900B-42FBF6AA7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B0264B0D-E150-4641-BBB1-58080670EE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BCC2D199-EF36-4077-A50C-D9FC99331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C6DCCA13-7F75-46F9-97B3-A9DA4C2173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56C76EEB-75A4-418F-9FE0-CC513BC3C2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1E952CEF-EC1B-4714-8900-D2DFAEF30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2B899198-ADCC-4613-957B-7A40B17B15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5581AF7F-95DB-4163-B608-C04A61FB9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5616F834-835A-42B4-B51B-5AD285E283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EF598AFA-5F8F-4191-8881-1DE91BB2B0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6623A080-F2C6-4664-B99C-99A9C287B4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330E7091-D82F-490A-8F32-DE8745212E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2B340B39-E421-434F-AF1A-DAD7E7802D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6C2ED568-9809-4A18-A06A-87018A987E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A6C26F4B-6369-4557-B6D4-A1B448B127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42CEA830-FB77-4EA5-9BAB-64B6F500F3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E5A9B88C-3ADF-40D8-9E9B-42439F8520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CC9DEE2F-0410-4B1A-BED8-D1371CE8B4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8A66E75A-959E-436D-B1F1-DBD1E460E1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B35526DB-3749-43FA-84BA-E73EE1D1DB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6503C90B-19EF-4925-A08A-AE40956A2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B98692DC-F401-45BC-ABC7-421F3391C3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8629B1A4-7BFC-4F45-9FAD-BB035C4E4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A2F92592-AB8B-4732-BEE7-3E2B830EA3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9C3644DC-02D1-43FF-8ED1-0ECBBA4B3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4DC12AE3-E70C-4CD8-9A74-7567F99C46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0E0DDE12-8B48-4D21-8863-06298ED8B8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C611F1DE-AF40-48FC-8A1E-0A175D439E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34C2CAED-22FC-4450-8BBC-7811F7DF9B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F89E6B45-A41C-4735-A7F5-E4EFD5DCFD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44BFE35C-5487-42E8-AC30-01FC1E4F51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3575E1A5-C3CB-4081-A394-36172B7DB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C9C6DF24-803A-44A1-B29A-B90297D393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22A7B096-566C-4312-AF19-D9A3B6BC0E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8B429767-12DD-4020-BC3E-9944CF36F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FF510776-417B-4B74-9082-ED3915450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FEF51D3D-E951-49CE-BCE4-D444BEF6B2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B27BA73E-E784-4961-884D-F507DDE38A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2849019E-0178-4A1C-A5D8-DC3DFC572B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0B49676D-9D41-4B2D-8FF9-69AC31CFD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6BDFE3E8-9647-4400-B019-8EDD4E688B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EDD57B95-ED61-4561-9ADF-38126BADCE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3744F230-BFBA-41B0-9FE2-481D1EAFFF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C32022D3-12E0-4BC1-8085-D6CBF3CDD7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D1AED37F-874A-4B21-A522-FEBCB38F4C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5BB466E2-3497-4A3B-8777-FAA0AAEE2B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A924D178-36E4-4E29-86E8-7716F3B4A7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D0DF84E5-BB3D-4120-8FD3-98ECDA31BB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E5B29635-10AC-481E-A2DE-80E9DE6128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AAB430CA-3259-463F-85F9-B6E180323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8EF18909-FC9F-4845-B1DC-027E82B21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EFCE2389-D574-49C1-89EB-D8C7308883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D44B35A5-5216-45FC-8F0F-D80E383B42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9470F10A-F708-41AA-A910-5C288B3556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CD73E13B-910B-40D2-B53F-6614C098BA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8267FC95-0200-40B3-B043-D33BEA60D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9F14022C-37CD-4CDD-ACD1-86161EF001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60435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Fishbone Diagram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704" y="1484432"/>
            <a:ext cx="9639759" cy="528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451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93A7B-28BF-BB84-F2B5-E34B5899F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521" y="396117"/>
            <a:ext cx="5217172" cy="1158857"/>
          </a:xfrm>
        </p:spPr>
        <p:txBody>
          <a:bodyPr anchor="b">
            <a:normAutofit/>
          </a:bodyPr>
          <a:lstStyle/>
          <a:p>
            <a:r>
              <a:rPr lang="x-none" sz="3700" b="1">
                <a:solidFill>
                  <a:schemeClr val="bg1"/>
                </a:solidFill>
              </a:rPr>
              <a:t>Donabedian Model Analysis</a:t>
            </a:r>
          </a:p>
        </p:txBody>
      </p:sp>
      <p:sp>
        <p:nvSpPr>
          <p:cNvPr id="12" name="Graphic 212">
            <a:extLst>
              <a:ext uri="{FF2B5EF4-FFF2-40B4-BE49-F238E27FC236}">
                <a16:creationId xmlns:a16="http://schemas.microsoft.com/office/drawing/2014/main" id="{52D7FCC1-2D52-49CE-A986-EE6E0CA64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619275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4" name="Graphic 212">
            <a:extLst>
              <a:ext uri="{FF2B5EF4-FFF2-40B4-BE49-F238E27FC236}">
                <a16:creationId xmlns:a16="http://schemas.microsoft.com/office/drawing/2014/main" id="{28C3CACD-E5A7-4AAC-AE47-75CF7D30F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1258" y="619275"/>
            <a:ext cx="932200" cy="932200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B9259-535B-BE22-8427-EA164EA68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520" y="1747592"/>
            <a:ext cx="5217173" cy="4351338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Structure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Inadequate staffing levels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Insufficient leadership capacity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Limited resources and poor organizational culture</a:t>
            </a:r>
          </a:p>
          <a:p>
            <a:r>
              <a:rPr lang="en-US" sz="1600" dirty="0">
                <a:solidFill>
                  <a:schemeClr val="bg1"/>
                </a:solidFill>
              </a:rPr>
              <a:t>Process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Poor communication across departments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Inadequate patient monitoring (Brener, 2025)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Weak incident reporting</a:t>
            </a:r>
          </a:p>
          <a:p>
            <a:r>
              <a:rPr lang="en-US" sz="1600" dirty="0">
                <a:solidFill>
                  <a:schemeClr val="bg1"/>
                </a:solidFill>
              </a:rPr>
              <a:t>Outcomes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Increased mortality rates and hospital-acquired infections.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Loss of public trust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Reduced patient satisfaction and quality of life</a:t>
            </a:r>
          </a:p>
          <a:p>
            <a:pPr lvl="1"/>
            <a:r>
              <a:rPr lang="en-US" sz="1600" dirty="0">
                <a:solidFill>
                  <a:schemeClr val="bg1"/>
                </a:solidFill>
              </a:rPr>
              <a:t>Reduced staff engagement and morale</a:t>
            </a:r>
            <a:endParaRPr lang="x-none" sz="1600" dirty="0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A35C15A-135A-4FD3-BA11-A046CFA39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91531" y="1226111"/>
            <a:ext cx="1598829" cy="531293"/>
            <a:chOff x="6491531" y="1420258"/>
            <a:chExt cx="1598829" cy="531293"/>
          </a:xfrm>
          <a:solidFill>
            <a:schemeClr val="bg1"/>
          </a:solidFill>
        </p:grpSpPr>
        <p:grpSp>
          <p:nvGrpSpPr>
            <p:cNvPr id="17" name="Graphic 190">
              <a:extLst>
                <a:ext uri="{FF2B5EF4-FFF2-40B4-BE49-F238E27FC236}">
                  <a16:creationId xmlns:a16="http://schemas.microsoft.com/office/drawing/2014/main" id="{61E65A99-85A2-448D-AA1F-7690BD01A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A127EC05-3250-408F-8F9F-A73F8B9B1D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E6D9B8D4-23BB-4CD2-A0FF-95423AFEB0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18" name="Graphic 190">
              <a:extLst>
                <a:ext uri="{FF2B5EF4-FFF2-40B4-BE49-F238E27FC236}">
                  <a16:creationId xmlns:a16="http://schemas.microsoft.com/office/drawing/2014/main" id="{91DC38B0-ED19-4BAC-A009-485461F23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491531" y="1420258"/>
              <a:ext cx="1598829" cy="531293"/>
              <a:chOff x="2504802" y="1755501"/>
              <a:chExt cx="1598829" cy="531293"/>
            </a:xfrm>
            <a:grpFill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1A2C10C3-E625-41E2-8047-2AE4A87F33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2113855"/>
                <a:ext cx="1598614" cy="172939"/>
              </a:xfrm>
              <a:custGeom>
                <a:avLst/>
                <a:gdLst>
                  <a:gd name="connsiteX0" fmla="*/ 1248648 w 1598614"/>
                  <a:gd name="connsiteY0" fmla="*/ 172939 h 172939"/>
                  <a:gd name="connsiteX1" fmla="*/ 1123031 w 1598614"/>
                  <a:gd name="connsiteY1" fmla="*/ 92708 h 172939"/>
                  <a:gd name="connsiteX2" fmla="*/ 1024085 w 1598614"/>
                  <a:gd name="connsiteY2" fmla="*/ 29469 h 172939"/>
                  <a:gd name="connsiteX3" fmla="*/ 925140 w 1598614"/>
                  <a:gd name="connsiteY3" fmla="*/ 92708 h 172939"/>
                  <a:gd name="connsiteX4" fmla="*/ 799522 w 1598614"/>
                  <a:gd name="connsiteY4" fmla="*/ 172939 h 172939"/>
                  <a:gd name="connsiteX5" fmla="*/ 799522 w 1598614"/>
                  <a:gd name="connsiteY5" fmla="*/ 172939 h 172939"/>
                  <a:gd name="connsiteX6" fmla="*/ 673905 w 1598614"/>
                  <a:gd name="connsiteY6" fmla="*/ 92708 h 172939"/>
                  <a:gd name="connsiteX7" fmla="*/ 574959 w 1598614"/>
                  <a:gd name="connsiteY7" fmla="*/ 29469 h 172939"/>
                  <a:gd name="connsiteX8" fmla="*/ 476014 w 1598614"/>
                  <a:gd name="connsiteY8" fmla="*/ 92708 h 172939"/>
                  <a:gd name="connsiteX9" fmla="*/ 350396 w 1598614"/>
                  <a:gd name="connsiteY9" fmla="*/ 172939 h 172939"/>
                  <a:gd name="connsiteX10" fmla="*/ 224778 w 1598614"/>
                  <a:gd name="connsiteY10" fmla="*/ 92708 h 172939"/>
                  <a:gd name="connsiteX11" fmla="*/ 125833 w 1598614"/>
                  <a:gd name="connsiteY11" fmla="*/ 29469 h 172939"/>
                  <a:gd name="connsiteX12" fmla="*/ 26887 w 1598614"/>
                  <a:gd name="connsiteY12" fmla="*/ 92708 h 172939"/>
                  <a:gd name="connsiteX13" fmla="*/ 0 w 1598614"/>
                  <a:gd name="connsiteY13" fmla="*/ 80232 h 172939"/>
                  <a:gd name="connsiteX14" fmla="*/ 125618 w 1598614"/>
                  <a:gd name="connsiteY14" fmla="*/ 0 h 172939"/>
                  <a:gd name="connsiteX15" fmla="*/ 251235 w 1598614"/>
                  <a:gd name="connsiteY15" fmla="*/ 80232 h 172939"/>
                  <a:gd name="connsiteX16" fmla="*/ 350181 w 1598614"/>
                  <a:gd name="connsiteY16" fmla="*/ 143471 h 172939"/>
                  <a:gd name="connsiteX17" fmla="*/ 449126 w 1598614"/>
                  <a:gd name="connsiteY17" fmla="*/ 80232 h 172939"/>
                  <a:gd name="connsiteX18" fmla="*/ 574744 w 1598614"/>
                  <a:gd name="connsiteY18" fmla="*/ 0 h 172939"/>
                  <a:gd name="connsiteX19" fmla="*/ 700362 w 1598614"/>
                  <a:gd name="connsiteY19" fmla="*/ 80232 h 172939"/>
                  <a:gd name="connsiteX20" fmla="*/ 799307 w 1598614"/>
                  <a:gd name="connsiteY20" fmla="*/ 143471 h 172939"/>
                  <a:gd name="connsiteX21" fmla="*/ 799307 w 1598614"/>
                  <a:gd name="connsiteY21" fmla="*/ 143471 h 172939"/>
                  <a:gd name="connsiteX22" fmla="*/ 898253 w 1598614"/>
                  <a:gd name="connsiteY22" fmla="*/ 80232 h 172939"/>
                  <a:gd name="connsiteX23" fmla="*/ 1023870 w 1598614"/>
                  <a:gd name="connsiteY23" fmla="*/ 0 h 172939"/>
                  <a:gd name="connsiteX24" fmla="*/ 1149488 w 1598614"/>
                  <a:gd name="connsiteY24" fmla="*/ 80232 h 172939"/>
                  <a:gd name="connsiteX25" fmla="*/ 1248433 w 1598614"/>
                  <a:gd name="connsiteY25" fmla="*/ 143471 h 172939"/>
                  <a:gd name="connsiteX26" fmla="*/ 1347379 w 1598614"/>
                  <a:gd name="connsiteY26" fmla="*/ 80232 h 172939"/>
                  <a:gd name="connsiteX27" fmla="*/ 1472997 w 1598614"/>
                  <a:gd name="connsiteY27" fmla="*/ 0 h 172939"/>
                  <a:gd name="connsiteX28" fmla="*/ 1598614 w 1598614"/>
                  <a:gd name="connsiteY28" fmla="*/ 80232 h 172939"/>
                  <a:gd name="connsiteX29" fmla="*/ 1571942 w 1598614"/>
                  <a:gd name="connsiteY29" fmla="*/ 92708 h 172939"/>
                  <a:gd name="connsiteX30" fmla="*/ 1472997 w 1598614"/>
                  <a:gd name="connsiteY30" fmla="*/ 29469 h 172939"/>
                  <a:gd name="connsiteX31" fmla="*/ 1374051 w 1598614"/>
                  <a:gd name="connsiteY31" fmla="*/ 92708 h 172939"/>
                  <a:gd name="connsiteX32" fmla="*/ 1248648 w 1598614"/>
                  <a:gd name="connsiteY32" fmla="*/ 172939 h 1729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614" h="172939">
                    <a:moveTo>
                      <a:pt x="1248648" y="172939"/>
                    </a:moveTo>
                    <a:cubicBezTo>
                      <a:pt x="1194229" y="172939"/>
                      <a:pt x="1146046" y="142180"/>
                      <a:pt x="1123031" y="92708"/>
                    </a:cubicBezTo>
                    <a:cubicBezTo>
                      <a:pt x="1104962" y="53775"/>
                      <a:pt x="1067105" y="29469"/>
                      <a:pt x="1024085" y="29469"/>
                    </a:cubicBezTo>
                    <a:cubicBezTo>
                      <a:pt x="981066" y="29469"/>
                      <a:pt x="943208" y="53775"/>
                      <a:pt x="925140" y="92708"/>
                    </a:cubicBezTo>
                    <a:cubicBezTo>
                      <a:pt x="902124" y="142180"/>
                      <a:pt x="853942" y="172939"/>
                      <a:pt x="799522" y="172939"/>
                    </a:cubicBezTo>
                    <a:cubicBezTo>
                      <a:pt x="799522" y="172939"/>
                      <a:pt x="799522" y="172939"/>
                      <a:pt x="799522" y="172939"/>
                    </a:cubicBezTo>
                    <a:cubicBezTo>
                      <a:pt x="744887" y="172939"/>
                      <a:pt x="696920" y="142180"/>
                      <a:pt x="673905" y="92708"/>
                    </a:cubicBezTo>
                    <a:cubicBezTo>
                      <a:pt x="655836" y="53775"/>
                      <a:pt x="617979" y="29469"/>
                      <a:pt x="574959" y="29469"/>
                    </a:cubicBezTo>
                    <a:cubicBezTo>
                      <a:pt x="531939" y="29469"/>
                      <a:pt x="494082" y="53775"/>
                      <a:pt x="476014" y="92708"/>
                    </a:cubicBezTo>
                    <a:cubicBezTo>
                      <a:pt x="452998" y="142180"/>
                      <a:pt x="405031" y="172939"/>
                      <a:pt x="350396" y="172939"/>
                    </a:cubicBezTo>
                    <a:cubicBezTo>
                      <a:pt x="295976" y="172939"/>
                      <a:pt x="247794" y="142180"/>
                      <a:pt x="224778" y="92708"/>
                    </a:cubicBezTo>
                    <a:cubicBezTo>
                      <a:pt x="206710" y="53775"/>
                      <a:pt x="168853" y="29469"/>
                      <a:pt x="125833" y="29469"/>
                    </a:cubicBezTo>
                    <a:cubicBezTo>
                      <a:pt x="82813" y="29469"/>
                      <a:pt x="44956" y="53775"/>
                      <a:pt x="26887" y="92708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268" y="30759"/>
                      <a:pt x="969235" y="0"/>
                      <a:pt x="1023870" y="0"/>
                    </a:cubicBezTo>
                    <a:cubicBezTo>
                      <a:pt x="1078505" y="0"/>
                      <a:pt x="1126472" y="30759"/>
                      <a:pt x="1149488" y="80232"/>
                    </a:cubicBezTo>
                    <a:cubicBezTo>
                      <a:pt x="1167556" y="119165"/>
                      <a:pt x="1205414" y="143471"/>
                      <a:pt x="1248433" y="143471"/>
                    </a:cubicBezTo>
                    <a:cubicBezTo>
                      <a:pt x="1291453" y="143471"/>
                      <a:pt x="1329311" y="119165"/>
                      <a:pt x="1347379" y="80232"/>
                    </a:cubicBezTo>
                    <a:cubicBezTo>
                      <a:pt x="1370394" y="30759"/>
                      <a:pt x="1418361" y="0"/>
                      <a:pt x="1472997" y="0"/>
                    </a:cubicBezTo>
                    <a:cubicBezTo>
                      <a:pt x="1527632" y="0"/>
                      <a:pt x="1575814" y="30759"/>
                      <a:pt x="1598614" y="80232"/>
                    </a:cubicBezTo>
                    <a:lnTo>
                      <a:pt x="1571942" y="92708"/>
                    </a:lnTo>
                    <a:cubicBezTo>
                      <a:pt x="1553874" y="53775"/>
                      <a:pt x="1515801" y="29469"/>
                      <a:pt x="1472997" y="29469"/>
                    </a:cubicBezTo>
                    <a:cubicBezTo>
                      <a:pt x="1429977" y="29469"/>
                      <a:pt x="1392119" y="53775"/>
                      <a:pt x="1374051" y="92708"/>
                    </a:cubicBezTo>
                    <a:cubicBezTo>
                      <a:pt x="1351251" y="142180"/>
                      <a:pt x="1303069" y="172939"/>
                      <a:pt x="1248648" y="172939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F0340A9-BD8A-4ABB-9AC1-7A14DF22EE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504802" y="1755501"/>
                <a:ext cx="1598829" cy="172724"/>
              </a:xfrm>
              <a:custGeom>
                <a:avLst/>
                <a:gdLst>
                  <a:gd name="connsiteX0" fmla="*/ 1248648 w 1598829"/>
                  <a:gd name="connsiteY0" fmla="*/ 172724 h 172724"/>
                  <a:gd name="connsiteX1" fmla="*/ 1123031 w 1598829"/>
                  <a:gd name="connsiteY1" fmla="*/ 92492 h 172724"/>
                  <a:gd name="connsiteX2" fmla="*/ 1024085 w 1598829"/>
                  <a:gd name="connsiteY2" fmla="*/ 29253 h 172724"/>
                  <a:gd name="connsiteX3" fmla="*/ 925140 w 1598829"/>
                  <a:gd name="connsiteY3" fmla="*/ 92492 h 172724"/>
                  <a:gd name="connsiteX4" fmla="*/ 799522 w 1598829"/>
                  <a:gd name="connsiteY4" fmla="*/ 172724 h 172724"/>
                  <a:gd name="connsiteX5" fmla="*/ 799522 w 1598829"/>
                  <a:gd name="connsiteY5" fmla="*/ 172724 h 172724"/>
                  <a:gd name="connsiteX6" fmla="*/ 673905 w 1598829"/>
                  <a:gd name="connsiteY6" fmla="*/ 92492 h 172724"/>
                  <a:gd name="connsiteX7" fmla="*/ 574959 w 1598829"/>
                  <a:gd name="connsiteY7" fmla="*/ 29253 h 172724"/>
                  <a:gd name="connsiteX8" fmla="*/ 476014 w 1598829"/>
                  <a:gd name="connsiteY8" fmla="*/ 92492 h 172724"/>
                  <a:gd name="connsiteX9" fmla="*/ 350396 w 1598829"/>
                  <a:gd name="connsiteY9" fmla="*/ 172724 h 172724"/>
                  <a:gd name="connsiteX10" fmla="*/ 224778 w 1598829"/>
                  <a:gd name="connsiteY10" fmla="*/ 92492 h 172724"/>
                  <a:gd name="connsiteX11" fmla="*/ 125833 w 1598829"/>
                  <a:gd name="connsiteY11" fmla="*/ 29253 h 172724"/>
                  <a:gd name="connsiteX12" fmla="*/ 26887 w 1598829"/>
                  <a:gd name="connsiteY12" fmla="*/ 92492 h 172724"/>
                  <a:gd name="connsiteX13" fmla="*/ 0 w 1598829"/>
                  <a:gd name="connsiteY13" fmla="*/ 80232 h 172724"/>
                  <a:gd name="connsiteX14" fmla="*/ 125618 w 1598829"/>
                  <a:gd name="connsiteY14" fmla="*/ 0 h 172724"/>
                  <a:gd name="connsiteX15" fmla="*/ 251235 w 1598829"/>
                  <a:gd name="connsiteY15" fmla="*/ 80232 h 172724"/>
                  <a:gd name="connsiteX16" fmla="*/ 350181 w 1598829"/>
                  <a:gd name="connsiteY16" fmla="*/ 143471 h 172724"/>
                  <a:gd name="connsiteX17" fmla="*/ 449126 w 1598829"/>
                  <a:gd name="connsiteY17" fmla="*/ 80232 h 172724"/>
                  <a:gd name="connsiteX18" fmla="*/ 574744 w 1598829"/>
                  <a:gd name="connsiteY18" fmla="*/ 0 h 172724"/>
                  <a:gd name="connsiteX19" fmla="*/ 700362 w 1598829"/>
                  <a:gd name="connsiteY19" fmla="*/ 80232 h 172724"/>
                  <a:gd name="connsiteX20" fmla="*/ 799307 w 1598829"/>
                  <a:gd name="connsiteY20" fmla="*/ 143471 h 172724"/>
                  <a:gd name="connsiteX21" fmla="*/ 799307 w 1598829"/>
                  <a:gd name="connsiteY21" fmla="*/ 143471 h 172724"/>
                  <a:gd name="connsiteX22" fmla="*/ 898253 w 1598829"/>
                  <a:gd name="connsiteY22" fmla="*/ 80232 h 172724"/>
                  <a:gd name="connsiteX23" fmla="*/ 1024085 w 1598829"/>
                  <a:gd name="connsiteY23" fmla="*/ 0 h 172724"/>
                  <a:gd name="connsiteX24" fmla="*/ 1149703 w 1598829"/>
                  <a:gd name="connsiteY24" fmla="*/ 80232 h 172724"/>
                  <a:gd name="connsiteX25" fmla="*/ 1248648 w 1598829"/>
                  <a:gd name="connsiteY25" fmla="*/ 143471 h 172724"/>
                  <a:gd name="connsiteX26" fmla="*/ 1347594 w 1598829"/>
                  <a:gd name="connsiteY26" fmla="*/ 80232 h 172724"/>
                  <a:gd name="connsiteX27" fmla="*/ 1473212 w 1598829"/>
                  <a:gd name="connsiteY27" fmla="*/ 0 h 172724"/>
                  <a:gd name="connsiteX28" fmla="*/ 1598829 w 1598829"/>
                  <a:gd name="connsiteY28" fmla="*/ 80232 h 172724"/>
                  <a:gd name="connsiteX29" fmla="*/ 1572157 w 1598829"/>
                  <a:gd name="connsiteY29" fmla="*/ 92492 h 172724"/>
                  <a:gd name="connsiteX30" fmla="*/ 1473212 w 1598829"/>
                  <a:gd name="connsiteY30" fmla="*/ 29253 h 172724"/>
                  <a:gd name="connsiteX31" fmla="*/ 1374266 w 1598829"/>
                  <a:gd name="connsiteY31" fmla="*/ 92492 h 172724"/>
                  <a:gd name="connsiteX32" fmla="*/ 1248648 w 1598829"/>
                  <a:gd name="connsiteY32" fmla="*/ 172724 h 1727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1598829" h="172724">
                    <a:moveTo>
                      <a:pt x="1248648" y="172724"/>
                    </a:moveTo>
                    <a:cubicBezTo>
                      <a:pt x="1194229" y="172724"/>
                      <a:pt x="1146046" y="141965"/>
                      <a:pt x="1123031" y="92492"/>
                    </a:cubicBezTo>
                    <a:cubicBezTo>
                      <a:pt x="1104962" y="53560"/>
                      <a:pt x="1067105" y="29253"/>
                      <a:pt x="1024085" y="29253"/>
                    </a:cubicBezTo>
                    <a:cubicBezTo>
                      <a:pt x="981066" y="29253"/>
                      <a:pt x="943208" y="53560"/>
                      <a:pt x="925140" y="92492"/>
                    </a:cubicBezTo>
                    <a:cubicBezTo>
                      <a:pt x="902124" y="141965"/>
                      <a:pt x="853942" y="172724"/>
                      <a:pt x="799522" y="172724"/>
                    </a:cubicBezTo>
                    <a:cubicBezTo>
                      <a:pt x="799522" y="172724"/>
                      <a:pt x="799522" y="172724"/>
                      <a:pt x="799522" y="172724"/>
                    </a:cubicBezTo>
                    <a:cubicBezTo>
                      <a:pt x="744887" y="172724"/>
                      <a:pt x="696920" y="141965"/>
                      <a:pt x="673905" y="92492"/>
                    </a:cubicBezTo>
                    <a:cubicBezTo>
                      <a:pt x="655836" y="53560"/>
                      <a:pt x="617979" y="29253"/>
                      <a:pt x="574959" y="29253"/>
                    </a:cubicBezTo>
                    <a:cubicBezTo>
                      <a:pt x="531939" y="29253"/>
                      <a:pt x="494082" y="53560"/>
                      <a:pt x="476014" y="92492"/>
                    </a:cubicBezTo>
                    <a:cubicBezTo>
                      <a:pt x="452998" y="141965"/>
                      <a:pt x="405031" y="172724"/>
                      <a:pt x="350396" y="172724"/>
                    </a:cubicBezTo>
                    <a:cubicBezTo>
                      <a:pt x="295976" y="172724"/>
                      <a:pt x="247794" y="141965"/>
                      <a:pt x="224778" y="92492"/>
                    </a:cubicBezTo>
                    <a:cubicBezTo>
                      <a:pt x="206710" y="53560"/>
                      <a:pt x="168853" y="29253"/>
                      <a:pt x="125833" y="29253"/>
                    </a:cubicBezTo>
                    <a:cubicBezTo>
                      <a:pt x="82813" y="29253"/>
                      <a:pt x="44956" y="53560"/>
                      <a:pt x="26887" y="92492"/>
                    </a:cubicBezTo>
                    <a:lnTo>
                      <a:pt x="0" y="80232"/>
                    </a:lnTo>
                    <a:cubicBezTo>
                      <a:pt x="23016" y="30759"/>
                      <a:pt x="70983" y="0"/>
                      <a:pt x="125618" y="0"/>
                    </a:cubicBezTo>
                    <a:cubicBezTo>
                      <a:pt x="180253" y="0"/>
                      <a:pt x="228220" y="30759"/>
                      <a:pt x="251235" y="80232"/>
                    </a:cubicBezTo>
                    <a:cubicBezTo>
                      <a:pt x="269304" y="119165"/>
                      <a:pt x="307376" y="143471"/>
                      <a:pt x="350181" y="143471"/>
                    </a:cubicBezTo>
                    <a:cubicBezTo>
                      <a:pt x="393201" y="143471"/>
                      <a:pt x="431058" y="119165"/>
                      <a:pt x="449126" y="80232"/>
                    </a:cubicBezTo>
                    <a:cubicBezTo>
                      <a:pt x="472142" y="30759"/>
                      <a:pt x="520324" y="0"/>
                      <a:pt x="574744" y="0"/>
                    </a:cubicBezTo>
                    <a:cubicBezTo>
                      <a:pt x="629164" y="0"/>
                      <a:pt x="677346" y="30759"/>
                      <a:pt x="700362" y="80232"/>
                    </a:cubicBezTo>
                    <a:cubicBezTo>
                      <a:pt x="718430" y="119165"/>
                      <a:pt x="756287" y="143471"/>
                      <a:pt x="799307" y="143471"/>
                    </a:cubicBezTo>
                    <a:lnTo>
                      <a:pt x="799307" y="143471"/>
                    </a:lnTo>
                    <a:cubicBezTo>
                      <a:pt x="842327" y="143471"/>
                      <a:pt x="880184" y="119165"/>
                      <a:pt x="898253" y="80232"/>
                    </a:cubicBezTo>
                    <a:cubicBezTo>
                      <a:pt x="921483" y="30759"/>
                      <a:pt x="969450" y="0"/>
                      <a:pt x="1024085" y="0"/>
                    </a:cubicBezTo>
                    <a:cubicBezTo>
                      <a:pt x="1078720" y="0"/>
                      <a:pt x="1126688" y="30759"/>
                      <a:pt x="1149703" y="80232"/>
                    </a:cubicBezTo>
                    <a:cubicBezTo>
                      <a:pt x="1167771" y="119165"/>
                      <a:pt x="1205629" y="143471"/>
                      <a:pt x="1248648" y="143471"/>
                    </a:cubicBezTo>
                    <a:cubicBezTo>
                      <a:pt x="1291668" y="143471"/>
                      <a:pt x="1329526" y="119165"/>
                      <a:pt x="1347594" y="80232"/>
                    </a:cubicBezTo>
                    <a:cubicBezTo>
                      <a:pt x="1370610" y="30759"/>
                      <a:pt x="1418792" y="0"/>
                      <a:pt x="1473212" y="0"/>
                    </a:cubicBezTo>
                    <a:cubicBezTo>
                      <a:pt x="1527847" y="0"/>
                      <a:pt x="1576029" y="30759"/>
                      <a:pt x="1598829" y="80232"/>
                    </a:cubicBezTo>
                    <a:lnTo>
                      <a:pt x="1572157" y="92492"/>
                    </a:lnTo>
                    <a:cubicBezTo>
                      <a:pt x="1554089" y="53560"/>
                      <a:pt x="1516016" y="29253"/>
                      <a:pt x="1473212" y="29253"/>
                    </a:cubicBezTo>
                    <a:cubicBezTo>
                      <a:pt x="1430192" y="29253"/>
                      <a:pt x="1392335" y="53560"/>
                      <a:pt x="1374266" y="92492"/>
                    </a:cubicBezTo>
                    <a:cubicBezTo>
                      <a:pt x="1351251" y="141965"/>
                      <a:pt x="1303069" y="172724"/>
                      <a:pt x="1248648" y="172724"/>
                    </a:cubicBezTo>
                    <a:close/>
                  </a:path>
                </a:pathLst>
              </a:custGeom>
              <a:grpFill/>
              <a:ln w="21496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3AF83E4-4DE2-499C-9F36-0279E7E4F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154385" y="4452524"/>
            <a:ext cx="1443404" cy="1443428"/>
            <a:chOff x="10154385" y="4452524"/>
            <a:chExt cx="1443404" cy="1443428"/>
          </a:xfrm>
          <a:solidFill>
            <a:schemeClr val="bg1"/>
          </a:solidFill>
        </p:grpSpPr>
        <p:grpSp>
          <p:nvGrpSpPr>
            <p:cNvPr id="25" name="Graphic 4">
              <a:extLst>
                <a:ext uri="{FF2B5EF4-FFF2-40B4-BE49-F238E27FC236}">
                  <a16:creationId xmlns:a16="http://schemas.microsoft.com/office/drawing/2014/main" id="{0B09EB4D-4323-43F4-9970-42885A83A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BA9C6284-1137-47FE-9471-23CA824947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A00A6D3C-23F9-41D9-B891-14D8E2E98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8F8D96F5-1ED7-4891-8D8B-A24E72DA7C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0E9A3A72-EC37-423D-B309-A6487A86C7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EBE630AB-13C0-44A2-80CA-C07483E934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B7768337-3D65-4FE5-8E1A-D79219E0A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968E4331-550E-4929-ACE8-D2ED2D6EA3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768D8817-CAEE-45BB-820E-A67C68D480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350A8C31-0139-4ABD-967A-139738E88F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9855AEE1-1C1C-4832-8B4C-042F59E029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A41C5A32-BD0A-4457-9CF7-97467FA2B7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93C14A20-2E3C-49F8-AF55-C384FEB955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DB167719-0D82-4ABF-9BC8-B073A8474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660582DE-E250-4561-9298-E4FADEB90F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820B635A-6E81-4D8A-98A3-141E57A6FF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3909A0ED-D070-4792-A2EE-CCEB6BA63C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4619A19C-3B55-4085-8668-458999628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87D16772-2B59-486E-BE47-65D591C088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1D6A06B8-1E4A-497F-B977-F78E5D7D00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55BC53AD-5249-4FB1-AB74-3F71AAEB5A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36F8561A-874A-48BB-BCC2-07F002ED4F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BA6B1B8F-9695-447F-BF2F-9010D40A07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454192F9-26C5-4212-BA60-CADA662AFE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BFBDA013-4858-422E-AE7A-614BF71FB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42BA261C-0C75-431D-9FD5-2C3AA241BE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0F8709D9-2655-4A39-9228-BCFCBF4122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9653F80B-5CF7-45EF-889B-FD0AAF4835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2A1DA86A-7442-4897-88A4-EDD18A01C5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39623279-A4CE-49AC-B5FA-CD224324BE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EB9D8B4D-1BE5-4CD9-A592-D0D3D76911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769A47A3-F5B7-4BF0-B920-21A62F96F7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6E5DCDE9-48A4-41BA-987D-CC72C62B36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0F51F840-3DBF-444E-BC79-718416C51D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2DFD2B64-98D0-4E59-AE1F-693872F36D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CF09CB65-8B7E-426C-A3FE-DD20196FCB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43149294-A5BC-4E62-A167-3CD55E05B3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DB99FCDF-C9A0-40F7-ABDE-7247B2238D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0CE59751-EC07-43C1-A5F5-AF5D30EBBE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4573CCF2-67F2-4BD1-A01C-1D064B908F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1C60C662-612D-485A-A50D-E938C6E499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0048F63C-A2BB-4D89-9649-91EC2045C0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1C29F96C-43D4-4F0F-A76D-4CED9C610C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B660107F-776B-455F-AC78-225F21B81D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EB1DB332-7265-477D-9A04-EDB3799DEA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EBBEFE2D-1654-40D8-A838-45728A1683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190211E2-64DF-4171-811B-B8A0CD87B9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5F7CDCE8-8B48-4859-BDFE-FCB7BC6F58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B770A8C4-614E-4295-A937-718CC61B25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A699ADB6-675C-44B0-B96E-EDD7AC1F96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64875E98-2AA1-4001-90EA-2F3D9E017E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5BEC7219-356F-4141-B57B-8BCD85BF77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564D4AAB-BB2C-4A77-BB45-94EEC66CD7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CE9CF29A-81CA-4A03-8B04-55F5668826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52FEFF22-7798-4730-9C0B-EC7EAFCD01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00149276-D167-4D2B-93F1-FD2958302B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E7DC22D5-A39C-4789-A952-D891488772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7BA51EF1-15F0-4193-AB83-F8C8A64D62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3FB75ADB-F020-4C56-91C6-9AB462985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DBCE5CDF-BBF6-4E67-8CCE-9482D7EB4F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2138BABC-E51C-4F80-972E-CF44385C1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96B0C850-272E-4B08-8779-B872DCAA37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2EEE54AF-B9C2-494D-9E02-2F67FEF7A2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D21349A4-F7C9-492C-A658-EA9F7538B6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D88D1ED8-AC07-4621-9933-E10CE6122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6FD21FCD-1DA9-45C2-9AB5-548EE0E6E6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C8BDD8CA-1442-470F-A5D3-FC8A87A103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3B8DF094-690E-4C13-8284-7A7C97441A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FE0B926C-A114-444D-BA51-FECE28B03C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00BDE6CC-5F54-4752-ACC4-E3BCF2BEEA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6E28F857-CCD8-4222-84C0-A0B415E7BD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CD2687E0-0214-44E6-8BB1-34F6B7BA89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7F1236AA-FC17-487E-83B1-D71BCB2A87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623384AA-72EF-4BCF-9137-1944405836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1BD81D1B-2270-4FBE-B437-F0DBB8DDF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6411E268-F8CA-4C78-82ED-DDCF28B0BE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D48F8732-5205-4843-A2EB-3E0EB18F9F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DC5966DA-8E1A-43FF-A1A4-C6879B4564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E3BEFD3E-662F-4B38-859E-093A14241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06C52F63-F17B-4356-A3AE-9707D93D29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85706A28-0822-4064-AD3E-2A1F4E1C9E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348A813F-1672-44DB-A207-F3494E7C28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6FC8AEBA-4BD5-4BB0-B004-A8B06B6A41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71ED8D8F-0325-426C-9257-1A5048211F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0FF054DF-85C2-466A-9D64-EB6D95AA82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2D01FA60-E77D-41EE-8228-CFB979E3D5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AC8D6F02-E0C8-4EF5-9D41-E75C16C16E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BD111AAF-4EE4-4A89-84D2-4201F035D7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E8F4C133-3F54-4715-A7D6-4261B9A998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0BAA2E6B-E393-45EA-8AE6-A775AA69CC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7DB4F953-9FE8-4B8D-A62B-CB20A7037A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9D918AF2-85FB-436F-99DB-622B07664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1F078C58-0893-4D64-B685-BCB70CAC6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AEDA3784-7618-477C-A8B0-36FA393D64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0AC49727-CA00-439E-82D4-B446B78965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6B67B441-65C8-4A53-968B-C56CB4086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94CEDDB5-CC85-4A9E-A73C-85D7B714F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80BF7883-770D-4CA2-BE01-C5F4B102B9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7DF07BC6-9560-430C-86FA-AFA6F7DF09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9B085920-7744-44C8-AF91-D2F16C997D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22308C0A-08FC-4AAA-87B2-1E57033E4A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AB727BDA-993C-4BB5-8CED-8D50C55F7A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1BB192D1-56DC-4342-911C-7D80A9084D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337ADC5A-E225-4E91-B940-2DD15330E7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0D170CF5-349D-4588-8AD3-373D47A4EC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297A6982-5B80-4376-A9D2-C11E9B0843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0B14F779-546D-4011-8459-2E8E34C505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35AE6943-22C6-405D-A071-F8EC29DAB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2464DBFD-1DA1-456F-8427-CF66CD4C8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C9CA1114-00C4-448B-BF9A-9D70C709B0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2101A885-A4A8-4AFE-9905-E510D58C84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661E165D-4826-43AD-AD75-1C965A71A0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C1F2231A-5945-44AF-95E4-6D14529C8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1998F14A-698C-4220-92B8-2EC10C356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496E0BBF-D595-4DAE-91C6-4EB179C693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E31F1BC0-CB0A-4386-BE5E-7972AFB050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B1575BDE-4CFA-4FAD-9F64-692A6DBFF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9D32D2E3-5D5B-4751-A477-A26860AC17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92009233-25F1-4029-B170-318CBBA00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CCBFA5E5-8384-4D58-BD73-BA36E23E80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3ACBBAC3-185E-4C28-81AB-C9BE2A88DE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225AF996-F3FB-4AF2-B954-BDF79069E7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E10B0127-17D3-4B62-8708-9558A79455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A36A9D1B-B750-446F-99FF-E3280E32A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C078DB92-DE53-4BEC-BBD4-B5966EAA16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7334AD7D-F850-4E92-89F9-49EE6E3AA7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14D983A3-96A9-4BB8-90D5-93B0E625F8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43A1FFE3-BB5F-4455-B23F-DA56AE791E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C34E69E0-4115-4CAA-86FB-1D5A8830D9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E5707C7C-BEB2-4920-9D44-8AF218FFBF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D95D2E5E-6D1E-43FC-A231-E28A08296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DB511D52-FE0D-4F8D-AC2F-6806904C67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E4D31CC7-D38B-4566-A6F9-5CB84EEAAD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48116577-FA2A-434D-83D4-213A1497D2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02288414-AA9B-4065-A506-AE5ED2ABC5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92EAF5E5-70A0-4FE6-B906-6BCF9C49F7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3DA12971-2CD2-4DE8-8B05-8B11B5614B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B9486073-CABC-45A3-B442-5959E5CE6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3EEB7953-85A2-4391-931C-CE88AC053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1BF2EBC9-4A08-4A35-8C75-15E51BA0AB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1686BEF1-7F1A-40F6-BC3F-24221ACECC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5D2D2281-DA3F-41A6-B56E-2EE507826A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B1EBA419-056B-478C-A25C-B349F4DDD9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3DE38383-61B3-4E4E-B781-1C7DA04D65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F62AD048-154B-4830-A46F-263BA35AA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636A730F-15EE-440C-84B5-0541AE9546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31AF286F-6D0E-447F-B4D1-24729E0D62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36F64061-98E4-477D-BABF-CC6BA8D676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1C601616-D38B-4ED2-BD55-F5AEA36AB0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E0593B16-48EE-41A8-B4AF-E03A74CBB8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26B2406B-8A3A-4381-8D69-1178F16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DF1F792D-BA16-4D8F-99C3-E5E6959A51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AA77D5AF-6FFE-4577-BC40-BA19023071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08F16A01-2EE8-4E4F-83CD-2000577D1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18ACB7FF-8D64-44A2-8571-7DB441D97E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E15E0D81-20B6-4D4C-9B7C-4D5A01B6AA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8F687395-0ADA-4504-B6D0-D55493AB66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94D99C3F-4701-403D-A69E-EE345B0E41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0C6D9CF1-A535-4742-B2CF-B61ADC55ED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E9EB265F-CF4E-4485-88F1-AE3CE1BE37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9B354D37-6517-4AF4-8195-9A7B43D20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2A3087FA-3C5B-4898-9FE2-633DAA0B74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C8D7AB32-147E-4110-ABBE-7F1FB68942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542ED17E-A6FC-4BC6-B7FE-EF9BC5B151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4610CFBC-B173-4CBE-BBD7-7E859FCAB0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7578019C-8AAF-4A81-84C4-155EB43FAF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46936191-0661-4BD8-9A61-D00FAC97DF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F7BC1D8F-F88B-4A19-B640-8DCC739927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47D77817-943A-4D8A-82EE-C309FC9FF0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BF86E220-D031-40B7-B3A2-0C723E3A91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26" name="Graphic 4">
              <a:extLst>
                <a:ext uri="{FF2B5EF4-FFF2-40B4-BE49-F238E27FC236}">
                  <a16:creationId xmlns:a16="http://schemas.microsoft.com/office/drawing/2014/main" id="{226E1D80-1BFB-4A13-8F3C-94D54398C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0154385" y="4452524"/>
              <a:ext cx="1443404" cy="1443428"/>
              <a:chOff x="5734037" y="3067039"/>
              <a:chExt cx="724483" cy="724489"/>
            </a:xfrm>
            <a:grp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3DCC1C21-CB11-4506-90E4-37DCD97AFC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067039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8177170-8FD3-4752-B1DB-0186ADF9B1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8CAA5FB4-9073-4612-99F5-95E1C6D067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DE021324-18DD-4114-8992-9652707C16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6ECBC33B-D8EB-4804-9EA3-57C07B57C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D03927C7-0E45-4B61-844A-4A626FDF6A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AC6AF6E8-E748-47F7-B35C-567D5FBA6C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1EC671E5-B299-470C-9C7A-A50106E51B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26284"/>
                <a:ext cx="14192" cy="14097"/>
              </a:xfrm>
              <a:custGeom>
                <a:avLst/>
                <a:gdLst>
                  <a:gd name="connsiteX0" fmla="*/ 14192 w 14192"/>
                  <a:gd name="connsiteY0" fmla="*/ 7049 h 14097"/>
                  <a:gd name="connsiteX1" fmla="*/ 7144 w 14192"/>
                  <a:gd name="connsiteY1" fmla="*/ 14097 h 14097"/>
                  <a:gd name="connsiteX2" fmla="*/ 0 w 14192"/>
                  <a:gd name="connsiteY2" fmla="*/ 7049 h 14097"/>
                  <a:gd name="connsiteX3" fmla="*/ 7049 w 14192"/>
                  <a:gd name="connsiteY3" fmla="*/ 0 h 14097"/>
                  <a:gd name="connsiteX4" fmla="*/ 14192 w 14192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7410EBDF-623D-41EF-82A4-9FB938A7B6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2628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B6F866F8-B429-471B-9C2B-051BDCBAF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883B4FBD-06C8-4D5D-B0D9-755E4CD1A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DE3FD149-0B2F-4DA0-9721-59B9FEE8E0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4D26DB48-036E-4616-BA8B-C606A7B58B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12628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8 w 14097"/>
                  <a:gd name="connsiteY1" fmla="*/ 14097 h 14097"/>
                  <a:gd name="connsiteX2" fmla="*/ 0 w 14097"/>
                  <a:gd name="connsiteY2" fmla="*/ 7049 h 14097"/>
                  <a:gd name="connsiteX3" fmla="*/ 7048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8D6F6275-06AB-4316-B8C4-927E53487C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2628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8E8CABF3-9C76-46A0-8DE9-F055C94A93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18543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01A12ED9-6299-4ABD-9827-DD52FE22B2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C0ADA37A-E396-4F92-AB19-D6994E0DD5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6A96001A-BD0F-4CF9-A22B-545ED4F863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BD9ACB13-4C6C-4347-9F65-1309B33A1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1F17BE4A-72F8-4529-8558-E62103AEA7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18543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806708C3-D03F-4605-8C6F-AE8EDA0838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18543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D520ADFA-68AE-4CE4-913A-F070A2817D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24467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3C6C63AD-C87A-403E-ADB5-4EDD034438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244677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9370EAC6-89F0-4826-90D1-E55C334479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1FB61DD4-AB7B-417A-AE96-B1D9CBAC10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B4AD18D2-11BA-4192-9845-206C033F3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85892E2D-483A-4C0A-87C7-6FFA2EB5E2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24467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A4037ACD-005D-4907-942F-D565AF6C83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244677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AA8FD84E-39BE-456B-84C5-E03698AAC9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03829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B2FC47C2-6EF5-4D17-8703-527F28609C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DD29BC8A-00E1-481E-8BA4-1AA7F4AA12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5AF6ABE5-726A-495B-A832-3851CB9115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F8E250A7-0600-440B-BEBC-61B2D4D7B1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CC36BEB1-881D-4496-AD7F-1CC4B46FA5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371DFE25-AF37-409C-B032-5F47D7150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39AF97A7-FC44-49BF-ABD1-59DB48B898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363074"/>
                <a:ext cx="14192" cy="14097"/>
              </a:xfrm>
              <a:custGeom>
                <a:avLst/>
                <a:gdLst>
                  <a:gd name="connsiteX0" fmla="*/ 14192 w 14192"/>
                  <a:gd name="connsiteY0" fmla="*/ 7048 h 14097"/>
                  <a:gd name="connsiteX1" fmla="*/ 7144 w 14192"/>
                  <a:gd name="connsiteY1" fmla="*/ 14097 h 14097"/>
                  <a:gd name="connsiteX2" fmla="*/ 0 w 14192"/>
                  <a:gd name="connsiteY2" fmla="*/ 7048 h 14097"/>
                  <a:gd name="connsiteX3" fmla="*/ 7049 w 14192"/>
                  <a:gd name="connsiteY3" fmla="*/ 0 h 14097"/>
                  <a:gd name="connsiteX4" fmla="*/ 14192 w 14192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7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3939D792-9C64-48CF-8607-C7873A563A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2F69E48F-45D8-4A8A-A101-5DF775A539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EE47C3F3-8AC5-414F-8E20-25DA306C55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F09CB222-24C1-414A-B56E-EA3617D05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7FC26844-A93E-4C55-8619-F58615B4A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363074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8 w 14097"/>
                  <a:gd name="connsiteY1" fmla="*/ 14097 h 14097"/>
                  <a:gd name="connsiteX2" fmla="*/ 0 w 14097"/>
                  <a:gd name="connsiteY2" fmla="*/ 7048 h 14097"/>
                  <a:gd name="connsiteX3" fmla="*/ 7048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3EA8BA8A-4848-4084-A841-501CECF285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34BC148C-3116-4C75-89DF-2BF348429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2222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91F3F7CB-7B69-49A3-A09E-D206488312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58072F8C-2347-472F-9D9A-F5511BA401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322C76E0-8D4F-4788-9856-B1AB15B209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63A9EC23-E263-4098-AC45-E628E1A297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B72211D0-3733-443C-999F-6CE736381C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CEC069AD-6364-4585-A8F1-931648A1B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39361719-49F1-40E3-9ABA-2FE9D78364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067039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6953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737F2D47-03EF-4AE6-ABB9-36506DF5A4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2554F257-3BD2-493C-A5F1-FCC2C64C35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9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4D297D55-4523-4CE1-9A0F-3EA6B27F79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605D1D96-783B-407F-BF8C-B0773589E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6953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048" y="0"/>
                      <a:pt x="6953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id="{95D03B3C-A55A-4738-A6FF-8F2DA5B99E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067039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D41CE56E-C4C8-427A-9E82-C1EEF78E84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26281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72359086-D108-47DE-B6EA-0BEE1835D7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6FA49818-F2EA-427C-B93C-15E320DA1B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E435C1E1-0D80-4B30-8CAC-C6EDE1DE7B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30FCB137-01B0-4770-AFC3-003DF7897D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26281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7D03298B-8D34-487C-9DF0-DB9AC83071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2628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4698B28F-FFEF-44BA-B657-E59F80990F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185433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900A4B40-BCFB-46E4-AE4F-FCC5C65091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914CE6AE-7FAB-4A5D-8EA2-861CAF598A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1" name="Freeform: Shape 90">
                <a:extLst>
                  <a:ext uri="{FF2B5EF4-FFF2-40B4-BE49-F238E27FC236}">
                    <a16:creationId xmlns:a16="http://schemas.microsoft.com/office/drawing/2014/main" id="{FF0F3D4A-D39F-48EE-934D-C73834DC5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2" name="Freeform: Shape 91">
                <a:extLst>
                  <a:ext uri="{FF2B5EF4-FFF2-40B4-BE49-F238E27FC236}">
                    <a16:creationId xmlns:a16="http://schemas.microsoft.com/office/drawing/2014/main" id="{09B630BB-5848-4C72-9F5A-FC8EBE7A6B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18543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3" name="Freeform: Shape 92">
                <a:extLst>
                  <a:ext uri="{FF2B5EF4-FFF2-40B4-BE49-F238E27FC236}">
                    <a16:creationId xmlns:a16="http://schemas.microsoft.com/office/drawing/2014/main" id="{F662A334-5814-480B-861F-17661B60F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185432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4" name="Freeform: Shape 93">
                <a:extLst>
                  <a:ext uri="{FF2B5EF4-FFF2-40B4-BE49-F238E27FC236}">
                    <a16:creationId xmlns:a16="http://schemas.microsoft.com/office/drawing/2014/main" id="{DC0FC730-550F-42A2-AE79-EEA30B11C7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244676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03054F4A-43DC-46A1-89D0-87DA8F3157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5F66EF36-2C9F-49B2-B972-1BA82C8F36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47955EF8-6501-4579-B85F-DE5C0815FF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E0BA4174-EBEB-40DA-8B1D-6A7851E38C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244676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50512C7C-98D6-45AD-8CA4-1BEB01262D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24467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416CB557-0CE9-4015-A920-C6766A0664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03829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5EA7B3B4-3BF2-4B69-B300-5D86CCB0A0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2" name="Freeform: Shape 101">
                <a:extLst>
                  <a:ext uri="{FF2B5EF4-FFF2-40B4-BE49-F238E27FC236}">
                    <a16:creationId xmlns:a16="http://schemas.microsoft.com/office/drawing/2014/main" id="{D887DF00-5D34-4A8B-9A84-C40D336238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EADE921C-83B0-4521-916F-E7EC5CFDAD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5CEDA6FA-EB55-47AE-A005-BF546085C1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9DAC0C40-EF50-4632-B781-ACDAE95AF3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03829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582AAB43-E3D9-4272-8809-5F70B3020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363072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28C7D300-E0BD-4C12-92B1-0801266F02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CCA3ED35-2344-4402-B61B-3932E69457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949146BF-06FF-41BB-BDD3-B80BABB3AA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393A6A5F-F75B-4BBC-AADC-A84DA758EE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363072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77B21059-EA9B-4329-968B-81F7966D2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363074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BFF9C99F-41B4-4789-934B-8BF03EA94E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69" y="342222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C180277F-7E18-4896-AE91-960B379D2C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C95FE437-DA37-44C9-B975-96C6DD9DE0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5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A2A5369E-5DB7-4854-BBEC-D043F3A5F2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14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B6B0D6D9-913A-4804-83B5-5A9858F570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0" y="342222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29B4FACF-EF13-4EFA-86D3-D5B2B6703A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0" y="34222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7BD767A9-D2A3-4942-B654-34DDDFD60B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481374"/>
                <a:ext cx="14192" cy="14096"/>
              </a:xfrm>
              <a:custGeom>
                <a:avLst/>
                <a:gdLst>
                  <a:gd name="connsiteX0" fmla="*/ 14192 w 14192"/>
                  <a:gd name="connsiteY0" fmla="*/ 7049 h 14096"/>
                  <a:gd name="connsiteX1" fmla="*/ 7144 w 14192"/>
                  <a:gd name="connsiteY1" fmla="*/ 14097 h 14096"/>
                  <a:gd name="connsiteX2" fmla="*/ 0 w 14192"/>
                  <a:gd name="connsiteY2" fmla="*/ 7049 h 14096"/>
                  <a:gd name="connsiteX3" fmla="*/ 7049 w 14192"/>
                  <a:gd name="connsiteY3" fmla="*/ 0 h 14096"/>
                  <a:gd name="connsiteX4" fmla="*/ 14192 w 14192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9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1049"/>
                      <a:pt x="0" y="7049"/>
                    </a:cubicBezTo>
                    <a:cubicBezTo>
                      <a:pt x="0" y="3048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0C97F02F-13B9-4D7E-B916-BC8713CC0D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99C0654B-0803-40FA-BF28-D8EA65F58C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D44F31B6-3657-4241-A94E-EEDBFF0C98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3557624B-3CCB-43DA-998B-B1EC599C75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75B0CCD4-215D-456D-808C-F96ABB74D3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481374"/>
                <a:ext cx="14097" cy="14097"/>
              </a:xfrm>
              <a:custGeom>
                <a:avLst/>
                <a:gdLst>
                  <a:gd name="connsiteX0" fmla="*/ 14097 w 14097"/>
                  <a:gd name="connsiteY0" fmla="*/ 7049 h 14097"/>
                  <a:gd name="connsiteX1" fmla="*/ 7049 w 14097"/>
                  <a:gd name="connsiteY1" fmla="*/ 14097 h 14097"/>
                  <a:gd name="connsiteX2" fmla="*/ 0 w 14097"/>
                  <a:gd name="connsiteY2" fmla="*/ 7049 h 14097"/>
                  <a:gd name="connsiteX3" fmla="*/ 7049 w 14097"/>
                  <a:gd name="connsiteY3" fmla="*/ 0 h 14097"/>
                  <a:gd name="connsiteX4" fmla="*/ 14097 w 14097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FE4E038E-23E6-43BE-9A3B-523A28DF73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A686F1FD-4135-414B-8575-ED97CC8DB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4062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36FBC8D5-B3FE-4E26-8B4F-5D5668A8A7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33A60C97-778A-4251-A66B-49769F0C20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0CC04E3B-2AC3-4A7B-A425-DDABEA8AF3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CEF7D0E1-459C-4A15-9F05-545F6430B6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D5797445-BFB3-4EB2-8B44-4BF2C9E915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540620"/>
                <a:ext cx="14097" cy="14097"/>
              </a:xfrm>
              <a:custGeom>
                <a:avLst/>
                <a:gdLst>
                  <a:gd name="connsiteX0" fmla="*/ 14097 w 14097"/>
                  <a:gd name="connsiteY0" fmla="*/ 7048 h 14097"/>
                  <a:gd name="connsiteX1" fmla="*/ 7049 w 14097"/>
                  <a:gd name="connsiteY1" fmla="*/ 14097 h 14097"/>
                  <a:gd name="connsiteX2" fmla="*/ 0 w 14097"/>
                  <a:gd name="connsiteY2" fmla="*/ 7048 h 14097"/>
                  <a:gd name="connsiteX3" fmla="*/ 7049 w 14097"/>
                  <a:gd name="connsiteY3" fmla="*/ 0 h 14097"/>
                  <a:gd name="connsiteX4" fmla="*/ 14097 w 14097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E27FB1FC-477D-45B3-82B0-0F49364698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4062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D94CF442-4FF2-41B3-8870-097DBAF46C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8" y="359977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A24927C8-A42E-4B8D-84A4-50A58968BC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5379CB96-0D3A-4582-8650-A909955BA3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3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531F84F2-CE93-4841-9AA6-BC9E355796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D1BED9D2-07EF-452E-AFA1-9A1E80AE24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2C75A1A5-0A11-42EA-AF4E-FF52721258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59977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4275A1C7-FA96-4BBB-A7EF-A7ED02814E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59977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8CA8B3B4-73BE-41D5-900B-42FBF6AA7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7" y="3659014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B0264B0D-E150-4641-BBB1-58080670EE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2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BCC2D199-EF36-4077-A50C-D9FC99331B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2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C6DCCA13-7F75-46F9-97B3-A9DA4C2173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56C76EEB-75A4-418F-9FE0-CC513BC3C2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8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1E952CEF-EC1B-4714-8900-D2DFAEF30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3" y="3659014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2B899198-ADCC-4613-957B-7A40B17B15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4" y="365901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5581AF7F-95DB-4163-B608-C04A61FB9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39" y="3718165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5616F834-835A-42B4-B51B-5AD285E283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EF598AFA-5F8F-4191-8881-1DE91BB2B04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4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6623A080-F2C6-4664-B99C-99A9C287B4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7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330E7091-D82F-490A-8F32-DE8745212E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29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2B340B39-E421-434F-AF1A-DAD7E7802D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74" y="3718165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8 w 14097"/>
                  <a:gd name="connsiteY1" fmla="*/ 14097 h 14096"/>
                  <a:gd name="connsiteX2" fmla="*/ 0 w 14097"/>
                  <a:gd name="connsiteY2" fmla="*/ 7048 h 14096"/>
                  <a:gd name="connsiteX3" fmla="*/ 7048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6C2ED568-9809-4A18-A06A-87018A987E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25" y="3718165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A6C26F4B-6369-4557-B6D4-A1B448B127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34040" y="3777410"/>
                <a:ext cx="14192" cy="14096"/>
              </a:xfrm>
              <a:custGeom>
                <a:avLst/>
                <a:gdLst>
                  <a:gd name="connsiteX0" fmla="*/ 14192 w 14192"/>
                  <a:gd name="connsiteY0" fmla="*/ 7048 h 14096"/>
                  <a:gd name="connsiteX1" fmla="*/ 7144 w 14192"/>
                  <a:gd name="connsiteY1" fmla="*/ 14097 h 14096"/>
                  <a:gd name="connsiteX2" fmla="*/ 0 w 14192"/>
                  <a:gd name="connsiteY2" fmla="*/ 7048 h 14096"/>
                  <a:gd name="connsiteX3" fmla="*/ 7049 w 14192"/>
                  <a:gd name="connsiteY3" fmla="*/ 0 h 14096"/>
                  <a:gd name="connsiteX4" fmla="*/ 14192 w 14192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92" h="14096">
                    <a:moveTo>
                      <a:pt x="14192" y="7048"/>
                    </a:moveTo>
                    <a:cubicBezTo>
                      <a:pt x="14192" y="10954"/>
                      <a:pt x="11049" y="14097"/>
                      <a:pt x="7144" y="14097"/>
                    </a:cubicBezTo>
                    <a:cubicBezTo>
                      <a:pt x="3239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192" y="3143"/>
                      <a:pt x="14192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42CEA830-FB77-4EA5-9BAB-64B6F500F3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793285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E5A9B88C-3ADF-40D8-9E9B-42439F8520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2436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CC9DEE2F-0410-4B1A-BED8-D1371CE8B4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11683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8A66E75A-959E-436D-B1F1-DBD1E460E1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0835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B35526DB-3749-43FA-84BA-E73EE1D1DB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30082" y="3777410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9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9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6503C90B-19EF-4925-A08A-AE40956A2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9231" y="3777408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B98692DC-F401-45BC-ABC7-421F3391C3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481374"/>
                <a:ext cx="14097" cy="14096"/>
              </a:xfrm>
              <a:custGeom>
                <a:avLst/>
                <a:gdLst>
                  <a:gd name="connsiteX0" fmla="*/ 14097 w 14097"/>
                  <a:gd name="connsiteY0" fmla="*/ 7049 h 14096"/>
                  <a:gd name="connsiteX1" fmla="*/ 7049 w 14097"/>
                  <a:gd name="connsiteY1" fmla="*/ 14097 h 14096"/>
                  <a:gd name="connsiteX2" fmla="*/ 0 w 14097"/>
                  <a:gd name="connsiteY2" fmla="*/ 7049 h 14096"/>
                  <a:gd name="connsiteX3" fmla="*/ 7049 w 14097"/>
                  <a:gd name="connsiteY3" fmla="*/ 0 h 14096"/>
                  <a:gd name="connsiteX4" fmla="*/ 14097 w 14097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8629B1A4-7BFC-4F45-9FAD-BB035C4E47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A2F92592-AB8B-4732-BEE7-3E2B830EA3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9 w 14096"/>
                  <a:gd name="connsiteY1" fmla="*/ 14097 h 14096"/>
                  <a:gd name="connsiteX2" fmla="*/ 0 w 14096"/>
                  <a:gd name="connsiteY2" fmla="*/ 7049 h 14096"/>
                  <a:gd name="connsiteX3" fmla="*/ 7049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9C3644DC-02D1-43FF-8ED1-0ECBBA4B3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4DC12AE3-E70C-4CD8-9A74-7567F99C46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481374"/>
                <a:ext cx="14096" cy="14096"/>
              </a:xfrm>
              <a:custGeom>
                <a:avLst/>
                <a:gdLst>
                  <a:gd name="connsiteX0" fmla="*/ 14097 w 14096"/>
                  <a:gd name="connsiteY0" fmla="*/ 7049 h 14096"/>
                  <a:gd name="connsiteX1" fmla="*/ 7048 w 14096"/>
                  <a:gd name="connsiteY1" fmla="*/ 14097 h 14096"/>
                  <a:gd name="connsiteX2" fmla="*/ 0 w 14096"/>
                  <a:gd name="connsiteY2" fmla="*/ 7049 h 14096"/>
                  <a:gd name="connsiteX3" fmla="*/ 7048 w 14096"/>
                  <a:gd name="connsiteY3" fmla="*/ 0 h 14096"/>
                  <a:gd name="connsiteX4" fmla="*/ 14097 w 14096"/>
                  <a:gd name="connsiteY4" fmla="*/ 7049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9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9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0E0DDE12-8B48-4D21-8863-06298ED8B8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481373"/>
                <a:ext cx="14096" cy="14097"/>
              </a:xfrm>
              <a:custGeom>
                <a:avLst/>
                <a:gdLst>
                  <a:gd name="connsiteX0" fmla="*/ 14097 w 14096"/>
                  <a:gd name="connsiteY0" fmla="*/ 7049 h 14097"/>
                  <a:gd name="connsiteX1" fmla="*/ 7048 w 14096"/>
                  <a:gd name="connsiteY1" fmla="*/ 14097 h 14097"/>
                  <a:gd name="connsiteX2" fmla="*/ 0 w 14096"/>
                  <a:gd name="connsiteY2" fmla="*/ 7049 h 14097"/>
                  <a:gd name="connsiteX3" fmla="*/ 7048 w 14096"/>
                  <a:gd name="connsiteY3" fmla="*/ 0 h 14097"/>
                  <a:gd name="connsiteX4" fmla="*/ 14097 w 14096"/>
                  <a:gd name="connsiteY4" fmla="*/ 7049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9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9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C611F1DE-AF40-48FC-8A1E-0A175D439E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40622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34C2CAED-22FC-4450-8BBC-7811F7DF9B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40623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F89E6B45-A41C-4735-A7F5-E4EFD5DCFD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406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44BFE35C-5487-42E8-AC30-01FC1E4F51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4062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3575E1A5-C3CB-4081-A394-36172B7DB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4063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C9C6DF24-803A-44A1-B29A-B90297D393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40631"/>
                <a:ext cx="14096" cy="14097"/>
              </a:xfrm>
              <a:custGeom>
                <a:avLst/>
                <a:gdLst>
                  <a:gd name="connsiteX0" fmla="*/ 14097 w 14096"/>
                  <a:gd name="connsiteY0" fmla="*/ 7048 h 14097"/>
                  <a:gd name="connsiteX1" fmla="*/ 7048 w 14096"/>
                  <a:gd name="connsiteY1" fmla="*/ 14097 h 14097"/>
                  <a:gd name="connsiteX2" fmla="*/ 0 w 14096"/>
                  <a:gd name="connsiteY2" fmla="*/ 7048 h 14097"/>
                  <a:gd name="connsiteX3" fmla="*/ 7048 w 14096"/>
                  <a:gd name="connsiteY3" fmla="*/ 0 h 14097"/>
                  <a:gd name="connsiteX4" fmla="*/ 14097 w 14096"/>
                  <a:gd name="connsiteY4" fmla="*/ 7048 h 140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7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22A7B096-566C-4312-AF19-D9A3B6BC0E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599781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8B429767-12DD-4020-BC3E-9944CF36F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FF510776-417B-4B74-9082-ED3915450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FEF51D3D-E951-49CE-BCE4-D444BEF6B2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599781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B27BA73E-E784-4961-884D-F507DDE38A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599780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2849019E-0178-4A1C-A5D8-DC3DFC572B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59978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0B49676D-9D41-4B2D-8FF9-69AC31CFD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659026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6BDFE3E8-9647-4400-B019-8EDD4E688B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EDD57B95-ED61-4561-9ADF-38126BADCE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3744F230-BFBA-41B0-9FE2-481D1EAFFF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C32022D3-12E0-4BC1-8085-D6CBF3CDD7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D1AED37F-874A-4B21-A522-FEBCB38F4C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65902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5BB466E2-3497-4A3B-8777-FAA0AAEE2B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6" y="3718177"/>
                <a:ext cx="14097" cy="14096"/>
              </a:xfrm>
              <a:custGeom>
                <a:avLst/>
                <a:gdLst>
                  <a:gd name="connsiteX0" fmla="*/ 14097 w 14097"/>
                  <a:gd name="connsiteY0" fmla="*/ 7048 h 14096"/>
                  <a:gd name="connsiteX1" fmla="*/ 7049 w 14097"/>
                  <a:gd name="connsiteY1" fmla="*/ 14097 h 14096"/>
                  <a:gd name="connsiteX2" fmla="*/ 0 w 14097"/>
                  <a:gd name="connsiteY2" fmla="*/ 7048 h 14096"/>
                  <a:gd name="connsiteX3" fmla="*/ 7049 w 14097"/>
                  <a:gd name="connsiteY3" fmla="*/ 0 h 14096"/>
                  <a:gd name="connsiteX4" fmla="*/ 14097 w 14097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A924D178-36E4-4E29-86E8-7716F3B4A7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7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D0DF84E5-BB3D-4120-8FD3-98ECDA31BB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7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9 w 14096"/>
                  <a:gd name="connsiteY1" fmla="*/ 14097 h 14096"/>
                  <a:gd name="connsiteX2" fmla="*/ 0 w 14096"/>
                  <a:gd name="connsiteY2" fmla="*/ 7048 h 14096"/>
                  <a:gd name="connsiteX3" fmla="*/ 7049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9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9" y="0"/>
                    </a:cubicBezTo>
                    <a:cubicBezTo>
                      <a:pt x="10859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E5B29635-10AC-481E-A2DE-80E9DE6128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2" y="3718177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AAB430CA-3259-463F-85F9-B6E180323A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68" y="3718172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858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8EF18909-FC9F-4845-B1DC-027E82B21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17" y="3718176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54"/>
                      <a:pt x="10954" y="14097"/>
                      <a:pt x="7048" y="14097"/>
                    </a:cubicBezTo>
                    <a:cubicBezTo>
                      <a:pt x="3143" y="14097"/>
                      <a:pt x="0" y="10954"/>
                      <a:pt x="0" y="7048"/>
                    </a:cubicBezTo>
                    <a:cubicBezTo>
                      <a:pt x="0" y="3143"/>
                      <a:pt x="3143" y="0"/>
                      <a:pt x="7048" y="0"/>
                    </a:cubicBezTo>
                    <a:cubicBezTo>
                      <a:pt x="10954" y="0"/>
                      <a:pt x="14097" y="3143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EFCE2389-D574-49C1-89EB-D8C7308883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48472" y="3777419"/>
                <a:ext cx="14097" cy="14099"/>
              </a:xfrm>
              <a:custGeom>
                <a:avLst/>
                <a:gdLst>
                  <a:gd name="connsiteX0" fmla="*/ 14097 w 14097"/>
                  <a:gd name="connsiteY0" fmla="*/ 7051 h 14099"/>
                  <a:gd name="connsiteX1" fmla="*/ 7049 w 14097"/>
                  <a:gd name="connsiteY1" fmla="*/ 14099 h 14099"/>
                  <a:gd name="connsiteX2" fmla="*/ 0 w 14097"/>
                  <a:gd name="connsiteY2" fmla="*/ 7051 h 14099"/>
                  <a:gd name="connsiteX3" fmla="*/ 7049 w 14097"/>
                  <a:gd name="connsiteY3" fmla="*/ 2 h 14099"/>
                  <a:gd name="connsiteX4" fmla="*/ 14097 w 14097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7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D44B35A5-5216-45FC-8F0F-D80E383B42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07622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9470F10A-F708-41AA-A910-5C288B3556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66868" y="377741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9 w 14096"/>
                  <a:gd name="connsiteY1" fmla="*/ 14099 h 14099"/>
                  <a:gd name="connsiteX2" fmla="*/ 0 w 14096"/>
                  <a:gd name="connsiteY2" fmla="*/ 7051 h 14099"/>
                  <a:gd name="connsiteX3" fmla="*/ 7049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9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9" y="2"/>
                    </a:cubicBezTo>
                    <a:cubicBezTo>
                      <a:pt x="10859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CD73E13B-910B-40D2-B53F-6614C098BA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26024" y="3777383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954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8267FC95-0200-40B3-B043-D33BEA60D0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385287" y="3777429"/>
                <a:ext cx="14096" cy="14099"/>
              </a:xfrm>
              <a:custGeom>
                <a:avLst/>
                <a:gdLst>
                  <a:gd name="connsiteX0" fmla="*/ 14097 w 14096"/>
                  <a:gd name="connsiteY0" fmla="*/ 7051 h 14099"/>
                  <a:gd name="connsiteX1" fmla="*/ 7048 w 14096"/>
                  <a:gd name="connsiteY1" fmla="*/ 14099 h 14099"/>
                  <a:gd name="connsiteX2" fmla="*/ 0 w 14096"/>
                  <a:gd name="connsiteY2" fmla="*/ 7051 h 14099"/>
                  <a:gd name="connsiteX3" fmla="*/ 7048 w 14096"/>
                  <a:gd name="connsiteY3" fmla="*/ 2 h 14099"/>
                  <a:gd name="connsiteX4" fmla="*/ 14097 w 14096"/>
                  <a:gd name="connsiteY4" fmla="*/ 7051 h 140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9">
                    <a:moveTo>
                      <a:pt x="14097" y="7051"/>
                    </a:moveTo>
                    <a:cubicBezTo>
                      <a:pt x="14097" y="10956"/>
                      <a:pt x="10954" y="14099"/>
                      <a:pt x="7048" y="14099"/>
                    </a:cubicBezTo>
                    <a:cubicBezTo>
                      <a:pt x="3143" y="14099"/>
                      <a:pt x="0" y="10956"/>
                      <a:pt x="0" y="7051"/>
                    </a:cubicBezTo>
                    <a:cubicBezTo>
                      <a:pt x="0" y="3145"/>
                      <a:pt x="3143" y="2"/>
                      <a:pt x="7048" y="2"/>
                    </a:cubicBezTo>
                    <a:cubicBezTo>
                      <a:pt x="10858" y="-93"/>
                      <a:pt x="14097" y="3145"/>
                      <a:pt x="14097" y="70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9F14022C-37CD-4CDD-ACD1-86161EF001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444424" y="3777424"/>
                <a:ext cx="14096" cy="14096"/>
              </a:xfrm>
              <a:custGeom>
                <a:avLst/>
                <a:gdLst>
                  <a:gd name="connsiteX0" fmla="*/ 14097 w 14096"/>
                  <a:gd name="connsiteY0" fmla="*/ 7048 h 14096"/>
                  <a:gd name="connsiteX1" fmla="*/ 7048 w 14096"/>
                  <a:gd name="connsiteY1" fmla="*/ 14097 h 14096"/>
                  <a:gd name="connsiteX2" fmla="*/ 0 w 14096"/>
                  <a:gd name="connsiteY2" fmla="*/ 7048 h 14096"/>
                  <a:gd name="connsiteX3" fmla="*/ 7048 w 14096"/>
                  <a:gd name="connsiteY3" fmla="*/ 0 h 14096"/>
                  <a:gd name="connsiteX4" fmla="*/ 14097 w 14096"/>
                  <a:gd name="connsiteY4" fmla="*/ 7048 h 140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096" h="14096">
                    <a:moveTo>
                      <a:pt x="14097" y="7048"/>
                    </a:moveTo>
                    <a:cubicBezTo>
                      <a:pt x="14097" y="10941"/>
                      <a:pt x="10941" y="14097"/>
                      <a:pt x="7048" y="14097"/>
                    </a:cubicBezTo>
                    <a:cubicBezTo>
                      <a:pt x="3156" y="14097"/>
                      <a:pt x="0" y="10941"/>
                      <a:pt x="0" y="7048"/>
                    </a:cubicBezTo>
                    <a:cubicBezTo>
                      <a:pt x="0" y="3156"/>
                      <a:pt x="3156" y="0"/>
                      <a:pt x="7048" y="0"/>
                    </a:cubicBezTo>
                    <a:cubicBezTo>
                      <a:pt x="10941" y="0"/>
                      <a:pt x="14097" y="3156"/>
                      <a:pt x="14097" y="704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31096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450" y="297455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286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D001CD8-470E-66E8-9B44-683F46ED87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80" r="17083" b="1"/>
          <a:stretch>
            <a:fillRect/>
          </a:stretch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77BF33-B1F9-4016-652A-4D7F4F3EC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514109"/>
            <a:ext cx="5821537" cy="2353362"/>
          </a:xfrm>
        </p:spPr>
        <p:txBody>
          <a:bodyPr anchor="b">
            <a:normAutofit/>
          </a:bodyPr>
          <a:lstStyle/>
          <a:p>
            <a:r>
              <a:rPr lang="x-none" sz="4800" b="1" dirty="0">
                <a:solidFill>
                  <a:schemeClr val="bg1"/>
                </a:solidFill>
              </a:rPr>
              <a:t>Policy Issues Contributing to the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DEF2D-311C-D781-0000-411316191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2868837"/>
            <a:ext cx="5903609" cy="3410163"/>
          </a:xfrm>
        </p:spPr>
        <p:txBody>
          <a:bodyPr anchor="t">
            <a:noAutofit/>
          </a:bodyPr>
          <a:lstStyle/>
          <a:p>
            <a:r>
              <a:rPr lang="x-none" sz="1400" dirty="0">
                <a:solidFill>
                  <a:schemeClr val="bg1"/>
                </a:solidFill>
              </a:rPr>
              <a:t>Strong emphasis on financial efficiency and cost reduction.</a:t>
            </a:r>
            <a:endParaRPr lang="en-US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Pressure to achieve national performance targets</a:t>
            </a:r>
          </a:p>
          <a:p>
            <a:r>
              <a:rPr lang="en-US" sz="1400" dirty="0">
                <a:solidFill>
                  <a:schemeClr val="bg1"/>
                </a:solidFill>
              </a:rPr>
              <a:t>Limited accountability (</a:t>
            </a:r>
            <a:r>
              <a:rPr lang="x-none" sz="1400" dirty="0">
                <a:solidFill>
                  <a:schemeClr val="bg1"/>
                </a:solidFill>
              </a:rPr>
              <a:t>Barach</a:t>
            </a:r>
            <a:r>
              <a:rPr lang="en-US" sz="1400" dirty="0">
                <a:solidFill>
                  <a:schemeClr val="bg1"/>
                </a:solidFill>
              </a:rPr>
              <a:t> &amp;</a:t>
            </a:r>
            <a:r>
              <a:rPr lang="x-none" sz="1400" dirty="0">
                <a:solidFill>
                  <a:schemeClr val="bg1"/>
                </a:solidFill>
              </a:rPr>
              <a:t> Phelps, 2013</a:t>
            </a:r>
            <a:r>
              <a:rPr lang="en-US" sz="1400" dirty="0">
                <a:solidFill>
                  <a:schemeClr val="bg1"/>
                </a:solidFill>
              </a:rPr>
              <a:t>)</a:t>
            </a:r>
          </a:p>
          <a:p>
            <a:r>
              <a:rPr lang="en-US" sz="1400" dirty="0">
                <a:solidFill>
                  <a:schemeClr val="bg1"/>
                </a:solidFill>
              </a:rPr>
              <a:t>Poor whistleblowing protections</a:t>
            </a:r>
          </a:p>
          <a:p>
            <a:r>
              <a:rPr lang="x-none" sz="1400" dirty="0">
                <a:solidFill>
                  <a:schemeClr val="bg1"/>
                </a:solidFill>
              </a:rPr>
              <a:t>Limited integration of patient feedback into decision-making.</a:t>
            </a:r>
            <a:endParaRPr lang="en-US" sz="1400" dirty="0">
              <a:solidFill>
                <a:schemeClr val="bg1"/>
              </a:solidFill>
            </a:endParaRPr>
          </a:p>
          <a:p>
            <a:r>
              <a:rPr lang="en-US" sz="1400" dirty="0">
                <a:solidFill>
                  <a:schemeClr val="bg1"/>
                </a:solidFill>
              </a:rPr>
              <a:t>Inadequate regulation and external oversight (Powell, 2023)</a:t>
            </a: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These issues influenced service delivery by reducing emphasis on patient care and focusing more on financial achievements.</a:t>
            </a:r>
          </a:p>
        </p:txBody>
      </p:sp>
    </p:spTree>
    <p:extLst>
      <p:ext uri="{BB962C8B-B14F-4D97-AF65-F5344CB8AC3E}">
        <p14:creationId xmlns:p14="http://schemas.microsoft.com/office/powerpoint/2010/main" val="2010855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0A883-A80C-6625-2A8E-925CBFF1D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389" y="1138265"/>
            <a:ext cx="4843762" cy="1401183"/>
          </a:xfrm>
        </p:spPr>
        <p:txBody>
          <a:bodyPr anchor="t">
            <a:normAutofit fontScale="90000"/>
          </a:bodyPr>
          <a:lstStyle/>
          <a:p>
            <a:r>
              <a:rPr lang="x-none" sz="3200" b="1"/>
              <a:t>Impact on Quality, Efficiency, and Equity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462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79088-3B86-44AB-5CE8-352755CE1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388" y="2551176"/>
            <a:ext cx="6628169" cy="3602935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/>
              <a:t>Quality:</a:t>
            </a:r>
          </a:p>
          <a:p>
            <a:pPr lvl="1"/>
            <a:r>
              <a:rPr lang="en-US" sz="1800" dirty="0"/>
              <a:t>Decline in patient safety and clinical effectiveness.</a:t>
            </a:r>
          </a:p>
          <a:p>
            <a:pPr lvl="1"/>
            <a:r>
              <a:rPr lang="en-US" sz="1800" dirty="0"/>
              <a:t>Reduced patient satisfaction and trust (Dacre et al., 2024).</a:t>
            </a:r>
          </a:p>
          <a:p>
            <a:r>
              <a:rPr lang="en-US" sz="1800" dirty="0"/>
              <a:t>Efficiency</a:t>
            </a:r>
          </a:p>
          <a:p>
            <a:pPr lvl="1"/>
            <a:r>
              <a:rPr lang="en-US" sz="1800" dirty="0"/>
              <a:t>Increased costs associated with investigations and litigation.</a:t>
            </a:r>
          </a:p>
          <a:p>
            <a:pPr lvl="1"/>
            <a:r>
              <a:rPr lang="en-US" sz="1800" dirty="0"/>
              <a:t>Additional resources for corrective actions and system reforms.</a:t>
            </a:r>
          </a:p>
          <a:p>
            <a:r>
              <a:rPr lang="en-US" sz="1800" dirty="0"/>
              <a:t>Equity</a:t>
            </a:r>
          </a:p>
          <a:p>
            <a:pPr lvl="1"/>
            <a:r>
              <a:rPr lang="en-US" sz="1800" dirty="0"/>
              <a:t>Vulnerable patients experienced disproportionate harm.</a:t>
            </a:r>
          </a:p>
          <a:p>
            <a:pPr lvl="1"/>
            <a:r>
              <a:rPr lang="en-US" sz="1800" dirty="0"/>
              <a:t>Patients lacked equal access to safe and dignified care.</a:t>
            </a:r>
            <a:endParaRPr lang="x-none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C19DE8-0933-A72F-383F-38FD1A1090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001" b="2"/>
          <a:stretch>
            <a:fillRect/>
          </a:stretch>
        </p:blipFill>
        <p:spPr>
          <a:xfrm>
            <a:off x="7381558" y="1023779"/>
            <a:ext cx="4810442" cy="4810442"/>
          </a:xfrm>
          <a:custGeom>
            <a:avLst/>
            <a:gdLst/>
            <a:ahLst/>
            <a:cxnLst/>
            <a:rect l="l" t="t" r="r" b="b"/>
            <a:pathLst>
              <a:path w="4810442" h="4810442">
                <a:moveTo>
                  <a:pt x="2405221" y="0"/>
                </a:moveTo>
                <a:cubicBezTo>
                  <a:pt x="3733588" y="0"/>
                  <a:pt x="4810442" y="1076854"/>
                  <a:pt x="4810442" y="2405221"/>
                </a:cubicBezTo>
                <a:cubicBezTo>
                  <a:pt x="4810442" y="3733588"/>
                  <a:pt x="3733588" y="4810442"/>
                  <a:pt x="2405221" y="4810442"/>
                </a:cubicBezTo>
                <a:cubicBezTo>
                  <a:pt x="1076854" y="4810442"/>
                  <a:pt x="0" y="3733588"/>
                  <a:pt x="0" y="2405221"/>
                </a:cubicBezTo>
                <a:cubicBezTo>
                  <a:pt x="0" y="1076854"/>
                  <a:pt x="1076854" y="0"/>
                  <a:pt x="240522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87023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2231F-5590-4222-FC8B-F75FEDFF2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x-none" sz="5400" b="1" dirty="0"/>
              <a:t>Lessons Learned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4558-D02E-6089-AF0B-B1A607D33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/>
          </a:bodyPr>
          <a:lstStyle/>
          <a:p>
            <a:r>
              <a:rPr lang="en-US" sz="2200"/>
              <a:t>Prioritise patient safety</a:t>
            </a:r>
          </a:p>
          <a:p>
            <a:r>
              <a:rPr lang="en-US" sz="2200"/>
              <a:t>Effective leadership should maintain quality standards</a:t>
            </a:r>
          </a:p>
          <a:p>
            <a:r>
              <a:rPr lang="en-US" sz="2200"/>
              <a:t>Staff should be encouraged and supported to raise concerns.</a:t>
            </a:r>
          </a:p>
          <a:p>
            <a:r>
              <a:rPr lang="en-US" sz="2200"/>
              <a:t>Continuous monitoring and learning systems are critical (</a:t>
            </a:r>
            <a:r>
              <a:rPr lang="x-none" sz="2200"/>
              <a:t>Al‐Anati</a:t>
            </a:r>
            <a:r>
              <a:rPr lang="en-US" sz="2200"/>
              <a:t> et al., 2024).</a:t>
            </a:r>
          </a:p>
          <a:p>
            <a:r>
              <a:rPr lang="x-none" sz="2200"/>
              <a:t>Patient and family feedback should inform service improvements.</a:t>
            </a:r>
            <a:endParaRPr lang="en-US" sz="2200"/>
          </a:p>
          <a:p>
            <a:r>
              <a:rPr lang="x-none" sz="2200"/>
              <a:t>Enhance whistleblowing protections.</a:t>
            </a:r>
            <a:endParaRPr lang="en-US" sz="2200"/>
          </a:p>
          <a:p>
            <a:r>
              <a:rPr lang="x-none" sz="2200"/>
              <a:t>Maintain safe staffing levels.</a:t>
            </a:r>
            <a:endParaRPr lang="en-US" sz="2200"/>
          </a:p>
          <a:p>
            <a:endParaRPr lang="x-none" sz="2200"/>
          </a:p>
        </p:txBody>
      </p:sp>
    </p:spTree>
    <p:extLst>
      <p:ext uri="{BB962C8B-B14F-4D97-AF65-F5344CB8AC3E}">
        <p14:creationId xmlns:p14="http://schemas.microsoft.com/office/powerpoint/2010/main" val="674468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B8EB1-CB9D-D251-7BDA-1FBC73085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4622"/>
            <a:ext cx="10515600" cy="1325563"/>
          </a:xfrm>
        </p:spPr>
        <p:txBody>
          <a:bodyPr/>
          <a:lstStyle/>
          <a:p>
            <a:r>
              <a:rPr lang="en-US" b="1" dirty="0"/>
              <a:t>Component 2 Structure</a:t>
            </a:r>
            <a:endParaRPr lang="x-none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BD320-7F6C-8E06-1CB0-C4D69863A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89793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Introduction – background and identification of the issue at Staffordshire</a:t>
            </a:r>
          </a:p>
          <a:p>
            <a:r>
              <a:rPr lang="en-US" dirty="0"/>
              <a:t>Main Body (RCA and Theoretical Frameworks)</a:t>
            </a:r>
          </a:p>
          <a:p>
            <a:pPr lvl="1"/>
            <a:r>
              <a:rPr lang="en-US" dirty="0"/>
              <a:t>Swiss </a:t>
            </a:r>
            <a:r>
              <a:rPr lang="en-US" dirty="0" err="1"/>
              <a:t>Chees</a:t>
            </a:r>
            <a:r>
              <a:rPr lang="en-US" dirty="0"/>
              <a:t> Model</a:t>
            </a:r>
          </a:p>
          <a:p>
            <a:pPr lvl="1"/>
            <a:r>
              <a:rPr lang="x-none" dirty="0"/>
              <a:t>Fishbone (Ishikawa) Diagram</a:t>
            </a:r>
            <a:endParaRPr lang="en-US" dirty="0"/>
          </a:p>
          <a:p>
            <a:pPr lvl="1"/>
            <a:r>
              <a:rPr lang="x-none" dirty="0"/>
              <a:t>5 Whys Analysis</a:t>
            </a:r>
            <a:endParaRPr lang="en-US" dirty="0"/>
          </a:p>
          <a:p>
            <a:pPr lvl="1"/>
            <a:r>
              <a:rPr lang="x-none" dirty="0"/>
              <a:t>Donabedian Model (Structure–Process–Outcome)</a:t>
            </a:r>
            <a:endParaRPr lang="en-US" dirty="0"/>
          </a:p>
          <a:p>
            <a:pPr lvl="1"/>
            <a:r>
              <a:rPr lang="x-none" dirty="0"/>
              <a:t>SWOT analysis of internal and external factors</a:t>
            </a:r>
            <a:endParaRPr lang="en-US" dirty="0"/>
          </a:p>
          <a:p>
            <a:r>
              <a:rPr lang="en-US" dirty="0"/>
              <a:t>Recommendations</a:t>
            </a:r>
          </a:p>
          <a:p>
            <a:pPr lvl="1"/>
            <a:r>
              <a:rPr lang="x-none" dirty="0"/>
              <a:t>Evidence-based recommendations</a:t>
            </a:r>
            <a:endParaRPr lang="en-US" dirty="0"/>
          </a:p>
          <a:p>
            <a:pPr lvl="1"/>
            <a:r>
              <a:rPr lang="x-none" dirty="0"/>
              <a:t>PDCA cycle</a:t>
            </a:r>
            <a:endParaRPr lang="en-US" dirty="0"/>
          </a:p>
          <a:p>
            <a:pPr lvl="1"/>
            <a:r>
              <a:rPr lang="x-none" dirty="0"/>
              <a:t>Lean and Six Sigma methodologies</a:t>
            </a:r>
            <a:endParaRPr lang="en-US" dirty="0"/>
          </a:p>
          <a:p>
            <a:pPr lvl="1"/>
            <a:r>
              <a:rPr lang="x-none" dirty="0"/>
              <a:t>Implementation plan and performance indicators</a:t>
            </a:r>
            <a:endParaRPr lang="en-US" dirty="0"/>
          </a:p>
          <a:p>
            <a:r>
              <a:rPr lang="en-US" dirty="0"/>
              <a:t>Conclusion – summary of key findings</a:t>
            </a:r>
          </a:p>
          <a:p>
            <a:pPr marL="0" indent="0">
              <a:buNone/>
            </a:pP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14345364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B6D0C-E0D1-EDD4-6A18-D4884D573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x-none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E15F1-68C2-60B0-CC48-5813C31A4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x-none" dirty="0"/>
              <a:t>Peerally, F.M., 2021. </a:t>
            </a:r>
            <a:r>
              <a:rPr lang="x-none" i="1" dirty="0"/>
              <a:t>Improving risk controls following root cause analysis of serious incidents in healthcare</a:t>
            </a:r>
            <a:r>
              <a:rPr lang="x-none" dirty="0"/>
              <a:t> (Doctoral dissertation, University of Leicester).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https://doi.org/10.25392/leicester.data.15112434</a:t>
            </a:r>
            <a:endParaRPr lang="en-US" dirty="0"/>
          </a:p>
          <a:p>
            <a:r>
              <a:rPr lang="x-none" dirty="0"/>
              <a:t>Barach, P. and Phelps, G., 2013. Clinical sensemaking: a systematic approach to reduce the impact of normalised deviance in the medical profession. </a:t>
            </a:r>
            <a:r>
              <a:rPr lang="x-none" i="1" dirty="0"/>
              <a:t>Journal of the Royal Society of Medicine</a:t>
            </a:r>
            <a:r>
              <a:rPr lang="x-none" dirty="0"/>
              <a:t>, </a:t>
            </a:r>
            <a:r>
              <a:rPr lang="x-none" i="1" dirty="0"/>
              <a:t>106</a:t>
            </a:r>
            <a:r>
              <a:rPr lang="x-none" dirty="0"/>
              <a:t>(10), pp.387-390.</a:t>
            </a:r>
            <a:r>
              <a:rPr lang="en-US" dirty="0"/>
              <a:t> </a:t>
            </a:r>
            <a:r>
              <a:rPr lang="en-US" dirty="0">
                <a:hlinkClick r:id="rId3"/>
              </a:rPr>
              <a:t>https://doi.org/10.1177/0141076813505045</a:t>
            </a:r>
            <a:endParaRPr lang="en-US" dirty="0"/>
          </a:p>
          <a:p>
            <a:r>
              <a:rPr lang="x-none" dirty="0" err="1"/>
              <a:t>Herepath</a:t>
            </a:r>
            <a:r>
              <a:rPr lang="x-none" dirty="0"/>
              <a:t>, A. and Kitchener, M., 2016. When small bandages fail: The field-level repair of severe and protracted institutional breaches. </a:t>
            </a:r>
            <a:r>
              <a:rPr lang="x-none" i="1" dirty="0"/>
              <a:t>Organization Studies</a:t>
            </a:r>
            <a:r>
              <a:rPr lang="x-none" dirty="0"/>
              <a:t>, </a:t>
            </a:r>
            <a:r>
              <a:rPr lang="x-none" i="1" dirty="0"/>
              <a:t>37</a:t>
            </a:r>
            <a:r>
              <a:rPr lang="x-none" dirty="0"/>
              <a:t>(8), pp.1113-1139.</a:t>
            </a:r>
            <a:r>
              <a:rPr lang="en-US" dirty="0"/>
              <a:t> </a:t>
            </a:r>
            <a:r>
              <a:rPr lang="en-US" dirty="0">
                <a:hlinkClick r:id="rId4"/>
              </a:rPr>
              <a:t>https://doi.org/10.1177/0170840615622065</a:t>
            </a:r>
            <a:endParaRPr lang="en-US" dirty="0"/>
          </a:p>
          <a:p>
            <a:r>
              <a:rPr lang="x-none" dirty="0"/>
              <a:t>Delpino, R., Lees-Deutsch, L. and Solanki, B., 2023. ‘Speaking </a:t>
            </a:r>
            <a:r>
              <a:rPr lang="x-none" dirty="0" err="1"/>
              <a:t>Up’for</a:t>
            </a:r>
            <a:r>
              <a:rPr lang="x-none" dirty="0"/>
              <a:t> patient safety and staff well-being: a qualitative study. </a:t>
            </a:r>
            <a:r>
              <a:rPr lang="x-none" i="1" dirty="0"/>
              <a:t>BMJ Open Quality</a:t>
            </a:r>
            <a:r>
              <a:rPr lang="x-none" dirty="0"/>
              <a:t>, </a:t>
            </a:r>
            <a:r>
              <a:rPr lang="x-none" i="1" dirty="0"/>
              <a:t>12</a:t>
            </a:r>
            <a:r>
              <a:rPr lang="x-none" dirty="0"/>
              <a:t>(2). </a:t>
            </a:r>
            <a:r>
              <a:rPr lang="x-none" u="sng" dirty="0">
                <a:hlinkClick r:id="rId5"/>
              </a:rPr>
              <a:t>https://bmjopenquality.bmj.com/content/12/2/e002047</a:t>
            </a:r>
            <a:endParaRPr lang="x-none" dirty="0"/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4037547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2A84D-EC43-9626-F74B-93251D974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x-none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E52CC-E805-4176-980E-721A8BFCC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x-none" dirty="0"/>
              <a:t>Powell, M., 2023. Comparing perspectives on organisational silence: an analysis of the Gosport inquiry. </a:t>
            </a:r>
            <a:r>
              <a:rPr lang="x-none" i="1" dirty="0"/>
              <a:t>Journal of Health Organization and Management</a:t>
            </a:r>
            <a:r>
              <a:rPr lang="x-none" dirty="0"/>
              <a:t>, </a:t>
            </a:r>
            <a:r>
              <a:rPr lang="x-none" i="1" dirty="0"/>
              <a:t>37</a:t>
            </a:r>
            <a:r>
              <a:rPr lang="x-none" dirty="0"/>
              <a:t>(1), pp.67-83.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https://doi.org/10.1108/JHOM-07-2022-0202</a:t>
            </a:r>
            <a:endParaRPr lang="en-US" dirty="0"/>
          </a:p>
          <a:p>
            <a:r>
              <a:rPr lang="x-none" dirty="0"/>
              <a:t>Umoren, O.D., Olukotun, S.T.A., Kehinde, V.V., Okonkwo, C.J., Gbadebo, A.J. and Alani, O.A., 2024. Enhancing the acute ward's care quality through a safer staffing approach. </a:t>
            </a:r>
            <a:r>
              <a:rPr lang="x-none" i="1" dirty="0"/>
              <a:t>Journal of Health, Applied Sciences and Management</a:t>
            </a:r>
            <a:r>
              <a:rPr lang="x-none" dirty="0"/>
              <a:t>, </a:t>
            </a:r>
            <a:r>
              <a:rPr lang="x-none" i="1" dirty="0"/>
              <a:t>8</a:t>
            </a:r>
            <a:r>
              <a:rPr lang="x-none" dirty="0"/>
              <a:t>(1), pp.96-105. https://dx.doi.org/10.4314/johasam.v8i1.11</a:t>
            </a:r>
          </a:p>
          <a:p>
            <a:r>
              <a:rPr lang="x-none" dirty="0" err="1"/>
              <a:t>Tuckwood</a:t>
            </a:r>
            <a:r>
              <a:rPr lang="x-none" dirty="0"/>
              <a:t>, S.J., Griffiths, P., Prince, A. and Ward, D., 2025. Hospital staff’s experiences of unsafe staffing levels and employers’ responses to their concerns: a survey. </a:t>
            </a:r>
            <a:r>
              <a:rPr lang="x-none" i="1" dirty="0"/>
              <a:t>Nursing Management</a:t>
            </a:r>
            <a:r>
              <a:rPr lang="x-none" dirty="0"/>
              <a:t>, </a:t>
            </a:r>
            <a:r>
              <a:rPr lang="x-none" i="1" dirty="0"/>
              <a:t>32</a:t>
            </a:r>
            <a:r>
              <a:rPr lang="x-none" dirty="0"/>
              <a:t>(5). </a:t>
            </a:r>
            <a:r>
              <a:rPr lang="x-none" dirty="0" err="1"/>
              <a:t>doi</a:t>
            </a:r>
            <a:r>
              <a:rPr lang="x-none" b="1" dirty="0"/>
              <a:t>:</a:t>
            </a:r>
            <a:r>
              <a:rPr lang="x-none" dirty="0"/>
              <a:t> 10.7748/nm.2024.e2143</a:t>
            </a:r>
            <a:endParaRPr lang="en-US" dirty="0"/>
          </a:p>
          <a:p>
            <a:r>
              <a:rPr lang="x-none" dirty="0"/>
              <a:t>Al‐Anati, A., Molloy, L., Lafleur, C., Watts, G., Elmir, H. and Frost, S.A., 2024. Regarding ‘10 years on from the publication of the Francis report’: It is interesting to read ‘Nursing Notes on a Scandal’(Rafferty &amp; Leary, 2023). </a:t>
            </a:r>
            <a:r>
              <a:rPr lang="x-none" i="1" dirty="0"/>
              <a:t>International Nursing Review</a:t>
            </a:r>
            <a:r>
              <a:rPr lang="x-none" dirty="0"/>
              <a:t>, </a:t>
            </a:r>
            <a:r>
              <a:rPr lang="x-none" i="1" dirty="0"/>
              <a:t>71</a:t>
            </a:r>
            <a:r>
              <a:rPr lang="x-none" dirty="0"/>
              <a:t>(3), pp.409-410.</a:t>
            </a:r>
          </a:p>
          <a:p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4289986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FAC75-7C25-4714-B52E-95740783C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x-none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4CCE9-8A4F-9A57-8DF2-D31A30144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x-none" dirty="0"/>
              <a:t>Dacre, J., Cave, E., Charlesworth, A., Pearson, D., Peckham, S., Amrin, M., Gill, S., Reid, F., Sallberg, Y., Stevenson, E. and Woolf, K., 2024. Expert Panel: Evaluation of the Government’s progress on meeting patient safety recommendations Second Special Report of Session 2023-24.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https://discovery.ucl.ac.uk/id/eprint/10193752/1/2024-03-22-ExpertPanelPatientSafety.pdf</a:t>
            </a:r>
            <a:endParaRPr lang="en-US" dirty="0"/>
          </a:p>
          <a:p>
            <a:r>
              <a:rPr lang="x-none" dirty="0"/>
              <a:t>Brener, A., 2025. Boards and regulators–Shaping and assessing organisational culture. In </a:t>
            </a:r>
            <a:r>
              <a:rPr lang="x-none" i="1" dirty="0"/>
              <a:t>Corporate Governance and Culture in Financial Institutions</a:t>
            </a:r>
            <a:r>
              <a:rPr lang="x-none" dirty="0"/>
              <a:t> (pp. 56-84). Edward Elgar Publishing.</a:t>
            </a:r>
            <a:r>
              <a:rPr lang="en-US" dirty="0"/>
              <a:t> https://doi.org/10.4337/9781035317905.00011</a:t>
            </a:r>
            <a:endParaRPr lang="x-none" dirty="0"/>
          </a:p>
        </p:txBody>
      </p:sp>
    </p:spTree>
    <p:extLst>
      <p:ext uri="{BB962C8B-B14F-4D97-AF65-F5344CB8AC3E}">
        <p14:creationId xmlns:p14="http://schemas.microsoft.com/office/powerpoint/2010/main" val="2302974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908</TotalTime>
  <Words>1302</Words>
  <Application>Microsoft Office PowerPoint</Application>
  <PresentationFormat>Widescreen</PresentationFormat>
  <Paragraphs>150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   Case Study - Mid Staffordshire NHS Foundation Trust Scandal (2005–2009)</vt:lpstr>
      <vt:lpstr>ACKNOWLEDGEMENT </vt:lpstr>
      <vt:lpstr>Table of Contents</vt:lpstr>
      <vt:lpstr>Introduction</vt:lpstr>
      <vt:lpstr>Quality Concerns and Service Failures</vt:lpstr>
      <vt:lpstr>Systems-Based Safety Analysis – Swiss Cheese Model </vt:lpstr>
      <vt:lpstr>Root Cause Analysis (RCA)</vt:lpstr>
      <vt:lpstr>Fishbone (Ishikawa) Diagram Analysis</vt:lpstr>
      <vt:lpstr>Fishbone Diagram</vt:lpstr>
      <vt:lpstr>Donabedian Model Analysis</vt:lpstr>
      <vt:lpstr>PowerPoint Presentation</vt:lpstr>
      <vt:lpstr>Policy Issues Contributing to the Failures</vt:lpstr>
      <vt:lpstr>Impact on Quality, Efficiency, and Equity</vt:lpstr>
      <vt:lpstr>Lessons Learned</vt:lpstr>
      <vt:lpstr>Component 2 Structure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- Mid Staffordshire NHS Foundation Trust Scandal (2005–2009)</dc:title>
  <dc:creator>miracle nzediegwu</dc:creator>
  <cp:lastModifiedBy>miracle nzediegwu</cp:lastModifiedBy>
  <cp:revision>7</cp:revision>
  <dcterms:created xsi:type="dcterms:W3CDTF">2026-06-18T08:10:44Z</dcterms:created>
  <dcterms:modified xsi:type="dcterms:W3CDTF">2026-07-19T18:29:49Z</dcterms:modified>
</cp:coreProperties>
</file>