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071436-71E1-4252-B206-A5E21A0D22AF}" v="5" dt="2025-11-16T10:38:16.2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Andrei Filip (2439387)" userId="aa0a51cb-396d-4a8e-8340-3730c40445b5" providerId="ADAL" clId="{3D883EE7-4698-44D0-A9BB-C83A97BDB951}"/>
    <pc:docChg chg="undo custSel modSld">
      <pc:chgData name="Robert Andrei Filip (2439387)" userId="aa0a51cb-396d-4a8e-8340-3730c40445b5" providerId="ADAL" clId="{3D883EE7-4698-44D0-A9BB-C83A97BDB951}" dt="2025-11-16T11:19:04.667" v="524" actId="27636"/>
      <pc:docMkLst>
        <pc:docMk/>
      </pc:docMkLst>
      <pc:sldChg chg="modSp mod">
        <pc:chgData name="Robert Andrei Filip (2439387)" userId="aa0a51cb-396d-4a8e-8340-3730c40445b5" providerId="ADAL" clId="{3D883EE7-4698-44D0-A9BB-C83A97BDB951}" dt="2025-11-16T11:19:04.667" v="524" actId="27636"/>
        <pc:sldMkLst>
          <pc:docMk/>
          <pc:sldMk cId="2356361985" sldId="256"/>
        </pc:sldMkLst>
        <pc:spChg chg="mod">
          <ac:chgData name="Robert Andrei Filip (2439387)" userId="aa0a51cb-396d-4a8e-8340-3730c40445b5" providerId="ADAL" clId="{3D883EE7-4698-44D0-A9BB-C83A97BDB951}" dt="2025-11-16T11:19:04.667" v="524" actId="27636"/>
          <ac:spMkLst>
            <pc:docMk/>
            <pc:sldMk cId="2356361985" sldId="256"/>
            <ac:spMk id="3" creationId="{15791E8A-50B2-F3CE-12FB-E5233425F9D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C29F13-0208-49A1-A484-726A98EF46A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C186C42-F9E9-4F50-9E50-9A312F12CDB3}">
      <dgm:prSet/>
      <dgm:spPr/>
      <dgm:t>
        <a:bodyPr/>
        <a:lstStyle/>
        <a:p>
          <a:pPr algn="just">
            <a:lnSpc>
              <a:spcPct val="100000"/>
            </a:lnSpc>
          </a:pPr>
          <a:r>
            <a:rPr lang="en-IN" dirty="0">
              <a:latin typeface="Arial" panose="020B0604020202020204" pitchFamily="34" charset="0"/>
              <a:cs typeface="Arial" panose="020B0604020202020204" pitchFamily="34" charset="0"/>
            </a:rPr>
            <a:t>The major problem that Green Haven Florists will have to struggle with is that there is a drop in sales of 30 per cent in game in-store sales.</a:t>
          </a:r>
          <a:endParaRPr lang="en-US" dirty="0">
            <a:latin typeface="Arial" panose="020B0604020202020204" pitchFamily="34" charset="0"/>
            <a:cs typeface="Arial" panose="020B0604020202020204" pitchFamily="34" charset="0"/>
          </a:endParaRPr>
        </a:p>
      </dgm:t>
    </dgm:pt>
    <dgm:pt modelId="{A03AC211-DA8A-4BD8-8EE9-D986ADD9998E}" type="parTrans" cxnId="{C2BFF26C-1826-45F3-B080-5F0B0962AA9A}">
      <dgm:prSet/>
      <dgm:spPr/>
      <dgm:t>
        <a:bodyPr/>
        <a:lstStyle/>
        <a:p>
          <a:endParaRPr lang="en-US"/>
        </a:p>
      </dgm:t>
    </dgm:pt>
    <dgm:pt modelId="{7A04E4BF-2160-4798-AAF9-179BA62EC461}" type="sibTrans" cxnId="{C2BFF26C-1826-45F3-B080-5F0B0962AA9A}">
      <dgm:prSet/>
      <dgm:spPr/>
      <dgm:t>
        <a:bodyPr/>
        <a:lstStyle/>
        <a:p>
          <a:pPr>
            <a:lnSpc>
              <a:spcPct val="100000"/>
            </a:lnSpc>
          </a:pPr>
          <a:endParaRPr lang="en-US"/>
        </a:p>
      </dgm:t>
    </dgm:pt>
    <dgm:pt modelId="{01731F12-B771-406C-95EF-C03831CC20FD}">
      <dgm:prSet/>
      <dgm:spPr/>
      <dgm:t>
        <a:bodyPr/>
        <a:lstStyle/>
        <a:p>
          <a:pPr algn="just">
            <a:lnSpc>
              <a:spcPct val="100000"/>
            </a:lnSpc>
          </a:pPr>
          <a:r>
            <a:rPr lang="en-IN" dirty="0">
              <a:latin typeface="Arial" panose="020B0604020202020204" pitchFamily="34" charset="0"/>
              <a:cs typeface="Arial" panose="020B0604020202020204" pitchFamily="34" charset="0"/>
            </a:rPr>
            <a:t>The internet sales have increased by a near insignificant margin within the past 12 months.</a:t>
          </a:r>
          <a:endParaRPr lang="en-US" dirty="0">
            <a:latin typeface="Arial" panose="020B0604020202020204" pitchFamily="34" charset="0"/>
            <a:cs typeface="Arial" panose="020B0604020202020204" pitchFamily="34" charset="0"/>
          </a:endParaRPr>
        </a:p>
      </dgm:t>
    </dgm:pt>
    <dgm:pt modelId="{C8032BA3-E4F8-462D-AC78-07A67F964929}" type="parTrans" cxnId="{61CDDD95-56AB-4CE5-9C03-7DF357610124}">
      <dgm:prSet/>
      <dgm:spPr/>
      <dgm:t>
        <a:bodyPr/>
        <a:lstStyle/>
        <a:p>
          <a:endParaRPr lang="en-US"/>
        </a:p>
      </dgm:t>
    </dgm:pt>
    <dgm:pt modelId="{B29CCCCA-23A4-4C5C-8548-6A578479D03C}" type="sibTrans" cxnId="{61CDDD95-56AB-4CE5-9C03-7DF357610124}">
      <dgm:prSet/>
      <dgm:spPr/>
      <dgm:t>
        <a:bodyPr/>
        <a:lstStyle/>
        <a:p>
          <a:pPr>
            <a:lnSpc>
              <a:spcPct val="100000"/>
            </a:lnSpc>
          </a:pPr>
          <a:endParaRPr lang="en-US"/>
        </a:p>
      </dgm:t>
    </dgm:pt>
    <dgm:pt modelId="{6FE6596C-62C2-485C-BBDC-5471C9A151FF}">
      <dgm:prSet/>
      <dgm:spPr/>
      <dgm:t>
        <a:bodyPr/>
        <a:lstStyle/>
        <a:p>
          <a:pPr algn="just">
            <a:lnSpc>
              <a:spcPct val="100000"/>
            </a:lnSpc>
          </a:pPr>
          <a:r>
            <a:rPr lang="en-IN" dirty="0">
              <a:latin typeface="Arial" panose="020B0604020202020204" pitchFamily="34" charset="0"/>
              <a:cs typeface="Arial" panose="020B0604020202020204" pitchFamily="34" charset="0"/>
            </a:rPr>
            <a:t>The reduction in the number of customers coming to visit the business, as well as the high cost of operations and intense competition online.</a:t>
          </a:r>
          <a:endParaRPr lang="en-US" dirty="0">
            <a:latin typeface="Arial" panose="020B0604020202020204" pitchFamily="34" charset="0"/>
            <a:cs typeface="Arial" panose="020B0604020202020204" pitchFamily="34" charset="0"/>
          </a:endParaRPr>
        </a:p>
      </dgm:t>
    </dgm:pt>
    <dgm:pt modelId="{229CF504-89AE-493D-A517-8E0797C57452}" type="parTrans" cxnId="{44ABD9F8-BE0F-45B7-930E-D898BDF0174E}">
      <dgm:prSet/>
      <dgm:spPr/>
      <dgm:t>
        <a:bodyPr/>
        <a:lstStyle/>
        <a:p>
          <a:endParaRPr lang="en-US"/>
        </a:p>
      </dgm:t>
    </dgm:pt>
    <dgm:pt modelId="{75776402-0C0B-4534-A114-C908F53EB93B}" type="sibTrans" cxnId="{44ABD9F8-BE0F-45B7-930E-D898BDF0174E}">
      <dgm:prSet/>
      <dgm:spPr/>
      <dgm:t>
        <a:bodyPr/>
        <a:lstStyle/>
        <a:p>
          <a:pPr>
            <a:lnSpc>
              <a:spcPct val="100000"/>
            </a:lnSpc>
          </a:pPr>
          <a:endParaRPr lang="en-US"/>
        </a:p>
      </dgm:t>
    </dgm:pt>
    <dgm:pt modelId="{F0C2D516-0C97-41F4-B0CE-816BFE887137}">
      <dgm:prSet/>
      <dgm:spPr/>
      <dgm:t>
        <a:bodyPr/>
        <a:lstStyle/>
        <a:p>
          <a:pPr algn="just">
            <a:lnSpc>
              <a:spcPct val="100000"/>
            </a:lnSpc>
          </a:pPr>
          <a:r>
            <a:rPr lang="en-IN" dirty="0">
              <a:latin typeface="Arial" panose="020B0604020202020204" pitchFamily="34" charset="0"/>
              <a:cs typeface="Arial" panose="020B0604020202020204" pitchFamily="34" charset="0"/>
            </a:rPr>
            <a:t>Direct effect of the shop in terms of the profitability and sustainability in the long term, regarding the general supply chain and inflation pressure in the UK floriculture sector.</a:t>
          </a:r>
          <a:endParaRPr lang="en-US" dirty="0">
            <a:latin typeface="Arial" panose="020B0604020202020204" pitchFamily="34" charset="0"/>
            <a:cs typeface="Arial" panose="020B0604020202020204" pitchFamily="34" charset="0"/>
          </a:endParaRPr>
        </a:p>
      </dgm:t>
    </dgm:pt>
    <dgm:pt modelId="{2B96E76D-1689-408E-92F9-8E3E71EDA362}" type="parTrans" cxnId="{886760E0-89C8-4E4F-8783-C073602FF2A1}">
      <dgm:prSet/>
      <dgm:spPr/>
      <dgm:t>
        <a:bodyPr/>
        <a:lstStyle/>
        <a:p>
          <a:endParaRPr lang="en-US"/>
        </a:p>
      </dgm:t>
    </dgm:pt>
    <dgm:pt modelId="{911DB967-8F5C-4C35-8A41-C7AF6D16D73B}" type="sibTrans" cxnId="{886760E0-89C8-4E4F-8783-C073602FF2A1}">
      <dgm:prSet/>
      <dgm:spPr/>
      <dgm:t>
        <a:bodyPr/>
        <a:lstStyle/>
        <a:p>
          <a:endParaRPr lang="en-US"/>
        </a:p>
      </dgm:t>
    </dgm:pt>
    <dgm:pt modelId="{80CF2ACB-31B7-43DC-96B4-FB2C6E3DB617}" type="pres">
      <dgm:prSet presAssocID="{B5C29F13-0208-49A1-A484-726A98EF46A0}" presName="root" presStyleCnt="0">
        <dgm:presLayoutVars>
          <dgm:dir/>
          <dgm:resizeHandles val="exact"/>
        </dgm:presLayoutVars>
      </dgm:prSet>
      <dgm:spPr/>
    </dgm:pt>
    <dgm:pt modelId="{9E319E36-2205-4425-93BE-31DEBC7B29CB}" type="pres">
      <dgm:prSet presAssocID="{B5C29F13-0208-49A1-A484-726A98EF46A0}" presName="container" presStyleCnt="0">
        <dgm:presLayoutVars>
          <dgm:dir/>
          <dgm:resizeHandles val="exact"/>
        </dgm:presLayoutVars>
      </dgm:prSet>
      <dgm:spPr/>
    </dgm:pt>
    <dgm:pt modelId="{24D636AC-9989-4F18-990D-DF4AA67337A1}" type="pres">
      <dgm:prSet presAssocID="{3C186C42-F9E9-4F50-9E50-9A312F12CDB3}" presName="compNode" presStyleCnt="0"/>
      <dgm:spPr/>
    </dgm:pt>
    <dgm:pt modelId="{9EDF0E3A-5253-49E7-86E4-920855B5AD96}" type="pres">
      <dgm:prSet presAssocID="{3C186C42-F9E9-4F50-9E50-9A312F12CDB3}" presName="iconBgRect" presStyleLbl="bgShp" presStyleIdx="0" presStyleCnt="4"/>
      <dgm:spPr/>
    </dgm:pt>
    <dgm:pt modelId="{7501FAA8-E8E2-4955-9D6F-F3C1F57B37DA}" type="pres">
      <dgm:prSet presAssocID="{3C186C42-F9E9-4F50-9E50-9A312F12CD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3FA2E490-32FD-42FB-8B30-B6E7CB8B16A7}" type="pres">
      <dgm:prSet presAssocID="{3C186C42-F9E9-4F50-9E50-9A312F12CDB3}" presName="spaceRect" presStyleCnt="0"/>
      <dgm:spPr/>
    </dgm:pt>
    <dgm:pt modelId="{D3C6C3F5-0805-4D52-A87D-76E205FD9E10}" type="pres">
      <dgm:prSet presAssocID="{3C186C42-F9E9-4F50-9E50-9A312F12CDB3}" presName="textRect" presStyleLbl="revTx" presStyleIdx="0" presStyleCnt="4">
        <dgm:presLayoutVars>
          <dgm:chMax val="1"/>
          <dgm:chPref val="1"/>
        </dgm:presLayoutVars>
      </dgm:prSet>
      <dgm:spPr/>
    </dgm:pt>
    <dgm:pt modelId="{3075493D-E525-452F-A76D-11D32AF94261}" type="pres">
      <dgm:prSet presAssocID="{7A04E4BF-2160-4798-AAF9-179BA62EC461}" presName="sibTrans" presStyleLbl="sibTrans2D1" presStyleIdx="0" presStyleCnt="0"/>
      <dgm:spPr/>
    </dgm:pt>
    <dgm:pt modelId="{45479FE2-8588-41F5-B7D7-2FF1800F8AAC}" type="pres">
      <dgm:prSet presAssocID="{01731F12-B771-406C-95EF-C03831CC20FD}" presName="compNode" presStyleCnt="0"/>
      <dgm:spPr/>
    </dgm:pt>
    <dgm:pt modelId="{E3C08699-4347-42B2-8860-5353402BECD6}" type="pres">
      <dgm:prSet presAssocID="{01731F12-B771-406C-95EF-C03831CC20FD}" presName="iconBgRect" presStyleLbl="bgShp" presStyleIdx="1" presStyleCnt="4"/>
      <dgm:spPr/>
    </dgm:pt>
    <dgm:pt modelId="{01B0AE3D-A92B-46FB-9FE1-0EA346175211}" type="pres">
      <dgm:prSet presAssocID="{01731F12-B771-406C-95EF-C03831CC20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ading"/>
        </a:ext>
      </dgm:extLst>
    </dgm:pt>
    <dgm:pt modelId="{FBB6FA2F-187A-431A-B34C-FC26C41E15BD}" type="pres">
      <dgm:prSet presAssocID="{01731F12-B771-406C-95EF-C03831CC20FD}" presName="spaceRect" presStyleCnt="0"/>
      <dgm:spPr/>
    </dgm:pt>
    <dgm:pt modelId="{368CF0FE-02C7-4A3A-AC57-DCB5BC757362}" type="pres">
      <dgm:prSet presAssocID="{01731F12-B771-406C-95EF-C03831CC20FD}" presName="textRect" presStyleLbl="revTx" presStyleIdx="1" presStyleCnt="4">
        <dgm:presLayoutVars>
          <dgm:chMax val="1"/>
          <dgm:chPref val="1"/>
        </dgm:presLayoutVars>
      </dgm:prSet>
      <dgm:spPr/>
    </dgm:pt>
    <dgm:pt modelId="{A5BDF42E-6960-44A8-AB57-9AA970407849}" type="pres">
      <dgm:prSet presAssocID="{B29CCCCA-23A4-4C5C-8548-6A578479D03C}" presName="sibTrans" presStyleLbl="sibTrans2D1" presStyleIdx="0" presStyleCnt="0"/>
      <dgm:spPr/>
    </dgm:pt>
    <dgm:pt modelId="{DF049AEC-A91E-41E6-A09E-0ECEAB1EC3AD}" type="pres">
      <dgm:prSet presAssocID="{6FE6596C-62C2-485C-BBDC-5471C9A151FF}" presName="compNode" presStyleCnt="0"/>
      <dgm:spPr/>
    </dgm:pt>
    <dgm:pt modelId="{4E2BFC46-835F-4DCE-A0C8-EE8554741902}" type="pres">
      <dgm:prSet presAssocID="{6FE6596C-62C2-485C-BBDC-5471C9A151FF}" presName="iconBgRect" presStyleLbl="bgShp" presStyleIdx="2" presStyleCnt="4"/>
      <dgm:spPr/>
    </dgm:pt>
    <dgm:pt modelId="{897FD4D1-FC2A-40AC-A466-FA595426F8D6}" type="pres">
      <dgm:prSet presAssocID="{6FE6596C-62C2-485C-BBDC-5471C9A151F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230F0B3F-D502-4B52-8855-B2661792D090}" type="pres">
      <dgm:prSet presAssocID="{6FE6596C-62C2-485C-BBDC-5471C9A151FF}" presName="spaceRect" presStyleCnt="0"/>
      <dgm:spPr/>
    </dgm:pt>
    <dgm:pt modelId="{9FAD0A8D-1143-4A3C-A114-CAA030520F1B}" type="pres">
      <dgm:prSet presAssocID="{6FE6596C-62C2-485C-BBDC-5471C9A151FF}" presName="textRect" presStyleLbl="revTx" presStyleIdx="2" presStyleCnt="4">
        <dgm:presLayoutVars>
          <dgm:chMax val="1"/>
          <dgm:chPref val="1"/>
        </dgm:presLayoutVars>
      </dgm:prSet>
      <dgm:spPr/>
    </dgm:pt>
    <dgm:pt modelId="{54A4CA95-B74F-45E4-8250-7D41BD713D58}" type="pres">
      <dgm:prSet presAssocID="{75776402-0C0B-4534-A114-C908F53EB93B}" presName="sibTrans" presStyleLbl="sibTrans2D1" presStyleIdx="0" presStyleCnt="0"/>
      <dgm:spPr/>
    </dgm:pt>
    <dgm:pt modelId="{B9293F4C-82A3-422B-A34A-7A5BC46E1438}" type="pres">
      <dgm:prSet presAssocID="{F0C2D516-0C97-41F4-B0CE-816BFE887137}" presName="compNode" presStyleCnt="0"/>
      <dgm:spPr/>
    </dgm:pt>
    <dgm:pt modelId="{2B2CE013-1E13-4D12-A21E-773C1F6CF511}" type="pres">
      <dgm:prSet presAssocID="{F0C2D516-0C97-41F4-B0CE-816BFE887137}" presName="iconBgRect" presStyleLbl="bgShp" presStyleIdx="3" presStyleCnt="4"/>
      <dgm:spPr/>
    </dgm:pt>
    <dgm:pt modelId="{75774C8D-E838-48C8-A852-C65675F1262C}" type="pres">
      <dgm:prSet presAssocID="{F0C2D516-0C97-41F4-B0CE-816BFE8871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Graph with Upward Trend"/>
        </a:ext>
      </dgm:extLst>
    </dgm:pt>
    <dgm:pt modelId="{49D9999E-ABB2-4370-827F-B1624BFA44A2}" type="pres">
      <dgm:prSet presAssocID="{F0C2D516-0C97-41F4-B0CE-816BFE887137}" presName="spaceRect" presStyleCnt="0"/>
      <dgm:spPr/>
    </dgm:pt>
    <dgm:pt modelId="{CD912FAD-91AD-4D56-A9AB-3A1DD274A750}" type="pres">
      <dgm:prSet presAssocID="{F0C2D516-0C97-41F4-B0CE-816BFE887137}" presName="textRect" presStyleLbl="revTx" presStyleIdx="3" presStyleCnt="4">
        <dgm:presLayoutVars>
          <dgm:chMax val="1"/>
          <dgm:chPref val="1"/>
        </dgm:presLayoutVars>
      </dgm:prSet>
      <dgm:spPr/>
    </dgm:pt>
  </dgm:ptLst>
  <dgm:cxnLst>
    <dgm:cxn modelId="{AC12A12B-A77D-462C-906C-7D20A45E923F}" type="presOf" srcId="{7A04E4BF-2160-4798-AAF9-179BA62EC461}" destId="{3075493D-E525-452F-A76D-11D32AF94261}" srcOrd="0" destOrd="0" presId="urn:microsoft.com/office/officeart/2018/2/layout/IconCircleList"/>
    <dgm:cxn modelId="{3B2F0433-49BA-496F-9136-81ED6913FFB3}" type="presOf" srcId="{75776402-0C0B-4534-A114-C908F53EB93B}" destId="{54A4CA95-B74F-45E4-8250-7D41BD713D58}" srcOrd="0" destOrd="0" presId="urn:microsoft.com/office/officeart/2018/2/layout/IconCircleList"/>
    <dgm:cxn modelId="{2FED1A5E-E681-4575-A588-1A6C9CE25578}" type="presOf" srcId="{01731F12-B771-406C-95EF-C03831CC20FD}" destId="{368CF0FE-02C7-4A3A-AC57-DCB5BC757362}" srcOrd="0" destOrd="0" presId="urn:microsoft.com/office/officeart/2018/2/layout/IconCircleList"/>
    <dgm:cxn modelId="{C2BFF26C-1826-45F3-B080-5F0B0962AA9A}" srcId="{B5C29F13-0208-49A1-A484-726A98EF46A0}" destId="{3C186C42-F9E9-4F50-9E50-9A312F12CDB3}" srcOrd="0" destOrd="0" parTransId="{A03AC211-DA8A-4BD8-8EE9-D986ADD9998E}" sibTransId="{7A04E4BF-2160-4798-AAF9-179BA62EC461}"/>
    <dgm:cxn modelId="{104FEA52-06C7-4B37-A24D-12CC9C35E52D}" type="presOf" srcId="{F0C2D516-0C97-41F4-B0CE-816BFE887137}" destId="{CD912FAD-91AD-4D56-A9AB-3A1DD274A750}" srcOrd="0" destOrd="0" presId="urn:microsoft.com/office/officeart/2018/2/layout/IconCircleList"/>
    <dgm:cxn modelId="{61CDDD95-56AB-4CE5-9C03-7DF357610124}" srcId="{B5C29F13-0208-49A1-A484-726A98EF46A0}" destId="{01731F12-B771-406C-95EF-C03831CC20FD}" srcOrd="1" destOrd="0" parTransId="{C8032BA3-E4F8-462D-AC78-07A67F964929}" sibTransId="{B29CCCCA-23A4-4C5C-8548-6A578479D03C}"/>
    <dgm:cxn modelId="{886760E0-89C8-4E4F-8783-C073602FF2A1}" srcId="{B5C29F13-0208-49A1-A484-726A98EF46A0}" destId="{F0C2D516-0C97-41F4-B0CE-816BFE887137}" srcOrd="3" destOrd="0" parTransId="{2B96E76D-1689-408E-92F9-8E3E71EDA362}" sibTransId="{911DB967-8F5C-4C35-8A41-C7AF6D16D73B}"/>
    <dgm:cxn modelId="{C9EFCFE0-72D4-4B07-BAE3-48633C4B1220}" type="presOf" srcId="{B29CCCCA-23A4-4C5C-8548-6A578479D03C}" destId="{A5BDF42E-6960-44A8-AB57-9AA970407849}" srcOrd="0" destOrd="0" presId="urn:microsoft.com/office/officeart/2018/2/layout/IconCircleList"/>
    <dgm:cxn modelId="{843986E6-4023-4C81-BD07-7D7519C434F6}" type="presOf" srcId="{B5C29F13-0208-49A1-A484-726A98EF46A0}" destId="{80CF2ACB-31B7-43DC-96B4-FB2C6E3DB617}" srcOrd="0" destOrd="0" presId="urn:microsoft.com/office/officeart/2018/2/layout/IconCircleList"/>
    <dgm:cxn modelId="{E7D394EE-F7A0-45DB-BAC3-1F4AC77EE10C}" type="presOf" srcId="{3C186C42-F9E9-4F50-9E50-9A312F12CDB3}" destId="{D3C6C3F5-0805-4D52-A87D-76E205FD9E10}" srcOrd="0" destOrd="0" presId="urn:microsoft.com/office/officeart/2018/2/layout/IconCircleList"/>
    <dgm:cxn modelId="{46CAF1F2-6F23-4453-9303-AFBEB63B1118}" type="presOf" srcId="{6FE6596C-62C2-485C-BBDC-5471C9A151FF}" destId="{9FAD0A8D-1143-4A3C-A114-CAA030520F1B}" srcOrd="0" destOrd="0" presId="urn:microsoft.com/office/officeart/2018/2/layout/IconCircleList"/>
    <dgm:cxn modelId="{44ABD9F8-BE0F-45B7-930E-D898BDF0174E}" srcId="{B5C29F13-0208-49A1-A484-726A98EF46A0}" destId="{6FE6596C-62C2-485C-BBDC-5471C9A151FF}" srcOrd="2" destOrd="0" parTransId="{229CF504-89AE-493D-A517-8E0797C57452}" sibTransId="{75776402-0C0B-4534-A114-C908F53EB93B}"/>
    <dgm:cxn modelId="{21F1C258-1301-4227-9838-DEBB3040887F}" type="presParOf" srcId="{80CF2ACB-31B7-43DC-96B4-FB2C6E3DB617}" destId="{9E319E36-2205-4425-93BE-31DEBC7B29CB}" srcOrd="0" destOrd="0" presId="urn:microsoft.com/office/officeart/2018/2/layout/IconCircleList"/>
    <dgm:cxn modelId="{7A83957C-EA52-444D-B559-64BAD8DEC6AF}" type="presParOf" srcId="{9E319E36-2205-4425-93BE-31DEBC7B29CB}" destId="{24D636AC-9989-4F18-990D-DF4AA67337A1}" srcOrd="0" destOrd="0" presId="urn:microsoft.com/office/officeart/2018/2/layout/IconCircleList"/>
    <dgm:cxn modelId="{196D33D9-EA10-4236-995D-3425B22E6185}" type="presParOf" srcId="{24D636AC-9989-4F18-990D-DF4AA67337A1}" destId="{9EDF0E3A-5253-49E7-86E4-920855B5AD96}" srcOrd="0" destOrd="0" presId="urn:microsoft.com/office/officeart/2018/2/layout/IconCircleList"/>
    <dgm:cxn modelId="{FDDD9A16-A029-4D07-8592-E8AD32E8AA10}" type="presParOf" srcId="{24D636AC-9989-4F18-990D-DF4AA67337A1}" destId="{7501FAA8-E8E2-4955-9D6F-F3C1F57B37DA}" srcOrd="1" destOrd="0" presId="urn:microsoft.com/office/officeart/2018/2/layout/IconCircleList"/>
    <dgm:cxn modelId="{E439B4E7-5390-4345-82F9-5A4C8966E188}" type="presParOf" srcId="{24D636AC-9989-4F18-990D-DF4AA67337A1}" destId="{3FA2E490-32FD-42FB-8B30-B6E7CB8B16A7}" srcOrd="2" destOrd="0" presId="urn:microsoft.com/office/officeart/2018/2/layout/IconCircleList"/>
    <dgm:cxn modelId="{1D177DF8-1C1B-49C4-93CD-C01A9F4881F0}" type="presParOf" srcId="{24D636AC-9989-4F18-990D-DF4AA67337A1}" destId="{D3C6C3F5-0805-4D52-A87D-76E205FD9E10}" srcOrd="3" destOrd="0" presId="urn:microsoft.com/office/officeart/2018/2/layout/IconCircleList"/>
    <dgm:cxn modelId="{6D5CADC4-3CBC-4E82-8BBC-150B8A8F690D}" type="presParOf" srcId="{9E319E36-2205-4425-93BE-31DEBC7B29CB}" destId="{3075493D-E525-452F-A76D-11D32AF94261}" srcOrd="1" destOrd="0" presId="urn:microsoft.com/office/officeart/2018/2/layout/IconCircleList"/>
    <dgm:cxn modelId="{02BD5A51-964A-4865-807D-C1AAA84028F4}" type="presParOf" srcId="{9E319E36-2205-4425-93BE-31DEBC7B29CB}" destId="{45479FE2-8588-41F5-B7D7-2FF1800F8AAC}" srcOrd="2" destOrd="0" presId="urn:microsoft.com/office/officeart/2018/2/layout/IconCircleList"/>
    <dgm:cxn modelId="{925589B1-F214-4861-9BEB-33AA9C4E71B9}" type="presParOf" srcId="{45479FE2-8588-41F5-B7D7-2FF1800F8AAC}" destId="{E3C08699-4347-42B2-8860-5353402BECD6}" srcOrd="0" destOrd="0" presId="urn:microsoft.com/office/officeart/2018/2/layout/IconCircleList"/>
    <dgm:cxn modelId="{95D8006F-DC12-4DAF-AF26-A454F2CD8D04}" type="presParOf" srcId="{45479FE2-8588-41F5-B7D7-2FF1800F8AAC}" destId="{01B0AE3D-A92B-46FB-9FE1-0EA346175211}" srcOrd="1" destOrd="0" presId="urn:microsoft.com/office/officeart/2018/2/layout/IconCircleList"/>
    <dgm:cxn modelId="{B05AE07B-0860-42D3-90CD-5952ECB3E6C6}" type="presParOf" srcId="{45479FE2-8588-41F5-B7D7-2FF1800F8AAC}" destId="{FBB6FA2F-187A-431A-B34C-FC26C41E15BD}" srcOrd="2" destOrd="0" presId="urn:microsoft.com/office/officeart/2018/2/layout/IconCircleList"/>
    <dgm:cxn modelId="{CF1AB8D1-2C71-4C8A-A5E9-8F35DEEF5613}" type="presParOf" srcId="{45479FE2-8588-41F5-B7D7-2FF1800F8AAC}" destId="{368CF0FE-02C7-4A3A-AC57-DCB5BC757362}" srcOrd="3" destOrd="0" presId="urn:microsoft.com/office/officeart/2018/2/layout/IconCircleList"/>
    <dgm:cxn modelId="{C1BFC10D-0D0E-4E2A-AE3C-9A979AD7E007}" type="presParOf" srcId="{9E319E36-2205-4425-93BE-31DEBC7B29CB}" destId="{A5BDF42E-6960-44A8-AB57-9AA970407849}" srcOrd="3" destOrd="0" presId="urn:microsoft.com/office/officeart/2018/2/layout/IconCircleList"/>
    <dgm:cxn modelId="{969289C4-AC23-4F3C-82A3-DC0169DD408A}" type="presParOf" srcId="{9E319E36-2205-4425-93BE-31DEBC7B29CB}" destId="{DF049AEC-A91E-41E6-A09E-0ECEAB1EC3AD}" srcOrd="4" destOrd="0" presId="urn:microsoft.com/office/officeart/2018/2/layout/IconCircleList"/>
    <dgm:cxn modelId="{36F04531-9A8E-44C4-A4C8-B3DCC174B0FB}" type="presParOf" srcId="{DF049AEC-A91E-41E6-A09E-0ECEAB1EC3AD}" destId="{4E2BFC46-835F-4DCE-A0C8-EE8554741902}" srcOrd="0" destOrd="0" presId="urn:microsoft.com/office/officeart/2018/2/layout/IconCircleList"/>
    <dgm:cxn modelId="{FBAEC8A6-17DD-453D-BF57-8019610CD33D}" type="presParOf" srcId="{DF049AEC-A91E-41E6-A09E-0ECEAB1EC3AD}" destId="{897FD4D1-FC2A-40AC-A466-FA595426F8D6}" srcOrd="1" destOrd="0" presId="urn:microsoft.com/office/officeart/2018/2/layout/IconCircleList"/>
    <dgm:cxn modelId="{7015D109-4121-4B37-9238-F1BB03ED4D90}" type="presParOf" srcId="{DF049AEC-A91E-41E6-A09E-0ECEAB1EC3AD}" destId="{230F0B3F-D502-4B52-8855-B2661792D090}" srcOrd="2" destOrd="0" presId="urn:microsoft.com/office/officeart/2018/2/layout/IconCircleList"/>
    <dgm:cxn modelId="{3F11D4F7-81E7-4100-A0B5-24CE5F592B26}" type="presParOf" srcId="{DF049AEC-A91E-41E6-A09E-0ECEAB1EC3AD}" destId="{9FAD0A8D-1143-4A3C-A114-CAA030520F1B}" srcOrd="3" destOrd="0" presId="urn:microsoft.com/office/officeart/2018/2/layout/IconCircleList"/>
    <dgm:cxn modelId="{B74505EE-FD30-4DE3-B31F-A7DF486A18AB}" type="presParOf" srcId="{9E319E36-2205-4425-93BE-31DEBC7B29CB}" destId="{54A4CA95-B74F-45E4-8250-7D41BD713D58}" srcOrd="5" destOrd="0" presId="urn:microsoft.com/office/officeart/2018/2/layout/IconCircleList"/>
    <dgm:cxn modelId="{4D99134B-FECD-4463-A41B-5E66553B0835}" type="presParOf" srcId="{9E319E36-2205-4425-93BE-31DEBC7B29CB}" destId="{B9293F4C-82A3-422B-A34A-7A5BC46E1438}" srcOrd="6" destOrd="0" presId="urn:microsoft.com/office/officeart/2018/2/layout/IconCircleList"/>
    <dgm:cxn modelId="{5E07AF71-EF7E-41A7-8BE1-0E35F3D064FD}" type="presParOf" srcId="{B9293F4C-82A3-422B-A34A-7A5BC46E1438}" destId="{2B2CE013-1E13-4D12-A21E-773C1F6CF511}" srcOrd="0" destOrd="0" presId="urn:microsoft.com/office/officeart/2018/2/layout/IconCircleList"/>
    <dgm:cxn modelId="{1AB31784-E3D9-4508-BFC1-850D270EB18A}" type="presParOf" srcId="{B9293F4C-82A3-422B-A34A-7A5BC46E1438}" destId="{75774C8D-E838-48C8-A852-C65675F1262C}" srcOrd="1" destOrd="0" presId="urn:microsoft.com/office/officeart/2018/2/layout/IconCircleList"/>
    <dgm:cxn modelId="{41437F29-6D94-44BF-B0F7-FD6E76C6F994}" type="presParOf" srcId="{B9293F4C-82A3-422B-A34A-7A5BC46E1438}" destId="{49D9999E-ABB2-4370-827F-B1624BFA44A2}" srcOrd="2" destOrd="0" presId="urn:microsoft.com/office/officeart/2018/2/layout/IconCircleList"/>
    <dgm:cxn modelId="{4973FEF4-1454-457A-AC3E-5524155816F9}" type="presParOf" srcId="{B9293F4C-82A3-422B-A34A-7A5BC46E1438}" destId="{CD912FAD-91AD-4D56-A9AB-3A1DD274A75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DBE937-BA3C-46AA-A228-A9C5E0A9B76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2A71940-8E05-466C-BF9F-A02DE8213724}">
      <dgm:prSet/>
      <dgm:spPr/>
      <dgm:t>
        <a:bodyPr/>
        <a:lstStyle/>
        <a:p>
          <a:pPr algn="just">
            <a:lnSpc>
              <a:spcPct val="100000"/>
            </a:lnSpc>
          </a:pPr>
          <a:r>
            <a:rPr lang="en-IN" dirty="0">
              <a:latin typeface="Arial" panose="020B0604020202020204" pitchFamily="34" charset="0"/>
              <a:cs typeface="Arial" panose="020B0604020202020204" pitchFamily="34" charset="0"/>
            </a:rPr>
            <a:t>The most important parties in this issue are the owners (Liam and Priya) controlling the work and making decisions done in Green Haven Florists.</a:t>
          </a:r>
          <a:endParaRPr lang="en-US" dirty="0">
            <a:latin typeface="Arial" panose="020B0604020202020204" pitchFamily="34" charset="0"/>
            <a:cs typeface="Arial" panose="020B0604020202020204" pitchFamily="34" charset="0"/>
          </a:endParaRPr>
        </a:p>
      </dgm:t>
    </dgm:pt>
    <dgm:pt modelId="{A5854FFC-9792-43F2-AC95-D77BBCF24D07}" type="parTrans" cxnId="{E168C443-6B0F-4AB9-BD5A-C88971718358}">
      <dgm:prSet/>
      <dgm:spPr/>
      <dgm:t>
        <a:bodyPr/>
        <a:lstStyle/>
        <a:p>
          <a:endParaRPr lang="en-US"/>
        </a:p>
      </dgm:t>
    </dgm:pt>
    <dgm:pt modelId="{065BC42C-A768-44B2-949B-AD881E42E513}" type="sibTrans" cxnId="{E168C443-6B0F-4AB9-BD5A-C88971718358}">
      <dgm:prSet/>
      <dgm:spPr/>
      <dgm:t>
        <a:bodyPr/>
        <a:lstStyle/>
        <a:p>
          <a:pPr>
            <a:lnSpc>
              <a:spcPct val="100000"/>
            </a:lnSpc>
          </a:pPr>
          <a:endParaRPr lang="en-US"/>
        </a:p>
      </dgm:t>
    </dgm:pt>
    <dgm:pt modelId="{5AE3BF37-DFF6-45CD-ADF4-E0D1B8C4B528}">
      <dgm:prSet/>
      <dgm:spPr/>
      <dgm:t>
        <a:bodyPr/>
        <a:lstStyle/>
        <a:p>
          <a:pPr algn="just">
            <a:lnSpc>
              <a:spcPct val="100000"/>
            </a:lnSpc>
          </a:pPr>
          <a:r>
            <a:rPr lang="en-IN">
              <a:latin typeface="Arial" panose="020B0604020202020204" pitchFamily="34" charset="0"/>
              <a:cs typeface="Arial" panose="020B0604020202020204" pitchFamily="34" charset="0"/>
            </a:rPr>
            <a:t>Clientele includes walk-in shoppers and clients who are corporate and event organisers.</a:t>
          </a:r>
          <a:endParaRPr lang="en-US">
            <a:latin typeface="Arial" panose="020B0604020202020204" pitchFamily="34" charset="0"/>
            <a:cs typeface="Arial" panose="020B0604020202020204" pitchFamily="34" charset="0"/>
          </a:endParaRPr>
        </a:p>
      </dgm:t>
    </dgm:pt>
    <dgm:pt modelId="{62803B21-FEA4-4ABC-BEC7-3955CD16AE9F}" type="parTrans" cxnId="{044A317E-4D31-472F-A0BB-F330B1B6BBCC}">
      <dgm:prSet/>
      <dgm:spPr/>
      <dgm:t>
        <a:bodyPr/>
        <a:lstStyle/>
        <a:p>
          <a:endParaRPr lang="en-US"/>
        </a:p>
      </dgm:t>
    </dgm:pt>
    <dgm:pt modelId="{1A548919-0633-4654-A9E7-CF7F6F9029AB}" type="sibTrans" cxnId="{044A317E-4D31-472F-A0BB-F330B1B6BBCC}">
      <dgm:prSet/>
      <dgm:spPr/>
      <dgm:t>
        <a:bodyPr/>
        <a:lstStyle/>
        <a:p>
          <a:pPr>
            <a:lnSpc>
              <a:spcPct val="100000"/>
            </a:lnSpc>
          </a:pPr>
          <a:endParaRPr lang="en-US"/>
        </a:p>
      </dgm:t>
    </dgm:pt>
    <dgm:pt modelId="{273978E9-609F-4D12-9F7B-6C050A88EA51}">
      <dgm:prSet/>
      <dgm:spPr/>
      <dgm:t>
        <a:bodyPr/>
        <a:lstStyle/>
        <a:p>
          <a:pPr algn="just">
            <a:lnSpc>
              <a:spcPct val="100000"/>
            </a:lnSpc>
          </a:pPr>
          <a:r>
            <a:rPr lang="en-IN">
              <a:latin typeface="Arial" panose="020B0604020202020204" pitchFamily="34" charset="0"/>
              <a:cs typeface="Arial" panose="020B0604020202020204" pitchFamily="34" charset="0"/>
            </a:rPr>
            <a:t>The company is based in Norwich, United Kingdom, an area that experiences poor human traffic.</a:t>
          </a:r>
          <a:endParaRPr lang="en-US">
            <a:latin typeface="Arial" panose="020B0604020202020204" pitchFamily="34" charset="0"/>
            <a:cs typeface="Arial" panose="020B0604020202020204" pitchFamily="34" charset="0"/>
          </a:endParaRPr>
        </a:p>
      </dgm:t>
    </dgm:pt>
    <dgm:pt modelId="{9C47C228-76F0-4C41-B09C-BA541382EB7F}" type="parTrans" cxnId="{20762027-18FD-4B70-9CA8-01D8C912BE85}">
      <dgm:prSet/>
      <dgm:spPr/>
      <dgm:t>
        <a:bodyPr/>
        <a:lstStyle/>
        <a:p>
          <a:endParaRPr lang="en-US"/>
        </a:p>
      </dgm:t>
    </dgm:pt>
    <dgm:pt modelId="{50EE3F1E-52FB-4967-A55A-92BD1F851D51}" type="sibTrans" cxnId="{20762027-18FD-4B70-9CA8-01D8C912BE85}">
      <dgm:prSet/>
      <dgm:spPr/>
      <dgm:t>
        <a:bodyPr/>
        <a:lstStyle/>
        <a:p>
          <a:pPr>
            <a:lnSpc>
              <a:spcPct val="100000"/>
            </a:lnSpc>
          </a:pPr>
          <a:endParaRPr lang="en-US"/>
        </a:p>
      </dgm:t>
    </dgm:pt>
    <dgm:pt modelId="{073CA0E7-58E0-4DF1-9B46-3D6AA5BDB203}">
      <dgm:prSet/>
      <dgm:spPr/>
      <dgm:t>
        <a:bodyPr/>
        <a:lstStyle/>
        <a:p>
          <a:pPr algn="just">
            <a:lnSpc>
              <a:spcPct val="100000"/>
            </a:lnSpc>
          </a:pPr>
          <a:r>
            <a:rPr lang="en-IN">
              <a:latin typeface="Arial" panose="020B0604020202020204" pitchFamily="34" charset="0"/>
              <a:cs typeface="Arial" panose="020B0604020202020204" pitchFamily="34" charset="0"/>
            </a:rPr>
            <a:t>The issue has been exacerbated during the past 12 months, particularly following the post-pandemic shift in consumer behaviour and growing competition.</a:t>
          </a:r>
          <a:endParaRPr lang="en-US">
            <a:latin typeface="Arial" panose="020B0604020202020204" pitchFamily="34" charset="0"/>
            <a:cs typeface="Arial" panose="020B0604020202020204" pitchFamily="34" charset="0"/>
          </a:endParaRPr>
        </a:p>
      </dgm:t>
    </dgm:pt>
    <dgm:pt modelId="{A4D5CDB5-6811-4B29-9D00-3C64CC4553A3}" type="parTrans" cxnId="{EA478431-C6F1-4A80-A909-DEC0D3EA36C8}">
      <dgm:prSet/>
      <dgm:spPr/>
      <dgm:t>
        <a:bodyPr/>
        <a:lstStyle/>
        <a:p>
          <a:endParaRPr lang="en-US"/>
        </a:p>
      </dgm:t>
    </dgm:pt>
    <dgm:pt modelId="{D671E4F8-77C1-4572-B3CC-421951C14D5A}" type="sibTrans" cxnId="{EA478431-C6F1-4A80-A909-DEC0D3EA36C8}">
      <dgm:prSet/>
      <dgm:spPr/>
      <dgm:t>
        <a:bodyPr/>
        <a:lstStyle/>
        <a:p>
          <a:endParaRPr lang="en-US"/>
        </a:p>
      </dgm:t>
    </dgm:pt>
    <dgm:pt modelId="{5366D021-DC8D-49D6-B5EC-1405DD9FAD87}" type="pres">
      <dgm:prSet presAssocID="{1ADBE937-BA3C-46AA-A228-A9C5E0A9B762}" presName="root" presStyleCnt="0">
        <dgm:presLayoutVars>
          <dgm:dir/>
          <dgm:resizeHandles val="exact"/>
        </dgm:presLayoutVars>
      </dgm:prSet>
      <dgm:spPr/>
    </dgm:pt>
    <dgm:pt modelId="{94F4C077-634D-4F68-8523-F14EEDF73E73}" type="pres">
      <dgm:prSet presAssocID="{1ADBE937-BA3C-46AA-A228-A9C5E0A9B762}" presName="container" presStyleCnt="0">
        <dgm:presLayoutVars>
          <dgm:dir/>
          <dgm:resizeHandles val="exact"/>
        </dgm:presLayoutVars>
      </dgm:prSet>
      <dgm:spPr/>
    </dgm:pt>
    <dgm:pt modelId="{167E682E-B936-490E-8E1F-113536C815F6}" type="pres">
      <dgm:prSet presAssocID="{12A71940-8E05-466C-BF9F-A02DE8213724}" presName="compNode" presStyleCnt="0"/>
      <dgm:spPr/>
    </dgm:pt>
    <dgm:pt modelId="{2FD23C24-2BEF-429B-BB86-DE378F816F95}" type="pres">
      <dgm:prSet presAssocID="{12A71940-8E05-466C-BF9F-A02DE8213724}" presName="iconBgRect" presStyleLbl="bgShp" presStyleIdx="0" presStyleCnt="4"/>
      <dgm:spPr/>
    </dgm:pt>
    <dgm:pt modelId="{784ABDC0-4C01-441D-A604-271A7ECDE6DE}" type="pres">
      <dgm:prSet presAssocID="{12A71940-8E05-466C-BF9F-A02DE82137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708F6C12-72A6-4A6F-B8DF-29168239D9E3}" type="pres">
      <dgm:prSet presAssocID="{12A71940-8E05-466C-BF9F-A02DE8213724}" presName="spaceRect" presStyleCnt="0"/>
      <dgm:spPr/>
    </dgm:pt>
    <dgm:pt modelId="{9351D38A-2E6E-44FE-A370-2A98E973A0F6}" type="pres">
      <dgm:prSet presAssocID="{12A71940-8E05-466C-BF9F-A02DE8213724}" presName="textRect" presStyleLbl="revTx" presStyleIdx="0" presStyleCnt="4">
        <dgm:presLayoutVars>
          <dgm:chMax val="1"/>
          <dgm:chPref val="1"/>
        </dgm:presLayoutVars>
      </dgm:prSet>
      <dgm:spPr/>
    </dgm:pt>
    <dgm:pt modelId="{5FED51BE-B2B2-4BCC-94B8-156C130D2183}" type="pres">
      <dgm:prSet presAssocID="{065BC42C-A768-44B2-949B-AD881E42E513}" presName="sibTrans" presStyleLbl="sibTrans2D1" presStyleIdx="0" presStyleCnt="0"/>
      <dgm:spPr/>
    </dgm:pt>
    <dgm:pt modelId="{2EF9F847-D925-4B43-A8BB-E24D13FC05D7}" type="pres">
      <dgm:prSet presAssocID="{5AE3BF37-DFF6-45CD-ADF4-E0D1B8C4B528}" presName="compNode" presStyleCnt="0"/>
      <dgm:spPr/>
    </dgm:pt>
    <dgm:pt modelId="{CED03C40-D5BB-4124-B3D3-3AAA5F4C7053}" type="pres">
      <dgm:prSet presAssocID="{5AE3BF37-DFF6-45CD-ADF4-E0D1B8C4B528}" presName="iconBgRect" presStyleLbl="bgShp" presStyleIdx="1" presStyleCnt="4"/>
      <dgm:spPr/>
    </dgm:pt>
    <dgm:pt modelId="{D1090C0C-62D3-45BA-BA9A-7F2702DCE137}" type="pres">
      <dgm:prSet presAssocID="{5AE3BF37-DFF6-45CD-ADF4-E0D1B8C4B52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FDF426B1-791B-4350-AC72-DBD5A1B1BFF0}" type="pres">
      <dgm:prSet presAssocID="{5AE3BF37-DFF6-45CD-ADF4-E0D1B8C4B528}" presName="spaceRect" presStyleCnt="0"/>
      <dgm:spPr/>
    </dgm:pt>
    <dgm:pt modelId="{DDF359F4-0A4E-45FD-AFF0-1301DB170EF9}" type="pres">
      <dgm:prSet presAssocID="{5AE3BF37-DFF6-45CD-ADF4-E0D1B8C4B528}" presName="textRect" presStyleLbl="revTx" presStyleIdx="1" presStyleCnt="4">
        <dgm:presLayoutVars>
          <dgm:chMax val="1"/>
          <dgm:chPref val="1"/>
        </dgm:presLayoutVars>
      </dgm:prSet>
      <dgm:spPr/>
    </dgm:pt>
    <dgm:pt modelId="{24EDD447-DAC3-4048-984E-2B8AB9397718}" type="pres">
      <dgm:prSet presAssocID="{1A548919-0633-4654-A9E7-CF7F6F9029AB}" presName="sibTrans" presStyleLbl="sibTrans2D1" presStyleIdx="0" presStyleCnt="0"/>
      <dgm:spPr/>
    </dgm:pt>
    <dgm:pt modelId="{D16B95ED-1ABF-4C2B-B446-2327F094F7B8}" type="pres">
      <dgm:prSet presAssocID="{273978E9-609F-4D12-9F7B-6C050A88EA51}" presName="compNode" presStyleCnt="0"/>
      <dgm:spPr/>
    </dgm:pt>
    <dgm:pt modelId="{581066F6-CEE1-4A39-997B-6FAB5190A012}" type="pres">
      <dgm:prSet presAssocID="{273978E9-609F-4D12-9F7B-6C050A88EA51}" presName="iconBgRect" presStyleLbl="bgShp" presStyleIdx="2" presStyleCnt="4"/>
      <dgm:spPr/>
    </dgm:pt>
    <dgm:pt modelId="{9611B847-BB6D-4137-A07E-282D924F3921}" type="pres">
      <dgm:prSet presAssocID="{273978E9-609F-4D12-9F7B-6C050A88EA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EC6C1E54-1F7D-443D-94FA-27EF74B1A38E}" type="pres">
      <dgm:prSet presAssocID="{273978E9-609F-4D12-9F7B-6C050A88EA51}" presName="spaceRect" presStyleCnt="0"/>
      <dgm:spPr/>
    </dgm:pt>
    <dgm:pt modelId="{0B988BAA-3251-4D27-A578-A21C3904014A}" type="pres">
      <dgm:prSet presAssocID="{273978E9-609F-4D12-9F7B-6C050A88EA51}" presName="textRect" presStyleLbl="revTx" presStyleIdx="2" presStyleCnt="4">
        <dgm:presLayoutVars>
          <dgm:chMax val="1"/>
          <dgm:chPref val="1"/>
        </dgm:presLayoutVars>
      </dgm:prSet>
      <dgm:spPr/>
    </dgm:pt>
    <dgm:pt modelId="{F2B1CFE6-53A1-4CB2-87B9-A93057E59745}" type="pres">
      <dgm:prSet presAssocID="{50EE3F1E-52FB-4967-A55A-92BD1F851D51}" presName="sibTrans" presStyleLbl="sibTrans2D1" presStyleIdx="0" presStyleCnt="0"/>
      <dgm:spPr/>
    </dgm:pt>
    <dgm:pt modelId="{C13A7EF1-669C-426E-B245-1B1364F26F48}" type="pres">
      <dgm:prSet presAssocID="{073CA0E7-58E0-4DF1-9B46-3D6AA5BDB203}" presName="compNode" presStyleCnt="0"/>
      <dgm:spPr/>
    </dgm:pt>
    <dgm:pt modelId="{8A4891C0-1A34-44DF-BCA8-C89F6CC00378}" type="pres">
      <dgm:prSet presAssocID="{073CA0E7-58E0-4DF1-9B46-3D6AA5BDB203}" presName="iconBgRect" presStyleLbl="bgShp" presStyleIdx="3" presStyleCnt="4"/>
      <dgm:spPr/>
    </dgm:pt>
    <dgm:pt modelId="{004902BF-4A33-41AA-8E9A-97B90D43FD37}" type="pres">
      <dgm:prSet presAssocID="{073CA0E7-58E0-4DF1-9B46-3D6AA5BDB2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Graph with Downward Trend"/>
        </a:ext>
      </dgm:extLst>
    </dgm:pt>
    <dgm:pt modelId="{E0FD9178-554A-4A19-820C-AA32E6F54C3A}" type="pres">
      <dgm:prSet presAssocID="{073CA0E7-58E0-4DF1-9B46-3D6AA5BDB203}" presName="spaceRect" presStyleCnt="0"/>
      <dgm:spPr/>
    </dgm:pt>
    <dgm:pt modelId="{C6E3E21A-4558-453E-BA8C-E9D9D61AB1E2}" type="pres">
      <dgm:prSet presAssocID="{073CA0E7-58E0-4DF1-9B46-3D6AA5BDB203}" presName="textRect" presStyleLbl="revTx" presStyleIdx="3" presStyleCnt="4">
        <dgm:presLayoutVars>
          <dgm:chMax val="1"/>
          <dgm:chPref val="1"/>
        </dgm:presLayoutVars>
      </dgm:prSet>
      <dgm:spPr/>
    </dgm:pt>
  </dgm:ptLst>
  <dgm:cxnLst>
    <dgm:cxn modelId="{BAEBD30E-BC29-43B9-98E2-E324A414557A}" type="presOf" srcId="{073CA0E7-58E0-4DF1-9B46-3D6AA5BDB203}" destId="{C6E3E21A-4558-453E-BA8C-E9D9D61AB1E2}" srcOrd="0" destOrd="0" presId="urn:microsoft.com/office/officeart/2018/2/layout/IconCircleList"/>
    <dgm:cxn modelId="{7868D110-ECD3-4A08-82D1-EFBC002141D5}" type="presOf" srcId="{12A71940-8E05-466C-BF9F-A02DE8213724}" destId="{9351D38A-2E6E-44FE-A370-2A98E973A0F6}" srcOrd="0" destOrd="0" presId="urn:microsoft.com/office/officeart/2018/2/layout/IconCircleList"/>
    <dgm:cxn modelId="{20762027-18FD-4B70-9CA8-01D8C912BE85}" srcId="{1ADBE937-BA3C-46AA-A228-A9C5E0A9B762}" destId="{273978E9-609F-4D12-9F7B-6C050A88EA51}" srcOrd="2" destOrd="0" parTransId="{9C47C228-76F0-4C41-B09C-BA541382EB7F}" sibTransId="{50EE3F1E-52FB-4967-A55A-92BD1F851D51}"/>
    <dgm:cxn modelId="{EA478431-C6F1-4A80-A909-DEC0D3EA36C8}" srcId="{1ADBE937-BA3C-46AA-A228-A9C5E0A9B762}" destId="{073CA0E7-58E0-4DF1-9B46-3D6AA5BDB203}" srcOrd="3" destOrd="0" parTransId="{A4D5CDB5-6811-4B29-9D00-3C64CC4553A3}" sibTransId="{D671E4F8-77C1-4572-B3CC-421951C14D5A}"/>
    <dgm:cxn modelId="{7B96BC3A-EAAC-405D-9421-7C0A435EB4C6}" type="presOf" srcId="{1A548919-0633-4654-A9E7-CF7F6F9029AB}" destId="{24EDD447-DAC3-4048-984E-2B8AB9397718}" srcOrd="0" destOrd="0" presId="urn:microsoft.com/office/officeart/2018/2/layout/IconCircleList"/>
    <dgm:cxn modelId="{E168C443-6B0F-4AB9-BD5A-C88971718358}" srcId="{1ADBE937-BA3C-46AA-A228-A9C5E0A9B762}" destId="{12A71940-8E05-466C-BF9F-A02DE8213724}" srcOrd="0" destOrd="0" parTransId="{A5854FFC-9792-43F2-AC95-D77BBCF24D07}" sibTransId="{065BC42C-A768-44B2-949B-AD881E42E513}"/>
    <dgm:cxn modelId="{F5AA5C54-3FB1-462C-8B11-4287AA3B7C11}" type="presOf" srcId="{273978E9-609F-4D12-9F7B-6C050A88EA51}" destId="{0B988BAA-3251-4D27-A578-A21C3904014A}" srcOrd="0" destOrd="0" presId="urn:microsoft.com/office/officeart/2018/2/layout/IconCircleList"/>
    <dgm:cxn modelId="{044A317E-4D31-472F-A0BB-F330B1B6BBCC}" srcId="{1ADBE937-BA3C-46AA-A228-A9C5E0A9B762}" destId="{5AE3BF37-DFF6-45CD-ADF4-E0D1B8C4B528}" srcOrd="1" destOrd="0" parTransId="{62803B21-FEA4-4ABC-BEC7-3955CD16AE9F}" sibTransId="{1A548919-0633-4654-A9E7-CF7F6F9029AB}"/>
    <dgm:cxn modelId="{10B82880-3760-421F-8EAD-CC5EB16CA646}" type="presOf" srcId="{065BC42C-A768-44B2-949B-AD881E42E513}" destId="{5FED51BE-B2B2-4BCC-94B8-156C130D2183}" srcOrd="0" destOrd="0" presId="urn:microsoft.com/office/officeart/2018/2/layout/IconCircleList"/>
    <dgm:cxn modelId="{4AF46D8D-B903-4BAA-8ADC-71003513E5CF}" type="presOf" srcId="{50EE3F1E-52FB-4967-A55A-92BD1F851D51}" destId="{F2B1CFE6-53A1-4CB2-87B9-A93057E59745}" srcOrd="0" destOrd="0" presId="urn:microsoft.com/office/officeart/2018/2/layout/IconCircleList"/>
    <dgm:cxn modelId="{87B5C9D9-7363-4663-B44F-C04B94FE6F9D}" type="presOf" srcId="{1ADBE937-BA3C-46AA-A228-A9C5E0A9B762}" destId="{5366D021-DC8D-49D6-B5EC-1405DD9FAD87}" srcOrd="0" destOrd="0" presId="urn:microsoft.com/office/officeart/2018/2/layout/IconCircleList"/>
    <dgm:cxn modelId="{37AD1BF7-B476-4D09-A5BD-B514E9097623}" type="presOf" srcId="{5AE3BF37-DFF6-45CD-ADF4-E0D1B8C4B528}" destId="{DDF359F4-0A4E-45FD-AFF0-1301DB170EF9}" srcOrd="0" destOrd="0" presId="urn:microsoft.com/office/officeart/2018/2/layout/IconCircleList"/>
    <dgm:cxn modelId="{2C8924F6-7181-4ED8-804C-DF17D12919AD}" type="presParOf" srcId="{5366D021-DC8D-49D6-B5EC-1405DD9FAD87}" destId="{94F4C077-634D-4F68-8523-F14EEDF73E73}" srcOrd="0" destOrd="0" presId="urn:microsoft.com/office/officeart/2018/2/layout/IconCircleList"/>
    <dgm:cxn modelId="{F03F24A1-4357-4132-9B13-850B903D4D2C}" type="presParOf" srcId="{94F4C077-634D-4F68-8523-F14EEDF73E73}" destId="{167E682E-B936-490E-8E1F-113536C815F6}" srcOrd="0" destOrd="0" presId="urn:microsoft.com/office/officeart/2018/2/layout/IconCircleList"/>
    <dgm:cxn modelId="{FE6D5510-731D-4776-B3A6-7FA6BAF962CE}" type="presParOf" srcId="{167E682E-B936-490E-8E1F-113536C815F6}" destId="{2FD23C24-2BEF-429B-BB86-DE378F816F95}" srcOrd="0" destOrd="0" presId="urn:microsoft.com/office/officeart/2018/2/layout/IconCircleList"/>
    <dgm:cxn modelId="{DFADE10A-C23C-4CF8-ACD5-1626889DB697}" type="presParOf" srcId="{167E682E-B936-490E-8E1F-113536C815F6}" destId="{784ABDC0-4C01-441D-A604-271A7ECDE6DE}" srcOrd="1" destOrd="0" presId="urn:microsoft.com/office/officeart/2018/2/layout/IconCircleList"/>
    <dgm:cxn modelId="{8D90AC97-0359-4590-9A96-7D7C732B9779}" type="presParOf" srcId="{167E682E-B936-490E-8E1F-113536C815F6}" destId="{708F6C12-72A6-4A6F-B8DF-29168239D9E3}" srcOrd="2" destOrd="0" presId="urn:microsoft.com/office/officeart/2018/2/layout/IconCircleList"/>
    <dgm:cxn modelId="{83798BC4-68EC-4EE8-9FA1-98EC84095537}" type="presParOf" srcId="{167E682E-B936-490E-8E1F-113536C815F6}" destId="{9351D38A-2E6E-44FE-A370-2A98E973A0F6}" srcOrd="3" destOrd="0" presId="urn:microsoft.com/office/officeart/2018/2/layout/IconCircleList"/>
    <dgm:cxn modelId="{0AC00CAF-480C-4EA2-9DE2-BC3EA8B9E978}" type="presParOf" srcId="{94F4C077-634D-4F68-8523-F14EEDF73E73}" destId="{5FED51BE-B2B2-4BCC-94B8-156C130D2183}" srcOrd="1" destOrd="0" presId="urn:microsoft.com/office/officeart/2018/2/layout/IconCircleList"/>
    <dgm:cxn modelId="{476A6D8B-1567-4EA8-AC47-3D6DD6F9B739}" type="presParOf" srcId="{94F4C077-634D-4F68-8523-F14EEDF73E73}" destId="{2EF9F847-D925-4B43-A8BB-E24D13FC05D7}" srcOrd="2" destOrd="0" presId="urn:microsoft.com/office/officeart/2018/2/layout/IconCircleList"/>
    <dgm:cxn modelId="{A52B4D7C-C05D-4F76-98CD-897E9D0F3EC6}" type="presParOf" srcId="{2EF9F847-D925-4B43-A8BB-E24D13FC05D7}" destId="{CED03C40-D5BB-4124-B3D3-3AAA5F4C7053}" srcOrd="0" destOrd="0" presId="urn:microsoft.com/office/officeart/2018/2/layout/IconCircleList"/>
    <dgm:cxn modelId="{029BD320-AC10-4FD2-B1B8-07B16E784A98}" type="presParOf" srcId="{2EF9F847-D925-4B43-A8BB-E24D13FC05D7}" destId="{D1090C0C-62D3-45BA-BA9A-7F2702DCE137}" srcOrd="1" destOrd="0" presId="urn:microsoft.com/office/officeart/2018/2/layout/IconCircleList"/>
    <dgm:cxn modelId="{050C0E9C-6004-4038-B6E9-26530DFC7C29}" type="presParOf" srcId="{2EF9F847-D925-4B43-A8BB-E24D13FC05D7}" destId="{FDF426B1-791B-4350-AC72-DBD5A1B1BFF0}" srcOrd="2" destOrd="0" presId="urn:microsoft.com/office/officeart/2018/2/layout/IconCircleList"/>
    <dgm:cxn modelId="{1DEE56E5-37CF-46A5-8947-A6D0BA021F25}" type="presParOf" srcId="{2EF9F847-D925-4B43-A8BB-E24D13FC05D7}" destId="{DDF359F4-0A4E-45FD-AFF0-1301DB170EF9}" srcOrd="3" destOrd="0" presId="urn:microsoft.com/office/officeart/2018/2/layout/IconCircleList"/>
    <dgm:cxn modelId="{7FF9E870-0C1C-43F5-B9C5-412E3F9A1D3A}" type="presParOf" srcId="{94F4C077-634D-4F68-8523-F14EEDF73E73}" destId="{24EDD447-DAC3-4048-984E-2B8AB9397718}" srcOrd="3" destOrd="0" presId="urn:microsoft.com/office/officeart/2018/2/layout/IconCircleList"/>
    <dgm:cxn modelId="{C5EA201E-2896-40C6-B2E0-B27DCEC49619}" type="presParOf" srcId="{94F4C077-634D-4F68-8523-F14EEDF73E73}" destId="{D16B95ED-1ABF-4C2B-B446-2327F094F7B8}" srcOrd="4" destOrd="0" presId="urn:microsoft.com/office/officeart/2018/2/layout/IconCircleList"/>
    <dgm:cxn modelId="{A831CEE1-DC0A-4427-8C73-C100723BE7C5}" type="presParOf" srcId="{D16B95ED-1ABF-4C2B-B446-2327F094F7B8}" destId="{581066F6-CEE1-4A39-997B-6FAB5190A012}" srcOrd="0" destOrd="0" presId="urn:microsoft.com/office/officeart/2018/2/layout/IconCircleList"/>
    <dgm:cxn modelId="{BC59EA61-E7C8-437F-AF00-783B74C61183}" type="presParOf" srcId="{D16B95ED-1ABF-4C2B-B446-2327F094F7B8}" destId="{9611B847-BB6D-4137-A07E-282D924F3921}" srcOrd="1" destOrd="0" presId="urn:microsoft.com/office/officeart/2018/2/layout/IconCircleList"/>
    <dgm:cxn modelId="{89202F64-7355-49DD-93B2-BF7E357AD365}" type="presParOf" srcId="{D16B95ED-1ABF-4C2B-B446-2327F094F7B8}" destId="{EC6C1E54-1F7D-443D-94FA-27EF74B1A38E}" srcOrd="2" destOrd="0" presId="urn:microsoft.com/office/officeart/2018/2/layout/IconCircleList"/>
    <dgm:cxn modelId="{C9AFED9A-1B27-4CBE-B5A4-14799763D27E}" type="presParOf" srcId="{D16B95ED-1ABF-4C2B-B446-2327F094F7B8}" destId="{0B988BAA-3251-4D27-A578-A21C3904014A}" srcOrd="3" destOrd="0" presId="urn:microsoft.com/office/officeart/2018/2/layout/IconCircleList"/>
    <dgm:cxn modelId="{A87D0BA3-D062-42CA-BB6F-5EF95502CB33}" type="presParOf" srcId="{94F4C077-634D-4F68-8523-F14EEDF73E73}" destId="{F2B1CFE6-53A1-4CB2-87B9-A93057E59745}" srcOrd="5" destOrd="0" presId="urn:microsoft.com/office/officeart/2018/2/layout/IconCircleList"/>
    <dgm:cxn modelId="{F66AC2AB-8D93-4541-AD1C-67660D0B830E}" type="presParOf" srcId="{94F4C077-634D-4F68-8523-F14EEDF73E73}" destId="{C13A7EF1-669C-426E-B245-1B1364F26F48}" srcOrd="6" destOrd="0" presId="urn:microsoft.com/office/officeart/2018/2/layout/IconCircleList"/>
    <dgm:cxn modelId="{B129DF4F-3146-48BE-80A9-59A49ED51A7F}" type="presParOf" srcId="{C13A7EF1-669C-426E-B245-1B1364F26F48}" destId="{8A4891C0-1A34-44DF-BCA8-C89F6CC00378}" srcOrd="0" destOrd="0" presId="urn:microsoft.com/office/officeart/2018/2/layout/IconCircleList"/>
    <dgm:cxn modelId="{F656CA5C-2283-42FA-AD3A-95472C1BCADC}" type="presParOf" srcId="{C13A7EF1-669C-426E-B245-1B1364F26F48}" destId="{004902BF-4A33-41AA-8E9A-97B90D43FD37}" srcOrd="1" destOrd="0" presId="urn:microsoft.com/office/officeart/2018/2/layout/IconCircleList"/>
    <dgm:cxn modelId="{B9DA4F91-BAD4-4032-9889-EE249E8CEDD6}" type="presParOf" srcId="{C13A7EF1-669C-426E-B245-1B1364F26F48}" destId="{E0FD9178-554A-4A19-820C-AA32E6F54C3A}" srcOrd="2" destOrd="0" presId="urn:microsoft.com/office/officeart/2018/2/layout/IconCircleList"/>
    <dgm:cxn modelId="{67CAEF1E-A845-4144-A4A4-967008382A79}" type="presParOf" srcId="{C13A7EF1-669C-426E-B245-1B1364F26F48}" destId="{C6E3E21A-4558-453E-BA8C-E9D9D61AB1E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3E3275-396C-46AB-BB8F-D296AEE8007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F17462E-5C1F-4B7F-B876-107655504402}">
      <dgm:prSet/>
      <dgm:spPr/>
      <dgm:t>
        <a:bodyPr/>
        <a:lstStyle/>
        <a:p>
          <a:pPr algn="just">
            <a:lnSpc>
              <a:spcPct val="100000"/>
            </a:lnSpc>
          </a:pPr>
          <a:r>
            <a:rPr lang="en-IN">
              <a:latin typeface="Arial" panose="020B0604020202020204" pitchFamily="34" charset="0"/>
              <a:cs typeface="Arial" panose="020B0604020202020204" pitchFamily="34" charset="0"/>
            </a:rPr>
            <a:t>The reduction in sales is occurring since people are preferring online convenience and intense pricing.</a:t>
          </a:r>
          <a:endParaRPr lang="en-US">
            <a:latin typeface="Arial" panose="020B0604020202020204" pitchFamily="34" charset="0"/>
            <a:cs typeface="Arial" panose="020B0604020202020204" pitchFamily="34" charset="0"/>
          </a:endParaRPr>
        </a:p>
      </dgm:t>
    </dgm:pt>
    <dgm:pt modelId="{E10CA0F8-9D09-4827-9C32-565F50FE0163}" type="parTrans" cxnId="{BCBB003D-BD31-4170-ACCA-DC022B775A05}">
      <dgm:prSet/>
      <dgm:spPr/>
      <dgm:t>
        <a:bodyPr/>
        <a:lstStyle/>
        <a:p>
          <a:endParaRPr lang="en-US"/>
        </a:p>
      </dgm:t>
    </dgm:pt>
    <dgm:pt modelId="{AAE019E5-28E1-42F8-BADA-E616E064DA7E}" type="sibTrans" cxnId="{BCBB003D-BD31-4170-ACCA-DC022B775A05}">
      <dgm:prSet/>
      <dgm:spPr/>
      <dgm:t>
        <a:bodyPr/>
        <a:lstStyle/>
        <a:p>
          <a:pPr>
            <a:lnSpc>
              <a:spcPct val="100000"/>
            </a:lnSpc>
          </a:pPr>
          <a:endParaRPr lang="en-US"/>
        </a:p>
      </dgm:t>
    </dgm:pt>
    <dgm:pt modelId="{982B5544-5BC3-4BA2-B223-B14A3508A2E3}">
      <dgm:prSet/>
      <dgm:spPr/>
      <dgm:t>
        <a:bodyPr/>
        <a:lstStyle/>
        <a:p>
          <a:pPr algn="just">
            <a:lnSpc>
              <a:spcPct val="100000"/>
            </a:lnSpc>
          </a:pPr>
          <a:r>
            <a:rPr lang="en-IN">
              <a:latin typeface="Arial" panose="020B0604020202020204" pitchFamily="34" charset="0"/>
              <a:cs typeface="Arial" panose="020B0604020202020204" pitchFamily="34" charset="0"/>
            </a:rPr>
            <a:t>The competitors of the local boutique change shop are tapping better in social media and digital marketing better.</a:t>
          </a:r>
          <a:endParaRPr lang="en-US">
            <a:latin typeface="Arial" panose="020B0604020202020204" pitchFamily="34" charset="0"/>
            <a:cs typeface="Arial" panose="020B0604020202020204" pitchFamily="34" charset="0"/>
          </a:endParaRPr>
        </a:p>
      </dgm:t>
    </dgm:pt>
    <dgm:pt modelId="{285986C9-2530-4A59-A4FA-2B3169AF5DED}" type="parTrans" cxnId="{509A41BF-4621-4049-B657-FCE8D88E57EE}">
      <dgm:prSet/>
      <dgm:spPr/>
      <dgm:t>
        <a:bodyPr/>
        <a:lstStyle/>
        <a:p>
          <a:endParaRPr lang="en-US"/>
        </a:p>
      </dgm:t>
    </dgm:pt>
    <dgm:pt modelId="{EFB21373-84C1-4402-AC1A-C711470D55EF}" type="sibTrans" cxnId="{509A41BF-4621-4049-B657-FCE8D88E57EE}">
      <dgm:prSet/>
      <dgm:spPr/>
      <dgm:t>
        <a:bodyPr/>
        <a:lstStyle/>
        <a:p>
          <a:pPr>
            <a:lnSpc>
              <a:spcPct val="100000"/>
            </a:lnSpc>
          </a:pPr>
          <a:endParaRPr lang="en-US"/>
        </a:p>
      </dgm:t>
    </dgm:pt>
    <dgm:pt modelId="{1C0518E8-49B2-434D-8BEC-A73E303CB646}">
      <dgm:prSet/>
      <dgm:spPr/>
      <dgm:t>
        <a:bodyPr/>
        <a:lstStyle/>
        <a:p>
          <a:pPr algn="just">
            <a:lnSpc>
              <a:spcPct val="100000"/>
            </a:lnSpc>
          </a:pPr>
          <a:r>
            <a:rPr lang="en-IN">
              <a:latin typeface="Arial" panose="020B0604020202020204" pitchFamily="34" charset="0"/>
              <a:cs typeface="Arial" panose="020B0604020202020204" pitchFamily="34" charset="0"/>
            </a:rPr>
            <a:t>Increased prices of sustainable packaging and a rise in importation and transportation costs.</a:t>
          </a:r>
          <a:endParaRPr lang="en-US">
            <a:latin typeface="Arial" panose="020B0604020202020204" pitchFamily="34" charset="0"/>
            <a:cs typeface="Arial" panose="020B0604020202020204" pitchFamily="34" charset="0"/>
          </a:endParaRPr>
        </a:p>
      </dgm:t>
    </dgm:pt>
    <dgm:pt modelId="{C2BE851D-D9F3-46E6-9017-F1B8C55B82F8}" type="parTrans" cxnId="{AA20DADA-B301-4580-A0B3-B6151451625A}">
      <dgm:prSet/>
      <dgm:spPr/>
      <dgm:t>
        <a:bodyPr/>
        <a:lstStyle/>
        <a:p>
          <a:endParaRPr lang="en-US"/>
        </a:p>
      </dgm:t>
    </dgm:pt>
    <dgm:pt modelId="{F1D70D00-3ABF-476C-A56A-4CB4D7679045}" type="sibTrans" cxnId="{AA20DADA-B301-4580-A0B3-B6151451625A}">
      <dgm:prSet/>
      <dgm:spPr/>
      <dgm:t>
        <a:bodyPr/>
        <a:lstStyle/>
        <a:p>
          <a:pPr>
            <a:lnSpc>
              <a:spcPct val="100000"/>
            </a:lnSpc>
          </a:pPr>
          <a:endParaRPr lang="en-US"/>
        </a:p>
      </dgm:t>
    </dgm:pt>
    <dgm:pt modelId="{27C31746-F3BF-436E-8D3C-0C36B7A5EAB3}">
      <dgm:prSet/>
      <dgm:spPr/>
      <dgm:t>
        <a:bodyPr/>
        <a:lstStyle/>
        <a:p>
          <a:pPr algn="just">
            <a:lnSpc>
              <a:spcPct val="100000"/>
            </a:lnSpc>
          </a:pPr>
          <a:r>
            <a:rPr lang="en-IN">
              <a:latin typeface="Arial" panose="020B0604020202020204" pitchFamily="34" charset="0"/>
              <a:cs typeface="Arial" panose="020B0604020202020204" pitchFamily="34" charset="0"/>
            </a:rPr>
            <a:t>The decline in in-store sales by 30% has caused a decline in profit margins and financial burden on Green Haven Florists.</a:t>
          </a:r>
          <a:endParaRPr lang="en-US">
            <a:latin typeface="Arial" panose="020B0604020202020204" pitchFamily="34" charset="0"/>
            <a:cs typeface="Arial" panose="020B0604020202020204" pitchFamily="34" charset="0"/>
          </a:endParaRPr>
        </a:p>
      </dgm:t>
    </dgm:pt>
    <dgm:pt modelId="{3765DBB4-D16F-4F32-9965-647DC9AB7694}" type="parTrans" cxnId="{EE9678F6-1708-48F2-9A4B-194F90A461F1}">
      <dgm:prSet/>
      <dgm:spPr/>
      <dgm:t>
        <a:bodyPr/>
        <a:lstStyle/>
        <a:p>
          <a:endParaRPr lang="en-US"/>
        </a:p>
      </dgm:t>
    </dgm:pt>
    <dgm:pt modelId="{1D90BB4C-2FFA-49D3-914E-91B0E6067A5F}" type="sibTrans" cxnId="{EE9678F6-1708-48F2-9A4B-194F90A461F1}">
      <dgm:prSet/>
      <dgm:spPr/>
      <dgm:t>
        <a:bodyPr/>
        <a:lstStyle/>
        <a:p>
          <a:endParaRPr lang="en-US"/>
        </a:p>
      </dgm:t>
    </dgm:pt>
    <dgm:pt modelId="{3711FD0A-6B6C-4730-A660-BD2C00781FE2}" type="pres">
      <dgm:prSet presAssocID="{3F3E3275-396C-46AB-BB8F-D296AEE80079}" presName="root" presStyleCnt="0">
        <dgm:presLayoutVars>
          <dgm:dir/>
          <dgm:resizeHandles val="exact"/>
        </dgm:presLayoutVars>
      </dgm:prSet>
      <dgm:spPr/>
    </dgm:pt>
    <dgm:pt modelId="{8CE679AE-7FBC-498B-9F73-A308EC1B7805}" type="pres">
      <dgm:prSet presAssocID="{3F3E3275-396C-46AB-BB8F-D296AEE80079}" presName="container" presStyleCnt="0">
        <dgm:presLayoutVars>
          <dgm:dir/>
          <dgm:resizeHandles val="exact"/>
        </dgm:presLayoutVars>
      </dgm:prSet>
      <dgm:spPr/>
    </dgm:pt>
    <dgm:pt modelId="{4C1A21CF-364D-4384-ADDC-1ECC0CA9D5B2}" type="pres">
      <dgm:prSet presAssocID="{FF17462E-5C1F-4B7F-B876-107655504402}" presName="compNode" presStyleCnt="0"/>
      <dgm:spPr/>
    </dgm:pt>
    <dgm:pt modelId="{165D3653-2D28-4D7F-A0D3-A4DA8AB8A3EE}" type="pres">
      <dgm:prSet presAssocID="{FF17462E-5C1F-4B7F-B876-107655504402}" presName="iconBgRect" presStyleLbl="bgShp" presStyleIdx="0" presStyleCnt="4"/>
      <dgm:spPr/>
    </dgm:pt>
    <dgm:pt modelId="{78DD1F46-5565-4663-80F4-7ECC54039F55}" type="pres">
      <dgm:prSet presAssocID="{FF17462E-5C1F-4B7F-B876-1076555044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05145A5C-6C77-4D5F-9A79-19345ABAE751}" type="pres">
      <dgm:prSet presAssocID="{FF17462E-5C1F-4B7F-B876-107655504402}" presName="spaceRect" presStyleCnt="0"/>
      <dgm:spPr/>
    </dgm:pt>
    <dgm:pt modelId="{648FCFB7-2154-47CC-AD5E-8128EF957E29}" type="pres">
      <dgm:prSet presAssocID="{FF17462E-5C1F-4B7F-B876-107655504402}" presName="textRect" presStyleLbl="revTx" presStyleIdx="0" presStyleCnt="4">
        <dgm:presLayoutVars>
          <dgm:chMax val="1"/>
          <dgm:chPref val="1"/>
        </dgm:presLayoutVars>
      </dgm:prSet>
      <dgm:spPr/>
    </dgm:pt>
    <dgm:pt modelId="{E99B21CB-0937-4CEC-A2F6-578CB1859ECE}" type="pres">
      <dgm:prSet presAssocID="{AAE019E5-28E1-42F8-BADA-E616E064DA7E}" presName="sibTrans" presStyleLbl="sibTrans2D1" presStyleIdx="0" presStyleCnt="0"/>
      <dgm:spPr/>
    </dgm:pt>
    <dgm:pt modelId="{C82A061A-2E26-47FF-9D0C-D1622E154900}" type="pres">
      <dgm:prSet presAssocID="{982B5544-5BC3-4BA2-B223-B14A3508A2E3}" presName="compNode" presStyleCnt="0"/>
      <dgm:spPr/>
    </dgm:pt>
    <dgm:pt modelId="{38BD6B01-E380-4143-9A34-4D45CD7C46B8}" type="pres">
      <dgm:prSet presAssocID="{982B5544-5BC3-4BA2-B223-B14A3508A2E3}" presName="iconBgRect" presStyleLbl="bgShp" presStyleIdx="1" presStyleCnt="4"/>
      <dgm:spPr/>
    </dgm:pt>
    <dgm:pt modelId="{50FF4CA7-28A1-43C4-BE71-CFA74DD168D1}" type="pres">
      <dgm:prSet presAssocID="{982B5544-5BC3-4BA2-B223-B14A3508A2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ger"/>
        </a:ext>
      </dgm:extLst>
    </dgm:pt>
    <dgm:pt modelId="{4715F81A-10D3-467F-97E3-69CAF677BD75}" type="pres">
      <dgm:prSet presAssocID="{982B5544-5BC3-4BA2-B223-B14A3508A2E3}" presName="spaceRect" presStyleCnt="0"/>
      <dgm:spPr/>
    </dgm:pt>
    <dgm:pt modelId="{2A66C029-C742-4249-A17B-4CFA5F7DE98F}" type="pres">
      <dgm:prSet presAssocID="{982B5544-5BC3-4BA2-B223-B14A3508A2E3}" presName="textRect" presStyleLbl="revTx" presStyleIdx="1" presStyleCnt="4">
        <dgm:presLayoutVars>
          <dgm:chMax val="1"/>
          <dgm:chPref val="1"/>
        </dgm:presLayoutVars>
      </dgm:prSet>
      <dgm:spPr/>
    </dgm:pt>
    <dgm:pt modelId="{89D98634-9A80-420F-BEAE-35A4542381D2}" type="pres">
      <dgm:prSet presAssocID="{EFB21373-84C1-4402-AC1A-C711470D55EF}" presName="sibTrans" presStyleLbl="sibTrans2D1" presStyleIdx="0" presStyleCnt="0"/>
      <dgm:spPr/>
    </dgm:pt>
    <dgm:pt modelId="{5E614284-CC30-4983-9259-07897ECA0A24}" type="pres">
      <dgm:prSet presAssocID="{1C0518E8-49B2-434D-8BEC-A73E303CB646}" presName="compNode" presStyleCnt="0"/>
      <dgm:spPr/>
    </dgm:pt>
    <dgm:pt modelId="{15B81863-819D-4E59-9D22-5549C27B0158}" type="pres">
      <dgm:prSet presAssocID="{1C0518E8-49B2-434D-8BEC-A73E303CB646}" presName="iconBgRect" presStyleLbl="bgShp" presStyleIdx="2" presStyleCnt="4"/>
      <dgm:spPr/>
    </dgm:pt>
    <dgm:pt modelId="{DCB43D4E-0373-4A04-A388-C82A247C4479}" type="pres">
      <dgm:prSet presAssocID="{1C0518E8-49B2-434D-8BEC-A73E303CB6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stainability"/>
        </a:ext>
      </dgm:extLst>
    </dgm:pt>
    <dgm:pt modelId="{9301A4B2-707E-49ED-A1ED-37BFC312DC9A}" type="pres">
      <dgm:prSet presAssocID="{1C0518E8-49B2-434D-8BEC-A73E303CB646}" presName="spaceRect" presStyleCnt="0"/>
      <dgm:spPr/>
    </dgm:pt>
    <dgm:pt modelId="{2968BC06-E3FE-4579-B457-3222A1D1C331}" type="pres">
      <dgm:prSet presAssocID="{1C0518E8-49B2-434D-8BEC-A73E303CB646}" presName="textRect" presStyleLbl="revTx" presStyleIdx="2" presStyleCnt="4">
        <dgm:presLayoutVars>
          <dgm:chMax val="1"/>
          <dgm:chPref val="1"/>
        </dgm:presLayoutVars>
      </dgm:prSet>
      <dgm:spPr/>
    </dgm:pt>
    <dgm:pt modelId="{05496A4F-501C-41DD-9739-CACC74BC9C38}" type="pres">
      <dgm:prSet presAssocID="{F1D70D00-3ABF-476C-A56A-4CB4D7679045}" presName="sibTrans" presStyleLbl="sibTrans2D1" presStyleIdx="0" presStyleCnt="0"/>
      <dgm:spPr/>
    </dgm:pt>
    <dgm:pt modelId="{58CC4951-A20A-4B72-8283-069822FB0642}" type="pres">
      <dgm:prSet presAssocID="{27C31746-F3BF-436E-8D3C-0C36B7A5EAB3}" presName="compNode" presStyleCnt="0"/>
      <dgm:spPr/>
    </dgm:pt>
    <dgm:pt modelId="{9258E57A-4F9A-443C-AE8F-23B5EAEDADBE}" type="pres">
      <dgm:prSet presAssocID="{27C31746-F3BF-436E-8D3C-0C36B7A5EAB3}" presName="iconBgRect" presStyleLbl="bgShp" presStyleIdx="3" presStyleCnt="4"/>
      <dgm:spPr/>
    </dgm:pt>
    <dgm:pt modelId="{2FE14BE4-6D17-46C1-AB41-BBA4C7404C6D}" type="pres">
      <dgm:prSet presAssocID="{27C31746-F3BF-436E-8D3C-0C36B7A5EA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re"/>
        </a:ext>
      </dgm:extLst>
    </dgm:pt>
    <dgm:pt modelId="{FA750EFC-B429-4142-9FB0-DA043A4B74F2}" type="pres">
      <dgm:prSet presAssocID="{27C31746-F3BF-436E-8D3C-0C36B7A5EAB3}" presName="spaceRect" presStyleCnt="0"/>
      <dgm:spPr/>
    </dgm:pt>
    <dgm:pt modelId="{CEE4F2CC-6396-4A31-8E07-822143B4C7C6}" type="pres">
      <dgm:prSet presAssocID="{27C31746-F3BF-436E-8D3C-0C36B7A5EAB3}" presName="textRect" presStyleLbl="revTx" presStyleIdx="3" presStyleCnt="4">
        <dgm:presLayoutVars>
          <dgm:chMax val="1"/>
          <dgm:chPref val="1"/>
        </dgm:presLayoutVars>
      </dgm:prSet>
      <dgm:spPr/>
    </dgm:pt>
  </dgm:ptLst>
  <dgm:cxnLst>
    <dgm:cxn modelId="{FCA8052F-5D2D-45E5-A2FE-525D1B09AD94}" type="presOf" srcId="{3F3E3275-396C-46AB-BB8F-D296AEE80079}" destId="{3711FD0A-6B6C-4730-A660-BD2C00781FE2}" srcOrd="0" destOrd="0" presId="urn:microsoft.com/office/officeart/2018/2/layout/IconCircleList"/>
    <dgm:cxn modelId="{BCBB003D-BD31-4170-ACCA-DC022B775A05}" srcId="{3F3E3275-396C-46AB-BB8F-D296AEE80079}" destId="{FF17462E-5C1F-4B7F-B876-107655504402}" srcOrd="0" destOrd="0" parTransId="{E10CA0F8-9D09-4827-9C32-565F50FE0163}" sibTransId="{AAE019E5-28E1-42F8-BADA-E616E064DA7E}"/>
    <dgm:cxn modelId="{CA0BCE6B-496B-4715-A15D-4DDAE944E242}" type="presOf" srcId="{AAE019E5-28E1-42F8-BADA-E616E064DA7E}" destId="{E99B21CB-0937-4CEC-A2F6-578CB1859ECE}" srcOrd="0" destOrd="0" presId="urn:microsoft.com/office/officeart/2018/2/layout/IconCircleList"/>
    <dgm:cxn modelId="{45325F6F-CC6F-41AD-AC80-E51E43364B84}" type="presOf" srcId="{1C0518E8-49B2-434D-8BEC-A73E303CB646}" destId="{2968BC06-E3FE-4579-B457-3222A1D1C331}" srcOrd="0" destOrd="0" presId="urn:microsoft.com/office/officeart/2018/2/layout/IconCircleList"/>
    <dgm:cxn modelId="{E9100582-F769-4EA9-845A-41D72E2EE925}" type="presOf" srcId="{27C31746-F3BF-436E-8D3C-0C36B7A5EAB3}" destId="{CEE4F2CC-6396-4A31-8E07-822143B4C7C6}" srcOrd="0" destOrd="0" presId="urn:microsoft.com/office/officeart/2018/2/layout/IconCircleList"/>
    <dgm:cxn modelId="{90BE1D85-B2F8-45EF-8344-A2455DA22A5E}" type="presOf" srcId="{FF17462E-5C1F-4B7F-B876-107655504402}" destId="{648FCFB7-2154-47CC-AD5E-8128EF957E29}" srcOrd="0" destOrd="0" presId="urn:microsoft.com/office/officeart/2018/2/layout/IconCircleList"/>
    <dgm:cxn modelId="{D4F422A9-087C-4EF7-AF54-34FDA945E042}" type="presOf" srcId="{F1D70D00-3ABF-476C-A56A-4CB4D7679045}" destId="{05496A4F-501C-41DD-9739-CACC74BC9C38}" srcOrd="0" destOrd="0" presId="urn:microsoft.com/office/officeart/2018/2/layout/IconCircleList"/>
    <dgm:cxn modelId="{509A41BF-4621-4049-B657-FCE8D88E57EE}" srcId="{3F3E3275-396C-46AB-BB8F-D296AEE80079}" destId="{982B5544-5BC3-4BA2-B223-B14A3508A2E3}" srcOrd="1" destOrd="0" parTransId="{285986C9-2530-4A59-A4FA-2B3169AF5DED}" sibTransId="{EFB21373-84C1-4402-AC1A-C711470D55EF}"/>
    <dgm:cxn modelId="{AA20DADA-B301-4580-A0B3-B6151451625A}" srcId="{3F3E3275-396C-46AB-BB8F-D296AEE80079}" destId="{1C0518E8-49B2-434D-8BEC-A73E303CB646}" srcOrd="2" destOrd="0" parTransId="{C2BE851D-D9F3-46E6-9017-F1B8C55B82F8}" sibTransId="{F1D70D00-3ABF-476C-A56A-4CB4D7679045}"/>
    <dgm:cxn modelId="{772520DD-3E14-45D9-87E6-D76CFB28A8B7}" type="presOf" srcId="{EFB21373-84C1-4402-AC1A-C711470D55EF}" destId="{89D98634-9A80-420F-BEAE-35A4542381D2}" srcOrd="0" destOrd="0" presId="urn:microsoft.com/office/officeart/2018/2/layout/IconCircleList"/>
    <dgm:cxn modelId="{EE9678F6-1708-48F2-9A4B-194F90A461F1}" srcId="{3F3E3275-396C-46AB-BB8F-D296AEE80079}" destId="{27C31746-F3BF-436E-8D3C-0C36B7A5EAB3}" srcOrd="3" destOrd="0" parTransId="{3765DBB4-D16F-4F32-9965-647DC9AB7694}" sibTransId="{1D90BB4C-2FFA-49D3-914E-91B0E6067A5F}"/>
    <dgm:cxn modelId="{38A27AFA-102F-4FB7-865B-F0C5AF5DD0A9}" type="presOf" srcId="{982B5544-5BC3-4BA2-B223-B14A3508A2E3}" destId="{2A66C029-C742-4249-A17B-4CFA5F7DE98F}" srcOrd="0" destOrd="0" presId="urn:microsoft.com/office/officeart/2018/2/layout/IconCircleList"/>
    <dgm:cxn modelId="{EBAB460C-2A8F-4396-85BD-A05CF38F1583}" type="presParOf" srcId="{3711FD0A-6B6C-4730-A660-BD2C00781FE2}" destId="{8CE679AE-7FBC-498B-9F73-A308EC1B7805}" srcOrd="0" destOrd="0" presId="urn:microsoft.com/office/officeart/2018/2/layout/IconCircleList"/>
    <dgm:cxn modelId="{54666271-B8E5-4CE2-9A66-89159D93A1FD}" type="presParOf" srcId="{8CE679AE-7FBC-498B-9F73-A308EC1B7805}" destId="{4C1A21CF-364D-4384-ADDC-1ECC0CA9D5B2}" srcOrd="0" destOrd="0" presId="urn:microsoft.com/office/officeart/2018/2/layout/IconCircleList"/>
    <dgm:cxn modelId="{AE5E49BA-6173-44F3-8053-5AE09F7E0E2F}" type="presParOf" srcId="{4C1A21CF-364D-4384-ADDC-1ECC0CA9D5B2}" destId="{165D3653-2D28-4D7F-A0D3-A4DA8AB8A3EE}" srcOrd="0" destOrd="0" presId="urn:microsoft.com/office/officeart/2018/2/layout/IconCircleList"/>
    <dgm:cxn modelId="{1C96797D-94F6-450F-9D3B-13008DB5121A}" type="presParOf" srcId="{4C1A21CF-364D-4384-ADDC-1ECC0CA9D5B2}" destId="{78DD1F46-5565-4663-80F4-7ECC54039F55}" srcOrd="1" destOrd="0" presId="urn:microsoft.com/office/officeart/2018/2/layout/IconCircleList"/>
    <dgm:cxn modelId="{CBD7E640-B1A6-4CF7-BF37-33C71F949418}" type="presParOf" srcId="{4C1A21CF-364D-4384-ADDC-1ECC0CA9D5B2}" destId="{05145A5C-6C77-4D5F-9A79-19345ABAE751}" srcOrd="2" destOrd="0" presId="urn:microsoft.com/office/officeart/2018/2/layout/IconCircleList"/>
    <dgm:cxn modelId="{F5D10083-10DA-46F2-9CDF-C1EB49D16DC7}" type="presParOf" srcId="{4C1A21CF-364D-4384-ADDC-1ECC0CA9D5B2}" destId="{648FCFB7-2154-47CC-AD5E-8128EF957E29}" srcOrd="3" destOrd="0" presId="urn:microsoft.com/office/officeart/2018/2/layout/IconCircleList"/>
    <dgm:cxn modelId="{CB78D83D-A8F7-4A17-B002-BBDF4212AC19}" type="presParOf" srcId="{8CE679AE-7FBC-498B-9F73-A308EC1B7805}" destId="{E99B21CB-0937-4CEC-A2F6-578CB1859ECE}" srcOrd="1" destOrd="0" presId="urn:microsoft.com/office/officeart/2018/2/layout/IconCircleList"/>
    <dgm:cxn modelId="{DA9268CB-21B2-4E32-BC0E-4DCBC66289FE}" type="presParOf" srcId="{8CE679AE-7FBC-498B-9F73-A308EC1B7805}" destId="{C82A061A-2E26-47FF-9D0C-D1622E154900}" srcOrd="2" destOrd="0" presId="urn:microsoft.com/office/officeart/2018/2/layout/IconCircleList"/>
    <dgm:cxn modelId="{092C0085-12E8-4918-A759-6FB550182F2D}" type="presParOf" srcId="{C82A061A-2E26-47FF-9D0C-D1622E154900}" destId="{38BD6B01-E380-4143-9A34-4D45CD7C46B8}" srcOrd="0" destOrd="0" presId="urn:microsoft.com/office/officeart/2018/2/layout/IconCircleList"/>
    <dgm:cxn modelId="{B24FC048-FF34-48CD-B05E-DFFA872C2615}" type="presParOf" srcId="{C82A061A-2E26-47FF-9D0C-D1622E154900}" destId="{50FF4CA7-28A1-43C4-BE71-CFA74DD168D1}" srcOrd="1" destOrd="0" presId="urn:microsoft.com/office/officeart/2018/2/layout/IconCircleList"/>
    <dgm:cxn modelId="{5CE76B9D-69AC-4019-9605-89C3EFC97EB3}" type="presParOf" srcId="{C82A061A-2E26-47FF-9D0C-D1622E154900}" destId="{4715F81A-10D3-467F-97E3-69CAF677BD75}" srcOrd="2" destOrd="0" presId="urn:microsoft.com/office/officeart/2018/2/layout/IconCircleList"/>
    <dgm:cxn modelId="{28A9F787-7EA2-4885-A598-F34E7161B141}" type="presParOf" srcId="{C82A061A-2E26-47FF-9D0C-D1622E154900}" destId="{2A66C029-C742-4249-A17B-4CFA5F7DE98F}" srcOrd="3" destOrd="0" presId="urn:microsoft.com/office/officeart/2018/2/layout/IconCircleList"/>
    <dgm:cxn modelId="{32F58DE7-B4D1-4670-8169-FCA45F3DB6F0}" type="presParOf" srcId="{8CE679AE-7FBC-498B-9F73-A308EC1B7805}" destId="{89D98634-9A80-420F-BEAE-35A4542381D2}" srcOrd="3" destOrd="0" presId="urn:microsoft.com/office/officeart/2018/2/layout/IconCircleList"/>
    <dgm:cxn modelId="{7830D1DA-521C-4268-924C-BCBBB6C16114}" type="presParOf" srcId="{8CE679AE-7FBC-498B-9F73-A308EC1B7805}" destId="{5E614284-CC30-4983-9259-07897ECA0A24}" srcOrd="4" destOrd="0" presId="urn:microsoft.com/office/officeart/2018/2/layout/IconCircleList"/>
    <dgm:cxn modelId="{D572AD1C-92EC-479D-865B-C1A443F03AAE}" type="presParOf" srcId="{5E614284-CC30-4983-9259-07897ECA0A24}" destId="{15B81863-819D-4E59-9D22-5549C27B0158}" srcOrd="0" destOrd="0" presId="urn:microsoft.com/office/officeart/2018/2/layout/IconCircleList"/>
    <dgm:cxn modelId="{F240926E-0341-4855-9F98-9DA9910EC0CA}" type="presParOf" srcId="{5E614284-CC30-4983-9259-07897ECA0A24}" destId="{DCB43D4E-0373-4A04-A388-C82A247C4479}" srcOrd="1" destOrd="0" presId="urn:microsoft.com/office/officeart/2018/2/layout/IconCircleList"/>
    <dgm:cxn modelId="{F16B2449-761E-42D2-B50D-4A5D71F566F8}" type="presParOf" srcId="{5E614284-CC30-4983-9259-07897ECA0A24}" destId="{9301A4B2-707E-49ED-A1ED-37BFC312DC9A}" srcOrd="2" destOrd="0" presId="urn:microsoft.com/office/officeart/2018/2/layout/IconCircleList"/>
    <dgm:cxn modelId="{08BE4BE7-A9B4-4AD9-8BFC-94245E56C3AD}" type="presParOf" srcId="{5E614284-CC30-4983-9259-07897ECA0A24}" destId="{2968BC06-E3FE-4579-B457-3222A1D1C331}" srcOrd="3" destOrd="0" presId="urn:microsoft.com/office/officeart/2018/2/layout/IconCircleList"/>
    <dgm:cxn modelId="{BAF2CB4F-A070-471B-A5BB-95B08BFB64B5}" type="presParOf" srcId="{8CE679AE-7FBC-498B-9F73-A308EC1B7805}" destId="{05496A4F-501C-41DD-9739-CACC74BC9C38}" srcOrd="5" destOrd="0" presId="urn:microsoft.com/office/officeart/2018/2/layout/IconCircleList"/>
    <dgm:cxn modelId="{2CA1D270-FA1F-43D9-9417-0CF41AF631D9}" type="presParOf" srcId="{8CE679AE-7FBC-498B-9F73-A308EC1B7805}" destId="{58CC4951-A20A-4B72-8283-069822FB0642}" srcOrd="6" destOrd="0" presId="urn:microsoft.com/office/officeart/2018/2/layout/IconCircleList"/>
    <dgm:cxn modelId="{C2DB2E5B-EB11-49F4-9882-073B95F0327A}" type="presParOf" srcId="{58CC4951-A20A-4B72-8283-069822FB0642}" destId="{9258E57A-4F9A-443C-AE8F-23B5EAEDADBE}" srcOrd="0" destOrd="0" presId="urn:microsoft.com/office/officeart/2018/2/layout/IconCircleList"/>
    <dgm:cxn modelId="{A7B5921A-F04D-44B4-A5F5-9EC4F6DD5562}" type="presParOf" srcId="{58CC4951-A20A-4B72-8283-069822FB0642}" destId="{2FE14BE4-6D17-46C1-AB41-BBA4C7404C6D}" srcOrd="1" destOrd="0" presId="urn:microsoft.com/office/officeart/2018/2/layout/IconCircleList"/>
    <dgm:cxn modelId="{EFE81835-869E-4BF5-9102-612D84DB0594}" type="presParOf" srcId="{58CC4951-A20A-4B72-8283-069822FB0642}" destId="{FA750EFC-B429-4142-9FB0-DA043A4B74F2}" srcOrd="2" destOrd="0" presId="urn:microsoft.com/office/officeart/2018/2/layout/IconCircleList"/>
    <dgm:cxn modelId="{8F4F65E7-6996-42C4-BDC4-9DB15963E1B0}" type="presParOf" srcId="{58CC4951-A20A-4B72-8283-069822FB0642}" destId="{CEE4F2CC-6396-4A31-8E07-822143B4C7C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722726-A712-46F8-9547-B1E49E9411B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113AF7-61EF-4A7A-95BD-BFE0AA0D13EE}">
      <dgm:prSet/>
      <dgm:spPr/>
      <dgm:t>
        <a:bodyPr/>
        <a:lstStyle/>
        <a:p>
          <a:pPr algn="just"/>
          <a:r>
            <a:rPr lang="en-IN" dirty="0">
              <a:latin typeface="Arial" panose="020B0604020202020204" pitchFamily="34" charset="0"/>
              <a:cs typeface="Arial" panose="020B0604020202020204" pitchFamily="34" charset="0"/>
            </a:rPr>
            <a:t>The analysis reveals that the main causes of the decline in sales of Green Haven Florists are the lack of digital investment and intense competition.</a:t>
          </a:r>
          <a:endParaRPr lang="en-US" dirty="0">
            <a:latin typeface="Arial" panose="020B0604020202020204" pitchFamily="34" charset="0"/>
            <a:cs typeface="Arial" panose="020B0604020202020204" pitchFamily="34" charset="0"/>
          </a:endParaRPr>
        </a:p>
      </dgm:t>
    </dgm:pt>
    <dgm:pt modelId="{C09EB4BC-011C-4D63-9072-C0DE3275DB47}" type="parTrans" cxnId="{25921E3D-272E-4368-8746-0CAC3492CC28}">
      <dgm:prSet/>
      <dgm:spPr/>
      <dgm:t>
        <a:bodyPr/>
        <a:lstStyle/>
        <a:p>
          <a:endParaRPr lang="en-US"/>
        </a:p>
      </dgm:t>
    </dgm:pt>
    <dgm:pt modelId="{62F047C1-15EA-4D13-BB8E-70DFAEF1CB07}" type="sibTrans" cxnId="{25921E3D-272E-4368-8746-0CAC3492CC28}">
      <dgm:prSet/>
      <dgm:spPr/>
      <dgm:t>
        <a:bodyPr/>
        <a:lstStyle/>
        <a:p>
          <a:endParaRPr lang="en-US"/>
        </a:p>
      </dgm:t>
    </dgm:pt>
    <dgm:pt modelId="{A6EFE95B-AC9C-49C5-A5F7-6D0C653606A3}">
      <dgm:prSet/>
      <dgm:spPr/>
      <dgm:t>
        <a:bodyPr/>
        <a:lstStyle/>
        <a:p>
          <a:pPr algn="just"/>
          <a:r>
            <a:rPr lang="en-IN" dirty="0">
              <a:latin typeface="Arial" panose="020B0604020202020204" pitchFamily="34" charset="0"/>
              <a:cs typeface="Arial" panose="020B0604020202020204" pitchFamily="34" charset="0"/>
            </a:rPr>
            <a:t>The store has an obsolete online presence and a poor online presence and visibility.</a:t>
          </a:r>
          <a:endParaRPr lang="en-US" dirty="0">
            <a:latin typeface="Arial" panose="020B0604020202020204" pitchFamily="34" charset="0"/>
            <a:cs typeface="Arial" panose="020B0604020202020204" pitchFamily="34" charset="0"/>
          </a:endParaRPr>
        </a:p>
      </dgm:t>
    </dgm:pt>
    <dgm:pt modelId="{9714134F-1674-4E56-9716-0EFB3EF2B9F4}" type="parTrans" cxnId="{4DFCAC93-20F6-4514-9CB7-36B4541D6261}">
      <dgm:prSet/>
      <dgm:spPr/>
      <dgm:t>
        <a:bodyPr/>
        <a:lstStyle/>
        <a:p>
          <a:endParaRPr lang="en-US"/>
        </a:p>
      </dgm:t>
    </dgm:pt>
    <dgm:pt modelId="{35C511E7-5211-4958-BD66-F94CD6652FF1}" type="sibTrans" cxnId="{4DFCAC93-20F6-4514-9CB7-36B4541D6261}">
      <dgm:prSet/>
      <dgm:spPr/>
      <dgm:t>
        <a:bodyPr/>
        <a:lstStyle/>
        <a:p>
          <a:endParaRPr lang="en-US"/>
        </a:p>
      </dgm:t>
    </dgm:pt>
    <dgm:pt modelId="{64305505-BFA3-4890-807A-1DFFF477FFEE}">
      <dgm:prSet/>
      <dgm:spPr/>
      <dgm:t>
        <a:bodyPr/>
        <a:lstStyle/>
        <a:p>
          <a:pPr algn="just"/>
          <a:r>
            <a:rPr lang="en-IN">
              <a:latin typeface="Arial" panose="020B0604020202020204" pitchFamily="34" charset="0"/>
              <a:cs typeface="Arial" panose="020B0604020202020204" pitchFamily="34" charset="0"/>
            </a:rPr>
            <a:t>Improved digital infrastructure and delivery channels have a wider audience (Rafique </a:t>
          </a:r>
          <a:r>
            <a:rPr lang="en-IN" i="1">
              <a:latin typeface="Arial" panose="020B0604020202020204" pitchFamily="34" charset="0"/>
              <a:cs typeface="Arial" panose="020B0604020202020204" pitchFamily="34" charset="0"/>
            </a:rPr>
            <a:t>et al.,</a:t>
          </a:r>
          <a:r>
            <a:rPr lang="en-IN">
              <a:latin typeface="Arial" panose="020B0604020202020204" pitchFamily="34" charset="0"/>
              <a:cs typeface="Arial" panose="020B0604020202020204" pitchFamily="34" charset="0"/>
            </a:rPr>
            <a:t> 2024).</a:t>
          </a:r>
          <a:endParaRPr lang="en-US">
            <a:latin typeface="Arial" panose="020B0604020202020204" pitchFamily="34" charset="0"/>
            <a:cs typeface="Arial" panose="020B0604020202020204" pitchFamily="34" charset="0"/>
          </a:endParaRPr>
        </a:p>
      </dgm:t>
    </dgm:pt>
    <dgm:pt modelId="{E4FED2D6-6110-4CF5-BE56-062BE6BFA212}" type="parTrans" cxnId="{6A1516A7-F55E-4FED-8515-AD0010BDEDFE}">
      <dgm:prSet/>
      <dgm:spPr/>
      <dgm:t>
        <a:bodyPr/>
        <a:lstStyle/>
        <a:p>
          <a:endParaRPr lang="en-US"/>
        </a:p>
      </dgm:t>
    </dgm:pt>
    <dgm:pt modelId="{4E769F31-492F-457C-ACCE-A3401341EEAD}" type="sibTrans" cxnId="{6A1516A7-F55E-4FED-8515-AD0010BDEDFE}">
      <dgm:prSet/>
      <dgm:spPr/>
      <dgm:t>
        <a:bodyPr/>
        <a:lstStyle/>
        <a:p>
          <a:endParaRPr lang="en-US"/>
        </a:p>
      </dgm:t>
    </dgm:pt>
    <dgm:pt modelId="{12AA9D8B-AFAB-4972-92F2-901EC96C7472}">
      <dgm:prSet/>
      <dgm:spPr/>
      <dgm:t>
        <a:bodyPr/>
        <a:lstStyle/>
        <a:p>
          <a:pPr algn="just"/>
          <a:r>
            <a:rPr lang="en-IN">
              <a:latin typeface="Arial" panose="020B0604020202020204" pitchFamily="34" charset="0"/>
              <a:cs typeface="Arial" panose="020B0604020202020204" pitchFamily="34" charset="0"/>
            </a:rPr>
            <a:t>The increased costs of inputs to the supply chain due to global disruptions.</a:t>
          </a:r>
          <a:endParaRPr lang="en-US">
            <a:latin typeface="Arial" panose="020B0604020202020204" pitchFamily="34" charset="0"/>
            <a:cs typeface="Arial" panose="020B0604020202020204" pitchFamily="34" charset="0"/>
          </a:endParaRPr>
        </a:p>
      </dgm:t>
    </dgm:pt>
    <dgm:pt modelId="{C4F6D1C0-4DF7-4C2F-8298-6B9805497020}" type="parTrans" cxnId="{E5A6EBEA-539E-4E48-8018-AE5F100BBE1E}">
      <dgm:prSet/>
      <dgm:spPr/>
      <dgm:t>
        <a:bodyPr/>
        <a:lstStyle/>
        <a:p>
          <a:endParaRPr lang="en-US"/>
        </a:p>
      </dgm:t>
    </dgm:pt>
    <dgm:pt modelId="{2473E925-BC38-4EAA-AD4A-0D97F3367C46}" type="sibTrans" cxnId="{E5A6EBEA-539E-4E48-8018-AE5F100BBE1E}">
      <dgm:prSet/>
      <dgm:spPr/>
      <dgm:t>
        <a:bodyPr/>
        <a:lstStyle/>
        <a:p>
          <a:endParaRPr lang="en-US"/>
        </a:p>
      </dgm:t>
    </dgm:pt>
    <dgm:pt modelId="{233129C6-E860-4291-9FC7-791E7E040EE3}">
      <dgm:prSet/>
      <dgm:spPr/>
      <dgm:t>
        <a:bodyPr/>
        <a:lstStyle/>
        <a:p>
          <a:pPr algn="just"/>
          <a:r>
            <a:rPr lang="en-IN" dirty="0">
              <a:latin typeface="Arial" panose="020B0604020202020204" pitchFamily="34" charset="0"/>
              <a:cs typeface="Arial" panose="020B0604020202020204" pitchFamily="34" charset="0"/>
            </a:rPr>
            <a:t>Floral retailers have shown how small businesses are failing against the digital and cost-focused pressures (Gordon and Clark, 2023).</a:t>
          </a:r>
          <a:endParaRPr lang="en-US" dirty="0">
            <a:latin typeface="Arial" panose="020B0604020202020204" pitchFamily="34" charset="0"/>
            <a:cs typeface="Arial" panose="020B0604020202020204" pitchFamily="34" charset="0"/>
          </a:endParaRPr>
        </a:p>
      </dgm:t>
    </dgm:pt>
    <dgm:pt modelId="{44D00868-D74C-4DFF-8C55-CFB677912974}" type="parTrans" cxnId="{5786D319-2C5B-4018-AE17-F58ACC41BF27}">
      <dgm:prSet/>
      <dgm:spPr/>
      <dgm:t>
        <a:bodyPr/>
        <a:lstStyle/>
        <a:p>
          <a:endParaRPr lang="en-US"/>
        </a:p>
      </dgm:t>
    </dgm:pt>
    <dgm:pt modelId="{EBC62D39-30D5-4C55-94CA-66D17A18394D}" type="sibTrans" cxnId="{5786D319-2C5B-4018-AE17-F58ACC41BF27}">
      <dgm:prSet/>
      <dgm:spPr/>
      <dgm:t>
        <a:bodyPr/>
        <a:lstStyle/>
        <a:p>
          <a:endParaRPr lang="en-US"/>
        </a:p>
      </dgm:t>
    </dgm:pt>
    <dgm:pt modelId="{41FEBDFB-5D5A-4FC0-8623-C34D27A383AB}" type="pres">
      <dgm:prSet presAssocID="{D7722726-A712-46F8-9547-B1E49E9411B2}" presName="linear" presStyleCnt="0">
        <dgm:presLayoutVars>
          <dgm:animLvl val="lvl"/>
          <dgm:resizeHandles val="exact"/>
        </dgm:presLayoutVars>
      </dgm:prSet>
      <dgm:spPr/>
    </dgm:pt>
    <dgm:pt modelId="{4CAD0095-9645-42E1-B535-0C854FD076E6}" type="pres">
      <dgm:prSet presAssocID="{CA113AF7-61EF-4A7A-95BD-BFE0AA0D13EE}" presName="parentText" presStyleLbl="node1" presStyleIdx="0" presStyleCnt="5">
        <dgm:presLayoutVars>
          <dgm:chMax val="0"/>
          <dgm:bulletEnabled val="1"/>
        </dgm:presLayoutVars>
      </dgm:prSet>
      <dgm:spPr/>
    </dgm:pt>
    <dgm:pt modelId="{350A4ED1-B128-4E04-9489-2427EEBC5B54}" type="pres">
      <dgm:prSet presAssocID="{62F047C1-15EA-4D13-BB8E-70DFAEF1CB07}" presName="spacer" presStyleCnt="0"/>
      <dgm:spPr/>
    </dgm:pt>
    <dgm:pt modelId="{6F78B5A4-D818-4B73-A5A6-67D9A5FE3EFB}" type="pres">
      <dgm:prSet presAssocID="{A6EFE95B-AC9C-49C5-A5F7-6D0C653606A3}" presName="parentText" presStyleLbl="node1" presStyleIdx="1" presStyleCnt="5">
        <dgm:presLayoutVars>
          <dgm:chMax val="0"/>
          <dgm:bulletEnabled val="1"/>
        </dgm:presLayoutVars>
      </dgm:prSet>
      <dgm:spPr/>
    </dgm:pt>
    <dgm:pt modelId="{E00E7C8D-46C6-4CEF-908E-74A491D42531}" type="pres">
      <dgm:prSet presAssocID="{35C511E7-5211-4958-BD66-F94CD6652FF1}" presName="spacer" presStyleCnt="0"/>
      <dgm:spPr/>
    </dgm:pt>
    <dgm:pt modelId="{54BE63AD-BC01-41F1-99BB-16DF9A7DAF27}" type="pres">
      <dgm:prSet presAssocID="{64305505-BFA3-4890-807A-1DFFF477FFEE}" presName="parentText" presStyleLbl="node1" presStyleIdx="2" presStyleCnt="5">
        <dgm:presLayoutVars>
          <dgm:chMax val="0"/>
          <dgm:bulletEnabled val="1"/>
        </dgm:presLayoutVars>
      </dgm:prSet>
      <dgm:spPr/>
    </dgm:pt>
    <dgm:pt modelId="{57A3E2B9-86EC-45A3-901E-D331660A9E0A}" type="pres">
      <dgm:prSet presAssocID="{4E769F31-492F-457C-ACCE-A3401341EEAD}" presName="spacer" presStyleCnt="0"/>
      <dgm:spPr/>
    </dgm:pt>
    <dgm:pt modelId="{129B7818-B71B-4FE6-B574-44AA98032D9A}" type="pres">
      <dgm:prSet presAssocID="{12AA9D8B-AFAB-4972-92F2-901EC96C7472}" presName="parentText" presStyleLbl="node1" presStyleIdx="3" presStyleCnt="5">
        <dgm:presLayoutVars>
          <dgm:chMax val="0"/>
          <dgm:bulletEnabled val="1"/>
        </dgm:presLayoutVars>
      </dgm:prSet>
      <dgm:spPr/>
    </dgm:pt>
    <dgm:pt modelId="{C5B10CAD-F893-4969-83F0-BB348F900EB0}" type="pres">
      <dgm:prSet presAssocID="{2473E925-BC38-4EAA-AD4A-0D97F3367C46}" presName="spacer" presStyleCnt="0"/>
      <dgm:spPr/>
    </dgm:pt>
    <dgm:pt modelId="{29AF4EE2-D909-4D97-8E9E-9DD474855B63}" type="pres">
      <dgm:prSet presAssocID="{233129C6-E860-4291-9FC7-791E7E040EE3}" presName="parentText" presStyleLbl="node1" presStyleIdx="4" presStyleCnt="5">
        <dgm:presLayoutVars>
          <dgm:chMax val="0"/>
          <dgm:bulletEnabled val="1"/>
        </dgm:presLayoutVars>
      </dgm:prSet>
      <dgm:spPr/>
    </dgm:pt>
  </dgm:ptLst>
  <dgm:cxnLst>
    <dgm:cxn modelId="{5786D319-2C5B-4018-AE17-F58ACC41BF27}" srcId="{D7722726-A712-46F8-9547-B1E49E9411B2}" destId="{233129C6-E860-4291-9FC7-791E7E040EE3}" srcOrd="4" destOrd="0" parTransId="{44D00868-D74C-4DFF-8C55-CFB677912974}" sibTransId="{EBC62D39-30D5-4C55-94CA-66D17A18394D}"/>
    <dgm:cxn modelId="{25921E3D-272E-4368-8746-0CAC3492CC28}" srcId="{D7722726-A712-46F8-9547-B1E49E9411B2}" destId="{CA113AF7-61EF-4A7A-95BD-BFE0AA0D13EE}" srcOrd="0" destOrd="0" parTransId="{C09EB4BC-011C-4D63-9072-C0DE3275DB47}" sibTransId="{62F047C1-15EA-4D13-BB8E-70DFAEF1CB07}"/>
    <dgm:cxn modelId="{F22A5876-747F-4615-8CD1-E92C47FB7A51}" type="presOf" srcId="{233129C6-E860-4291-9FC7-791E7E040EE3}" destId="{29AF4EE2-D909-4D97-8E9E-9DD474855B63}" srcOrd="0" destOrd="0" presId="urn:microsoft.com/office/officeart/2005/8/layout/vList2"/>
    <dgm:cxn modelId="{B4A4F05A-4B71-4AB9-9EDF-72E854B29AAF}" type="presOf" srcId="{A6EFE95B-AC9C-49C5-A5F7-6D0C653606A3}" destId="{6F78B5A4-D818-4B73-A5A6-67D9A5FE3EFB}" srcOrd="0" destOrd="0" presId="urn:microsoft.com/office/officeart/2005/8/layout/vList2"/>
    <dgm:cxn modelId="{4DFCAC93-20F6-4514-9CB7-36B4541D6261}" srcId="{D7722726-A712-46F8-9547-B1E49E9411B2}" destId="{A6EFE95B-AC9C-49C5-A5F7-6D0C653606A3}" srcOrd="1" destOrd="0" parTransId="{9714134F-1674-4E56-9716-0EFB3EF2B9F4}" sibTransId="{35C511E7-5211-4958-BD66-F94CD6652FF1}"/>
    <dgm:cxn modelId="{9F8E0F96-6E54-4433-B4F0-B328004DEBA3}" type="presOf" srcId="{D7722726-A712-46F8-9547-B1E49E9411B2}" destId="{41FEBDFB-5D5A-4FC0-8623-C34D27A383AB}" srcOrd="0" destOrd="0" presId="urn:microsoft.com/office/officeart/2005/8/layout/vList2"/>
    <dgm:cxn modelId="{DF9690A6-2B5A-4AC1-BE37-8791874947CF}" type="presOf" srcId="{64305505-BFA3-4890-807A-1DFFF477FFEE}" destId="{54BE63AD-BC01-41F1-99BB-16DF9A7DAF27}" srcOrd="0" destOrd="0" presId="urn:microsoft.com/office/officeart/2005/8/layout/vList2"/>
    <dgm:cxn modelId="{6A1516A7-F55E-4FED-8515-AD0010BDEDFE}" srcId="{D7722726-A712-46F8-9547-B1E49E9411B2}" destId="{64305505-BFA3-4890-807A-1DFFF477FFEE}" srcOrd="2" destOrd="0" parTransId="{E4FED2D6-6110-4CF5-BE56-062BE6BFA212}" sibTransId="{4E769F31-492F-457C-ACCE-A3401341EEAD}"/>
    <dgm:cxn modelId="{ADAA6EB9-5A00-4DF4-A586-E5839FA812F0}" type="presOf" srcId="{CA113AF7-61EF-4A7A-95BD-BFE0AA0D13EE}" destId="{4CAD0095-9645-42E1-B535-0C854FD076E6}" srcOrd="0" destOrd="0" presId="urn:microsoft.com/office/officeart/2005/8/layout/vList2"/>
    <dgm:cxn modelId="{E5A6EBEA-539E-4E48-8018-AE5F100BBE1E}" srcId="{D7722726-A712-46F8-9547-B1E49E9411B2}" destId="{12AA9D8B-AFAB-4972-92F2-901EC96C7472}" srcOrd="3" destOrd="0" parTransId="{C4F6D1C0-4DF7-4C2F-8298-6B9805497020}" sibTransId="{2473E925-BC38-4EAA-AD4A-0D97F3367C46}"/>
    <dgm:cxn modelId="{A25F7BFB-B75E-425C-8B3A-D80160410530}" type="presOf" srcId="{12AA9D8B-AFAB-4972-92F2-901EC96C7472}" destId="{129B7818-B71B-4FE6-B574-44AA98032D9A}" srcOrd="0" destOrd="0" presId="urn:microsoft.com/office/officeart/2005/8/layout/vList2"/>
    <dgm:cxn modelId="{95A058B2-2EEB-462E-8AC2-827028D9ED43}" type="presParOf" srcId="{41FEBDFB-5D5A-4FC0-8623-C34D27A383AB}" destId="{4CAD0095-9645-42E1-B535-0C854FD076E6}" srcOrd="0" destOrd="0" presId="urn:microsoft.com/office/officeart/2005/8/layout/vList2"/>
    <dgm:cxn modelId="{C0363C53-D494-40F3-AA2C-619E1DBAC479}" type="presParOf" srcId="{41FEBDFB-5D5A-4FC0-8623-C34D27A383AB}" destId="{350A4ED1-B128-4E04-9489-2427EEBC5B54}" srcOrd="1" destOrd="0" presId="urn:microsoft.com/office/officeart/2005/8/layout/vList2"/>
    <dgm:cxn modelId="{8D4A4E4C-7DFF-440E-AF42-815182F0B0B2}" type="presParOf" srcId="{41FEBDFB-5D5A-4FC0-8623-C34D27A383AB}" destId="{6F78B5A4-D818-4B73-A5A6-67D9A5FE3EFB}" srcOrd="2" destOrd="0" presId="urn:microsoft.com/office/officeart/2005/8/layout/vList2"/>
    <dgm:cxn modelId="{CE3E0CF4-3783-4762-9BD6-D3772DB3DC53}" type="presParOf" srcId="{41FEBDFB-5D5A-4FC0-8623-C34D27A383AB}" destId="{E00E7C8D-46C6-4CEF-908E-74A491D42531}" srcOrd="3" destOrd="0" presId="urn:microsoft.com/office/officeart/2005/8/layout/vList2"/>
    <dgm:cxn modelId="{4A826B7E-6FA5-4861-9476-6CA8B87ACA7A}" type="presParOf" srcId="{41FEBDFB-5D5A-4FC0-8623-C34D27A383AB}" destId="{54BE63AD-BC01-41F1-99BB-16DF9A7DAF27}" srcOrd="4" destOrd="0" presId="urn:microsoft.com/office/officeart/2005/8/layout/vList2"/>
    <dgm:cxn modelId="{3807D9A3-6E33-47D5-81E1-61B06C389B2F}" type="presParOf" srcId="{41FEBDFB-5D5A-4FC0-8623-C34D27A383AB}" destId="{57A3E2B9-86EC-45A3-901E-D331660A9E0A}" srcOrd="5" destOrd="0" presId="urn:microsoft.com/office/officeart/2005/8/layout/vList2"/>
    <dgm:cxn modelId="{BBEB1F76-C153-41D9-B0BB-FF16EC976F21}" type="presParOf" srcId="{41FEBDFB-5D5A-4FC0-8623-C34D27A383AB}" destId="{129B7818-B71B-4FE6-B574-44AA98032D9A}" srcOrd="6" destOrd="0" presId="urn:microsoft.com/office/officeart/2005/8/layout/vList2"/>
    <dgm:cxn modelId="{80980029-F10D-4955-948F-0AD7A48AC94E}" type="presParOf" srcId="{41FEBDFB-5D5A-4FC0-8623-C34D27A383AB}" destId="{C5B10CAD-F893-4969-83F0-BB348F900EB0}" srcOrd="7" destOrd="0" presId="urn:microsoft.com/office/officeart/2005/8/layout/vList2"/>
    <dgm:cxn modelId="{9F78B2E5-2C40-4A5D-9AAC-9E564D6CF296}" type="presParOf" srcId="{41FEBDFB-5D5A-4FC0-8623-C34D27A383AB}" destId="{29AF4EE2-D909-4D97-8E9E-9DD474855B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61DFB2-9865-41A5-9979-5DBEA921499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3F14E91-DCA7-4940-8B31-7C356B7CFB10}">
      <dgm:prSet/>
      <dgm:spPr/>
      <dgm:t>
        <a:bodyPr/>
        <a:lstStyle/>
        <a:p>
          <a:pPr algn="just"/>
          <a:r>
            <a:rPr lang="en-IN">
              <a:latin typeface="Arial" panose="020B0604020202020204" pitchFamily="34" charset="0"/>
              <a:cs typeface="Arial" panose="020B0604020202020204" pitchFamily="34" charset="0"/>
            </a:rPr>
            <a:t>The decline in Green Haven Florist's sales by 30 per cent is mainly due to a weak digital platform.</a:t>
          </a:r>
          <a:endParaRPr lang="en-US">
            <a:latin typeface="Arial" panose="020B0604020202020204" pitchFamily="34" charset="0"/>
            <a:cs typeface="Arial" panose="020B0604020202020204" pitchFamily="34" charset="0"/>
          </a:endParaRPr>
        </a:p>
      </dgm:t>
    </dgm:pt>
    <dgm:pt modelId="{D0310858-76BA-45B6-8708-87ED595320EA}" type="parTrans" cxnId="{5CF5A38F-9BAB-43E9-B24D-2A84361631A1}">
      <dgm:prSet/>
      <dgm:spPr/>
      <dgm:t>
        <a:bodyPr/>
        <a:lstStyle/>
        <a:p>
          <a:endParaRPr lang="en-US"/>
        </a:p>
      </dgm:t>
    </dgm:pt>
    <dgm:pt modelId="{F2B27867-4337-4F3A-B9D9-1FC5A37D3D2D}" type="sibTrans" cxnId="{5CF5A38F-9BAB-43E9-B24D-2A84361631A1}">
      <dgm:prSet/>
      <dgm:spPr/>
      <dgm:t>
        <a:bodyPr/>
        <a:lstStyle/>
        <a:p>
          <a:endParaRPr lang="en-US"/>
        </a:p>
      </dgm:t>
    </dgm:pt>
    <dgm:pt modelId="{4C0B7AFE-2B63-4112-8570-3737933CA806}">
      <dgm:prSet/>
      <dgm:spPr/>
      <dgm:t>
        <a:bodyPr/>
        <a:lstStyle/>
        <a:p>
          <a:pPr algn="just"/>
          <a:r>
            <a:rPr lang="en-IN" dirty="0">
              <a:latin typeface="Arial" panose="020B0604020202020204" pitchFamily="34" charset="0"/>
              <a:cs typeface="Arial" panose="020B0604020202020204" pitchFamily="34" charset="0"/>
            </a:rPr>
            <a:t>Improved digital marketing, usability of the website and services delivered have revised this trend (Kisku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2023).</a:t>
          </a:r>
          <a:endParaRPr lang="en-US" dirty="0">
            <a:latin typeface="Arial" panose="020B0604020202020204" pitchFamily="34" charset="0"/>
            <a:cs typeface="Arial" panose="020B0604020202020204" pitchFamily="34" charset="0"/>
          </a:endParaRPr>
        </a:p>
      </dgm:t>
    </dgm:pt>
    <dgm:pt modelId="{1FCD3ADA-12FD-4623-AD64-4F332C5757A6}" type="parTrans" cxnId="{BD994F76-E0C4-4F43-97B7-F2BA000C2ACC}">
      <dgm:prSet/>
      <dgm:spPr/>
      <dgm:t>
        <a:bodyPr/>
        <a:lstStyle/>
        <a:p>
          <a:endParaRPr lang="en-US"/>
        </a:p>
      </dgm:t>
    </dgm:pt>
    <dgm:pt modelId="{C3B69554-FBE0-4F1F-86D6-075DE7A02552}" type="sibTrans" cxnId="{BD994F76-E0C4-4F43-97B7-F2BA000C2ACC}">
      <dgm:prSet/>
      <dgm:spPr/>
      <dgm:t>
        <a:bodyPr/>
        <a:lstStyle/>
        <a:p>
          <a:endParaRPr lang="en-US"/>
        </a:p>
      </dgm:t>
    </dgm:pt>
    <dgm:pt modelId="{B2B063D5-9F90-40FF-A07C-9E46DDAA6CEB}">
      <dgm:prSet/>
      <dgm:spPr/>
      <dgm:t>
        <a:bodyPr/>
        <a:lstStyle/>
        <a:p>
          <a:pPr algn="just"/>
          <a:r>
            <a:rPr lang="en-IN" dirty="0">
              <a:latin typeface="Arial" panose="020B0604020202020204" pitchFamily="34" charset="0"/>
              <a:cs typeface="Arial" panose="020B0604020202020204" pitchFamily="34" charset="0"/>
            </a:rPr>
            <a:t>Supply-chain disruptions and inflation continue to raise flower and packaging costs, reducing profitability.</a:t>
          </a:r>
          <a:endParaRPr lang="en-US" dirty="0">
            <a:latin typeface="Arial" panose="020B0604020202020204" pitchFamily="34" charset="0"/>
            <a:cs typeface="Arial" panose="020B0604020202020204" pitchFamily="34" charset="0"/>
          </a:endParaRPr>
        </a:p>
      </dgm:t>
    </dgm:pt>
    <dgm:pt modelId="{F88AD36B-A3D6-4D59-8467-58ACE6B15DA0}" type="parTrans" cxnId="{181A41AF-AB6C-432A-A9FE-3C77ED22E9E4}">
      <dgm:prSet/>
      <dgm:spPr/>
      <dgm:t>
        <a:bodyPr/>
        <a:lstStyle/>
        <a:p>
          <a:endParaRPr lang="en-US"/>
        </a:p>
      </dgm:t>
    </dgm:pt>
    <dgm:pt modelId="{419B0170-4EAC-4CD4-A40D-0069B3ACA8D5}" type="sibTrans" cxnId="{181A41AF-AB6C-432A-A9FE-3C77ED22E9E4}">
      <dgm:prSet/>
      <dgm:spPr/>
      <dgm:t>
        <a:bodyPr/>
        <a:lstStyle/>
        <a:p>
          <a:endParaRPr lang="en-US"/>
        </a:p>
      </dgm:t>
    </dgm:pt>
    <dgm:pt modelId="{168479F8-2F33-4E0B-A74B-D996C3375106}">
      <dgm:prSet/>
      <dgm:spPr/>
      <dgm:t>
        <a:bodyPr/>
        <a:lstStyle/>
        <a:p>
          <a:pPr algn="just"/>
          <a:r>
            <a:rPr lang="en-IN">
              <a:latin typeface="Arial" panose="020B0604020202020204" pitchFamily="34" charset="0"/>
              <a:cs typeface="Arial" panose="020B0604020202020204" pitchFamily="34" charset="0"/>
            </a:rPr>
            <a:t>The practices of sustainability introduce costs, but they are important in the differentiation of the brand.</a:t>
          </a:r>
          <a:endParaRPr lang="en-US">
            <a:latin typeface="Arial" panose="020B0604020202020204" pitchFamily="34" charset="0"/>
            <a:cs typeface="Arial" panose="020B0604020202020204" pitchFamily="34" charset="0"/>
          </a:endParaRPr>
        </a:p>
      </dgm:t>
    </dgm:pt>
    <dgm:pt modelId="{262ACEF5-592E-490B-9FF1-A01C1A0FFB62}" type="parTrans" cxnId="{D3123389-524E-44FE-9085-E5CFBCDD80E7}">
      <dgm:prSet/>
      <dgm:spPr/>
      <dgm:t>
        <a:bodyPr/>
        <a:lstStyle/>
        <a:p>
          <a:endParaRPr lang="en-US"/>
        </a:p>
      </dgm:t>
    </dgm:pt>
    <dgm:pt modelId="{EE6D3063-730C-41A5-9410-138B44C77D39}" type="sibTrans" cxnId="{D3123389-524E-44FE-9085-E5CFBCDD80E7}">
      <dgm:prSet/>
      <dgm:spPr/>
      <dgm:t>
        <a:bodyPr/>
        <a:lstStyle/>
        <a:p>
          <a:endParaRPr lang="en-US"/>
        </a:p>
      </dgm:t>
    </dgm:pt>
    <dgm:pt modelId="{172179BA-9DC9-4725-87BB-3E307155FF50}">
      <dgm:prSet/>
      <dgm:spPr/>
      <dgm:t>
        <a:bodyPr/>
        <a:lstStyle/>
        <a:p>
          <a:pPr algn="just"/>
          <a:r>
            <a:rPr lang="en-IN" dirty="0">
              <a:latin typeface="Arial" panose="020B0604020202020204" pitchFamily="34" charset="0"/>
              <a:cs typeface="Arial" panose="020B0604020202020204" pitchFamily="34" charset="0"/>
            </a:rPr>
            <a:t>Digital innovation should be incorporated into the cost efficiency and sustainable branding of Green Haven to restore the image in the market and ensure competitiveness.</a:t>
          </a:r>
          <a:endParaRPr lang="en-US" dirty="0">
            <a:latin typeface="Arial" panose="020B0604020202020204" pitchFamily="34" charset="0"/>
            <a:cs typeface="Arial" panose="020B0604020202020204" pitchFamily="34" charset="0"/>
          </a:endParaRPr>
        </a:p>
      </dgm:t>
    </dgm:pt>
    <dgm:pt modelId="{C3050CEE-B0E4-4375-9AFD-E739E83502B2}" type="parTrans" cxnId="{F6BE6128-CA03-4B65-B612-C9508A949F99}">
      <dgm:prSet/>
      <dgm:spPr/>
      <dgm:t>
        <a:bodyPr/>
        <a:lstStyle/>
        <a:p>
          <a:endParaRPr lang="en-US"/>
        </a:p>
      </dgm:t>
    </dgm:pt>
    <dgm:pt modelId="{B283FA1E-3983-4CAF-8194-C12816056757}" type="sibTrans" cxnId="{F6BE6128-CA03-4B65-B612-C9508A949F99}">
      <dgm:prSet/>
      <dgm:spPr/>
      <dgm:t>
        <a:bodyPr/>
        <a:lstStyle/>
        <a:p>
          <a:endParaRPr lang="en-US"/>
        </a:p>
      </dgm:t>
    </dgm:pt>
    <dgm:pt modelId="{C9E2B85E-454C-4035-8FAA-2264F742C8F9}" type="pres">
      <dgm:prSet presAssocID="{C161DFB2-9865-41A5-9979-5DBEA9214995}" presName="vert0" presStyleCnt="0">
        <dgm:presLayoutVars>
          <dgm:dir/>
          <dgm:animOne val="branch"/>
          <dgm:animLvl val="lvl"/>
        </dgm:presLayoutVars>
      </dgm:prSet>
      <dgm:spPr/>
    </dgm:pt>
    <dgm:pt modelId="{E1EC1189-C380-4DCA-B391-74CCFEF27B00}" type="pres">
      <dgm:prSet presAssocID="{63F14E91-DCA7-4940-8B31-7C356B7CFB10}" presName="thickLine" presStyleLbl="alignNode1" presStyleIdx="0" presStyleCnt="5"/>
      <dgm:spPr/>
    </dgm:pt>
    <dgm:pt modelId="{C5D5E55C-3593-492D-A4C1-BA7CB9F42B53}" type="pres">
      <dgm:prSet presAssocID="{63F14E91-DCA7-4940-8B31-7C356B7CFB10}" presName="horz1" presStyleCnt="0"/>
      <dgm:spPr/>
    </dgm:pt>
    <dgm:pt modelId="{95937407-1ED4-4078-992D-AB1497F3241F}" type="pres">
      <dgm:prSet presAssocID="{63F14E91-DCA7-4940-8B31-7C356B7CFB10}" presName="tx1" presStyleLbl="revTx" presStyleIdx="0" presStyleCnt="5"/>
      <dgm:spPr/>
    </dgm:pt>
    <dgm:pt modelId="{241EE68D-5AB7-411E-A113-9050BAC496EF}" type="pres">
      <dgm:prSet presAssocID="{63F14E91-DCA7-4940-8B31-7C356B7CFB10}" presName="vert1" presStyleCnt="0"/>
      <dgm:spPr/>
    </dgm:pt>
    <dgm:pt modelId="{51E83DDC-9047-4A98-A38E-047640317E50}" type="pres">
      <dgm:prSet presAssocID="{4C0B7AFE-2B63-4112-8570-3737933CA806}" presName="thickLine" presStyleLbl="alignNode1" presStyleIdx="1" presStyleCnt="5"/>
      <dgm:spPr/>
    </dgm:pt>
    <dgm:pt modelId="{2AC18373-BA71-4BA8-B939-E56FCFADB8FA}" type="pres">
      <dgm:prSet presAssocID="{4C0B7AFE-2B63-4112-8570-3737933CA806}" presName="horz1" presStyleCnt="0"/>
      <dgm:spPr/>
    </dgm:pt>
    <dgm:pt modelId="{0F5DD4B7-CB27-4F80-BCAC-D93509322A7E}" type="pres">
      <dgm:prSet presAssocID="{4C0B7AFE-2B63-4112-8570-3737933CA806}" presName="tx1" presStyleLbl="revTx" presStyleIdx="1" presStyleCnt="5"/>
      <dgm:spPr/>
    </dgm:pt>
    <dgm:pt modelId="{B6EDBD1D-595B-4AA4-A5D5-34ED042B02B8}" type="pres">
      <dgm:prSet presAssocID="{4C0B7AFE-2B63-4112-8570-3737933CA806}" presName="vert1" presStyleCnt="0"/>
      <dgm:spPr/>
    </dgm:pt>
    <dgm:pt modelId="{72729FB1-3C70-4565-BCEB-E9BA6D8A733C}" type="pres">
      <dgm:prSet presAssocID="{B2B063D5-9F90-40FF-A07C-9E46DDAA6CEB}" presName="thickLine" presStyleLbl="alignNode1" presStyleIdx="2" presStyleCnt="5"/>
      <dgm:spPr/>
    </dgm:pt>
    <dgm:pt modelId="{3F88177B-D997-41EC-AD3D-29F7D48FE914}" type="pres">
      <dgm:prSet presAssocID="{B2B063D5-9F90-40FF-A07C-9E46DDAA6CEB}" presName="horz1" presStyleCnt="0"/>
      <dgm:spPr/>
    </dgm:pt>
    <dgm:pt modelId="{153082A7-6B78-41FC-B724-4930F7EDDBD3}" type="pres">
      <dgm:prSet presAssocID="{B2B063D5-9F90-40FF-A07C-9E46DDAA6CEB}" presName="tx1" presStyleLbl="revTx" presStyleIdx="2" presStyleCnt="5"/>
      <dgm:spPr/>
    </dgm:pt>
    <dgm:pt modelId="{4ABEDF20-7FA9-4579-BE7B-FA328E855500}" type="pres">
      <dgm:prSet presAssocID="{B2B063D5-9F90-40FF-A07C-9E46DDAA6CEB}" presName="vert1" presStyleCnt="0"/>
      <dgm:spPr/>
    </dgm:pt>
    <dgm:pt modelId="{80588FC8-785F-4DD3-8A84-22B001F2B972}" type="pres">
      <dgm:prSet presAssocID="{168479F8-2F33-4E0B-A74B-D996C3375106}" presName="thickLine" presStyleLbl="alignNode1" presStyleIdx="3" presStyleCnt="5"/>
      <dgm:spPr/>
    </dgm:pt>
    <dgm:pt modelId="{6B73F92A-3982-4D31-9D8E-67D02B2B7262}" type="pres">
      <dgm:prSet presAssocID="{168479F8-2F33-4E0B-A74B-D996C3375106}" presName="horz1" presStyleCnt="0"/>
      <dgm:spPr/>
    </dgm:pt>
    <dgm:pt modelId="{D6C650E5-3DB3-4297-A38D-A63E0ABC9946}" type="pres">
      <dgm:prSet presAssocID="{168479F8-2F33-4E0B-A74B-D996C3375106}" presName="tx1" presStyleLbl="revTx" presStyleIdx="3" presStyleCnt="5"/>
      <dgm:spPr/>
    </dgm:pt>
    <dgm:pt modelId="{4BA452E6-9843-460E-848F-E2188EAC071B}" type="pres">
      <dgm:prSet presAssocID="{168479F8-2F33-4E0B-A74B-D996C3375106}" presName="vert1" presStyleCnt="0"/>
      <dgm:spPr/>
    </dgm:pt>
    <dgm:pt modelId="{25396D1E-EB48-4A65-AC7F-1F234466541A}" type="pres">
      <dgm:prSet presAssocID="{172179BA-9DC9-4725-87BB-3E307155FF50}" presName="thickLine" presStyleLbl="alignNode1" presStyleIdx="4" presStyleCnt="5"/>
      <dgm:spPr/>
    </dgm:pt>
    <dgm:pt modelId="{7F7198B4-40AE-4BE8-8CD9-6D2FDBE10F85}" type="pres">
      <dgm:prSet presAssocID="{172179BA-9DC9-4725-87BB-3E307155FF50}" presName="horz1" presStyleCnt="0"/>
      <dgm:spPr/>
    </dgm:pt>
    <dgm:pt modelId="{6F859F6B-5050-4953-BA60-57BEAE28DA4A}" type="pres">
      <dgm:prSet presAssocID="{172179BA-9DC9-4725-87BB-3E307155FF50}" presName="tx1" presStyleLbl="revTx" presStyleIdx="4" presStyleCnt="5"/>
      <dgm:spPr/>
    </dgm:pt>
    <dgm:pt modelId="{A97B2952-DA73-4DD8-AF55-1800B32C3169}" type="pres">
      <dgm:prSet presAssocID="{172179BA-9DC9-4725-87BB-3E307155FF50}" presName="vert1" presStyleCnt="0"/>
      <dgm:spPr/>
    </dgm:pt>
  </dgm:ptLst>
  <dgm:cxnLst>
    <dgm:cxn modelId="{F6BE6128-CA03-4B65-B612-C9508A949F99}" srcId="{C161DFB2-9865-41A5-9979-5DBEA9214995}" destId="{172179BA-9DC9-4725-87BB-3E307155FF50}" srcOrd="4" destOrd="0" parTransId="{C3050CEE-B0E4-4375-9AFD-E739E83502B2}" sibTransId="{B283FA1E-3983-4CAF-8194-C12816056757}"/>
    <dgm:cxn modelId="{BD994F76-E0C4-4F43-97B7-F2BA000C2ACC}" srcId="{C161DFB2-9865-41A5-9979-5DBEA9214995}" destId="{4C0B7AFE-2B63-4112-8570-3737933CA806}" srcOrd="1" destOrd="0" parTransId="{1FCD3ADA-12FD-4623-AD64-4F332C5757A6}" sibTransId="{C3B69554-FBE0-4F1F-86D6-075DE7A02552}"/>
    <dgm:cxn modelId="{D3123389-524E-44FE-9085-E5CFBCDD80E7}" srcId="{C161DFB2-9865-41A5-9979-5DBEA9214995}" destId="{168479F8-2F33-4E0B-A74B-D996C3375106}" srcOrd="3" destOrd="0" parTransId="{262ACEF5-592E-490B-9FF1-A01C1A0FFB62}" sibTransId="{EE6D3063-730C-41A5-9410-138B44C77D39}"/>
    <dgm:cxn modelId="{5CF5A38F-9BAB-43E9-B24D-2A84361631A1}" srcId="{C161DFB2-9865-41A5-9979-5DBEA9214995}" destId="{63F14E91-DCA7-4940-8B31-7C356B7CFB10}" srcOrd="0" destOrd="0" parTransId="{D0310858-76BA-45B6-8708-87ED595320EA}" sibTransId="{F2B27867-4337-4F3A-B9D9-1FC5A37D3D2D}"/>
    <dgm:cxn modelId="{52A6A795-2878-4AD5-9F82-0AB3FF68B4A5}" type="presOf" srcId="{C161DFB2-9865-41A5-9979-5DBEA9214995}" destId="{C9E2B85E-454C-4035-8FAA-2264F742C8F9}" srcOrd="0" destOrd="0" presId="urn:microsoft.com/office/officeart/2008/layout/LinedList"/>
    <dgm:cxn modelId="{181A41AF-AB6C-432A-A9FE-3C77ED22E9E4}" srcId="{C161DFB2-9865-41A5-9979-5DBEA9214995}" destId="{B2B063D5-9F90-40FF-A07C-9E46DDAA6CEB}" srcOrd="2" destOrd="0" parTransId="{F88AD36B-A3D6-4D59-8467-58ACE6B15DA0}" sibTransId="{419B0170-4EAC-4CD4-A40D-0069B3ACA8D5}"/>
    <dgm:cxn modelId="{447641B1-6306-4633-BB3F-8BA3215A4018}" type="presOf" srcId="{63F14E91-DCA7-4940-8B31-7C356B7CFB10}" destId="{95937407-1ED4-4078-992D-AB1497F3241F}" srcOrd="0" destOrd="0" presId="urn:microsoft.com/office/officeart/2008/layout/LinedList"/>
    <dgm:cxn modelId="{084A9BBC-B1A9-445C-B9BC-F6E49FFE4C8D}" type="presOf" srcId="{168479F8-2F33-4E0B-A74B-D996C3375106}" destId="{D6C650E5-3DB3-4297-A38D-A63E0ABC9946}" srcOrd="0" destOrd="0" presId="urn:microsoft.com/office/officeart/2008/layout/LinedList"/>
    <dgm:cxn modelId="{1D4F11C3-8D14-409F-91EA-3F455226B682}" type="presOf" srcId="{B2B063D5-9F90-40FF-A07C-9E46DDAA6CEB}" destId="{153082A7-6B78-41FC-B724-4930F7EDDBD3}" srcOrd="0" destOrd="0" presId="urn:microsoft.com/office/officeart/2008/layout/LinedList"/>
    <dgm:cxn modelId="{91C5EFC5-183C-4124-B1C4-A62174ECF03E}" type="presOf" srcId="{172179BA-9DC9-4725-87BB-3E307155FF50}" destId="{6F859F6B-5050-4953-BA60-57BEAE28DA4A}" srcOrd="0" destOrd="0" presId="urn:microsoft.com/office/officeart/2008/layout/LinedList"/>
    <dgm:cxn modelId="{13D900DD-5ED1-443B-B973-51CAF163A2EF}" type="presOf" srcId="{4C0B7AFE-2B63-4112-8570-3737933CA806}" destId="{0F5DD4B7-CB27-4F80-BCAC-D93509322A7E}" srcOrd="0" destOrd="0" presId="urn:microsoft.com/office/officeart/2008/layout/LinedList"/>
    <dgm:cxn modelId="{AB5F75D6-A85F-4B04-940D-08DD2211D4DF}" type="presParOf" srcId="{C9E2B85E-454C-4035-8FAA-2264F742C8F9}" destId="{E1EC1189-C380-4DCA-B391-74CCFEF27B00}" srcOrd="0" destOrd="0" presId="urn:microsoft.com/office/officeart/2008/layout/LinedList"/>
    <dgm:cxn modelId="{485EA303-9429-4AD0-BFA5-50AD9ED21C50}" type="presParOf" srcId="{C9E2B85E-454C-4035-8FAA-2264F742C8F9}" destId="{C5D5E55C-3593-492D-A4C1-BA7CB9F42B53}" srcOrd="1" destOrd="0" presId="urn:microsoft.com/office/officeart/2008/layout/LinedList"/>
    <dgm:cxn modelId="{4CBA1568-D9F4-4B10-A2D7-7ABACD8F5EA5}" type="presParOf" srcId="{C5D5E55C-3593-492D-A4C1-BA7CB9F42B53}" destId="{95937407-1ED4-4078-992D-AB1497F3241F}" srcOrd="0" destOrd="0" presId="urn:microsoft.com/office/officeart/2008/layout/LinedList"/>
    <dgm:cxn modelId="{12A1789E-BB31-4B24-89D2-54D0953F0C90}" type="presParOf" srcId="{C5D5E55C-3593-492D-A4C1-BA7CB9F42B53}" destId="{241EE68D-5AB7-411E-A113-9050BAC496EF}" srcOrd="1" destOrd="0" presId="urn:microsoft.com/office/officeart/2008/layout/LinedList"/>
    <dgm:cxn modelId="{D2DCA67A-5BFC-41E2-904A-6218C8FCE2F1}" type="presParOf" srcId="{C9E2B85E-454C-4035-8FAA-2264F742C8F9}" destId="{51E83DDC-9047-4A98-A38E-047640317E50}" srcOrd="2" destOrd="0" presId="urn:microsoft.com/office/officeart/2008/layout/LinedList"/>
    <dgm:cxn modelId="{3B31784B-6370-4ABF-9704-CCDFAA66E672}" type="presParOf" srcId="{C9E2B85E-454C-4035-8FAA-2264F742C8F9}" destId="{2AC18373-BA71-4BA8-B939-E56FCFADB8FA}" srcOrd="3" destOrd="0" presId="urn:microsoft.com/office/officeart/2008/layout/LinedList"/>
    <dgm:cxn modelId="{6E369B0E-7DE8-4673-867C-A045332FBFA5}" type="presParOf" srcId="{2AC18373-BA71-4BA8-B939-E56FCFADB8FA}" destId="{0F5DD4B7-CB27-4F80-BCAC-D93509322A7E}" srcOrd="0" destOrd="0" presId="urn:microsoft.com/office/officeart/2008/layout/LinedList"/>
    <dgm:cxn modelId="{4A55B5E8-1161-446D-8EE7-ACF871B0A30E}" type="presParOf" srcId="{2AC18373-BA71-4BA8-B939-E56FCFADB8FA}" destId="{B6EDBD1D-595B-4AA4-A5D5-34ED042B02B8}" srcOrd="1" destOrd="0" presId="urn:microsoft.com/office/officeart/2008/layout/LinedList"/>
    <dgm:cxn modelId="{ED302B1A-ED3B-489F-8706-F14472949AFF}" type="presParOf" srcId="{C9E2B85E-454C-4035-8FAA-2264F742C8F9}" destId="{72729FB1-3C70-4565-BCEB-E9BA6D8A733C}" srcOrd="4" destOrd="0" presId="urn:microsoft.com/office/officeart/2008/layout/LinedList"/>
    <dgm:cxn modelId="{79B9384D-D12F-41A1-82B2-225467376E99}" type="presParOf" srcId="{C9E2B85E-454C-4035-8FAA-2264F742C8F9}" destId="{3F88177B-D997-41EC-AD3D-29F7D48FE914}" srcOrd="5" destOrd="0" presId="urn:microsoft.com/office/officeart/2008/layout/LinedList"/>
    <dgm:cxn modelId="{571F0752-E681-4639-B2B7-C288E056DBF1}" type="presParOf" srcId="{3F88177B-D997-41EC-AD3D-29F7D48FE914}" destId="{153082A7-6B78-41FC-B724-4930F7EDDBD3}" srcOrd="0" destOrd="0" presId="urn:microsoft.com/office/officeart/2008/layout/LinedList"/>
    <dgm:cxn modelId="{10495B47-CAF7-4ADA-87AA-EB63B11BFE8A}" type="presParOf" srcId="{3F88177B-D997-41EC-AD3D-29F7D48FE914}" destId="{4ABEDF20-7FA9-4579-BE7B-FA328E855500}" srcOrd="1" destOrd="0" presId="urn:microsoft.com/office/officeart/2008/layout/LinedList"/>
    <dgm:cxn modelId="{8894E226-A8B0-4A5B-BE01-09547F92689F}" type="presParOf" srcId="{C9E2B85E-454C-4035-8FAA-2264F742C8F9}" destId="{80588FC8-785F-4DD3-8A84-22B001F2B972}" srcOrd="6" destOrd="0" presId="urn:microsoft.com/office/officeart/2008/layout/LinedList"/>
    <dgm:cxn modelId="{E36A2EC4-46FA-4396-95EC-E3590505CC19}" type="presParOf" srcId="{C9E2B85E-454C-4035-8FAA-2264F742C8F9}" destId="{6B73F92A-3982-4D31-9D8E-67D02B2B7262}" srcOrd="7" destOrd="0" presId="urn:microsoft.com/office/officeart/2008/layout/LinedList"/>
    <dgm:cxn modelId="{D2C55DB6-2633-4704-A9C9-B50FF08868C1}" type="presParOf" srcId="{6B73F92A-3982-4D31-9D8E-67D02B2B7262}" destId="{D6C650E5-3DB3-4297-A38D-A63E0ABC9946}" srcOrd="0" destOrd="0" presId="urn:microsoft.com/office/officeart/2008/layout/LinedList"/>
    <dgm:cxn modelId="{132F124B-6617-443E-9068-B6A660E8AD14}" type="presParOf" srcId="{6B73F92A-3982-4D31-9D8E-67D02B2B7262}" destId="{4BA452E6-9843-460E-848F-E2188EAC071B}" srcOrd="1" destOrd="0" presId="urn:microsoft.com/office/officeart/2008/layout/LinedList"/>
    <dgm:cxn modelId="{E16E7312-BC6F-4A00-B4B0-D950DF475ACC}" type="presParOf" srcId="{C9E2B85E-454C-4035-8FAA-2264F742C8F9}" destId="{25396D1E-EB48-4A65-AC7F-1F234466541A}" srcOrd="8" destOrd="0" presId="urn:microsoft.com/office/officeart/2008/layout/LinedList"/>
    <dgm:cxn modelId="{B8E4C9E5-1095-47BF-93EF-E4265BFD0A48}" type="presParOf" srcId="{C9E2B85E-454C-4035-8FAA-2264F742C8F9}" destId="{7F7198B4-40AE-4BE8-8CD9-6D2FDBE10F85}" srcOrd="9" destOrd="0" presId="urn:microsoft.com/office/officeart/2008/layout/LinedList"/>
    <dgm:cxn modelId="{D730F500-C04A-4FFF-AF42-7D9D718745BA}" type="presParOf" srcId="{7F7198B4-40AE-4BE8-8CD9-6D2FDBE10F85}" destId="{6F859F6B-5050-4953-BA60-57BEAE28DA4A}" srcOrd="0" destOrd="0" presId="urn:microsoft.com/office/officeart/2008/layout/LinedList"/>
    <dgm:cxn modelId="{0802E5BC-4CD2-43AA-8C9D-B29D2C6C7B86}" type="presParOf" srcId="{7F7198B4-40AE-4BE8-8CD9-6D2FDBE10F85}" destId="{A97B2952-DA73-4DD8-AF55-1800B32C31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F0E3A-5253-49E7-86E4-920855B5AD96}">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1FAA8-E8E2-4955-9D6F-F3C1F57B37D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C6C3F5-0805-4D52-A87D-76E205FD9E1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dirty="0">
              <a:latin typeface="Arial" panose="020B0604020202020204" pitchFamily="34" charset="0"/>
              <a:cs typeface="Arial" panose="020B0604020202020204" pitchFamily="34" charset="0"/>
            </a:rPr>
            <a:t>The major problem that Green Haven Florists will have to struggle with is that there is a drop in sales of 30 per cent in game in-store sales.</a:t>
          </a:r>
          <a:endParaRPr lang="en-US" sz="1500" kern="1200" dirty="0">
            <a:latin typeface="Arial" panose="020B0604020202020204" pitchFamily="34" charset="0"/>
            <a:cs typeface="Arial" panose="020B0604020202020204" pitchFamily="34" charset="0"/>
          </a:endParaRPr>
        </a:p>
      </dsp:txBody>
      <dsp:txXfrm>
        <a:off x="1834517" y="469890"/>
        <a:ext cx="3148942" cy="1335915"/>
      </dsp:txXfrm>
    </dsp:sp>
    <dsp:sp modelId="{E3C08699-4347-42B2-8860-5353402BECD6}">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B0AE3D-A92B-46FB-9FE1-0EA346175211}">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CF0FE-02C7-4A3A-AC57-DCB5BC757362}">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dirty="0">
              <a:latin typeface="Arial" panose="020B0604020202020204" pitchFamily="34" charset="0"/>
              <a:cs typeface="Arial" panose="020B0604020202020204" pitchFamily="34" charset="0"/>
            </a:rPr>
            <a:t>The internet sales have increased by a near insignificant margin within the past 12 months.</a:t>
          </a:r>
          <a:endParaRPr lang="en-US" sz="1500" kern="1200" dirty="0">
            <a:latin typeface="Arial" panose="020B0604020202020204" pitchFamily="34" charset="0"/>
            <a:cs typeface="Arial" panose="020B0604020202020204" pitchFamily="34" charset="0"/>
          </a:endParaRPr>
        </a:p>
      </dsp:txBody>
      <dsp:txXfrm>
        <a:off x="7154322" y="469890"/>
        <a:ext cx="3148942" cy="1335915"/>
      </dsp:txXfrm>
    </dsp:sp>
    <dsp:sp modelId="{4E2BFC46-835F-4DCE-A0C8-EE8554741902}">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FD4D1-FC2A-40AC-A466-FA595426F8D6}">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D0A8D-1143-4A3C-A114-CAA030520F1B}">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dirty="0">
              <a:latin typeface="Arial" panose="020B0604020202020204" pitchFamily="34" charset="0"/>
              <a:cs typeface="Arial" panose="020B0604020202020204" pitchFamily="34" charset="0"/>
            </a:rPr>
            <a:t>The reduction in the number of customers coming to visit the business, as well as the high cost of operations and intense competition online.</a:t>
          </a:r>
          <a:endParaRPr lang="en-US" sz="1500" kern="1200" dirty="0">
            <a:latin typeface="Arial" panose="020B0604020202020204" pitchFamily="34" charset="0"/>
            <a:cs typeface="Arial" panose="020B0604020202020204" pitchFamily="34" charset="0"/>
          </a:endParaRPr>
        </a:p>
      </dsp:txBody>
      <dsp:txXfrm>
        <a:off x="1834517" y="2545532"/>
        <a:ext cx="3148942" cy="1335915"/>
      </dsp:txXfrm>
    </dsp:sp>
    <dsp:sp modelId="{2B2CE013-1E13-4D12-A21E-773C1F6CF511}">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74C8D-E838-48C8-A852-C65675F1262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12FAD-91AD-4D56-A9AB-3A1DD274A750}">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dirty="0">
              <a:latin typeface="Arial" panose="020B0604020202020204" pitchFamily="34" charset="0"/>
              <a:cs typeface="Arial" panose="020B0604020202020204" pitchFamily="34" charset="0"/>
            </a:rPr>
            <a:t>Direct effect of the shop in terms of the profitability and sustainability in the long term, regarding the general supply chain and inflation pressure in the UK floriculture sector.</a:t>
          </a:r>
          <a:endParaRPr lang="en-US" sz="1500" kern="1200" dirty="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23C24-2BEF-429B-BB86-DE378F816F95}">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4ABDC0-4C01-441D-A604-271A7ECDE6DE}">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1D38A-2E6E-44FE-A370-2A98E973A0F6}">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dirty="0">
              <a:latin typeface="Arial" panose="020B0604020202020204" pitchFamily="34" charset="0"/>
              <a:cs typeface="Arial" panose="020B0604020202020204" pitchFamily="34" charset="0"/>
            </a:rPr>
            <a:t>The most important parties in this issue are the owners (Liam and Priya) controlling the work and making decisions done in Green Haven Florists.</a:t>
          </a:r>
          <a:endParaRPr lang="en-US" sz="1500" kern="1200" dirty="0">
            <a:latin typeface="Arial" panose="020B0604020202020204" pitchFamily="34" charset="0"/>
            <a:cs typeface="Arial" panose="020B0604020202020204" pitchFamily="34" charset="0"/>
          </a:endParaRPr>
        </a:p>
      </dsp:txBody>
      <dsp:txXfrm>
        <a:off x="1834517" y="469890"/>
        <a:ext cx="3148942" cy="1335915"/>
      </dsp:txXfrm>
    </dsp:sp>
    <dsp:sp modelId="{CED03C40-D5BB-4124-B3D3-3AAA5F4C7053}">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90C0C-62D3-45BA-BA9A-7F2702DCE137}">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359F4-0A4E-45FD-AFF0-1301DB170EF9}">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a:latin typeface="Arial" panose="020B0604020202020204" pitchFamily="34" charset="0"/>
              <a:cs typeface="Arial" panose="020B0604020202020204" pitchFamily="34" charset="0"/>
            </a:rPr>
            <a:t>Clientele includes walk-in shoppers and clients who are corporate and event organisers.</a:t>
          </a:r>
          <a:endParaRPr lang="en-US" sz="1500" kern="1200">
            <a:latin typeface="Arial" panose="020B0604020202020204" pitchFamily="34" charset="0"/>
            <a:cs typeface="Arial" panose="020B0604020202020204" pitchFamily="34" charset="0"/>
          </a:endParaRPr>
        </a:p>
      </dsp:txBody>
      <dsp:txXfrm>
        <a:off x="7154322" y="469890"/>
        <a:ext cx="3148942" cy="1335915"/>
      </dsp:txXfrm>
    </dsp:sp>
    <dsp:sp modelId="{581066F6-CEE1-4A39-997B-6FAB5190A012}">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1B847-BB6D-4137-A07E-282D924F3921}">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88BAA-3251-4D27-A578-A21C3904014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a:latin typeface="Arial" panose="020B0604020202020204" pitchFamily="34" charset="0"/>
              <a:cs typeface="Arial" panose="020B0604020202020204" pitchFamily="34" charset="0"/>
            </a:rPr>
            <a:t>The company is based in Norwich, United Kingdom, an area that experiences poor human traffic.</a:t>
          </a:r>
          <a:endParaRPr lang="en-US" sz="1500" kern="1200">
            <a:latin typeface="Arial" panose="020B0604020202020204" pitchFamily="34" charset="0"/>
            <a:cs typeface="Arial" panose="020B0604020202020204" pitchFamily="34" charset="0"/>
          </a:endParaRPr>
        </a:p>
      </dsp:txBody>
      <dsp:txXfrm>
        <a:off x="1834517" y="2545532"/>
        <a:ext cx="3148942" cy="1335915"/>
      </dsp:txXfrm>
    </dsp:sp>
    <dsp:sp modelId="{8A4891C0-1A34-44DF-BCA8-C89F6CC00378}">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4902BF-4A33-41AA-8E9A-97B90D43FD37}">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3E21A-4558-453E-BA8C-E9D9D61AB1E2}">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100000"/>
            </a:lnSpc>
            <a:spcBef>
              <a:spcPct val="0"/>
            </a:spcBef>
            <a:spcAft>
              <a:spcPct val="35000"/>
            </a:spcAft>
            <a:buNone/>
          </a:pPr>
          <a:r>
            <a:rPr lang="en-IN" sz="1500" kern="1200">
              <a:latin typeface="Arial" panose="020B0604020202020204" pitchFamily="34" charset="0"/>
              <a:cs typeface="Arial" panose="020B0604020202020204" pitchFamily="34" charset="0"/>
            </a:rPr>
            <a:t>The issue has been exacerbated during the past 12 months, particularly following the post-pandemic shift in consumer behaviour and growing competition.</a:t>
          </a:r>
          <a:endParaRPr lang="en-US" sz="1500" kern="120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D3653-2D28-4D7F-A0D3-A4DA8AB8A3EE}">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D1F46-5565-4663-80F4-7ECC54039F55}">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FCFB7-2154-47CC-AD5E-8128EF957E2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00000"/>
            </a:lnSpc>
            <a:spcBef>
              <a:spcPct val="0"/>
            </a:spcBef>
            <a:spcAft>
              <a:spcPct val="35000"/>
            </a:spcAft>
            <a:buNone/>
          </a:pPr>
          <a:r>
            <a:rPr lang="en-IN" sz="1800" kern="1200">
              <a:latin typeface="Arial" panose="020B0604020202020204" pitchFamily="34" charset="0"/>
              <a:cs typeface="Arial" panose="020B0604020202020204" pitchFamily="34" charset="0"/>
            </a:rPr>
            <a:t>The reduction in sales is occurring since people are preferring online convenience and intense pricing.</a:t>
          </a:r>
          <a:endParaRPr lang="en-US" sz="1800" kern="1200">
            <a:latin typeface="Arial" panose="020B0604020202020204" pitchFamily="34" charset="0"/>
            <a:cs typeface="Arial" panose="020B0604020202020204" pitchFamily="34" charset="0"/>
          </a:endParaRPr>
        </a:p>
      </dsp:txBody>
      <dsp:txXfrm>
        <a:off x="1834517" y="469890"/>
        <a:ext cx="3148942" cy="1335915"/>
      </dsp:txXfrm>
    </dsp:sp>
    <dsp:sp modelId="{38BD6B01-E380-4143-9A34-4D45CD7C46B8}">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FF4CA7-28A1-43C4-BE71-CFA74DD168D1}">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66C029-C742-4249-A17B-4CFA5F7DE98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00000"/>
            </a:lnSpc>
            <a:spcBef>
              <a:spcPct val="0"/>
            </a:spcBef>
            <a:spcAft>
              <a:spcPct val="35000"/>
            </a:spcAft>
            <a:buNone/>
          </a:pPr>
          <a:r>
            <a:rPr lang="en-IN" sz="1800" kern="1200">
              <a:latin typeface="Arial" panose="020B0604020202020204" pitchFamily="34" charset="0"/>
              <a:cs typeface="Arial" panose="020B0604020202020204" pitchFamily="34" charset="0"/>
            </a:rPr>
            <a:t>The competitors of the local boutique change shop are tapping better in social media and digital marketing better.</a:t>
          </a:r>
          <a:endParaRPr lang="en-US" sz="1800" kern="1200">
            <a:latin typeface="Arial" panose="020B0604020202020204" pitchFamily="34" charset="0"/>
            <a:cs typeface="Arial" panose="020B0604020202020204" pitchFamily="34" charset="0"/>
          </a:endParaRPr>
        </a:p>
      </dsp:txBody>
      <dsp:txXfrm>
        <a:off x="7154322" y="469890"/>
        <a:ext cx="3148942" cy="1335915"/>
      </dsp:txXfrm>
    </dsp:sp>
    <dsp:sp modelId="{15B81863-819D-4E59-9D22-5549C27B0158}">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3D4E-0373-4A04-A388-C82A247C447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8BC06-E3FE-4579-B457-3222A1D1C331}">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00000"/>
            </a:lnSpc>
            <a:spcBef>
              <a:spcPct val="0"/>
            </a:spcBef>
            <a:spcAft>
              <a:spcPct val="35000"/>
            </a:spcAft>
            <a:buNone/>
          </a:pPr>
          <a:r>
            <a:rPr lang="en-IN" sz="1800" kern="1200">
              <a:latin typeface="Arial" panose="020B0604020202020204" pitchFamily="34" charset="0"/>
              <a:cs typeface="Arial" panose="020B0604020202020204" pitchFamily="34" charset="0"/>
            </a:rPr>
            <a:t>Increased prices of sustainable packaging and a rise in importation and transportation costs.</a:t>
          </a:r>
          <a:endParaRPr lang="en-US" sz="1800" kern="1200">
            <a:latin typeface="Arial" panose="020B0604020202020204" pitchFamily="34" charset="0"/>
            <a:cs typeface="Arial" panose="020B0604020202020204" pitchFamily="34" charset="0"/>
          </a:endParaRPr>
        </a:p>
      </dsp:txBody>
      <dsp:txXfrm>
        <a:off x="1834517" y="2545532"/>
        <a:ext cx="3148942" cy="1335915"/>
      </dsp:txXfrm>
    </dsp:sp>
    <dsp:sp modelId="{9258E57A-4F9A-443C-AE8F-23B5EAEDADBE}">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14BE4-6D17-46C1-AB41-BBA4C7404C6D}">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4F2CC-6396-4A31-8E07-822143B4C7C6}">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00000"/>
            </a:lnSpc>
            <a:spcBef>
              <a:spcPct val="0"/>
            </a:spcBef>
            <a:spcAft>
              <a:spcPct val="35000"/>
            </a:spcAft>
            <a:buNone/>
          </a:pPr>
          <a:r>
            <a:rPr lang="en-IN" sz="1800" kern="1200">
              <a:latin typeface="Arial" panose="020B0604020202020204" pitchFamily="34" charset="0"/>
              <a:cs typeface="Arial" panose="020B0604020202020204" pitchFamily="34" charset="0"/>
            </a:rPr>
            <a:t>The decline in in-store sales by 30% has caused a decline in profit margins and financial burden on Green Haven Florists.</a:t>
          </a:r>
          <a:endParaRPr lang="en-US" sz="1800" kern="120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D0095-9645-42E1-B535-0C854FD076E6}">
      <dsp:nvSpPr>
        <dsp:cNvPr id="0" name=""/>
        <dsp:cNvSpPr/>
      </dsp:nvSpPr>
      <dsp:spPr>
        <a:xfrm>
          <a:off x="0" y="116645"/>
          <a:ext cx="6666833" cy="10003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The analysis reveals that the main causes of the decline in sales of Green Haven Florists are the lack of digital investment and intense competition.</a:t>
          </a:r>
          <a:endParaRPr lang="en-US" sz="1900" kern="1200" dirty="0">
            <a:latin typeface="Arial" panose="020B0604020202020204" pitchFamily="34" charset="0"/>
            <a:cs typeface="Arial" panose="020B0604020202020204" pitchFamily="34" charset="0"/>
          </a:endParaRPr>
        </a:p>
      </dsp:txBody>
      <dsp:txXfrm>
        <a:off x="48833" y="165478"/>
        <a:ext cx="6569167" cy="902684"/>
      </dsp:txXfrm>
    </dsp:sp>
    <dsp:sp modelId="{6F78B5A4-D818-4B73-A5A6-67D9A5FE3EFB}">
      <dsp:nvSpPr>
        <dsp:cNvPr id="0" name=""/>
        <dsp:cNvSpPr/>
      </dsp:nvSpPr>
      <dsp:spPr>
        <a:xfrm>
          <a:off x="0" y="1171715"/>
          <a:ext cx="6666833" cy="1000350"/>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The store has an obsolete online presence and a poor online presence and visibility.</a:t>
          </a:r>
          <a:endParaRPr lang="en-US" sz="1900" kern="1200" dirty="0">
            <a:latin typeface="Arial" panose="020B0604020202020204" pitchFamily="34" charset="0"/>
            <a:cs typeface="Arial" panose="020B0604020202020204" pitchFamily="34" charset="0"/>
          </a:endParaRPr>
        </a:p>
      </dsp:txBody>
      <dsp:txXfrm>
        <a:off x="48833" y="1220548"/>
        <a:ext cx="6569167" cy="902684"/>
      </dsp:txXfrm>
    </dsp:sp>
    <dsp:sp modelId="{54BE63AD-BC01-41F1-99BB-16DF9A7DAF27}">
      <dsp:nvSpPr>
        <dsp:cNvPr id="0" name=""/>
        <dsp:cNvSpPr/>
      </dsp:nvSpPr>
      <dsp:spPr>
        <a:xfrm>
          <a:off x="0" y="2226785"/>
          <a:ext cx="6666833" cy="100035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Improved digital infrastructure and delivery channels have a wider audience (Rafique </a:t>
          </a:r>
          <a:r>
            <a:rPr lang="en-IN" sz="1900" i="1" kern="1200">
              <a:latin typeface="Arial" panose="020B0604020202020204" pitchFamily="34" charset="0"/>
              <a:cs typeface="Arial" panose="020B0604020202020204" pitchFamily="34" charset="0"/>
            </a:rPr>
            <a:t>et al.,</a:t>
          </a:r>
          <a:r>
            <a:rPr lang="en-IN" sz="1900" kern="1200">
              <a:latin typeface="Arial" panose="020B0604020202020204" pitchFamily="34" charset="0"/>
              <a:cs typeface="Arial" panose="020B0604020202020204" pitchFamily="34" charset="0"/>
            </a:rPr>
            <a:t> 2024).</a:t>
          </a:r>
          <a:endParaRPr lang="en-US" sz="1900" kern="1200">
            <a:latin typeface="Arial" panose="020B0604020202020204" pitchFamily="34" charset="0"/>
            <a:cs typeface="Arial" panose="020B0604020202020204" pitchFamily="34" charset="0"/>
          </a:endParaRPr>
        </a:p>
      </dsp:txBody>
      <dsp:txXfrm>
        <a:off x="48833" y="2275618"/>
        <a:ext cx="6569167" cy="902684"/>
      </dsp:txXfrm>
    </dsp:sp>
    <dsp:sp modelId="{129B7818-B71B-4FE6-B574-44AA98032D9A}">
      <dsp:nvSpPr>
        <dsp:cNvPr id="0" name=""/>
        <dsp:cNvSpPr/>
      </dsp:nvSpPr>
      <dsp:spPr>
        <a:xfrm>
          <a:off x="0" y="3281855"/>
          <a:ext cx="6666833" cy="1000350"/>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The increased costs of inputs to the supply chain due to global disruptions.</a:t>
          </a:r>
          <a:endParaRPr lang="en-US" sz="1900" kern="1200">
            <a:latin typeface="Arial" panose="020B0604020202020204" pitchFamily="34" charset="0"/>
            <a:cs typeface="Arial" panose="020B0604020202020204" pitchFamily="34" charset="0"/>
          </a:endParaRPr>
        </a:p>
      </dsp:txBody>
      <dsp:txXfrm>
        <a:off x="48833" y="3330688"/>
        <a:ext cx="6569167" cy="902684"/>
      </dsp:txXfrm>
    </dsp:sp>
    <dsp:sp modelId="{29AF4EE2-D909-4D97-8E9E-9DD474855B63}">
      <dsp:nvSpPr>
        <dsp:cNvPr id="0" name=""/>
        <dsp:cNvSpPr/>
      </dsp:nvSpPr>
      <dsp:spPr>
        <a:xfrm>
          <a:off x="0" y="4336925"/>
          <a:ext cx="6666833" cy="100035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Floral retailers have shown how small businesses are failing against the digital and cost-focused pressures (Gordon and Clark, 2023).</a:t>
          </a:r>
          <a:endParaRPr lang="en-US" sz="1900" kern="1200" dirty="0">
            <a:latin typeface="Arial" panose="020B0604020202020204" pitchFamily="34" charset="0"/>
            <a:cs typeface="Arial" panose="020B0604020202020204" pitchFamily="34" charset="0"/>
          </a:endParaRPr>
        </a:p>
      </dsp:txBody>
      <dsp:txXfrm>
        <a:off x="48833" y="4385758"/>
        <a:ext cx="6569167" cy="902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C1189-C380-4DCA-B391-74CCFEF27B0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37407-1ED4-4078-992D-AB1497F3241F}">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The decline in Green Haven Florist's sales by 30 per cent is mainly due to a weak digital platform.</a:t>
          </a:r>
          <a:endParaRPr lang="en-US" sz="1900" kern="1200">
            <a:latin typeface="Arial" panose="020B0604020202020204" pitchFamily="34" charset="0"/>
            <a:cs typeface="Arial" panose="020B0604020202020204" pitchFamily="34" charset="0"/>
          </a:endParaRPr>
        </a:p>
      </dsp:txBody>
      <dsp:txXfrm>
        <a:off x="0" y="675"/>
        <a:ext cx="6900512" cy="1106957"/>
      </dsp:txXfrm>
    </dsp:sp>
    <dsp:sp modelId="{51E83DDC-9047-4A98-A38E-047640317E50}">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5DD4B7-CB27-4F80-BCAC-D93509322A7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Improved digital marketing, usability of the website and services delivered have revised this trend (Kisku </a:t>
          </a:r>
          <a:r>
            <a:rPr lang="en-IN" sz="1900" i="1" kern="1200" dirty="0">
              <a:latin typeface="Arial" panose="020B0604020202020204" pitchFamily="34" charset="0"/>
              <a:cs typeface="Arial" panose="020B0604020202020204" pitchFamily="34" charset="0"/>
            </a:rPr>
            <a:t>et al.,</a:t>
          </a:r>
          <a:r>
            <a:rPr lang="en-IN" sz="1900" kern="1200" dirty="0">
              <a:latin typeface="Arial" panose="020B0604020202020204" pitchFamily="34" charset="0"/>
              <a:cs typeface="Arial" panose="020B0604020202020204" pitchFamily="34" charset="0"/>
            </a:rPr>
            <a:t> 2023).</a:t>
          </a:r>
          <a:endParaRPr lang="en-US" sz="1900" kern="1200" dirty="0">
            <a:latin typeface="Arial" panose="020B0604020202020204" pitchFamily="34" charset="0"/>
            <a:cs typeface="Arial" panose="020B0604020202020204" pitchFamily="34" charset="0"/>
          </a:endParaRPr>
        </a:p>
      </dsp:txBody>
      <dsp:txXfrm>
        <a:off x="0" y="1107633"/>
        <a:ext cx="6900512" cy="1106957"/>
      </dsp:txXfrm>
    </dsp:sp>
    <dsp:sp modelId="{72729FB1-3C70-4565-BCEB-E9BA6D8A733C}">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082A7-6B78-41FC-B724-4930F7EDDBD3}">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Supply-chain disruptions and inflation continue to raise flower and packaging costs, reducing profitability.</a:t>
          </a:r>
          <a:endParaRPr lang="en-US" sz="1900" kern="1200" dirty="0">
            <a:latin typeface="Arial" panose="020B0604020202020204" pitchFamily="34" charset="0"/>
            <a:cs typeface="Arial" panose="020B0604020202020204" pitchFamily="34" charset="0"/>
          </a:endParaRPr>
        </a:p>
      </dsp:txBody>
      <dsp:txXfrm>
        <a:off x="0" y="2214591"/>
        <a:ext cx="6900512" cy="1106957"/>
      </dsp:txXfrm>
    </dsp:sp>
    <dsp:sp modelId="{80588FC8-785F-4DD3-8A84-22B001F2B972}">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650E5-3DB3-4297-A38D-A63E0ABC9946}">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The practices of sustainability introduce costs, but they are important in the differentiation of the brand.</a:t>
          </a:r>
          <a:endParaRPr lang="en-US" sz="1900" kern="1200">
            <a:latin typeface="Arial" panose="020B0604020202020204" pitchFamily="34" charset="0"/>
            <a:cs typeface="Arial" panose="020B0604020202020204" pitchFamily="34" charset="0"/>
          </a:endParaRPr>
        </a:p>
      </dsp:txBody>
      <dsp:txXfrm>
        <a:off x="0" y="3321549"/>
        <a:ext cx="6900512" cy="1106957"/>
      </dsp:txXfrm>
    </dsp:sp>
    <dsp:sp modelId="{25396D1E-EB48-4A65-AC7F-1F234466541A}">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859F6B-5050-4953-BA60-57BEAE28DA4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Digital innovation should be incorporated into the cost efficiency and sustainable branding of Green Haven to restore the image in the market and ensure competitiveness.</a:t>
          </a:r>
          <a:endParaRPr lang="en-US" sz="1900" kern="1200" dirty="0">
            <a:latin typeface="Arial" panose="020B0604020202020204" pitchFamily="34" charset="0"/>
            <a:cs typeface="Arial" panose="020B0604020202020204" pitchFamily="34" charset="0"/>
          </a:endParaRP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522C5C-EA04-4B47-A8F6-04D1811F0D91}" type="datetimeFigureOut">
              <a:rPr lang="en-IN" smtClean="0"/>
              <a:t>16-11-2025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47C01-9150-4EDA-8351-AC2F8CD0C5BA}" type="slidenum">
              <a:rPr lang="en-IN" smtClean="0"/>
              <a:t>‹#›</a:t>
            </a:fld>
            <a:endParaRPr lang="en-IN"/>
          </a:p>
        </p:txBody>
      </p:sp>
    </p:spTree>
    <p:extLst>
      <p:ext uri="{BB962C8B-B14F-4D97-AF65-F5344CB8AC3E}">
        <p14:creationId xmlns:p14="http://schemas.microsoft.com/office/powerpoint/2010/main" val="2629492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1</a:t>
            </a:fld>
            <a:endParaRPr lang="en-IN"/>
          </a:p>
        </p:txBody>
      </p:sp>
    </p:spTree>
    <p:extLst>
      <p:ext uri="{BB962C8B-B14F-4D97-AF65-F5344CB8AC3E}">
        <p14:creationId xmlns:p14="http://schemas.microsoft.com/office/powerpoint/2010/main" val="1385565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this presentation, the most important aspects of the business challenges and analysis of Green Haven Florists are discussed. It begins by stating the problem identification in the 5W2H model of what, why, who, where, when, how and how much. It analyses the external environmental factors in the PESTEL model subsequently. The root causes of decreasing sales are then provided through the cause-and-effect analysis. Finally, the presentation includes certain concluding findings and a succinct ending that summarises the most significant ones and preconditions the suggestions.</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2</a:t>
            </a:fld>
            <a:endParaRPr lang="en-IN"/>
          </a:p>
        </p:txBody>
      </p:sp>
    </p:spTree>
    <p:extLst>
      <p:ext uri="{BB962C8B-B14F-4D97-AF65-F5344CB8AC3E}">
        <p14:creationId xmlns:p14="http://schemas.microsoft.com/office/powerpoint/2010/main" val="15832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major problem that Green Haven Florists will have to struggle with is that there is a drop in sales of 30 per cent in game in-store sales, and the internet sales have increased by a near insignificant margin within the past 12 months. It implies that the growth in the digital sphere is not compensating for the losses in stores. Main causes of the decline include the reduction in the number of customers coming to visit the business, as well as the high cost of operations and intense competition online. The significance of these issues is that they directly affect the shop in terms the profitability and sustainability in the long term, regarding the general supply chain and inflation pressure in the UK floriculture sector.</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3</a:t>
            </a:fld>
            <a:endParaRPr lang="en-IN"/>
          </a:p>
        </p:txBody>
      </p:sp>
    </p:spTree>
    <p:extLst>
      <p:ext uri="{BB962C8B-B14F-4D97-AF65-F5344CB8AC3E}">
        <p14:creationId xmlns:p14="http://schemas.microsoft.com/office/powerpoint/2010/main" val="4190516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most important parties in this issue are the owners (Liam and Priya) controlling the work and making decisions done in Green Haven Florists. Their clientele includes walk-in shoppers and clients who are corporate and event organisers. The company is based in Norwich, United Kingdom, an area that experiences poor human traffic due to the closure of its physical outlets and the relocation of shoppers to online shopping. The issue has been exacerbated during the past 12 months, particularly following the post-pandemic shift in consumer behaviour and growing competition on the internet within the UK flower retail sector in the UK.</a:t>
            </a:r>
          </a:p>
        </p:txBody>
      </p:sp>
      <p:sp>
        <p:nvSpPr>
          <p:cNvPr id="4" name="Slide Number Placeholder 3"/>
          <p:cNvSpPr>
            <a:spLocks noGrp="1"/>
          </p:cNvSpPr>
          <p:nvPr>
            <p:ph type="sldNum" sz="quarter" idx="5"/>
          </p:nvPr>
        </p:nvSpPr>
        <p:spPr/>
        <p:txBody>
          <a:bodyPr/>
          <a:lstStyle/>
          <a:p>
            <a:fld id="{89047C01-9150-4EDA-8351-AC2F8CD0C5BA}" type="slidenum">
              <a:rPr lang="en-IN" smtClean="0"/>
              <a:t>4</a:t>
            </a:fld>
            <a:endParaRPr lang="en-IN"/>
          </a:p>
        </p:txBody>
      </p:sp>
    </p:spTree>
    <p:extLst>
      <p:ext uri="{BB962C8B-B14F-4D97-AF65-F5344CB8AC3E}">
        <p14:creationId xmlns:p14="http://schemas.microsoft.com/office/powerpoint/2010/main" val="3622352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reduction in sales is occurring since people are preferring online convenience and intense pricing by bigger nationwide florists. The competitors of the local boutique change shop are tapping better in social media and digital marketing better. Increased prices of sustainable packaging and a rise in importation and transportation costs have also added to the cost of operation. The net impact of all the aforementioned factors is the decline in in-store sales by 30% which has caused a decline in profit margins and financial burden on Green Haven Florists. The aggregate effects portray a scenario of how competitive, technological and cost pressures are directly affecting the business performance.</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5</a:t>
            </a:fld>
            <a:endParaRPr lang="en-IN"/>
          </a:p>
        </p:txBody>
      </p:sp>
    </p:spTree>
    <p:extLst>
      <p:ext uri="{BB962C8B-B14F-4D97-AF65-F5344CB8AC3E}">
        <p14:creationId xmlns:p14="http://schemas.microsoft.com/office/powerpoint/2010/main" val="3516011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Various external elements affect Green Haven Florists, which are featured in the PESTEL framework. Political influences on foreign and trade rates on business affect the cost of operation and the level of imports. Economically, the global market of cut flowers is projected to be estimated at £27.34 billion in 2022. Purchasing patterns are being redefined under the influence of sustainability consciousness and convenience preference socially. Technologically, Online platforms and the use of social commerce are brought about by digital transformation. Climate and sustainability trends have an environmental influence on the reliability of supply. Legal consumer aspects and packaging laws affect compliance costs.</a:t>
            </a:r>
          </a:p>
          <a:p>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6</a:t>
            </a:fld>
            <a:endParaRPr lang="en-IN"/>
          </a:p>
        </p:txBody>
      </p:sp>
    </p:spTree>
    <p:extLst>
      <p:ext uri="{BB962C8B-B14F-4D97-AF65-F5344CB8AC3E}">
        <p14:creationId xmlns:p14="http://schemas.microsoft.com/office/powerpoint/2010/main" val="3589218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PESTEL analysis has a number of strategic implications for Green Haven Florists. The business should strike a balance between cost effectiveness and sustainability programmes to be able to become competitive within the tough economy. Some of the aspects which should be invested, are digital marketing, improving websites and local SEO in such a way that the expectations of the consumers are met and compete with the online competition. Also, it is possible to position the brand on handiwork, quality and local authenticity as compared to the competitors whose specification is concentrated on prices. </a:t>
            </a:r>
            <a:r>
              <a:rPr lang="en-IN" sz="1200" kern="1200">
                <a:solidFill>
                  <a:schemeClr val="tx1"/>
                </a:solidFill>
                <a:effectLst/>
                <a:latin typeface="+mn-lt"/>
                <a:ea typeface="+mn-ea"/>
                <a:cs typeface="+mn-cs"/>
              </a:rPr>
              <a:t>The joint conclusion of the above is the need to adjust to keep up with the changes that occur in the environmental environment as well as technological innovation, as this is significant in ensuring the survival of Green Haven in the long run.</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7</a:t>
            </a:fld>
            <a:endParaRPr lang="en-IN"/>
          </a:p>
        </p:txBody>
      </p:sp>
    </p:spTree>
    <p:extLst>
      <p:ext uri="{BB962C8B-B14F-4D97-AF65-F5344CB8AC3E}">
        <p14:creationId xmlns:p14="http://schemas.microsoft.com/office/powerpoint/2010/main" val="2802093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analysis, using cause and effect, reveals that there are several root causes of the decline in the sales of Green Haven Florists. The changing tastes of customers to online convenience and low cost have diminished in-store shopping. Local competitors, both as national chains and as boutique florists, are employing high-tech digital marketing and delivery systems to attract customers. The lack of competitiveness is caused by operational inefficiencies, like the old-fashioned web page and other minimal services of a subscription. Also, increased costs of imports and packaging have undermined profitability. The high street the shop is located on is a deteriorating high street, which is even restricting the foot traffic, hindering the sales.</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8</a:t>
            </a:fld>
            <a:endParaRPr lang="en-IN"/>
          </a:p>
        </p:txBody>
      </p:sp>
    </p:spTree>
    <p:extLst>
      <p:ext uri="{BB962C8B-B14F-4D97-AF65-F5344CB8AC3E}">
        <p14:creationId xmlns:p14="http://schemas.microsoft.com/office/powerpoint/2010/main" val="725782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analysis reveals that the main causes of the decline in sales of Green Haven Florists are the lack of digital investment and intense competition. The store has an obsolete online presence and a poor online presence and visibility. Those companies that have improved digital infrastructure and delivery channels have a wider audience. The second set of causes, secondary causes, is the increased costs of inputs to the supply chain due to global disruptions and additional costs incurred in staying sustainable. The latter results can be attributed to floral retailers that have shown how small businesses are failing against the digital and cost-focused pressures.</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9</a:t>
            </a:fld>
            <a:endParaRPr lang="en-IN"/>
          </a:p>
        </p:txBody>
      </p:sp>
    </p:spTree>
    <p:extLst>
      <p:ext uri="{BB962C8B-B14F-4D97-AF65-F5344CB8AC3E}">
        <p14:creationId xmlns:p14="http://schemas.microsoft.com/office/powerpoint/2010/main" val="1289999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results indicate that the decline in Green Haven Florist's sales by 30 per cent is mainly due to a weak digital platform and the rising competition in the case of internet-based florists. This could be reversed by improving digital marketing, usability of the website and services delivered. The problem of inflation and supply chain disruption is still increasing, and both the costs of flowers and packaging and profitability are decreasing. Although the practices of sustainability introduce costs, they are important in the differentiation of the brand. To sum up, digital innovation should be incorporated into the cost efficiency and sustainable branding of Green Haven to restore the image in the market and ensure competitiveness in the long-term perspective.</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10</a:t>
            </a:fld>
            <a:endParaRPr lang="en-IN"/>
          </a:p>
        </p:txBody>
      </p:sp>
    </p:spTree>
    <p:extLst>
      <p:ext uri="{BB962C8B-B14F-4D97-AF65-F5344CB8AC3E}">
        <p14:creationId xmlns:p14="http://schemas.microsoft.com/office/powerpoint/2010/main" val="374659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To summarise, problems in Green Haven Florists can be explained by the deterioration of in-store sales, low investment in digital, and the increasing operational expenses. In order to solve these, the business would focus on creating a new, easier-to-navigate, and functional site, enhancing web marketing, and employing local search engine optimisation to entice online shoppers. Other cost-control necessities like negotiation of supplier conditions and optimisation of inventory are also necessary. Lastly, keeping packaging ecological and making the brand business around sustainability and responsible consumption as an exceptional offer might strengthen the brand's following and attract responsible purchasers, guaranteeing their future sustainability and competitiveness.</a:t>
            </a:r>
            <a:endParaRPr lang="en-IN" dirty="0"/>
          </a:p>
        </p:txBody>
      </p:sp>
      <p:sp>
        <p:nvSpPr>
          <p:cNvPr id="4" name="Slide Number Placeholder 3"/>
          <p:cNvSpPr>
            <a:spLocks noGrp="1"/>
          </p:cNvSpPr>
          <p:nvPr>
            <p:ph type="sldNum" sz="quarter" idx="5"/>
          </p:nvPr>
        </p:nvSpPr>
        <p:spPr/>
        <p:txBody>
          <a:bodyPr/>
          <a:lstStyle/>
          <a:p>
            <a:fld id="{89047C01-9150-4EDA-8351-AC2F8CD0C5BA}" type="slidenum">
              <a:rPr lang="en-IN" smtClean="0"/>
              <a:t>11</a:t>
            </a:fld>
            <a:endParaRPr lang="en-IN"/>
          </a:p>
        </p:txBody>
      </p:sp>
    </p:spTree>
    <p:extLst>
      <p:ext uri="{BB962C8B-B14F-4D97-AF65-F5344CB8AC3E}">
        <p14:creationId xmlns:p14="http://schemas.microsoft.com/office/powerpoint/2010/main" val="2988315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EB9B-BAB1-AA22-769C-9C4298718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9E2F2A2-A2C5-C77C-658F-340D676709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7961CB4-CD8B-568F-635E-BE840CE606A9}"/>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3F91C096-E30B-AAB9-6172-05D31446827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6A4212-81C1-F0BA-7DC8-37DBC5C80D3E}"/>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001949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DC1A4-5475-D644-88CC-12DB4BE8643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AC095CD-CA76-EFF9-51CF-3C02E564F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587F3E4-DD5C-520F-D348-E76C818BCCDF}"/>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14CF93D2-5D5D-A544-6E1F-CD44EF0F258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DF81BA-B2C0-DB5F-3365-02FF0577D2BD}"/>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1294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3F5F0-2B10-3EED-958C-6B427D925B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2EB4C42-03DB-7072-1636-B65993763F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8D7B0F-F0C0-8257-476B-E15DC911E56F}"/>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32325142-4B90-03F5-34AE-7FCE73B797F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88F9D0D-F271-5153-487E-6D0A65249502}"/>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699011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6051B-D157-8BF2-41AC-A4C09C32158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E8B8794-B9D8-7E9B-8B9D-E8FB8551A3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38ED77E-05F2-1FB3-D8D0-DC96DA067F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DF59E38-9C35-55BF-A6CB-2CD2DA7C1219}"/>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6" name="Footer Placeholder 5">
            <a:extLst>
              <a:ext uri="{FF2B5EF4-FFF2-40B4-BE49-F238E27FC236}">
                <a16:creationId xmlns:a16="http://schemas.microsoft.com/office/drawing/2014/main" id="{47E4C60E-5128-A771-D9D2-AA8C7D72DEB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D20AD2-D9B4-408A-2A4B-EA1CEE679444}"/>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120949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1C75-F34B-06D4-1DCD-19935FC7626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9144453-5334-1C0C-4768-3AB667BFA4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BFCD08-A37E-1EEC-1592-034DF7A946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3580F64-B005-9F30-2B04-C5792BE545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52FFD1-26DE-FD7E-20BE-757778FB7C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65DDA8E-B86C-7497-EBFB-998179D94909}"/>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8" name="Footer Placeholder 7">
            <a:extLst>
              <a:ext uri="{FF2B5EF4-FFF2-40B4-BE49-F238E27FC236}">
                <a16:creationId xmlns:a16="http://schemas.microsoft.com/office/drawing/2014/main" id="{A773E34F-73E8-6FEA-F86E-3908BF95776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BA468A2-5534-E8BB-0F6D-D0B46FA01585}"/>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377372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BD374-4C0D-F71A-6C82-C94C4289C87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68FFDCF-3C5E-380F-739D-369E060485BF}"/>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4" name="Footer Placeholder 3">
            <a:extLst>
              <a:ext uri="{FF2B5EF4-FFF2-40B4-BE49-F238E27FC236}">
                <a16:creationId xmlns:a16="http://schemas.microsoft.com/office/drawing/2014/main" id="{826A748C-6FB9-FF56-E68F-C17BA30737B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6E80C2C-B8C8-DD56-5BF8-19A9606C65FA}"/>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533075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91A1E2-6246-80D3-DC95-588D297F7554}"/>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3" name="Footer Placeholder 2">
            <a:extLst>
              <a:ext uri="{FF2B5EF4-FFF2-40B4-BE49-F238E27FC236}">
                <a16:creationId xmlns:a16="http://schemas.microsoft.com/office/drawing/2014/main" id="{F3570DCC-089C-2674-1AD6-A7525C16F5B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96D358F-BAFC-A367-F5AC-D4759E222882}"/>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3257949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17E1D-3219-0EE4-2555-3A30D61B59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F2BBC8B-F31C-6B69-B597-D949798AF2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BE2DEEB-0BDE-FD01-64B0-E090D3CF69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795B22-FD77-1568-E246-AF631C4B0A5F}"/>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6" name="Footer Placeholder 5">
            <a:extLst>
              <a:ext uri="{FF2B5EF4-FFF2-40B4-BE49-F238E27FC236}">
                <a16:creationId xmlns:a16="http://schemas.microsoft.com/office/drawing/2014/main" id="{32F64DA8-980F-38CD-D6C3-79C7A901EF6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C8210D-609E-8BEB-4AE5-F41B179777A5}"/>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09142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799A3-C189-069E-4F5E-6E9CE31795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A14BD5D-27AD-DB1C-2B0D-D6FDFFB139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1ABDE4C-5FF3-308F-B7C7-55DE2BD9E2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74ABD9-AE78-9BA4-81AD-ABD786C84B6D}"/>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6" name="Footer Placeholder 5">
            <a:extLst>
              <a:ext uri="{FF2B5EF4-FFF2-40B4-BE49-F238E27FC236}">
                <a16:creationId xmlns:a16="http://schemas.microsoft.com/office/drawing/2014/main" id="{9758107A-9F65-BE3A-7D2B-EE7A7267664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609864D-A4DD-628C-E292-E5EB2C527D6C}"/>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795305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4F00F-421B-44A1-F159-48EBD8CB98D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6041C75-67F0-47A0-2DBC-6034E92800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6F2BDBC-36B3-9063-A811-820E0637C36F}"/>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06E3054D-9931-EFE9-2218-22CBACBD0AA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44C0A12-01C4-30D9-DBC5-3C99CABE3AE8}"/>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8126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FA7FA2-481C-DD92-805A-84D903FEF4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1A227C0-B996-49BF-C476-3719956A29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D417F26-E65E-C3FF-929E-2DBB693948F1}"/>
              </a:ext>
            </a:extLst>
          </p:cNvPr>
          <p:cNvSpPr>
            <a:spLocks noGrp="1"/>
          </p:cNvSpPr>
          <p:nvPr>
            <p:ph type="dt" sz="half" idx="10"/>
          </p:nvPr>
        </p:nvSpPr>
        <p:spPr/>
        <p:txBody>
          <a:body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6A1A081C-A36C-4C20-00DA-004E852458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7D4432-2434-1F31-1C39-B58F6FA7828A}"/>
              </a:ext>
            </a:extLst>
          </p:cNvPr>
          <p:cNvSpPr>
            <a:spLocks noGrp="1"/>
          </p:cNvSpPr>
          <p:nvPr>
            <p:ph type="sldNum" sz="quarter" idx="12"/>
          </p:nvPr>
        </p:nvSpPr>
        <p:spPr/>
        <p:txBody>
          <a:bodyPr/>
          <a:lstStyle/>
          <a:p>
            <a:fld id="{10E4D43F-F8D5-414B-AD9C-9477712FE5E5}" type="slidenum">
              <a:rPr lang="en-IN" smtClean="0"/>
              <a:t>‹#›</a:t>
            </a:fld>
            <a:endParaRPr lang="en-IN"/>
          </a:p>
        </p:txBody>
      </p:sp>
    </p:spTree>
    <p:extLst>
      <p:ext uri="{BB962C8B-B14F-4D97-AF65-F5344CB8AC3E}">
        <p14:creationId xmlns:p14="http://schemas.microsoft.com/office/powerpoint/2010/main" val="2634298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A28049-4BE3-88F0-B647-B9725DB2D3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88CF843-8726-92E4-4CA2-9DED034104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00F2100-EBA5-0277-7E73-C660A47DB9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9D0E0-E0AB-457F-90C4-A24D85D1E3F1}" type="datetimeFigureOut">
              <a:rPr lang="en-IN" smtClean="0"/>
              <a:t>16-11-2025</a:t>
            </a:fld>
            <a:endParaRPr lang="en-IN"/>
          </a:p>
        </p:txBody>
      </p:sp>
      <p:sp>
        <p:nvSpPr>
          <p:cNvPr id="5" name="Footer Placeholder 4">
            <a:extLst>
              <a:ext uri="{FF2B5EF4-FFF2-40B4-BE49-F238E27FC236}">
                <a16:creationId xmlns:a16="http://schemas.microsoft.com/office/drawing/2014/main" id="{4775EE75-76E5-3C00-E028-028C769883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5FF5F9F-00EC-FB21-626F-27D2E2FD8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E4D43F-F8D5-414B-AD9C-9477712FE5E5}" type="slidenum">
              <a:rPr lang="en-IN" smtClean="0"/>
              <a:t>‹#›</a:t>
            </a:fld>
            <a:endParaRPr lang="en-IN"/>
          </a:p>
        </p:txBody>
      </p:sp>
    </p:spTree>
    <p:extLst>
      <p:ext uri="{BB962C8B-B14F-4D97-AF65-F5344CB8AC3E}">
        <p14:creationId xmlns:p14="http://schemas.microsoft.com/office/powerpoint/2010/main" val="1474921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m-15da4.kxcdn.com/wp-content/uploads/2015/12/PESTEL-Analysis.png" TargetMode="External"/><Relationship Id="rId2" Type="http://schemas.openxmlformats.org/officeDocument/2006/relationships/hyperlink" Target="https://www.idhsustainabletrade.com/uploaded/2023/03/Building-Collaboration-in-the-UK-Floriculture-Sector-Report.pdf" TargetMode="External"/><Relationship Id="rId1" Type="http://schemas.openxmlformats.org/officeDocument/2006/relationships/slideLayout" Target="../slideLayouts/slideLayout2.xml"/><Relationship Id="rId6" Type="http://schemas.openxmlformats.org/officeDocument/2006/relationships/hyperlink" Target="https://www.techiequality.com/wp-content/uploads/2019/12/pp1-1.png" TargetMode="External"/><Relationship Id="rId5" Type="http://schemas.openxmlformats.org/officeDocument/2006/relationships/hyperlink" Target="https://www.marketsandmarkets.com/Market-Reports/cut-flowers-market-18187231.html" TargetMode="External"/><Relationship Id="rId4" Type="http://schemas.openxmlformats.org/officeDocument/2006/relationships/hyperlink" Target="https://cognitivebehaviorallab.cals.ncsu.edu/wp-content/uploads/sites/171/2023/03/WFFSA_B2B_E-Commerce_in_the_Floral_Industry_Fina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2.png">
            <a:extLst>
              <a:ext uri="{FF2B5EF4-FFF2-40B4-BE49-F238E27FC236}">
                <a16:creationId xmlns:a16="http://schemas.microsoft.com/office/drawing/2014/main" id="{F67E2E24-5A18-41B0-A771-3AF3CC9B31BF}"/>
              </a:ext>
            </a:extLst>
          </p:cNvPr>
          <p:cNvPicPr/>
          <p:nvPr/>
        </p:nvPicPr>
        <p:blipFill>
          <a:blip r:embed="rId3"/>
          <a:srcRect l="791" r="34286" b="9092"/>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F53294-0D04-E64D-4970-AE943E77D751}"/>
              </a:ext>
            </a:extLst>
          </p:cNvPr>
          <p:cNvSpPr>
            <a:spLocks noGrp="1"/>
          </p:cNvSpPr>
          <p:nvPr>
            <p:ph type="ctrTitle"/>
          </p:nvPr>
        </p:nvSpPr>
        <p:spPr>
          <a:xfrm>
            <a:off x="477981" y="745427"/>
            <a:ext cx="4023360" cy="3700814"/>
          </a:xfrm>
        </p:spPr>
        <p:txBody>
          <a:bodyPr anchor="b">
            <a:normAutofit/>
          </a:bodyPr>
          <a:lstStyle/>
          <a:p>
            <a:r>
              <a:rPr lang="en-US" sz="2300" b="1" dirty="0" err="1">
                <a:latin typeface="Arial" panose="020B0604020202020204" pitchFamily="34" charset="0"/>
                <a:cs typeface="Arial" panose="020B0604020202020204" pitchFamily="34" charset="0"/>
              </a:rPr>
              <a:t>Programme</a:t>
            </a:r>
            <a:r>
              <a:rPr lang="en-US" sz="2300" b="1" dirty="0">
                <a:latin typeface="Arial" panose="020B0604020202020204" pitchFamily="34" charset="0"/>
                <a:cs typeface="Arial" panose="020B0604020202020204" pitchFamily="34" charset="0"/>
              </a:rPr>
              <a:t>: Certificate of Higher Education in Business Skills for the Workplace</a:t>
            </a:r>
            <a:br>
              <a:rPr lang="en-US" sz="2300" b="1" dirty="0">
                <a:latin typeface="Arial" panose="020B0604020202020204" pitchFamily="34" charset="0"/>
                <a:cs typeface="Arial" panose="020B0604020202020204" pitchFamily="34" charset="0"/>
              </a:rPr>
            </a:br>
            <a:r>
              <a:rPr lang="en-US" sz="2300" b="1" dirty="0">
                <a:latin typeface="Arial" panose="020B0604020202020204" pitchFamily="34" charset="0"/>
                <a:cs typeface="Arial" panose="020B0604020202020204" pitchFamily="34" charset="0"/>
              </a:rPr>
              <a:t>Module: Problem Solving and Decision Making</a:t>
            </a:r>
            <a:br>
              <a:rPr lang="en-US" sz="2300" b="1" dirty="0">
                <a:latin typeface="Arial" panose="020B0604020202020204" pitchFamily="34" charset="0"/>
                <a:cs typeface="Arial" panose="020B0604020202020204" pitchFamily="34" charset="0"/>
              </a:rPr>
            </a:br>
            <a:r>
              <a:rPr lang="en-US" sz="2300" b="1" dirty="0">
                <a:latin typeface="Arial" panose="020B0604020202020204" pitchFamily="34" charset="0"/>
                <a:cs typeface="Arial" panose="020B0604020202020204" pitchFamily="34" charset="0"/>
              </a:rPr>
              <a:t>Module code: LCLM4004</a:t>
            </a:r>
            <a:br>
              <a:rPr lang="en-US" sz="2300" b="1" dirty="0">
                <a:latin typeface="Arial" panose="020B0604020202020204" pitchFamily="34" charset="0"/>
                <a:cs typeface="Arial" panose="020B0604020202020204" pitchFamily="34" charset="0"/>
              </a:rPr>
            </a:br>
            <a:r>
              <a:rPr lang="en-US" sz="2300" b="1" dirty="0">
                <a:latin typeface="Arial" panose="020B0604020202020204" pitchFamily="34" charset="0"/>
                <a:cs typeface="Arial" panose="020B0604020202020204" pitchFamily="34" charset="0"/>
              </a:rPr>
              <a:t>Assignment Title: Component 1-Individual Presentation on Green Haven Florists</a:t>
            </a:r>
            <a:endParaRPr lang="en-IN" sz="23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5791E8A-50B2-F3CE-12FB-E5233425F9DE}"/>
              </a:ext>
            </a:extLst>
          </p:cNvPr>
          <p:cNvSpPr>
            <a:spLocks noGrp="1"/>
          </p:cNvSpPr>
          <p:nvPr>
            <p:ph type="subTitle" idx="1"/>
          </p:nvPr>
        </p:nvSpPr>
        <p:spPr>
          <a:xfrm>
            <a:off x="477980" y="4684176"/>
            <a:ext cx="4023360" cy="1689464"/>
          </a:xfrm>
        </p:spPr>
        <p:txBody>
          <a:bodyPr>
            <a:normAutofit fontScale="32500" lnSpcReduction="20000"/>
          </a:bodyPr>
          <a:lstStyle/>
          <a:p>
            <a:endParaRPr lang="en-GB" sz="10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Student name:</a:t>
            </a:r>
            <a:r>
              <a:rPr lang="en-GB" sz="4000" dirty="0">
                <a:latin typeface="Arial" panose="020B0604020202020204" pitchFamily="34" charset="0"/>
                <a:cs typeface="Arial" panose="020B0604020202020204" pitchFamily="34" charset="0"/>
              </a:rPr>
              <a:t> Robert Andrei Filip </a:t>
            </a:r>
          </a:p>
          <a:p>
            <a:r>
              <a:rPr lang="en-US" sz="4000" dirty="0">
                <a:latin typeface="Arial" panose="020B0604020202020204" pitchFamily="34" charset="0"/>
                <a:cs typeface="Arial" panose="020B0604020202020204" pitchFamily="34" charset="0"/>
              </a:rPr>
              <a:t>Student ID number:</a:t>
            </a:r>
            <a:r>
              <a:rPr lang="en-GB" sz="4000" dirty="0">
                <a:latin typeface="Arial" panose="020B0604020202020204" pitchFamily="34" charset="0"/>
                <a:cs typeface="Arial" panose="020B0604020202020204" pitchFamily="34" charset="0"/>
              </a:rPr>
              <a:t> 2439387</a:t>
            </a:r>
            <a:endParaRPr lang="en-US" sz="40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Lecturer: Mohammad Rahman</a:t>
            </a:r>
          </a:p>
          <a:p>
            <a:r>
              <a:rPr lang="en-US" sz="4000" dirty="0">
                <a:latin typeface="Arial" panose="020B0604020202020204" pitchFamily="34" charset="0"/>
                <a:cs typeface="Arial" panose="020B0604020202020204" pitchFamily="34" charset="0"/>
              </a:rPr>
              <a:t>Submission deadline:</a:t>
            </a:r>
            <a:r>
              <a:rPr lang="en-GB" sz="4000" dirty="0">
                <a:latin typeface="Arial" panose="020B0604020202020204" pitchFamily="34" charset="0"/>
                <a:cs typeface="Arial" panose="020B0604020202020204" pitchFamily="34" charset="0"/>
              </a:rPr>
              <a:t> 10 November 10:00 am</a:t>
            </a:r>
            <a:endParaRPr lang="en-US" sz="40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Word Count:</a:t>
            </a:r>
            <a:r>
              <a:rPr lang="en-GB" sz="4000" dirty="0">
                <a:latin typeface="Arial" panose="020B0604020202020204" pitchFamily="34" charset="0"/>
                <a:cs typeface="Arial" panose="020B0604020202020204" pitchFamily="34" charset="0"/>
              </a:rPr>
              <a:t> 1303</a:t>
            </a:r>
          </a:p>
          <a:p>
            <a:endParaRPr lang="en-US" sz="4000" dirty="0">
              <a:latin typeface="Arial" panose="020B0604020202020204" pitchFamily="34" charset="0"/>
              <a:cs typeface="Arial" panose="020B0604020202020204" pitchFamily="34" charset="0"/>
            </a:endParaRPr>
          </a:p>
          <a:p>
            <a:endParaRPr lang="en-IN" sz="10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361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3D260-3268-408B-A229-54BB1102ABE6}"/>
              </a:ext>
            </a:extLst>
          </p:cNvPr>
          <p:cNvSpPr>
            <a:spLocks noGrp="1"/>
          </p:cNvSpPr>
          <p:nvPr>
            <p:ph type="title"/>
          </p:nvPr>
        </p:nvSpPr>
        <p:spPr>
          <a:xfrm>
            <a:off x="589560" y="856180"/>
            <a:ext cx="4560584" cy="1128068"/>
          </a:xfrm>
        </p:spPr>
        <p:txBody>
          <a:bodyPr anchor="ctr">
            <a:normAutofit/>
          </a:bodyPr>
          <a:lstStyle/>
          <a:p>
            <a:r>
              <a:rPr lang="en-IN" sz="3700">
                <a:latin typeface="Arial" panose="020B0604020202020204" pitchFamily="34" charset="0"/>
                <a:cs typeface="Arial" panose="020B0604020202020204" pitchFamily="34" charset="0"/>
              </a:rPr>
              <a:t>Presentation overview</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04B91F-71A1-7DDC-6241-DFC5923ADA6C}"/>
              </a:ext>
            </a:extLst>
          </p:cNvPr>
          <p:cNvSpPr>
            <a:spLocks noGrp="1"/>
          </p:cNvSpPr>
          <p:nvPr>
            <p:ph idx="1"/>
          </p:nvPr>
        </p:nvSpPr>
        <p:spPr>
          <a:xfrm>
            <a:off x="590719" y="2330505"/>
            <a:ext cx="4559425" cy="3979585"/>
          </a:xfrm>
        </p:spPr>
        <p:txBody>
          <a:bodyPr anchor="ctr">
            <a:normAutofit/>
          </a:bodyPr>
          <a:lstStyle/>
          <a:p>
            <a:pPr lvl="0"/>
            <a:r>
              <a:rPr lang="en-IN" sz="1600" dirty="0">
                <a:latin typeface="Arial" panose="020B0604020202020204" pitchFamily="34" charset="0"/>
                <a:cs typeface="Arial" panose="020B0604020202020204" pitchFamily="34" charset="0"/>
              </a:rPr>
              <a:t>The most important aspects of the business challenges and analysis of Green Haven Florists are discussed in this presentation.</a:t>
            </a:r>
          </a:p>
          <a:p>
            <a:pPr lvl="0"/>
            <a:r>
              <a:rPr lang="en-IN" sz="1600" dirty="0">
                <a:latin typeface="Arial" panose="020B0604020202020204" pitchFamily="34" charset="0"/>
                <a:cs typeface="Arial" panose="020B0604020202020204" pitchFamily="34" charset="0"/>
              </a:rPr>
              <a:t>The problem identified in the 5W2H model of what, why, who, where, when, how and how much</a:t>
            </a:r>
          </a:p>
          <a:p>
            <a:pPr lvl="0"/>
            <a:r>
              <a:rPr lang="en-IN" sz="1600" dirty="0">
                <a:latin typeface="Arial" panose="020B0604020202020204" pitchFamily="34" charset="0"/>
                <a:cs typeface="Arial" panose="020B0604020202020204" pitchFamily="34" charset="0"/>
              </a:rPr>
              <a:t>The external environmental factors are analysed in the PESTEL model subsequently.</a:t>
            </a:r>
          </a:p>
          <a:p>
            <a:pPr lvl="0"/>
            <a:r>
              <a:rPr lang="en-IN" sz="1600" dirty="0">
                <a:latin typeface="Arial" panose="020B0604020202020204" pitchFamily="34" charset="0"/>
                <a:cs typeface="Arial" panose="020B0604020202020204" pitchFamily="34" charset="0"/>
              </a:rPr>
              <a:t>The root causes of decreasing sales are then provided through the cause-and-effect analysis.</a:t>
            </a:r>
          </a:p>
          <a:p>
            <a:r>
              <a:rPr lang="en-IN" sz="1600" dirty="0">
                <a:latin typeface="Arial" panose="020B0604020202020204" pitchFamily="34" charset="0"/>
                <a:cs typeface="Arial" panose="020B0604020202020204" pitchFamily="34" charset="0"/>
              </a:rPr>
              <a:t>A succinct ending that summarises the most significant ones and preconditions the suggestions.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3.png">
            <a:extLst>
              <a:ext uri="{FF2B5EF4-FFF2-40B4-BE49-F238E27FC236}">
                <a16:creationId xmlns:a16="http://schemas.microsoft.com/office/drawing/2014/main" id="{9023FF09-7DD7-2112-9E1E-FCC2A24B1400}"/>
              </a:ext>
            </a:extLst>
          </p:cNvPr>
          <p:cNvPicPr/>
          <p:nvPr/>
        </p:nvPicPr>
        <p:blipFill>
          <a:blip r:embed="rId3"/>
          <a:srcRect r="4" b="1339"/>
          <a:stretch>
            <a:fillRect/>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AE8BA313-651C-D965-F751-B5A4C2099EE1}"/>
              </a:ext>
            </a:extLst>
          </p:cNvPr>
          <p:cNvSpPr txBox="1"/>
          <p:nvPr/>
        </p:nvSpPr>
        <p:spPr>
          <a:xfrm>
            <a:off x="7924801" y="6299204"/>
            <a:ext cx="2547257" cy="553998"/>
          </a:xfrm>
          <a:prstGeom prst="rect">
            <a:avLst/>
          </a:prstGeom>
          <a:noFill/>
        </p:spPr>
        <p:txBody>
          <a:bodyPr wrap="square" rtlCol="0">
            <a:spAutoFit/>
          </a:bodyPr>
          <a:lstStyle/>
          <a:p>
            <a:r>
              <a:rPr lang="en-IN" sz="1000" b="1" dirty="0">
                <a:latin typeface="Arial" panose="020B0604020202020204" pitchFamily="34" charset="0"/>
                <a:cs typeface="Arial" panose="020B0604020202020204" pitchFamily="34" charset="0"/>
              </a:rPr>
              <a:t>Figure 1: 5W2H Framework</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(Source: </a:t>
            </a:r>
            <a:r>
              <a:rPr lang="en-IN" sz="1000" dirty="0" err="1">
                <a:latin typeface="Arial" panose="020B0604020202020204" pitchFamily="34" charset="0"/>
                <a:cs typeface="Arial" panose="020B0604020202020204" pitchFamily="34" charset="0"/>
              </a:rPr>
              <a:t>Techiequality</a:t>
            </a:r>
            <a:r>
              <a:rPr lang="en-IN" sz="1000" dirty="0">
                <a:latin typeface="Arial" panose="020B0604020202020204" pitchFamily="34" charset="0"/>
                <a:cs typeface="Arial" panose="020B0604020202020204" pitchFamily="34" charset="0"/>
              </a:rPr>
              <a:t>, 2025)</a:t>
            </a:r>
          </a:p>
          <a:p>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4641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4FB7-5CCF-C372-A925-3F47BDB93735}"/>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Problem identification (5W2H): WHAT / WHY</a:t>
            </a:r>
            <a:endParaRPr lang="en-IN"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CE7D21B-D1B8-0A81-9503-35FBC382AA12}"/>
              </a:ext>
            </a:extLst>
          </p:cNvPr>
          <p:cNvGraphicFramePr>
            <a:graphicFrameLocks noGrp="1"/>
          </p:cNvGraphicFramePr>
          <p:nvPr>
            <p:ph idx="1"/>
            <p:extLst>
              <p:ext uri="{D42A27DB-BD31-4B8C-83A1-F6EECF244321}">
                <p14:modId xmlns:p14="http://schemas.microsoft.com/office/powerpoint/2010/main" val="19763225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953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94D8-3D48-B569-BD69-1B500389EC1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Problem identification (5W2H): WHO / WHERE / WHEN</a:t>
            </a:r>
            <a:endParaRPr lang="en-IN"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12CF605-3133-719C-35E6-4E25BC31B73E}"/>
              </a:ext>
            </a:extLst>
          </p:cNvPr>
          <p:cNvGraphicFramePr>
            <a:graphicFrameLocks noGrp="1"/>
          </p:cNvGraphicFramePr>
          <p:nvPr>
            <p:ph idx="1"/>
            <p:extLst>
              <p:ext uri="{D42A27DB-BD31-4B8C-83A1-F6EECF244321}">
                <p14:modId xmlns:p14="http://schemas.microsoft.com/office/powerpoint/2010/main" val="29290193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550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1BBDD-C525-44E5-6B8F-7E1367238189}"/>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Problem identification (5W2H): HOW / HOW MUCH (scope &amp; impact)</a:t>
            </a:r>
            <a:endParaRPr lang="en-IN"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CA46941-ECBC-CE04-023D-8D4AA02A597B}"/>
              </a:ext>
            </a:extLst>
          </p:cNvPr>
          <p:cNvGraphicFramePr>
            <a:graphicFrameLocks noGrp="1"/>
          </p:cNvGraphicFramePr>
          <p:nvPr>
            <p:ph idx="1"/>
            <p:extLst>
              <p:ext uri="{D42A27DB-BD31-4B8C-83A1-F6EECF244321}">
                <p14:modId xmlns:p14="http://schemas.microsoft.com/office/powerpoint/2010/main" val="797685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5714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B2E91-F70C-A7E9-F080-8E862E078B9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Arial" panose="020B0604020202020204" pitchFamily="34" charset="0"/>
                <a:cs typeface="Arial" panose="020B0604020202020204" pitchFamily="34" charset="0"/>
              </a:rPr>
              <a:t>External analysis: PESTEL (overview)</a:t>
            </a:r>
          </a:p>
        </p:txBody>
      </p:sp>
      <p:graphicFrame>
        <p:nvGraphicFramePr>
          <p:cNvPr id="4" name="Content Placeholder 3">
            <a:extLst>
              <a:ext uri="{FF2B5EF4-FFF2-40B4-BE49-F238E27FC236}">
                <a16:creationId xmlns:a16="http://schemas.microsoft.com/office/drawing/2014/main" id="{782E3A22-F1F7-6B40-56E9-6C8DCC252B81}"/>
              </a:ext>
            </a:extLst>
          </p:cNvPr>
          <p:cNvGraphicFramePr>
            <a:graphicFrameLocks noGrp="1"/>
          </p:cNvGraphicFramePr>
          <p:nvPr>
            <p:ph idx="1"/>
            <p:extLst>
              <p:ext uri="{D42A27DB-BD31-4B8C-83A1-F6EECF244321}">
                <p14:modId xmlns:p14="http://schemas.microsoft.com/office/powerpoint/2010/main" val="2802804229"/>
              </p:ext>
            </p:extLst>
          </p:nvPr>
        </p:nvGraphicFramePr>
        <p:xfrm>
          <a:off x="4777316" y="337457"/>
          <a:ext cx="6780701" cy="6378522"/>
        </p:xfrm>
        <a:graphic>
          <a:graphicData uri="http://schemas.openxmlformats.org/drawingml/2006/table">
            <a:tbl>
              <a:tblPr firstRow="1" bandRow="1">
                <a:solidFill>
                  <a:srgbClr val="F7F7F7"/>
                </a:solidFill>
                <a:tableStyleId>{5C22544A-7EE6-4342-B048-85BDC9FD1C3A}</a:tableStyleId>
              </a:tblPr>
              <a:tblGrid>
                <a:gridCol w="1537240">
                  <a:extLst>
                    <a:ext uri="{9D8B030D-6E8A-4147-A177-3AD203B41FA5}">
                      <a16:colId xmlns:a16="http://schemas.microsoft.com/office/drawing/2014/main" val="3176921954"/>
                    </a:ext>
                  </a:extLst>
                </a:gridCol>
                <a:gridCol w="5243461">
                  <a:extLst>
                    <a:ext uri="{9D8B030D-6E8A-4147-A177-3AD203B41FA5}">
                      <a16:colId xmlns:a16="http://schemas.microsoft.com/office/drawing/2014/main" val="2965437430"/>
                    </a:ext>
                  </a:extLst>
                </a:gridCol>
              </a:tblGrid>
              <a:tr h="427783">
                <a:tc>
                  <a:txBody>
                    <a:bodyPr/>
                    <a:lstStyle/>
                    <a:p>
                      <a:pPr algn="ctr">
                        <a:lnSpc>
                          <a:spcPct val="150000"/>
                        </a:lnSpc>
                        <a:spcBef>
                          <a:spcPts val="1000"/>
                        </a:spcBef>
                        <a:spcAft>
                          <a:spcPts val="1000"/>
                        </a:spcAft>
                        <a:buNone/>
                      </a:pPr>
                      <a:r>
                        <a:rPr lang="en-IN" sz="1200" b="1" cap="all" spc="60" dirty="0">
                          <a:solidFill>
                            <a:schemeClr val="tx1"/>
                          </a:solidFill>
                          <a:effectLst/>
                          <a:latin typeface="Arial" panose="020B0604020202020204" pitchFamily="34" charset="0"/>
                          <a:cs typeface="Arial" panose="020B0604020202020204" pitchFamily="34" charset="0"/>
                        </a:rPr>
                        <a:t>PESTEL Factor</a:t>
                      </a:r>
                      <a:endParaRPr lang="en-IN" sz="1200" b="1" cap="all" spc="6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9526" marR="119526" marT="119526" marB="119526">
                    <a:lnL w="12700" cmpd="sng">
                      <a:noFill/>
                    </a:lnL>
                    <a:lnR w="12700" cmpd="sng">
                      <a:noFill/>
                    </a:lnR>
                    <a:lnT w="12700" cmpd="sng">
                      <a:noFill/>
                    </a:lnT>
                    <a:lnB w="38100" cmpd="sng">
                      <a:noFill/>
                    </a:lnB>
                    <a:noFill/>
                  </a:tcPr>
                </a:tc>
                <a:tc>
                  <a:txBody>
                    <a:bodyPr/>
                    <a:lstStyle/>
                    <a:p>
                      <a:pPr algn="ctr">
                        <a:lnSpc>
                          <a:spcPct val="150000"/>
                        </a:lnSpc>
                        <a:spcBef>
                          <a:spcPts val="1000"/>
                        </a:spcBef>
                        <a:spcAft>
                          <a:spcPts val="1000"/>
                        </a:spcAft>
                        <a:buNone/>
                      </a:pPr>
                      <a:r>
                        <a:rPr lang="en-IN" sz="1200" b="1" cap="all" spc="60" dirty="0">
                          <a:solidFill>
                            <a:schemeClr val="tx1"/>
                          </a:solidFill>
                          <a:effectLst/>
                          <a:latin typeface="Arial" panose="020B0604020202020204" pitchFamily="34" charset="0"/>
                          <a:cs typeface="Arial" panose="020B0604020202020204" pitchFamily="34" charset="0"/>
                        </a:rPr>
                        <a:t>Key Discussion Points</a:t>
                      </a:r>
                      <a:endParaRPr lang="en-IN" sz="1200" b="1" cap="all" spc="6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9526" marR="119526" marT="119526" marB="119526">
                    <a:lnL w="12700" cmpd="sng">
                      <a:noFill/>
                    </a:lnL>
                    <a:lnR w="12700" cmpd="sng">
                      <a:noFill/>
                    </a:lnR>
                    <a:lnT w="12700" cmpd="sng">
                      <a:noFill/>
                    </a:lnT>
                    <a:lnB w="38100" cmpd="sng">
                      <a:noFill/>
                    </a:lnB>
                    <a:noFill/>
                  </a:tcPr>
                </a:tc>
                <a:extLst>
                  <a:ext uri="{0D108BD9-81ED-4DB2-BD59-A6C34878D82A}">
                    <a16:rowId xmlns:a16="http://schemas.microsoft.com/office/drawing/2014/main" val="2366568918"/>
                  </a:ext>
                </a:extLst>
              </a:tr>
              <a:tr h="1111518">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Political</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Political influences on foreign and trade rates on business affect the cost of operation and the level of imports (Bek et al., 2023).</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561986282"/>
                  </a:ext>
                </a:extLst>
              </a:tr>
              <a:tr h="1111518">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Economic</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The global market of cut flowers is projected to be estimated at £27.34 billion in 2022 (Markets and Markets, 2023).</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090075096"/>
                  </a:ext>
                </a:extLst>
              </a:tr>
              <a:tr h="1111518">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Social</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000"/>
                        </a:spcBef>
                        <a:spcAft>
                          <a:spcPts val="1000"/>
                        </a:spcAft>
                        <a:buNone/>
                      </a:pPr>
                      <a:r>
                        <a:rPr lang="en-IN" sz="1200" cap="none" spc="0">
                          <a:solidFill>
                            <a:schemeClr val="tx1"/>
                          </a:solidFill>
                          <a:effectLst/>
                          <a:latin typeface="Arial" panose="020B0604020202020204" pitchFamily="34" charset="0"/>
                          <a:cs typeface="Arial" panose="020B0604020202020204" pitchFamily="34" charset="0"/>
                        </a:rPr>
                        <a:t>Purchasing patterns are being redefined under the influence of sustainability consciousness and convenience preference (Bek et al., 2023).</a:t>
                      </a:r>
                      <a:endParaRPr lang="en-IN" sz="12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569577551"/>
                  </a:ext>
                </a:extLst>
              </a:tr>
              <a:tr h="1111518">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Technological</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Online platforms and the use of social commerce are brought about by digital transformation (Markets and Markets, 2023).</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997002187"/>
                  </a:ext>
                </a:extLst>
              </a:tr>
              <a:tr h="415229">
                <a:tc>
                  <a:txBody>
                    <a:bodyPr/>
                    <a:lstStyle/>
                    <a:p>
                      <a:pPr algn="just">
                        <a:lnSpc>
                          <a:spcPct val="150000"/>
                        </a:lnSpc>
                        <a:spcBef>
                          <a:spcPts val="1000"/>
                        </a:spcBef>
                        <a:spcAft>
                          <a:spcPts val="1000"/>
                        </a:spcAft>
                        <a:buNone/>
                      </a:pPr>
                      <a:r>
                        <a:rPr lang="en-IN" sz="1200" cap="none" spc="0">
                          <a:solidFill>
                            <a:schemeClr val="tx1"/>
                          </a:solidFill>
                          <a:effectLst/>
                          <a:latin typeface="Arial" panose="020B0604020202020204" pitchFamily="34" charset="0"/>
                          <a:cs typeface="Arial" panose="020B0604020202020204" pitchFamily="34" charset="0"/>
                        </a:rPr>
                        <a:t>Environmental</a:t>
                      </a:r>
                      <a:endParaRPr lang="en-IN" sz="12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Climate and sustainability trends affect supply reliability.</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635446580"/>
                  </a:ext>
                </a:extLst>
              </a:tr>
              <a:tr h="763374">
                <a:tc>
                  <a:txBody>
                    <a:bodyPr/>
                    <a:lstStyle/>
                    <a:p>
                      <a:pPr algn="just">
                        <a:lnSpc>
                          <a:spcPct val="150000"/>
                        </a:lnSpc>
                        <a:spcBef>
                          <a:spcPts val="1000"/>
                        </a:spcBef>
                        <a:spcAft>
                          <a:spcPts val="1000"/>
                        </a:spcAft>
                        <a:buNone/>
                      </a:pPr>
                      <a:r>
                        <a:rPr lang="en-IN" sz="1200" cap="none" spc="0">
                          <a:solidFill>
                            <a:schemeClr val="tx1"/>
                          </a:solidFill>
                          <a:effectLst/>
                          <a:latin typeface="Arial" panose="020B0604020202020204" pitchFamily="34" charset="0"/>
                          <a:cs typeface="Arial" panose="020B0604020202020204" pitchFamily="34" charset="0"/>
                        </a:rPr>
                        <a:t>Legal</a:t>
                      </a:r>
                      <a:endParaRPr lang="en-IN" sz="12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000"/>
                        </a:spcBef>
                        <a:spcAft>
                          <a:spcPts val="1000"/>
                        </a:spcAft>
                        <a:buNone/>
                      </a:pPr>
                      <a:r>
                        <a:rPr lang="en-IN" sz="1200" cap="none" spc="0" dirty="0">
                          <a:solidFill>
                            <a:schemeClr val="tx1"/>
                          </a:solidFill>
                          <a:effectLst/>
                          <a:latin typeface="Arial" panose="020B0604020202020204" pitchFamily="34" charset="0"/>
                          <a:cs typeface="Arial" panose="020B0604020202020204" pitchFamily="34" charset="0"/>
                        </a:rPr>
                        <a:t>Consumer rights and packaging regulations influence compliance costs (Markets and Markets, 2022).</a:t>
                      </a:r>
                      <a:endParaRPr lang="en-IN" sz="12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36008" marR="36008" marT="36008" marB="7968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526583644"/>
                  </a:ext>
                </a:extLst>
              </a:tr>
            </a:tbl>
          </a:graphicData>
        </a:graphic>
      </p:graphicFrame>
    </p:spTree>
    <p:extLst>
      <p:ext uri="{BB962C8B-B14F-4D97-AF65-F5344CB8AC3E}">
        <p14:creationId xmlns:p14="http://schemas.microsoft.com/office/powerpoint/2010/main" val="3644843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3DC91-AA53-CB66-928D-34121B5D8883}"/>
              </a:ext>
            </a:extLst>
          </p:cNvPr>
          <p:cNvSpPr>
            <a:spLocks noGrp="1"/>
          </p:cNvSpPr>
          <p:nvPr>
            <p:ph type="title"/>
          </p:nvPr>
        </p:nvSpPr>
        <p:spPr>
          <a:xfrm>
            <a:off x="589560" y="856180"/>
            <a:ext cx="4560584" cy="1128068"/>
          </a:xfrm>
        </p:spPr>
        <p:txBody>
          <a:bodyPr anchor="ctr">
            <a:normAutofit/>
          </a:bodyPr>
          <a:lstStyle/>
          <a:p>
            <a:r>
              <a:rPr lang="fr-FR" sz="3100">
                <a:latin typeface="Arial" panose="020B0604020202020204" pitchFamily="34" charset="0"/>
                <a:cs typeface="Arial" panose="020B0604020202020204" pitchFamily="34" charset="0"/>
              </a:rPr>
              <a:t>PESTEL: interpretation &amp; implications</a:t>
            </a:r>
            <a:endParaRPr lang="en-IN" sz="310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37ADFE-89F3-E490-4519-BF3B6CA9C5E9}"/>
              </a:ext>
            </a:extLst>
          </p:cNvPr>
          <p:cNvSpPr>
            <a:spLocks noGrp="1"/>
          </p:cNvSpPr>
          <p:nvPr>
            <p:ph idx="1"/>
          </p:nvPr>
        </p:nvSpPr>
        <p:spPr>
          <a:xfrm>
            <a:off x="590719" y="2330505"/>
            <a:ext cx="4559425" cy="3979585"/>
          </a:xfrm>
        </p:spPr>
        <p:txBody>
          <a:bodyPr anchor="ctr">
            <a:normAutofit fontScale="62500" lnSpcReduction="20000"/>
          </a:bodyPr>
          <a:lstStyle/>
          <a:p>
            <a:pPr lvl="0" algn="just"/>
            <a:r>
              <a:rPr lang="en-IN" dirty="0">
                <a:latin typeface="Arial" panose="020B0604020202020204" pitchFamily="34" charset="0"/>
                <a:cs typeface="Arial" panose="020B0604020202020204" pitchFamily="34" charset="0"/>
              </a:rPr>
              <a:t>The business should strike a balance between cost-effectiveness and sustainability programmes to be able to become competitive within the tough economy.</a:t>
            </a:r>
          </a:p>
          <a:p>
            <a:pPr lvl="0" algn="just"/>
            <a:r>
              <a:rPr lang="en-IN" dirty="0">
                <a:latin typeface="Arial" panose="020B0604020202020204" pitchFamily="34" charset="0"/>
                <a:cs typeface="Arial" panose="020B0604020202020204" pitchFamily="34" charset="0"/>
              </a:rPr>
              <a:t>Aspects which should be invested, are digital marketing, improving websites and local SEO in such a way that the expectations of the consumers are met and compete with the online competition (Knuth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2023).</a:t>
            </a:r>
          </a:p>
          <a:p>
            <a:pPr lvl="0" algn="just"/>
            <a:r>
              <a:rPr lang="en-IN" dirty="0">
                <a:latin typeface="Arial" panose="020B0604020202020204" pitchFamily="34" charset="0"/>
                <a:cs typeface="Arial" panose="020B0604020202020204" pitchFamily="34" charset="0"/>
              </a:rPr>
              <a:t>Position the brand on handiwork, quality and local authenticity as compared to the competitors whose specification is concentrated on prices.</a:t>
            </a:r>
          </a:p>
          <a:p>
            <a:pPr lvl="0" algn="just"/>
            <a:r>
              <a:rPr lang="en-IN" dirty="0">
                <a:latin typeface="Arial" panose="020B0604020202020204" pitchFamily="34" charset="0"/>
                <a:cs typeface="Arial" panose="020B0604020202020204" pitchFamily="34" charset="0"/>
              </a:rPr>
              <a:t>Keep up with the changes that occur in the environmental environment as well as technological innovation.</a:t>
            </a:r>
          </a:p>
          <a:p>
            <a:pPr algn="just"/>
            <a:endParaRPr lang="en-IN" sz="14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4.png">
            <a:extLst>
              <a:ext uri="{FF2B5EF4-FFF2-40B4-BE49-F238E27FC236}">
                <a16:creationId xmlns:a16="http://schemas.microsoft.com/office/drawing/2014/main" id="{77527AF5-44A2-8F96-2F5F-E2378B31EC46}"/>
              </a:ext>
            </a:extLst>
          </p:cNvPr>
          <p:cNvPicPr/>
          <p:nvPr/>
        </p:nvPicPr>
        <p:blipFill>
          <a:blip r:embed="rId3"/>
          <a:srcRect t="2877" b="5758"/>
          <a:stretch>
            <a:fillRect/>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C36707F6-3E59-82D9-B420-BD80E4ECCFEE}"/>
              </a:ext>
            </a:extLst>
          </p:cNvPr>
          <p:cNvSpPr txBox="1"/>
          <p:nvPr/>
        </p:nvSpPr>
        <p:spPr>
          <a:xfrm>
            <a:off x="7957457" y="6310090"/>
            <a:ext cx="2204547" cy="553998"/>
          </a:xfrm>
          <a:prstGeom prst="rect">
            <a:avLst/>
          </a:prstGeom>
          <a:noFill/>
        </p:spPr>
        <p:txBody>
          <a:bodyPr wrap="square" rtlCol="0">
            <a:spAutoFit/>
          </a:bodyPr>
          <a:lstStyle/>
          <a:p>
            <a:pPr algn="ctr"/>
            <a:r>
              <a:rPr lang="en-IN" sz="1000" b="1" dirty="0">
                <a:latin typeface="Arial" panose="020B0604020202020204" pitchFamily="34" charset="0"/>
                <a:cs typeface="Arial" panose="020B0604020202020204" pitchFamily="34" charset="0"/>
              </a:rPr>
              <a:t>Figure 2: PESTEL Framework</a:t>
            </a:r>
            <a:endParaRPr lang="en-IN" sz="1000" dirty="0">
              <a:latin typeface="Arial" panose="020B0604020202020204" pitchFamily="34" charset="0"/>
              <a:cs typeface="Arial" panose="020B0604020202020204" pitchFamily="34" charset="0"/>
            </a:endParaRPr>
          </a:p>
          <a:p>
            <a:pPr algn="ctr"/>
            <a:r>
              <a:rPr lang="en-IN" sz="1000" dirty="0">
                <a:latin typeface="Arial" panose="020B0604020202020204" pitchFamily="34" charset="0"/>
                <a:cs typeface="Arial" panose="020B0604020202020204" pitchFamily="34" charset="0"/>
              </a:rPr>
              <a:t>(Source: BRM, 2025)</a:t>
            </a:r>
          </a:p>
          <a:p>
            <a:pPr algn="ctr"/>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451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2368B-C9C5-BDF4-F530-93FDC68C0743}"/>
              </a:ext>
            </a:extLst>
          </p:cNvPr>
          <p:cNvSpPr>
            <a:spLocks noGrp="1"/>
          </p:cNvSpPr>
          <p:nvPr>
            <p:ph type="title"/>
          </p:nvPr>
        </p:nvSpPr>
        <p:spPr>
          <a:xfrm>
            <a:off x="1102368" y="1877492"/>
            <a:ext cx="4030132" cy="3215373"/>
          </a:xfrm>
        </p:spPr>
        <p:txBody>
          <a:bodyPr>
            <a:normAutofit/>
          </a:bodyPr>
          <a:lstStyle/>
          <a:p>
            <a:pPr algn="ctr"/>
            <a:r>
              <a:rPr lang="en-IN" dirty="0">
                <a:solidFill>
                  <a:schemeClr val="bg1"/>
                </a:solidFill>
                <a:latin typeface="Arial" panose="020B0604020202020204" pitchFamily="34" charset="0"/>
                <a:cs typeface="Arial" panose="020B0604020202020204" pitchFamily="34" charset="0"/>
              </a:rPr>
              <a:t>Cause-and-Effect (root cause)</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latin typeface="Arial" panose="020B0604020202020204" pitchFamily="34" charset="0"/>
                <a:cs typeface="Arial" panose="020B0604020202020204" pitchFamily="34" charset="0"/>
              </a:endParaRPr>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21877F3-DE27-8570-1206-D059C90FE33C}"/>
              </a:ext>
            </a:extLst>
          </p:cNvPr>
          <p:cNvSpPr>
            <a:spLocks noGrp="1"/>
          </p:cNvSpPr>
          <p:nvPr>
            <p:ph idx="1"/>
          </p:nvPr>
        </p:nvSpPr>
        <p:spPr>
          <a:xfrm>
            <a:off x="6234868" y="1130846"/>
            <a:ext cx="5217173" cy="4351338"/>
          </a:xfrm>
        </p:spPr>
        <p:txBody>
          <a:bodyPr>
            <a:normAutofit/>
          </a:bodyPr>
          <a:lstStyle/>
          <a:p>
            <a:pPr lvl="0" algn="just"/>
            <a:r>
              <a:rPr lang="en-IN" sz="1800" dirty="0">
                <a:solidFill>
                  <a:schemeClr val="bg1"/>
                </a:solidFill>
                <a:latin typeface="Arial" panose="020B0604020202020204" pitchFamily="34" charset="0"/>
                <a:cs typeface="Arial" panose="020B0604020202020204" pitchFamily="34" charset="0"/>
              </a:rPr>
              <a:t>The changing tastes of customers to online convenience and low cost have diminished in-store shopping (</a:t>
            </a:r>
            <a:r>
              <a:rPr lang="en-IN" sz="1800" dirty="0" err="1">
                <a:solidFill>
                  <a:schemeClr val="bg1"/>
                </a:solidFill>
                <a:latin typeface="Arial" panose="020B0604020202020204" pitchFamily="34" charset="0"/>
                <a:cs typeface="Arial" panose="020B0604020202020204" pitchFamily="34" charset="0"/>
              </a:rPr>
              <a:t>Devrani</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2024).</a:t>
            </a:r>
          </a:p>
          <a:p>
            <a:pPr lvl="0" algn="just"/>
            <a:r>
              <a:rPr lang="en-IN" sz="1800" dirty="0">
                <a:solidFill>
                  <a:schemeClr val="bg1"/>
                </a:solidFill>
                <a:latin typeface="Arial" panose="020B0604020202020204" pitchFamily="34" charset="0"/>
                <a:cs typeface="Arial" panose="020B0604020202020204" pitchFamily="34" charset="0"/>
              </a:rPr>
              <a:t>Local competitors use high-tech digital marketing and delivery systems to attract customers.</a:t>
            </a:r>
          </a:p>
          <a:p>
            <a:pPr lvl="0" algn="just"/>
            <a:r>
              <a:rPr lang="en-IN" sz="1800" dirty="0">
                <a:solidFill>
                  <a:schemeClr val="bg1"/>
                </a:solidFill>
                <a:latin typeface="Arial" panose="020B0604020202020204" pitchFamily="34" charset="0"/>
                <a:cs typeface="Arial" panose="020B0604020202020204" pitchFamily="34" charset="0"/>
              </a:rPr>
              <a:t>Operational inefficiencies, like the old-fashioned web page and other minimal services of a subscription, hinder competitiveness (Rafique et al., 2024).</a:t>
            </a:r>
          </a:p>
          <a:p>
            <a:pPr lvl="0" algn="just"/>
            <a:r>
              <a:rPr lang="en-IN" sz="1800" dirty="0">
                <a:solidFill>
                  <a:schemeClr val="bg1"/>
                </a:solidFill>
                <a:latin typeface="Arial" panose="020B0604020202020204" pitchFamily="34" charset="0"/>
                <a:cs typeface="Arial" panose="020B0604020202020204" pitchFamily="34" charset="0"/>
              </a:rPr>
              <a:t>Increased import and packaging costs have undermined profitability.</a:t>
            </a:r>
          </a:p>
          <a:p>
            <a:pPr lvl="0" algn="just"/>
            <a:r>
              <a:rPr lang="en-IN" sz="1800" dirty="0">
                <a:solidFill>
                  <a:schemeClr val="bg1"/>
                </a:solidFill>
                <a:latin typeface="Arial" panose="020B0604020202020204" pitchFamily="34" charset="0"/>
                <a:cs typeface="Arial" panose="020B0604020202020204" pitchFamily="34" charset="0"/>
              </a:rPr>
              <a:t>The high street the shop is located on is a deteriorating high street, which is even restricting the foot traffic, hindering the sales.</a:t>
            </a:r>
          </a:p>
          <a:p>
            <a:pPr marL="0" indent="0" algn="just">
              <a:buNone/>
            </a:pPr>
            <a:endParaRPr lang="en-IN" sz="1800" dirty="0">
              <a:solidFill>
                <a:schemeClr val="bg1"/>
              </a:solidFill>
              <a:latin typeface="Arial" panose="020B0604020202020204" pitchFamily="34" charset="0"/>
              <a:cs typeface="Arial" panose="020B0604020202020204" pitchFamily="34" charset="0"/>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527106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F9602-A270-A625-D119-0AEF488B71F5}"/>
              </a:ext>
            </a:extLst>
          </p:cNvPr>
          <p:cNvSpPr>
            <a:spLocks noGrp="1"/>
          </p:cNvSpPr>
          <p:nvPr>
            <p:ph type="title"/>
          </p:nvPr>
        </p:nvSpPr>
        <p:spPr>
          <a:xfrm>
            <a:off x="586478" y="1683756"/>
            <a:ext cx="3115265" cy="2396359"/>
          </a:xfrm>
        </p:spPr>
        <p:txBody>
          <a:bodyPr anchor="b">
            <a:normAutofit/>
          </a:bodyPr>
          <a:lstStyle/>
          <a:p>
            <a:pPr algn="r"/>
            <a:r>
              <a:rPr lang="en-IN" sz="3400">
                <a:solidFill>
                  <a:srgbClr val="FFFFFF"/>
                </a:solidFill>
                <a:latin typeface="Arial" panose="020B0604020202020204" pitchFamily="34" charset="0"/>
                <a:cs typeface="Arial" panose="020B0604020202020204" pitchFamily="34" charset="0"/>
              </a:rPr>
              <a:t>Cause analysis: short justification &amp; evidence</a:t>
            </a:r>
          </a:p>
        </p:txBody>
      </p:sp>
      <p:graphicFrame>
        <p:nvGraphicFramePr>
          <p:cNvPr id="16" name="Content Placeholder 2">
            <a:extLst>
              <a:ext uri="{FF2B5EF4-FFF2-40B4-BE49-F238E27FC236}">
                <a16:creationId xmlns:a16="http://schemas.microsoft.com/office/drawing/2014/main" id="{1EE72BC3-DE0C-42D4-D1D8-D907FB15A5F6}"/>
              </a:ext>
            </a:extLst>
          </p:cNvPr>
          <p:cNvGraphicFramePr>
            <a:graphicFrameLocks noGrp="1"/>
          </p:cNvGraphicFramePr>
          <p:nvPr>
            <p:ph idx="1"/>
            <p:extLst>
              <p:ext uri="{D42A27DB-BD31-4B8C-83A1-F6EECF244321}">
                <p14:modId xmlns:p14="http://schemas.microsoft.com/office/powerpoint/2010/main" val="42499750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5205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A80D-D4EC-793C-3951-6B931D909EC0}"/>
              </a:ext>
            </a:extLst>
          </p:cNvPr>
          <p:cNvSpPr>
            <a:spLocks noGrp="1"/>
          </p:cNvSpPr>
          <p:nvPr>
            <p:ph type="title"/>
          </p:nvPr>
        </p:nvSpPr>
        <p:spPr>
          <a:xfrm>
            <a:off x="635000" y="640823"/>
            <a:ext cx="3418659" cy="5583148"/>
          </a:xfrm>
        </p:spPr>
        <p:txBody>
          <a:bodyPr anchor="ctr">
            <a:normAutofit/>
          </a:bodyPr>
          <a:lstStyle/>
          <a:p>
            <a:r>
              <a:rPr lang="en-IN" sz="5400" dirty="0">
                <a:latin typeface="Arial" panose="020B0604020202020204" pitchFamily="34" charset="0"/>
                <a:cs typeface="Arial" panose="020B0604020202020204" pitchFamily="34" charset="0"/>
              </a:rPr>
              <a:t>Key findings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C737A0-6248-A9AD-A038-74614175ECA8}"/>
              </a:ext>
            </a:extLst>
          </p:cNvPr>
          <p:cNvGraphicFramePr>
            <a:graphicFrameLocks noGrp="1"/>
          </p:cNvGraphicFramePr>
          <p:nvPr>
            <p:ph idx="1"/>
            <p:extLst>
              <p:ext uri="{D42A27DB-BD31-4B8C-83A1-F6EECF244321}">
                <p14:modId xmlns:p14="http://schemas.microsoft.com/office/powerpoint/2010/main" val="80885013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9363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1CA9604-D3BB-4691-86FF-39A86F6C13C8}"/>
              </a:ext>
            </a:extLst>
          </p:cNvPr>
          <p:cNvSpPr>
            <a:spLocks noGrp="1"/>
          </p:cNvSpPr>
          <p:nvPr>
            <p:ph type="title"/>
          </p:nvPr>
        </p:nvSpPr>
        <p:spPr>
          <a:xfrm>
            <a:off x="838200" y="713312"/>
            <a:ext cx="4038600" cy="5431376"/>
          </a:xfrm>
        </p:spPr>
        <p:txBody>
          <a:bodyPr>
            <a:normAutofit/>
          </a:bodyPr>
          <a:lstStyle/>
          <a:p>
            <a:r>
              <a:rPr lang="en-IN" sz="3400" b="1">
                <a:latin typeface="Arial" panose="020B0604020202020204" pitchFamily="34" charset="0"/>
                <a:cs typeface="Arial" panose="020B0604020202020204" pitchFamily="34" charset="0"/>
              </a:rPr>
              <a:t>Conclusion &amp; Recommendation</a:t>
            </a:r>
            <a:endParaRPr lang="en-IN" sz="3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670EBC-9178-F339-92F7-C97A02D43079}"/>
              </a:ext>
            </a:extLst>
          </p:cNvPr>
          <p:cNvSpPr>
            <a:spLocks noGrp="1"/>
          </p:cNvSpPr>
          <p:nvPr>
            <p:ph idx="1"/>
          </p:nvPr>
        </p:nvSpPr>
        <p:spPr>
          <a:xfrm>
            <a:off x="6095999" y="713313"/>
            <a:ext cx="5257801" cy="5431376"/>
          </a:xfrm>
        </p:spPr>
        <p:txBody>
          <a:bodyPr anchor="ctr">
            <a:normAutofit/>
          </a:bodyPr>
          <a:lstStyle/>
          <a:p>
            <a:pPr lvl="0" algn="just"/>
            <a:r>
              <a:rPr lang="en-IN" sz="2000" dirty="0">
                <a:latin typeface="Arial" panose="020B0604020202020204" pitchFamily="34" charset="0"/>
                <a:cs typeface="Arial" panose="020B0604020202020204" pitchFamily="34" charset="0"/>
              </a:rPr>
              <a:t>Problems in Green Haven Florists can be explained by the deterioration of in-store sales, low investment in digital, and the increasing operational expenses.</a:t>
            </a:r>
          </a:p>
          <a:p>
            <a:pPr lvl="0" algn="just"/>
            <a:r>
              <a:rPr lang="en-IN" sz="2000" dirty="0">
                <a:latin typeface="Arial" panose="020B0604020202020204" pitchFamily="34" charset="0"/>
                <a:cs typeface="Arial" panose="020B0604020202020204" pitchFamily="34" charset="0"/>
              </a:rPr>
              <a:t>The business would focus on creating a new, easier-to-navigate, and functional site, enhancing web marketing, and employing local search engine optimisation to entice online shoppers.</a:t>
            </a:r>
          </a:p>
          <a:p>
            <a:pPr lvl="0" algn="just"/>
            <a:r>
              <a:rPr lang="en-IN" sz="2000" dirty="0">
                <a:latin typeface="Arial" panose="020B0604020202020204" pitchFamily="34" charset="0"/>
                <a:cs typeface="Arial" panose="020B0604020202020204" pitchFamily="34" charset="0"/>
              </a:rPr>
              <a:t>Negotiation of supplier conditions and optimisation of inventory are also necessary.</a:t>
            </a:r>
          </a:p>
          <a:p>
            <a:pPr algn="just"/>
            <a:r>
              <a:rPr lang="en-IN" sz="2000" dirty="0">
                <a:latin typeface="Arial" panose="020B0604020202020204" pitchFamily="34" charset="0"/>
                <a:cs typeface="Arial" panose="020B0604020202020204" pitchFamily="34" charset="0"/>
              </a:rPr>
              <a:t>Keeping packaging ecological and making the brand business around sustainability and responsible consumption as an exceptional offer might strengthen the brand's following and attract responsible purchasers.</a:t>
            </a:r>
          </a:p>
        </p:txBody>
      </p:sp>
    </p:spTree>
    <p:extLst>
      <p:ext uri="{BB962C8B-B14F-4D97-AF65-F5344CB8AC3E}">
        <p14:creationId xmlns:p14="http://schemas.microsoft.com/office/powerpoint/2010/main" val="3323278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555AD-2937-FFDE-EF85-D6EE89CC60BF}"/>
              </a:ext>
            </a:extLst>
          </p:cNvPr>
          <p:cNvSpPr>
            <a:spLocks noGrp="1"/>
          </p:cNvSpPr>
          <p:nvPr>
            <p:ph type="title"/>
          </p:nvPr>
        </p:nvSpPr>
        <p:spPr>
          <a:xfrm>
            <a:off x="1245072" y="1289765"/>
            <a:ext cx="3651101" cy="4270963"/>
          </a:xfrm>
        </p:spPr>
        <p:txBody>
          <a:bodyPr anchor="ctr">
            <a:normAutofit/>
          </a:bodyPr>
          <a:lstStyle/>
          <a:p>
            <a:pPr algn="ctr"/>
            <a:r>
              <a:rPr lang="en-IN" sz="5200">
                <a:solidFill>
                  <a:srgbClr val="FFFFFF"/>
                </a:solidFill>
                <a:latin typeface="Arial" panose="020B0604020202020204" pitchFamily="34" charset="0"/>
                <a:cs typeface="Arial" panose="020B0604020202020204" pitchFamily="34" charset="0"/>
              </a:rPr>
              <a:t>References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69D5667-7750-F93F-4525-4ED6F4CDA309}"/>
              </a:ext>
            </a:extLst>
          </p:cNvPr>
          <p:cNvSpPr>
            <a:spLocks noGrp="1"/>
          </p:cNvSpPr>
          <p:nvPr>
            <p:ph idx="1"/>
          </p:nvPr>
        </p:nvSpPr>
        <p:spPr>
          <a:xfrm>
            <a:off x="6297233" y="518400"/>
            <a:ext cx="4771607" cy="5837949"/>
          </a:xfrm>
        </p:spPr>
        <p:txBody>
          <a:bodyPr anchor="ctr">
            <a:normAutofit/>
          </a:bodyPr>
          <a:lstStyle/>
          <a:p>
            <a:pPr algn="just"/>
            <a:r>
              <a:rPr lang="en-IN" sz="1000" dirty="0">
                <a:solidFill>
                  <a:schemeClr val="tx1">
                    <a:alpha val="80000"/>
                  </a:schemeClr>
                </a:solidFill>
                <a:latin typeface="Arial" panose="020B0604020202020204" pitchFamily="34" charset="0"/>
                <a:cs typeface="Arial" panose="020B0604020202020204" pitchFamily="34" charset="0"/>
              </a:rPr>
              <a:t>Bek, Dr D., Downey, C., Smith, S. and Timms, Dr J. (2023). Building Collaboration in the UK Floriculture Sector. [online] Available at: </a:t>
            </a:r>
            <a:r>
              <a:rPr lang="en-IN" sz="1000" u="sng" dirty="0">
                <a:solidFill>
                  <a:schemeClr val="tx1">
                    <a:alpha val="80000"/>
                  </a:schemeClr>
                </a:solidFill>
                <a:latin typeface="Arial" panose="020B0604020202020204" pitchFamily="34" charset="0"/>
                <a:cs typeface="Arial" panose="020B0604020202020204" pitchFamily="34" charset="0"/>
                <a:hlinkClick r:id="rId2"/>
              </a:rPr>
              <a:t>https://www.idhsustainabletrade.com/uploaded/2023/03/Building-Collaboration-in-the-UK-Floriculture-Sector-Report.pdf</a:t>
            </a:r>
            <a:r>
              <a:rPr lang="en-IN" sz="1000" dirty="0">
                <a:solidFill>
                  <a:schemeClr val="tx1">
                    <a:alpha val="80000"/>
                  </a:schemeClr>
                </a:solidFill>
                <a:latin typeface="Arial" panose="020B0604020202020204" pitchFamily="34" charset="0"/>
                <a:cs typeface="Arial" panose="020B0604020202020204" pitchFamily="34" charset="0"/>
              </a:rPr>
              <a:t> [Accessed 21 Oct. 2025].</a:t>
            </a:r>
          </a:p>
          <a:p>
            <a:pPr algn="just"/>
            <a:r>
              <a:rPr lang="en-IN" sz="1000" dirty="0">
                <a:solidFill>
                  <a:schemeClr val="tx1">
                    <a:alpha val="80000"/>
                  </a:schemeClr>
                </a:solidFill>
                <a:latin typeface="Arial" panose="020B0604020202020204" pitchFamily="34" charset="0"/>
                <a:cs typeface="Arial" panose="020B0604020202020204" pitchFamily="34" charset="0"/>
              </a:rPr>
              <a:t>BRM (2025). PESTEL Analysis. [online] Available at: </a:t>
            </a:r>
            <a:r>
              <a:rPr lang="en-IN" sz="1000" u="sng" dirty="0">
                <a:solidFill>
                  <a:schemeClr val="tx1">
                    <a:alpha val="80000"/>
                  </a:schemeClr>
                </a:solidFill>
                <a:latin typeface="Arial" panose="020B0604020202020204" pitchFamily="34" charset="0"/>
                <a:cs typeface="Arial" panose="020B0604020202020204" pitchFamily="34" charset="0"/>
                <a:hlinkClick r:id="rId3"/>
              </a:rPr>
              <a:t>https://rm-15da4.kxcdn.com/wp-content/uploads/2015/12/PESTEL-Analysis.png</a:t>
            </a:r>
            <a:r>
              <a:rPr lang="en-IN" sz="1000" dirty="0">
                <a:solidFill>
                  <a:schemeClr val="tx1">
                    <a:alpha val="80000"/>
                  </a:schemeClr>
                </a:solidFill>
                <a:latin typeface="Arial" panose="020B0604020202020204" pitchFamily="34" charset="0"/>
                <a:cs typeface="Arial" panose="020B0604020202020204" pitchFamily="34" charset="0"/>
              </a:rPr>
              <a:t> [Accessed 21 Oct. 2025].</a:t>
            </a:r>
          </a:p>
          <a:p>
            <a:pPr algn="just"/>
            <a:r>
              <a:rPr lang="en-IN" sz="1000" dirty="0" err="1">
                <a:solidFill>
                  <a:schemeClr val="tx1">
                    <a:alpha val="80000"/>
                  </a:schemeClr>
                </a:solidFill>
                <a:latin typeface="Arial" panose="020B0604020202020204" pitchFamily="34" charset="0"/>
                <a:cs typeface="Arial" panose="020B0604020202020204" pitchFamily="34" charset="0"/>
              </a:rPr>
              <a:t>Devrani</a:t>
            </a:r>
            <a:r>
              <a:rPr lang="en-IN" sz="1000" dirty="0">
                <a:solidFill>
                  <a:schemeClr val="tx1">
                    <a:alpha val="80000"/>
                  </a:schemeClr>
                </a:solidFill>
                <a:latin typeface="Arial" panose="020B0604020202020204" pitchFamily="34" charset="0"/>
                <a:cs typeface="Arial" panose="020B0604020202020204" pitchFamily="34" charset="0"/>
              </a:rPr>
              <a:t>, N., Kakkar, P., Sahu, A. and Tiwari, C., (2023). Global trends in floriculture. </a:t>
            </a:r>
            <a:r>
              <a:rPr lang="en-IN" sz="1000" i="1" dirty="0" err="1">
                <a:solidFill>
                  <a:schemeClr val="tx1">
                    <a:alpha val="80000"/>
                  </a:schemeClr>
                </a:solidFill>
                <a:latin typeface="Arial" panose="020B0604020202020204" pitchFamily="34" charset="0"/>
                <a:cs typeface="Arial" panose="020B0604020202020204" pitchFamily="34" charset="0"/>
              </a:rPr>
              <a:t>Floric</a:t>
            </a:r>
            <a:r>
              <a:rPr lang="en-IN" sz="1000" i="1" dirty="0">
                <a:solidFill>
                  <a:schemeClr val="tx1">
                    <a:alpha val="80000"/>
                  </a:schemeClr>
                </a:solidFill>
                <a:latin typeface="Arial" panose="020B0604020202020204" pitchFamily="34" charset="0"/>
                <a:cs typeface="Arial" panose="020B0604020202020204" pitchFamily="34" charset="0"/>
              </a:rPr>
              <a:t> Landscaping Chronicles A Revital </a:t>
            </a:r>
            <a:r>
              <a:rPr lang="en-IN" sz="1000" i="1" dirty="0" err="1">
                <a:solidFill>
                  <a:schemeClr val="tx1">
                    <a:alpha val="80000"/>
                  </a:schemeClr>
                </a:solidFill>
                <a:latin typeface="Arial" panose="020B0604020202020204" pitchFamily="34" charset="0"/>
                <a:cs typeface="Arial" panose="020B0604020202020204" pitchFamily="34" charset="0"/>
              </a:rPr>
              <a:t>Floric</a:t>
            </a:r>
            <a:r>
              <a:rPr lang="en-IN" sz="1000" i="1" dirty="0">
                <a:solidFill>
                  <a:schemeClr val="tx1">
                    <a:alpha val="80000"/>
                  </a:schemeClr>
                </a:solidFill>
                <a:latin typeface="Arial" panose="020B0604020202020204" pitchFamily="34" charset="0"/>
                <a:cs typeface="Arial" panose="020B0604020202020204" pitchFamily="34" charset="0"/>
              </a:rPr>
              <a:t> Sect Sri Lanka Collab Insights,</a:t>
            </a:r>
            <a:r>
              <a:rPr lang="en-IN" sz="1000" dirty="0">
                <a:solidFill>
                  <a:schemeClr val="tx1">
                    <a:alpha val="80000"/>
                  </a:schemeClr>
                </a:solidFill>
                <a:latin typeface="Arial" panose="020B0604020202020204" pitchFamily="34" charset="0"/>
                <a:cs typeface="Arial" panose="020B0604020202020204" pitchFamily="34" charset="0"/>
              </a:rPr>
              <a:t> pp.190-221.</a:t>
            </a:r>
          </a:p>
          <a:p>
            <a:pPr algn="just"/>
            <a:r>
              <a:rPr lang="en-IN" sz="1000" dirty="0">
                <a:solidFill>
                  <a:schemeClr val="tx1">
                    <a:alpha val="80000"/>
                  </a:schemeClr>
                </a:solidFill>
                <a:latin typeface="Arial" panose="020B0604020202020204" pitchFamily="34" charset="0"/>
                <a:cs typeface="Arial" panose="020B0604020202020204" pitchFamily="34" charset="0"/>
              </a:rPr>
              <a:t>Gordon, M.V. and Clark, T.E., (2023). The impacts of supply chain disruptions on inflation. </a:t>
            </a:r>
            <a:r>
              <a:rPr lang="en-IN" sz="1000" i="1" dirty="0">
                <a:solidFill>
                  <a:schemeClr val="tx1">
                    <a:alpha val="80000"/>
                  </a:schemeClr>
                </a:solidFill>
                <a:latin typeface="Arial" panose="020B0604020202020204" pitchFamily="34" charset="0"/>
                <a:cs typeface="Arial" panose="020B0604020202020204" pitchFamily="34" charset="0"/>
              </a:rPr>
              <a:t>Economic Commentary,</a:t>
            </a:r>
            <a:r>
              <a:rPr lang="en-IN" sz="1000" dirty="0">
                <a:solidFill>
                  <a:schemeClr val="tx1">
                    <a:alpha val="80000"/>
                  </a:schemeClr>
                </a:solidFill>
                <a:latin typeface="Arial" panose="020B0604020202020204" pitchFamily="34" charset="0"/>
                <a:cs typeface="Arial" panose="020B0604020202020204" pitchFamily="34" charset="0"/>
              </a:rPr>
              <a:t> (2023-08).</a:t>
            </a:r>
          </a:p>
          <a:p>
            <a:pPr algn="just"/>
            <a:r>
              <a:rPr lang="en-IN" sz="1000" dirty="0">
                <a:solidFill>
                  <a:schemeClr val="tx1">
                    <a:alpha val="80000"/>
                  </a:schemeClr>
                </a:solidFill>
                <a:latin typeface="Arial" panose="020B0604020202020204" pitchFamily="34" charset="0"/>
                <a:cs typeface="Arial" panose="020B0604020202020204" pitchFamily="34" charset="0"/>
              </a:rPr>
              <a:t>Kisku, N.G.A., Sharma, P., Thakur, D. and Pala, M., (2023). DIGITAL TECHNOLOGIES IN FLORICULTURE. </a:t>
            </a:r>
            <a:r>
              <a:rPr lang="en-IN" sz="1000" i="1" dirty="0">
                <a:solidFill>
                  <a:schemeClr val="tx1">
                    <a:alpha val="80000"/>
                  </a:schemeClr>
                </a:solidFill>
                <a:latin typeface="Arial" panose="020B0604020202020204" pitchFamily="34" charset="0"/>
                <a:cs typeface="Arial" panose="020B0604020202020204" pitchFamily="34" charset="0"/>
              </a:rPr>
              <a:t>Floriculture and Landscaping Chronicles: A Collaborative Insights</a:t>
            </a:r>
            <a:r>
              <a:rPr lang="en-IN" sz="1000" i="1">
                <a:solidFill>
                  <a:schemeClr val="tx1">
                    <a:alpha val="80000"/>
                  </a:schemeClr>
                </a:solidFill>
                <a:latin typeface="Arial" panose="020B0604020202020204" pitchFamily="34" charset="0"/>
                <a:cs typeface="Arial" panose="020B0604020202020204" pitchFamily="34" charset="0"/>
              </a:rPr>
              <a:t>,</a:t>
            </a:r>
            <a:r>
              <a:rPr lang="en-IN" sz="1000">
                <a:solidFill>
                  <a:schemeClr val="tx1">
                    <a:alpha val="80000"/>
                  </a:schemeClr>
                </a:solidFill>
                <a:latin typeface="Arial" panose="020B0604020202020204" pitchFamily="34" charset="0"/>
                <a:cs typeface="Arial" panose="020B0604020202020204" pitchFamily="34" charset="0"/>
              </a:rPr>
              <a:t> pp.1-222</a:t>
            </a:r>
            <a:r>
              <a:rPr lang="en-IN" sz="1000" dirty="0">
                <a:solidFill>
                  <a:schemeClr val="tx1">
                    <a:alpha val="80000"/>
                  </a:schemeClr>
                </a:solidFill>
                <a:latin typeface="Arial" panose="020B0604020202020204" pitchFamily="34" charset="0"/>
                <a:cs typeface="Arial" panose="020B0604020202020204" pitchFamily="34" charset="0"/>
              </a:rPr>
              <a:t>.</a:t>
            </a:r>
          </a:p>
          <a:p>
            <a:pPr algn="just"/>
            <a:r>
              <a:rPr lang="en-IN" sz="1000" dirty="0">
                <a:solidFill>
                  <a:schemeClr val="tx1">
                    <a:alpha val="80000"/>
                  </a:schemeClr>
                </a:solidFill>
                <a:latin typeface="Arial" panose="020B0604020202020204" pitchFamily="34" charset="0"/>
                <a:cs typeface="Arial" panose="020B0604020202020204" pitchFamily="34" charset="0"/>
              </a:rPr>
              <a:t>Knuth, M., Hall, C. and Palma, M. (2023). The Use of B2B E-commerce Technologies in the Floral Industry The Use of B2B E-commerce Technologies in the Floral Industry. [online] Available at: </a:t>
            </a:r>
            <a:r>
              <a:rPr lang="en-IN" sz="1000" u="sng" dirty="0">
                <a:solidFill>
                  <a:schemeClr val="tx1">
                    <a:alpha val="80000"/>
                  </a:schemeClr>
                </a:solidFill>
                <a:latin typeface="Arial" panose="020B0604020202020204" pitchFamily="34" charset="0"/>
                <a:cs typeface="Arial" panose="020B0604020202020204" pitchFamily="34" charset="0"/>
                <a:hlinkClick r:id="rId4"/>
              </a:rPr>
              <a:t>https://cognitivebehaviorallab.cals.ncsu.edu/wp-content/uploads/sites/171/2023/03/WFFSA_B2B_E-Commerce_in_the_Floral_Industry_FinalReport.pdf</a:t>
            </a:r>
            <a:r>
              <a:rPr lang="en-IN" sz="1000" dirty="0">
                <a:solidFill>
                  <a:schemeClr val="tx1">
                    <a:alpha val="80000"/>
                  </a:schemeClr>
                </a:solidFill>
                <a:latin typeface="Arial" panose="020B0604020202020204" pitchFamily="34" charset="0"/>
                <a:cs typeface="Arial" panose="020B0604020202020204" pitchFamily="34" charset="0"/>
              </a:rPr>
              <a:t> [Accessed 21 Oct. 2025]. ---WFFSA</a:t>
            </a:r>
          </a:p>
          <a:p>
            <a:pPr algn="just"/>
            <a:r>
              <a:rPr lang="en-IN" sz="1000" dirty="0">
                <a:solidFill>
                  <a:schemeClr val="tx1">
                    <a:alpha val="80000"/>
                  </a:schemeClr>
                </a:solidFill>
                <a:latin typeface="Arial" panose="020B0604020202020204" pitchFamily="34" charset="0"/>
                <a:cs typeface="Arial" panose="020B0604020202020204" pitchFamily="34" charset="0"/>
              </a:rPr>
              <a:t>Markets and Markets (2023). Cut Flowers Market Trends, Analysis &amp; Forecast – 2027. [online] </a:t>
            </a:r>
            <a:r>
              <a:rPr lang="en-IN" sz="1000" dirty="0" err="1">
                <a:solidFill>
                  <a:schemeClr val="tx1">
                    <a:alpha val="80000"/>
                  </a:schemeClr>
                </a:solidFill>
                <a:latin typeface="Arial" panose="020B0604020202020204" pitchFamily="34" charset="0"/>
                <a:cs typeface="Arial" panose="020B0604020202020204" pitchFamily="34" charset="0"/>
              </a:rPr>
              <a:t>MarketsandMarkets</a:t>
            </a:r>
            <a:r>
              <a:rPr lang="en-IN" sz="1000" dirty="0">
                <a:solidFill>
                  <a:schemeClr val="tx1">
                    <a:alpha val="80000"/>
                  </a:schemeClr>
                </a:solidFill>
                <a:latin typeface="Arial" panose="020B0604020202020204" pitchFamily="34" charset="0"/>
                <a:cs typeface="Arial" panose="020B0604020202020204" pitchFamily="34" charset="0"/>
              </a:rPr>
              <a:t>. Available at: </a:t>
            </a:r>
            <a:r>
              <a:rPr lang="en-IN" sz="1000" u="sng" dirty="0">
                <a:solidFill>
                  <a:schemeClr val="tx1">
                    <a:alpha val="80000"/>
                  </a:schemeClr>
                </a:solidFill>
                <a:latin typeface="Arial" panose="020B0604020202020204" pitchFamily="34" charset="0"/>
                <a:cs typeface="Arial" panose="020B0604020202020204" pitchFamily="34" charset="0"/>
                <a:hlinkClick r:id="rId5"/>
              </a:rPr>
              <a:t>https://www.marketsandmarkets.com/Market-Reports/cut-flowers-market-18187231.html</a:t>
            </a:r>
            <a:r>
              <a:rPr lang="en-IN" sz="1000" dirty="0">
                <a:solidFill>
                  <a:schemeClr val="tx1">
                    <a:alpha val="80000"/>
                  </a:schemeClr>
                </a:solidFill>
                <a:latin typeface="Arial" panose="020B0604020202020204" pitchFamily="34" charset="0"/>
                <a:cs typeface="Arial" panose="020B0604020202020204" pitchFamily="34" charset="0"/>
              </a:rPr>
              <a:t> [Accessed 21 Oct. 2025].</a:t>
            </a:r>
          </a:p>
          <a:p>
            <a:pPr algn="just"/>
            <a:r>
              <a:rPr lang="en-IN" sz="1000" dirty="0">
                <a:solidFill>
                  <a:schemeClr val="tx1">
                    <a:alpha val="80000"/>
                  </a:schemeClr>
                </a:solidFill>
                <a:latin typeface="Arial" panose="020B0604020202020204" pitchFamily="34" charset="0"/>
                <a:cs typeface="Arial" panose="020B0604020202020204" pitchFamily="34" charset="0"/>
              </a:rPr>
              <a:t>Rafique, Z., Riaz, H., Ahmad, A. and Iqbal, T., (2024). Emerging Trends in the Floriculture Industry: Adapting to Market Demands and Consumer Preferences.</a:t>
            </a:r>
          </a:p>
          <a:p>
            <a:pPr algn="just"/>
            <a:r>
              <a:rPr lang="en-IN" sz="1000" dirty="0" err="1">
                <a:solidFill>
                  <a:schemeClr val="tx1">
                    <a:alpha val="80000"/>
                  </a:schemeClr>
                </a:solidFill>
                <a:latin typeface="Arial" panose="020B0604020202020204" pitchFamily="34" charset="0"/>
                <a:cs typeface="Arial" panose="020B0604020202020204" pitchFamily="34" charset="0"/>
              </a:rPr>
              <a:t>Techiequality</a:t>
            </a:r>
            <a:r>
              <a:rPr lang="en-IN" sz="1000" dirty="0">
                <a:solidFill>
                  <a:schemeClr val="tx1">
                    <a:alpha val="80000"/>
                  </a:schemeClr>
                </a:solidFill>
                <a:latin typeface="Arial" panose="020B0604020202020204" pitchFamily="34" charset="0"/>
                <a:cs typeface="Arial" panose="020B0604020202020204" pitchFamily="34" charset="0"/>
              </a:rPr>
              <a:t> (2025). 5w2h analysis example. [online] Techiequality.com. Available at: </a:t>
            </a:r>
            <a:r>
              <a:rPr lang="en-IN" sz="1000" u="sng" dirty="0">
                <a:solidFill>
                  <a:schemeClr val="tx1">
                    <a:alpha val="80000"/>
                  </a:schemeClr>
                </a:solidFill>
                <a:latin typeface="Arial" panose="020B0604020202020204" pitchFamily="34" charset="0"/>
                <a:cs typeface="Arial" panose="020B0604020202020204" pitchFamily="34" charset="0"/>
                <a:hlinkClick r:id="rId6"/>
              </a:rPr>
              <a:t>https://www.techiequality.com/wp-content/uploads/2019/12/pp1-1.png</a:t>
            </a:r>
            <a:r>
              <a:rPr lang="en-IN" sz="1000" dirty="0">
                <a:solidFill>
                  <a:schemeClr val="tx1">
                    <a:alpha val="80000"/>
                  </a:schemeClr>
                </a:solidFill>
                <a:latin typeface="Arial" panose="020B0604020202020204" pitchFamily="34" charset="0"/>
                <a:cs typeface="Arial" panose="020B0604020202020204" pitchFamily="34" charset="0"/>
              </a:rPr>
              <a:t> [Accessed 21 Oct. 2025].</a:t>
            </a:r>
          </a:p>
          <a:p>
            <a:pPr marL="0" indent="0" algn="just">
              <a:buNone/>
            </a:pPr>
            <a:endParaRPr lang="en-IN" sz="1000" dirty="0">
              <a:solidFill>
                <a:schemeClr val="tx1">
                  <a:alpha val="80000"/>
                </a:schemeClr>
              </a:solidFill>
              <a:latin typeface="Arial" panose="020B0604020202020204" pitchFamily="34" charset="0"/>
              <a:cs typeface="Arial" panose="020B06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7206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2726</Words>
  <Application>Microsoft Office PowerPoint</Application>
  <PresentationFormat>Widescreen</PresentationFormat>
  <Paragraphs>106</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Programme: Certificate of Higher Education in Business Skills for the Workplace Module: Problem Solving and Decision Making Module code: LCLM4004 Assignment Title: Component 1-Individual Presentation on Green Haven Florists</vt:lpstr>
      <vt:lpstr>Presentation overview</vt:lpstr>
      <vt:lpstr>Problem identification (5W2H): WHAT / WHY</vt:lpstr>
      <vt:lpstr>Problem identification (5W2H): WHO / WHERE / WHEN</vt:lpstr>
      <vt:lpstr>Problem identification (5W2H): HOW / HOW MUCH (scope &amp; impact)</vt:lpstr>
      <vt:lpstr>External analysis: PESTEL (overview)</vt:lpstr>
      <vt:lpstr>PESTEL: interpretation &amp; implications</vt:lpstr>
      <vt:lpstr>Cause-and-Effect (root cause)</vt:lpstr>
      <vt:lpstr>Cause analysis: short justification &amp; evidence</vt:lpstr>
      <vt:lpstr>Key findings</vt:lpstr>
      <vt:lpstr>Conclusion &amp; 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Certificate of Higher Education in Business Skills for the Workplace Module: Problem Solving and Decision Making Module code: LCLM4004 Assignment Title: Component 1-Individual Presentation on Green Haven Florists</dc:title>
  <cp:lastModifiedBy>Robert Andrei Filip (2439387)</cp:lastModifiedBy>
  <cp:revision>1</cp:revision>
  <dcterms:created xsi:type="dcterms:W3CDTF">2025-10-31T13:01:05Z</dcterms:created>
  <dcterms:modified xsi:type="dcterms:W3CDTF">2025-11-16T11:19:13Z</dcterms:modified>
</cp:coreProperties>
</file>