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notesMasterIdLst>
    <p:notesMasterId r:id="rId31"/>
  </p:notesMasterIdLst>
  <p:handoutMasterIdLst>
    <p:handoutMasterId r:id="rId32"/>
  </p:handoutMasterIdLst>
  <p:sldIdLst>
    <p:sldId id="524" r:id="rId5"/>
    <p:sldId id="549" r:id="rId6"/>
    <p:sldId id="551" r:id="rId7"/>
    <p:sldId id="560" r:id="rId8"/>
    <p:sldId id="550" r:id="rId9"/>
    <p:sldId id="553" r:id="rId10"/>
    <p:sldId id="556" r:id="rId11"/>
    <p:sldId id="557" r:id="rId12"/>
    <p:sldId id="558" r:id="rId13"/>
    <p:sldId id="561" r:id="rId14"/>
    <p:sldId id="555" r:id="rId15"/>
    <p:sldId id="547" r:id="rId16"/>
    <p:sldId id="548" r:id="rId17"/>
    <p:sldId id="535" r:id="rId18"/>
    <p:sldId id="536" r:id="rId19"/>
    <p:sldId id="534" r:id="rId20"/>
    <p:sldId id="537" r:id="rId21"/>
    <p:sldId id="538" r:id="rId22"/>
    <p:sldId id="540" r:id="rId23"/>
    <p:sldId id="562" r:id="rId24"/>
    <p:sldId id="541" r:id="rId25"/>
    <p:sldId id="542" r:id="rId26"/>
    <p:sldId id="543" r:id="rId27"/>
    <p:sldId id="544" r:id="rId28"/>
    <p:sldId id="545" r:id="rId29"/>
    <p:sldId id="546" r:id="rId3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66"/>
    <a:srgbClr val="003300"/>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94DA0C-5C2C-526C-CACB-9B4DCBFE2133}" v="53" dt="2021-02-25T11:35:17.2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05" autoAdjust="0"/>
    <p:restoredTop sz="81149" autoAdjust="0"/>
  </p:normalViewPr>
  <p:slideViewPr>
    <p:cSldViewPr>
      <p:cViewPr varScale="1">
        <p:scale>
          <a:sx n="60" d="100"/>
          <a:sy n="60" d="100"/>
        </p:scale>
        <p:origin x="1650" y="7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4099"/>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0.svg"/><Relationship Id="rId1" Type="http://schemas.openxmlformats.org/officeDocument/2006/relationships/image" Target="../media/image11.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0.svg"/><Relationship Id="rId1" Type="http://schemas.openxmlformats.org/officeDocument/2006/relationships/image" Target="../media/image11.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FEF4E6-20FC-4499-B7B4-E3788384019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6CE65E4-D463-423F-9882-481D3D1AA6C6}">
      <dgm:prSet/>
      <dgm:spPr/>
      <dgm:t>
        <a:bodyPr/>
        <a:lstStyle/>
        <a:p>
          <a:pPr>
            <a:defRPr cap="all"/>
          </a:pPr>
          <a:r>
            <a:rPr lang="en-GB"/>
            <a:t>Which is your preferred style? </a:t>
          </a:r>
          <a:endParaRPr lang="en-US"/>
        </a:p>
      </dgm:t>
    </dgm:pt>
    <dgm:pt modelId="{C58011E3-3200-4B31-98B1-C411C51DEDF3}" type="parTrans" cxnId="{D33474A6-D3CA-4D04-89A3-5BF52FD6D030}">
      <dgm:prSet/>
      <dgm:spPr/>
      <dgm:t>
        <a:bodyPr/>
        <a:lstStyle/>
        <a:p>
          <a:endParaRPr lang="en-US"/>
        </a:p>
      </dgm:t>
    </dgm:pt>
    <dgm:pt modelId="{0BA2A0EA-8357-49B5-9643-6854062B0514}" type="sibTrans" cxnId="{D33474A6-D3CA-4D04-89A3-5BF52FD6D030}">
      <dgm:prSet/>
      <dgm:spPr/>
      <dgm:t>
        <a:bodyPr/>
        <a:lstStyle/>
        <a:p>
          <a:endParaRPr lang="en-US"/>
        </a:p>
      </dgm:t>
    </dgm:pt>
    <dgm:pt modelId="{40F59108-DA54-47A8-A35C-187D0FF65318}">
      <dgm:prSet/>
      <dgm:spPr/>
      <dgm:t>
        <a:bodyPr/>
        <a:lstStyle/>
        <a:p>
          <a:pPr>
            <a:defRPr cap="all"/>
          </a:pPr>
          <a:r>
            <a:rPr lang="en-GB"/>
            <a:t>How often does it work for you? </a:t>
          </a:r>
          <a:endParaRPr lang="en-US"/>
        </a:p>
      </dgm:t>
    </dgm:pt>
    <dgm:pt modelId="{C794724A-BB72-4064-AB26-51A9B99011A3}" type="parTrans" cxnId="{96EAC458-D140-4118-92E1-03D85109A002}">
      <dgm:prSet/>
      <dgm:spPr/>
      <dgm:t>
        <a:bodyPr/>
        <a:lstStyle/>
        <a:p>
          <a:endParaRPr lang="en-US"/>
        </a:p>
      </dgm:t>
    </dgm:pt>
    <dgm:pt modelId="{08747A22-BD4F-41A0-AFC4-63F0D83031C7}" type="sibTrans" cxnId="{96EAC458-D140-4118-92E1-03D85109A002}">
      <dgm:prSet/>
      <dgm:spPr/>
      <dgm:t>
        <a:bodyPr/>
        <a:lstStyle/>
        <a:p>
          <a:endParaRPr lang="en-US"/>
        </a:p>
      </dgm:t>
    </dgm:pt>
    <dgm:pt modelId="{CC4C6E82-C6B5-4AA8-B170-10E8EE6B9B50}">
      <dgm:prSet/>
      <dgm:spPr/>
      <dgm:t>
        <a:bodyPr/>
        <a:lstStyle/>
        <a:p>
          <a:pPr>
            <a:defRPr cap="all"/>
          </a:pPr>
          <a:r>
            <a:rPr lang="en-GB"/>
            <a:t>Are you more successful with certain types of people? </a:t>
          </a:r>
          <a:endParaRPr lang="en-US"/>
        </a:p>
      </dgm:t>
    </dgm:pt>
    <dgm:pt modelId="{3C672291-944F-4E03-A54D-7292CF792BE4}" type="parTrans" cxnId="{BAFAC6C4-1962-4BA0-81E2-9878D2D64186}">
      <dgm:prSet/>
      <dgm:spPr/>
      <dgm:t>
        <a:bodyPr/>
        <a:lstStyle/>
        <a:p>
          <a:endParaRPr lang="en-US"/>
        </a:p>
      </dgm:t>
    </dgm:pt>
    <dgm:pt modelId="{2C7302BC-4D35-4FAB-A5E5-6987B5E560B4}" type="sibTrans" cxnId="{BAFAC6C4-1962-4BA0-81E2-9878D2D64186}">
      <dgm:prSet/>
      <dgm:spPr/>
      <dgm:t>
        <a:bodyPr/>
        <a:lstStyle/>
        <a:p>
          <a:endParaRPr lang="en-US"/>
        </a:p>
      </dgm:t>
    </dgm:pt>
    <dgm:pt modelId="{8C7E69C6-98BF-4E60-8A8E-E82A962C4F60}">
      <dgm:prSet/>
      <dgm:spPr/>
      <dgm:t>
        <a:bodyPr/>
        <a:lstStyle/>
        <a:p>
          <a:pPr>
            <a:defRPr cap="all"/>
          </a:pPr>
          <a:r>
            <a:rPr lang="en-GB"/>
            <a:t>Have you ever wondered why? </a:t>
          </a:r>
          <a:endParaRPr lang="en-US"/>
        </a:p>
      </dgm:t>
    </dgm:pt>
    <dgm:pt modelId="{8DC2DF1F-2EAD-4167-86B9-2E0814912F02}" type="parTrans" cxnId="{6AB7ADD1-42DC-4618-A2CD-A41B7F5AB975}">
      <dgm:prSet/>
      <dgm:spPr/>
      <dgm:t>
        <a:bodyPr/>
        <a:lstStyle/>
        <a:p>
          <a:endParaRPr lang="en-US"/>
        </a:p>
      </dgm:t>
    </dgm:pt>
    <dgm:pt modelId="{1D129946-4297-4E12-B0C6-B9C70C08105B}" type="sibTrans" cxnId="{6AB7ADD1-42DC-4618-A2CD-A41B7F5AB975}">
      <dgm:prSet/>
      <dgm:spPr/>
      <dgm:t>
        <a:bodyPr/>
        <a:lstStyle/>
        <a:p>
          <a:endParaRPr lang="en-US"/>
        </a:p>
      </dgm:t>
    </dgm:pt>
    <dgm:pt modelId="{8496E01E-4BBC-4B0F-87B7-C3A81BAD6113}" type="pres">
      <dgm:prSet presAssocID="{64FEF4E6-20FC-4499-B7B4-E37883840196}" presName="root" presStyleCnt="0">
        <dgm:presLayoutVars>
          <dgm:dir/>
          <dgm:resizeHandles val="exact"/>
        </dgm:presLayoutVars>
      </dgm:prSet>
      <dgm:spPr/>
      <dgm:t>
        <a:bodyPr/>
        <a:lstStyle/>
        <a:p>
          <a:endParaRPr lang="en-GB"/>
        </a:p>
      </dgm:t>
    </dgm:pt>
    <dgm:pt modelId="{3BB588F4-2495-49C1-A41C-46E915119F20}" type="pres">
      <dgm:prSet presAssocID="{F6CE65E4-D463-423F-9882-481D3D1AA6C6}" presName="compNode" presStyleCnt="0"/>
      <dgm:spPr/>
    </dgm:pt>
    <dgm:pt modelId="{0CA88ACE-CFA0-4C0F-9D0A-76348BC72FF6}" type="pres">
      <dgm:prSet presAssocID="{F6CE65E4-D463-423F-9882-481D3D1AA6C6}" presName="iconBgRect" presStyleLbl="bgShp" presStyleIdx="0" presStyleCnt="4"/>
      <dgm:spPr/>
    </dgm:pt>
    <dgm:pt modelId="{6CAA36AB-095F-48AA-9DCE-56252E1F62E9}" type="pres">
      <dgm:prSet presAssocID="{F6CE65E4-D463-423F-9882-481D3D1AA6C6}"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GB"/>
        </a:p>
      </dgm:t>
      <dgm:extLst>
        <a:ext uri="{E40237B7-FDA0-4F09-8148-C483321AD2D9}">
          <dgm14:cNvPr xmlns:dgm14="http://schemas.microsoft.com/office/drawing/2010/diagram" id="0" name="" descr="Tick"/>
        </a:ext>
      </dgm:extLst>
    </dgm:pt>
    <dgm:pt modelId="{C1224D6F-3450-4D0E-A360-987B3D9EB527}" type="pres">
      <dgm:prSet presAssocID="{F6CE65E4-D463-423F-9882-481D3D1AA6C6}" presName="spaceRect" presStyleCnt="0"/>
      <dgm:spPr/>
    </dgm:pt>
    <dgm:pt modelId="{C228B7CF-6292-40AC-9382-59F4ECC2ABDD}" type="pres">
      <dgm:prSet presAssocID="{F6CE65E4-D463-423F-9882-481D3D1AA6C6}" presName="textRect" presStyleLbl="revTx" presStyleIdx="0" presStyleCnt="4">
        <dgm:presLayoutVars>
          <dgm:chMax val="1"/>
          <dgm:chPref val="1"/>
        </dgm:presLayoutVars>
      </dgm:prSet>
      <dgm:spPr/>
      <dgm:t>
        <a:bodyPr/>
        <a:lstStyle/>
        <a:p>
          <a:endParaRPr lang="en-GB"/>
        </a:p>
      </dgm:t>
    </dgm:pt>
    <dgm:pt modelId="{100D1050-C36D-4AFA-BB62-43A4A18A301A}" type="pres">
      <dgm:prSet presAssocID="{0BA2A0EA-8357-49B5-9643-6854062B0514}" presName="sibTrans" presStyleCnt="0"/>
      <dgm:spPr/>
    </dgm:pt>
    <dgm:pt modelId="{7F573173-FC93-42AE-9879-FA211F73844A}" type="pres">
      <dgm:prSet presAssocID="{40F59108-DA54-47A8-A35C-187D0FF65318}" presName="compNode" presStyleCnt="0"/>
      <dgm:spPr/>
    </dgm:pt>
    <dgm:pt modelId="{5306F432-8298-4D71-9C04-6F0B239512B2}" type="pres">
      <dgm:prSet presAssocID="{40F59108-DA54-47A8-A35C-187D0FF65318}" presName="iconBgRect" presStyleLbl="bgShp" presStyleIdx="1" presStyleCnt="4"/>
      <dgm:spPr/>
    </dgm:pt>
    <dgm:pt modelId="{D892DAF9-C14C-4E71-BE14-FBDD9CD913BF}" type="pres">
      <dgm:prSet presAssocID="{40F59108-DA54-47A8-A35C-187D0FF65318}"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GB"/>
        </a:p>
      </dgm:t>
      <dgm:extLst>
        <a:ext uri="{E40237B7-FDA0-4F09-8148-C483321AD2D9}">
          <dgm14:cNvPr xmlns:dgm14="http://schemas.microsoft.com/office/drawing/2010/diagram" id="0" name="" descr="Hourglass Finished"/>
        </a:ext>
      </dgm:extLst>
    </dgm:pt>
    <dgm:pt modelId="{366271B0-BA2A-40BE-8E8D-3F63CF312A4C}" type="pres">
      <dgm:prSet presAssocID="{40F59108-DA54-47A8-A35C-187D0FF65318}" presName="spaceRect" presStyleCnt="0"/>
      <dgm:spPr/>
    </dgm:pt>
    <dgm:pt modelId="{A0EACC26-C5CC-48BF-9A81-4AA8536AA7DE}" type="pres">
      <dgm:prSet presAssocID="{40F59108-DA54-47A8-A35C-187D0FF65318}" presName="textRect" presStyleLbl="revTx" presStyleIdx="1" presStyleCnt="4">
        <dgm:presLayoutVars>
          <dgm:chMax val="1"/>
          <dgm:chPref val="1"/>
        </dgm:presLayoutVars>
      </dgm:prSet>
      <dgm:spPr/>
      <dgm:t>
        <a:bodyPr/>
        <a:lstStyle/>
        <a:p>
          <a:endParaRPr lang="en-GB"/>
        </a:p>
      </dgm:t>
    </dgm:pt>
    <dgm:pt modelId="{EF8A8EEE-1CA2-4644-AF4D-AC038C1F6553}" type="pres">
      <dgm:prSet presAssocID="{08747A22-BD4F-41A0-AFC4-63F0D83031C7}" presName="sibTrans" presStyleCnt="0"/>
      <dgm:spPr/>
    </dgm:pt>
    <dgm:pt modelId="{1E781837-EB86-4C58-B163-9B77F33657C2}" type="pres">
      <dgm:prSet presAssocID="{CC4C6E82-C6B5-4AA8-B170-10E8EE6B9B50}" presName="compNode" presStyleCnt="0"/>
      <dgm:spPr/>
    </dgm:pt>
    <dgm:pt modelId="{B7A470E1-D26B-47EE-9483-89D7B95CA5C6}" type="pres">
      <dgm:prSet presAssocID="{CC4C6E82-C6B5-4AA8-B170-10E8EE6B9B50}" presName="iconBgRect" presStyleLbl="bgShp" presStyleIdx="2" presStyleCnt="4"/>
      <dgm:spPr/>
    </dgm:pt>
    <dgm:pt modelId="{07FBC485-EA2A-4313-BCB7-55F7CCE98D86}" type="pres">
      <dgm:prSet presAssocID="{CC4C6E82-C6B5-4AA8-B170-10E8EE6B9B50}"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GB"/>
        </a:p>
      </dgm:t>
      <dgm:extLst>
        <a:ext uri="{E40237B7-FDA0-4F09-8148-C483321AD2D9}">
          <dgm14:cNvPr xmlns:dgm14="http://schemas.microsoft.com/office/drawing/2010/diagram" id="0" name="" descr="Group of People"/>
        </a:ext>
      </dgm:extLst>
    </dgm:pt>
    <dgm:pt modelId="{6B792C5B-1C19-40C1-AF4A-40B70D8EB731}" type="pres">
      <dgm:prSet presAssocID="{CC4C6E82-C6B5-4AA8-B170-10E8EE6B9B50}" presName="spaceRect" presStyleCnt="0"/>
      <dgm:spPr/>
    </dgm:pt>
    <dgm:pt modelId="{934CB6B2-B689-4838-BB4A-C1BE53070040}" type="pres">
      <dgm:prSet presAssocID="{CC4C6E82-C6B5-4AA8-B170-10E8EE6B9B50}" presName="textRect" presStyleLbl="revTx" presStyleIdx="2" presStyleCnt="4">
        <dgm:presLayoutVars>
          <dgm:chMax val="1"/>
          <dgm:chPref val="1"/>
        </dgm:presLayoutVars>
      </dgm:prSet>
      <dgm:spPr/>
      <dgm:t>
        <a:bodyPr/>
        <a:lstStyle/>
        <a:p>
          <a:endParaRPr lang="en-GB"/>
        </a:p>
      </dgm:t>
    </dgm:pt>
    <dgm:pt modelId="{DD31A978-16BE-44AB-B637-AACF6252207A}" type="pres">
      <dgm:prSet presAssocID="{2C7302BC-4D35-4FAB-A5E5-6987B5E560B4}" presName="sibTrans" presStyleCnt="0"/>
      <dgm:spPr/>
    </dgm:pt>
    <dgm:pt modelId="{B102B75D-0247-4AFE-A47D-7B970B2EFB6D}" type="pres">
      <dgm:prSet presAssocID="{8C7E69C6-98BF-4E60-8A8E-E82A962C4F60}" presName="compNode" presStyleCnt="0"/>
      <dgm:spPr/>
    </dgm:pt>
    <dgm:pt modelId="{B11DD5A1-3442-4D3B-ABD4-E587A818DCE5}" type="pres">
      <dgm:prSet presAssocID="{8C7E69C6-98BF-4E60-8A8E-E82A962C4F60}" presName="iconBgRect" presStyleLbl="bgShp" presStyleIdx="3" presStyleCnt="4"/>
      <dgm:spPr/>
    </dgm:pt>
    <dgm:pt modelId="{84431C3A-12AC-40A4-8C3D-ED1A48DA21CB}" type="pres">
      <dgm:prSet presAssocID="{8C7E69C6-98BF-4E60-8A8E-E82A962C4F60}"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Thought with solid fill"/>
        </a:ext>
      </dgm:extLst>
    </dgm:pt>
    <dgm:pt modelId="{8AB8A679-623B-4CBC-9024-CA73724F3D7A}" type="pres">
      <dgm:prSet presAssocID="{8C7E69C6-98BF-4E60-8A8E-E82A962C4F60}" presName="spaceRect" presStyleCnt="0"/>
      <dgm:spPr/>
    </dgm:pt>
    <dgm:pt modelId="{0C21C492-087B-491C-A48F-94AB9AC716E5}" type="pres">
      <dgm:prSet presAssocID="{8C7E69C6-98BF-4E60-8A8E-E82A962C4F60}" presName="textRect" presStyleLbl="revTx" presStyleIdx="3" presStyleCnt="4">
        <dgm:presLayoutVars>
          <dgm:chMax val="1"/>
          <dgm:chPref val="1"/>
        </dgm:presLayoutVars>
      </dgm:prSet>
      <dgm:spPr/>
      <dgm:t>
        <a:bodyPr/>
        <a:lstStyle/>
        <a:p>
          <a:endParaRPr lang="en-GB"/>
        </a:p>
      </dgm:t>
    </dgm:pt>
  </dgm:ptLst>
  <dgm:cxnLst>
    <dgm:cxn modelId="{6406D325-8D1F-4EA4-A34F-AB58EE23D96D}" type="presOf" srcId="{CC4C6E82-C6B5-4AA8-B170-10E8EE6B9B50}" destId="{934CB6B2-B689-4838-BB4A-C1BE53070040}" srcOrd="0" destOrd="0" presId="urn:microsoft.com/office/officeart/2018/5/layout/IconCircleLabelList"/>
    <dgm:cxn modelId="{BAFAC6C4-1962-4BA0-81E2-9878D2D64186}" srcId="{64FEF4E6-20FC-4499-B7B4-E37883840196}" destId="{CC4C6E82-C6B5-4AA8-B170-10E8EE6B9B50}" srcOrd="2" destOrd="0" parTransId="{3C672291-944F-4E03-A54D-7292CF792BE4}" sibTransId="{2C7302BC-4D35-4FAB-A5E5-6987B5E560B4}"/>
    <dgm:cxn modelId="{D33474A6-D3CA-4D04-89A3-5BF52FD6D030}" srcId="{64FEF4E6-20FC-4499-B7B4-E37883840196}" destId="{F6CE65E4-D463-423F-9882-481D3D1AA6C6}" srcOrd="0" destOrd="0" parTransId="{C58011E3-3200-4B31-98B1-C411C51DEDF3}" sibTransId="{0BA2A0EA-8357-49B5-9643-6854062B0514}"/>
    <dgm:cxn modelId="{0BE63AE8-9BA0-4BF9-8772-C0A6F8B2A2BE}" type="presOf" srcId="{8C7E69C6-98BF-4E60-8A8E-E82A962C4F60}" destId="{0C21C492-087B-491C-A48F-94AB9AC716E5}" srcOrd="0" destOrd="0" presId="urn:microsoft.com/office/officeart/2018/5/layout/IconCircleLabelList"/>
    <dgm:cxn modelId="{6AB7ADD1-42DC-4618-A2CD-A41B7F5AB975}" srcId="{64FEF4E6-20FC-4499-B7B4-E37883840196}" destId="{8C7E69C6-98BF-4E60-8A8E-E82A962C4F60}" srcOrd="3" destOrd="0" parTransId="{8DC2DF1F-2EAD-4167-86B9-2E0814912F02}" sibTransId="{1D129946-4297-4E12-B0C6-B9C70C08105B}"/>
    <dgm:cxn modelId="{E10424C0-851E-4BFF-A094-BD7634D0690E}" type="presOf" srcId="{64FEF4E6-20FC-4499-B7B4-E37883840196}" destId="{8496E01E-4BBC-4B0F-87B7-C3A81BAD6113}" srcOrd="0" destOrd="0" presId="urn:microsoft.com/office/officeart/2018/5/layout/IconCircleLabelList"/>
    <dgm:cxn modelId="{5DA80B19-A98B-404B-8A5E-8C0F3EFD3262}" type="presOf" srcId="{F6CE65E4-D463-423F-9882-481D3D1AA6C6}" destId="{C228B7CF-6292-40AC-9382-59F4ECC2ABDD}" srcOrd="0" destOrd="0" presId="urn:microsoft.com/office/officeart/2018/5/layout/IconCircleLabelList"/>
    <dgm:cxn modelId="{1ABF3DEA-DC34-4191-B4E8-837252565426}" type="presOf" srcId="{40F59108-DA54-47A8-A35C-187D0FF65318}" destId="{A0EACC26-C5CC-48BF-9A81-4AA8536AA7DE}" srcOrd="0" destOrd="0" presId="urn:microsoft.com/office/officeart/2018/5/layout/IconCircleLabelList"/>
    <dgm:cxn modelId="{96EAC458-D140-4118-92E1-03D85109A002}" srcId="{64FEF4E6-20FC-4499-B7B4-E37883840196}" destId="{40F59108-DA54-47A8-A35C-187D0FF65318}" srcOrd="1" destOrd="0" parTransId="{C794724A-BB72-4064-AB26-51A9B99011A3}" sibTransId="{08747A22-BD4F-41A0-AFC4-63F0D83031C7}"/>
    <dgm:cxn modelId="{82C387E9-B093-4F1E-ACBB-F9B7743AE49B}" type="presParOf" srcId="{8496E01E-4BBC-4B0F-87B7-C3A81BAD6113}" destId="{3BB588F4-2495-49C1-A41C-46E915119F20}" srcOrd="0" destOrd="0" presId="urn:microsoft.com/office/officeart/2018/5/layout/IconCircleLabelList"/>
    <dgm:cxn modelId="{626A9ADF-DC80-4327-B19E-AE168247A405}" type="presParOf" srcId="{3BB588F4-2495-49C1-A41C-46E915119F20}" destId="{0CA88ACE-CFA0-4C0F-9D0A-76348BC72FF6}" srcOrd="0" destOrd="0" presId="urn:microsoft.com/office/officeart/2018/5/layout/IconCircleLabelList"/>
    <dgm:cxn modelId="{45E4D4DF-6FAB-499B-9131-E4974BF7D5B8}" type="presParOf" srcId="{3BB588F4-2495-49C1-A41C-46E915119F20}" destId="{6CAA36AB-095F-48AA-9DCE-56252E1F62E9}" srcOrd="1" destOrd="0" presId="urn:microsoft.com/office/officeart/2018/5/layout/IconCircleLabelList"/>
    <dgm:cxn modelId="{5D413951-DF18-4D23-8B8F-14B61CB3AD35}" type="presParOf" srcId="{3BB588F4-2495-49C1-A41C-46E915119F20}" destId="{C1224D6F-3450-4D0E-A360-987B3D9EB527}" srcOrd="2" destOrd="0" presId="urn:microsoft.com/office/officeart/2018/5/layout/IconCircleLabelList"/>
    <dgm:cxn modelId="{F3E8F0A8-3A46-429D-B094-064CD6382441}" type="presParOf" srcId="{3BB588F4-2495-49C1-A41C-46E915119F20}" destId="{C228B7CF-6292-40AC-9382-59F4ECC2ABDD}" srcOrd="3" destOrd="0" presId="urn:microsoft.com/office/officeart/2018/5/layout/IconCircleLabelList"/>
    <dgm:cxn modelId="{7D7BE236-79F7-40E3-9A25-44606EBC901E}" type="presParOf" srcId="{8496E01E-4BBC-4B0F-87B7-C3A81BAD6113}" destId="{100D1050-C36D-4AFA-BB62-43A4A18A301A}" srcOrd="1" destOrd="0" presId="urn:microsoft.com/office/officeart/2018/5/layout/IconCircleLabelList"/>
    <dgm:cxn modelId="{A0EA5579-DFCC-4C29-821D-1B8089A59EAA}" type="presParOf" srcId="{8496E01E-4BBC-4B0F-87B7-C3A81BAD6113}" destId="{7F573173-FC93-42AE-9879-FA211F73844A}" srcOrd="2" destOrd="0" presId="urn:microsoft.com/office/officeart/2018/5/layout/IconCircleLabelList"/>
    <dgm:cxn modelId="{B9948F21-CFF7-4070-BAFC-4DE7BF276856}" type="presParOf" srcId="{7F573173-FC93-42AE-9879-FA211F73844A}" destId="{5306F432-8298-4D71-9C04-6F0B239512B2}" srcOrd="0" destOrd="0" presId="urn:microsoft.com/office/officeart/2018/5/layout/IconCircleLabelList"/>
    <dgm:cxn modelId="{4B6253A2-D46F-41D0-A58C-84F8A4792A2D}" type="presParOf" srcId="{7F573173-FC93-42AE-9879-FA211F73844A}" destId="{D892DAF9-C14C-4E71-BE14-FBDD9CD913BF}" srcOrd="1" destOrd="0" presId="urn:microsoft.com/office/officeart/2018/5/layout/IconCircleLabelList"/>
    <dgm:cxn modelId="{C6248A4D-31F5-430F-AF9F-E5228F5FDCBF}" type="presParOf" srcId="{7F573173-FC93-42AE-9879-FA211F73844A}" destId="{366271B0-BA2A-40BE-8E8D-3F63CF312A4C}" srcOrd="2" destOrd="0" presId="urn:microsoft.com/office/officeart/2018/5/layout/IconCircleLabelList"/>
    <dgm:cxn modelId="{299473AE-333A-4211-931A-9D25594DA325}" type="presParOf" srcId="{7F573173-FC93-42AE-9879-FA211F73844A}" destId="{A0EACC26-C5CC-48BF-9A81-4AA8536AA7DE}" srcOrd="3" destOrd="0" presId="urn:microsoft.com/office/officeart/2018/5/layout/IconCircleLabelList"/>
    <dgm:cxn modelId="{CF264FAE-6BA8-44CB-B593-C1FC2B9F8FE1}" type="presParOf" srcId="{8496E01E-4BBC-4B0F-87B7-C3A81BAD6113}" destId="{EF8A8EEE-1CA2-4644-AF4D-AC038C1F6553}" srcOrd="3" destOrd="0" presId="urn:microsoft.com/office/officeart/2018/5/layout/IconCircleLabelList"/>
    <dgm:cxn modelId="{4887D67C-767C-4098-B022-5AE3D8E3D7BB}" type="presParOf" srcId="{8496E01E-4BBC-4B0F-87B7-C3A81BAD6113}" destId="{1E781837-EB86-4C58-B163-9B77F33657C2}" srcOrd="4" destOrd="0" presId="urn:microsoft.com/office/officeart/2018/5/layout/IconCircleLabelList"/>
    <dgm:cxn modelId="{C22E0482-E182-4719-9427-21C2FD250559}" type="presParOf" srcId="{1E781837-EB86-4C58-B163-9B77F33657C2}" destId="{B7A470E1-D26B-47EE-9483-89D7B95CA5C6}" srcOrd="0" destOrd="0" presId="urn:microsoft.com/office/officeart/2018/5/layout/IconCircleLabelList"/>
    <dgm:cxn modelId="{254101AA-8337-42D8-B8A9-BE4841CB813A}" type="presParOf" srcId="{1E781837-EB86-4C58-B163-9B77F33657C2}" destId="{07FBC485-EA2A-4313-BCB7-55F7CCE98D86}" srcOrd="1" destOrd="0" presId="urn:microsoft.com/office/officeart/2018/5/layout/IconCircleLabelList"/>
    <dgm:cxn modelId="{DAB69CE8-2452-4E35-B885-E5CB072EAF2E}" type="presParOf" srcId="{1E781837-EB86-4C58-B163-9B77F33657C2}" destId="{6B792C5B-1C19-40C1-AF4A-40B70D8EB731}" srcOrd="2" destOrd="0" presId="urn:microsoft.com/office/officeart/2018/5/layout/IconCircleLabelList"/>
    <dgm:cxn modelId="{7B98D1B1-3B1C-4BF4-8A03-D508D4EC14FA}" type="presParOf" srcId="{1E781837-EB86-4C58-B163-9B77F33657C2}" destId="{934CB6B2-B689-4838-BB4A-C1BE53070040}" srcOrd="3" destOrd="0" presId="urn:microsoft.com/office/officeart/2018/5/layout/IconCircleLabelList"/>
    <dgm:cxn modelId="{CA97FE86-D0E7-492B-9B30-E45BEECA1D14}" type="presParOf" srcId="{8496E01E-4BBC-4B0F-87B7-C3A81BAD6113}" destId="{DD31A978-16BE-44AB-B637-AACF6252207A}" srcOrd="5" destOrd="0" presId="urn:microsoft.com/office/officeart/2018/5/layout/IconCircleLabelList"/>
    <dgm:cxn modelId="{40E0FEF5-85EF-4E12-9F10-D5134A63EF9D}" type="presParOf" srcId="{8496E01E-4BBC-4B0F-87B7-C3A81BAD6113}" destId="{B102B75D-0247-4AFE-A47D-7B970B2EFB6D}" srcOrd="6" destOrd="0" presId="urn:microsoft.com/office/officeart/2018/5/layout/IconCircleLabelList"/>
    <dgm:cxn modelId="{3CF23C49-062E-4F0F-A9CA-C12024D7FFAB}" type="presParOf" srcId="{B102B75D-0247-4AFE-A47D-7B970B2EFB6D}" destId="{B11DD5A1-3442-4D3B-ABD4-E587A818DCE5}" srcOrd="0" destOrd="0" presId="urn:microsoft.com/office/officeart/2018/5/layout/IconCircleLabelList"/>
    <dgm:cxn modelId="{7EAC5726-F2C9-4854-8759-EC8ED9C4B5E4}" type="presParOf" srcId="{B102B75D-0247-4AFE-A47D-7B970B2EFB6D}" destId="{84431C3A-12AC-40A4-8C3D-ED1A48DA21CB}" srcOrd="1" destOrd="0" presId="urn:microsoft.com/office/officeart/2018/5/layout/IconCircleLabelList"/>
    <dgm:cxn modelId="{1D434603-0853-4DD3-8AC9-FE24BB6F897B}" type="presParOf" srcId="{B102B75D-0247-4AFE-A47D-7B970B2EFB6D}" destId="{8AB8A679-623B-4CBC-9024-CA73724F3D7A}" srcOrd="2" destOrd="0" presId="urn:microsoft.com/office/officeart/2018/5/layout/IconCircleLabelList"/>
    <dgm:cxn modelId="{FA403593-8965-4839-9AB6-0C43A9398930}" type="presParOf" srcId="{B102B75D-0247-4AFE-A47D-7B970B2EFB6D}" destId="{0C21C492-087B-491C-A48F-94AB9AC716E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A88ACE-CFA0-4C0F-9D0A-76348BC72FF6}">
      <dsp:nvSpPr>
        <dsp:cNvPr id="0" name=""/>
        <dsp:cNvSpPr/>
      </dsp:nvSpPr>
      <dsp:spPr>
        <a:xfrm>
          <a:off x="890547" y="42928"/>
          <a:ext cx="1162484" cy="116248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AA36AB-095F-48AA-9DCE-56252E1F62E9}">
      <dsp:nvSpPr>
        <dsp:cNvPr id="0" name=""/>
        <dsp:cNvSpPr/>
      </dsp:nvSpPr>
      <dsp:spPr>
        <a:xfrm>
          <a:off x="1138289" y="290671"/>
          <a:ext cx="666999" cy="66699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28B7CF-6292-40AC-9382-59F4ECC2ABDD}">
      <dsp:nvSpPr>
        <dsp:cNvPr id="0" name=""/>
        <dsp:cNvSpPr/>
      </dsp:nvSpPr>
      <dsp:spPr>
        <a:xfrm>
          <a:off x="518933" y="1567498"/>
          <a:ext cx="19057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Which is your preferred style? </a:t>
          </a:r>
          <a:endParaRPr lang="en-US" sz="1300" kern="1200"/>
        </a:p>
      </dsp:txBody>
      <dsp:txXfrm>
        <a:off x="518933" y="1567498"/>
        <a:ext cx="1905712" cy="720000"/>
      </dsp:txXfrm>
    </dsp:sp>
    <dsp:sp modelId="{5306F432-8298-4D71-9C04-6F0B239512B2}">
      <dsp:nvSpPr>
        <dsp:cNvPr id="0" name=""/>
        <dsp:cNvSpPr/>
      </dsp:nvSpPr>
      <dsp:spPr>
        <a:xfrm>
          <a:off x="3129759" y="42928"/>
          <a:ext cx="1162484" cy="116248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92DAF9-C14C-4E71-BE14-FBDD9CD913BF}">
      <dsp:nvSpPr>
        <dsp:cNvPr id="0" name=""/>
        <dsp:cNvSpPr/>
      </dsp:nvSpPr>
      <dsp:spPr>
        <a:xfrm>
          <a:off x="3377501" y="290671"/>
          <a:ext cx="666999" cy="66699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EACC26-C5CC-48BF-9A81-4AA8536AA7DE}">
      <dsp:nvSpPr>
        <dsp:cNvPr id="0" name=""/>
        <dsp:cNvSpPr/>
      </dsp:nvSpPr>
      <dsp:spPr>
        <a:xfrm>
          <a:off x="2758145" y="1567498"/>
          <a:ext cx="19057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How often does it work for you? </a:t>
          </a:r>
          <a:endParaRPr lang="en-US" sz="1300" kern="1200"/>
        </a:p>
      </dsp:txBody>
      <dsp:txXfrm>
        <a:off x="2758145" y="1567498"/>
        <a:ext cx="1905712" cy="720000"/>
      </dsp:txXfrm>
    </dsp:sp>
    <dsp:sp modelId="{B7A470E1-D26B-47EE-9483-89D7B95CA5C6}">
      <dsp:nvSpPr>
        <dsp:cNvPr id="0" name=""/>
        <dsp:cNvSpPr/>
      </dsp:nvSpPr>
      <dsp:spPr>
        <a:xfrm>
          <a:off x="890547" y="2763926"/>
          <a:ext cx="1162484" cy="116248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FBC485-EA2A-4313-BCB7-55F7CCE98D86}">
      <dsp:nvSpPr>
        <dsp:cNvPr id="0" name=""/>
        <dsp:cNvSpPr/>
      </dsp:nvSpPr>
      <dsp:spPr>
        <a:xfrm>
          <a:off x="1138289" y="3011669"/>
          <a:ext cx="666999" cy="66699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4CB6B2-B689-4838-BB4A-C1BE53070040}">
      <dsp:nvSpPr>
        <dsp:cNvPr id="0" name=""/>
        <dsp:cNvSpPr/>
      </dsp:nvSpPr>
      <dsp:spPr>
        <a:xfrm>
          <a:off x="518933" y="4288496"/>
          <a:ext cx="19057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Are you more successful with certain types of people? </a:t>
          </a:r>
          <a:endParaRPr lang="en-US" sz="1300" kern="1200"/>
        </a:p>
      </dsp:txBody>
      <dsp:txXfrm>
        <a:off x="518933" y="4288496"/>
        <a:ext cx="1905712" cy="720000"/>
      </dsp:txXfrm>
    </dsp:sp>
    <dsp:sp modelId="{B11DD5A1-3442-4D3B-ABD4-E587A818DCE5}">
      <dsp:nvSpPr>
        <dsp:cNvPr id="0" name=""/>
        <dsp:cNvSpPr/>
      </dsp:nvSpPr>
      <dsp:spPr>
        <a:xfrm>
          <a:off x="3129759" y="2763926"/>
          <a:ext cx="1162484" cy="116248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31C3A-12AC-40A4-8C3D-ED1A48DA21CB}">
      <dsp:nvSpPr>
        <dsp:cNvPr id="0" name=""/>
        <dsp:cNvSpPr/>
      </dsp:nvSpPr>
      <dsp:spPr>
        <a:xfrm>
          <a:off x="3377501" y="3011669"/>
          <a:ext cx="666999" cy="666999"/>
        </a:xfrm>
        <a:prstGeom prst="rect">
          <a:avLst/>
        </a:prstGeom>
        <a:blipFill>
          <a:blip xmlns:r="http://schemas.openxmlformats.org/officeDocument/2006/relationships" r:embed="rId7">
            <a:extLst>
              <a:ext uri="{96DAC541-7B7A-43D3-8B79-37D633B846F1}">
                <asvg:svgBlip xmlns:asvg="http://schemas.microsoft.com/office/drawing/2016/SVG/main" xmlns=""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21C492-087B-491C-A48F-94AB9AC716E5}">
      <dsp:nvSpPr>
        <dsp:cNvPr id="0" name=""/>
        <dsp:cNvSpPr/>
      </dsp:nvSpPr>
      <dsp:spPr>
        <a:xfrm>
          <a:off x="2758145" y="4288496"/>
          <a:ext cx="190571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GB" sz="1300" kern="1200"/>
            <a:t>Have you ever wondered why? </a:t>
          </a:r>
          <a:endParaRPr lang="en-US" sz="1300" kern="1200"/>
        </a:p>
      </dsp:txBody>
      <dsp:txXfrm>
        <a:off x="2758145" y="4288496"/>
        <a:ext cx="190571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27/02/2023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27/02/2023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19</a:t>
            </a:fld>
            <a:endParaRPr lang="en-GB" dirty="0"/>
          </a:p>
        </p:txBody>
      </p:sp>
    </p:spTree>
    <p:extLst>
      <p:ext uri="{BB962C8B-B14F-4D97-AF65-F5344CB8AC3E}">
        <p14:creationId xmlns:p14="http://schemas.microsoft.com/office/powerpoint/2010/main" val="2903469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If your individual success depends on gaining the cooperation of people over whom you have no direct authority, this should concern you. The way to begin to increase your odds of influencing more people is to learn to recognize and use each of the five styles.</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GB" sz="1200" dirty="0"/>
              <a:t>Becoming aware that there are influencing styles other than yours is a good start. To further increase your influence, you must learn what each style sounds like when it’s being used effectively and ineffectively. Gaining this awareness will help you recognize when the style you’re using isn’t working and how to determine one that will.</a:t>
            </a:r>
          </a:p>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21</a:t>
            </a:fld>
            <a:endParaRPr lang="en-GB" dirty="0"/>
          </a:p>
        </p:txBody>
      </p:sp>
    </p:spTree>
    <p:extLst>
      <p:ext uri="{BB962C8B-B14F-4D97-AF65-F5344CB8AC3E}">
        <p14:creationId xmlns:p14="http://schemas.microsoft.com/office/powerpoint/2010/main" val="13103123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749B68C7-D731-43C2-8A9E-32231DF7CA63}" type="datetimeFigureOut">
              <a:rPr lang="en-GB" smtClean="0"/>
              <a:pPr>
                <a:defRPr/>
              </a:pPr>
              <a:t>27/02/2023</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3A690C4-03EF-4296-8CB7-A17A361C8349}"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932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866137-0434-46A6-89CF-B320872F053E}" type="datetimeFigureOut">
              <a:rPr lang="en-GB" smtClean="0"/>
              <a:t>27/02/2023</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2442701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9B6D5BE-0C76-4D2D-980C-7748CCDE32F4}" type="datetimeFigureOut">
              <a:rPr lang="en-GB" smtClean="0"/>
              <a:pPr>
                <a:defRPr/>
              </a:pPr>
              <a:t>27/02/2023</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5C7549-5D7D-47E2-8646-1067AD66F0F0}"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860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E87539E-4F13-43B2-A1E2-E71D1966FA10}" type="datetimeFigureOut">
              <a:rPr lang="en-GB" smtClean="0"/>
              <a:pPr>
                <a:defRPr/>
              </a:pPr>
              <a:t>27/02/2023</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32C4E497-29EF-4C4D-BE44-0D033C5B57B6}" type="slidenum">
              <a:rPr lang="en-GB" smtClean="0"/>
              <a:pPr>
                <a:defRPr/>
              </a:pPr>
              <a:t>‹#›</a:t>
            </a:fld>
            <a:endParaRPr lang="en-GB" dirty="0"/>
          </a:p>
        </p:txBody>
      </p:sp>
    </p:spTree>
    <p:extLst>
      <p:ext uri="{BB962C8B-B14F-4D97-AF65-F5344CB8AC3E}">
        <p14:creationId xmlns:p14="http://schemas.microsoft.com/office/powerpoint/2010/main" val="54763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E3D10434-AB93-4F3A-9D38-AB13563B5BC8}" type="datetimeFigureOut">
              <a:rPr lang="en-GB" smtClean="0"/>
              <a:pPr>
                <a:defRPr/>
              </a:pPr>
              <a:t>27/02/2023</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D4AB2841-62D8-4A78-9139-66B15027BC42}" type="slidenum">
              <a:rPr lang="en-GB" smtClean="0"/>
              <a:pPr>
                <a:defRPr/>
              </a:pPr>
              <a:t>‹#›</a:t>
            </a:fld>
            <a:endParaRPr lang="en-GB" dirty="0"/>
          </a:p>
        </p:txBody>
      </p:sp>
    </p:spTree>
    <p:extLst>
      <p:ext uri="{BB962C8B-B14F-4D97-AF65-F5344CB8AC3E}">
        <p14:creationId xmlns:p14="http://schemas.microsoft.com/office/powerpoint/2010/main" val="1635477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866137-0434-46A6-89CF-B320872F053E}" type="datetimeFigureOut">
              <a:rPr lang="en-GB" smtClean="0"/>
              <a:t>27/02/2023</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452380D1-1CC3-4891-9545-73DF3916C384}" type="slidenum">
              <a:rPr lang="en-GB" smtClean="0"/>
              <a:t>‹#›</a:t>
            </a:fld>
            <a:endParaRPr lang="en-GB"/>
          </a:p>
        </p:txBody>
      </p:sp>
    </p:spTree>
    <p:extLst>
      <p:ext uri="{BB962C8B-B14F-4D97-AF65-F5344CB8AC3E}">
        <p14:creationId xmlns:p14="http://schemas.microsoft.com/office/powerpoint/2010/main" val="174890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1A73C20E-B3DF-4B4F-B4CA-3E01925B8CDC}" type="datetimeFigureOut">
              <a:rPr lang="en-GB" smtClean="0"/>
              <a:pPr>
                <a:defRPr/>
              </a:pPr>
              <a:t>27/02/2023</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pPr>
              <a:defRPr/>
            </a:pPr>
            <a:fld id="{3E8324FA-60AB-4751-918C-87A98AB120D6}" type="slidenum">
              <a:rPr lang="en-GB" smtClean="0"/>
              <a:pPr>
                <a:defRPr/>
              </a:pPr>
              <a:t>‹#›</a:t>
            </a:fld>
            <a:endParaRPr lang="en-GB" dirty="0"/>
          </a:p>
        </p:txBody>
      </p:sp>
    </p:spTree>
    <p:extLst>
      <p:ext uri="{BB962C8B-B14F-4D97-AF65-F5344CB8AC3E}">
        <p14:creationId xmlns:p14="http://schemas.microsoft.com/office/powerpoint/2010/main" val="222965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991BA729-CED0-4DC5-B4E3-3362F89C3DA9}" type="datetimeFigureOut">
              <a:rPr lang="en-GB" smtClean="0"/>
              <a:pPr>
                <a:defRPr/>
              </a:pPr>
              <a:t>27/02/2023</a:t>
            </a:fld>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26D3F4A-7783-4A6B-8AC5-E3D4708733BC}" type="slidenum">
              <a:rPr lang="en-GB" smtClean="0"/>
              <a:pPr>
                <a:defRPr/>
              </a:pPr>
              <a:t>‹#›</a:t>
            </a:fld>
            <a:endParaRPr lang="en-GB" dirty="0"/>
          </a:p>
        </p:txBody>
      </p:sp>
    </p:spTree>
    <p:extLst>
      <p:ext uri="{BB962C8B-B14F-4D97-AF65-F5344CB8AC3E}">
        <p14:creationId xmlns:p14="http://schemas.microsoft.com/office/powerpoint/2010/main" val="2817895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7B14D898-31F0-4C61-9DC7-819792D9E3E8}" type="datetimeFigureOut">
              <a:rPr lang="en-GB" smtClean="0"/>
              <a:pPr>
                <a:defRPr/>
              </a:pPr>
              <a:t>27/02/2023</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1E4BF97-D24B-471C-AA7C-5048795C318E}" type="slidenum">
              <a:rPr lang="en-GB" smtClean="0"/>
              <a:pPr>
                <a:defRPr/>
              </a:pPr>
              <a:t>‹#›</a:t>
            </a:fld>
            <a:endParaRPr lang="en-GB" dirty="0"/>
          </a:p>
        </p:txBody>
      </p:sp>
    </p:spTree>
    <p:extLst>
      <p:ext uri="{BB962C8B-B14F-4D97-AF65-F5344CB8AC3E}">
        <p14:creationId xmlns:p14="http://schemas.microsoft.com/office/powerpoint/2010/main" val="3065094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E798A1C-9DEC-40AD-877D-BD4DC482305F}" type="datetimeFigureOut">
              <a:rPr lang="en-GB" smtClean="0"/>
              <a:pPr>
                <a:defRPr/>
              </a:pPr>
              <a:t>27/02/2023</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628BA1-C42C-472D-AC73-B84EA4DD091F}" type="slidenum">
              <a:rPr lang="en-GB" smtClean="0"/>
              <a:pPr>
                <a:defRPr/>
              </a:pPr>
              <a:t>‹#›</a:t>
            </a:fld>
            <a:endParaRPr lang="en-GB" dirty="0"/>
          </a:p>
        </p:txBody>
      </p:sp>
    </p:spTree>
    <p:extLst>
      <p:ext uri="{BB962C8B-B14F-4D97-AF65-F5344CB8AC3E}">
        <p14:creationId xmlns:p14="http://schemas.microsoft.com/office/powerpoint/2010/main" val="732976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4EB2AD9-51AF-4631-8862-6F1308D64595}" type="datetimeFigureOut">
              <a:rPr lang="en-GB" smtClean="0"/>
              <a:pPr>
                <a:defRPr/>
              </a:pPr>
              <a:t>27/02/2023</a:t>
            </a:fld>
            <a:endParaRPr lang="en-GB"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9C7E55E-78CF-4411-8BF0-9A786BD4B75B}" type="slidenum">
              <a:rPr lang="en-GB" smtClean="0"/>
              <a:pPr>
                <a:defRPr/>
              </a:pPr>
              <a:t>‹#›</a:t>
            </a:fld>
            <a:endParaRPr lang="en-GB" dirty="0"/>
          </a:p>
        </p:txBody>
      </p:sp>
    </p:spTree>
    <p:extLst>
      <p:ext uri="{BB962C8B-B14F-4D97-AF65-F5344CB8AC3E}">
        <p14:creationId xmlns:p14="http://schemas.microsoft.com/office/powerpoint/2010/main" val="2272733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A866137-0434-46A6-89CF-B320872F053E}" type="datetimeFigureOut">
              <a:rPr lang="en-GB" smtClean="0"/>
              <a:t>27/02/2023</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52380D1-1CC3-4891-9545-73DF3916C384}"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5642993"/>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www.pngall.com/negotiation-png" TargetMode="External"/><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mindtools.com/pages/article/essential-negotiation.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Negotiating and Influencing</a:t>
            </a:r>
          </a:p>
        </p:txBody>
      </p:sp>
      <p:pic>
        <p:nvPicPr>
          <p:cNvPr id="5" name="Picture Placeholder 4"/>
          <p:cNvPicPr>
            <a:picLocks noGrp="1" noChangeAspect="1"/>
          </p:cNvPicPr>
          <p:nvPr>
            <p:ph type="pic" idx="1"/>
          </p:nvPr>
        </p:nvPicPr>
        <p:blipFill>
          <a:blip r:embed="rId2">
            <a:duotone>
              <a:schemeClr val="accent1">
                <a:shade val="45000"/>
                <a:satMod val="135000"/>
              </a:schemeClr>
              <a:prstClr val="white"/>
            </a:duotone>
          </a:blip>
          <a:srcRect t="8722" b="8722"/>
          <a:stretch>
            <a:fillRect/>
          </a:stretch>
        </p:blipFill>
        <p:spPr>
          <a:prstGeom prst="rect">
            <a:avLst/>
          </a:prstGeom>
        </p:spPr>
      </p:pic>
      <p:sp>
        <p:nvSpPr>
          <p:cNvPr id="2" name="Text Placeholder 1"/>
          <p:cNvSpPr>
            <a:spLocks noGrp="1"/>
          </p:cNvSpPr>
          <p:nvPr>
            <p:ph type="body" sz="half" idx="2"/>
          </p:nvPr>
        </p:nvSpPr>
        <p:spPr>
          <a:xfrm>
            <a:off x="870912" y="5907024"/>
            <a:ext cx="7589520" cy="594360"/>
          </a:xfrm>
        </p:spPr>
        <p:txBody>
          <a:bodyPr/>
          <a:lstStyle/>
          <a:p>
            <a:r>
              <a:rPr lang="en-GB" dirty="0"/>
              <a:t>Influencing styles and their use in effective negotiation</a:t>
            </a:r>
          </a:p>
        </p:txBody>
      </p:sp>
    </p:spTree>
    <p:extLst>
      <p:ext uri="{BB962C8B-B14F-4D97-AF65-F5344CB8AC3E}">
        <p14:creationId xmlns:p14="http://schemas.microsoft.com/office/powerpoint/2010/main" val="4156687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785" y="260648"/>
            <a:ext cx="8280920" cy="1054164"/>
          </a:xfrm>
        </p:spPr>
        <p:txBody>
          <a:bodyPr/>
          <a:lstStyle/>
          <a:p>
            <a:r>
              <a:rPr lang="en-GB" b="1" u="sng" dirty="0" smtClean="0"/>
              <a:t>Unit 2</a:t>
            </a:r>
            <a:r>
              <a:rPr lang="en-GB" dirty="0" smtClean="0"/>
              <a:t> </a:t>
            </a:r>
            <a:endParaRPr lang="en-GB" dirty="0"/>
          </a:p>
        </p:txBody>
      </p:sp>
      <p:sp>
        <p:nvSpPr>
          <p:cNvPr id="3" name="Content Placeholder 2"/>
          <p:cNvSpPr>
            <a:spLocks noGrp="1"/>
          </p:cNvSpPr>
          <p:nvPr>
            <p:ph idx="1"/>
          </p:nvPr>
        </p:nvSpPr>
        <p:spPr>
          <a:xfrm>
            <a:off x="467544" y="1845734"/>
            <a:ext cx="8280919" cy="4023360"/>
          </a:xfrm>
        </p:spPr>
        <p:txBody>
          <a:bodyPr>
            <a:normAutofit/>
          </a:bodyPr>
          <a:lstStyle/>
          <a:p>
            <a:r>
              <a:rPr lang="en-GB" sz="2800" b="1" dirty="0" smtClean="0"/>
              <a:t>Assignment – Blog Post </a:t>
            </a:r>
            <a:r>
              <a:rPr lang="en-GB" sz="2800" b="1" dirty="0"/>
              <a:t>2:</a:t>
            </a:r>
            <a:r>
              <a:rPr lang="en-GB" sz="2800" dirty="0"/>
              <a:t> </a:t>
            </a:r>
            <a:endParaRPr lang="en-GB" sz="2800" dirty="0" smtClean="0"/>
          </a:p>
          <a:p>
            <a:r>
              <a:rPr lang="en-GB" sz="2800" dirty="0" smtClean="0"/>
              <a:t>Based </a:t>
            </a:r>
            <a:r>
              <a:rPr lang="en-GB" sz="2800" dirty="0"/>
              <a:t>on your learning from Unit 2, evaluate the skills you will need to be successful in your chosen field. Identify those you think are the most significant and justify your selection. </a:t>
            </a:r>
          </a:p>
        </p:txBody>
      </p:sp>
    </p:spTree>
    <p:extLst>
      <p:ext uri="{BB962C8B-B14F-4D97-AF65-F5344CB8AC3E}">
        <p14:creationId xmlns:p14="http://schemas.microsoft.com/office/powerpoint/2010/main" val="143811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340767"/>
          </a:xfrm>
        </p:spPr>
        <p:txBody>
          <a:bodyPr>
            <a:normAutofit/>
          </a:bodyPr>
          <a:lstStyle/>
          <a:p>
            <a:r>
              <a:rPr lang="en-GB" b="1" u="sng" dirty="0" smtClean="0"/>
              <a:t> What work based skills are needed for your chosen career?</a:t>
            </a:r>
            <a:endParaRPr lang="en-GB" b="1" u="sng" dirty="0"/>
          </a:p>
        </p:txBody>
      </p:sp>
      <p:pic>
        <p:nvPicPr>
          <p:cNvPr id="2050" name="Picture 2" descr="4 Soft Skills You Need to Improve Your Caree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490" y="1340767"/>
            <a:ext cx="9144000" cy="5121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147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xmlns="" id="{1B15ED52-F352-441B-82BF-E0EA34836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44">
            <a:extLst>
              <a:ext uri="{FF2B5EF4-FFF2-40B4-BE49-F238E27FC236}">
                <a16:creationId xmlns:a16="http://schemas.microsoft.com/office/drawing/2014/main" xmlns="" id="{3B2E3793-BFE6-45A2-9B7B-E18844431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 y="857249"/>
            <a:ext cx="9143999" cy="1193057"/>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7" name="Rectangle 46">
            <a:extLst>
              <a:ext uri="{FF2B5EF4-FFF2-40B4-BE49-F238E27FC236}">
                <a16:creationId xmlns:a16="http://schemas.microsoft.com/office/drawing/2014/main" xmlns="" id="{BC4C4868-CB8F-4AF9-9CDB-8108F2C19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3" y="857250"/>
            <a:ext cx="6086480" cy="1193057"/>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9" name="Rectangle 48">
            <a:extLst>
              <a:ext uri="{FF2B5EF4-FFF2-40B4-BE49-F238E27FC236}">
                <a16:creationId xmlns:a16="http://schemas.microsoft.com/office/drawing/2014/main" xmlns="" id="{375E0459-6403-40CD-989D-56A4407CA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086474" y="857249"/>
            <a:ext cx="3057524" cy="1193057"/>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1" name="Rectangle 50">
            <a:extLst>
              <a:ext uri="{FF2B5EF4-FFF2-40B4-BE49-F238E27FC236}">
                <a16:creationId xmlns:a16="http://schemas.microsoft.com/office/drawing/2014/main" xmlns="" id="{53E5B1A8-3AC9-4BD1-9BBC-78CA94F2D1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4512" y="857250"/>
            <a:ext cx="8799485" cy="1198075"/>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xmlns="" id="{03926A5C-B564-A5FB-7D9F-9570FBDCA2BF}"/>
              </a:ext>
            </a:extLst>
          </p:cNvPr>
          <p:cNvSpPr>
            <a:spLocks noGrp="1"/>
          </p:cNvSpPr>
          <p:nvPr>
            <p:ph type="title"/>
          </p:nvPr>
        </p:nvSpPr>
        <p:spPr/>
        <p:txBody>
          <a:bodyPr>
            <a:normAutofit/>
          </a:bodyPr>
          <a:lstStyle/>
          <a:p>
            <a:r>
              <a:rPr lang="en-GB" sz="3000" b="1" u="sng" dirty="0">
                <a:solidFill>
                  <a:srgbClr val="FFFFFF"/>
                </a:solidFill>
              </a:rPr>
              <a:t>Class Task</a:t>
            </a:r>
            <a:endParaRPr lang="en-GB" sz="3000" b="1" u="sng" dirty="0">
              <a:solidFill>
                <a:srgbClr val="FFFFFF"/>
              </a:solidFill>
            </a:endParaRPr>
          </a:p>
        </p:txBody>
      </p:sp>
      <p:sp>
        <p:nvSpPr>
          <p:cNvPr id="38" name="Content Placeholder 2">
            <a:extLst>
              <a:ext uri="{FF2B5EF4-FFF2-40B4-BE49-F238E27FC236}">
                <a16:creationId xmlns:a16="http://schemas.microsoft.com/office/drawing/2014/main" xmlns="" id="{D8FBDE92-A324-BDBF-8072-BD717684F0DC}"/>
              </a:ext>
            </a:extLst>
          </p:cNvPr>
          <p:cNvSpPr>
            <a:spLocks noGrp="1"/>
          </p:cNvSpPr>
          <p:nvPr>
            <p:ph sz="half" idx="1"/>
          </p:nvPr>
        </p:nvSpPr>
        <p:spPr>
          <a:xfrm>
            <a:off x="344512" y="2226468"/>
            <a:ext cx="4170338" cy="3938835"/>
          </a:xfrm>
        </p:spPr>
        <p:txBody>
          <a:bodyPr anchor="ctr">
            <a:normAutofit fontScale="92500" lnSpcReduction="10000"/>
          </a:bodyPr>
          <a:lstStyle/>
          <a:p>
            <a:pPr lvl="1">
              <a:buFont typeface="Wingdings" panose="05000000000000000000" pitchFamily="2" charset="2"/>
              <a:buChar char="q"/>
            </a:pPr>
            <a:r>
              <a:rPr lang="en-GB" sz="2800" dirty="0"/>
              <a:t>Working in pairs or small groups, each identify a career you would like to follow.</a:t>
            </a:r>
          </a:p>
          <a:p>
            <a:pPr marL="201168" lvl="1" indent="0">
              <a:buNone/>
            </a:pPr>
            <a:endParaRPr lang="en-GB" sz="2800" dirty="0"/>
          </a:p>
          <a:p>
            <a:pPr lvl="1">
              <a:buFont typeface="Wingdings" panose="05000000000000000000" pitchFamily="2" charset="2"/>
              <a:buChar char="q"/>
            </a:pPr>
            <a:r>
              <a:rPr lang="en-GB" sz="2800" dirty="0"/>
              <a:t>  Discuss what skills you will need to be successful in this career</a:t>
            </a:r>
          </a:p>
          <a:p>
            <a:pPr marL="201168" lvl="1" indent="0">
              <a:buNone/>
            </a:pPr>
            <a:endParaRPr lang="en-GB" sz="2800" dirty="0"/>
          </a:p>
          <a:p>
            <a:pPr lvl="1">
              <a:buFont typeface="Wingdings" panose="05000000000000000000" pitchFamily="2" charset="2"/>
              <a:buChar char="q"/>
            </a:pPr>
            <a:r>
              <a:rPr lang="en-GB" sz="2800" dirty="0"/>
              <a:t>Feed back to the class</a:t>
            </a:r>
          </a:p>
        </p:txBody>
      </p:sp>
      <p:pic>
        <p:nvPicPr>
          <p:cNvPr id="1026" name="Picture 2" descr="Group discussion | Deccan Herald"/>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6313" y="2226468"/>
            <a:ext cx="4177383" cy="3774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8025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260648"/>
            <a:ext cx="2400300" cy="2619711"/>
          </a:xfrm>
        </p:spPr>
        <p:txBody>
          <a:bodyPr>
            <a:normAutofit/>
          </a:bodyPr>
          <a:lstStyle/>
          <a:p>
            <a:r>
              <a:rPr lang="en-GB" dirty="0" smtClean="0"/>
              <a:t>Business Related Work Skills </a:t>
            </a:r>
            <a:endParaRPr lang="en-GB" dirty="0"/>
          </a:p>
        </p:txBody>
      </p:sp>
      <p:sp>
        <p:nvSpPr>
          <p:cNvPr id="3" name="Content Placeholder 2"/>
          <p:cNvSpPr>
            <a:spLocks noGrp="1"/>
          </p:cNvSpPr>
          <p:nvPr>
            <p:ph idx="1"/>
          </p:nvPr>
        </p:nvSpPr>
        <p:spPr>
          <a:xfrm>
            <a:off x="3347864" y="260648"/>
            <a:ext cx="5472608" cy="6192688"/>
          </a:xfrm>
        </p:spPr>
        <p:txBody>
          <a:bodyPr/>
          <a:lstStyle/>
          <a:p>
            <a:pPr lvl="1">
              <a:buFont typeface="Wingdings" panose="05000000000000000000" pitchFamily="2" charset="2"/>
              <a:buChar char="q"/>
            </a:pPr>
            <a:r>
              <a:rPr lang="en-GB" dirty="0" smtClean="0"/>
              <a:t>   Communication Skills</a:t>
            </a:r>
          </a:p>
          <a:p>
            <a:pPr lvl="1">
              <a:buFont typeface="Wingdings" panose="05000000000000000000" pitchFamily="2" charset="2"/>
              <a:buChar char="q"/>
            </a:pPr>
            <a:r>
              <a:rPr lang="en-GB" dirty="0"/>
              <a:t> </a:t>
            </a:r>
            <a:r>
              <a:rPr lang="en-GB" dirty="0" smtClean="0"/>
              <a:t>  Time </a:t>
            </a:r>
            <a:r>
              <a:rPr lang="en-GB" dirty="0"/>
              <a:t>M</a:t>
            </a:r>
            <a:r>
              <a:rPr lang="en-GB" dirty="0" smtClean="0"/>
              <a:t>anagement Skills</a:t>
            </a:r>
          </a:p>
          <a:p>
            <a:pPr lvl="1">
              <a:buFont typeface="Wingdings" panose="05000000000000000000" pitchFamily="2" charset="2"/>
              <a:buChar char="q"/>
            </a:pPr>
            <a:r>
              <a:rPr lang="en-GB" dirty="0"/>
              <a:t> </a:t>
            </a:r>
            <a:r>
              <a:rPr lang="en-GB" dirty="0" smtClean="0"/>
              <a:t>  Interpersonal Skills</a:t>
            </a:r>
          </a:p>
          <a:p>
            <a:pPr lvl="1">
              <a:buFont typeface="Wingdings" panose="05000000000000000000" pitchFamily="2" charset="2"/>
              <a:buChar char="q"/>
            </a:pPr>
            <a:r>
              <a:rPr lang="en-GB" dirty="0" smtClean="0"/>
              <a:t>   Organisational Skills</a:t>
            </a:r>
          </a:p>
          <a:p>
            <a:pPr lvl="1">
              <a:buFont typeface="Wingdings" panose="05000000000000000000" pitchFamily="2" charset="2"/>
              <a:buChar char="q"/>
            </a:pPr>
            <a:r>
              <a:rPr lang="en-GB" dirty="0"/>
              <a:t> </a:t>
            </a:r>
            <a:r>
              <a:rPr lang="en-GB" dirty="0" smtClean="0"/>
              <a:t>  Team Building Skills</a:t>
            </a:r>
          </a:p>
          <a:p>
            <a:pPr lvl="1">
              <a:buFont typeface="Wingdings" panose="05000000000000000000" pitchFamily="2" charset="2"/>
              <a:buChar char="q"/>
            </a:pPr>
            <a:r>
              <a:rPr lang="en-GB" dirty="0" smtClean="0"/>
              <a:t>   Negotiation Skills</a:t>
            </a:r>
          </a:p>
          <a:p>
            <a:pPr lvl="1">
              <a:buFont typeface="Wingdings" panose="05000000000000000000" pitchFamily="2" charset="2"/>
              <a:buChar char="q"/>
            </a:pPr>
            <a:r>
              <a:rPr lang="en-GB" dirty="0"/>
              <a:t> </a:t>
            </a:r>
            <a:r>
              <a:rPr lang="en-GB" dirty="0" smtClean="0"/>
              <a:t>  Leadership Skills</a:t>
            </a:r>
          </a:p>
          <a:p>
            <a:pPr lvl="1">
              <a:buFont typeface="Wingdings" panose="05000000000000000000" pitchFamily="2" charset="2"/>
              <a:buChar char="q"/>
            </a:pPr>
            <a:r>
              <a:rPr lang="en-GB" dirty="0"/>
              <a:t> </a:t>
            </a:r>
            <a:r>
              <a:rPr lang="en-GB" dirty="0" smtClean="0"/>
              <a:t>  Goal Setting Skills</a:t>
            </a:r>
          </a:p>
          <a:p>
            <a:pPr lvl="1">
              <a:buFont typeface="Wingdings" panose="05000000000000000000" pitchFamily="2" charset="2"/>
              <a:buChar char="q"/>
            </a:pPr>
            <a:r>
              <a:rPr lang="en-GB" dirty="0"/>
              <a:t> </a:t>
            </a:r>
            <a:r>
              <a:rPr lang="en-GB" dirty="0" smtClean="0"/>
              <a:t>  Critical Thinking and Problem Solving Skills</a:t>
            </a:r>
          </a:p>
          <a:p>
            <a:pPr lvl="1">
              <a:buFont typeface="Wingdings" panose="05000000000000000000" pitchFamily="2" charset="2"/>
              <a:buChar char="q"/>
            </a:pPr>
            <a:r>
              <a:rPr lang="en-GB" dirty="0"/>
              <a:t> </a:t>
            </a:r>
            <a:r>
              <a:rPr lang="en-GB" dirty="0" smtClean="0"/>
              <a:t>  Networking Skills</a:t>
            </a:r>
          </a:p>
          <a:p>
            <a:pPr lvl="1">
              <a:buFont typeface="Wingdings" panose="05000000000000000000" pitchFamily="2" charset="2"/>
              <a:buChar char="q"/>
            </a:pPr>
            <a:r>
              <a:rPr lang="en-GB" dirty="0"/>
              <a:t> </a:t>
            </a:r>
            <a:r>
              <a:rPr lang="en-GB" dirty="0" smtClean="0"/>
              <a:t>  Presentation Skills</a:t>
            </a:r>
          </a:p>
          <a:p>
            <a:pPr lvl="1">
              <a:buFont typeface="Wingdings" panose="05000000000000000000" pitchFamily="2" charset="2"/>
              <a:buChar char="q"/>
            </a:pPr>
            <a:r>
              <a:rPr lang="en-GB" dirty="0"/>
              <a:t> </a:t>
            </a:r>
            <a:r>
              <a:rPr lang="en-GB" dirty="0" smtClean="0"/>
              <a:t>  Financial Skills</a:t>
            </a:r>
          </a:p>
          <a:p>
            <a:pPr lvl="1">
              <a:buFont typeface="Wingdings" panose="05000000000000000000" pitchFamily="2" charset="2"/>
              <a:buChar char="q"/>
            </a:pPr>
            <a:r>
              <a:rPr lang="en-GB" dirty="0"/>
              <a:t> </a:t>
            </a:r>
            <a:r>
              <a:rPr lang="en-GB" dirty="0" smtClean="0"/>
              <a:t>  Innovation and Creativity Skills</a:t>
            </a:r>
          </a:p>
          <a:p>
            <a:pPr lvl="1">
              <a:buFont typeface="Wingdings" panose="05000000000000000000" pitchFamily="2" charset="2"/>
              <a:buChar char="q"/>
            </a:pPr>
            <a:r>
              <a:rPr lang="en-GB" dirty="0" smtClean="0"/>
              <a:t>   Project Management Skills</a:t>
            </a:r>
          </a:p>
          <a:p>
            <a:pPr lvl="1">
              <a:buFont typeface="Wingdings" panose="05000000000000000000" pitchFamily="2" charset="2"/>
              <a:buChar char="q"/>
            </a:pPr>
            <a:r>
              <a:rPr lang="en-GB" dirty="0" smtClean="0"/>
              <a:t>   Marketing Skills</a:t>
            </a:r>
          </a:p>
          <a:p>
            <a:pPr lvl="1">
              <a:buFont typeface="Wingdings" panose="05000000000000000000" pitchFamily="2" charset="2"/>
              <a:buChar char="q"/>
            </a:pPr>
            <a:endParaRPr lang="en-GB" dirty="0" smtClean="0"/>
          </a:p>
          <a:p>
            <a:endParaRPr lang="en-GB" dirty="0"/>
          </a:p>
        </p:txBody>
      </p:sp>
      <p:sp>
        <p:nvSpPr>
          <p:cNvPr id="4" name="Text Placeholder 3"/>
          <p:cNvSpPr>
            <a:spLocks noGrp="1"/>
          </p:cNvSpPr>
          <p:nvPr>
            <p:ph type="body" sz="half" idx="2"/>
          </p:nvPr>
        </p:nvSpPr>
        <p:spPr/>
        <p:txBody>
          <a:bodyPr/>
          <a:lstStyle/>
          <a:p>
            <a:r>
              <a:rPr lang="en-GB" dirty="0"/>
              <a:t>https://uk.indeed.com/career-advice/career-development/business-skills</a:t>
            </a:r>
          </a:p>
        </p:txBody>
      </p:sp>
    </p:spTree>
    <p:extLst>
      <p:ext uri="{BB962C8B-B14F-4D97-AF65-F5344CB8AC3E}">
        <p14:creationId xmlns:p14="http://schemas.microsoft.com/office/powerpoint/2010/main" val="110472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7" y="286605"/>
            <a:ext cx="8352927" cy="910148"/>
          </a:xfrm>
        </p:spPr>
        <p:txBody>
          <a:bodyPr/>
          <a:lstStyle/>
          <a:p>
            <a:r>
              <a:rPr lang="en-GB" b="1" u="sng" dirty="0" smtClean="0"/>
              <a:t>Soft Skills Vs Hard Skills</a:t>
            </a:r>
            <a:endParaRPr lang="en-GB" b="1" u="sng" dirty="0"/>
          </a:p>
        </p:txBody>
      </p:sp>
      <p:sp>
        <p:nvSpPr>
          <p:cNvPr id="3" name="Content Placeholder 2"/>
          <p:cNvSpPr>
            <a:spLocks noGrp="1"/>
          </p:cNvSpPr>
          <p:nvPr>
            <p:ph idx="1"/>
          </p:nvPr>
        </p:nvSpPr>
        <p:spPr>
          <a:xfrm>
            <a:off x="323528" y="1845734"/>
            <a:ext cx="8352927" cy="4247562"/>
          </a:xfrm>
        </p:spPr>
        <p:txBody>
          <a:bodyPr>
            <a:normAutofit lnSpcReduction="10000"/>
          </a:bodyPr>
          <a:lstStyle/>
          <a:p>
            <a:pPr>
              <a:buFont typeface="Wingdings" panose="05000000000000000000" pitchFamily="2" charset="2"/>
              <a:buChar char="q"/>
            </a:pPr>
            <a:r>
              <a:rPr lang="en-GB" sz="3200" dirty="0" smtClean="0"/>
              <a:t>   Soft Skills are personal habits and traits that shape the way you work on your own or with others</a:t>
            </a:r>
          </a:p>
          <a:p>
            <a:pPr marL="0" indent="0">
              <a:buNone/>
            </a:pPr>
            <a:endParaRPr lang="en-GB" sz="3200" dirty="0" smtClean="0"/>
          </a:p>
          <a:p>
            <a:pPr>
              <a:buFont typeface="Wingdings" panose="05000000000000000000" pitchFamily="2" charset="2"/>
              <a:buChar char="q"/>
            </a:pPr>
            <a:r>
              <a:rPr lang="en-GB" sz="3200" dirty="0"/>
              <a:t> </a:t>
            </a:r>
            <a:r>
              <a:rPr lang="en-GB" sz="3200" dirty="0" smtClean="0"/>
              <a:t>  Hard Skills (Sometimes called technical skills) are technical knowledge or training that you have learnt through life experience, including in education and in your career which are relevant to a particular job</a:t>
            </a:r>
            <a:endParaRPr lang="en-GB" sz="3200" dirty="0"/>
          </a:p>
        </p:txBody>
      </p:sp>
    </p:spTree>
    <p:extLst>
      <p:ext uri="{BB962C8B-B14F-4D97-AF65-F5344CB8AC3E}">
        <p14:creationId xmlns:p14="http://schemas.microsoft.com/office/powerpoint/2010/main" val="1803026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5" y="286604"/>
            <a:ext cx="8424935" cy="1198179"/>
          </a:xfrm>
        </p:spPr>
        <p:txBody>
          <a:bodyPr>
            <a:normAutofit fontScale="90000"/>
          </a:bodyPr>
          <a:lstStyle/>
          <a:p>
            <a:r>
              <a:rPr lang="en-GB" b="1" dirty="0">
                <a:latin typeface="+mn-lt"/>
              </a:rPr>
              <a:t>What is the difference between hard skills and soft skills</a:t>
            </a:r>
            <a:r>
              <a:rPr lang="en-GB" b="1" dirty="0" smtClean="0">
                <a:latin typeface="+mn-lt"/>
              </a:rPr>
              <a:t>?</a:t>
            </a:r>
            <a:endParaRPr lang="en-GB" dirty="0">
              <a:latin typeface="+mn-lt"/>
            </a:endParaRPr>
          </a:p>
        </p:txBody>
      </p:sp>
      <p:sp>
        <p:nvSpPr>
          <p:cNvPr id="3" name="Content Placeholder 2"/>
          <p:cNvSpPr>
            <a:spLocks noGrp="1"/>
          </p:cNvSpPr>
          <p:nvPr>
            <p:ph idx="1"/>
          </p:nvPr>
        </p:nvSpPr>
        <p:spPr>
          <a:xfrm>
            <a:off x="395536" y="1845734"/>
            <a:ext cx="8424935" cy="4023360"/>
          </a:xfrm>
        </p:spPr>
        <p:txBody>
          <a:bodyPr>
            <a:normAutofit/>
          </a:bodyPr>
          <a:lstStyle/>
          <a:p>
            <a:pPr>
              <a:buFont typeface="Wingdings" panose="05000000000000000000" pitchFamily="2" charset="2"/>
              <a:buChar char="§"/>
            </a:pPr>
            <a:r>
              <a:rPr lang="en-GB" dirty="0" smtClean="0"/>
              <a:t>  </a:t>
            </a:r>
            <a:r>
              <a:rPr lang="en-GB" sz="2800" dirty="0" smtClean="0"/>
              <a:t>The </a:t>
            </a:r>
            <a:r>
              <a:rPr lang="en-GB" sz="2800" dirty="0"/>
              <a:t>main difference between hard skills and soft skills is how they are gained</a:t>
            </a:r>
            <a:r>
              <a:rPr lang="en-GB" sz="2800" dirty="0" smtClean="0"/>
              <a:t>.</a:t>
            </a:r>
          </a:p>
          <a:p>
            <a:pPr>
              <a:buFont typeface="Wingdings" panose="05000000000000000000" pitchFamily="2" charset="2"/>
              <a:buChar char="§"/>
            </a:pPr>
            <a:endParaRPr lang="en-GB" sz="1000" dirty="0" smtClean="0"/>
          </a:p>
          <a:p>
            <a:pPr>
              <a:buFont typeface="Wingdings" panose="05000000000000000000" pitchFamily="2" charset="2"/>
              <a:buChar char="§"/>
            </a:pPr>
            <a:r>
              <a:rPr lang="en-GB" sz="2800" dirty="0"/>
              <a:t> </a:t>
            </a:r>
            <a:r>
              <a:rPr lang="en-GB" sz="2800" dirty="0" smtClean="0"/>
              <a:t> Hard </a:t>
            </a:r>
            <a:r>
              <a:rPr lang="en-GB" sz="2800" dirty="0"/>
              <a:t>skills are usually trained, or gained through some type of education. They can sometimes come with certifications. </a:t>
            </a:r>
            <a:endParaRPr lang="en-GB" sz="2800" dirty="0" smtClean="0"/>
          </a:p>
          <a:p>
            <a:pPr>
              <a:buFont typeface="Wingdings" panose="05000000000000000000" pitchFamily="2" charset="2"/>
              <a:buChar char="§"/>
            </a:pPr>
            <a:endParaRPr lang="en-GB" sz="1000" dirty="0" smtClean="0"/>
          </a:p>
          <a:p>
            <a:pPr>
              <a:buFont typeface="Wingdings" panose="05000000000000000000" pitchFamily="2" charset="2"/>
              <a:buChar char="§"/>
            </a:pPr>
            <a:r>
              <a:rPr lang="en-GB" sz="2800" dirty="0"/>
              <a:t> </a:t>
            </a:r>
            <a:r>
              <a:rPr lang="en-GB" sz="2800" dirty="0" smtClean="0"/>
              <a:t> Soft skills </a:t>
            </a:r>
            <a:r>
              <a:rPr lang="en-GB" sz="2800" dirty="0"/>
              <a:t>are developed skills. They can be trained, but normally revolve around personality.</a:t>
            </a:r>
          </a:p>
          <a:p>
            <a:endParaRPr lang="en-GB" sz="2800" dirty="0"/>
          </a:p>
        </p:txBody>
      </p:sp>
    </p:spTree>
    <p:extLst>
      <p:ext uri="{BB962C8B-B14F-4D97-AF65-F5344CB8AC3E}">
        <p14:creationId xmlns:p14="http://schemas.microsoft.com/office/powerpoint/2010/main" val="1760784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5" y="286604"/>
            <a:ext cx="8424935" cy="1198179"/>
          </a:xfrm>
        </p:spPr>
        <p:txBody>
          <a:bodyPr>
            <a:normAutofit fontScale="90000"/>
          </a:bodyPr>
          <a:lstStyle/>
          <a:p>
            <a:r>
              <a:rPr lang="en-GB" b="1" u="sng" dirty="0">
                <a:solidFill>
                  <a:schemeClr val="tx1"/>
                </a:solidFill>
              </a:rPr>
              <a:t>Are hard skills more important than soft skills?</a:t>
            </a:r>
          </a:p>
        </p:txBody>
      </p:sp>
      <p:sp>
        <p:nvSpPr>
          <p:cNvPr id="3" name="Content Placeholder 2"/>
          <p:cNvSpPr>
            <a:spLocks noGrp="1"/>
          </p:cNvSpPr>
          <p:nvPr>
            <p:ph idx="1"/>
          </p:nvPr>
        </p:nvSpPr>
        <p:spPr>
          <a:xfrm>
            <a:off x="395535" y="1844824"/>
            <a:ext cx="8424935" cy="4023360"/>
          </a:xfrm>
        </p:spPr>
        <p:txBody>
          <a:bodyPr>
            <a:normAutofit/>
          </a:bodyPr>
          <a:lstStyle/>
          <a:p>
            <a:pPr>
              <a:buFont typeface="Wingdings" panose="05000000000000000000" pitchFamily="2" charset="2"/>
              <a:buChar char="§"/>
            </a:pPr>
            <a:r>
              <a:rPr lang="en-GB" sz="2800" dirty="0" smtClean="0">
                <a:solidFill>
                  <a:schemeClr val="tx1"/>
                </a:solidFill>
              </a:rPr>
              <a:t>  </a:t>
            </a:r>
            <a:r>
              <a:rPr lang="en-GB" sz="3200" dirty="0" smtClean="0">
                <a:solidFill>
                  <a:schemeClr val="tx1"/>
                </a:solidFill>
              </a:rPr>
              <a:t>No</a:t>
            </a:r>
            <a:r>
              <a:rPr lang="en-GB" sz="3200" dirty="0">
                <a:solidFill>
                  <a:schemeClr val="tx1"/>
                </a:solidFill>
              </a:rPr>
              <a:t>! </a:t>
            </a:r>
            <a:endParaRPr lang="en-GB" sz="3200" dirty="0" smtClean="0">
              <a:solidFill>
                <a:schemeClr val="tx1"/>
              </a:solidFill>
            </a:endParaRPr>
          </a:p>
          <a:p>
            <a:pPr>
              <a:buFont typeface="Wingdings" panose="05000000000000000000" pitchFamily="2" charset="2"/>
              <a:buChar char="§"/>
            </a:pPr>
            <a:endParaRPr lang="en-GB" sz="1000" dirty="0" smtClean="0">
              <a:solidFill>
                <a:schemeClr val="tx1"/>
              </a:solidFill>
            </a:endParaRPr>
          </a:p>
          <a:p>
            <a:pPr>
              <a:buFont typeface="Wingdings" panose="05000000000000000000" pitchFamily="2" charset="2"/>
              <a:buChar char="§"/>
            </a:pPr>
            <a:r>
              <a:rPr lang="en-GB" sz="3200" dirty="0">
                <a:solidFill>
                  <a:schemeClr val="tx1"/>
                </a:solidFill>
              </a:rPr>
              <a:t> </a:t>
            </a:r>
            <a:r>
              <a:rPr lang="en-GB" sz="3200" dirty="0" smtClean="0">
                <a:solidFill>
                  <a:schemeClr val="tx1"/>
                </a:solidFill>
              </a:rPr>
              <a:t> All </a:t>
            </a:r>
            <a:r>
              <a:rPr lang="en-GB" sz="3200" dirty="0">
                <a:solidFill>
                  <a:schemeClr val="tx1"/>
                </a:solidFill>
              </a:rPr>
              <a:t>jobs need a mix of hard skills and soft skills</a:t>
            </a:r>
            <a:r>
              <a:rPr lang="en-GB" sz="3200" dirty="0" smtClean="0">
                <a:solidFill>
                  <a:schemeClr val="tx1"/>
                </a:solidFill>
              </a:rPr>
              <a:t>.</a:t>
            </a:r>
          </a:p>
          <a:p>
            <a:pPr>
              <a:buFont typeface="Wingdings" panose="05000000000000000000" pitchFamily="2" charset="2"/>
              <a:buChar char="§"/>
            </a:pPr>
            <a:r>
              <a:rPr lang="en-GB" sz="1000" dirty="0" smtClean="0">
                <a:solidFill>
                  <a:schemeClr val="tx1"/>
                </a:solidFill>
              </a:rPr>
              <a:t> </a:t>
            </a:r>
          </a:p>
          <a:p>
            <a:pPr>
              <a:buFont typeface="Wingdings" panose="05000000000000000000" pitchFamily="2" charset="2"/>
              <a:buChar char="§"/>
            </a:pPr>
            <a:r>
              <a:rPr lang="en-GB" sz="3200" dirty="0">
                <a:solidFill>
                  <a:schemeClr val="tx1"/>
                </a:solidFill>
              </a:rPr>
              <a:t> </a:t>
            </a:r>
            <a:r>
              <a:rPr lang="en-GB" sz="3200" dirty="0" smtClean="0">
                <a:solidFill>
                  <a:schemeClr val="tx1"/>
                </a:solidFill>
              </a:rPr>
              <a:t> An </a:t>
            </a:r>
            <a:r>
              <a:rPr lang="en-GB" sz="3200" dirty="0">
                <a:solidFill>
                  <a:schemeClr val="tx1"/>
                </a:solidFill>
              </a:rPr>
              <a:t>engineer who has great technical abilities and a strong educational background, but can’t work with a team or communicate properly isn’t a good fit for the workplace.</a:t>
            </a:r>
          </a:p>
          <a:p>
            <a:endParaRPr lang="en-GB" sz="2800" dirty="0"/>
          </a:p>
        </p:txBody>
      </p:sp>
    </p:spTree>
    <p:extLst>
      <p:ext uri="{BB962C8B-B14F-4D97-AF65-F5344CB8AC3E}">
        <p14:creationId xmlns:p14="http://schemas.microsoft.com/office/powerpoint/2010/main" val="397207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5" y="286604"/>
            <a:ext cx="8424935" cy="1198179"/>
          </a:xfrm>
        </p:spPr>
        <p:txBody>
          <a:bodyPr>
            <a:normAutofit fontScale="90000"/>
          </a:bodyPr>
          <a:lstStyle/>
          <a:p>
            <a:r>
              <a:rPr lang="en-GB" b="1" dirty="0">
                <a:solidFill>
                  <a:schemeClr val="tx1"/>
                </a:solidFill>
                <a:latin typeface="+mn-lt"/>
              </a:rPr>
              <a:t>How can I measure hard skills and soft skills?</a:t>
            </a:r>
          </a:p>
        </p:txBody>
      </p:sp>
      <p:sp>
        <p:nvSpPr>
          <p:cNvPr id="3" name="Content Placeholder 2"/>
          <p:cNvSpPr>
            <a:spLocks noGrp="1"/>
          </p:cNvSpPr>
          <p:nvPr>
            <p:ph idx="1"/>
          </p:nvPr>
        </p:nvSpPr>
        <p:spPr>
          <a:xfrm>
            <a:off x="395535" y="1844824"/>
            <a:ext cx="8424935" cy="4023360"/>
          </a:xfrm>
        </p:spPr>
        <p:txBody>
          <a:bodyPr>
            <a:normAutofit/>
          </a:bodyPr>
          <a:lstStyle/>
          <a:p>
            <a:pPr>
              <a:buFont typeface="Wingdings" panose="05000000000000000000" pitchFamily="2" charset="2"/>
              <a:buChar char="§"/>
            </a:pPr>
            <a:r>
              <a:rPr lang="en-GB" sz="2800" dirty="0">
                <a:solidFill>
                  <a:schemeClr val="tx1"/>
                </a:solidFill>
              </a:rPr>
              <a:t> </a:t>
            </a:r>
            <a:r>
              <a:rPr lang="en-GB" sz="2800" dirty="0" smtClean="0">
                <a:solidFill>
                  <a:schemeClr val="tx1"/>
                </a:solidFill>
              </a:rPr>
              <a:t> </a:t>
            </a:r>
            <a:r>
              <a:rPr lang="en-GB" sz="3200" dirty="0" smtClean="0"/>
              <a:t>Hard </a:t>
            </a:r>
            <a:r>
              <a:rPr lang="en-GB" sz="3200" dirty="0"/>
              <a:t>skills are easier to measure, as they typically come with credentials, degrees, or </a:t>
            </a:r>
            <a:r>
              <a:rPr lang="en-GB" sz="3200" dirty="0" smtClean="0"/>
              <a:t>certifications. </a:t>
            </a:r>
          </a:p>
          <a:p>
            <a:pPr>
              <a:buFont typeface="Wingdings" panose="05000000000000000000" pitchFamily="2" charset="2"/>
              <a:buChar char="§"/>
            </a:pPr>
            <a:r>
              <a:rPr lang="en-GB" sz="3200" dirty="0"/>
              <a:t> </a:t>
            </a:r>
            <a:r>
              <a:rPr lang="en-GB" sz="3200" dirty="0" smtClean="0"/>
              <a:t> Soft skills, can </a:t>
            </a:r>
            <a:r>
              <a:rPr lang="en-GB" sz="3200" dirty="0"/>
              <a:t>only be measured qualitatively. Listening to feedback from other employees or your clients can help measure soft skills.</a:t>
            </a:r>
          </a:p>
          <a:p>
            <a:endParaRPr lang="en-GB" sz="2800" dirty="0"/>
          </a:p>
        </p:txBody>
      </p:sp>
    </p:spTree>
    <p:extLst>
      <p:ext uri="{BB962C8B-B14F-4D97-AF65-F5344CB8AC3E}">
        <p14:creationId xmlns:p14="http://schemas.microsoft.com/office/powerpoint/2010/main" val="1848817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xmlns="" id="{1B15ED52-F352-441B-82BF-E0EA34836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44">
            <a:extLst>
              <a:ext uri="{FF2B5EF4-FFF2-40B4-BE49-F238E27FC236}">
                <a16:creationId xmlns:a16="http://schemas.microsoft.com/office/drawing/2014/main" xmlns="" id="{3B2E3793-BFE6-45A2-9B7B-E18844431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 y="857249"/>
            <a:ext cx="9143999" cy="1193057"/>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7" name="Rectangle 46">
            <a:extLst>
              <a:ext uri="{FF2B5EF4-FFF2-40B4-BE49-F238E27FC236}">
                <a16:creationId xmlns:a16="http://schemas.microsoft.com/office/drawing/2014/main" xmlns="" id="{BC4C4868-CB8F-4AF9-9CDB-8108F2C19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3" y="857250"/>
            <a:ext cx="6086480" cy="1193057"/>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9" name="Rectangle 48">
            <a:extLst>
              <a:ext uri="{FF2B5EF4-FFF2-40B4-BE49-F238E27FC236}">
                <a16:creationId xmlns:a16="http://schemas.microsoft.com/office/drawing/2014/main" xmlns="" id="{375E0459-6403-40CD-989D-56A4407CA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086474" y="857249"/>
            <a:ext cx="3057524" cy="1193057"/>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1" name="Rectangle 50">
            <a:extLst>
              <a:ext uri="{FF2B5EF4-FFF2-40B4-BE49-F238E27FC236}">
                <a16:creationId xmlns:a16="http://schemas.microsoft.com/office/drawing/2014/main" xmlns="" id="{53E5B1A8-3AC9-4BD1-9BBC-78CA94F2D1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4512" y="857250"/>
            <a:ext cx="8799485" cy="1198075"/>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xmlns="" id="{03926A5C-B564-A5FB-7D9F-9570FBDCA2BF}"/>
              </a:ext>
            </a:extLst>
          </p:cNvPr>
          <p:cNvSpPr>
            <a:spLocks noGrp="1"/>
          </p:cNvSpPr>
          <p:nvPr>
            <p:ph type="title"/>
          </p:nvPr>
        </p:nvSpPr>
        <p:spPr/>
        <p:txBody>
          <a:bodyPr>
            <a:normAutofit/>
          </a:bodyPr>
          <a:lstStyle/>
          <a:p>
            <a:r>
              <a:rPr lang="en-GB" sz="3000" b="1" u="sng" dirty="0">
                <a:solidFill>
                  <a:srgbClr val="FFFFFF"/>
                </a:solidFill>
              </a:rPr>
              <a:t>Class Task</a:t>
            </a:r>
            <a:endParaRPr lang="en-GB" sz="3000" b="1" u="sng" dirty="0">
              <a:solidFill>
                <a:srgbClr val="FFFFFF"/>
              </a:solidFill>
            </a:endParaRPr>
          </a:p>
        </p:txBody>
      </p:sp>
      <p:sp>
        <p:nvSpPr>
          <p:cNvPr id="38" name="Content Placeholder 2">
            <a:extLst>
              <a:ext uri="{FF2B5EF4-FFF2-40B4-BE49-F238E27FC236}">
                <a16:creationId xmlns:a16="http://schemas.microsoft.com/office/drawing/2014/main" xmlns="" id="{D8FBDE92-A324-BDBF-8072-BD717684F0DC}"/>
              </a:ext>
            </a:extLst>
          </p:cNvPr>
          <p:cNvSpPr>
            <a:spLocks noGrp="1"/>
          </p:cNvSpPr>
          <p:nvPr>
            <p:ph sz="half" idx="1"/>
          </p:nvPr>
        </p:nvSpPr>
        <p:spPr>
          <a:xfrm>
            <a:off x="344512" y="2226468"/>
            <a:ext cx="4170338" cy="3938835"/>
          </a:xfrm>
        </p:spPr>
        <p:txBody>
          <a:bodyPr anchor="ctr">
            <a:normAutofit/>
          </a:bodyPr>
          <a:lstStyle/>
          <a:p>
            <a:pPr lvl="1">
              <a:buFont typeface="Wingdings" panose="05000000000000000000" pitchFamily="2" charset="2"/>
              <a:buChar char="q"/>
            </a:pPr>
            <a:r>
              <a:rPr lang="en-GB" sz="2800" dirty="0"/>
              <a:t>Working in pairs or small groups, identify which of your career skills are hard and soft skills. </a:t>
            </a:r>
          </a:p>
          <a:p>
            <a:pPr marL="201168" lvl="1" indent="0">
              <a:buNone/>
            </a:pPr>
            <a:endParaRPr lang="en-GB" sz="2800" dirty="0"/>
          </a:p>
          <a:p>
            <a:pPr lvl="1">
              <a:buFont typeface="Wingdings" panose="05000000000000000000" pitchFamily="2" charset="2"/>
              <a:buChar char="q"/>
            </a:pPr>
            <a:r>
              <a:rPr lang="en-GB" sz="2800" dirty="0"/>
              <a:t>Feed back to the class</a:t>
            </a:r>
          </a:p>
        </p:txBody>
      </p:sp>
      <p:pic>
        <p:nvPicPr>
          <p:cNvPr id="1026" name="Picture 2" descr="Group discussion | Deccan Herald"/>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6313" y="2226468"/>
            <a:ext cx="4177383" cy="3774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619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286605"/>
            <a:ext cx="8424936" cy="1054164"/>
          </a:xfrm>
        </p:spPr>
        <p:txBody>
          <a:bodyPr/>
          <a:lstStyle/>
          <a:p>
            <a:r>
              <a:rPr lang="en-GB" b="1" u="sng" dirty="0" smtClean="0"/>
              <a:t>Soft and Hard Skills</a:t>
            </a:r>
            <a:endParaRPr lang="en-GB" b="1" u="sng" dirty="0"/>
          </a:p>
        </p:txBody>
      </p:sp>
      <p:sp>
        <p:nvSpPr>
          <p:cNvPr id="5" name="Text Placeholder 4"/>
          <p:cNvSpPr>
            <a:spLocks noGrp="1"/>
          </p:cNvSpPr>
          <p:nvPr>
            <p:ph type="body" idx="1"/>
          </p:nvPr>
        </p:nvSpPr>
        <p:spPr/>
        <p:txBody>
          <a:bodyPr>
            <a:normAutofit/>
          </a:bodyPr>
          <a:lstStyle/>
          <a:p>
            <a:r>
              <a:rPr lang="en-GB" sz="2400" b="1" dirty="0" smtClean="0"/>
              <a:t>SOFT SKILLS</a:t>
            </a:r>
            <a:endParaRPr lang="en-GB" sz="2400" b="1" dirty="0"/>
          </a:p>
        </p:txBody>
      </p:sp>
      <p:sp>
        <p:nvSpPr>
          <p:cNvPr id="6" name="Content Placeholder 5"/>
          <p:cNvSpPr>
            <a:spLocks noGrp="1"/>
          </p:cNvSpPr>
          <p:nvPr>
            <p:ph sz="half" idx="2"/>
          </p:nvPr>
        </p:nvSpPr>
        <p:spPr>
          <a:xfrm>
            <a:off x="323528" y="2582335"/>
            <a:ext cx="4202752" cy="3286760"/>
          </a:xfrm>
        </p:spPr>
        <p:txBody>
          <a:bodyPr/>
          <a:lstStyle/>
          <a:p>
            <a:pPr>
              <a:buFont typeface="Wingdings" panose="05000000000000000000" pitchFamily="2" charset="2"/>
              <a:buChar char="§"/>
            </a:pPr>
            <a:r>
              <a:rPr lang="en-GB" dirty="0" smtClean="0"/>
              <a:t>  Work ethic</a:t>
            </a:r>
          </a:p>
          <a:p>
            <a:pPr>
              <a:buFont typeface="Wingdings" panose="05000000000000000000" pitchFamily="2" charset="2"/>
              <a:buChar char="§"/>
            </a:pPr>
            <a:r>
              <a:rPr lang="en-GB" dirty="0" smtClean="0"/>
              <a:t>  Organisational skills</a:t>
            </a:r>
          </a:p>
          <a:p>
            <a:pPr>
              <a:buFont typeface="Wingdings" panose="05000000000000000000" pitchFamily="2" charset="2"/>
              <a:buChar char="§"/>
            </a:pPr>
            <a:r>
              <a:rPr lang="en-GB" dirty="0" smtClean="0"/>
              <a:t>  Communication skills</a:t>
            </a:r>
          </a:p>
          <a:p>
            <a:pPr>
              <a:buFont typeface="Wingdings" panose="05000000000000000000" pitchFamily="2" charset="2"/>
              <a:buChar char="§"/>
            </a:pPr>
            <a:r>
              <a:rPr lang="en-GB" dirty="0" smtClean="0"/>
              <a:t>  Leadership skills</a:t>
            </a:r>
            <a:endParaRPr lang="en-GB" dirty="0"/>
          </a:p>
        </p:txBody>
      </p:sp>
      <p:sp>
        <p:nvSpPr>
          <p:cNvPr id="7" name="Text Placeholder 6"/>
          <p:cNvSpPr>
            <a:spLocks noGrp="1"/>
          </p:cNvSpPr>
          <p:nvPr>
            <p:ph type="body" sz="quarter" idx="3"/>
          </p:nvPr>
        </p:nvSpPr>
        <p:spPr/>
        <p:txBody>
          <a:bodyPr>
            <a:normAutofit/>
          </a:bodyPr>
          <a:lstStyle/>
          <a:p>
            <a:r>
              <a:rPr lang="en-GB" sz="2400" b="1" dirty="0" smtClean="0"/>
              <a:t>HARD SKILLS</a:t>
            </a:r>
            <a:endParaRPr lang="en-GB" sz="2400" b="1" dirty="0"/>
          </a:p>
        </p:txBody>
      </p:sp>
      <p:sp>
        <p:nvSpPr>
          <p:cNvPr id="8" name="Content Placeholder 7"/>
          <p:cNvSpPr>
            <a:spLocks noGrp="1"/>
          </p:cNvSpPr>
          <p:nvPr>
            <p:ph sz="quarter" idx="4"/>
          </p:nvPr>
        </p:nvSpPr>
        <p:spPr>
          <a:xfrm>
            <a:off x="4663440" y="2582334"/>
            <a:ext cx="4085024" cy="3286760"/>
          </a:xfrm>
        </p:spPr>
        <p:txBody>
          <a:bodyPr/>
          <a:lstStyle/>
          <a:p>
            <a:pPr>
              <a:buFont typeface="Arial" panose="020B0604020202020204" pitchFamily="34" charset="0"/>
              <a:buChar char="•"/>
            </a:pPr>
            <a:r>
              <a:rPr lang="en-GB" dirty="0" smtClean="0"/>
              <a:t>  Accounting Skills</a:t>
            </a:r>
          </a:p>
          <a:p>
            <a:pPr>
              <a:buFont typeface="Arial" panose="020B0604020202020204" pitchFamily="34" charset="0"/>
              <a:buChar char="•"/>
            </a:pPr>
            <a:r>
              <a:rPr lang="en-GB" dirty="0" smtClean="0"/>
              <a:t>  Programming Skills</a:t>
            </a:r>
          </a:p>
          <a:p>
            <a:pPr>
              <a:buFont typeface="Arial" panose="020B0604020202020204" pitchFamily="34" charset="0"/>
              <a:buChar char="•"/>
            </a:pPr>
            <a:r>
              <a:rPr lang="en-GB" dirty="0"/>
              <a:t> </a:t>
            </a:r>
            <a:r>
              <a:rPr lang="en-GB" dirty="0" smtClean="0"/>
              <a:t> Marketing Campaign Management Skills</a:t>
            </a:r>
            <a:endParaRPr lang="en-GB" dirty="0"/>
          </a:p>
        </p:txBody>
      </p:sp>
    </p:spTree>
    <p:extLst>
      <p:ext uri="{BB962C8B-B14F-4D97-AF65-F5344CB8AC3E}">
        <p14:creationId xmlns:p14="http://schemas.microsoft.com/office/powerpoint/2010/main" val="3166639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42900" y="332657"/>
            <a:ext cx="2400300" cy="2304256"/>
          </a:xfrm>
        </p:spPr>
        <p:txBody>
          <a:bodyPr>
            <a:normAutofit fontScale="90000"/>
          </a:bodyPr>
          <a:lstStyle/>
          <a:p>
            <a:r>
              <a:rPr lang="en-GB" sz="4000" dirty="0" smtClean="0"/>
              <a:t>CLASS TASK</a:t>
            </a:r>
            <a:br>
              <a:rPr lang="en-GB" sz="4000" dirty="0" smtClean="0"/>
            </a:br>
            <a:r>
              <a:rPr lang="en-GB" sz="4000" dirty="0" smtClean="0"/>
              <a:t>Why </a:t>
            </a:r>
            <a:r>
              <a:rPr lang="en-GB" sz="4000" dirty="0"/>
              <a:t>do we need these skills?</a:t>
            </a:r>
          </a:p>
        </p:txBody>
      </p:sp>
      <p:pic>
        <p:nvPicPr>
          <p:cNvPr id="8" name="Content Placeholder 7"/>
          <p:cNvPicPr>
            <a:picLocks noGrp="1" noChangeAspect="1"/>
          </p:cNvPicPr>
          <p:nvPr>
            <p:ph idx="1"/>
          </p:nvPr>
        </p:nvPicPr>
        <p:blipFill>
          <a:blip r:embed="rId2"/>
          <a:stretch>
            <a:fillRect/>
          </a:stretch>
        </p:blipFill>
        <p:spPr>
          <a:xfrm>
            <a:off x="3104411" y="1397934"/>
            <a:ext cx="6039589" cy="3457005"/>
          </a:xfrm>
          <a:prstGeom prst="rect">
            <a:avLst/>
          </a:prstGeom>
          <a:ln>
            <a:noFill/>
          </a:ln>
          <a:effectLst>
            <a:outerShdw blurRad="292100" dist="139700" dir="2700000" algn="tl" rotWithShape="0">
              <a:srgbClr val="333333">
                <a:alpha val="65000"/>
              </a:srgbClr>
            </a:outerShdw>
          </a:effectLst>
        </p:spPr>
      </p:pic>
      <p:sp>
        <p:nvSpPr>
          <p:cNvPr id="7" name="Text Placeholder 6"/>
          <p:cNvSpPr>
            <a:spLocks noGrp="1"/>
          </p:cNvSpPr>
          <p:nvPr>
            <p:ph type="body" sz="half" idx="2"/>
          </p:nvPr>
        </p:nvSpPr>
        <p:spPr/>
        <p:txBody>
          <a:bodyPr>
            <a:normAutofit/>
          </a:bodyPr>
          <a:lstStyle/>
          <a:p>
            <a:r>
              <a:rPr lang="en-GB" sz="2000" dirty="0"/>
              <a:t>Think of a recent situation you have been in when you have had to use these skills.</a:t>
            </a:r>
          </a:p>
          <a:p>
            <a:r>
              <a:rPr lang="en-GB" sz="2000" dirty="0"/>
              <a:t>Was the outcome successful – did you get what you wanted?</a:t>
            </a:r>
          </a:p>
        </p:txBody>
      </p:sp>
    </p:spTree>
    <p:extLst>
      <p:ext uri="{BB962C8B-B14F-4D97-AF65-F5344CB8AC3E}">
        <p14:creationId xmlns:p14="http://schemas.microsoft.com/office/powerpoint/2010/main" val="2792922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548B4202-DCD5-4F8C-B481-743A989A9D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ctrTitle"/>
          </p:nvPr>
        </p:nvSpPr>
        <p:spPr>
          <a:xfrm>
            <a:off x="475499" y="4550229"/>
            <a:ext cx="8181805" cy="1057655"/>
          </a:xfrm>
        </p:spPr>
        <p:txBody>
          <a:bodyPr>
            <a:normAutofit/>
          </a:bodyPr>
          <a:lstStyle/>
          <a:p>
            <a:r>
              <a:rPr lang="en-GB" sz="5200"/>
              <a:t>Influencing Styles</a:t>
            </a:r>
          </a:p>
        </p:txBody>
      </p:sp>
      <p:pic>
        <p:nvPicPr>
          <p:cNvPr id="2" name="Picture 2" descr="A picture containing icon&#10;&#10;Description automatically generated">
            <a:extLst>
              <a:ext uri="{FF2B5EF4-FFF2-40B4-BE49-F238E27FC236}">
                <a16:creationId xmlns:a16="http://schemas.microsoft.com/office/drawing/2014/main" xmlns="" id="{26B075B7-65F5-4E15-844B-E01809EFCBCA}"/>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22801" r="-2" b="-2"/>
          <a:stretch/>
        </p:blipFill>
        <p:spPr>
          <a:xfrm>
            <a:off x="476592" y="640080"/>
            <a:ext cx="8187348" cy="3602736"/>
          </a:xfrm>
          <a:prstGeom prst="rect">
            <a:avLst/>
          </a:prstGeom>
        </p:spPr>
      </p:pic>
      <p:cxnSp>
        <p:nvCxnSpPr>
          <p:cNvPr id="12" name="Straight Connector 11">
            <a:extLst>
              <a:ext uri="{FF2B5EF4-FFF2-40B4-BE49-F238E27FC236}">
                <a16:creationId xmlns:a16="http://schemas.microsoft.com/office/drawing/2014/main" xmlns="" id="{F7F57F6B-E621-4E40-A34D-2FE12902AA2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40814" y="5618770"/>
            <a:ext cx="78867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xmlns="" id="{7CFB8C0F-4E01-4C10-A861-0C16EB92D23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xmlns="" id="{8EE702CF-91CE-4661-ACBF-3C8160D1B4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151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xmlns="" id="{873ECEC8-0F24-45B8-950F-35FC94BCEA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4613" y="634947"/>
            <a:ext cx="2767693" cy="1106768"/>
          </a:xfrm>
        </p:spPr>
        <p:txBody>
          <a:bodyPr>
            <a:normAutofit/>
          </a:bodyPr>
          <a:lstStyle/>
          <a:p>
            <a:r>
              <a:rPr lang="en-GB" sz="4100" b="1" dirty="0"/>
              <a:t>Rationalising</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3628" r="13237" b="2"/>
          <a:stretch/>
        </p:blipFill>
        <p:spPr>
          <a:xfrm>
            <a:off x="475499" y="640081"/>
            <a:ext cx="5182351" cy="5314406"/>
          </a:xfrm>
          <a:prstGeom prst="rect">
            <a:avLst/>
          </a:prstGeom>
        </p:spPr>
      </p:pic>
      <p:cxnSp>
        <p:nvCxnSpPr>
          <p:cNvPr id="7" name="Straight Connector 10">
            <a:extLst>
              <a:ext uri="{FF2B5EF4-FFF2-40B4-BE49-F238E27FC236}">
                <a16:creationId xmlns:a16="http://schemas.microsoft.com/office/drawing/2014/main" xmlns="" id="{89EB8C68-FF1B-4849-867B-32D29B19F10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94613" y="2198914"/>
            <a:ext cx="2997867" cy="3670180"/>
          </a:xfrm>
        </p:spPr>
        <p:txBody>
          <a:bodyPr vert="horz" lIns="0" tIns="45720" rIns="0" bIns="45720" rtlCol="0" anchor="t">
            <a:normAutofit/>
          </a:bodyPr>
          <a:lstStyle/>
          <a:p>
            <a:pPr marL="0" indent="0">
              <a:buNone/>
            </a:pPr>
            <a:r>
              <a:rPr lang="en-GB" sz="2800" dirty="0"/>
              <a:t>Do you use logic, facts, and reasoning to present your ideas? Do you leverage your facts, logic, expertise, and experience to persuade others?</a:t>
            </a:r>
            <a:endParaRPr lang="en-US" sz="2800" dirty="0"/>
          </a:p>
          <a:p>
            <a:endParaRPr lang="en-GB" dirty="0"/>
          </a:p>
        </p:txBody>
      </p:sp>
      <p:sp>
        <p:nvSpPr>
          <p:cNvPr id="8" name="Rectangle 12">
            <a:extLst>
              <a:ext uri="{FF2B5EF4-FFF2-40B4-BE49-F238E27FC236}">
                <a16:creationId xmlns:a16="http://schemas.microsoft.com/office/drawing/2014/main" xmlns="" id="{7D417315-0A35-4882-ABD2-ABE3C89E5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8B53612E-ADB2-4457-9688-89506397AF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58225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9">
            <a:extLst>
              <a:ext uri="{FF2B5EF4-FFF2-40B4-BE49-F238E27FC236}">
                <a16:creationId xmlns:a16="http://schemas.microsoft.com/office/drawing/2014/main" xmlns="" id="{F64BBAA4-C62B-4146-B49F-FE4CC4655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1520" y="286603"/>
            <a:ext cx="2792790" cy="838141"/>
          </a:xfrm>
        </p:spPr>
        <p:txBody>
          <a:bodyPr>
            <a:normAutofit/>
          </a:bodyPr>
          <a:lstStyle/>
          <a:p>
            <a:r>
              <a:rPr lang="en-GB" sz="3500" b="1" dirty="0">
                <a:latin typeface="+mn-lt"/>
              </a:rPr>
              <a:t>Asserting</a:t>
            </a:r>
          </a:p>
        </p:txBody>
      </p:sp>
      <p:sp>
        <p:nvSpPr>
          <p:cNvPr id="3" name="Content Placeholder 2"/>
          <p:cNvSpPr>
            <a:spLocks noGrp="1"/>
          </p:cNvSpPr>
          <p:nvPr>
            <p:ph idx="1"/>
          </p:nvPr>
        </p:nvSpPr>
        <p:spPr>
          <a:xfrm>
            <a:off x="251520" y="1556792"/>
            <a:ext cx="3888432" cy="4312301"/>
          </a:xfrm>
        </p:spPr>
        <p:txBody>
          <a:bodyPr vert="horz" lIns="0" tIns="45720" rIns="0" bIns="45720" rtlCol="0">
            <a:normAutofit fontScale="92500" lnSpcReduction="10000"/>
          </a:bodyPr>
          <a:lstStyle/>
          <a:p>
            <a:pPr marL="0" indent="0">
              <a:buNone/>
            </a:pPr>
            <a:r>
              <a:rPr lang="en-GB" sz="2800" dirty="0"/>
              <a:t>Do you rely on your personal confidence, rules, law, and authority to influence others? Do you insist that your ideas are heard and considered, even when others disagree? Do you challenge the ideas of others when they don’t agree with yours? Do you debate with or pressure others to get them to see your point of view?</a:t>
            </a:r>
            <a:endParaRPr lang="en-US" sz="2800" dirty="0"/>
          </a:p>
          <a:p>
            <a:endParaRPr lang="en-GB" sz="1600" dirty="0"/>
          </a:p>
        </p:txBody>
      </p:sp>
      <p:pic>
        <p:nvPicPr>
          <p:cNvPr id="5" name="Picture 5" descr="A picture containing text, black&#10;&#10;Description automatically generated">
            <a:extLst>
              <a:ext uri="{FF2B5EF4-FFF2-40B4-BE49-F238E27FC236}">
                <a16:creationId xmlns:a16="http://schemas.microsoft.com/office/drawing/2014/main" xmlns="" id="{791063BA-C50A-4625-B7A8-3A1DAC45DB07}"/>
              </a:ext>
            </a:extLst>
          </p:cNvPr>
          <p:cNvPicPr>
            <a:picLocks noChangeAspect="1"/>
          </p:cNvPicPr>
          <p:nvPr/>
        </p:nvPicPr>
        <p:blipFill>
          <a:blip r:embed="rId2"/>
          <a:stretch>
            <a:fillRect/>
          </a:stretch>
        </p:blipFill>
        <p:spPr>
          <a:xfrm>
            <a:off x="4139952" y="1009186"/>
            <a:ext cx="5004048" cy="4315944"/>
          </a:xfrm>
          <a:prstGeom prst="rect">
            <a:avLst/>
          </a:prstGeom>
        </p:spPr>
      </p:pic>
      <p:sp>
        <p:nvSpPr>
          <p:cNvPr id="13" name="Rectangle 11">
            <a:extLst>
              <a:ext uri="{FF2B5EF4-FFF2-40B4-BE49-F238E27FC236}">
                <a16:creationId xmlns:a16="http://schemas.microsoft.com/office/drawing/2014/main" xmlns="" id="{77C34054-98F8-4229-885E-04C525969C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3">
            <a:extLst>
              <a:ext uri="{FF2B5EF4-FFF2-40B4-BE49-F238E27FC236}">
                <a16:creationId xmlns:a16="http://schemas.microsoft.com/office/drawing/2014/main" xmlns="" id="{22AAB964-B835-4B93-A1F3-4A30D1F38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640721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9" y="286603"/>
            <a:ext cx="8043231" cy="1198181"/>
          </a:xfrm>
        </p:spPr>
        <p:txBody>
          <a:bodyPr>
            <a:normAutofit/>
          </a:bodyPr>
          <a:lstStyle/>
          <a:p>
            <a:r>
              <a:rPr lang="en-GB" b="1" u="sng" dirty="0"/>
              <a:t>Negotiating</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9274" r="26321" b="1"/>
          <a:stretch/>
        </p:blipFill>
        <p:spPr>
          <a:xfrm>
            <a:off x="323529" y="1916318"/>
            <a:ext cx="2232248" cy="3816938"/>
          </a:xfrm>
          <a:prstGeom prst="rect">
            <a:avLst/>
          </a:prstGeom>
        </p:spPr>
      </p:pic>
      <p:sp>
        <p:nvSpPr>
          <p:cNvPr id="3" name="Content Placeholder 2"/>
          <p:cNvSpPr>
            <a:spLocks noGrp="1"/>
          </p:cNvSpPr>
          <p:nvPr>
            <p:ph idx="1"/>
          </p:nvPr>
        </p:nvSpPr>
        <p:spPr>
          <a:xfrm>
            <a:off x="2771800" y="1916317"/>
            <a:ext cx="5904656" cy="4176979"/>
          </a:xfrm>
        </p:spPr>
        <p:txBody>
          <a:bodyPr vert="horz" lIns="0" tIns="45720" rIns="0" bIns="45720" rtlCol="0">
            <a:normAutofit/>
          </a:bodyPr>
          <a:lstStyle/>
          <a:p>
            <a:pPr marL="0" indent="0">
              <a:buNone/>
            </a:pPr>
            <a:r>
              <a:rPr lang="en-GB" sz="2800" dirty="0"/>
              <a:t>Do you look for compromises and make concessions in order to reach an outcome that satisfies your greater interest? </a:t>
            </a:r>
            <a:endParaRPr lang="en-GB" sz="2800" dirty="0" smtClean="0"/>
          </a:p>
          <a:p>
            <a:pPr marL="0" indent="0">
              <a:buNone/>
            </a:pPr>
            <a:r>
              <a:rPr lang="en-GB" sz="2800" dirty="0" smtClean="0"/>
              <a:t>Do </a:t>
            </a:r>
            <a:r>
              <a:rPr lang="en-GB" sz="2800" dirty="0"/>
              <a:t>you make trade-offs and exchanges in order to meet your larger interests? </a:t>
            </a:r>
            <a:endParaRPr lang="en-GB" sz="2800" dirty="0" smtClean="0"/>
          </a:p>
          <a:p>
            <a:pPr marL="0" indent="0">
              <a:buNone/>
            </a:pPr>
            <a:r>
              <a:rPr lang="en-GB" sz="2800" dirty="0" smtClean="0"/>
              <a:t>If </a:t>
            </a:r>
            <a:r>
              <a:rPr lang="en-GB" sz="2800" dirty="0"/>
              <a:t>necessary, will you delay the discussion until a more opportune time?</a:t>
            </a:r>
            <a:endParaRPr lang="en-US" sz="2800" dirty="0"/>
          </a:p>
          <a:p>
            <a:endParaRPr lang="en-GB" dirty="0"/>
          </a:p>
        </p:txBody>
      </p:sp>
    </p:spTree>
    <p:extLst>
      <p:ext uri="{BB962C8B-B14F-4D97-AF65-F5344CB8AC3E}">
        <p14:creationId xmlns:p14="http://schemas.microsoft.com/office/powerpoint/2010/main" val="515653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286603"/>
            <a:ext cx="8208912" cy="982157"/>
          </a:xfrm>
        </p:spPr>
        <p:txBody>
          <a:bodyPr>
            <a:normAutofit/>
          </a:bodyPr>
          <a:lstStyle/>
          <a:p>
            <a:r>
              <a:rPr lang="en-GB" b="1" u="sng" dirty="0"/>
              <a:t>Inspiring </a:t>
            </a:r>
          </a:p>
        </p:txBody>
      </p:sp>
      <p:sp>
        <p:nvSpPr>
          <p:cNvPr id="3" name="Content Placeholder 2"/>
          <p:cNvSpPr>
            <a:spLocks noGrp="1"/>
          </p:cNvSpPr>
          <p:nvPr>
            <p:ph idx="1"/>
          </p:nvPr>
        </p:nvSpPr>
        <p:spPr>
          <a:xfrm>
            <a:off x="467544" y="1845734"/>
            <a:ext cx="5196655" cy="4023360"/>
          </a:xfrm>
        </p:spPr>
        <p:txBody>
          <a:bodyPr vert="horz" lIns="0" tIns="45720" rIns="0" bIns="45720" rtlCol="0">
            <a:normAutofit/>
          </a:bodyPr>
          <a:lstStyle/>
          <a:p>
            <a:pPr marL="0" indent="0">
              <a:buNone/>
            </a:pPr>
            <a:r>
              <a:rPr lang="en-GB" sz="2800" dirty="0"/>
              <a:t>Do you encourage others toward your position by communicating a sense of shared mission and exciting possibility? </a:t>
            </a:r>
            <a:endParaRPr lang="en-GB" sz="2800" dirty="0" smtClean="0"/>
          </a:p>
          <a:p>
            <a:pPr marL="0" indent="0">
              <a:buNone/>
            </a:pPr>
            <a:r>
              <a:rPr lang="en-GB" sz="2800" dirty="0" smtClean="0"/>
              <a:t>Do </a:t>
            </a:r>
            <a:r>
              <a:rPr lang="en-GB" sz="2800" dirty="0"/>
              <a:t>you use inspirational appeals, stories, and metaphors to encourage a shared sense of purpose?</a:t>
            </a:r>
            <a:endParaRPr lang="en-US" sz="2800" dirty="0"/>
          </a:p>
          <a:p>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5335" r="16923" b="-1"/>
          <a:stretch/>
        </p:blipFill>
        <p:spPr>
          <a:xfrm>
            <a:off x="6015427" y="1916318"/>
            <a:ext cx="2351332" cy="3471012"/>
          </a:xfrm>
          <a:prstGeom prst="rect">
            <a:avLst/>
          </a:prstGeom>
        </p:spPr>
      </p:pic>
    </p:spTree>
    <p:extLst>
      <p:ext uri="{BB962C8B-B14F-4D97-AF65-F5344CB8AC3E}">
        <p14:creationId xmlns:p14="http://schemas.microsoft.com/office/powerpoint/2010/main" val="1610070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8CB54FC-0B2A-4107-9A70-958B90B765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8763" y="634947"/>
            <a:ext cx="3845379" cy="994042"/>
          </a:xfrm>
        </p:spPr>
        <p:txBody>
          <a:bodyPr>
            <a:normAutofit/>
          </a:bodyPr>
          <a:lstStyle/>
          <a:p>
            <a:r>
              <a:rPr lang="en-GB" b="1" u="sng" dirty="0"/>
              <a:t>Bridging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394" y="2103694"/>
            <a:ext cx="4088720" cy="2330570"/>
          </a:xfrm>
          <a:prstGeom prst="rect">
            <a:avLst/>
          </a:prstGeom>
        </p:spPr>
      </p:pic>
      <p:cxnSp>
        <p:nvCxnSpPr>
          <p:cNvPr id="11" name="Straight Connector 10">
            <a:extLst>
              <a:ext uri="{FF2B5EF4-FFF2-40B4-BE49-F238E27FC236}">
                <a16:creationId xmlns:a16="http://schemas.microsoft.com/office/drawing/2014/main" xmlns="" id="{7855A9B5-1710-4B19-B0F1-CDFDD4ED5B7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808763" y="2086188"/>
            <a:ext cx="356160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808763" y="2198914"/>
            <a:ext cx="3845379" cy="3670180"/>
          </a:xfrm>
        </p:spPr>
        <p:txBody>
          <a:bodyPr vert="horz" lIns="0" tIns="45720" rIns="0" bIns="45720" rtlCol="0">
            <a:normAutofit/>
          </a:bodyPr>
          <a:lstStyle/>
          <a:p>
            <a:pPr marL="0" indent="0">
              <a:buNone/>
            </a:pPr>
            <a:r>
              <a:rPr lang="en-GB" sz="2400" dirty="0"/>
              <a:t>Do you attempt to influence outcomes by uniting or connecting with others? Do you rely on reciprocity, engaging superior support, consultation, building coalitions, and using personal relationships to get people to agree with your position?</a:t>
            </a:r>
            <a:endParaRPr lang="en-US" sz="2400" dirty="0"/>
          </a:p>
          <a:p>
            <a:endParaRPr lang="en-GB" dirty="0"/>
          </a:p>
        </p:txBody>
      </p:sp>
      <p:sp>
        <p:nvSpPr>
          <p:cNvPr id="13" name="Rectangle 12">
            <a:extLst>
              <a:ext uri="{FF2B5EF4-FFF2-40B4-BE49-F238E27FC236}">
                <a16:creationId xmlns:a16="http://schemas.microsoft.com/office/drawing/2014/main" xmlns="" id="{6587DBF8-5C50-4034-8B79-FE54A01A8E1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 y="6334316"/>
            <a:ext cx="9143989" cy="66484"/>
          </a:xfrm>
          <a:prstGeom prst="rect">
            <a:avLst/>
          </a:prstGeom>
          <a:solidFill>
            <a:srgbClr val="FC441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14720853-E885-4BE5-BFE2-24004CEF69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9144000" cy="457200"/>
          </a:xfrm>
          <a:prstGeom prst="rect">
            <a:avLst/>
          </a:prstGeom>
          <a:solidFill>
            <a:srgbClr val="577CA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6961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03E59AE-44F8-4FB9-BF05-C888FE3E1D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32909" y="634946"/>
            <a:ext cx="2529396" cy="5055904"/>
          </a:xfrm>
        </p:spPr>
        <p:txBody>
          <a:bodyPr anchor="ctr">
            <a:normAutofit/>
          </a:bodyPr>
          <a:lstStyle/>
          <a:p>
            <a:r>
              <a:rPr lang="en-GB" b="1" dirty="0"/>
              <a:t>Your Default Style</a:t>
            </a:r>
          </a:p>
        </p:txBody>
      </p:sp>
      <p:cxnSp>
        <p:nvCxnSpPr>
          <p:cNvPr id="11" name="Straight Connector 10">
            <a:extLst>
              <a:ext uri="{FF2B5EF4-FFF2-40B4-BE49-F238E27FC236}">
                <a16:creationId xmlns:a16="http://schemas.microsoft.com/office/drawing/2014/main" xmlns="" id="{2752F38C-F560-47AA-90AD-209F39C04150}"/>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892733"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xmlns="" id="{3194563F-A66F-4B71-9C8D-5610CF13D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xmlns="" id="{4403595A-19F1-44C4-8C24-6E498B5F72B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xmlns="" id="{9ADBA3DF-4363-4F99-8E7F-F37D4658F939}"/>
              </a:ext>
            </a:extLst>
          </p:cNvPr>
          <p:cNvGraphicFramePr>
            <a:graphicFrameLocks noGrp="1"/>
          </p:cNvGraphicFramePr>
          <p:nvPr>
            <p:ph idx="1"/>
            <p:extLst>
              <p:ext uri="{D42A27DB-BD31-4B8C-83A1-F6EECF244321}">
                <p14:modId xmlns:p14="http://schemas.microsoft.com/office/powerpoint/2010/main" val="3535161467"/>
              </p:ext>
            </p:extLst>
          </p:nvPr>
        </p:nvGraphicFramePr>
        <p:xfrm>
          <a:off x="475059" y="639763"/>
          <a:ext cx="5182791"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10727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xmlns="" id="{1B15ED52-F352-441B-82BF-E0EA34836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5" name="Rectangle 44">
            <a:extLst>
              <a:ext uri="{FF2B5EF4-FFF2-40B4-BE49-F238E27FC236}">
                <a16:creationId xmlns:a16="http://schemas.microsoft.com/office/drawing/2014/main" xmlns="" id="{3B2E3793-BFE6-45A2-9B7B-E18844431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 y="857249"/>
            <a:ext cx="9143999" cy="1193057"/>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7" name="Rectangle 46">
            <a:extLst>
              <a:ext uri="{FF2B5EF4-FFF2-40B4-BE49-F238E27FC236}">
                <a16:creationId xmlns:a16="http://schemas.microsoft.com/office/drawing/2014/main" xmlns="" id="{BC4C4868-CB8F-4AF9-9CDB-8108F2C19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3" y="857250"/>
            <a:ext cx="6086480" cy="1193057"/>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9" name="Rectangle 48">
            <a:extLst>
              <a:ext uri="{FF2B5EF4-FFF2-40B4-BE49-F238E27FC236}">
                <a16:creationId xmlns:a16="http://schemas.microsoft.com/office/drawing/2014/main" xmlns="" id="{375E0459-6403-40CD-989D-56A4407CA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086474" y="857249"/>
            <a:ext cx="3057524" cy="1193057"/>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51" name="Rectangle 50">
            <a:extLst>
              <a:ext uri="{FF2B5EF4-FFF2-40B4-BE49-F238E27FC236}">
                <a16:creationId xmlns:a16="http://schemas.microsoft.com/office/drawing/2014/main" xmlns="" id="{53E5B1A8-3AC9-4BD1-9BBC-78CA94F2D1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4512" y="857250"/>
            <a:ext cx="8799485" cy="1198075"/>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xmlns="" id="{03926A5C-B564-A5FB-7D9F-9570FBDCA2BF}"/>
              </a:ext>
            </a:extLst>
          </p:cNvPr>
          <p:cNvSpPr>
            <a:spLocks noGrp="1"/>
          </p:cNvSpPr>
          <p:nvPr>
            <p:ph type="title"/>
          </p:nvPr>
        </p:nvSpPr>
        <p:spPr/>
        <p:txBody>
          <a:bodyPr>
            <a:normAutofit/>
          </a:bodyPr>
          <a:lstStyle/>
          <a:p>
            <a:r>
              <a:rPr lang="en-GB" sz="3000" b="1" u="sng" dirty="0">
                <a:solidFill>
                  <a:srgbClr val="FFFFFF"/>
                </a:solidFill>
              </a:rPr>
              <a:t>Class Task</a:t>
            </a:r>
            <a:endParaRPr lang="en-GB" sz="3000" b="1" u="sng" dirty="0">
              <a:solidFill>
                <a:srgbClr val="FFFFFF"/>
              </a:solidFill>
            </a:endParaRPr>
          </a:p>
        </p:txBody>
      </p:sp>
      <p:sp>
        <p:nvSpPr>
          <p:cNvPr id="38" name="Content Placeholder 2">
            <a:extLst>
              <a:ext uri="{FF2B5EF4-FFF2-40B4-BE49-F238E27FC236}">
                <a16:creationId xmlns:a16="http://schemas.microsoft.com/office/drawing/2014/main" xmlns="" id="{D8FBDE92-A324-BDBF-8072-BD717684F0DC}"/>
              </a:ext>
            </a:extLst>
          </p:cNvPr>
          <p:cNvSpPr>
            <a:spLocks noGrp="1"/>
          </p:cNvSpPr>
          <p:nvPr>
            <p:ph sz="half" idx="1"/>
          </p:nvPr>
        </p:nvSpPr>
        <p:spPr>
          <a:xfrm>
            <a:off x="344512" y="2226468"/>
            <a:ext cx="4170338" cy="3938835"/>
          </a:xfrm>
        </p:spPr>
        <p:txBody>
          <a:bodyPr anchor="ctr">
            <a:normAutofit/>
          </a:bodyPr>
          <a:lstStyle/>
          <a:p>
            <a:pPr lvl="1">
              <a:buFont typeface="Wingdings" panose="05000000000000000000" pitchFamily="2" charset="2"/>
              <a:buChar char="q"/>
            </a:pPr>
            <a:r>
              <a:rPr lang="en-GB" sz="2800" dirty="0"/>
              <a:t>Working in pairs or small groups, </a:t>
            </a:r>
            <a:r>
              <a:rPr lang="en-GB" sz="2800" dirty="0" smtClean="0"/>
              <a:t>discuss which influencing style you use most often</a:t>
            </a:r>
          </a:p>
          <a:p>
            <a:pPr lvl="1">
              <a:buFont typeface="Wingdings" panose="05000000000000000000" pitchFamily="2" charset="2"/>
              <a:buChar char="q"/>
            </a:pPr>
            <a:endParaRPr lang="en-GB" sz="2800" dirty="0" smtClean="0"/>
          </a:p>
          <a:p>
            <a:pPr lvl="1">
              <a:buFont typeface="Wingdings" panose="05000000000000000000" pitchFamily="2" charset="2"/>
              <a:buChar char="q"/>
            </a:pPr>
            <a:r>
              <a:rPr lang="en-GB" sz="2800" dirty="0" smtClean="0"/>
              <a:t>Is it effective?</a:t>
            </a:r>
            <a:endParaRPr lang="en-GB" sz="2800" dirty="0"/>
          </a:p>
          <a:p>
            <a:pPr marL="201168" lvl="1" indent="0">
              <a:buNone/>
            </a:pPr>
            <a:endParaRPr lang="en-GB" sz="2800" dirty="0"/>
          </a:p>
          <a:p>
            <a:pPr lvl="1">
              <a:buFont typeface="Wingdings" panose="05000000000000000000" pitchFamily="2" charset="2"/>
              <a:buChar char="q"/>
            </a:pPr>
            <a:r>
              <a:rPr lang="en-GB" sz="2800" dirty="0"/>
              <a:t>Feed back to the class</a:t>
            </a:r>
          </a:p>
        </p:txBody>
      </p:sp>
      <p:pic>
        <p:nvPicPr>
          <p:cNvPr id="1026" name="Picture 2" descr="Group discussion | Deccan Herald"/>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786313" y="2226468"/>
            <a:ext cx="4177383" cy="3774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255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86605"/>
            <a:ext cx="8496944" cy="1198180"/>
          </a:xfrm>
        </p:spPr>
        <p:txBody>
          <a:bodyPr/>
          <a:lstStyle/>
          <a:p>
            <a:r>
              <a:rPr lang="en-GB" b="1" dirty="0"/>
              <a:t>Adapting Your Style</a:t>
            </a:r>
          </a:p>
        </p:txBody>
      </p:sp>
      <p:sp>
        <p:nvSpPr>
          <p:cNvPr id="3" name="Content Placeholder 2"/>
          <p:cNvSpPr>
            <a:spLocks noGrp="1"/>
          </p:cNvSpPr>
          <p:nvPr>
            <p:ph idx="1"/>
          </p:nvPr>
        </p:nvSpPr>
        <p:spPr>
          <a:xfrm>
            <a:off x="323528" y="1844824"/>
            <a:ext cx="8352928" cy="4023360"/>
          </a:xfrm>
        </p:spPr>
        <p:txBody>
          <a:bodyPr>
            <a:noAutofit/>
          </a:bodyPr>
          <a:lstStyle/>
          <a:p>
            <a:pPr algn="just"/>
            <a:r>
              <a:rPr lang="en-GB" sz="2400" dirty="0"/>
              <a:t>Since there are five different influencing styles, using only your preferred style has the potential to undermine your influence with as many as four out of five people.</a:t>
            </a:r>
          </a:p>
          <a:p>
            <a:pPr algn="just"/>
            <a:r>
              <a:rPr lang="en-GB" sz="2400" dirty="0"/>
              <a:t>Gaining awareness about our own influencing style and those of others is especially critical in light of today’s fast-paced and stressful work environments, and here’s why: When we are operating unconsciously out of a preference (our style) and not seeing the results we expect, we actually have the tendency to intensify our preferred behaviour — even when it’s not working!</a:t>
            </a:r>
          </a:p>
          <a:p>
            <a:pPr algn="just"/>
            <a:endParaRPr lang="en-GB" dirty="0"/>
          </a:p>
        </p:txBody>
      </p:sp>
    </p:spTree>
    <p:extLst>
      <p:ext uri="{BB962C8B-B14F-4D97-AF65-F5344CB8AC3E}">
        <p14:creationId xmlns:p14="http://schemas.microsoft.com/office/powerpoint/2010/main" val="2742283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6605"/>
            <a:ext cx="8280920" cy="1270188"/>
          </a:xfrm>
        </p:spPr>
        <p:txBody>
          <a:bodyPr/>
          <a:lstStyle/>
          <a:p>
            <a:r>
              <a:rPr lang="en-GB" b="1" u="sng" dirty="0"/>
              <a:t>Preparing for a Negotiation</a:t>
            </a:r>
          </a:p>
        </p:txBody>
      </p:sp>
      <p:sp>
        <p:nvSpPr>
          <p:cNvPr id="3" name="Content Placeholder 2"/>
          <p:cNvSpPr>
            <a:spLocks noGrp="1"/>
          </p:cNvSpPr>
          <p:nvPr>
            <p:ph idx="1"/>
          </p:nvPr>
        </p:nvSpPr>
        <p:spPr>
          <a:xfrm>
            <a:off x="467544" y="1845734"/>
            <a:ext cx="8136903" cy="4023360"/>
          </a:xfrm>
        </p:spPr>
        <p:txBody>
          <a:bodyPr>
            <a:noAutofit/>
          </a:bodyPr>
          <a:lstStyle/>
          <a:p>
            <a:pPr fontAlgn="base"/>
            <a:r>
              <a:rPr lang="en-GB" sz="2300" b="1" dirty="0"/>
              <a:t>Goals</a:t>
            </a:r>
            <a:r>
              <a:rPr lang="en-GB" sz="2300" dirty="0"/>
              <a:t> – what are you trying to achieve during the negotiation? And what do you think the other person's goals are?</a:t>
            </a:r>
          </a:p>
          <a:p>
            <a:pPr fontAlgn="base"/>
            <a:r>
              <a:rPr lang="en-GB" sz="2300" b="1" dirty="0"/>
              <a:t>Trades</a:t>
            </a:r>
            <a:r>
              <a:rPr lang="en-GB" sz="2300" dirty="0"/>
              <a:t> – what might you be able to give away or ask for? What can the other party offer you?</a:t>
            </a:r>
          </a:p>
          <a:p>
            <a:pPr fontAlgn="base"/>
            <a:r>
              <a:rPr lang="en-GB" sz="2300" b="1" dirty="0"/>
              <a:t>Alternatives</a:t>
            </a:r>
            <a:r>
              <a:rPr lang="en-GB" sz="2300" dirty="0"/>
              <a:t> – if you really can't achieve your goals, what would be your best alternative to a negotiated agreement (BATNA)? Your position will be more secure if you have a number of options, so it's worth putting a lot of time into this.</a:t>
            </a:r>
          </a:p>
          <a:p>
            <a:pPr fontAlgn="base"/>
            <a:r>
              <a:rPr lang="en-GB" sz="2300" b="1" dirty="0"/>
              <a:t>Relationships</a:t>
            </a:r>
            <a:r>
              <a:rPr lang="en-GB" sz="2300" dirty="0"/>
              <a:t> – how have negotiations with the other party worked out in the past? What kind of relationship do you want with him in the future?</a:t>
            </a:r>
          </a:p>
          <a:p>
            <a:endParaRPr lang="en-GB" sz="2300" dirty="0"/>
          </a:p>
        </p:txBody>
      </p:sp>
    </p:spTree>
    <p:extLst>
      <p:ext uri="{BB962C8B-B14F-4D97-AF65-F5344CB8AC3E}">
        <p14:creationId xmlns:p14="http://schemas.microsoft.com/office/powerpoint/2010/main" val="692915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6605"/>
            <a:ext cx="7899216" cy="1198180"/>
          </a:xfrm>
        </p:spPr>
        <p:txBody>
          <a:bodyPr/>
          <a:lstStyle/>
          <a:p>
            <a:r>
              <a:rPr lang="en-GB" b="1" u="sng" dirty="0"/>
              <a:t>Preparing for a Negotiation</a:t>
            </a:r>
          </a:p>
        </p:txBody>
      </p:sp>
      <p:sp>
        <p:nvSpPr>
          <p:cNvPr id="3" name="Content Placeholder 2"/>
          <p:cNvSpPr>
            <a:spLocks noGrp="1"/>
          </p:cNvSpPr>
          <p:nvPr>
            <p:ph idx="1"/>
          </p:nvPr>
        </p:nvSpPr>
        <p:spPr>
          <a:xfrm>
            <a:off x="467544" y="1845734"/>
            <a:ext cx="8136903" cy="4023360"/>
          </a:xfrm>
        </p:spPr>
        <p:txBody>
          <a:bodyPr>
            <a:noAutofit/>
          </a:bodyPr>
          <a:lstStyle/>
          <a:p>
            <a:pPr fontAlgn="base"/>
            <a:r>
              <a:rPr lang="en-GB" sz="2400" b="1" dirty="0"/>
              <a:t>Expected outcomes</a:t>
            </a:r>
            <a:r>
              <a:rPr lang="en-GB" sz="2400" dirty="0"/>
              <a:t> – what precedents have been set? Based on those and on your current knowledge, what seems to be the most likely outcome?</a:t>
            </a:r>
          </a:p>
          <a:p>
            <a:pPr fontAlgn="base"/>
            <a:r>
              <a:rPr lang="en-GB" sz="2400" b="1" dirty="0"/>
              <a:t>Consequences</a:t>
            </a:r>
            <a:r>
              <a:rPr lang="en-GB" sz="2400" dirty="0"/>
              <a:t> – is this a big, one-off deal or one of many small negotiations? What do you and the other party stand to gain or lose?</a:t>
            </a:r>
          </a:p>
          <a:p>
            <a:pPr fontAlgn="base"/>
            <a:r>
              <a:rPr lang="en-GB" sz="2400" b="1" dirty="0"/>
              <a:t>Power</a:t>
            </a:r>
            <a:r>
              <a:rPr lang="en-GB" sz="2400" dirty="0"/>
              <a:t> – who holds the power? How will this affect the negotiation?</a:t>
            </a:r>
          </a:p>
          <a:p>
            <a:pPr fontAlgn="base"/>
            <a:r>
              <a:rPr lang="en-GB" sz="2400" b="1" dirty="0"/>
              <a:t>Solutions</a:t>
            </a:r>
            <a:r>
              <a:rPr lang="en-GB" sz="2400" dirty="0"/>
              <a:t> – what do you now consider to be a fair outcome?</a:t>
            </a:r>
          </a:p>
          <a:p>
            <a:endParaRPr lang="en-GB" sz="2400" dirty="0"/>
          </a:p>
        </p:txBody>
      </p:sp>
    </p:spTree>
    <p:extLst>
      <p:ext uri="{BB962C8B-B14F-4D97-AF65-F5344CB8AC3E}">
        <p14:creationId xmlns:p14="http://schemas.microsoft.com/office/powerpoint/2010/main" val="371048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86605"/>
            <a:ext cx="7971224" cy="1198180"/>
          </a:xfrm>
        </p:spPr>
        <p:txBody>
          <a:bodyPr/>
          <a:lstStyle/>
          <a:p>
            <a:r>
              <a:rPr lang="en-GB" b="1" u="sng" dirty="0"/>
              <a:t>Organisational Politics</a:t>
            </a:r>
          </a:p>
        </p:txBody>
      </p:sp>
      <p:sp>
        <p:nvSpPr>
          <p:cNvPr id="3" name="Content Placeholder 2"/>
          <p:cNvSpPr>
            <a:spLocks noGrp="1"/>
          </p:cNvSpPr>
          <p:nvPr>
            <p:ph idx="1"/>
          </p:nvPr>
        </p:nvSpPr>
        <p:spPr>
          <a:xfrm>
            <a:off x="395537" y="1845734"/>
            <a:ext cx="7971224" cy="4023360"/>
          </a:xfrm>
        </p:spPr>
        <p:txBody>
          <a:bodyPr/>
          <a:lstStyle/>
          <a:p>
            <a:r>
              <a:rPr lang="en-GB" dirty="0"/>
              <a:t>Politics in an organisation is a process of influencing individuals and groups of people to your point of view, where you cannot rely on authority (</a:t>
            </a:r>
            <a:r>
              <a:rPr lang="en-GB" dirty="0" err="1"/>
              <a:t>Kakabadse</a:t>
            </a:r>
            <a:r>
              <a:rPr lang="en-GB" dirty="0"/>
              <a:t>, 1983). In this sense, a political approach can be legitimate as long as the ends are justifiable from the viewpoint of the organisation.</a:t>
            </a:r>
          </a:p>
          <a:p>
            <a:r>
              <a:rPr lang="en-GB" i="1" dirty="0"/>
              <a:t>Using political means to get things done.</a:t>
            </a:r>
            <a:endParaRPr lang="en-GB" dirty="0"/>
          </a:p>
          <a:p>
            <a:r>
              <a:rPr lang="en-GB" dirty="0"/>
              <a:t>People acting politically get things done by lobbying decision makers and doing deals. Other ploys include withholding information, which is not legitimate, in recognition of the fact that knowledge is power. Organisational politicians can go behind people’s backs, hatch up plots in dark corners, ‘sew things up’ before meetings and exert undue influence on weaker people.</a:t>
            </a:r>
          </a:p>
          <a:p>
            <a:endParaRPr lang="en-GB" dirty="0"/>
          </a:p>
          <a:p>
            <a:endParaRPr lang="en-GB" dirty="0"/>
          </a:p>
        </p:txBody>
      </p:sp>
    </p:spTree>
    <p:extLst>
      <p:ext uri="{BB962C8B-B14F-4D97-AF65-F5344CB8AC3E}">
        <p14:creationId xmlns:p14="http://schemas.microsoft.com/office/powerpoint/2010/main" val="44406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26172"/>
          </a:xfrm>
        </p:spPr>
        <p:txBody>
          <a:bodyPr>
            <a:noAutofit/>
          </a:bodyPr>
          <a:lstStyle/>
          <a:p>
            <a:r>
              <a:rPr lang="en-GB" sz="2800" b="1" dirty="0">
                <a:latin typeface="+mn-lt"/>
              </a:rPr>
              <a:t>Approaches </a:t>
            </a:r>
            <a:r>
              <a:rPr lang="en-GB" sz="2800" b="1" dirty="0" smtClean="0">
                <a:latin typeface="+mn-lt"/>
              </a:rPr>
              <a:t>Adopted </a:t>
            </a:r>
            <a:r>
              <a:rPr lang="en-GB" sz="2800" b="1" dirty="0">
                <a:latin typeface="+mn-lt"/>
              </a:rPr>
              <a:t>by </a:t>
            </a:r>
            <a:r>
              <a:rPr lang="en-GB" sz="2800" b="1" dirty="0" smtClean="0">
                <a:latin typeface="+mn-lt"/>
              </a:rPr>
              <a:t>Organisational </a:t>
            </a:r>
            <a:r>
              <a:rPr lang="en-GB" sz="2800" b="1" dirty="0">
                <a:latin typeface="+mn-lt"/>
              </a:rPr>
              <a:t>P</a:t>
            </a:r>
            <a:r>
              <a:rPr lang="en-GB" sz="2800" b="1" dirty="0" smtClean="0">
                <a:latin typeface="+mn-lt"/>
              </a:rPr>
              <a:t>oliticians</a:t>
            </a:r>
            <a:r>
              <a:rPr lang="en-GB" sz="2800" b="1" dirty="0">
                <a:latin typeface="+mn-lt"/>
              </a:rPr>
              <a:t/>
            </a:r>
            <a:br>
              <a:rPr lang="en-GB" sz="2800" b="1" dirty="0">
                <a:latin typeface="+mn-lt"/>
              </a:rPr>
            </a:br>
            <a:endParaRPr lang="en-GB" sz="2800" b="1" dirty="0">
              <a:latin typeface="+mn-lt"/>
            </a:endParaRPr>
          </a:p>
        </p:txBody>
      </p:sp>
      <p:sp>
        <p:nvSpPr>
          <p:cNvPr id="3" name="Content Placeholder 2"/>
          <p:cNvSpPr>
            <a:spLocks noGrp="1"/>
          </p:cNvSpPr>
          <p:nvPr>
            <p:ph idx="1"/>
          </p:nvPr>
        </p:nvSpPr>
        <p:spPr>
          <a:xfrm>
            <a:off x="395536" y="1845734"/>
            <a:ext cx="8352927" cy="4319570"/>
          </a:xfrm>
        </p:spPr>
        <p:txBody>
          <a:bodyPr>
            <a:normAutofit/>
          </a:bodyPr>
          <a:lstStyle/>
          <a:p>
            <a:pPr>
              <a:buFont typeface="Wingdings" panose="05000000000000000000" pitchFamily="2" charset="2"/>
              <a:buChar char="§"/>
            </a:pPr>
            <a:r>
              <a:rPr lang="en-GB" dirty="0"/>
              <a:t> Identify the stakeholders.</a:t>
            </a:r>
          </a:p>
          <a:p>
            <a:pPr lvl="0">
              <a:buFont typeface="Wingdings" panose="05000000000000000000" pitchFamily="2" charset="2"/>
              <a:buChar char="§"/>
            </a:pPr>
            <a:r>
              <a:rPr lang="en-GB" dirty="0"/>
              <a:t> Concentrate on their comfort zones.</a:t>
            </a:r>
          </a:p>
          <a:p>
            <a:pPr lvl="0">
              <a:buFont typeface="Wingdings" panose="05000000000000000000" pitchFamily="2" charset="2"/>
              <a:buChar char="§"/>
            </a:pPr>
            <a:r>
              <a:rPr lang="en-GB" dirty="0"/>
              <a:t> Work on the comfort zones and align their image to that of the people with power.</a:t>
            </a:r>
          </a:p>
          <a:p>
            <a:pPr lvl="0">
              <a:buFont typeface="Wingdings" panose="05000000000000000000" pitchFamily="2" charset="2"/>
              <a:buChar char="§"/>
            </a:pPr>
            <a:r>
              <a:rPr lang="en-GB" dirty="0"/>
              <a:t> Use the network – identify the interest groups and people of influence.</a:t>
            </a:r>
          </a:p>
          <a:p>
            <a:pPr lvl="0">
              <a:buFont typeface="Wingdings" panose="05000000000000000000" pitchFamily="2" charset="2"/>
              <a:buChar char="§"/>
            </a:pPr>
            <a:r>
              <a:rPr lang="en-GB" dirty="0"/>
              <a:t> Enter the network – identify the gatekeepers, adhere to the norms.</a:t>
            </a:r>
          </a:p>
          <a:p>
            <a:pPr lvl="0">
              <a:buFont typeface="Wingdings" panose="05000000000000000000" pitchFamily="2" charset="2"/>
              <a:buChar char="§"/>
            </a:pPr>
            <a:r>
              <a:rPr lang="en-GB" dirty="0"/>
              <a:t> Make deals – agree to support other people where this is of mutual benefit.</a:t>
            </a:r>
          </a:p>
          <a:p>
            <a:pPr lvl="0">
              <a:buFont typeface="Wingdings" panose="05000000000000000000" pitchFamily="2" charset="2"/>
              <a:buChar char="§"/>
            </a:pPr>
            <a:r>
              <a:rPr lang="en-GB" dirty="0"/>
              <a:t> Withhold information as appropriate and withdraw judiciously when the going gets rough.</a:t>
            </a:r>
          </a:p>
          <a:p>
            <a:endParaRPr lang="en-GB" dirty="0"/>
          </a:p>
        </p:txBody>
      </p:sp>
    </p:spTree>
    <p:extLst>
      <p:ext uri="{BB962C8B-B14F-4D97-AF65-F5344CB8AC3E}">
        <p14:creationId xmlns:p14="http://schemas.microsoft.com/office/powerpoint/2010/main" val="8149711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Armstrong, M. &amp; Taylor, S. (2017) Armstrong's Handbook of Human Resource Management Practice. 14 ed. London: Kogan Page.</a:t>
            </a:r>
          </a:p>
          <a:p>
            <a:r>
              <a:rPr lang="en-GB" dirty="0"/>
              <a:t>Mullins, L. J. &amp; Christy, G. (2016) Management and Organisational Behaviour. 11 ed. Harlow: Pearson.</a:t>
            </a:r>
          </a:p>
          <a:p>
            <a:r>
              <a:rPr lang="en-GB" dirty="0" err="1"/>
              <a:t>Mindtools</a:t>
            </a:r>
            <a:r>
              <a:rPr lang="en-GB" dirty="0"/>
              <a:t> (n.d.) Essential Negotiation Skills: Reaching an agreement that works for you. Available at: </a:t>
            </a:r>
            <a:r>
              <a:rPr lang="en-GB" dirty="0">
                <a:hlinkClick r:id="rId2"/>
              </a:rPr>
              <a:t>https://www.mindtools.com/pages/article/essential-negotiation.htm</a:t>
            </a:r>
            <a:r>
              <a:rPr lang="en-GB" dirty="0"/>
              <a:t> (Accessed November 4th 2019) </a:t>
            </a:r>
          </a:p>
          <a:p>
            <a:r>
              <a:rPr lang="en-GB" dirty="0" err="1"/>
              <a:t>Musselwhite</a:t>
            </a:r>
            <a:r>
              <a:rPr lang="en-GB" dirty="0"/>
              <a:t>, C. &amp; </a:t>
            </a:r>
            <a:r>
              <a:rPr lang="en-GB" dirty="0" err="1"/>
              <a:t>Plouffe</a:t>
            </a:r>
            <a:r>
              <a:rPr lang="en-GB" dirty="0"/>
              <a:t>, T. (2012) What's Your Influencing Style. Harvard Business Review, 13 January. </a:t>
            </a:r>
          </a:p>
          <a:p>
            <a:endParaRPr lang="en-GB" dirty="0"/>
          </a:p>
          <a:p>
            <a:endParaRPr lang="en-GB" dirty="0"/>
          </a:p>
        </p:txBody>
      </p:sp>
    </p:spTree>
    <p:extLst>
      <p:ext uri="{BB962C8B-B14F-4D97-AF65-F5344CB8AC3E}">
        <p14:creationId xmlns:p14="http://schemas.microsoft.com/office/powerpoint/2010/main" val="339219683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DABC0C7-A2C8-46C6-A887-7FF140696B98}">
  <ds:schemaRefs>
    <ds:schemaRef ds:uri="http://schemas.microsoft.com/sharepoint/v3/contenttype/forms"/>
  </ds:schemaRefs>
</ds:datastoreItem>
</file>

<file path=customXml/itemProps2.xml><?xml version="1.0" encoding="utf-8"?>
<ds:datastoreItem xmlns:ds="http://schemas.openxmlformats.org/officeDocument/2006/customXml" ds:itemID="{0F2546DC-FE74-40B6-800C-319654766D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B7313A-61EB-409D-A13D-AB5871D2B381}">
  <ds:schemaRefs>
    <ds:schemaRef ds:uri="http://purl.org/dc/terms/"/>
    <ds:schemaRef ds:uri="21682d76-7fed-41ad-9dab-ad3c63b4cd86"/>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7ac54d59-15ae-468f-8833-3c6b8f4d301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Retrospect</Template>
  <TotalTime>10383</TotalTime>
  <Words>1330</Words>
  <Application>Microsoft Office PowerPoint</Application>
  <PresentationFormat>On-screen Show (4:3)</PresentationFormat>
  <Paragraphs>124</Paragraphs>
  <Slides>26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Wingdings</vt:lpstr>
      <vt:lpstr>Retrospect</vt:lpstr>
      <vt:lpstr>Negotiating and Influencing</vt:lpstr>
      <vt:lpstr>Unit 2 </vt:lpstr>
      <vt:lpstr> What work based skills are needed for your chosen career?</vt:lpstr>
      <vt:lpstr>Class Task</vt:lpstr>
      <vt:lpstr>Business Related Work Skills </vt:lpstr>
      <vt:lpstr>Soft Skills Vs Hard Skills</vt:lpstr>
      <vt:lpstr>What is the difference between hard skills and soft skills?</vt:lpstr>
      <vt:lpstr>Are hard skills more important than soft skills?</vt:lpstr>
      <vt:lpstr>How can I measure hard skills and soft skills?</vt:lpstr>
      <vt:lpstr>Class Task</vt:lpstr>
      <vt:lpstr>Soft and Hard Skills</vt:lpstr>
      <vt:lpstr>CLASS TASK Why do we need these skills?</vt:lpstr>
      <vt:lpstr>Influencing Styles</vt:lpstr>
      <vt:lpstr>Rationalising</vt:lpstr>
      <vt:lpstr>Asserting</vt:lpstr>
      <vt:lpstr>Negotiating</vt:lpstr>
      <vt:lpstr>Inspiring </vt:lpstr>
      <vt:lpstr>Bridging</vt:lpstr>
      <vt:lpstr>Your Default Style</vt:lpstr>
      <vt:lpstr>Class Task</vt:lpstr>
      <vt:lpstr>Adapting Your Style</vt:lpstr>
      <vt:lpstr>Preparing for a Negotiation</vt:lpstr>
      <vt:lpstr>Preparing for a Negotiation</vt:lpstr>
      <vt:lpstr>Organisational Politics</vt:lpstr>
      <vt:lpstr>Approaches Adopted by Organisational Politicians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Gwyneth Jones</cp:lastModifiedBy>
  <cp:revision>376</cp:revision>
  <dcterms:created xsi:type="dcterms:W3CDTF">2010-08-16T19:37:27Z</dcterms:created>
  <dcterms:modified xsi:type="dcterms:W3CDTF">2023-02-27T18:51:19Z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