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9" r:id="rId2"/>
    <p:sldId id="257" r:id="rId3"/>
    <p:sldId id="260" r:id="rId4"/>
    <p:sldId id="261" r:id="rId5"/>
    <p:sldId id="263" r:id="rId6"/>
    <p:sldId id="264" r:id="rId7"/>
    <p:sldId id="265" r:id="rId8"/>
    <p:sldId id="279" r:id="rId9"/>
    <p:sldId id="274" r:id="rId10"/>
    <p:sldId id="268" r:id="rId11"/>
    <p:sldId id="269" r:id="rId12"/>
    <p:sldId id="271" r:id="rId13"/>
    <p:sldId id="270" r:id="rId14"/>
    <p:sldId id="273" r:id="rId15"/>
    <p:sldId id="272" r:id="rId16"/>
    <p:sldId id="277" r:id="rId17"/>
    <p:sldId id="278" r:id="rId18"/>
    <p:sldId id="262"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89CEDF-1BB4-8689-6A5D-548ADAC56B46}" v="2" dt="2026-06-25T10:31:04.2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4236A8-0C5F-4B28-9F88-C599DDB9FBB6}"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CAC2C4B1-DE0F-444D-A3F5-45768CA8DCEB}">
      <dgm:prSet/>
      <dgm:spPr/>
      <dgm:t>
        <a:bodyPr/>
        <a:lstStyle/>
        <a:p>
          <a:r>
            <a:rPr lang="en-GB" b="1"/>
            <a:t>The residential care home</a:t>
          </a:r>
          <a:r>
            <a:rPr lang="en-GB"/>
            <a:t>:Residential care homes provide 24-hour accommodation and support for older adults who cannot live independently. They help maintain dignity, independence, and quality of life through person-centred care and community involvement (Gill, Ed 2025). UK residential care homes provide effective relationship-centred care, nutritious meals, and meaningful activities. However, improvements are needed in NHS integration, funding, staff retention, and digital technology to enhance care and reduce hospital admissions.</a:t>
          </a:r>
          <a:endParaRPr lang="en-US"/>
        </a:p>
      </dgm:t>
    </dgm:pt>
    <dgm:pt modelId="{661502C8-3FB7-46C3-9436-5AAEDB5B54FC}" type="parTrans" cxnId="{43814BA1-639B-4FF9-AAB8-BE6D57373EDC}">
      <dgm:prSet/>
      <dgm:spPr/>
      <dgm:t>
        <a:bodyPr/>
        <a:lstStyle/>
        <a:p>
          <a:endParaRPr lang="en-US"/>
        </a:p>
      </dgm:t>
    </dgm:pt>
    <dgm:pt modelId="{A123FA62-857A-4CB3-ACDC-A7FCD7272C1B}" type="sibTrans" cxnId="{43814BA1-639B-4FF9-AAB8-BE6D57373EDC}">
      <dgm:prSet/>
      <dgm:spPr/>
      <dgm:t>
        <a:bodyPr/>
        <a:lstStyle/>
        <a:p>
          <a:endParaRPr lang="en-US"/>
        </a:p>
      </dgm:t>
    </dgm:pt>
    <dgm:pt modelId="{470CDB1A-31E6-453D-9AF0-611455EB2065}">
      <dgm:prSet/>
      <dgm:spPr/>
      <dgm:t>
        <a:bodyPr/>
        <a:lstStyle/>
        <a:p>
          <a:r>
            <a:rPr lang="en-GB"/>
            <a:t>What works well: Residential care homes are most effective when they provide </a:t>
          </a:r>
          <a:r>
            <a:rPr lang="en-GB" b="1"/>
            <a:t>person-centred activities</a:t>
          </a:r>
          <a:r>
            <a:rPr lang="en-GB"/>
            <a:t>, </a:t>
          </a:r>
          <a:r>
            <a:rPr lang="en-GB" b="1"/>
            <a:t>a homely environment</a:t>
          </a:r>
          <a:r>
            <a:rPr lang="en-GB"/>
            <a:t>, and </a:t>
          </a:r>
          <a:r>
            <a:rPr lang="en-GB" b="1"/>
            <a:t>nutritional support</a:t>
          </a:r>
          <a:r>
            <a:rPr lang="en-GB"/>
            <a:t>, helping residents maintain their identity, independence, and overall wellbeing. (NHS England 2023)</a:t>
          </a:r>
          <a:endParaRPr lang="en-US"/>
        </a:p>
      </dgm:t>
    </dgm:pt>
    <dgm:pt modelId="{316842C6-518F-456C-9520-E0C7024C8E02}" type="parTrans" cxnId="{21EAF7A0-B67F-4820-9188-B3DFDE0D55A5}">
      <dgm:prSet/>
      <dgm:spPr/>
      <dgm:t>
        <a:bodyPr/>
        <a:lstStyle/>
        <a:p>
          <a:endParaRPr lang="en-US"/>
        </a:p>
      </dgm:t>
    </dgm:pt>
    <dgm:pt modelId="{CF940973-0D5B-46EB-A722-9C54862E648E}" type="sibTrans" cxnId="{21EAF7A0-B67F-4820-9188-B3DFDE0D55A5}">
      <dgm:prSet/>
      <dgm:spPr/>
      <dgm:t>
        <a:bodyPr/>
        <a:lstStyle/>
        <a:p>
          <a:endParaRPr lang="en-US"/>
        </a:p>
      </dgm:t>
    </dgm:pt>
    <dgm:pt modelId="{C29692A0-42A4-4C64-8B12-7E35F8F14BC1}">
      <dgm:prSet/>
      <dgm:spPr/>
      <dgm:t>
        <a:bodyPr/>
        <a:lstStyle/>
        <a:p>
          <a:r>
            <a:rPr lang="en-GB" b="1"/>
            <a:t>What needs to be improved: </a:t>
          </a:r>
          <a:r>
            <a:rPr lang="en-GB"/>
            <a:t>Key improvements for residential care homes include </a:t>
          </a:r>
          <a:r>
            <a:rPr lang="en-GB" b="1"/>
            <a:t>better access to healthcare professionals</a:t>
          </a:r>
          <a:r>
            <a:rPr lang="en-GB"/>
            <a:t>, </a:t>
          </a:r>
          <a:r>
            <a:rPr lang="en-GB" b="1"/>
            <a:t>improved staff recruitment and retention</a:t>
          </a:r>
          <a:r>
            <a:rPr lang="en-GB"/>
            <a:t>, and </a:t>
          </a:r>
          <a:r>
            <a:rPr lang="en-GB" b="1"/>
            <a:t>greater use of digital health technologies</a:t>
          </a:r>
          <a:r>
            <a:rPr lang="en-GB"/>
            <a:t> to support proactive care and reduce emergency hospital visits. (NIHR 2021)Delivery services are adapting to an ageing population through </a:t>
          </a:r>
          <a:r>
            <a:rPr lang="en-GB" b="1"/>
            <a:t>assisted deliveries and easier ordering systems</a:t>
          </a:r>
          <a:r>
            <a:rPr lang="en-GB"/>
            <a:t>, while </a:t>
          </a:r>
          <a:r>
            <a:rPr lang="en-GB" b="1"/>
            <a:t>staff shortages in social care and logistics</a:t>
          </a:r>
          <a:r>
            <a:rPr lang="en-GB"/>
            <a:t> continue to create challenges in meeting growing demand</a:t>
          </a:r>
          <a:endParaRPr lang="en-US"/>
        </a:p>
      </dgm:t>
    </dgm:pt>
    <dgm:pt modelId="{FF7F47AA-825A-4AA5-AC66-FBDFF91CBD74}" type="parTrans" cxnId="{EDE3ECDF-D868-4073-9A30-0477972BC765}">
      <dgm:prSet/>
      <dgm:spPr/>
      <dgm:t>
        <a:bodyPr/>
        <a:lstStyle/>
        <a:p>
          <a:endParaRPr lang="en-US"/>
        </a:p>
      </dgm:t>
    </dgm:pt>
    <dgm:pt modelId="{ADA0246D-600D-4156-903F-28ECA05C8778}" type="sibTrans" cxnId="{EDE3ECDF-D868-4073-9A30-0477972BC765}">
      <dgm:prSet/>
      <dgm:spPr/>
      <dgm:t>
        <a:bodyPr/>
        <a:lstStyle/>
        <a:p>
          <a:endParaRPr lang="en-US"/>
        </a:p>
      </dgm:t>
    </dgm:pt>
    <dgm:pt modelId="{5719CC5E-D68E-4536-8D19-D83593CBF6AF}" type="pres">
      <dgm:prSet presAssocID="{A24236A8-0C5F-4B28-9F88-C599DDB9FBB6}" presName="Name0" presStyleCnt="0">
        <dgm:presLayoutVars>
          <dgm:dir/>
          <dgm:resizeHandles val="exact"/>
        </dgm:presLayoutVars>
      </dgm:prSet>
      <dgm:spPr/>
    </dgm:pt>
    <dgm:pt modelId="{34B69FF4-8DB0-4838-80BC-46C72D6B23AB}" type="pres">
      <dgm:prSet presAssocID="{CAC2C4B1-DE0F-444D-A3F5-45768CA8DCEB}" presName="node" presStyleLbl="node1" presStyleIdx="0" presStyleCnt="3">
        <dgm:presLayoutVars>
          <dgm:bulletEnabled val="1"/>
        </dgm:presLayoutVars>
      </dgm:prSet>
      <dgm:spPr/>
    </dgm:pt>
    <dgm:pt modelId="{A5C6D421-A05B-4408-A291-88CD744147AD}" type="pres">
      <dgm:prSet presAssocID="{A123FA62-857A-4CB3-ACDC-A7FCD7272C1B}" presName="sibTrans" presStyleLbl="sibTrans2D1" presStyleIdx="0" presStyleCnt="2"/>
      <dgm:spPr/>
    </dgm:pt>
    <dgm:pt modelId="{75A3BDE3-6E5B-41D1-A6A3-B647AF452E6E}" type="pres">
      <dgm:prSet presAssocID="{A123FA62-857A-4CB3-ACDC-A7FCD7272C1B}" presName="connectorText" presStyleLbl="sibTrans2D1" presStyleIdx="0" presStyleCnt="2"/>
      <dgm:spPr/>
    </dgm:pt>
    <dgm:pt modelId="{C7B12F88-B2CF-4115-8641-9DD89650A709}" type="pres">
      <dgm:prSet presAssocID="{470CDB1A-31E6-453D-9AF0-611455EB2065}" presName="node" presStyleLbl="node1" presStyleIdx="1" presStyleCnt="3">
        <dgm:presLayoutVars>
          <dgm:bulletEnabled val="1"/>
        </dgm:presLayoutVars>
      </dgm:prSet>
      <dgm:spPr/>
    </dgm:pt>
    <dgm:pt modelId="{FBAD2441-246E-4894-961E-F2E281E09027}" type="pres">
      <dgm:prSet presAssocID="{CF940973-0D5B-46EB-A722-9C54862E648E}" presName="sibTrans" presStyleLbl="sibTrans2D1" presStyleIdx="1" presStyleCnt="2"/>
      <dgm:spPr/>
    </dgm:pt>
    <dgm:pt modelId="{8C48BFEF-E195-414D-9F06-CAEA24CE4D11}" type="pres">
      <dgm:prSet presAssocID="{CF940973-0D5B-46EB-A722-9C54862E648E}" presName="connectorText" presStyleLbl="sibTrans2D1" presStyleIdx="1" presStyleCnt="2"/>
      <dgm:spPr/>
    </dgm:pt>
    <dgm:pt modelId="{B6A274A0-30C9-45EC-A2CC-967ED4E20DDB}" type="pres">
      <dgm:prSet presAssocID="{C29692A0-42A4-4C64-8B12-7E35F8F14BC1}" presName="node" presStyleLbl="node1" presStyleIdx="2" presStyleCnt="3">
        <dgm:presLayoutVars>
          <dgm:bulletEnabled val="1"/>
        </dgm:presLayoutVars>
      </dgm:prSet>
      <dgm:spPr/>
    </dgm:pt>
  </dgm:ptLst>
  <dgm:cxnLst>
    <dgm:cxn modelId="{C8BBFF1B-49BC-4458-8A7E-CA582D546CA5}" type="presOf" srcId="{CAC2C4B1-DE0F-444D-A3F5-45768CA8DCEB}" destId="{34B69FF4-8DB0-4838-80BC-46C72D6B23AB}" srcOrd="0" destOrd="0" presId="urn:microsoft.com/office/officeart/2005/8/layout/process1"/>
    <dgm:cxn modelId="{EDAA872F-9B7F-495D-A619-D35B2FE0FD1F}" type="presOf" srcId="{A123FA62-857A-4CB3-ACDC-A7FCD7272C1B}" destId="{75A3BDE3-6E5B-41D1-A6A3-B647AF452E6E}" srcOrd="1" destOrd="0" presId="urn:microsoft.com/office/officeart/2005/8/layout/process1"/>
    <dgm:cxn modelId="{98984530-E628-419B-85E5-A61CE825B0F4}" type="presOf" srcId="{C29692A0-42A4-4C64-8B12-7E35F8F14BC1}" destId="{B6A274A0-30C9-45EC-A2CC-967ED4E20DDB}" srcOrd="0" destOrd="0" presId="urn:microsoft.com/office/officeart/2005/8/layout/process1"/>
    <dgm:cxn modelId="{5CE9894B-CF8D-4FF3-9C8F-361D8C85A0C0}" type="presOf" srcId="{470CDB1A-31E6-453D-9AF0-611455EB2065}" destId="{C7B12F88-B2CF-4115-8641-9DD89650A709}" srcOrd="0" destOrd="0" presId="urn:microsoft.com/office/officeart/2005/8/layout/process1"/>
    <dgm:cxn modelId="{85BEF971-8A04-4CEC-9DE7-C64E28C41A44}" type="presOf" srcId="{CF940973-0D5B-46EB-A722-9C54862E648E}" destId="{FBAD2441-246E-4894-961E-F2E281E09027}" srcOrd="0" destOrd="0" presId="urn:microsoft.com/office/officeart/2005/8/layout/process1"/>
    <dgm:cxn modelId="{8F530291-87E1-4196-AB30-D8A712098A16}" type="presOf" srcId="{CF940973-0D5B-46EB-A722-9C54862E648E}" destId="{8C48BFEF-E195-414D-9F06-CAEA24CE4D11}" srcOrd="1" destOrd="0" presId="urn:microsoft.com/office/officeart/2005/8/layout/process1"/>
    <dgm:cxn modelId="{21EAF7A0-B67F-4820-9188-B3DFDE0D55A5}" srcId="{A24236A8-0C5F-4B28-9F88-C599DDB9FBB6}" destId="{470CDB1A-31E6-453D-9AF0-611455EB2065}" srcOrd="1" destOrd="0" parTransId="{316842C6-518F-456C-9520-E0C7024C8E02}" sibTransId="{CF940973-0D5B-46EB-A722-9C54862E648E}"/>
    <dgm:cxn modelId="{43814BA1-639B-4FF9-AAB8-BE6D57373EDC}" srcId="{A24236A8-0C5F-4B28-9F88-C599DDB9FBB6}" destId="{CAC2C4B1-DE0F-444D-A3F5-45768CA8DCEB}" srcOrd="0" destOrd="0" parTransId="{661502C8-3FB7-46C3-9436-5AAEDB5B54FC}" sibTransId="{A123FA62-857A-4CB3-ACDC-A7FCD7272C1B}"/>
    <dgm:cxn modelId="{FCC8F7DB-72D4-496E-BD6D-602706E5B32A}" type="presOf" srcId="{A123FA62-857A-4CB3-ACDC-A7FCD7272C1B}" destId="{A5C6D421-A05B-4408-A291-88CD744147AD}" srcOrd="0" destOrd="0" presId="urn:microsoft.com/office/officeart/2005/8/layout/process1"/>
    <dgm:cxn modelId="{EDE3ECDF-D868-4073-9A30-0477972BC765}" srcId="{A24236A8-0C5F-4B28-9F88-C599DDB9FBB6}" destId="{C29692A0-42A4-4C64-8B12-7E35F8F14BC1}" srcOrd="2" destOrd="0" parTransId="{FF7F47AA-825A-4AA5-AC66-FBDFF91CBD74}" sibTransId="{ADA0246D-600D-4156-903F-28ECA05C8778}"/>
    <dgm:cxn modelId="{ED777CF1-1BF2-4D85-8D50-8CCCD3F48946}" type="presOf" srcId="{A24236A8-0C5F-4B28-9F88-C599DDB9FBB6}" destId="{5719CC5E-D68E-4536-8D19-D83593CBF6AF}" srcOrd="0" destOrd="0" presId="urn:microsoft.com/office/officeart/2005/8/layout/process1"/>
    <dgm:cxn modelId="{ED270B66-5A1E-44E5-B8C4-E1AA9F2A1E6E}" type="presParOf" srcId="{5719CC5E-D68E-4536-8D19-D83593CBF6AF}" destId="{34B69FF4-8DB0-4838-80BC-46C72D6B23AB}" srcOrd="0" destOrd="0" presId="urn:microsoft.com/office/officeart/2005/8/layout/process1"/>
    <dgm:cxn modelId="{4F920189-6CC8-40E7-A5DD-8590AF3CDCF1}" type="presParOf" srcId="{5719CC5E-D68E-4536-8D19-D83593CBF6AF}" destId="{A5C6D421-A05B-4408-A291-88CD744147AD}" srcOrd="1" destOrd="0" presId="urn:microsoft.com/office/officeart/2005/8/layout/process1"/>
    <dgm:cxn modelId="{DFBC768B-6977-487D-A660-1B0FF084B5FC}" type="presParOf" srcId="{A5C6D421-A05B-4408-A291-88CD744147AD}" destId="{75A3BDE3-6E5B-41D1-A6A3-B647AF452E6E}" srcOrd="0" destOrd="0" presId="urn:microsoft.com/office/officeart/2005/8/layout/process1"/>
    <dgm:cxn modelId="{D3B7D647-6D1A-4B1D-88E5-7107870F378D}" type="presParOf" srcId="{5719CC5E-D68E-4536-8D19-D83593CBF6AF}" destId="{C7B12F88-B2CF-4115-8641-9DD89650A709}" srcOrd="2" destOrd="0" presId="urn:microsoft.com/office/officeart/2005/8/layout/process1"/>
    <dgm:cxn modelId="{A76D9287-30FC-4AB6-9335-1530D13CE9A7}" type="presParOf" srcId="{5719CC5E-D68E-4536-8D19-D83593CBF6AF}" destId="{FBAD2441-246E-4894-961E-F2E281E09027}" srcOrd="3" destOrd="0" presId="urn:microsoft.com/office/officeart/2005/8/layout/process1"/>
    <dgm:cxn modelId="{1B54A779-1486-4323-9AF4-E35D8D16D572}" type="presParOf" srcId="{FBAD2441-246E-4894-961E-F2E281E09027}" destId="{8C48BFEF-E195-414D-9F06-CAEA24CE4D11}" srcOrd="0" destOrd="0" presId="urn:microsoft.com/office/officeart/2005/8/layout/process1"/>
    <dgm:cxn modelId="{4F44A001-80D3-4FFE-8C3A-AEE632A86737}" type="presParOf" srcId="{5719CC5E-D68E-4536-8D19-D83593CBF6AF}" destId="{B6A274A0-30C9-45EC-A2CC-967ED4E20DDB}"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B69FF4-8DB0-4838-80BC-46C72D6B23AB}">
      <dsp:nvSpPr>
        <dsp:cNvPr id="0" name=""/>
        <dsp:cNvSpPr/>
      </dsp:nvSpPr>
      <dsp:spPr>
        <a:xfrm>
          <a:off x="9484" y="1489930"/>
          <a:ext cx="2834842" cy="401307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The residential care home</a:t>
          </a:r>
          <a:r>
            <a:rPr lang="en-GB" sz="1400" kern="1200"/>
            <a:t>:Residential care homes provide 24-hour accommodation and support for older adults who cannot live independently. They help maintain dignity, independence, and quality of life through person-centred care and community involvement (Gill, Ed 2025). UK residential care homes provide effective relationship-centred care, nutritious meals, and meaningful activities. However, improvements are needed in NHS integration, funding, staff retention, and digital technology to enhance care and reduce hospital admissions.</a:t>
          </a:r>
          <a:endParaRPr lang="en-US" sz="1400" kern="1200"/>
        </a:p>
      </dsp:txBody>
      <dsp:txXfrm>
        <a:off x="92514" y="1572960"/>
        <a:ext cx="2668782" cy="3847014"/>
      </dsp:txXfrm>
    </dsp:sp>
    <dsp:sp modelId="{A5C6D421-A05B-4408-A291-88CD744147AD}">
      <dsp:nvSpPr>
        <dsp:cNvPr id="0" name=""/>
        <dsp:cNvSpPr/>
      </dsp:nvSpPr>
      <dsp:spPr>
        <a:xfrm>
          <a:off x="3127811" y="3144947"/>
          <a:ext cx="600986" cy="7030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127811" y="3285555"/>
        <a:ext cx="420690" cy="421824"/>
      </dsp:txXfrm>
    </dsp:sp>
    <dsp:sp modelId="{C7B12F88-B2CF-4115-8641-9DD89650A709}">
      <dsp:nvSpPr>
        <dsp:cNvPr id="0" name=""/>
        <dsp:cNvSpPr/>
      </dsp:nvSpPr>
      <dsp:spPr>
        <a:xfrm>
          <a:off x="3978264" y="1489930"/>
          <a:ext cx="2834842" cy="401307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What works well: Residential care homes are most effective when they provide </a:t>
          </a:r>
          <a:r>
            <a:rPr lang="en-GB" sz="1400" b="1" kern="1200"/>
            <a:t>person-centred activities</a:t>
          </a:r>
          <a:r>
            <a:rPr lang="en-GB" sz="1400" kern="1200"/>
            <a:t>, </a:t>
          </a:r>
          <a:r>
            <a:rPr lang="en-GB" sz="1400" b="1" kern="1200"/>
            <a:t>a homely environment</a:t>
          </a:r>
          <a:r>
            <a:rPr lang="en-GB" sz="1400" kern="1200"/>
            <a:t>, and </a:t>
          </a:r>
          <a:r>
            <a:rPr lang="en-GB" sz="1400" b="1" kern="1200"/>
            <a:t>nutritional support</a:t>
          </a:r>
          <a:r>
            <a:rPr lang="en-GB" sz="1400" kern="1200"/>
            <a:t>, helping residents maintain their identity, independence, and overall wellbeing. (NHS England 2023)</a:t>
          </a:r>
          <a:endParaRPr lang="en-US" sz="1400" kern="1200"/>
        </a:p>
      </dsp:txBody>
      <dsp:txXfrm>
        <a:off x="4061294" y="1572960"/>
        <a:ext cx="2668782" cy="3847014"/>
      </dsp:txXfrm>
    </dsp:sp>
    <dsp:sp modelId="{FBAD2441-246E-4894-961E-F2E281E09027}">
      <dsp:nvSpPr>
        <dsp:cNvPr id="0" name=""/>
        <dsp:cNvSpPr/>
      </dsp:nvSpPr>
      <dsp:spPr>
        <a:xfrm>
          <a:off x="7096591" y="3144947"/>
          <a:ext cx="600986" cy="7030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096591" y="3285555"/>
        <a:ext cx="420690" cy="421824"/>
      </dsp:txXfrm>
    </dsp:sp>
    <dsp:sp modelId="{B6A274A0-30C9-45EC-A2CC-967ED4E20DDB}">
      <dsp:nvSpPr>
        <dsp:cNvPr id="0" name=""/>
        <dsp:cNvSpPr/>
      </dsp:nvSpPr>
      <dsp:spPr>
        <a:xfrm>
          <a:off x="7947043" y="1489930"/>
          <a:ext cx="2834842" cy="401307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What needs to be improved: </a:t>
          </a:r>
          <a:r>
            <a:rPr lang="en-GB" sz="1400" kern="1200"/>
            <a:t>Key improvements for residential care homes include </a:t>
          </a:r>
          <a:r>
            <a:rPr lang="en-GB" sz="1400" b="1" kern="1200"/>
            <a:t>better access to healthcare professionals</a:t>
          </a:r>
          <a:r>
            <a:rPr lang="en-GB" sz="1400" kern="1200"/>
            <a:t>, </a:t>
          </a:r>
          <a:r>
            <a:rPr lang="en-GB" sz="1400" b="1" kern="1200"/>
            <a:t>improved staff recruitment and retention</a:t>
          </a:r>
          <a:r>
            <a:rPr lang="en-GB" sz="1400" kern="1200"/>
            <a:t>, and </a:t>
          </a:r>
          <a:r>
            <a:rPr lang="en-GB" sz="1400" b="1" kern="1200"/>
            <a:t>greater use of digital health technologies</a:t>
          </a:r>
          <a:r>
            <a:rPr lang="en-GB" sz="1400" kern="1200"/>
            <a:t> to support proactive care and reduce emergency hospital visits. (NIHR 2021)Delivery services are adapting to an ageing population through </a:t>
          </a:r>
          <a:r>
            <a:rPr lang="en-GB" sz="1400" b="1" kern="1200"/>
            <a:t>assisted deliveries and easier ordering systems</a:t>
          </a:r>
          <a:r>
            <a:rPr lang="en-GB" sz="1400" kern="1200"/>
            <a:t>, while </a:t>
          </a:r>
          <a:r>
            <a:rPr lang="en-GB" sz="1400" b="1" kern="1200"/>
            <a:t>staff shortages in social care and logistics</a:t>
          </a:r>
          <a:r>
            <a:rPr lang="en-GB" sz="1400" kern="1200"/>
            <a:t> continue to create challenges in meeting growing demand</a:t>
          </a:r>
          <a:endParaRPr lang="en-US" sz="1400" kern="1200"/>
        </a:p>
      </dsp:txBody>
      <dsp:txXfrm>
        <a:off x="8030073" y="1572960"/>
        <a:ext cx="2668782" cy="3847014"/>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7ED633-8474-4FF4-B02A-053151DD43D1}" type="datetimeFigureOut">
              <a:t>6/25/2026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30F298-E2CB-4E00-B4E0-918A3C809990}" type="slidenum">
              <a:t>‹#›</a:t>
            </a:fld>
            <a:endParaRPr lang="en-GB"/>
          </a:p>
        </p:txBody>
      </p:sp>
    </p:spTree>
    <p:extLst>
      <p:ext uri="{BB962C8B-B14F-4D97-AF65-F5344CB8AC3E}">
        <p14:creationId xmlns:p14="http://schemas.microsoft.com/office/powerpoint/2010/main" val="2298608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pubmed.ncbi.nlm.nih.gov/?term=%22Backhouse%20T%22%5bAuthor%5d"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0000"/>
              </a:lnSpc>
              <a:spcBef>
                <a:spcPts val="1000"/>
              </a:spcBef>
              <a:buFont typeface="Arial"/>
              <a:buChar char="•"/>
            </a:pPr>
            <a:r>
              <a:rPr lang="en-US">
                <a:solidFill>
                  <a:srgbClr val="131313"/>
                </a:solidFill>
              </a:rPr>
              <a:t>This presentation is going to cover the evaluation of care, theories of ageing, policies and regulations ,technology innovation, case study and recommendations in the Uk </a:t>
            </a:r>
            <a:endParaRPr lang="en-US"/>
          </a:p>
          <a:p>
            <a:pPr marL="285750" indent="-285750">
              <a:lnSpc>
                <a:spcPct val="120000"/>
              </a:lnSpc>
              <a:spcBef>
                <a:spcPts val="1000"/>
              </a:spcBef>
              <a:buFont typeface="Arial"/>
              <a:buChar char="•"/>
            </a:pPr>
            <a:r>
              <a:rPr lang="en-US">
                <a:solidFill>
                  <a:srgbClr val="131313"/>
                </a:solidFill>
              </a:rPr>
              <a:t>Ageing is </a:t>
            </a:r>
            <a:r>
              <a:rPr lang="en-US" err="1">
                <a:solidFill>
                  <a:srgbClr val="131313"/>
                </a:solidFill>
              </a:rPr>
              <a:t>charactarised</a:t>
            </a:r>
            <a:r>
              <a:rPr lang="en-US">
                <a:solidFill>
                  <a:srgbClr val="131313"/>
                </a:solidFill>
              </a:rPr>
              <a:t> by a gradual loss of physiological integrity that impairs function and raises the </a:t>
            </a:r>
            <a:r>
              <a:rPr lang="en-US" err="1">
                <a:solidFill>
                  <a:srgbClr val="131313"/>
                </a:solidFill>
              </a:rPr>
              <a:t>riskofdying</a:t>
            </a:r>
            <a:r>
              <a:rPr lang="en-US">
                <a:solidFill>
                  <a:srgbClr val="131313"/>
                </a:solidFill>
              </a:rPr>
              <a:t> (Lepez-</a:t>
            </a:r>
            <a:r>
              <a:rPr lang="en-US" err="1">
                <a:solidFill>
                  <a:srgbClr val="131313"/>
                </a:solidFill>
              </a:rPr>
              <a:t>Otin</a:t>
            </a:r>
            <a:r>
              <a:rPr lang="en-US">
                <a:solidFill>
                  <a:srgbClr val="131313"/>
                </a:solidFill>
              </a:rPr>
              <a:t> et al 2013),but age on the other hand is just a number. There are 3 types </a:t>
            </a:r>
            <a:r>
              <a:rPr lang="en-US" err="1">
                <a:solidFill>
                  <a:srgbClr val="131313"/>
                </a:solidFill>
              </a:rPr>
              <a:t>ofageing</a:t>
            </a:r>
            <a:r>
              <a:rPr lang="en-US">
                <a:solidFill>
                  <a:srgbClr val="131313"/>
                </a:solidFill>
              </a:rPr>
              <a:t>  </a:t>
            </a:r>
            <a:r>
              <a:rPr lang="en-US" err="1">
                <a:solidFill>
                  <a:srgbClr val="131313"/>
                </a:solidFill>
              </a:rPr>
              <a:t>theoriesknown</a:t>
            </a:r>
            <a:r>
              <a:rPr lang="en-US">
                <a:solidFill>
                  <a:srgbClr val="131313"/>
                </a:solidFill>
              </a:rPr>
              <a:t> as biological, spiritual and social. </a:t>
            </a:r>
            <a:endParaRPr lang="en-US"/>
          </a:p>
          <a:p>
            <a:pPr marL="285750" indent="-285750">
              <a:lnSpc>
                <a:spcPct val="120000"/>
              </a:lnSpc>
              <a:spcBef>
                <a:spcPts val="1000"/>
              </a:spcBef>
              <a:buFont typeface="Arial"/>
              <a:buChar char="•"/>
            </a:pPr>
            <a:r>
              <a:rPr lang="en-US">
                <a:solidFill>
                  <a:srgbClr val="131313"/>
                </a:solidFill>
              </a:rPr>
              <a:t>Biological theory is  the ageing process from a physiological and anatomical standpoint ,</a:t>
            </a:r>
            <a:r>
              <a:rPr lang="en-US" err="1">
                <a:solidFill>
                  <a:srgbClr val="131313"/>
                </a:solidFill>
              </a:rPr>
              <a:t>includestructural,functional</a:t>
            </a:r>
            <a:r>
              <a:rPr lang="en-US">
                <a:solidFill>
                  <a:srgbClr val="131313"/>
                </a:solidFill>
              </a:rPr>
              <a:t>, and physical aspects.</a:t>
            </a:r>
            <a:endParaRPr lang="en-US"/>
          </a:p>
          <a:p>
            <a:pPr marL="285750" indent="-285750">
              <a:lnSpc>
                <a:spcPct val="120000"/>
              </a:lnSpc>
              <a:spcBef>
                <a:spcPts val="1000"/>
              </a:spcBef>
              <a:buFont typeface="Arial"/>
              <a:buChar char="•"/>
            </a:pPr>
            <a:r>
              <a:rPr lang="en-US">
                <a:solidFill>
                  <a:srgbClr val="131313"/>
                </a:solidFill>
              </a:rPr>
              <a:t>Key Biological Theories: </a:t>
            </a:r>
            <a:endParaRPr lang="en-US"/>
          </a:p>
          <a:p>
            <a:pPr marL="285750" indent="-285750">
              <a:lnSpc>
                <a:spcPct val="120000"/>
              </a:lnSpc>
              <a:spcBef>
                <a:spcPts val="1000"/>
              </a:spcBef>
              <a:buFont typeface="Arial"/>
              <a:buChar char="•"/>
            </a:pPr>
            <a:r>
              <a:rPr lang="en-US">
                <a:solidFill>
                  <a:srgbClr val="131313"/>
                </a:solidFill>
              </a:rPr>
              <a:t>Genetic theories: Genes program ageing (DNA control, cellular senescence).</a:t>
            </a:r>
            <a:endParaRPr lang="en-US"/>
          </a:p>
          <a:p>
            <a:pPr marL="285750" indent="-285750">
              <a:lnSpc>
                <a:spcPct val="120000"/>
              </a:lnSpc>
              <a:spcBef>
                <a:spcPts val="1000"/>
              </a:spcBef>
              <a:buFont typeface="Arial"/>
              <a:buChar char="•"/>
            </a:pPr>
            <a:r>
              <a:rPr lang="en-US">
                <a:solidFill>
                  <a:srgbClr val="131313"/>
                </a:solidFill>
              </a:rPr>
              <a:t>Damage/Error theories: Cellular and molecular damage accumulates to produce ageing.</a:t>
            </a:r>
            <a:endParaRPr lang="en-US"/>
          </a:p>
          <a:p>
            <a:pPr marL="285750" indent="-285750">
              <a:lnSpc>
                <a:spcPct val="120000"/>
              </a:lnSpc>
              <a:spcBef>
                <a:spcPts val="1000"/>
              </a:spcBef>
              <a:buFont typeface="Arial"/>
              <a:buChar char="•"/>
            </a:pPr>
            <a:r>
              <a:rPr lang="en-US">
                <a:solidFill>
                  <a:srgbClr val="131313"/>
                </a:solidFill>
              </a:rPr>
              <a:t>According to mitochondrial hypothesis, damage to the mitochondria promotes malfunction </a:t>
            </a:r>
            <a:r>
              <a:rPr lang="en-US" err="1">
                <a:solidFill>
                  <a:srgbClr val="131313"/>
                </a:solidFill>
              </a:rPr>
              <a:t>anddecreasesenergy</a:t>
            </a:r>
            <a:r>
              <a:rPr lang="en-US">
                <a:solidFill>
                  <a:srgbClr val="131313"/>
                </a:solidFill>
              </a:rPr>
              <a:t>.</a:t>
            </a:r>
            <a:endParaRPr lang="en-US"/>
          </a:p>
          <a:p>
            <a:pPr marL="285750" indent="-285750">
              <a:lnSpc>
                <a:spcPct val="120000"/>
              </a:lnSpc>
              <a:spcBef>
                <a:spcPts val="1000"/>
              </a:spcBef>
              <a:buFont typeface="Arial"/>
              <a:buChar char="•"/>
            </a:pPr>
            <a:r>
              <a:rPr lang="en-US">
                <a:solidFill>
                  <a:srgbClr val="131313"/>
                </a:solidFill>
              </a:rPr>
              <a:t>Immune system theory: A weakened immune system makes a person more susceptible to illness. </a:t>
            </a:r>
            <a:endParaRPr lang="en-US"/>
          </a:p>
          <a:p>
            <a:pPr marL="285750" indent="-285750">
              <a:lnSpc>
                <a:spcPct val="120000"/>
              </a:lnSpc>
              <a:spcBef>
                <a:spcPts val="1000"/>
              </a:spcBef>
              <a:buFont typeface="Arial"/>
              <a:buChar char="•"/>
            </a:pPr>
            <a:r>
              <a:rPr lang="en-US">
                <a:solidFill>
                  <a:srgbClr val="131313"/>
                </a:solidFill>
              </a:rPr>
              <a:t>Biological theories are important because it help to aid in the explanation of how elderly persons' bodies change.</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7530F298-E2CB-4E00-B4E0-918A3C809990}" type="slidenum">
              <a:t>2</a:t>
            </a:fld>
            <a:endParaRPr lang="en-GB"/>
          </a:p>
        </p:txBody>
      </p:sp>
    </p:spTree>
    <p:extLst>
      <p:ext uri="{BB962C8B-B14F-4D97-AF65-F5344CB8AC3E}">
        <p14:creationId xmlns:p14="http://schemas.microsoft.com/office/powerpoint/2010/main" val="42662831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solidFill>
                  <a:srgbClr val="131313"/>
                </a:solidFill>
              </a:rPr>
              <a:t>Because the UK's ageing population is changing the country's public services, economy, and society, it is extremely important. Rising life </a:t>
            </a:r>
            <a:r>
              <a:rPr lang="en-GB" err="1">
                <a:solidFill>
                  <a:srgbClr val="131313"/>
                </a:solidFill>
              </a:rPr>
              <a:t>expectancyand</a:t>
            </a:r>
            <a:r>
              <a:rPr lang="en-GB">
                <a:solidFill>
                  <a:srgbClr val="131313"/>
                </a:solidFill>
              </a:rPr>
              <a:t> declining birth rates put tremendous strain on pensions and the NHS, but they also fuel a significant "silver economy" through </a:t>
            </a:r>
            <a:r>
              <a:rPr lang="en-GB" err="1">
                <a:solidFill>
                  <a:srgbClr val="131313"/>
                </a:solidFill>
              </a:rPr>
              <a:t>consumerpurchasing</a:t>
            </a:r>
            <a:r>
              <a:rPr lang="en-GB">
                <a:solidFill>
                  <a:srgbClr val="131313"/>
                </a:solidFill>
              </a:rPr>
              <a:t>, volunteerism, and support between generations Office for national statistic (2021).</a:t>
            </a:r>
            <a:endParaRPr lang="en-GB"/>
          </a:p>
          <a:p>
            <a:pPr marL="285750" indent="-285750">
              <a:lnSpc>
                <a:spcPct val="120000"/>
              </a:lnSpc>
              <a:spcBef>
                <a:spcPts val="1000"/>
              </a:spcBef>
              <a:buFont typeface="Arial"/>
              <a:buChar char="•"/>
            </a:pPr>
            <a:r>
              <a:rPr lang="en-GB" b="1">
                <a:solidFill>
                  <a:srgbClr val="131313"/>
                </a:solidFill>
              </a:rPr>
              <a:t>Evaluating the needs of senior citizens entails taking into account their general well-being rather than just one facet of their health.</a:t>
            </a:r>
            <a:endParaRPr lang="en-US"/>
          </a:p>
          <a:p>
            <a:pPr marL="285750" indent="-285750">
              <a:lnSpc>
                <a:spcPct val="120000"/>
              </a:lnSpc>
              <a:spcBef>
                <a:spcPts val="1000"/>
              </a:spcBef>
              <a:buFont typeface="Arial"/>
              <a:buChar char="•"/>
            </a:pPr>
            <a:r>
              <a:rPr lang="en-GB" b="1">
                <a:solidFill>
                  <a:srgbClr val="131313"/>
                </a:solidFill>
              </a:rPr>
              <a:t>Physical needs include correct diet, medication management, mobility help, and routine health examinations.</a:t>
            </a:r>
            <a:endParaRPr lang="en-GB"/>
          </a:p>
          <a:p>
            <a:pPr marL="285750" indent="-285750">
              <a:lnSpc>
                <a:spcPct val="120000"/>
              </a:lnSpc>
              <a:spcBef>
                <a:spcPts val="1000"/>
              </a:spcBef>
              <a:buFont typeface="Arial"/>
              <a:buChar char="•"/>
            </a:pPr>
            <a:r>
              <a:rPr lang="en-GB" b="1">
                <a:solidFill>
                  <a:srgbClr val="131313"/>
                </a:solidFill>
              </a:rPr>
              <a:t>Opportunities for social connection, community involvement, and relationship maintenance are examples of social needs.</a:t>
            </a:r>
            <a:endParaRPr lang="en-US"/>
          </a:p>
          <a:p>
            <a:pPr marL="285750" indent="-285750">
              <a:lnSpc>
                <a:spcPct val="120000"/>
              </a:lnSpc>
              <a:spcBef>
                <a:spcPts val="1000"/>
              </a:spcBef>
              <a:buFont typeface="Arial"/>
              <a:buChar char="•"/>
            </a:pPr>
            <a:r>
              <a:rPr lang="en-GB" b="1">
                <a:solidFill>
                  <a:srgbClr val="131313"/>
                </a:solidFill>
              </a:rPr>
              <a:t>Mental needs include activities that stimulate the mind, assistance with mental health concerns, and a sense of direction.</a:t>
            </a:r>
            <a:endParaRPr lang="en-US"/>
          </a:p>
          <a:p>
            <a:pPr marL="285750" indent="-285750">
              <a:lnSpc>
                <a:spcPct val="120000"/>
              </a:lnSpc>
              <a:spcBef>
                <a:spcPts val="1000"/>
              </a:spcBef>
              <a:buFont typeface="Arial"/>
              <a:buChar char="•"/>
            </a:pPr>
            <a:r>
              <a:rPr lang="en-GB" b="1">
                <a:solidFill>
                  <a:srgbClr val="131313"/>
                </a:solidFill>
              </a:rPr>
              <a:t>• Emotional Needs: Listening to their worries, showing empathy, and offering emotional support (Age UK, 2022; WHO, 2015)</a:t>
            </a:r>
            <a:endParaRPr lang="en-US"/>
          </a:p>
          <a:p>
            <a:pPr marL="285750" indent="-285750">
              <a:lnSpc>
                <a:spcPct val="120000"/>
              </a:lnSpc>
              <a:spcBef>
                <a:spcPts val="1000"/>
              </a:spcBef>
              <a:buFont typeface="Arial"/>
              <a:buChar char="•"/>
            </a:pPr>
            <a:r>
              <a:rPr lang="en-GB" b="1">
                <a:solidFill>
                  <a:srgbClr val="131313"/>
                </a:solidFill>
              </a:rPr>
              <a:t>According to the World Bank the UK's  dependency ratio is around 57.8%   ( young  as well as older people Trading Economy 2025)</a:t>
            </a:r>
            <a:endParaRPr lang="en-US"/>
          </a:p>
          <a:p>
            <a:pPr marL="285750" indent="-285750">
              <a:lnSpc>
                <a:spcPct val="120000"/>
              </a:lnSpc>
              <a:spcBef>
                <a:spcPts val="1000"/>
              </a:spcBef>
              <a:buFont typeface="Arial"/>
              <a:buChar char="•"/>
            </a:pPr>
            <a:r>
              <a:rPr lang="en-GB" b="1">
                <a:solidFill>
                  <a:srgbClr val="131313"/>
                </a:solidFill>
              </a:rPr>
              <a:t>The UK's dependency ratio people age 65+ per 100 working  age  people was 30.8% in 2024 (OECD 2024, Trading Economy 2025 andONS2025).</a:t>
            </a:r>
            <a:endParaRPr lang="en-US"/>
          </a:p>
          <a:p>
            <a:pPr marL="285750" indent="-285750">
              <a:lnSpc>
                <a:spcPct val="120000"/>
              </a:lnSpc>
              <a:spcBef>
                <a:spcPts val="1000"/>
              </a:spcBef>
              <a:buFont typeface="Arial"/>
              <a:buChar char="•"/>
            </a:pPr>
            <a:r>
              <a:rPr lang="en-GB">
                <a:solidFill>
                  <a:srgbClr val="131313"/>
                </a:solidFill>
              </a:rPr>
              <a:t>The three interrelated pillars of elder care are policy, innovation, and empowerment. Policy ensures the safety nets that make this care accessible </a:t>
            </a:r>
            <a:r>
              <a:rPr lang="en-GB" err="1">
                <a:solidFill>
                  <a:srgbClr val="131313"/>
                </a:solidFill>
              </a:rPr>
              <a:t>andsustainable</a:t>
            </a:r>
            <a:r>
              <a:rPr lang="en-GB">
                <a:solidFill>
                  <a:srgbClr val="131313"/>
                </a:solidFill>
              </a:rPr>
              <a:t> across physical, emotional, and social requirements; innovation develops customised tools that maintain independence; </a:t>
            </a:r>
            <a:r>
              <a:rPr lang="en-GB" err="1">
                <a:solidFill>
                  <a:srgbClr val="131313"/>
                </a:solidFill>
              </a:rPr>
              <a:t>andempowerment</a:t>
            </a:r>
            <a:r>
              <a:rPr lang="en-GB">
                <a:solidFill>
                  <a:srgbClr val="131313"/>
                </a:solidFill>
              </a:rPr>
              <a:t> promotes self-worth and decision-making </a:t>
            </a:r>
            <a:r>
              <a:rPr lang="en-GB">
                <a:solidFill>
                  <a:srgbClr val="1B1B1B"/>
                </a:solidFill>
                <a:highlight>
                  <a:srgbClr val="FFFFFF"/>
                </a:highlight>
              </a:rPr>
              <a:t>,</a:t>
            </a:r>
            <a:r>
              <a:rPr lang="en-GB" u="sng" err="1">
                <a:solidFill>
                  <a:srgbClr val="005EA2"/>
                </a:solidFill>
                <a:highlight>
                  <a:srgbClr val="FFFFFF"/>
                </a:highlight>
              </a:rPr>
              <a:t>Xu,H</a:t>
            </a:r>
            <a:r>
              <a:rPr lang="en-GB" u="sng">
                <a:solidFill>
                  <a:srgbClr val="005EA2"/>
                </a:solidFill>
                <a:highlight>
                  <a:srgbClr val="FFFFFF"/>
                </a:highlight>
              </a:rPr>
              <a:t> , </a:t>
            </a:r>
            <a:r>
              <a:rPr lang="en-GB" u="sng" err="1">
                <a:solidFill>
                  <a:srgbClr val="005EA2"/>
                </a:solidFill>
                <a:highlight>
                  <a:srgbClr val="FFFFFF"/>
                </a:highlight>
              </a:rPr>
              <a:t>Xie,B</a:t>
            </a:r>
            <a:r>
              <a:rPr lang="en-GB" u="sng">
                <a:solidFill>
                  <a:srgbClr val="005EA2"/>
                </a:solidFill>
                <a:highlight>
                  <a:srgbClr val="FFFFFF"/>
                </a:highlight>
              </a:rPr>
              <a:t> and </a:t>
            </a:r>
            <a:r>
              <a:rPr lang="en-GB" u="sng" err="1">
                <a:solidFill>
                  <a:srgbClr val="005EA2"/>
                </a:solidFill>
                <a:highlight>
                  <a:srgbClr val="FFFFFF"/>
                </a:highlight>
              </a:rPr>
              <a:t>Chang,C</a:t>
            </a:r>
            <a:r>
              <a:rPr lang="en-GB" u="sng">
                <a:solidFill>
                  <a:srgbClr val="005EA2"/>
                </a:solidFill>
                <a:highlight>
                  <a:srgbClr val="FFFFFF"/>
                </a:highlight>
              </a:rPr>
              <a:t>, H (2023) </a:t>
            </a:r>
            <a:endParaRPr lang="en-GB"/>
          </a:p>
        </p:txBody>
      </p:sp>
      <p:sp>
        <p:nvSpPr>
          <p:cNvPr id="4" name="Slide Number Placeholder 3"/>
          <p:cNvSpPr>
            <a:spLocks noGrp="1"/>
          </p:cNvSpPr>
          <p:nvPr>
            <p:ph type="sldNum" sz="quarter" idx="5"/>
          </p:nvPr>
        </p:nvSpPr>
        <p:spPr/>
        <p:txBody>
          <a:bodyPr/>
          <a:lstStyle/>
          <a:p>
            <a:fld id="{7530F298-E2CB-4E00-B4E0-918A3C809990}" type="slidenum">
              <a:t>3</a:t>
            </a:fld>
            <a:endParaRPr lang="en-GB"/>
          </a:p>
        </p:txBody>
      </p:sp>
    </p:spTree>
    <p:extLst>
      <p:ext uri="{BB962C8B-B14F-4D97-AF65-F5344CB8AC3E}">
        <p14:creationId xmlns:p14="http://schemas.microsoft.com/office/powerpoint/2010/main" val="4166247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Social theories of ageing explore how society shapes, and is shaped by, the experiences of growing older. They help explain the social, psychological, and structural changes associated with later life.</a:t>
            </a:r>
          </a:p>
          <a:p>
            <a:pPr marL="285750" indent="-285750">
              <a:lnSpc>
                <a:spcPct val="90000"/>
              </a:lnSpc>
              <a:spcBef>
                <a:spcPts val="1000"/>
              </a:spcBef>
              <a:buFont typeface="Arial"/>
              <a:buChar char="•"/>
            </a:pPr>
            <a:r>
              <a:rPr lang="en-GB"/>
              <a:t>The key social theories include activity which is  Maintaining middle-aged social roles and activity levels for as long as feasible is the most effective method to age. It makes the case that sustained involvement, voluntary work, and social connection increase life happiness and postpone the onset of cognitive or physical decline( Ruth, A,W 2021).</a:t>
            </a:r>
            <a:endParaRPr lang="en-US"/>
          </a:p>
          <a:p>
            <a:pPr marL="285750" indent="-285750">
              <a:lnSpc>
                <a:spcPct val="90000"/>
              </a:lnSpc>
              <a:spcBef>
                <a:spcPts val="1000"/>
              </a:spcBef>
              <a:buFont typeface="Arial"/>
              <a:buChar char="•"/>
            </a:pPr>
            <a:r>
              <a:rPr lang="en-GB"/>
              <a:t>As people age, they naturally retreat from society sometimes known as (disengagement)  this process gives elders time for reflection while enabling younger people to assume positions previously occupied by older generations, guaranteeing smooth society operation( Miah A,R 2019).</a:t>
            </a:r>
          </a:p>
          <a:p>
            <a:pPr marL="285750" indent="-285750">
              <a:lnSpc>
                <a:spcPct val="90000"/>
              </a:lnSpc>
              <a:spcBef>
                <a:spcPts val="1000"/>
              </a:spcBef>
              <a:buFont typeface="Arial"/>
              <a:buChar char="•"/>
            </a:pPr>
            <a:r>
              <a:rPr lang="en-GB"/>
              <a:t>Continuity is where  older individuals work to preserve consistency in their internal (personality, beliefs) and outward (relationships, activities) structures. (Burbank , P, M 1986).</a:t>
            </a:r>
            <a:endParaRPr lang="en-US"/>
          </a:p>
          <a:p>
            <a:pPr marL="285750" indent="-285750">
              <a:lnSpc>
                <a:spcPct val="90000"/>
              </a:lnSpc>
              <a:spcBef>
                <a:spcPts val="1000"/>
              </a:spcBef>
              <a:buFont typeface="Arial"/>
              <a:buChar char="•"/>
            </a:pPr>
            <a:r>
              <a:rPr lang="en-GB"/>
              <a:t>Life course is a lifelong process influenced by social settings, historical occurrences, and personal decisions.  This highlights how early experiences—such as health, education, and financial standing—have a significant impact on opportunities and quality of life in later years, </a:t>
            </a:r>
            <a:r>
              <a:rPr lang="en-GB">
                <a:highlight>
                  <a:srgbClr val="FFFFFF"/>
                </a:highlight>
              </a:rPr>
              <a:t> </a:t>
            </a:r>
            <a:r>
              <a:rPr lang="en-GB"/>
              <a:t>Ron Pohl (2014).</a:t>
            </a:r>
          </a:p>
          <a:p>
            <a:pPr marL="285750" indent="-285750">
              <a:lnSpc>
                <a:spcPct val="90000"/>
              </a:lnSpc>
              <a:spcBef>
                <a:spcPts val="1000"/>
              </a:spcBef>
              <a:buFont typeface="Arial"/>
              <a:buChar char="•"/>
            </a:pPr>
            <a:r>
              <a:rPr lang="en-GB"/>
              <a:t>Theories offer a methodical framework for comprehending the social, psychological, and biological aspects of ageing. They guide the delivery of care by creating person-centred, dignified, and highly individualised support methods, and they aid in assessing the quality of care by recognising physical or emotional </a:t>
            </a:r>
            <a:r>
              <a:rPr lang="en-GB" err="1"/>
              <a:t>requirements.Using</a:t>
            </a:r>
            <a:r>
              <a:rPr lang="en-GB"/>
              <a:t> theoretical frameworks to assess and provide treatment has a number of important benefits: includes shaping the provision of care, guide communication </a:t>
            </a:r>
            <a:r>
              <a:rPr lang="en-GB" err="1"/>
              <a:t>stractegies</a:t>
            </a:r>
            <a:r>
              <a:rPr lang="en-GB"/>
              <a:t>, (</a:t>
            </a:r>
            <a:r>
              <a:rPr lang="en-GB">
                <a:solidFill>
                  <a:srgbClr val="005EA2"/>
                </a:solidFill>
                <a:highlight>
                  <a:srgbClr val="FFFFFF"/>
                </a:highlight>
                <a:hlinkClick r:id="rId3"/>
              </a:rPr>
              <a:t> Backhouse</a:t>
            </a:r>
            <a:r>
              <a:rPr lang="en-GB" u="sng">
                <a:solidFill>
                  <a:srgbClr val="005EA2"/>
                </a:solidFill>
                <a:highlight>
                  <a:srgbClr val="FFFFFF"/>
                </a:highlight>
              </a:rPr>
              <a:t>, T et al 2024)</a:t>
            </a:r>
            <a:endParaRPr lang="en-GB"/>
          </a:p>
          <a:p>
            <a:pPr marL="285750" indent="-285750">
              <a:lnSpc>
                <a:spcPct val="90000"/>
              </a:lnSpc>
              <a:spcBef>
                <a:spcPts val="1000"/>
              </a:spcBef>
              <a:buFont typeface="Arial"/>
              <a:buChar char="•"/>
            </a:pPr>
            <a:r>
              <a:rPr lang="en-GB"/>
              <a:t>Customises Physical and Emotional Environments: Environmental theories, including the Law of Person-Environment Fit, assist carers in modifying lighting, noise levels, and spatial arrangements to accommodate older individuals' deteriorating functional skills, hence reducing frustration and fostering independence</a:t>
            </a:r>
            <a:endParaRPr lang="en-GB">
              <a:ea typeface="Calibri"/>
              <a:cs typeface="Calibri"/>
            </a:endParaRPr>
          </a:p>
          <a:p>
            <a:pPr marL="285750" indent="-285750">
              <a:lnSpc>
                <a:spcPct val="90000"/>
              </a:lnSpc>
              <a:spcBef>
                <a:spcPts val="1000"/>
              </a:spcBef>
              <a:buFont typeface="Arial"/>
              <a:buChar char="•"/>
            </a:pPr>
            <a:r>
              <a:rPr lang="en-GB"/>
              <a:t>Evaluates Social Health: According to the Activity Theory, maintaining social and physical activity promotes healthy ageing. The degree to which facilities or care plans incorporate social connections, hobbies, and meaningful activities to prevent isolation can be used to assess the quality of care provided. (Activity theory 2020)</a:t>
            </a:r>
            <a:endParaRPr lang="en-GB">
              <a:ea typeface="Calibri"/>
              <a:cs typeface="Calibri"/>
            </a:endParaRPr>
          </a:p>
        </p:txBody>
      </p:sp>
      <p:sp>
        <p:nvSpPr>
          <p:cNvPr id="4" name="Slide Number Placeholder 3"/>
          <p:cNvSpPr>
            <a:spLocks noGrp="1"/>
          </p:cNvSpPr>
          <p:nvPr>
            <p:ph type="sldNum" sz="quarter" idx="5"/>
          </p:nvPr>
        </p:nvSpPr>
        <p:spPr/>
        <p:txBody>
          <a:bodyPr/>
          <a:lstStyle/>
          <a:p>
            <a:fld id="{7530F298-E2CB-4E00-B4E0-918A3C809990}" type="slidenum">
              <a:t>4</a:t>
            </a:fld>
            <a:endParaRPr lang="en-GB"/>
          </a:p>
        </p:txBody>
      </p:sp>
    </p:spTree>
    <p:extLst>
      <p:ext uri="{BB962C8B-B14F-4D97-AF65-F5344CB8AC3E}">
        <p14:creationId xmlns:p14="http://schemas.microsoft.com/office/powerpoint/2010/main" val="3638951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In England, adult social care is governed under the Care Act of 2014. Its fundamental guidelines are based on the idea of personal welfare and give unpaid carers the same rights as the people they look after. Local government has a legal duty to ensure that all care decisions support and improve a person's physical, mental, and emotional wellbeing. Local government is responsible for providing or arranging services that prevent or delay increasing care needs through early intervention and community support. nationwide Eligibility: A uniform nationwide cutoff point for determining eligibility for care and assistance paid by the council throughout England. (Care Act 2014)</a:t>
            </a:r>
            <a:endParaRPr lang="en-US"/>
          </a:p>
          <a:p>
            <a:pPr marL="285750" indent="-285750">
              <a:lnSpc>
                <a:spcPct val="90000"/>
              </a:lnSpc>
              <a:spcBef>
                <a:spcPts val="1000"/>
              </a:spcBef>
              <a:buFont typeface="Arial"/>
              <a:buChar char="•"/>
            </a:pPr>
            <a:r>
              <a:rPr lang="en-GB"/>
              <a:t>Equality Act 2010, The fundamental UK law that legally shields people from victimisation, harassment, and discrimination in the workplace and larger society is the Equality Act 2010. It unified more than 116 different anti-discrimination statutes into a single framework. Protected characteristics include </a:t>
            </a:r>
            <a:r>
              <a:rPr lang="en-GB" err="1"/>
              <a:t>age,sex</a:t>
            </a:r>
            <a:r>
              <a:rPr lang="en-GB"/>
              <a:t>, disability, gender reassignment, marriage and civil partnership, pregnancy, race including colour, nationality, ethic or national origin, religion, sexual orientation.</a:t>
            </a:r>
          </a:p>
          <a:p>
            <a:pPr marL="285750" indent="-285750">
              <a:lnSpc>
                <a:spcPct val="90000"/>
              </a:lnSpc>
              <a:spcBef>
                <a:spcPts val="1000"/>
              </a:spcBef>
              <a:buFont typeface="Arial"/>
              <a:buChar char="•"/>
            </a:pPr>
            <a:r>
              <a:rPr lang="en-GB"/>
              <a:t>The </a:t>
            </a:r>
            <a:r>
              <a:rPr lang="en-GB" b="1"/>
              <a:t>Human Rights Act 1998</a:t>
            </a:r>
            <a:r>
              <a:rPr lang="en-GB"/>
              <a:t> incorporates the rights from the European Convention on Human Rights into UK law. It requires public authorities, such as the government, police, and NHS, to respect and protect people's human rights by treating everyone fairly, equally, with dignity, and with respect in their decisions, actions, and policies. The Act is based on two key duties: UK courts must interpret laws in line with ECHR rights, and public authorities must not act in ways that breach or restrict those rights.</a:t>
            </a:r>
          </a:p>
          <a:p>
            <a:pPr marL="285750" indent="-285750">
              <a:lnSpc>
                <a:spcPct val="90000"/>
              </a:lnSpc>
              <a:spcBef>
                <a:spcPts val="1000"/>
              </a:spcBef>
              <a:buFont typeface="Arial"/>
              <a:buChar char="•"/>
            </a:pPr>
            <a:r>
              <a:rPr lang="en-GB"/>
              <a:t>The 10 Year Health Plan for England serves as the foundation for long-term health policy in the United Kingdom. It is based on three fundamental changes intended to modernise healthcare: switching from hospital to community care, from analogue to digital, and from illness to prevention.</a:t>
            </a:r>
          </a:p>
          <a:p>
            <a:pPr marL="285750" indent="-285750">
              <a:lnSpc>
                <a:spcPct val="90000"/>
              </a:lnSpc>
              <a:spcBef>
                <a:spcPts val="1000"/>
              </a:spcBef>
              <a:buFont typeface="Arial"/>
              <a:buChar char="•"/>
            </a:pPr>
            <a:r>
              <a:rPr lang="en-GB"/>
              <a:t>Neighbourhood health centres are local "one-stop" clinics that provide a range of services and are open at least 12 hours a day, six days a week.( 10 year plan for England 2025) </a:t>
            </a:r>
          </a:p>
          <a:p>
            <a:pPr marL="285750" indent="-285750">
              <a:lnSpc>
                <a:spcPct val="90000"/>
              </a:lnSpc>
              <a:spcBef>
                <a:spcPts val="1000"/>
              </a:spcBef>
              <a:buFont typeface="Arial"/>
              <a:buChar char="•"/>
            </a:pPr>
            <a:r>
              <a:rPr lang="en-GB"/>
              <a:t>Sickness to Prevention Proactive Care: Putting specific measures in place to stop serious medical emergencies including heart attacks, strokes, and dementia cases</a:t>
            </a:r>
          </a:p>
          <a:p>
            <a:pPr marL="285750" indent="-285750">
              <a:lnSpc>
                <a:spcPct val="90000"/>
              </a:lnSpc>
              <a:spcBef>
                <a:spcPts val="1000"/>
              </a:spcBef>
              <a:buFont typeface="Arial"/>
              <a:buChar char="•"/>
            </a:pPr>
            <a:r>
              <a:rPr lang="en-GB"/>
              <a:t>The NHS aims to use AI, genomics, and precision medicine to improve healthcare, while expanding the NHS App to help people manage care, book appointments, and communicate with healthcare professionals.</a:t>
            </a:r>
          </a:p>
        </p:txBody>
      </p:sp>
      <p:sp>
        <p:nvSpPr>
          <p:cNvPr id="4" name="Slide Number Placeholder 3"/>
          <p:cNvSpPr>
            <a:spLocks noGrp="1"/>
          </p:cNvSpPr>
          <p:nvPr>
            <p:ph type="sldNum" sz="quarter" idx="5"/>
          </p:nvPr>
        </p:nvSpPr>
        <p:spPr/>
        <p:txBody>
          <a:bodyPr/>
          <a:lstStyle/>
          <a:p>
            <a:fld id="{7530F298-E2CB-4E00-B4E0-918A3C809990}" type="slidenum">
              <a:t>5</a:t>
            </a:fld>
            <a:endParaRPr lang="en-GB"/>
          </a:p>
        </p:txBody>
      </p:sp>
    </p:spTree>
    <p:extLst>
      <p:ext uri="{BB962C8B-B14F-4D97-AF65-F5344CB8AC3E}">
        <p14:creationId xmlns:p14="http://schemas.microsoft.com/office/powerpoint/2010/main" val="2065378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9BA5514-C4EC-5772-F451-90A91C385D21}"/>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4" name="Rectangle 3">
              <a:extLst>
                <a:ext uri="{FF2B5EF4-FFF2-40B4-BE49-F238E27FC236}">
                  <a16:creationId xmlns:a16="http://schemas.microsoft.com/office/drawing/2014/main" id="{1C95E155-D254-47EB-52CD-C66E0A29E9AB}"/>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5" name="Rectangle 4">
              <a:extLst>
                <a:ext uri="{FF2B5EF4-FFF2-40B4-BE49-F238E27FC236}">
                  <a16:creationId xmlns:a16="http://schemas.microsoft.com/office/drawing/2014/main" id="{B947EE6D-F09F-E804-C40C-AB228BDE8E64}"/>
                </a:ext>
              </a:extLst>
            </p:cNvPr>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72783" y="722376"/>
            <a:ext cx="5138927" cy="1581912"/>
          </a:xfrm>
        </p:spPr>
        <p:txBody>
          <a:bodyPr vert="horz" lIns="91440" tIns="45720" rIns="91440" bIns="45720" rtlCol="0" anchor="b">
            <a:normAutofit/>
          </a:bodyPr>
          <a:lstStyle>
            <a:lvl1pPr>
              <a:defRPr lang="en-US" sz="6000" dirty="0">
                <a:gradFill>
                  <a:gsLst>
                    <a:gs pos="0">
                      <a:schemeClr val="accent2"/>
                    </a:gs>
                    <a:gs pos="100000">
                      <a:schemeClr val="accent5"/>
                    </a:gs>
                  </a:gsLst>
                  <a:lin ang="12000000" scaled="0"/>
                </a:gradFill>
              </a:defRPr>
            </a:lvl1pPr>
          </a:lstStyle>
          <a:p>
            <a:pPr lvl="0"/>
            <a:r>
              <a:rPr lang="en-US"/>
              <a:t>Click to edit Master title style</a:t>
            </a:r>
          </a:p>
        </p:txBody>
      </p:sp>
      <p:sp>
        <p:nvSpPr>
          <p:cNvPr id="11" name="Picture Placeholder 10">
            <a:extLst>
              <a:ext uri="{FF2B5EF4-FFF2-40B4-BE49-F238E27FC236}">
                <a16:creationId xmlns:a16="http://schemas.microsoft.com/office/drawing/2014/main" id="{630EF3B0-9D02-EBD8-2D14-79BF34534AA1}"/>
              </a:ext>
            </a:extLst>
          </p:cNvPr>
          <p:cNvSpPr>
            <a:spLocks noGrp="1"/>
          </p:cNvSpPr>
          <p:nvPr>
            <p:ph type="pic" sz="quarter" idx="17" hasCustomPrompt="1"/>
          </p:nvPr>
        </p:nvSpPr>
        <p:spPr>
          <a:xfrm>
            <a:off x="119307" y="0"/>
            <a:ext cx="5413248" cy="6858000"/>
          </a:xfrm>
          <a:blipFill>
            <a:blip r:embed="rId2">
              <a:alphaModFix amt="70000"/>
            </a:blip>
            <a:stretch>
              <a:fillRect/>
            </a:stretch>
          </a:blipFill>
        </p:spPr>
        <p:txBody>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834640"/>
            <a:ext cx="5138928" cy="2999232"/>
          </a:xfrm>
        </p:spPr>
        <p:txBody>
          <a:bodyPr vert="horz" lIns="91440" tIns="45720" rIns="91440" bIns="45720" rtlCol="0" anchor="b">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272784" y="6318504"/>
            <a:ext cx="3569956" cy="365760"/>
          </a:xfrm>
        </p:spPr>
        <p:txBody>
          <a:bodyPr/>
          <a:lstStyle/>
          <a:p>
            <a:endParaRPr lang="en-US"/>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10075652" y="6318504"/>
            <a:ext cx="1491507" cy="365760"/>
          </a:xfrm>
        </p:spPr>
        <p:txBody>
          <a:bodyPr/>
          <a:lstStyle/>
          <a:p>
            <a:fld id="{3AEEF7F6-ECFE-4473-B3E9-C91BE833927A}" type="datetimeFigureOut">
              <a:rPr lang="en-US" smtClean="0"/>
              <a:t>6/25/2026</a:t>
            </a:fld>
            <a:endParaRPr lang="en-US"/>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396945355"/>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25/06/2026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8.jpeg"/><Relationship Id="rId4" Type="http://schemas.openxmlformats.org/officeDocument/2006/relationships/diagramData" Target="../diagrams/data1.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doi.org/10.2196/63367"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www.gov.uk/" TargetMode="External"/><Relationship Id="rId5" Type="http://schemas.openxmlformats.org/officeDocument/2006/relationships/hyperlink" Target="https://doi.org/10.1136/bmjopen-2024-088149" TargetMode="External"/><Relationship Id="rId4" Type="http://schemas.openxmlformats.org/officeDocument/2006/relationships/hyperlink" Target="https://pubmed.ncbi.nlm.nih.gov/?term=%22Backhouse%20T%22%5bAuthor%5d"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2196/69596" TargetMode="External"/><Relationship Id="rId2" Type="http://schemas.openxmlformats.org/officeDocument/2006/relationships/hyperlink" Target="https://doi.org/10.13140/RG.2.2.23716.42885"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doi.org/10.1093/workar/waad03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DCFF3-408C-3C89-56C1-1446E4E0921E}"/>
              </a:ext>
            </a:extLst>
          </p:cNvPr>
          <p:cNvSpPr>
            <a:spLocks noGrp="1"/>
          </p:cNvSpPr>
          <p:nvPr>
            <p:ph type="title"/>
          </p:nvPr>
        </p:nvSpPr>
        <p:spPr/>
        <p:txBody>
          <a:bodyPr/>
          <a:lstStyle/>
          <a:p>
            <a:r>
              <a:rPr lang="en-GB">
                <a:gradFill>
                  <a:gsLst>
                    <a:gs pos="0">
                      <a:srgbClr val="25AAD5"/>
                    </a:gs>
                    <a:gs pos="100000">
                      <a:srgbClr val="66C26C"/>
                    </a:gs>
                  </a:gsLst>
                  <a:lin ang="12000000" scaled="0"/>
                </a:gradFill>
              </a:rPr>
              <a:t>TLTLE PAGE</a:t>
            </a:r>
            <a:endParaRPr lang="en-GB"/>
          </a:p>
        </p:txBody>
      </p:sp>
      <p:sp>
        <p:nvSpPr>
          <p:cNvPr id="3" name="Picture Placeholder 2">
            <a:extLst>
              <a:ext uri="{FF2B5EF4-FFF2-40B4-BE49-F238E27FC236}">
                <a16:creationId xmlns:a16="http://schemas.microsoft.com/office/drawing/2014/main" id="{24F83CAA-E43D-4820-26C2-A9BCF220274C}"/>
              </a:ext>
            </a:extLst>
          </p:cNvPr>
          <p:cNvSpPr>
            <a:spLocks noGrp="1"/>
          </p:cNvSpPr>
          <p:nvPr>
            <p:ph type="pic" sz="quarter" idx="17"/>
          </p:nvPr>
        </p:nvSpPr>
        <p:spPr/>
        <p:txBody>
          <a:bodyPr/>
          <a:lstStyle/>
          <a:p>
            <a:endParaRPr lang="en-GB"/>
          </a:p>
        </p:txBody>
      </p:sp>
      <p:sp>
        <p:nvSpPr>
          <p:cNvPr id="4" name="Content Placeholder 3">
            <a:extLst>
              <a:ext uri="{FF2B5EF4-FFF2-40B4-BE49-F238E27FC236}">
                <a16:creationId xmlns:a16="http://schemas.microsoft.com/office/drawing/2014/main" id="{947E5EF0-0D89-29E1-A706-D6C680BE48A7}"/>
              </a:ext>
            </a:extLst>
          </p:cNvPr>
          <p:cNvSpPr>
            <a:spLocks noGrp="1"/>
          </p:cNvSpPr>
          <p:nvPr>
            <p:ph sz="quarter" idx="13"/>
          </p:nvPr>
        </p:nvSpPr>
        <p:spPr/>
        <p:txBody>
          <a:bodyPr>
            <a:normAutofit fontScale="85000" lnSpcReduction="20000"/>
          </a:bodyPr>
          <a:lstStyle/>
          <a:p>
            <a:pPr>
              <a:lnSpc>
                <a:spcPct val="90000"/>
              </a:lnSpc>
            </a:pPr>
            <a:r>
              <a:rPr lang="en-GB" sz="2400">
                <a:solidFill>
                  <a:schemeClr val="tx2"/>
                </a:solidFill>
                <a:latin typeface="Arial Nova"/>
                <a:ea typeface="Cambria"/>
                <a:cs typeface="Calibri"/>
              </a:rPr>
              <a:t>Student Name:  Mariam Abubakar</a:t>
            </a:r>
            <a:endParaRPr lang="en-US" sz="2400">
              <a:solidFill>
                <a:srgbClr val="000000"/>
              </a:solidFill>
              <a:latin typeface="Arial Nova"/>
              <a:ea typeface="Cambria"/>
              <a:cs typeface="Calibri"/>
            </a:endParaRPr>
          </a:p>
          <a:p>
            <a:pPr>
              <a:lnSpc>
                <a:spcPct val="90000"/>
              </a:lnSpc>
            </a:pPr>
            <a:r>
              <a:rPr lang="en-GB" sz="2400">
                <a:solidFill>
                  <a:schemeClr val="tx2"/>
                </a:solidFill>
                <a:latin typeface="Arial Nova"/>
                <a:ea typeface="Cambria"/>
                <a:cs typeface="Calibri"/>
              </a:rPr>
              <a:t>Student Number:  2229649</a:t>
            </a:r>
            <a:endParaRPr lang="en-US" sz="2400">
              <a:solidFill>
                <a:srgbClr val="000000"/>
              </a:solidFill>
              <a:latin typeface="Arial Nova"/>
              <a:ea typeface="Cambria"/>
              <a:cs typeface="Calibri"/>
            </a:endParaRPr>
          </a:p>
          <a:p>
            <a:pPr>
              <a:lnSpc>
                <a:spcPct val="90000"/>
              </a:lnSpc>
            </a:pPr>
            <a:r>
              <a:rPr lang="en-GB" sz="2400">
                <a:solidFill>
                  <a:schemeClr val="tx2"/>
                </a:solidFill>
                <a:latin typeface="Arial Nova"/>
                <a:ea typeface="Cambria"/>
                <a:cs typeface="Calibri"/>
              </a:rPr>
              <a:t>Module Code: BMHP6027</a:t>
            </a:r>
            <a:endParaRPr lang="en-US" sz="2400">
              <a:solidFill>
                <a:schemeClr val="tx2"/>
              </a:solidFill>
              <a:latin typeface="Arial Nova"/>
              <a:ea typeface="Cambria"/>
              <a:cs typeface="Calibri"/>
            </a:endParaRPr>
          </a:p>
          <a:p>
            <a:pPr>
              <a:lnSpc>
                <a:spcPct val="90000"/>
              </a:lnSpc>
            </a:pPr>
            <a:r>
              <a:rPr lang="en-GB" sz="2400">
                <a:solidFill>
                  <a:schemeClr val="tx2"/>
                </a:solidFill>
                <a:latin typeface="Arial Nova"/>
                <a:ea typeface="Cambria"/>
                <a:cs typeface="Calibri"/>
              </a:rPr>
              <a:t>Module Name: Empowering the older person</a:t>
            </a:r>
          </a:p>
          <a:p>
            <a:pPr>
              <a:lnSpc>
                <a:spcPct val="90000"/>
              </a:lnSpc>
            </a:pPr>
            <a:r>
              <a:rPr lang="en-GB" sz="2400">
                <a:solidFill>
                  <a:schemeClr val="tx2"/>
                </a:solidFill>
                <a:latin typeface="Arial Nova"/>
                <a:ea typeface="Cambria"/>
                <a:cs typeface="Calibri"/>
              </a:rPr>
              <a:t>Assignment Number: Component 1 Individual presentation</a:t>
            </a:r>
            <a:endParaRPr lang="en-US" sz="2400">
              <a:solidFill>
                <a:schemeClr val="tx2"/>
              </a:solidFill>
              <a:latin typeface="Arial Nova"/>
              <a:ea typeface="Cambria"/>
              <a:cs typeface="Calibri"/>
            </a:endParaRPr>
          </a:p>
          <a:p>
            <a:pPr>
              <a:lnSpc>
                <a:spcPct val="90000"/>
              </a:lnSpc>
            </a:pPr>
            <a:r>
              <a:rPr lang="en-GB" sz="2400">
                <a:solidFill>
                  <a:schemeClr val="tx2"/>
                </a:solidFill>
                <a:latin typeface="Arial Nova"/>
                <a:ea typeface="Cambria"/>
                <a:cs typeface="Calibri"/>
              </a:rPr>
              <a:t>Lecturer Name: Kennedy </a:t>
            </a:r>
            <a:r>
              <a:rPr lang="en-GB" sz="2400" err="1">
                <a:solidFill>
                  <a:schemeClr val="tx2"/>
                </a:solidFill>
                <a:latin typeface="Arial Nova"/>
                <a:ea typeface="Cambria"/>
                <a:cs typeface="Calibri"/>
              </a:rPr>
              <a:t>Obohwemu</a:t>
            </a:r>
            <a:endParaRPr lang="en-GB" sz="2400">
              <a:solidFill>
                <a:schemeClr val="tx2"/>
              </a:solidFill>
              <a:latin typeface="Arial Nova"/>
              <a:ea typeface="Cambria"/>
              <a:cs typeface="Calibri"/>
            </a:endParaRPr>
          </a:p>
          <a:p>
            <a:pPr>
              <a:lnSpc>
                <a:spcPct val="90000"/>
              </a:lnSpc>
            </a:pPr>
            <a:r>
              <a:rPr lang="en-GB" sz="2400">
                <a:solidFill>
                  <a:schemeClr val="tx2"/>
                </a:solidFill>
                <a:latin typeface="Arial Nova"/>
                <a:ea typeface="Cambria"/>
                <a:cs typeface="Calibri"/>
              </a:rPr>
              <a:t>Date of presentation (week 7)</a:t>
            </a:r>
          </a:p>
        </p:txBody>
      </p:sp>
      <p:pic>
        <p:nvPicPr>
          <p:cNvPr id="7" name="Audio 6">
            <a:hlinkClick r:id="" action="ppaction://media"/>
            <a:extLst>
              <a:ext uri="{FF2B5EF4-FFF2-40B4-BE49-F238E27FC236}">
                <a16:creationId xmlns:a16="http://schemas.microsoft.com/office/drawing/2014/main" id="{860C89FA-5B14-6BB9-CC53-A2F94180651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99463986"/>
      </p:ext>
    </p:extLst>
  </p:cSld>
  <p:clrMapOvr>
    <a:masterClrMapping/>
  </p:clrMapOvr>
  <mc:AlternateContent xmlns:mc="http://schemas.openxmlformats.org/markup-compatibility/2006" xmlns:p14="http://schemas.microsoft.com/office/powerpoint/2010/main">
    <mc:Choice Requires="p14">
      <p:transition spd="slow" p14:dur="2000" advTm="31492"/>
    </mc:Choice>
    <mc:Fallback xmlns="">
      <p:transition spd="slow" advTm="31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CA3368-FC70-4AB9-CFCE-C199A7197A22}"/>
              </a:ext>
            </a:extLst>
          </p:cNvPr>
          <p:cNvSpPr>
            <a:spLocks noGrp="1"/>
          </p:cNvSpPr>
          <p:nvPr>
            <p:ph type="title"/>
          </p:nvPr>
        </p:nvSpPr>
        <p:spPr>
          <a:xfrm>
            <a:off x="1137034" y="609597"/>
            <a:ext cx="9392421" cy="1330841"/>
          </a:xfrm>
        </p:spPr>
        <p:txBody>
          <a:bodyPr>
            <a:normAutofit/>
          </a:bodyPr>
          <a:lstStyle/>
          <a:p>
            <a:r>
              <a:rPr lang="en-GB" sz="2800"/>
              <a:t>INTRODUCTION</a:t>
            </a:r>
          </a:p>
        </p:txBody>
      </p:sp>
      <p:sp>
        <p:nvSpPr>
          <p:cNvPr id="3" name="Content Placeholder 2">
            <a:extLst>
              <a:ext uri="{FF2B5EF4-FFF2-40B4-BE49-F238E27FC236}">
                <a16:creationId xmlns:a16="http://schemas.microsoft.com/office/drawing/2014/main" id="{0702A54B-A28A-A6B4-B21D-31A211F6D45C}"/>
              </a:ext>
            </a:extLst>
          </p:cNvPr>
          <p:cNvSpPr>
            <a:spLocks noGrp="1"/>
          </p:cNvSpPr>
          <p:nvPr>
            <p:ph idx="1"/>
          </p:nvPr>
        </p:nvSpPr>
        <p:spPr>
          <a:xfrm>
            <a:off x="5240" y="2551080"/>
            <a:ext cx="6796730" cy="3985008"/>
          </a:xfrm>
        </p:spPr>
        <p:txBody>
          <a:bodyPr vert="horz" lIns="91440" tIns="45720" rIns="91440" bIns="45720" rtlCol="0" anchor="t">
            <a:noAutofit/>
          </a:bodyPr>
          <a:lstStyle/>
          <a:p>
            <a:r>
              <a:rPr lang="en-US" sz="2000" b="1">
                <a:latin typeface="Arial"/>
                <a:ea typeface="+mn-lt"/>
                <a:cs typeface="Arial"/>
              </a:rPr>
              <a:t>Introduction:</a:t>
            </a:r>
            <a:r>
              <a:rPr lang="en-US" sz="2000">
                <a:latin typeface="Arial"/>
                <a:ea typeface="+mn-lt"/>
                <a:cs typeface="Arial"/>
              </a:rPr>
              <a:t> This presentation evaluates care for older adults in the UK, covering ageing theories, policies, technology, a case study, and recommendations.</a:t>
            </a:r>
            <a:endParaRPr lang="en-US" sz="2000">
              <a:latin typeface="Arial"/>
              <a:cs typeface="Arial"/>
            </a:endParaRPr>
          </a:p>
          <a:p>
            <a:r>
              <a:rPr lang="en-US" sz="2000" b="1">
                <a:latin typeface="Arial"/>
                <a:ea typeface="+mn-lt"/>
                <a:cs typeface="Arial"/>
              </a:rPr>
              <a:t>Ageing:</a:t>
            </a:r>
            <a:r>
              <a:rPr lang="en-US" sz="2000">
                <a:latin typeface="Arial"/>
                <a:ea typeface="+mn-lt"/>
                <a:cs typeface="Arial"/>
              </a:rPr>
              <a:t> Ageing is the gradual decline in physiological function that increases health risks (Lopez-Otin et al., 2013).</a:t>
            </a:r>
            <a:endParaRPr lang="en-US">
              <a:latin typeface="Arial"/>
              <a:cs typeface="Arial"/>
            </a:endParaRPr>
          </a:p>
          <a:p>
            <a:r>
              <a:rPr lang="en-US" sz="2000" b="1">
                <a:latin typeface="Arial"/>
                <a:ea typeface="+mn-lt"/>
                <a:cs typeface="Arial"/>
              </a:rPr>
              <a:t>Biological Theories:</a:t>
            </a:r>
            <a:r>
              <a:rPr lang="en-US" sz="2000">
                <a:latin typeface="Arial"/>
                <a:ea typeface="+mn-lt"/>
                <a:cs typeface="Arial"/>
              </a:rPr>
              <a:t> Ageing is explained by genetic factors, cellular damage, mitochondrial decline, and reduced immune function, which contribute to age-related health changes.</a:t>
            </a:r>
            <a:endParaRPr lang="en-US">
              <a:latin typeface="Arial"/>
              <a:ea typeface="+mn-lt"/>
              <a:cs typeface="Arial"/>
            </a:endParaRPr>
          </a:p>
        </p:txBody>
      </p:sp>
      <p:pic>
        <p:nvPicPr>
          <p:cNvPr id="5" name="Picture 4" descr="A graph of different colored lines&#10;&#10;AI-generated content may be incorrect.">
            <a:extLst>
              <a:ext uri="{FF2B5EF4-FFF2-40B4-BE49-F238E27FC236}">
                <a16:creationId xmlns:a16="http://schemas.microsoft.com/office/drawing/2014/main" id="{73830EEE-1AC0-51D0-D2F9-6DFB9E7B239E}"/>
              </a:ext>
            </a:extLst>
          </p:cNvPr>
          <p:cNvPicPr>
            <a:picLocks noChangeAspect="1"/>
          </p:cNvPicPr>
          <p:nvPr/>
        </p:nvPicPr>
        <p:blipFill>
          <a:blip r:embed="rId5"/>
          <a:stretch>
            <a:fillRect/>
          </a:stretch>
        </p:blipFill>
        <p:spPr>
          <a:xfrm>
            <a:off x="6652132" y="1942624"/>
            <a:ext cx="5382417" cy="3411259"/>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2FED3086-FA2A-4A40-AD32-91316A9CC954}"/>
              </a:ext>
            </a:extLst>
          </p:cNvPr>
          <p:cNvSpPr txBox="1"/>
          <p:nvPr/>
        </p:nvSpPr>
        <p:spPr>
          <a:xfrm>
            <a:off x="8720315" y="5356527"/>
            <a:ext cx="122538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err="1">
                <a:ea typeface="+mn-lt"/>
                <a:cs typeface="+mn-lt"/>
              </a:rPr>
              <a:t>AgeUK</a:t>
            </a:r>
            <a:r>
              <a:rPr lang="en-GB" sz="1400">
                <a:ea typeface="+mn-lt"/>
                <a:cs typeface="+mn-lt"/>
              </a:rPr>
              <a:t> (2024)</a:t>
            </a:r>
            <a:endParaRPr lang="en-US"/>
          </a:p>
        </p:txBody>
      </p:sp>
      <p:pic>
        <p:nvPicPr>
          <p:cNvPr id="8" name="Audio 7">
            <a:hlinkClick r:id="" action="ppaction://media"/>
            <a:extLst>
              <a:ext uri="{FF2B5EF4-FFF2-40B4-BE49-F238E27FC236}">
                <a16:creationId xmlns:a16="http://schemas.microsoft.com/office/drawing/2014/main" id="{FDFD9CC5-2330-2BA3-1EFE-154D5C95023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12864307"/>
      </p:ext>
    </p:extLst>
  </p:cSld>
  <p:clrMapOvr>
    <a:masterClrMapping/>
  </p:clrMapOvr>
  <mc:AlternateContent xmlns:mc="http://schemas.openxmlformats.org/markup-compatibility/2006" xmlns:p14="http://schemas.microsoft.com/office/powerpoint/2010/main">
    <mc:Choice Requires="p14">
      <p:transition spd="slow" p14:dur="2000" advTm="40634"/>
    </mc:Choice>
    <mc:Fallback xmlns="">
      <p:transition spd="slow" advTm="40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6C1DF-B993-8EDB-AEA4-D7FE5102B441}"/>
              </a:ext>
            </a:extLst>
          </p:cNvPr>
          <p:cNvSpPr>
            <a:spLocks noGrp="1"/>
          </p:cNvSpPr>
          <p:nvPr>
            <p:ph type="title"/>
          </p:nvPr>
        </p:nvSpPr>
        <p:spPr/>
        <p:txBody>
          <a:bodyPr>
            <a:normAutofit/>
          </a:bodyPr>
          <a:lstStyle/>
          <a:p>
            <a:r>
              <a:rPr lang="en-GB" sz="2800">
                <a:latin typeface="Arial Nova"/>
              </a:rPr>
              <a:t>THE AGEING POPULATION</a:t>
            </a:r>
          </a:p>
        </p:txBody>
      </p:sp>
      <p:sp>
        <p:nvSpPr>
          <p:cNvPr id="3" name="Content Placeholder 2">
            <a:extLst>
              <a:ext uri="{FF2B5EF4-FFF2-40B4-BE49-F238E27FC236}">
                <a16:creationId xmlns:a16="http://schemas.microsoft.com/office/drawing/2014/main" id="{F22ECDB0-1B15-FC90-DBDB-41BC328D58FA}"/>
              </a:ext>
            </a:extLst>
          </p:cNvPr>
          <p:cNvSpPr>
            <a:spLocks noGrp="1"/>
          </p:cNvSpPr>
          <p:nvPr>
            <p:ph idx="1"/>
          </p:nvPr>
        </p:nvSpPr>
        <p:spPr>
          <a:xfrm>
            <a:off x="433010" y="1974799"/>
            <a:ext cx="10515600" cy="2234672"/>
          </a:xfrm>
        </p:spPr>
        <p:txBody>
          <a:bodyPr vert="horz" lIns="91440" tIns="45720" rIns="91440" bIns="45720" rtlCol="0" anchor="t">
            <a:noAutofit/>
          </a:bodyPr>
          <a:lstStyle/>
          <a:p>
            <a:r>
              <a:rPr lang="en-GB" sz="2000" b="1">
                <a:solidFill>
                  <a:srgbClr val="131313"/>
                </a:solidFill>
                <a:latin typeface="Arial"/>
                <a:ea typeface="+mn-lt"/>
                <a:cs typeface="Arial"/>
              </a:rPr>
              <a:t>Significance:</a:t>
            </a:r>
            <a:r>
              <a:rPr lang="en-GB" sz="2000">
                <a:solidFill>
                  <a:srgbClr val="131313"/>
                </a:solidFill>
                <a:latin typeface="Arial"/>
                <a:ea typeface="+mn-lt"/>
                <a:cs typeface="Arial"/>
              </a:rPr>
              <a:t> The UK’s ageing population is increasing pressure on public services while contributing to the economy through the growing "silver economy" (ONS, 2021).</a:t>
            </a:r>
          </a:p>
          <a:p>
            <a:r>
              <a:rPr lang="en-GB" sz="2000" b="1">
                <a:solidFill>
                  <a:srgbClr val="131313"/>
                </a:solidFill>
                <a:latin typeface="Arial"/>
                <a:ea typeface="+mn-lt"/>
                <a:cs typeface="Arial"/>
              </a:rPr>
              <a:t>Current Context:</a:t>
            </a:r>
            <a:r>
              <a:rPr lang="en-GB" sz="2000">
                <a:solidFill>
                  <a:srgbClr val="131313"/>
                </a:solidFill>
                <a:latin typeface="Arial"/>
                <a:ea typeface="+mn-lt"/>
                <a:cs typeface="Arial"/>
              </a:rPr>
              <a:t> Older adults require holistic support that addresses physical, social, mental, and emotional needs, with demand rising due to an increasing dependency ratio (Age UK, 2022; WHO, 2015; ONS, 2025).</a:t>
            </a:r>
            <a:endParaRPr lang="en-GB" sz="2000">
              <a:latin typeface="Arial"/>
              <a:ea typeface="+mn-lt"/>
              <a:cs typeface="Arial"/>
            </a:endParaRPr>
          </a:p>
          <a:p>
            <a:r>
              <a:rPr lang="en-GB" sz="2000" b="1">
                <a:solidFill>
                  <a:srgbClr val="131313"/>
                </a:solidFill>
                <a:latin typeface="Arial"/>
                <a:ea typeface="+mn-lt"/>
                <a:cs typeface="Arial"/>
              </a:rPr>
              <a:t>Importance:</a:t>
            </a:r>
            <a:r>
              <a:rPr lang="en-GB" sz="2000">
                <a:solidFill>
                  <a:srgbClr val="131313"/>
                </a:solidFill>
                <a:latin typeface="Arial"/>
                <a:ea typeface="+mn-lt"/>
                <a:cs typeface="Arial"/>
              </a:rPr>
              <a:t> Effective elder care depends on policy, innovation, and empowerment, which together support wellbeing, independence, and informed decision-making (Xu, Xie &amp; Chang, 2023).</a:t>
            </a:r>
          </a:p>
        </p:txBody>
      </p:sp>
      <p:pic>
        <p:nvPicPr>
          <p:cNvPr id="7" name="Audio 6">
            <a:hlinkClick r:id="" action="ppaction://media"/>
            <a:extLst>
              <a:ext uri="{FF2B5EF4-FFF2-40B4-BE49-F238E27FC236}">
                <a16:creationId xmlns:a16="http://schemas.microsoft.com/office/drawing/2014/main" id="{AB791389-0EC9-6B9D-2E82-A5B27E5F2A8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3001467"/>
      </p:ext>
    </p:extLst>
  </p:cSld>
  <p:clrMapOvr>
    <a:masterClrMapping/>
  </p:clrMapOvr>
  <mc:AlternateContent xmlns:mc="http://schemas.openxmlformats.org/markup-compatibility/2006" xmlns:p14="http://schemas.microsoft.com/office/powerpoint/2010/main">
    <mc:Choice Requires="p14">
      <p:transition spd="slow" p14:dur="2000" advTm="52222"/>
    </mc:Choice>
    <mc:Fallback xmlns="">
      <p:transition spd="slow" advTm="52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CEBBC0-2E07-897C-85E9-586561B63CB8}"/>
              </a:ext>
            </a:extLst>
          </p:cNvPr>
          <p:cNvSpPr>
            <a:spLocks noGrp="1"/>
          </p:cNvSpPr>
          <p:nvPr>
            <p:ph type="title"/>
          </p:nvPr>
        </p:nvSpPr>
        <p:spPr>
          <a:xfrm>
            <a:off x="659964" y="930365"/>
            <a:ext cx="4789860" cy="1191043"/>
          </a:xfrm>
        </p:spPr>
        <p:txBody>
          <a:bodyPr anchor="b">
            <a:noAutofit/>
          </a:bodyPr>
          <a:lstStyle/>
          <a:p>
            <a:r>
              <a:rPr lang="en-GB" sz="2800"/>
              <a:t>THEORETICAL FRAMEWORKS</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68A090-9908-6FA3-B471-8CCBC25CD1C6}"/>
              </a:ext>
            </a:extLst>
          </p:cNvPr>
          <p:cNvSpPr>
            <a:spLocks noGrp="1"/>
          </p:cNvSpPr>
          <p:nvPr>
            <p:ph idx="1"/>
          </p:nvPr>
        </p:nvSpPr>
        <p:spPr>
          <a:xfrm>
            <a:off x="283019" y="2663039"/>
            <a:ext cx="6466153" cy="3547872"/>
          </a:xfrm>
        </p:spPr>
        <p:txBody>
          <a:bodyPr vert="horz" lIns="91440" tIns="45720" rIns="91440" bIns="45720" rtlCol="0" anchor="t">
            <a:noAutofit/>
          </a:bodyPr>
          <a:lstStyle/>
          <a:p>
            <a:pPr>
              <a:buFont typeface="Arial"/>
              <a:buChar char="•"/>
            </a:pPr>
            <a:r>
              <a:rPr lang="en-GB" sz="2000" b="1">
                <a:latin typeface="Arial"/>
                <a:ea typeface="+mn-lt"/>
                <a:cs typeface="Arial"/>
              </a:rPr>
              <a:t>Overview:</a:t>
            </a:r>
            <a:r>
              <a:rPr lang="en-GB" sz="2000">
                <a:latin typeface="Arial"/>
                <a:ea typeface="+mn-lt"/>
                <a:cs typeface="Arial"/>
              </a:rPr>
              <a:t> Social ageing theories include Activity Theory, Disengagement Theory, Continuity Theory, and Life Course Theory, which explain how social experiences influence ageing.</a:t>
            </a:r>
            <a:endParaRPr lang="en-US" sz="2000">
              <a:latin typeface="Arial"/>
              <a:cs typeface="Arial"/>
            </a:endParaRPr>
          </a:p>
          <a:p>
            <a:pPr>
              <a:buFont typeface="Arial"/>
            </a:pPr>
            <a:r>
              <a:rPr lang="en-GB" sz="2000" b="1">
                <a:latin typeface="Arial"/>
                <a:ea typeface="+mn-lt"/>
                <a:cs typeface="Arial"/>
              </a:rPr>
              <a:t>Purpose:</a:t>
            </a:r>
            <a:r>
              <a:rPr lang="en-GB" sz="2000">
                <a:latin typeface="Arial"/>
                <a:ea typeface="+mn-lt"/>
                <a:cs typeface="Arial"/>
              </a:rPr>
              <a:t> These theories help practitioners provide person-centred care that supports independence, communication, and wellbeing (Backhouse et al., 2024).</a:t>
            </a:r>
          </a:p>
          <a:p>
            <a:pPr>
              <a:buFont typeface="Arial"/>
            </a:pPr>
            <a:r>
              <a:rPr lang="en-GB" sz="2000" b="1">
                <a:latin typeface="Arial"/>
                <a:ea typeface="+mn-lt"/>
                <a:cs typeface="Arial"/>
              </a:rPr>
              <a:t>Evaluation:</a:t>
            </a:r>
            <a:r>
              <a:rPr lang="en-GB" sz="2000">
                <a:latin typeface="Arial"/>
                <a:ea typeface="+mn-lt"/>
                <a:cs typeface="Arial"/>
              </a:rPr>
              <a:t> Based on Activity Theory, effective care promotes social engagement, meaningful activities, and community participation to reduce isolation and improve wellbeing.</a:t>
            </a:r>
            <a:endParaRPr lang="en-GB" sz="2000">
              <a:latin typeface="Arial"/>
              <a:cs typeface="Arial"/>
            </a:endParaRPr>
          </a:p>
          <a:p>
            <a:endParaRPr lang="en-GB" sz="1000"/>
          </a:p>
        </p:txBody>
      </p:sp>
      <p:pic>
        <p:nvPicPr>
          <p:cNvPr id="4" name="Picture 3">
            <a:extLst>
              <a:ext uri="{FF2B5EF4-FFF2-40B4-BE49-F238E27FC236}">
                <a16:creationId xmlns:a16="http://schemas.microsoft.com/office/drawing/2014/main" id="{44587C45-8351-0530-DCE1-3FE9ED4C5060}"/>
              </a:ext>
            </a:extLst>
          </p:cNvPr>
          <p:cNvPicPr>
            <a:picLocks noChangeAspect="1"/>
          </p:cNvPicPr>
          <p:nvPr/>
        </p:nvPicPr>
        <p:blipFill>
          <a:blip r:embed="rId5"/>
          <a:stretch>
            <a:fillRect/>
          </a:stretch>
        </p:blipFill>
        <p:spPr>
          <a:xfrm>
            <a:off x="6748989" y="1583967"/>
            <a:ext cx="4809027" cy="4171917"/>
          </a:xfrm>
          <a:prstGeom prst="rect">
            <a:avLst/>
          </a:prstGeom>
        </p:spPr>
      </p:pic>
      <p:sp>
        <p:nvSpPr>
          <p:cNvPr id="5" name="TextBox 4">
            <a:extLst>
              <a:ext uri="{FF2B5EF4-FFF2-40B4-BE49-F238E27FC236}">
                <a16:creationId xmlns:a16="http://schemas.microsoft.com/office/drawing/2014/main" id="{9F0C54AC-D6A0-1DE8-A412-00D4DC3CC42E}"/>
              </a:ext>
            </a:extLst>
          </p:cNvPr>
          <p:cNvSpPr txBox="1"/>
          <p:nvPr/>
        </p:nvSpPr>
        <p:spPr>
          <a:xfrm>
            <a:off x="8008909" y="5852382"/>
            <a:ext cx="31502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t>Faria,M</a:t>
            </a:r>
            <a:r>
              <a:rPr lang="en-GB"/>
              <a:t> et al (2024)</a:t>
            </a:r>
          </a:p>
        </p:txBody>
      </p:sp>
      <p:pic>
        <p:nvPicPr>
          <p:cNvPr id="8" name="Audio 7">
            <a:hlinkClick r:id="" action="ppaction://media"/>
            <a:extLst>
              <a:ext uri="{FF2B5EF4-FFF2-40B4-BE49-F238E27FC236}">
                <a16:creationId xmlns:a16="http://schemas.microsoft.com/office/drawing/2014/main" id="{4614A66F-B25F-0454-76B5-FA49222B7A0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98037331"/>
      </p:ext>
    </p:extLst>
  </p:cSld>
  <p:clrMapOvr>
    <a:masterClrMapping/>
  </p:clrMapOvr>
  <mc:AlternateContent xmlns:mc="http://schemas.openxmlformats.org/markup-compatibility/2006" xmlns:p14="http://schemas.microsoft.com/office/powerpoint/2010/main">
    <mc:Choice Requires="p14">
      <p:transition spd="slow" p14:dur="2000" advTm="51835"/>
    </mc:Choice>
    <mc:Fallback xmlns="">
      <p:transition spd="slow" advTm="518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D4CBDA-B43F-CA4B-0E48-7FAB64ACABBE}"/>
              </a:ext>
            </a:extLst>
          </p:cNvPr>
          <p:cNvSpPr>
            <a:spLocks noGrp="1"/>
          </p:cNvSpPr>
          <p:nvPr>
            <p:ph type="title"/>
          </p:nvPr>
        </p:nvSpPr>
        <p:spPr>
          <a:xfrm>
            <a:off x="599152" y="-298079"/>
            <a:ext cx="9392421" cy="1330841"/>
          </a:xfrm>
        </p:spPr>
        <p:txBody>
          <a:bodyPr>
            <a:normAutofit/>
          </a:bodyPr>
          <a:lstStyle/>
          <a:p>
            <a:r>
              <a:rPr lang="en-GB"/>
              <a:t>POLICY AND LEGISLATION</a:t>
            </a:r>
          </a:p>
        </p:txBody>
      </p:sp>
      <p:sp>
        <p:nvSpPr>
          <p:cNvPr id="3" name="Content Placeholder 2">
            <a:extLst>
              <a:ext uri="{FF2B5EF4-FFF2-40B4-BE49-F238E27FC236}">
                <a16:creationId xmlns:a16="http://schemas.microsoft.com/office/drawing/2014/main" id="{C673B107-837D-75B8-AAAE-63FEA52A8032}"/>
              </a:ext>
            </a:extLst>
          </p:cNvPr>
          <p:cNvSpPr>
            <a:spLocks noGrp="1"/>
          </p:cNvSpPr>
          <p:nvPr>
            <p:ph idx="1"/>
          </p:nvPr>
        </p:nvSpPr>
        <p:spPr>
          <a:xfrm>
            <a:off x="89908" y="2493272"/>
            <a:ext cx="7883699" cy="2986619"/>
          </a:xfrm>
        </p:spPr>
        <p:txBody>
          <a:bodyPr vert="horz" lIns="91440" tIns="45720" rIns="91440" bIns="45720" rtlCol="0" anchor="t">
            <a:noAutofit/>
          </a:bodyPr>
          <a:lstStyle/>
          <a:p>
            <a:r>
              <a:rPr lang="en-GB" sz="2000" b="1">
                <a:latin typeface="Arial"/>
                <a:ea typeface="+mn-lt"/>
                <a:cs typeface="Arial"/>
              </a:rPr>
              <a:t>Key Acts/Policies:</a:t>
            </a:r>
            <a:r>
              <a:rPr lang="en-GB" sz="2000">
                <a:latin typeface="Arial"/>
                <a:ea typeface="+mn-lt"/>
                <a:cs typeface="Arial"/>
              </a:rPr>
              <a:t> The Care Act 2014, Equality Act 2010, and Human Rights Act 1998 protect older adults by promoting wellbeing, equality, dignity, and carers’ rights.</a:t>
            </a:r>
            <a:endParaRPr lang="en-US" sz="2000">
              <a:latin typeface="Arial"/>
              <a:ea typeface="+mn-lt"/>
              <a:cs typeface="Arial"/>
            </a:endParaRPr>
          </a:p>
          <a:p>
            <a:r>
              <a:rPr lang="en-GB" sz="2000" b="1">
                <a:latin typeface="Arial"/>
                <a:ea typeface="+mn-lt"/>
                <a:cs typeface="Arial"/>
              </a:rPr>
              <a:t>Purpose:</a:t>
            </a:r>
            <a:r>
              <a:rPr lang="en-GB" sz="2000">
                <a:latin typeface="Arial"/>
                <a:ea typeface="+mn-lt"/>
                <a:cs typeface="Arial"/>
              </a:rPr>
              <a:t> The 10 year Health Plan for England (2025) aims to shift care from hospitals to communities, increase digital healthcare, and focus on prevention.</a:t>
            </a:r>
            <a:endParaRPr lang="en-GB" sz="2000">
              <a:latin typeface="Arial"/>
              <a:cs typeface="Arial"/>
            </a:endParaRPr>
          </a:p>
          <a:p>
            <a:r>
              <a:rPr lang="en-GB" sz="2000" b="1">
                <a:latin typeface="Arial"/>
                <a:ea typeface="+mn-lt"/>
                <a:cs typeface="Arial"/>
              </a:rPr>
              <a:t>Evaluation:</a:t>
            </a:r>
            <a:r>
              <a:rPr lang="en-GB" sz="2000">
                <a:latin typeface="Arial"/>
                <a:ea typeface="+mn-lt"/>
                <a:cs typeface="Arial"/>
              </a:rPr>
              <a:t> Effective care should comply with these legal frameworks while delivering person-centred, preventative, and digitally enabled support that promotes independence and wellbeing.</a:t>
            </a:r>
          </a:p>
          <a:p>
            <a:endParaRPr lang="en-GB" sz="1400" b="1">
              <a:latin typeface="Google Sans"/>
              <a:cs typeface="Arial"/>
            </a:endParaRPr>
          </a:p>
          <a:p>
            <a:endParaRPr lang="en-GB" sz="1400">
              <a:latin typeface="Aptos" panose="020B0004020202020204"/>
              <a:cs typeface="Arial"/>
            </a:endParaRPr>
          </a:p>
          <a:p>
            <a:endParaRPr lang="en-GB" sz="1400">
              <a:cs typeface="Arial"/>
            </a:endParaRPr>
          </a:p>
          <a:p>
            <a:endParaRPr lang="en-GB" sz="1400"/>
          </a:p>
        </p:txBody>
      </p:sp>
      <p:pic>
        <p:nvPicPr>
          <p:cNvPr id="4" name="Picture 3" descr="A group of hands with words&#10;&#10;AI-generated content may be incorrect.">
            <a:extLst>
              <a:ext uri="{FF2B5EF4-FFF2-40B4-BE49-F238E27FC236}">
                <a16:creationId xmlns:a16="http://schemas.microsoft.com/office/drawing/2014/main" id="{A1C0E44E-E603-0572-B190-38C2C96FB487}"/>
              </a:ext>
            </a:extLst>
          </p:cNvPr>
          <p:cNvPicPr>
            <a:picLocks noChangeAspect="1"/>
          </p:cNvPicPr>
          <p:nvPr/>
        </p:nvPicPr>
        <p:blipFill>
          <a:blip r:embed="rId5"/>
          <a:stretch>
            <a:fillRect/>
          </a:stretch>
        </p:blipFill>
        <p:spPr>
          <a:xfrm>
            <a:off x="7895984" y="2062845"/>
            <a:ext cx="4205799" cy="2812227"/>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E488BCE4-EDE6-5B6A-A616-CA0F8CA34DDE}"/>
              </a:ext>
            </a:extLst>
          </p:cNvPr>
          <p:cNvSpPr txBox="1"/>
          <p:nvPr/>
        </p:nvSpPr>
        <p:spPr>
          <a:xfrm>
            <a:off x="9238324" y="4880368"/>
            <a:ext cx="18761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SCLD (2019)</a:t>
            </a:r>
          </a:p>
        </p:txBody>
      </p:sp>
      <p:pic>
        <p:nvPicPr>
          <p:cNvPr id="7" name="Audio 6">
            <a:hlinkClick r:id="" action="ppaction://media"/>
            <a:extLst>
              <a:ext uri="{FF2B5EF4-FFF2-40B4-BE49-F238E27FC236}">
                <a16:creationId xmlns:a16="http://schemas.microsoft.com/office/drawing/2014/main" id="{1B7723C1-3DD0-8C59-D9D7-8881FAE0BC6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73319704"/>
      </p:ext>
    </p:extLst>
  </p:cSld>
  <p:clrMapOvr>
    <a:masterClrMapping/>
  </p:clrMapOvr>
  <mc:AlternateContent xmlns:mc="http://schemas.openxmlformats.org/markup-compatibility/2006" xmlns:p14="http://schemas.microsoft.com/office/powerpoint/2010/main">
    <mc:Choice Requires="p14">
      <p:transition spd="slow" p14:dur="2000" advTm="41691"/>
    </mc:Choice>
    <mc:Fallback xmlns="">
      <p:transition spd="slow" advTm="41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770A1B-3270-DDD6-2ECC-AFF98DD289F7}"/>
              </a:ext>
            </a:extLst>
          </p:cNvPr>
          <p:cNvSpPr>
            <a:spLocks noGrp="1"/>
          </p:cNvSpPr>
          <p:nvPr>
            <p:ph type="ctrTitle"/>
          </p:nvPr>
        </p:nvSpPr>
        <p:spPr>
          <a:xfrm>
            <a:off x="630936" y="640080"/>
            <a:ext cx="4818888" cy="1481328"/>
          </a:xfrm>
        </p:spPr>
        <p:txBody>
          <a:bodyPr vert="horz" lIns="91440" tIns="45720" rIns="91440" bIns="45720" rtlCol="0" anchor="b">
            <a:normAutofit/>
          </a:bodyPr>
          <a:lstStyle/>
          <a:p>
            <a:pPr algn="l"/>
            <a:r>
              <a:rPr lang="en-US" sz="3400" kern="1200">
                <a:solidFill>
                  <a:schemeClr val="tx1"/>
                </a:solidFill>
                <a:latin typeface="+mj-lt"/>
                <a:ea typeface="+mj-ea"/>
                <a:cs typeface="+mj-cs"/>
              </a:rPr>
              <a:t>POLICY AND LEGISLATION PORPOSE</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6EA8C8F-EA85-7595-D5B3-1BE1AE2E6B32}"/>
              </a:ext>
            </a:extLst>
          </p:cNvPr>
          <p:cNvSpPr>
            <a:spLocks noGrp="1"/>
          </p:cNvSpPr>
          <p:nvPr>
            <p:ph type="subTitle" idx="1"/>
          </p:nvPr>
        </p:nvSpPr>
        <p:spPr>
          <a:xfrm>
            <a:off x="227523" y="2649698"/>
            <a:ext cx="5625712" cy="3547872"/>
          </a:xfrm>
        </p:spPr>
        <p:txBody>
          <a:bodyPr vert="horz" lIns="91440" tIns="45720" rIns="91440" bIns="45720" rtlCol="0" anchor="t">
            <a:normAutofit/>
          </a:bodyPr>
          <a:lstStyle/>
          <a:p>
            <a:pPr marL="685800" indent="-571500" algn="l">
              <a:buFont typeface="Arial" panose="020B0604020202020204" pitchFamily="34" charset="0"/>
              <a:buChar char="•"/>
            </a:pPr>
            <a:r>
              <a:rPr lang="en-US" sz="2000">
                <a:latin typeface="Arial"/>
                <a:ea typeface="+mn-lt"/>
                <a:cs typeface="Arial"/>
              </a:rPr>
              <a:t>Legislation for older adults provides a framework for care, promoting person-</a:t>
            </a:r>
            <a:r>
              <a:rPr lang="en-US" sz="2000" err="1">
                <a:latin typeface="Arial"/>
                <a:ea typeface="+mn-lt"/>
                <a:cs typeface="Arial"/>
              </a:rPr>
              <a:t>centred</a:t>
            </a:r>
            <a:r>
              <a:rPr lang="en-US" sz="2000">
                <a:latin typeface="Arial"/>
                <a:ea typeface="+mn-lt"/>
                <a:cs typeface="Arial"/>
              </a:rPr>
              <a:t> support, independence, wellbeing, and access to services, including carers’ rights under the </a:t>
            </a:r>
            <a:r>
              <a:rPr lang="en-US" sz="2000" b="1">
                <a:latin typeface="Arial"/>
                <a:ea typeface="+mn-lt"/>
                <a:cs typeface="Arial"/>
              </a:rPr>
              <a:t>Care Act 2014</a:t>
            </a:r>
            <a:r>
              <a:rPr lang="en-US" sz="2000">
                <a:latin typeface="Arial"/>
                <a:ea typeface="+mn-lt"/>
                <a:cs typeface="Arial"/>
              </a:rPr>
              <a:t>.</a:t>
            </a:r>
          </a:p>
          <a:p>
            <a:pPr marL="114300" algn="l"/>
            <a:endParaRPr lang="en-US" sz="3600"/>
          </a:p>
          <a:p>
            <a:pPr indent="-228600" algn="l">
              <a:buFont typeface="Arial" panose="020B0604020202020204" pitchFamily="34" charset="0"/>
              <a:buChar char="•"/>
            </a:pPr>
            <a:endParaRPr lang="en-US" sz="1600" b="1"/>
          </a:p>
          <a:p>
            <a:pPr indent="-228600" algn="l">
              <a:buFont typeface="Arial" panose="020B0604020202020204" pitchFamily="34" charset="0"/>
              <a:buChar char="•"/>
            </a:pPr>
            <a:endParaRPr lang="en-US" sz="1600"/>
          </a:p>
          <a:p>
            <a:pPr indent="-228600" algn="l">
              <a:buFont typeface="Arial" panose="020B0604020202020204" pitchFamily="34" charset="0"/>
              <a:buChar char="•"/>
            </a:pPr>
            <a:endParaRPr lang="en-US" sz="1600"/>
          </a:p>
        </p:txBody>
      </p:sp>
      <p:pic>
        <p:nvPicPr>
          <p:cNvPr id="4" name="Picture 3" descr="A poster of an old couple and a person&#10;&#10;AI-generated content may be incorrect.">
            <a:extLst>
              <a:ext uri="{FF2B5EF4-FFF2-40B4-BE49-F238E27FC236}">
                <a16:creationId xmlns:a16="http://schemas.microsoft.com/office/drawing/2014/main" id="{1BD774A4-66B3-8E63-C38C-0B68612078BF}"/>
              </a:ext>
            </a:extLst>
          </p:cNvPr>
          <p:cNvPicPr>
            <a:picLocks noChangeAspect="1"/>
          </p:cNvPicPr>
          <p:nvPr/>
        </p:nvPicPr>
        <p:blipFill>
          <a:blip r:embed="rId4"/>
          <a:stretch>
            <a:fillRect/>
          </a:stretch>
        </p:blipFill>
        <p:spPr>
          <a:xfrm>
            <a:off x="6099048" y="1959278"/>
            <a:ext cx="5458968" cy="2939444"/>
          </a:xfrm>
          <a:prstGeom prst="rect">
            <a:avLst/>
          </a:prstGeom>
        </p:spPr>
      </p:pic>
      <p:sp>
        <p:nvSpPr>
          <p:cNvPr id="5" name="TextBox 4">
            <a:extLst>
              <a:ext uri="{FF2B5EF4-FFF2-40B4-BE49-F238E27FC236}">
                <a16:creationId xmlns:a16="http://schemas.microsoft.com/office/drawing/2014/main" id="{655A926D-15F3-6A88-4DBF-690000FA1599}"/>
              </a:ext>
            </a:extLst>
          </p:cNvPr>
          <p:cNvSpPr txBox="1"/>
          <p:nvPr/>
        </p:nvSpPr>
        <p:spPr>
          <a:xfrm>
            <a:off x="7272012" y="5012302"/>
            <a:ext cx="31082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Sydney Care Support (2024)</a:t>
            </a:r>
          </a:p>
        </p:txBody>
      </p:sp>
      <p:pic>
        <p:nvPicPr>
          <p:cNvPr id="7" name="Audio 6">
            <a:hlinkClick r:id="" action="ppaction://media"/>
            <a:extLst>
              <a:ext uri="{FF2B5EF4-FFF2-40B4-BE49-F238E27FC236}">
                <a16:creationId xmlns:a16="http://schemas.microsoft.com/office/drawing/2014/main" id="{25A90B9F-08EC-3376-1BB1-D01D9F313A0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37970187"/>
      </p:ext>
    </p:extLst>
  </p:cSld>
  <p:clrMapOvr>
    <a:masterClrMapping/>
  </p:clrMapOvr>
  <mc:AlternateContent xmlns:mc="http://schemas.openxmlformats.org/markup-compatibility/2006" xmlns:p14="http://schemas.microsoft.com/office/powerpoint/2010/main">
    <mc:Choice Requires="p14">
      <p:transition spd="slow" p14:dur="2000" advTm="20907"/>
    </mc:Choice>
    <mc:Fallback xmlns="">
      <p:transition spd="slow" advTm="20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F28646-5F33-DCEF-F816-6C9D991E705E}"/>
              </a:ext>
            </a:extLst>
          </p:cNvPr>
          <p:cNvSpPr>
            <a:spLocks noGrp="1"/>
          </p:cNvSpPr>
          <p:nvPr>
            <p:ph type="title"/>
          </p:nvPr>
        </p:nvSpPr>
        <p:spPr>
          <a:xfrm>
            <a:off x="572493" y="238539"/>
            <a:ext cx="11018520" cy="1434415"/>
          </a:xfrm>
        </p:spPr>
        <p:txBody>
          <a:bodyPr anchor="b">
            <a:normAutofit/>
          </a:bodyPr>
          <a:lstStyle/>
          <a:p>
            <a:r>
              <a:rPr lang="en-GB" sz="2800"/>
              <a:t>EVALUATION OF CURRENT CARE PROVISIONS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D018DD-294D-3178-BA60-05A0BFBAF819}"/>
              </a:ext>
            </a:extLst>
          </p:cNvPr>
          <p:cNvSpPr>
            <a:spLocks noGrp="1"/>
          </p:cNvSpPr>
          <p:nvPr>
            <p:ph idx="1"/>
          </p:nvPr>
        </p:nvSpPr>
        <p:spPr>
          <a:xfrm>
            <a:off x="135464" y="2093727"/>
            <a:ext cx="7385904" cy="4645849"/>
          </a:xfrm>
        </p:spPr>
        <p:txBody>
          <a:bodyPr vert="horz" lIns="91440" tIns="45720" rIns="91440" bIns="45720" rtlCol="0" anchor="t">
            <a:noAutofit/>
          </a:bodyPr>
          <a:lstStyle/>
          <a:p>
            <a:r>
              <a:rPr lang="en-GB" sz="1800" b="1">
                <a:latin typeface="Arial"/>
                <a:ea typeface="+mn-lt"/>
                <a:cs typeface="Arial"/>
              </a:rPr>
              <a:t>Current Services:</a:t>
            </a:r>
            <a:r>
              <a:rPr lang="en-GB" sz="1800">
                <a:latin typeface="Arial"/>
                <a:ea typeface="+mn-lt"/>
                <a:cs typeface="Arial"/>
              </a:rPr>
              <a:t> The UK supports older adults through state benefits, pensions, and financial assistance, including the </a:t>
            </a:r>
            <a:r>
              <a:rPr lang="en-GB" sz="1800" b="1">
                <a:latin typeface="Arial"/>
                <a:ea typeface="+mn-lt"/>
                <a:cs typeface="Arial"/>
              </a:rPr>
              <a:t>Over 80 Pension</a:t>
            </a:r>
            <a:r>
              <a:rPr lang="en-GB" sz="1800">
                <a:latin typeface="Arial"/>
                <a:ea typeface="+mn-lt"/>
                <a:cs typeface="Arial"/>
              </a:rPr>
              <a:t> for eligible individuals.  Support includes Attendance Allowance, Pension Credit, free NHS prescriptions and eye tests, Integrated Care Systems (ICS), NHS Continuing Healthcare (CHC), and community and social care services (NHS England, 2024;Age UK).</a:t>
            </a:r>
            <a:endParaRPr lang="en-US" sz="1800">
              <a:latin typeface="Arial"/>
              <a:ea typeface="+mn-lt"/>
              <a:cs typeface="Arial"/>
            </a:endParaRPr>
          </a:p>
          <a:p>
            <a:r>
              <a:rPr lang="en-GB" sz="1800" b="1">
                <a:latin typeface="Arial"/>
                <a:ea typeface="+mn-lt"/>
                <a:cs typeface="Arial"/>
              </a:rPr>
              <a:t>Critical Analysis</a:t>
            </a:r>
            <a:r>
              <a:rPr lang="en-GB" sz="1800">
                <a:latin typeface="Arial"/>
                <a:ea typeface="+mn-lt"/>
                <a:cs typeface="Arial"/>
              </a:rPr>
              <a:t>:  </a:t>
            </a:r>
            <a:r>
              <a:rPr lang="en-GB" sz="1800">
                <a:ea typeface="+mn-lt"/>
                <a:cs typeface="+mn-lt"/>
              </a:rPr>
              <a:t>As financial lifelines that cover care needs, increase low retirement incomes, and remove financial obstacles to necessary daily prescriptions, Attendance Allowance, Pension Credit, and NHS prescription exemptions are extremely effective at lowering poverty and controlling health expenditures for older persons Age UK 2026</a:t>
            </a:r>
          </a:p>
          <a:p>
            <a:r>
              <a:rPr lang="en-GB" sz="1800" b="1">
                <a:latin typeface="Arial"/>
                <a:ea typeface="+mn-lt"/>
                <a:cs typeface="Arial"/>
              </a:rPr>
              <a:t>Challenges:</a:t>
            </a:r>
            <a:r>
              <a:rPr lang="en-GB" sz="1800">
                <a:latin typeface="Arial"/>
                <a:ea typeface="+mn-lt"/>
                <a:cs typeface="Arial"/>
              </a:rPr>
              <a:t> Despite available support, funding pressures, social care shortages, and long GP waiting times limit effectiveness, leaving some older adults reliant on self-funded care or voluntary support networks (UK Parliament, 2025).</a:t>
            </a:r>
          </a:p>
        </p:txBody>
      </p:sp>
      <p:pic>
        <p:nvPicPr>
          <p:cNvPr id="4" name="Picture 3" descr="A group of people sitting on a couch&#10;&#10;AI-generated content may be incorrect.">
            <a:extLst>
              <a:ext uri="{FF2B5EF4-FFF2-40B4-BE49-F238E27FC236}">
                <a16:creationId xmlns:a16="http://schemas.microsoft.com/office/drawing/2014/main" id="{4151EB59-5821-DA6A-5A7C-C1E9E114E7DB}"/>
              </a:ext>
            </a:extLst>
          </p:cNvPr>
          <p:cNvPicPr>
            <a:picLocks noChangeAspect="1"/>
          </p:cNvPicPr>
          <p:nvPr/>
        </p:nvPicPr>
        <p:blipFill>
          <a:blip r:embed="rId4"/>
          <a:srcRect l="6202" r="27415" b="-3"/>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97F444B3-4DE8-EE88-72FC-BDF2D4291D28}"/>
              </a:ext>
            </a:extLst>
          </p:cNvPr>
          <p:cNvSpPr txBox="1"/>
          <p:nvPr/>
        </p:nvSpPr>
        <p:spPr>
          <a:xfrm>
            <a:off x="7927056" y="6188328"/>
            <a:ext cx="3444508" cy="38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National Health Executive (2025) </a:t>
            </a:r>
          </a:p>
        </p:txBody>
      </p:sp>
      <p:pic>
        <p:nvPicPr>
          <p:cNvPr id="7" name="Audio 6">
            <a:hlinkClick r:id="" action="ppaction://media"/>
            <a:extLst>
              <a:ext uri="{FF2B5EF4-FFF2-40B4-BE49-F238E27FC236}">
                <a16:creationId xmlns:a16="http://schemas.microsoft.com/office/drawing/2014/main" id="{3BC62EF3-F2A2-5B2B-C053-54D757EB6AD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18685022"/>
      </p:ext>
    </p:extLst>
  </p:cSld>
  <p:clrMapOvr>
    <a:masterClrMapping/>
  </p:clrMapOvr>
  <mc:AlternateContent xmlns:mc="http://schemas.openxmlformats.org/markup-compatibility/2006" xmlns:p14="http://schemas.microsoft.com/office/powerpoint/2010/main">
    <mc:Choice Requires="p14">
      <p:transition spd="slow" p14:dur="2000" advTm="57144"/>
    </mc:Choice>
    <mc:Fallback xmlns="">
      <p:transition spd="slow" advTm="57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724B7-6FB9-3FDA-702C-62A32C79ADB3}"/>
              </a:ext>
            </a:extLst>
          </p:cNvPr>
          <p:cNvSpPr>
            <a:spLocks noGrp="1"/>
          </p:cNvSpPr>
          <p:nvPr>
            <p:ph type="title"/>
          </p:nvPr>
        </p:nvSpPr>
        <p:spPr>
          <a:xfrm>
            <a:off x="119743" y="495754"/>
            <a:ext cx="10515600" cy="1325563"/>
          </a:xfrm>
        </p:spPr>
        <p:txBody>
          <a:bodyPr>
            <a:normAutofit/>
          </a:bodyPr>
          <a:lstStyle/>
          <a:p>
            <a:r>
              <a:rPr lang="en-GB" sz="2800"/>
              <a:t>EVALUATION OF CURRENT CARE PROVISION</a:t>
            </a:r>
          </a:p>
        </p:txBody>
      </p:sp>
      <p:graphicFrame>
        <p:nvGraphicFramePr>
          <p:cNvPr id="7" name="Content Placeholder 2">
            <a:extLst>
              <a:ext uri="{FF2B5EF4-FFF2-40B4-BE49-F238E27FC236}">
                <a16:creationId xmlns:a16="http://schemas.microsoft.com/office/drawing/2014/main" id="{B8312360-B544-934D-5602-329401B32FE5}"/>
              </a:ext>
            </a:extLst>
          </p:cNvPr>
          <p:cNvGraphicFramePr>
            <a:graphicFrameLocks noGrp="1"/>
          </p:cNvGraphicFramePr>
          <p:nvPr>
            <p:ph idx="1"/>
            <p:extLst>
              <p:ext uri="{D42A27DB-BD31-4B8C-83A1-F6EECF244321}">
                <p14:modId xmlns:p14="http://schemas.microsoft.com/office/powerpoint/2010/main" val="407137678"/>
              </p:ext>
            </p:extLst>
          </p:nvPr>
        </p:nvGraphicFramePr>
        <p:xfrm>
          <a:off x="293915" y="1041855"/>
          <a:ext cx="10791371" cy="6992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Audio 4">
            <a:hlinkClick r:id="" action="ppaction://media"/>
            <a:extLst>
              <a:ext uri="{FF2B5EF4-FFF2-40B4-BE49-F238E27FC236}">
                <a16:creationId xmlns:a16="http://schemas.microsoft.com/office/drawing/2014/main" id="{C4FDD2D6-7DDC-B82C-E8FE-C406F109B320}"/>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pic>
        <p:nvPicPr>
          <p:cNvPr id="4" name="Picture 3" descr="A person holding a hand of a person sitting in a chair&#10;&#10;AI-generated content may be incorrect.">
            <a:extLst>
              <a:ext uri="{FF2B5EF4-FFF2-40B4-BE49-F238E27FC236}">
                <a16:creationId xmlns:a16="http://schemas.microsoft.com/office/drawing/2014/main" id="{AAD35715-1968-17EB-B8BC-1A0C9D82025A}"/>
              </a:ext>
            </a:extLst>
          </p:cNvPr>
          <p:cNvPicPr>
            <a:picLocks noChangeAspect="1"/>
          </p:cNvPicPr>
          <p:nvPr/>
        </p:nvPicPr>
        <p:blipFill>
          <a:blip r:embed="rId10"/>
          <a:stretch>
            <a:fillRect/>
          </a:stretch>
        </p:blipFill>
        <p:spPr>
          <a:xfrm>
            <a:off x="8230053" y="492580"/>
            <a:ext cx="2851150" cy="1881415"/>
          </a:xfrm>
          <a:prstGeom prst="rect">
            <a:avLst/>
          </a:prstGeom>
        </p:spPr>
      </p:pic>
      <p:sp>
        <p:nvSpPr>
          <p:cNvPr id="67" name="TextBox 66">
            <a:extLst>
              <a:ext uri="{FF2B5EF4-FFF2-40B4-BE49-F238E27FC236}">
                <a16:creationId xmlns:a16="http://schemas.microsoft.com/office/drawing/2014/main" id="{71FDD6F9-3977-2958-C08C-166C05B43A2C}"/>
              </a:ext>
            </a:extLst>
          </p:cNvPr>
          <p:cNvSpPr txBox="1"/>
          <p:nvPr/>
        </p:nvSpPr>
        <p:spPr>
          <a:xfrm>
            <a:off x="11045201" y="936003"/>
            <a:ext cx="89013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Aria (2025)</a:t>
            </a:r>
          </a:p>
        </p:txBody>
      </p:sp>
    </p:spTree>
    <p:extLst>
      <p:ext uri="{BB962C8B-B14F-4D97-AF65-F5344CB8AC3E}">
        <p14:creationId xmlns:p14="http://schemas.microsoft.com/office/powerpoint/2010/main" val="3044190871"/>
      </p:ext>
    </p:extLst>
  </p:cSld>
  <p:clrMapOvr>
    <a:masterClrMapping/>
  </p:clrMapOvr>
  <mc:AlternateContent xmlns:mc="http://schemas.openxmlformats.org/markup-compatibility/2006" xmlns:p14="http://schemas.microsoft.com/office/powerpoint/2010/main">
    <mc:Choice Requires="p14">
      <p:transition spd="slow" p14:dur="2000" advTm="92611"/>
    </mc:Choice>
    <mc:Fallback xmlns="">
      <p:transition spd="slow" advTm="92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A78ABE-0417-FCC6-F894-6A6133FC0F95}"/>
              </a:ext>
            </a:extLst>
          </p:cNvPr>
          <p:cNvSpPr>
            <a:spLocks noGrp="1"/>
          </p:cNvSpPr>
          <p:nvPr>
            <p:ph idx="1"/>
          </p:nvPr>
        </p:nvSpPr>
        <p:spPr/>
        <p:txBody>
          <a:bodyPr vert="horz" lIns="91440" tIns="45720" rIns="91440" bIns="45720" rtlCol="0" anchor="t">
            <a:normAutofit/>
          </a:bodyPr>
          <a:lstStyle/>
          <a:p>
            <a:endParaRPr lang="en-GB" sz="1800" b="1">
              <a:solidFill>
                <a:srgbClr val="1B1B1B"/>
              </a:solidFill>
              <a:highlight>
                <a:srgbClr val="FFFFFF"/>
              </a:highlight>
              <a:latin typeface="Aptos" panose="020B0004020202020204"/>
              <a:cs typeface="Arial"/>
            </a:endParaRPr>
          </a:p>
          <a:p>
            <a:endParaRPr lang="en-GB" sz="1600">
              <a:latin typeface="Arial"/>
              <a:cs typeface="Arial"/>
            </a:endParaRPr>
          </a:p>
        </p:txBody>
      </p:sp>
      <p:sp>
        <p:nvSpPr>
          <p:cNvPr id="5" name="Title 4">
            <a:extLst>
              <a:ext uri="{FF2B5EF4-FFF2-40B4-BE49-F238E27FC236}">
                <a16:creationId xmlns:a16="http://schemas.microsoft.com/office/drawing/2014/main" id="{99B90ECF-B5B6-1359-F130-91390A2E35C3}"/>
              </a:ext>
            </a:extLst>
          </p:cNvPr>
          <p:cNvSpPr>
            <a:spLocks noGrp="1"/>
          </p:cNvSpPr>
          <p:nvPr>
            <p:ph type="title"/>
          </p:nvPr>
        </p:nvSpPr>
        <p:spPr>
          <a:xfrm>
            <a:off x="838200" y="1134383"/>
            <a:ext cx="10515600" cy="875619"/>
          </a:xfrm>
        </p:spPr>
        <p:txBody>
          <a:bodyPr>
            <a:normAutofit/>
          </a:bodyPr>
          <a:lstStyle/>
          <a:p>
            <a:r>
              <a:rPr lang="en-GB" sz="2800"/>
              <a:t>EVALUATION OF CURRENT CARE PROVISION</a:t>
            </a:r>
          </a:p>
          <a:p>
            <a:endParaRPr lang="en-GB" sz="2800"/>
          </a:p>
        </p:txBody>
      </p:sp>
      <p:sp>
        <p:nvSpPr>
          <p:cNvPr id="6" name="TextBox 5">
            <a:extLst>
              <a:ext uri="{FF2B5EF4-FFF2-40B4-BE49-F238E27FC236}">
                <a16:creationId xmlns:a16="http://schemas.microsoft.com/office/drawing/2014/main" id="{630914D8-68F2-432D-860B-33ABC179EF2A}"/>
              </a:ext>
            </a:extLst>
          </p:cNvPr>
          <p:cNvSpPr txBox="1"/>
          <p:nvPr/>
        </p:nvSpPr>
        <p:spPr>
          <a:xfrm>
            <a:off x="740229" y="2151743"/>
            <a:ext cx="9869712"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2000" b="1">
                <a:latin typeface="Aptos"/>
                <a:cs typeface="Arial"/>
              </a:rPr>
              <a:t> </a:t>
            </a:r>
            <a:r>
              <a:rPr lang="en-US" sz="2000" b="1">
                <a:latin typeface="Arial"/>
                <a:cs typeface="Arial"/>
              </a:rPr>
              <a:t>Impact of population trends</a:t>
            </a:r>
            <a:r>
              <a:rPr lang="en-US" sz="2000">
                <a:latin typeface="Arial"/>
                <a:cs typeface="Arial"/>
              </a:rPr>
              <a:t>: Prescription home delivery, accessible transportation, and  </a:t>
            </a:r>
            <a:r>
              <a:rPr lang="en-US" sz="2000" err="1">
                <a:latin typeface="Arial"/>
                <a:cs typeface="Arial"/>
              </a:rPr>
              <a:t>localised</a:t>
            </a:r>
            <a:r>
              <a:rPr lang="en-US" sz="2000">
                <a:latin typeface="Arial"/>
                <a:cs typeface="Arial"/>
              </a:rPr>
              <a:t> domiciliary care are all in high demand due to the growing number of older adults. In  order to address  </a:t>
            </a:r>
            <a:r>
              <a:rPr lang="en-US" sz="2000" err="1">
                <a:latin typeface="Arial"/>
                <a:cs typeface="Arial"/>
              </a:rPr>
              <a:t>labour</a:t>
            </a:r>
            <a:r>
              <a:rPr lang="en-US" sz="2000">
                <a:latin typeface="Arial"/>
                <a:cs typeface="Arial"/>
              </a:rPr>
              <a:t> shortages and promote independent living, services are moving toward digital health hubs, automated logistics, and multidisciplinary mobile teams. (Ilc2013).</a:t>
            </a:r>
            <a:r>
              <a:rPr lang="en-US" sz="2000">
                <a:latin typeface="Arial"/>
                <a:ea typeface="+mn-lt"/>
                <a:cs typeface="Arial"/>
              </a:rPr>
              <a:t> Around 86% of adults aged 85+ live with at least one long-term condition, increasing pressure on health and social care services.</a:t>
            </a:r>
            <a:endParaRPr lang="en-US" sz="2000"/>
          </a:p>
          <a:p>
            <a:pPr marL="285750" indent="-285750">
              <a:buFont typeface="Calibri"/>
              <a:buChar char="-"/>
            </a:pPr>
            <a:r>
              <a:rPr lang="en-US" sz="2000">
                <a:latin typeface="Arial"/>
                <a:ea typeface="+mn-lt"/>
                <a:cs typeface="Arial"/>
              </a:rPr>
              <a:t>As a result, there is growing demand for medication delivery, remote</a:t>
            </a:r>
            <a:r>
              <a:rPr lang="en-US" sz="2000" b="1">
                <a:latin typeface="Arial"/>
                <a:ea typeface="+mn-lt"/>
                <a:cs typeface="Arial"/>
              </a:rPr>
              <a:t> </a:t>
            </a:r>
            <a:r>
              <a:rPr lang="en-US" sz="2000">
                <a:latin typeface="Arial"/>
                <a:ea typeface="+mn-lt"/>
                <a:cs typeface="Arial"/>
              </a:rPr>
              <a:t>triage, and pharmacy support to help older adults manage their health without unnecessary travel ( Age UK 2024).</a:t>
            </a:r>
            <a:endParaRPr lang="en-US" sz="2000">
              <a:latin typeface="Arial"/>
              <a:cs typeface="Arial"/>
            </a:endParaRPr>
          </a:p>
          <a:p>
            <a:pPr marL="285750" indent="-285750">
              <a:buFont typeface="Calibri"/>
              <a:buChar char="-"/>
            </a:pPr>
            <a:r>
              <a:rPr lang="en-US" sz="2000">
                <a:latin typeface="Arial"/>
                <a:ea typeface="+mn-lt"/>
                <a:cs typeface="Arial"/>
              </a:rPr>
              <a:t>Delivery services are adapting to an ageing population through assisted</a:t>
            </a:r>
            <a:r>
              <a:rPr lang="en-US" sz="2000" b="1">
                <a:latin typeface="Arial"/>
                <a:ea typeface="+mn-lt"/>
                <a:cs typeface="Arial"/>
              </a:rPr>
              <a:t> </a:t>
            </a:r>
            <a:r>
              <a:rPr lang="en-US" sz="2000">
                <a:latin typeface="Arial"/>
                <a:ea typeface="+mn-lt"/>
                <a:cs typeface="Arial"/>
              </a:rPr>
              <a:t>deliveries and easier ordering systems, while staff shortages in social</a:t>
            </a:r>
            <a:r>
              <a:rPr lang="en-US" sz="2000" b="1">
                <a:latin typeface="Arial"/>
                <a:ea typeface="+mn-lt"/>
                <a:cs typeface="Arial"/>
              </a:rPr>
              <a:t> care </a:t>
            </a:r>
            <a:r>
              <a:rPr lang="en-US" sz="2000">
                <a:latin typeface="Arial"/>
                <a:ea typeface="+mn-lt"/>
                <a:cs typeface="Arial"/>
              </a:rPr>
              <a:t>and logistics continue to create challenges in meeting growing demand (NHS England 2024).</a:t>
            </a:r>
            <a:endParaRPr lang="en-US" sz="2000">
              <a:latin typeface="Arial"/>
              <a:cs typeface="Arial"/>
            </a:endParaRPr>
          </a:p>
          <a:p>
            <a:pPr algn="ctr"/>
            <a:endParaRPr lang="en-GB"/>
          </a:p>
        </p:txBody>
      </p:sp>
      <p:pic>
        <p:nvPicPr>
          <p:cNvPr id="4" name="Audio 3">
            <a:hlinkClick r:id="" action="ppaction://media"/>
            <a:extLst>
              <a:ext uri="{FF2B5EF4-FFF2-40B4-BE49-F238E27FC236}">
                <a16:creationId xmlns:a16="http://schemas.microsoft.com/office/drawing/2014/main" id="{A3D0CD4C-0186-4A1D-F48B-36427F50994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9792367"/>
      </p:ext>
    </p:extLst>
  </p:cSld>
  <p:clrMapOvr>
    <a:masterClrMapping/>
  </p:clrMapOvr>
  <mc:AlternateContent xmlns:mc="http://schemas.openxmlformats.org/markup-compatibility/2006" xmlns:p14="http://schemas.microsoft.com/office/powerpoint/2010/main">
    <mc:Choice Requires="p14">
      <p:transition spd="slow" p14:dur="2000" advTm="68396"/>
    </mc:Choice>
    <mc:Fallback xmlns="">
      <p:transition spd="slow" advTm="683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8678D0-9E4B-1DA2-9DBD-735BA934B744}"/>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2800"/>
              <a:t>TECHNOLOGICAL INNOVATIONS IN ELDERLY CARE</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CD85843-EEF9-C4E2-5829-9C0124D9713F}"/>
              </a:ext>
            </a:extLst>
          </p:cNvPr>
          <p:cNvSpPr txBox="1"/>
          <p:nvPr/>
        </p:nvSpPr>
        <p:spPr>
          <a:xfrm>
            <a:off x="993" y="1712727"/>
            <a:ext cx="7677257" cy="41191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28600">
              <a:lnSpc>
                <a:spcPct val="90000"/>
              </a:lnSpc>
              <a:buFont typeface="Arial" panose="020B0604020202020204" pitchFamily="34" charset="0"/>
              <a:buChar char="•"/>
            </a:pPr>
            <a:r>
              <a:rPr lang="en-US" sz="2000">
                <a:latin typeface="Arial"/>
                <a:cs typeface="Arial"/>
              </a:rPr>
              <a:t>Recent technological advances are shifting care from reactive, hospital-based treatment to proactive, preventative support through IoT sensors, AI diagnostics, smart wearables, telemedicine, and preventative analytics that monitor health, enable virtual consultations, and support early intervention (Abbots Care, 2024), alongside smart home technologies such as fall detection sensors, safe living environments, electronic pill </a:t>
            </a:r>
            <a:r>
              <a:rPr lang="en-US" sz="2000" err="1">
                <a:latin typeface="Arial"/>
                <a:cs typeface="Arial"/>
              </a:rPr>
              <a:t>organisers</a:t>
            </a:r>
            <a:r>
              <a:rPr lang="en-US" sz="2000">
                <a:latin typeface="Arial"/>
                <a:cs typeface="Arial"/>
              </a:rPr>
              <a:t>, GPS trackers, and geofencing that improve safety for people with dementia and provide reassurance to carers and families (</a:t>
            </a:r>
            <a:r>
              <a:rPr lang="en-US" sz="2000" err="1">
                <a:latin typeface="Arial"/>
                <a:cs typeface="Arial"/>
              </a:rPr>
              <a:t>Lului</a:t>
            </a:r>
            <a:r>
              <a:rPr lang="en-US" sz="2000">
                <a:latin typeface="Arial"/>
                <a:cs typeface="Arial"/>
              </a:rPr>
              <a:t> et al, 2024).</a:t>
            </a:r>
          </a:p>
          <a:p>
            <a:pPr marL="285750" indent="-228600">
              <a:lnSpc>
                <a:spcPct val="90000"/>
              </a:lnSpc>
              <a:spcBef>
                <a:spcPts val="1000"/>
              </a:spcBef>
              <a:buFont typeface="Arial" panose="020B0604020202020204" pitchFamily="34" charset="0"/>
              <a:buChar char="•"/>
            </a:pPr>
            <a:endParaRPr lang="en-US" sz="1600"/>
          </a:p>
          <a:p>
            <a:pPr indent="-228600">
              <a:lnSpc>
                <a:spcPct val="90000"/>
              </a:lnSpc>
              <a:buFont typeface="Arial" panose="020B0604020202020204" pitchFamily="34" charset="0"/>
              <a:buChar char="•"/>
            </a:pPr>
            <a:endParaRPr lang="en-US" sz="1200"/>
          </a:p>
          <a:p>
            <a:pPr indent="-228600">
              <a:lnSpc>
                <a:spcPct val="90000"/>
              </a:lnSpc>
              <a:buFont typeface="Arial" panose="020B0604020202020204" pitchFamily="34" charset="0"/>
              <a:buChar char="•"/>
            </a:pPr>
            <a:endParaRPr lang="en-US" sz="1200"/>
          </a:p>
          <a:p>
            <a:pPr indent="-228600">
              <a:lnSpc>
                <a:spcPct val="90000"/>
              </a:lnSpc>
              <a:buFont typeface="Arial" panose="020B0604020202020204" pitchFamily="34" charset="0"/>
              <a:buChar char="•"/>
            </a:pPr>
            <a:endParaRPr lang="en-US" sz="1200"/>
          </a:p>
          <a:p>
            <a:pPr indent="-228600">
              <a:lnSpc>
                <a:spcPct val="90000"/>
              </a:lnSpc>
              <a:buFont typeface="Arial" panose="020B0604020202020204" pitchFamily="34" charset="0"/>
              <a:buChar char="•"/>
            </a:pPr>
            <a:endParaRPr lang="en-US" sz="1200"/>
          </a:p>
        </p:txBody>
      </p:sp>
      <p:pic>
        <p:nvPicPr>
          <p:cNvPr id="5" name="Picture 4" descr="A person talking to a doctor on a computer&#10;&#10;AI-generated content may be incorrect.">
            <a:extLst>
              <a:ext uri="{FF2B5EF4-FFF2-40B4-BE49-F238E27FC236}">
                <a16:creationId xmlns:a16="http://schemas.microsoft.com/office/drawing/2014/main" id="{C357C606-B7A8-1EB9-E1B2-BC838649E340}"/>
              </a:ext>
            </a:extLst>
          </p:cNvPr>
          <p:cNvPicPr>
            <a:picLocks noChangeAspect="1"/>
          </p:cNvPicPr>
          <p:nvPr/>
        </p:nvPicPr>
        <p:blipFill>
          <a:blip r:embed="rId4"/>
          <a:srcRect r="35979" b="-1"/>
          <a:stretch>
            <a:fillRect/>
          </a:stretch>
        </p:blipFill>
        <p:spPr>
          <a:xfrm>
            <a:off x="7675658" y="1925888"/>
            <a:ext cx="3941064" cy="4096512"/>
          </a:xfrm>
          <a:prstGeom prst="rect">
            <a:avLst/>
          </a:prstGeom>
        </p:spPr>
      </p:pic>
      <p:sp>
        <p:nvSpPr>
          <p:cNvPr id="6" name="TextBox 5">
            <a:extLst>
              <a:ext uri="{FF2B5EF4-FFF2-40B4-BE49-F238E27FC236}">
                <a16:creationId xmlns:a16="http://schemas.microsoft.com/office/drawing/2014/main" id="{DD3F81DF-37BD-6C20-77FC-C9AC8814B66C}"/>
              </a:ext>
            </a:extLst>
          </p:cNvPr>
          <p:cNvSpPr txBox="1"/>
          <p:nvPr/>
        </p:nvSpPr>
        <p:spPr>
          <a:xfrm>
            <a:off x="7855323" y="6017559"/>
            <a:ext cx="3866031"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0" i="0">
                <a:latin typeface="Arial"/>
                <a:ea typeface="Roboto Slab"/>
                <a:cs typeface="Arial"/>
              </a:rPr>
              <a:t>The Benefits of Telehealth for Anxiety and </a:t>
            </a:r>
            <a:r>
              <a:rPr lang="en-US" sz="1600">
                <a:latin typeface="Arial"/>
                <a:ea typeface="Roboto Slab"/>
                <a:cs typeface="Arial"/>
              </a:rPr>
              <a:t>Depression (</a:t>
            </a:r>
            <a:r>
              <a:rPr lang="en-US" sz="1600" b="0" i="0">
                <a:latin typeface="Arial"/>
                <a:ea typeface="Roboto"/>
                <a:cs typeface="Arial"/>
              </a:rPr>
              <a:t>2024</a:t>
            </a:r>
            <a:r>
              <a:rPr lang="en-US" sz="1600">
                <a:latin typeface="Arial"/>
                <a:ea typeface="Roboto"/>
                <a:cs typeface="Arial"/>
              </a:rPr>
              <a:t>)</a:t>
            </a:r>
            <a:endParaRPr lang="en-US" b="0" i="0">
              <a:latin typeface="Aptos" panose="020B0004020202020204"/>
              <a:ea typeface="Roboto"/>
              <a:cs typeface="Arial"/>
            </a:endParaRPr>
          </a:p>
          <a:p>
            <a:pPr algn="ctr"/>
            <a:endParaRPr lang="en-GB"/>
          </a:p>
        </p:txBody>
      </p:sp>
      <p:sp>
        <p:nvSpPr>
          <p:cNvPr id="9" name="TextBox 8">
            <a:extLst>
              <a:ext uri="{FF2B5EF4-FFF2-40B4-BE49-F238E27FC236}">
                <a16:creationId xmlns:a16="http://schemas.microsoft.com/office/drawing/2014/main" id="{3CCCB8CF-8D5F-643C-E8AF-54A689729557}"/>
              </a:ext>
            </a:extLst>
          </p:cNvPr>
          <p:cNvSpPr txBox="1"/>
          <p:nvPr/>
        </p:nvSpPr>
        <p:spPr>
          <a:xfrm>
            <a:off x="571216" y="6448909"/>
            <a:ext cx="3640237" cy="3780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t>Monekosso</a:t>
            </a:r>
            <a:r>
              <a:rPr lang="en-GB"/>
              <a:t>, D (2020)</a:t>
            </a:r>
          </a:p>
        </p:txBody>
      </p:sp>
      <p:pic>
        <p:nvPicPr>
          <p:cNvPr id="11" name="Picture 10" descr="A person touching a screen of a refrigerator&#10;&#10;AI-generated content may be incorrect.">
            <a:extLst>
              <a:ext uri="{FF2B5EF4-FFF2-40B4-BE49-F238E27FC236}">
                <a16:creationId xmlns:a16="http://schemas.microsoft.com/office/drawing/2014/main" id="{5B9BF99F-EB61-3CB9-8A94-750B705EB99D}"/>
              </a:ext>
            </a:extLst>
          </p:cNvPr>
          <p:cNvPicPr>
            <a:picLocks noChangeAspect="1"/>
          </p:cNvPicPr>
          <p:nvPr/>
        </p:nvPicPr>
        <p:blipFill>
          <a:blip r:embed="rId5"/>
          <a:srcRect l="1656" r="141" b="312"/>
          <a:stretch>
            <a:fillRect/>
          </a:stretch>
        </p:blipFill>
        <p:spPr>
          <a:xfrm>
            <a:off x="286872" y="4569478"/>
            <a:ext cx="2903714" cy="1887652"/>
          </a:xfrm>
          <a:prstGeom prst="rect">
            <a:avLst/>
          </a:prstGeom>
        </p:spPr>
      </p:pic>
      <p:pic>
        <p:nvPicPr>
          <p:cNvPr id="7" name="Audio 6">
            <a:hlinkClick r:id="" action="ppaction://media"/>
            <a:extLst>
              <a:ext uri="{FF2B5EF4-FFF2-40B4-BE49-F238E27FC236}">
                <a16:creationId xmlns:a16="http://schemas.microsoft.com/office/drawing/2014/main" id="{A20FA35D-A8AC-F175-ABC3-96EFF2DCDC9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28416294"/>
      </p:ext>
    </p:extLst>
  </p:cSld>
  <p:clrMapOvr>
    <a:masterClrMapping/>
  </p:clrMapOvr>
  <mc:AlternateContent xmlns:mc="http://schemas.openxmlformats.org/markup-compatibility/2006" xmlns:p14="http://schemas.microsoft.com/office/powerpoint/2010/main">
    <mc:Choice Requires="p14">
      <p:transition spd="slow" p14:dur="2000" advTm="52097"/>
    </mc:Choice>
    <mc:Fallback xmlns="">
      <p:transition spd="slow" advTm="520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7B9A5-4FE2-2ABD-D8A5-8AA3CD3894B9}"/>
              </a:ext>
            </a:extLst>
          </p:cNvPr>
          <p:cNvSpPr>
            <a:spLocks noGrp="1"/>
          </p:cNvSpPr>
          <p:nvPr>
            <p:ph type="title"/>
          </p:nvPr>
        </p:nvSpPr>
        <p:spPr>
          <a:xfrm>
            <a:off x="737347" y="-4669"/>
            <a:ext cx="10515600" cy="1325563"/>
          </a:xfrm>
        </p:spPr>
        <p:txBody>
          <a:bodyPr>
            <a:normAutofit/>
          </a:bodyPr>
          <a:lstStyle/>
          <a:p>
            <a:r>
              <a:rPr lang="en-GB" sz="2800"/>
              <a:t>THE PROS AND CONS OF TECHNOLOGY IN THE ALDULT CARE</a:t>
            </a:r>
          </a:p>
        </p:txBody>
      </p:sp>
      <p:sp>
        <p:nvSpPr>
          <p:cNvPr id="3" name="Content Placeholder 2">
            <a:extLst>
              <a:ext uri="{FF2B5EF4-FFF2-40B4-BE49-F238E27FC236}">
                <a16:creationId xmlns:a16="http://schemas.microsoft.com/office/drawing/2014/main" id="{71644557-A255-BDE3-4ED1-51FB5612B671}"/>
              </a:ext>
            </a:extLst>
          </p:cNvPr>
          <p:cNvSpPr>
            <a:spLocks noGrp="1"/>
          </p:cNvSpPr>
          <p:nvPr>
            <p:ph idx="1"/>
          </p:nvPr>
        </p:nvSpPr>
        <p:spPr>
          <a:xfrm>
            <a:off x="629434" y="1109062"/>
            <a:ext cx="10515600" cy="4654051"/>
          </a:xfr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Autofit/>
          </a:bodyPr>
          <a:lstStyle/>
          <a:p>
            <a:r>
              <a:rPr lang="en-GB" sz="2400">
                <a:latin typeface="Arial"/>
                <a:ea typeface="+mn-lt"/>
                <a:cs typeface="Arial"/>
              </a:rPr>
              <a:t>Overall: Technology can improve safety and independence for older adults, but can also cause challenges such as high costs, technology fatigue, and the need to tailor solutions for either home or care settings. </a:t>
            </a:r>
          </a:p>
          <a:p>
            <a:r>
              <a:rPr lang="en-GB" sz="2400">
                <a:latin typeface="Arial"/>
                <a:ea typeface="+mn-lt"/>
                <a:cs typeface="Arial"/>
              </a:rPr>
              <a:t>Pros: It enhances safety through monitoring devices (e.g. fall detectors and emergency pendants), supports medication management, promotes independence with smart home features, reduces isolation through digital communication, and enables early health detection through continuous monitoring (Scott, J A et al., 2025). </a:t>
            </a:r>
            <a:endParaRPr lang="en-GB" sz="2400">
              <a:latin typeface="Arial"/>
              <a:cs typeface="Arial"/>
            </a:endParaRPr>
          </a:p>
          <a:p>
            <a:r>
              <a:rPr lang="en-GB" sz="2400">
                <a:latin typeface="Arial"/>
                <a:ea typeface="+mn-lt"/>
                <a:cs typeface="Arial"/>
              </a:rPr>
              <a:t>Cons: It raises privacy concerns due to constant monitoring, can cause anxiety or learning difficulties for users, may be expensive, can reduce face-to-face interaction, and is vulnerable to technical failures such as Wi-Fi or power outages.</a:t>
            </a:r>
            <a:endParaRPr lang="en-GB" sz="2400">
              <a:latin typeface="Arial"/>
              <a:cs typeface="Arial"/>
            </a:endParaRPr>
          </a:p>
        </p:txBody>
      </p:sp>
      <p:pic>
        <p:nvPicPr>
          <p:cNvPr id="5" name="Audio 4">
            <a:hlinkClick r:id="" action="ppaction://media"/>
            <a:extLst>
              <a:ext uri="{FF2B5EF4-FFF2-40B4-BE49-F238E27FC236}">
                <a16:creationId xmlns:a16="http://schemas.microsoft.com/office/drawing/2014/main" id="{049370F7-865B-6329-596C-3BBDE88894E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12651725"/>
      </p:ext>
    </p:extLst>
  </p:cSld>
  <p:clrMapOvr>
    <a:masterClrMapping/>
  </p:clrMapOvr>
  <mc:AlternateContent xmlns:mc="http://schemas.openxmlformats.org/markup-compatibility/2006" xmlns:p14="http://schemas.microsoft.com/office/powerpoint/2010/main">
    <mc:Choice Requires="p14">
      <p:transition spd="slow" p14:dur="2000" advTm="64245"/>
    </mc:Choice>
    <mc:Fallback xmlns="">
      <p:transition spd="slow" advTm="64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96068-8BFD-5594-7628-4280FF121E49}"/>
              </a:ext>
            </a:extLst>
          </p:cNvPr>
          <p:cNvSpPr>
            <a:spLocks noGrp="1"/>
          </p:cNvSpPr>
          <p:nvPr>
            <p:ph type="title"/>
          </p:nvPr>
        </p:nvSpPr>
        <p:spPr/>
        <p:txBody>
          <a:bodyPr>
            <a:normAutofit/>
          </a:bodyPr>
          <a:lstStyle/>
          <a:p>
            <a:r>
              <a:rPr lang="en-GB" sz="2800"/>
              <a:t>CASE STUDY</a:t>
            </a:r>
          </a:p>
        </p:txBody>
      </p:sp>
      <p:sp>
        <p:nvSpPr>
          <p:cNvPr id="3" name="Content Placeholder 2">
            <a:extLst>
              <a:ext uri="{FF2B5EF4-FFF2-40B4-BE49-F238E27FC236}">
                <a16:creationId xmlns:a16="http://schemas.microsoft.com/office/drawing/2014/main" id="{E5E4C058-6660-B9B5-DC1B-56A28A354821}"/>
              </a:ext>
            </a:extLst>
          </p:cNvPr>
          <p:cNvSpPr>
            <a:spLocks noGrp="1"/>
          </p:cNvSpPr>
          <p:nvPr>
            <p:ph idx="1"/>
          </p:nvPr>
        </p:nvSpPr>
        <p:spPr/>
        <p:txBody>
          <a:bodyPr vert="horz" lIns="91440" tIns="45720" rIns="91440" bIns="45720" rtlCol="0" anchor="t">
            <a:normAutofit/>
          </a:bodyPr>
          <a:lstStyle/>
          <a:p>
            <a:endParaRPr lang="en-GB" sz="2000">
              <a:latin typeface="Arial"/>
              <a:ea typeface="+mn-lt"/>
              <a:cs typeface="Arial"/>
            </a:endParaRPr>
          </a:p>
          <a:p>
            <a:r>
              <a:rPr lang="en-GB" sz="2000">
                <a:latin typeface="Arial"/>
                <a:ea typeface="+mn-lt"/>
                <a:cs typeface="Arial"/>
              </a:rPr>
              <a:t>A software developer discovers a potential data breach affecting a smart home community. After reporting the issue, they must decide whether to inform and advise residents. This decision involves considering legal, ethical, and professional responsibilities, as well as broader concerns about privacy, security, and the impact of interconnected digital technologies. The case also highlights the challenges of communicating risks when the full extent of the breach is uncertain.</a:t>
            </a:r>
          </a:p>
          <a:p>
            <a:r>
              <a:rPr lang="en-GB" sz="2000">
                <a:latin typeface="Arial"/>
                <a:ea typeface="+mn-lt"/>
                <a:cs typeface="Arial"/>
              </a:rPr>
              <a:t>Smart homes can support independent living by improving safety and autonomy for older adults and people with disabilities. They use IoT technology, advanced sensors, chatbots, and digital assistants to help residents stay connected with family, healthcare providers, and local services, enabling quick responses to any issues or emergencies.</a:t>
            </a:r>
          </a:p>
          <a:p>
            <a:endParaRPr lang="en-GB" sz="1600">
              <a:latin typeface="Arial"/>
              <a:ea typeface="+mn-lt"/>
              <a:cs typeface="Arial"/>
            </a:endParaRPr>
          </a:p>
        </p:txBody>
      </p:sp>
      <p:pic>
        <p:nvPicPr>
          <p:cNvPr id="5" name="Audio 4">
            <a:hlinkClick r:id="" action="ppaction://media"/>
            <a:extLst>
              <a:ext uri="{FF2B5EF4-FFF2-40B4-BE49-F238E27FC236}">
                <a16:creationId xmlns:a16="http://schemas.microsoft.com/office/drawing/2014/main" id="{81277088-A6D2-68F5-947F-586A5E1C905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28626209"/>
      </p:ext>
    </p:extLst>
  </p:cSld>
  <p:clrMapOvr>
    <a:masterClrMapping/>
  </p:clrMapOvr>
  <mc:AlternateContent xmlns:mc="http://schemas.openxmlformats.org/markup-compatibility/2006" xmlns:p14="http://schemas.microsoft.com/office/powerpoint/2010/main">
    <mc:Choice Requires="p14">
      <p:transition spd="slow" p14:dur="2000" advTm="61369"/>
    </mc:Choice>
    <mc:Fallback xmlns="">
      <p:transition spd="slow" advTm="61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0F61F-4058-83B5-E8C7-7E9865B9E3E1}"/>
              </a:ext>
            </a:extLst>
          </p:cNvPr>
          <p:cNvSpPr>
            <a:spLocks noGrp="1"/>
          </p:cNvSpPr>
          <p:nvPr>
            <p:ph type="title"/>
          </p:nvPr>
        </p:nvSpPr>
        <p:spPr/>
        <p:txBody>
          <a:bodyPr>
            <a:normAutofit/>
          </a:bodyPr>
          <a:lstStyle/>
          <a:p>
            <a:r>
              <a:rPr lang="en-GB" sz="2800">
                <a:latin typeface="Arial Nova"/>
              </a:rPr>
              <a:t>CASE STUDY </a:t>
            </a:r>
          </a:p>
        </p:txBody>
      </p:sp>
      <p:sp>
        <p:nvSpPr>
          <p:cNvPr id="5" name="Content Placeholder 4">
            <a:extLst>
              <a:ext uri="{FF2B5EF4-FFF2-40B4-BE49-F238E27FC236}">
                <a16:creationId xmlns:a16="http://schemas.microsoft.com/office/drawing/2014/main" id="{16D02FB3-9651-37A5-1F51-C62B041F656D}"/>
              </a:ext>
            </a:extLst>
          </p:cNvPr>
          <p:cNvSpPr>
            <a:spLocks noGrp="1"/>
          </p:cNvSpPr>
          <p:nvPr>
            <p:ph idx="1"/>
          </p:nvPr>
        </p:nvSpPr>
        <p:spPr/>
        <p:txBody>
          <a:bodyPr vert="horz" lIns="91440" tIns="45720" rIns="91440" bIns="45720" rtlCol="0" anchor="t">
            <a:normAutofit/>
          </a:bodyPr>
          <a:lstStyle/>
          <a:p>
            <a:r>
              <a:rPr lang="en-GB" sz="1800">
                <a:latin typeface="Arial"/>
                <a:ea typeface="+mn-lt"/>
                <a:cs typeface="Arial"/>
              </a:rPr>
              <a:t>Arthur, a 74-year-old retired engineer living in Birmingham, began experiencing short-term memory loss and difficulty managing household bills. Concerned, his wife arranged an appointment with their GP, who carried out initial cognitive tests and referred Arthur to a local NHS Memory Assessment Centre. Following further assessment, Arthur was diagnosed with mixed dementia, combining Alzheimer's disease and vascular dementia.</a:t>
            </a:r>
          </a:p>
          <a:p>
            <a:r>
              <a:rPr lang="en-GB" sz="1800">
                <a:latin typeface="Arial"/>
                <a:cs typeface="Arial"/>
              </a:rPr>
              <a:t>Technology can help managed Arthur's condition by</a:t>
            </a:r>
            <a:r>
              <a:rPr lang="en-GB" sz="1800">
                <a:latin typeface="Arial"/>
                <a:ea typeface="+mn-lt"/>
                <a:cs typeface="Arial"/>
              </a:rPr>
              <a:t> automating daily tasks, monitoring health parameters, and improving safety. Technology aids in the management of mixed dementia (Alzheimer's and vascular dementia). It lessens carer burnout and stabilises cognitive deterioration.</a:t>
            </a:r>
            <a:endParaRPr lang="en-GB" sz="1800">
              <a:latin typeface="Arial"/>
              <a:cs typeface="Arial"/>
            </a:endParaRPr>
          </a:p>
        </p:txBody>
      </p:sp>
      <p:pic>
        <p:nvPicPr>
          <p:cNvPr id="4" name="Audio 3">
            <a:hlinkClick r:id="" action="ppaction://media"/>
            <a:extLst>
              <a:ext uri="{FF2B5EF4-FFF2-40B4-BE49-F238E27FC236}">
                <a16:creationId xmlns:a16="http://schemas.microsoft.com/office/drawing/2014/main" id="{46182496-DB26-8671-1261-2A13DB6E35B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09932731"/>
      </p:ext>
    </p:extLst>
  </p:cSld>
  <p:clrMapOvr>
    <a:masterClrMapping/>
  </p:clrMapOvr>
  <mc:AlternateContent xmlns:mc="http://schemas.openxmlformats.org/markup-compatibility/2006" xmlns:p14="http://schemas.microsoft.com/office/powerpoint/2010/main">
    <mc:Choice Requires="p14">
      <p:transition spd="slow" p14:dur="2000" advTm="51473"/>
    </mc:Choice>
    <mc:Fallback xmlns="">
      <p:transition spd="slow" advTm="51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75523-2659-49CD-F755-3E47B5A4B11C}"/>
              </a:ext>
            </a:extLst>
          </p:cNvPr>
          <p:cNvSpPr>
            <a:spLocks noGrp="1"/>
          </p:cNvSpPr>
          <p:nvPr>
            <p:ph type="title"/>
          </p:nvPr>
        </p:nvSpPr>
        <p:spPr/>
        <p:txBody>
          <a:bodyPr/>
          <a:lstStyle/>
          <a:p>
            <a:r>
              <a:rPr lang="en-GB" sz="2000">
                <a:latin typeface="Arial"/>
                <a:cs typeface="Arial"/>
              </a:rPr>
              <a:t>RECOMMENDATIONS FOR IMPROVEMENT</a:t>
            </a:r>
          </a:p>
        </p:txBody>
      </p:sp>
      <p:sp>
        <p:nvSpPr>
          <p:cNvPr id="3" name="Content Placeholder 2">
            <a:extLst>
              <a:ext uri="{FF2B5EF4-FFF2-40B4-BE49-F238E27FC236}">
                <a16:creationId xmlns:a16="http://schemas.microsoft.com/office/drawing/2014/main" id="{668F228A-CECA-58A0-8FF1-F9AFBA11FA0C}"/>
              </a:ext>
            </a:extLst>
          </p:cNvPr>
          <p:cNvSpPr>
            <a:spLocks noGrp="1"/>
          </p:cNvSpPr>
          <p:nvPr>
            <p:ph idx="1"/>
          </p:nvPr>
        </p:nvSpPr>
        <p:spPr/>
        <p:txBody>
          <a:bodyPr vert="horz" lIns="91440" tIns="45720" rIns="91440" bIns="45720" rtlCol="0" anchor="t">
            <a:noAutofit/>
          </a:bodyPr>
          <a:lstStyle/>
          <a:p>
            <a:r>
              <a:rPr lang="en-US" sz="1800" b="1">
                <a:latin typeface="Arial"/>
                <a:ea typeface="+mn-lt"/>
                <a:cs typeface="Arial"/>
              </a:rPr>
              <a:t>Strategic Improvement</a:t>
            </a:r>
            <a:r>
              <a:rPr lang="en-US" sz="1800">
                <a:latin typeface="Arial"/>
                <a:ea typeface="+mn-lt"/>
                <a:cs typeface="Arial"/>
              </a:rPr>
              <a:t>: Age-inclusive technology and proactive care features can help older adults stay independent, support cognitive health, and reduce caregiver burden. However, 25% of UK adults aged 65+ do not use the internet due to limited skills, confidence, or access to technology. Digital Champions provide training and support to help older people access essential online services and stay connected.</a:t>
            </a:r>
            <a:endParaRPr lang="en-GB" sz="1800" b="1">
              <a:latin typeface="Arial"/>
              <a:ea typeface="+mn-lt"/>
              <a:cs typeface="Arial"/>
            </a:endParaRPr>
          </a:p>
          <a:p>
            <a:r>
              <a:rPr lang="en-GB" sz="1800" b="1">
                <a:latin typeface="Arial"/>
                <a:ea typeface="+mn-lt"/>
                <a:cs typeface="Arial"/>
              </a:rPr>
              <a:t>Theory –Based Recommendation:</a:t>
            </a:r>
            <a:r>
              <a:rPr lang="en-GB" sz="1800">
                <a:latin typeface="Arial"/>
                <a:ea typeface="+mn-lt"/>
                <a:cs typeface="Arial"/>
              </a:rPr>
              <a:t> Senior care should adopt person-centred approaches that support well-being and independence. Applying Activity Theory and Continuity Theory (NIH, 2025) encourages meaningful activities and familiar routines that promote successful ageing.</a:t>
            </a:r>
            <a:endParaRPr lang="en-US" sz="1800">
              <a:latin typeface="Arial"/>
              <a:ea typeface="+mn-lt"/>
              <a:cs typeface="Arial"/>
            </a:endParaRPr>
          </a:p>
          <a:p>
            <a:r>
              <a:rPr lang="en-GB" sz="1800" b="1">
                <a:latin typeface="Arial"/>
                <a:ea typeface="+mn-lt"/>
                <a:cs typeface="Arial"/>
              </a:rPr>
              <a:t> Policy implications:</a:t>
            </a:r>
            <a:r>
              <a:rPr lang="en-GB" sz="1800">
                <a:latin typeface="Arial"/>
                <a:ea typeface="+mn-lt"/>
                <a:cs typeface="Arial"/>
              </a:rPr>
              <a:t> UK policies prioritise digital inclusion, independent living, and integrated health and social care to improve older adults' quality of life, reduce NHS hospital admissions, and proactively manage frailty (NHS, 2025). These approaches promote independence and social participation through digital empowerment, flexible support, and community-based prevention.</a:t>
            </a:r>
          </a:p>
          <a:p>
            <a:r>
              <a:rPr lang="en-GB" sz="1800" b="1">
                <a:latin typeface="Arial"/>
                <a:ea typeface="+mn-lt"/>
                <a:cs typeface="Arial"/>
              </a:rPr>
              <a:t> Critical evaluation:</a:t>
            </a:r>
            <a:r>
              <a:rPr lang="en-GB" sz="1800">
                <a:latin typeface="Arial"/>
                <a:ea typeface="+mn-lt"/>
                <a:cs typeface="Arial"/>
              </a:rPr>
              <a:t> Digital isolation, disjointed health and social care systems, and a severe cost-of-living crises are the main causes of the major obstacles to success and wellbeing that older individuals in the UK face. Increasing financial education, integrating healthcare, and extending localised community assistance are ways to enhance older life  stated by Age Uk.</a:t>
            </a:r>
            <a:endParaRPr lang="en-GB" sz="1800">
              <a:latin typeface="Arial"/>
              <a:cs typeface="Arial"/>
            </a:endParaRPr>
          </a:p>
        </p:txBody>
      </p:sp>
      <p:pic>
        <p:nvPicPr>
          <p:cNvPr id="5" name="Audio 4">
            <a:hlinkClick r:id="" action="ppaction://media"/>
            <a:extLst>
              <a:ext uri="{FF2B5EF4-FFF2-40B4-BE49-F238E27FC236}">
                <a16:creationId xmlns:a16="http://schemas.microsoft.com/office/drawing/2014/main" id="{BFECE747-3505-A231-FD6A-5A247CCD44D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83914681"/>
      </p:ext>
    </p:extLst>
  </p:cSld>
  <p:clrMapOvr>
    <a:masterClrMapping/>
  </p:clrMapOvr>
  <mc:AlternateContent xmlns:mc="http://schemas.openxmlformats.org/markup-compatibility/2006" xmlns:p14="http://schemas.microsoft.com/office/powerpoint/2010/main">
    <mc:Choice Requires="p14">
      <p:transition spd="slow" p14:dur="2000" advTm="110319"/>
    </mc:Choice>
    <mc:Fallback xmlns="">
      <p:transition spd="slow" advTm="110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2BF49-8C28-CBE1-E189-8990DB4D720B}"/>
              </a:ext>
            </a:extLst>
          </p:cNvPr>
          <p:cNvSpPr>
            <a:spLocks noGrp="1"/>
          </p:cNvSpPr>
          <p:nvPr>
            <p:ph type="title"/>
          </p:nvPr>
        </p:nvSpPr>
        <p:spPr/>
        <p:txBody>
          <a:bodyPr>
            <a:normAutofit/>
          </a:bodyPr>
          <a:lstStyle/>
          <a:p>
            <a:r>
              <a:rPr lang="en-GB" sz="2000">
                <a:latin typeface="Arial"/>
                <a:cs typeface="Arial"/>
              </a:rPr>
              <a:t>CONCLUTION</a:t>
            </a:r>
          </a:p>
        </p:txBody>
      </p:sp>
      <p:sp>
        <p:nvSpPr>
          <p:cNvPr id="3" name="Content Placeholder 2">
            <a:extLst>
              <a:ext uri="{FF2B5EF4-FFF2-40B4-BE49-F238E27FC236}">
                <a16:creationId xmlns:a16="http://schemas.microsoft.com/office/drawing/2014/main" id="{9CA78ABE-0417-FCC6-F894-6A6133FC0F95}"/>
              </a:ext>
            </a:extLst>
          </p:cNvPr>
          <p:cNvSpPr>
            <a:spLocks noGrp="1"/>
          </p:cNvSpPr>
          <p:nvPr>
            <p:ph idx="1"/>
          </p:nvPr>
        </p:nvSpPr>
        <p:spPr/>
        <p:txBody>
          <a:bodyPr vert="horz" lIns="91440" tIns="45720" rIns="91440" bIns="45720" rtlCol="0" anchor="t">
            <a:normAutofit/>
          </a:bodyPr>
          <a:lstStyle/>
          <a:p>
            <a:endParaRPr lang="en-GB" sz="1800" b="1">
              <a:solidFill>
                <a:srgbClr val="1B1B1B"/>
              </a:solidFill>
              <a:highlight>
                <a:srgbClr val="FFFFFF"/>
              </a:highlight>
              <a:latin typeface="Aptos" panose="020B0004020202020204"/>
              <a:cs typeface="Arial"/>
            </a:endParaRPr>
          </a:p>
          <a:p>
            <a:endParaRPr lang="en-GB" sz="1600">
              <a:latin typeface="Arial"/>
              <a:cs typeface="Arial"/>
            </a:endParaRPr>
          </a:p>
        </p:txBody>
      </p:sp>
      <p:sp>
        <p:nvSpPr>
          <p:cNvPr id="8" name="TextBox 7">
            <a:extLst>
              <a:ext uri="{FF2B5EF4-FFF2-40B4-BE49-F238E27FC236}">
                <a16:creationId xmlns:a16="http://schemas.microsoft.com/office/drawing/2014/main" id="{96DB2000-7713-4914-E76C-421441CFD41D}"/>
              </a:ext>
            </a:extLst>
          </p:cNvPr>
          <p:cNvSpPr txBox="1"/>
          <p:nvPr/>
        </p:nvSpPr>
        <p:spPr>
          <a:xfrm>
            <a:off x="621481" y="1444465"/>
            <a:ext cx="937138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latin typeface="Arial"/>
                <a:ea typeface="+mn-lt"/>
                <a:cs typeface="Arial"/>
              </a:rPr>
              <a:t>The UK faces growing pressure from an ageing population and workforce shortages, creating a need to modernise senior care. Prioritising preventative, integrated care and adopting digital technologies can support independence, empower unpaid carers, and improve the quality of life for older adults while addressing capacity challenges.</a:t>
            </a:r>
            <a:endParaRPr lang="en-US" sz="2000">
              <a:latin typeface="Arial"/>
              <a:ea typeface="+mn-lt"/>
              <a:cs typeface="Arial"/>
            </a:endParaRPr>
          </a:p>
          <a:p>
            <a:pPr marL="285750" indent="-285750">
              <a:buFont typeface="Calibri"/>
              <a:buChar char="-"/>
            </a:pPr>
            <a:endParaRPr lang="en-GB" sz="2000">
              <a:latin typeface="Arial"/>
              <a:cs typeface="Arial"/>
            </a:endParaRPr>
          </a:p>
          <a:p>
            <a:pPr marL="285750" indent="-285750">
              <a:buFont typeface="Arial"/>
              <a:buChar char="•"/>
            </a:pPr>
            <a:r>
              <a:rPr lang="en-GB" sz="2000">
                <a:latin typeface="Arial"/>
                <a:ea typeface="+mn-lt"/>
                <a:cs typeface="Arial"/>
              </a:rPr>
              <a:t>The future of senior care focuses on proactive, personalised support that promotes independence, healthy ageing, and the well-being of older adults through innovative technologies and specialised care models.</a:t>
            </a:r>
          </a:p>
          <a:p>
            <a:pPr marL="285750" indent="-285750">
              <a:buFont typeface="Calibri"/>
              <a:buChar char="-"/>
            </a:pPr>
            <a:endParaRPr lang="en-GB">
              <a:ea typeface="+mn-lt"/>
              <a:cs typeface="+mn-lt"/>
            </a:endParaRPr>
          </a:p>
        </p:txBody>
      </p:sp>
      <p:pic>
        <p:nvPicPr>
          <p:cNvPr id="5" name="Audio 4">
            <a:hlinkClick r:id="" action="ppaction://media"/>
            <a:extLst>
              <a:ext uri="{FF2B5EF4-FFF2-40B4-BE49-F238E27FC236}">
                <a16:creationId xmlns:a16="http://schemas.microsoft.com/office/drawing/2014/main" id="{5A1B0F59-4A50-4998-C825-7FEA1ED58D9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6764694"/>
      </p:ext>
    </p:extLst>
  </p:cSld>
  <p:clrMapOvr>
    <a:masterClrMapping/>
  </p:clrMapOvr>
  <mc:AlternateContent xmlns:mc="http://schemas.openxmlformats.org/markup-compatibility/2006" xmlns:p14="http://schemas.microsoft.com/office/powerpoint/2010/main">
    <mc:Choice Requires="p14">
      <p:transition spd="slow" p14:dur="2000" advTm="43659"/>
    </mc:Choice>
    <mc:Fallback xmlns="">
      <p:transition spd="slow" advTm="43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DC845-E1DF-AA10-89AF-A0DE700799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566F89-579D-3DAD-4284-71010272E97A}"/>
              </a:ext>
            </a:extLst>
          </p:cNvPr>
          <p:cNvSpPr>
            <a:spLocks noGrp="1"/>
          </p:cNvSpPr>
          <p:nvPr>
            <p:ph type="title"/>
          </p:nvPr>
        </p:nvSpPr>
        <p:spPr>
          <a:xfrm>
            <a:off x="420666" y="-94163"/>
            <a:ext cx="3146121" cy="928905"/>
          </a:xfrm>
        </p:spPr>
        <p:txBody>
          <a:bodyPr/>
          <a:lstStyle/>
          <a:p>
            <a:r>
              <a:rPr lang="en-GB"/>
              <a:t>Reference </a:t>
            </a:r>
          </a:p>
        </p:txBody>
      </p:sp>
      <p:sp>
        <p:nvSpPr>
          <p:cNvPr id="3" name="Content Placeholder 2">
            <a:extLst>
              <a:ext uri="{FF2B5EF4-FFF2-40B4-BE49-F238E27FC236}">
                <a16:creationId xmlns:a16="http://schemas.microsoft.com/office/drawing/2014/main" id="{0AE42E3E-E2FC-6D14-1A2B-4934D05D179A}"/>
              </a:ext>
            </a:extLst>
          </p:cNvPr>
          <p:cNvSpPr>
            <a:spLocks noGrp="1"/>
          </p:cNvSpPr>
          <p:nvPr>
            <p:ph idx="1"/>
          </p:nvPr>
        </p:nvSpPr>
        <p:spPr>
          <a:xfrm>
            <a:off x="180584" y="835210"/>
            <a:ext cx="10515600" cy="5885776"/>
          </a:xfrm>
          <a:noFill/>
        </p:spPr>
        <p:txBody>
          <a:bodyPr vert="horz" lIns="91440" tIns="45720" rIns="91440" bIns="45720" rtlCol="0" anchor="t">
            <a:noAutofit/>
          </a:bodyPr>
          <a:lstStyle/>
          <a:p>
            <a:r>
              <a:rPr lang="en-GB" sz="2000">
                <a:latin typeface="Arial"/>
                <a:cs typeface="Arial"/>
                <a:hlinkClick r:id="rId4">
                  <a:extLst>
                    <a:ext uri="{A12FA001-AC4F-418D-AE19-62706E023703}">
                      <ahyp:hlinkClr xmlns:ahyp="http://schemas.microsoft.com/office/drawing/2018/hyperlinkcolor" val="tx"/>
                    </a:ext>
                  </a:extLst>
                </a:hlinkClick>
              </a:rPr>
              <a:t>Backhouse</a:t>
            </a:r>
            <a:r>
              <a:rPr lang="en-GB" sz="2000">
                <a:latin typeface="Arial"/>
                <a:cs typeface="Arial"/>
              </a:rPr>
              <a:t>, T et al .(2024) Reducing refusals of care through improved personal care interactions between caregivers and people with dementia: </a:t>
            </a:r>
            <a:r>
              <a:rPr lang="en-GB" sz="2000" i="1">
                <a:latin typeface="Arial"/>
                <a:cs typeface="Arial"/>
              </a:rPr>
              <a:t>Protocol for a Realist</a:t>
            </a:r>
            <a:r>
              <a:rPr lang="en-GB" sz="2000">
                <a:latin typeface="Arial"/>
                <a:cs typeface="Arial"/>
              </a:rPr>
              <a:t> </a:t>
            </a:r>
            <a:r>
              <a:rPr lang="en-GB" sz="2000" i="1">
                <a:latin typeface="Arial"/>
                <a:cs typeface="Arial"/>
              </a:rPr>
              <a:t>Synthesis</a:t>
            </a:r>
            <a:r>
              <a:rPr lang="en-GB" sz="2000">
                <a:latin typeface="Arial"/>
                <a:cs typeface="Arial"/>
              </a:rPr>
              <a:t> ,14(8), epp88149. Available at Doi: </a:t>
            </a:r>
            <a:r>
              <a:rPr lang="en-GB" sz="2000">
                <a:latin typeface="Arial"/>
                <a:cs typeface="Arial"/>
                <a:hlinkClick r:id="rId5">
                  <a:extLst>
                    <a:ext uri="{A12FA001-AC4F-418D-AE19-62706E023703}">
                      <ahyp:hlinkClr xmlns:ahyp="http://schemas.microsoft.com/office/drawing/2018/hyperlinkcolor" val="tx"/>
                    </a:ext>
                  </a:extLst>
                </a:hlinkClick>
              </a:rPr>
              <a:t>10.1136/bmjopen-2024-088149</a:t>
            </a:r>
            <a:endParaRPr lang="en-GB" sz="2000">
              <a:latin typeface="Arial"/>
              <a:cs typeface="Arial"/>
            </a:endParaRPr>
          </a:p>
          <a:p>
            <a:r>
              <a:rPr lang="en-GB" sz="2000">
                <a:latin typeface="Arial"/>
                <a:cs typeface="Arial"/>
              </a:rPr>
              <a:t>British Geriatrics Society. (2022) Improving the quality of care in care homes: What does the evidence tell us? Available at bgs.org.uk.( Accessed on 12 June 2026).</a:t>
            </a:r>
          </a:p>
          <a:p>
            <a:r>
              <a:rPr lang="en-GB" sz="2000">
                <a:latin typeface="Arial"/>
                <a:cs typeface="Arial"/>
              </a:rPr>
              <a:t>Burbank , P, M. (1986) Psychosocial theories of aging: a critical evaluation, (1):73-86. Available at : Doi: 10.1097/00012272-198610000-00009.</a:t>
            </a:r>
          </a:p>
          <a:p>
            <a:r>
              <a:rPr lang="en-GB" sz="2000">
                <a:latin typeface="Arial"/>
                <a:cs typeface="Arial"/>
              </a:rPr>
              <a:t>Care Act( 2014 ) Available at :carehome.co.uk. (Accessed on 11 June 2026).</a:t>
            </a:r>
          </a:p>
          <a:p>
            <a:r>
              <a:rPr lang="en-GB" sz="2000">
                <a:latin typeface="Arial"/>
                <a:cs typeface="Arial"/>
              </a:rPr>
              <a:t>Equality Act (2010) Guidance . Available at: </a:t>
            </a:r>
            <a:r>
              <a:rPr lang="en-GB" sz="2000">
                <a:latin typeface="Arial"/>
                <a:cs typeface="Arial"/>
                <a:hlinkClick r:id="rId6">
                  <a:extLst>
                    <a:ext uri="{A12FA001-AC4F-418D-AE19-62706E023703}">
                      <ahyp:hlinkClr xmlns:ahyp="http://schemas.microsoft.com/office/drawing/2018/hyperlinkcolor" val="tx"/>
                    </a:ext>
                  </a:extLst>
                </a:hlinkClick>
              </a:rPr>
              <a:t>www.gov.uk</a:t>
            </a:r>
            <a:r>
              <a:rPr lang="en-GB" sz="2000">
                <a:latin typeface="Arial"/>
                <a:cs typeface="Arial"/>
              </a:rPr>
              <a:t>. (Accessed on 11 June 2026) .</a:t>
            </a:r>
          </a:p>
          <a:p>
            <a:r>
              <a:rPr lang="en-GB" sz="2000">
                <a:latin typeface="Arial"/>
                <a:cs typeface="Arial"/>
              </a:rPr>
              <a:t>Human Right Act (1998) Available at :legislation.gov.uk. (Accessed on 11 June 2026).</a:t>
            </a:r>
          </a:p>
          <a:p>
            <a:r>
              <a:rPr lang="en-GB" sz="2000" u="sng">
                <a:latin typeface="Arial"/>
                <a:ea typeface="Roboto"/>
                <a:cs typeface="Arial"/>
              </a:rPr>
              <a:t>Lopez-</a:t>
            </a:r>
            <a:r>
              <a:rPr lang="en-GB" sz="2000" u="sng" err="1">
                <a:latin typeface="Arial"/>
                <a:ea typeface="Roboto"/>
                <a:cs typeface="Arial"/>
              </a:rPr>
              <a:t>Otin</a:t>
            </a:r>
            <a:r>
              <a:rPr lang="en-GB" sz="2000" u="sng">
                <a:latin typeface="Arial"/>
                <a:ea typeface="Roboto"/>
                <a:cs typeface="Arial"/>
              </a:rPr>
              <a:t> C, Blasco MA, Partridge L, Serrano M, Kroemer G (2013) The hallmarks of </a:t>
            </a:r>
            <a:r>
              <a:rPr lang="en-GB" sz="2000" u="sng" err="1">
                <a:latin typeface="Arial"/>
                <a:ea typeface="Roboto"/>
                <a:cs typeface="Arial"/>
              </a:rPr>
              <a:t>aging.Cell</a:t>
            </a:r>
            <a:r>
              <a:rPr lang="en-GB" sz="2000" u="sng">
                <a:latin typeface="Arial"/>
                <a:ea typeface="Roboto"/>
                <a:cs typeface="Arial"/>
              </a:rPr>
              <a:t> 153(6):1194-1217, Available at: </a:t>
            </a:r>
            <a:r>
              <a:rPr lang="en-GB" sz="2000">
                <a:latin typeface="Arial"/>
                <a:cs typeface="Arial"/>
              </a:rPr>
              <a:t> Doi: 10.1016/j.cell.2013.05.039</a:t>
            </a:r>
          </a:p>
          <a:p>
            <a:r>
              <a:rPr lang="en-GB" sz="2000" err="1">
                <a:latin typeface="Arial"/>
                <a:cs typeface="Arial"/>
              </a:rPr>
              <a:t>Lului</a:t>
            </a:r>
            <a:r>
              <a:rPr lang="en-GB" sz="2000">
                <a:latin typeface="Arial"/>
                <a:cs typeface="Arial"/>
              </a:rPr>
              <a:t> et al . (2024) Development trends and </a:t>
            </a:r>
            <a:r>
              <a:rPr lang="en-GB" sz="2000" err="1">
                <a:latin typeface="Arial"/>
                <a:cs typeface="Arial"/>
              </a:rPr>
              <a:t>pospects</a:t>
            </a:r>
            <a:r>
              <a:rPr lang="en-GB" sz="2000">
                <a:latin typeface="Arial"/>
                <a:cs typeface="Arial"/>
              </a:rPr>
              <a:t> of technology-based solutions for health challenges in Aging over the Past 25 Years: Bibliometric Analysis, </a:t>
            </a:r>
            <a:r>
              <a:rPr lang="en-GB" sz="2000" i="1">
                <a:latin typeface="Arial"/>
                <a:cs typeface="Arial"/>
              </a:rPr>
              <a:t>Journal of Medicine Internet Research,</a:t>
            </a:r>
            <a:r>
              <a:rPr lang="en-GB" sz="2000">
                <a:latin typeface="Arial"/>
                <a:cs typeface="Arial"/>
              </a:rPr>
              <a:t> 26: pp63367. Available at: Doi: </a:t>
            </a:r>
            <a:r>
              <a:rPr lang="en-GB" sz="2000">
                <a:latin typeface="Arial"/>
                <a:cs typeface="Arial"/>
                <a:hlinkClick r:id="rId7">
                  <a:extLst>
                    <a:ext uri="{A12FA001-AC4F-418D-AE19-62706E023703}">
                      <ahyp:hlinkClr xmlns:ahyp="http://schemas.microsoft.com/office/drawing/2018/hyperlinkcolor" val="tx"/>
                    </a:ext>
                  </a:extLst>
                </a:hlinkClick>
              </a:rPr>
              <a:t>10.2196/63367</a:t>
            </a:r>
            <a:endParaRPr lang="en-GB" sz="2000">
              <a:latin typeface="Arial"/>
              <a:cs typeface="Arial"/>
            </a:endParaRPr>
          </a:p>
          <a:p>
            <a:endParaRPr lang="en-GB" sz="2000">
              <a:latin typeface="Arial"/>
              <a:ea typeface="Roboto"/>
              <a:cs typeface="Arial"/>
            </a:endParaRPr>
          </a:p>
          <a:p>
            <a:endParaRPr lang="en-GB" sz="2000">
              <a:highlight>
                <a:srgbClr val="1D70B8"/>
              </a:highlight>
              <a:latin typeface="Arial"/>
              <a:ea typeface="Roboto"/>
              <a:cs typeface="Arial"/>
            </a:endParaRPr>
          </a:p>
          <a:p>
            <a:endParaRPr lang="en-GB" sz="1600" b="1">
              <a:solidFill>
                <a:srgbClr val="FFFFFF"/>
              </a:solidFill>
              <a:highlight>
                <a:srgbClr val="1D70B8"/>
              </a:highlight>
              <a:ea typeface="Roboto"/>
              <a:cs typeface="Arial"/>
            </a:endParaRPr>
          </a:p>
          <a:p>
            <a:endParaRPr lang="en-GB" b="1">
              <a:solidFill>
                <a:srgbClr val="FFFFFF"/>
              </a:solidFill>
              <a:highlight>
                <a:srgbClr val="1D70B8"/>
              </a:highlight>
              <a:latin typeface="Aptos"/>
              <a:ea typeface="Roboto"/>
              <a:cs typeface="Arial"/>
            </a:endParaRPr>
          </a:p>
          <a:p>
            <a:endParaRPr lang="en-GB" b="1">
              <a:solidFill>
                <a:srgbClr val="FFFFFF"/>
              </a:solidFill>
              <a:highlight>
                <a:srgbClr val="1D70B8"/>
              </a:highlight>
              <a:latin typeface="Aptos"/>
              <a:ea typeface="Roboto"/>
              <a:cs typeface="Arial"/>
            </a:endParaRPr>
          </a:p>
          <a:p>
            <a:endParaRPr lang="en-GB" sz="1500">
              <a:solidFill>
                <a:srgbClr val="000000"/>
              </a:solidFill>
              <a:highlight>
                <a:srgbClr val="FFFFFF"/>
              </a:highlight>
              <a:latin typeface="Aptos"/>
              <a:ea typeface="Roboto"/>
              <a:cs typeface="Arial"/>
            </a:endParaRPr>
          </a:p>
          <a:p>
            <a:endParaRPr lang="en-GB" sz="1400" u="sng">
              <a:solidFill>
                <a:srgbClr val="1A4480"/>
              </a:solidFill>
              <a:highlight>
                <a:srgbClr val="FFFFFF"/>
              </a:highlight>
              <a:latin typeface="Arial"/>
              <a:ea typeface="Roboto"/>
              <a:cs typeface="Arial"/>
            </a:endParaRPr>
          </a:p>
          <a:p>
            <a:endParaRPr lang="en-GB" sz="1200" u="sng">
              <a:solidFill>
                <a:srgbClr val="005EA2"/>
              </a:solidFill>
              <a:highlight>
                <a:srgbClr val="FFFFFF"/>
              </a:highlight>
              <a:latin typeface="Aptos"/>
              <a:ea typeface="Roboto"/>
              <a:cs typeface="Roboto"/>
            </a:endParaRPr>
          </a:p>
          <a:p>
            <a:endParaRPr lang="en-GB" sz="1800" b="1">
              <a:solidFill>
                <a:srgbClr val="000000"/>
              </a:solidFill>
              <a:highlight>
                <a:srgbClr val="FFFFFF"/>
              </a:highlight>
              <a:latin typeface="Barlow"/>
              <a:ea typeface="Roboto"/>
              <a:cs typeface="Roboto"/>
            </a:endParaRPr>
          </a:p>
          <a:p>
            <a:endParaRPr lang="en-GB" sz="1600">
              <a:solidFill>
                <a:srgbClr val="000000"/>
              </a:solidFill>
              <a:highlight>
                <a:srgbClr val="FFFFFF"/>
              </a:highlight>
              <a:latin typeface="Aptos"/>
              <a:ea typeface="Roboto"/>
              <a:cs typeface="Roboto"/>
            </a:endParaRPr>
          </a:p>
          <a:p>
            <a:endParaRPr lang="en-GB" sz="1600">
              <a:solidFill>
                <a:srgbClr val="000000"/>
              </a:solidFill>
              <a:highlight>
                <a:srgbClr val="FFFFFF"/>
              </a:highlight>
              <a:latin typeface="Aptos"/>
              <a:ea typeface="Roboto"/>
              <a:cs typeface="Roboto"/>
            </a:endParaRPr>
          </a:p>
          <a:p>
            <a:endParaRPr lang="en-GB" sz="1100" u="sng">
              <a:solidFill>
                <a:srgbClr val="292B2D"/>
              </a:solidFill>
              <a:highlight>
                <a:srgbClr val="FFFFFF"/>
              </a:highlight>
              <a:latin typeface="Roboto"/>
              <a:ea typeface="Roboto"/>
              <a:cs typeface="Roboto"/>
            </a:endParaRPr>
          </a:p>
          <a:p>
            <a:endParaRPr lang="en-GB" sz="1200" u="sng">
              <a:solidFill>
                <a:srgbClr val="005EA2"/>
              </a:solidFill>
              <a:highlight>
                <a:srgbClr val="FFFFFF"/>
              </a:highlight>
              <a:latin typeface="Aptos" panose="020B0004020202020204"/>
              <a:ea typeface="Roboto"/>
              <a:cs typeface="Roboto"/>
            </a:endParaRPr>
          </a:p>
        </p:txBody>
      </p:sp>
      <p:pic>
        <p:nvPicPr>
          <p:cNvPr id="5" name="Audio 4">
            <a:hlinkClick r:id="" action="ppaction://media"/>
            <a:extLst>
              <a:ext uri="{FF2B5EF4-FFF2-40B4-BE49-F238E27FC236}">
                <a16:creationId xmlns:a16="http://schemas.microsoft.com/office/drawing/2014/main" id="{CD68BB18-B88E-5E9B-1600-74F5CBF281D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22253992"/>
      </p:ext>
    </p:extLst>
  </p:cSld>
  <p:clrMapOvr>
    <a:masterClrMapping/>
  </p:clrMapOvr>
  <mc:AlternateContent xmlns:mc="http://schemas.openxmlformats.org/markup-compatibility/2006" xmlns:p14="http://schemas.microsoft.com/office/powerpoint/2010/main">
    <mc:Choice Requires="p14">
      <p:transition spd="slow" p14:dur="2000" advTm="8105"/>
    </mc:Choice>
    <mc:Fallback xmlns="">
      <p:transition spd="slow" advTm="8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2D272-46D8-B1D2-E7FE-BB9687DDEC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16E85A-0F22-E50D-5B20-939352B4422D}"/>
              </a:ext>
            </a:extLst>
          </p:cNvPr>
          <p:cNvSpPr>
            <a:spLocks noGrp="1"/>
          </p:cNvSpPr>
          <p:nvPr>
            <p:ph type="title"/>
          </p:nvPr>
        </p:nvSpPr>
        <p:spPr>
          <a:xfrm>
            <a:off x="420666" y="-94163"/>
            <a:ext cx="3146121" cy="928905"/>
          </a:xfrm>
        </p:spPr>
        <p:txBody>
          <a:bodyPr/>
          <a:lstStyle/>
          <a:p>
            <a:r>
              <a:rPr lang="en-GB"/>
              <a:t>Reference </a:t>
            </a:r>
          </a:p>
        </p:txBody>
      </p:sp>
      <p:sp>
        <p:nvSpPr>
          <p:cNvPr id="3" name="Content Placeholder 2">
            <a:extLst>
              <a:ext uri="{FF2B5EF4-FFF2-40B4-BE49-F238E27FC236}">
                <a16:creationId xmlns:a16="http://schemas.microsoft.com/office/drawing/2014/main" id="{57C45CD3-4E17-E330-3CF2-0E813A553730}"/>
              </a:ext>
            </a:extLst>
          </p:cNvPr>
          <p:cNvSpPr>
            <a:spLocks noGrp="1"/>
          </p:cNvSpPr>
          <p:nvPr>
            <p:ph idx="1"/>
          </p:nvPr>
        </p:nvSpPr>
        <p:spPr>
          <a:xfrm>
            <a:off x="232776" y="365484"/>
            <a:ext cx="10515600" cy="5885776"/>
          </a:xfrm>
          <a:noFill/>
        </p:spPr>
        <p:txBody>
          <a:bodyPr vert="horz" lIns="91440" tIns="45720" rIns="91440" bIns="45720" rtlCol="0" anchor="t">
            <a:noAutofit/>
          </a:bodyPr>
          <a:lstStyle/>
          <a:p>
            <a:pPr marL="0" indent="0">
              <a:buNone/>
            </a:pPr>
            <a:endParaRPr lang="en-GB" sz="2000">
              <a:latin typeface="Arial"/>
              <a:cs typeface="Arial"/>
            </a:endParaRPr>
          </a:p>
          <a:p>
            <a:r>
              <a:rPr lang="en-GB" sz="2000">
                <a:latin typeface="Arial"/>
                <a:cs typeface="Arial"/>
              </a:rPr>
              <a:t>Miah A, R. ( 2019) Social Theories of Ageing, Research Gate. Available at: DOI:</a:t>
            </a:r>
            <a:r>
              <a:rPr lang="en-GB" sz="2000">
                <a:latin typeface="Arial"/>
                <a:cs typeface="Arial"/>
                <a:hlinkClick r:id="rId2">
                  <a:extLst>
                    <a:ext uri="{A12FA001-AC4F-418D-AE19-62706E023703}">
                      <ahyp:hlinkClr xmlns:ahyp="http://schemas.microsoft.com/office/drawing/2018/hyperlinkcolor" val="tx"/>
                    </a:ext>
                  </a:extLst>
                </a:hlinkClick>
              </a:rPr>
              <a:t>10.13140/RG.2.2.23716.42885</a:t>
            </a:r>
            <a:endParaRPr lang="en-GB" sz="2000">
              <a:latin typeface="Arial"/>
              <a:cs typeface="Arial"/>
            </a:endParaRPr>
          </a:p>
          <a:p>
            <a:r>
              <a:rPr lang="en-GB" sz="2000">
                <a:latin typeface="Arial"/>
                <a:cs typeface="Arial"/>
              </a:rPr>
              <a:t>NHS England .(2025) Evolving to meet a changing world. Available at : england.nhs.uk. (Accessed on 14 June 2026).</a:t>
            </a:r>
          </a:p>
          <a:p>
            <a:r>
              <a:rPr lang="en-GB" sz="2000">
                <a:latin typeface="Arial"/>
                <a:cs typeface="Arial"/>
              </a:rPr>
              <a:t>NHS England .(2023) Health Survey for England, 2021 part 2. Available at digital.nhs.uk. (Accessed on 14 June 202).</a:t>
            </a:r>
          </a:p>
          <a:p>
            <a:pPr>
              <a:lnSpc>
                <a:spcPct val="120000"/>
              </a:lnSpc>
            </a:pPr>
            <a:r>
              <a:rPr lang="en-GB" sz="2000" u="sng">
                <a:latin typeface="Arial"/>
                <a:cs typeface="Arial"/>
              </a:rPr>
              <a:t>Office for National Statistic.( 2021 ) </a:t>
            </a:r>
            <a:r>
              <a:rPr lang="en-GB" sz="2000">
                <a:latin typeface="Arial"/>
                <a:ea typeface="Open Sans"/>
                <a:cs typeface="Arial"/>
              </a:rPr>
              <a:t>Living longer: how our population is changing and why it matters. Available at ons.gov.uk. (accessed on 8 June 2026).</a:t>
            </a:r>
          </a:p>
          <a:p>
            <a:r>
              <a:rPr lang="en-GB" sz="2000">
                <a:latin typeface="Arial"/>
                <a:cs typeface="Arial"/>
              </a:rPr>
              <a:t> Ron Pohl. (2014) The Social Theories of Ageing, pages. (5) Available at grin.com, (Accessed on 11 June 2026).</a:t>
            </a:r>
            <a:endParaRPr lang="en-GB" sz="2000" u="sng">
              <a:latin typeface="Arial"/>
              <a:cs typeface="Arial"/>
            </a:endParaRPr>
          </a:p>
          <a:p>
            <a:r>
              <a:rPr lang="en-GB" sz="2000">
                <a:latin typeface="Arial"/>
                <a:cs typeface="Arial"/>
              </a:rPr>
              <a:t>Ruth ,A ,W (2021) Growing Old: Social Aging. Available at: ebsco.com (Accessed: 14 June 2026).</a:t>
            </a:r>
            <a:endParaRPr lang="en-GB" sz="2000" u="sng">
              <a:latin typeface="Arial"/>
              <a:cs typeface="Arial"/>
            </a:endParaRPr>
          </a:p>
          <a:p>
            <a:r>
              <a:rPr lang="en-GB" sz="2000">
                <a:latin typeface="Arial"/>
                <a:ea typeface="Roboto"/>
                <a:cs typeface="Arial"/>
              </a:rPr>
              <a:t>Scott J A et al .(2025) Dementia Caregivers Perspectives on Technology’s Place in Care Practices, Mixed Methods Survey, JMIR Publications, v(9), pp69596. Available at : Doi: </a:t>
            </a:r>
            <a:r>
              <a:rPr lang="en-GB" sz="2000">
                <a:latin typeface="Arial"/>
                <a:ea typeface="Roboto"/>
                <a:cs typeface="Arial"/>
                <a:hlinkClick r:id="rId3">
                  <a:extLst>
                    <a:ext uri="{A12FA001-AC4F-418D-AE19-62706E023703}">
                      <ahyp:hlinkClr xmlns:ahyp="http://schemas.microsoft.com/office/drawing/2018/hyperlinkcolor" val="tx"/>
                    </a:ext>
                  </a:extLst>
                </a:hlinkClick>
              </a:rPr>
              <a:t>10.2196/69596</a:t>
            </a:r>
            <a:r>
              <a:rPr lang="en-GB" sz="2000">
                <a:latin typeface="Arial"/>
                <a:ea typeface="Roboto"/>
                <a:cs typeface="Arial"/>
              </a:rPr>
              <a:t> </a:t>
            </a:r>
          </a:p>
          <a:p>
            <a:r>
              <a:rPr lang="en-GB" sz="2000">
                <a:latin typeface="Arial"/>
                <a:ea typeface="Roboto"/>
                <a:cs typeface="Arial"/>
              </a:rPr>
              <a:t>The UK's Parliament .(2025) </a:t>
            </a:r>
            <a:r>
              <a:rPr lang="en-GB" sz="2000">
                <a:latin typeface="Arial"/>
                <a:cs typeface="Arial"/>
              </a:rPr>
              <a:t>The rights of older people. Available at : publication.parliament.uk. (Accessed on 12June 2026).</a:t>
            </a:r>
          </a:p>
          <a:p>
            <a:endParaRPr lang="en-GB" sz="2000">
              <a:highlight>
                <a:srgbClr val="FFFFFF"/>
              </a:highlight>
              <a:latin typeface="Arial"/>
              <a:ea typeface="Roboto"/>
              <a:cs typeface="Arial"/>
            </a:endParaRPr>
          </a:p>
        </p:txBody>
      </p:sp>
    </p:spTree>
    <p:extLst>
      <p:ext uri="{BB962C8B-B14F-4D97-AF65-F5344CB8AC3E}">
        <p14:creationId xmlns:p14="http://schemas.microsoft.com/office/powerpoint/2010/main" val="19380320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1A579-B680-D213-6E40-954968200FBB}"/>
              </a:ext>
            </a:extLst>
          </p:cNvPr>
          <p:cNvSpPr>
            <a:spLocks noGrp="1"/>
          </p:cNvSpPr>
          <p:nvPr>
            <p:ph type="title"/>
          </p:nvPr>
        </p:nvSpPr>
        <p:spPr>
          <a:xfrm>
            <a:off x="420666" y="-94163"/>
            <a:ext cx="3146121" cy="928905"/>
          </a:xfrm>
        </p:spPr>
        <p:txBody>
          <a:bodyPr/>
          <a:lstStyle/>
          <a:p>
            <a:r>
              <a:rPr lang="en-GB"/>
              <a:t>Reference </a:t>
            </a:r>
          </a:p>
        </p:txBody>
      </p:sp>
      <p:sp>
        <p:nvSpPr>
          <p:cNvPr id="3" name="Content Placeholder 2">
            <a:extLst>
              <a:ext uri="{FF2B5EF4-FFF2-40B4-BE49-F238E27FC236}">
                <a16:creationId xmlns:a16="http://schemas.microsoft.com/office/drawing/2014/main" id="{BB4CDF83-DA61-4C4A-43A3-F71AC3C92F96}"/>
              </a:ext>
            </a:extLst>
          </p:cNvPr>
          <p:cNvSpPr>
            <a:spLocks noGrp="1"/>
          </p:cNvSpPr>
          <p:nvPr>
            <p:ph idx="1"/>
          </p:nvPr>
        </p:nvSpPr>
        <p:spPr>
          <a:xfrm>
            <a:off x="180584" y="835210"/>
            <a:ext cx="10515600" cy="5885776"/>
          </a:xfrm>
          <a:noFill/>
        </p:spPr>
        <p:txBody>
          <a:bodyPr vert="horz" lIns="91440" tIns="45720" rIns="91440" bIns="45720" rtlCol="0" anchor="t">
            <a:noAutofit/>
          </a:bodyPr>
          <a:lstStyle/>
          <a:p>
            <a:pPr marL="0" indent="0">
              <a:buNone/>
            </a:pPr>
            <a:endParaRPr lang="en-GB" sz="1600">
              <a:highlight>
                <a:srgbClr val="FFFFFF"/>
              </a:highlight>
              <a:latin typeface="Arial"/>
              <a:cs typeface="Arial"/>
            </a:endParaRPr>
          </a:p>
          <a:p>
            <a:r>
              <a:rPr lang="en-GB" sz="2000">
                <a:latin typeface="Arial"/>
                <a:ea typeface="Open Sans"/>
                <a:cs typeface="Arial"/>
              </a:rPr>
              <a:t>WHO( 2025) </a:t>
            </a:r>
            <a:r>
              <a:rPr lang="en-GB" sz="2000">
                <a:latin typeface="Arial"/>
                <a:ea typeface="Roboto"/>
                <a:cs typeface="Arial"/>
              </a:rPr>
              <a:t>Ageing: Ageism. Available at who.int. (Accessed on 6June 2026)</a:t>
            </a:r>
          </a:p>
          <a:p>
            <a:r>
              <a:rPr lang="en-GB" sz="2000">
                <a:latin typeface="Arial"/>
                <a:ea typeface="Roboto"/>
                <a:cs typeface="Arial"/>
              </a:rPr>
              <a:t>WHO(2020) </a:t>
            </a:r>
            <a:r>
              <a:rPr lang="en-GB" sz="2000">
                <a:latin typeface="Arial"/>
                <a:ea typeface="Noto Sans"/>
                <a:cs typeface="Arial"/>
              </a:rPr>
              <a:t>Healthy ageing and functional ability, Available at who.int/ (Accessed on 7June 2026)</a:t>
            </a:r>
            <a:endParaRPr lang="en-GB" sz="2000">
              <a:latin typeface="Arial"/>
              <a:ea typeface="Roboto"/>
              <a:cs typeface="Arial"/>
            </a:endParaRPr>
          </a:p>
          <a:p>
            <a:r>
              <a:rPr lang="en-GB" sz="2000" err="1">
                <a:latin typeface="Arial"/>
                <a:ea typeface="Roboto"/>
                <a:cs typeface="Arial"/>
              </a:rPr>
              <a:t>Xu,H</a:t>
            </a:r>
            <a:r>
              <a:rPr lang="en-GB" sz="2000">
                <a:latin typeface="Arial"/>
                <a:ea typeface="Roboto"/>
                <a:cs typeface="Arial"/>
              </a:rPr>
              <a:t> , </a:t>
            </a:r>
            <a:r>
              <a:rPr lang="en-GB" sz="2000" err="1">
                <a:latin typeface="Arial"/>
                <a:ea typeface="Roboto"/>
                <a:cs typeface="Arial"/>
              </a:rPr>
              <a:t>Xie,B</a:t>
            </a:r>
            <a:r>
              <a:rPr lang="en-GB" sz="2000">
                <a:latin typeface="Arial"/>
                <a:ea typeface="Roboto"/>
                <a:cs typeface="Arial"/>
              </a:rPr>
              <a:t> and </a:t>
            </a:r>
            <a:r>
              <a:rPr lang="en-GB" sz="2000" err="1">
                <a:latin typeface="Arial"/>
                <a:ea typeface="Roboto"/>
                <a:cs typeface="Arial"/>
              </a:rPr>
              <a:t>Chang,C</a:t>
            </a:r>
            <a:r>
              <a:rPr lang="en-GB" sz="2000">
                <a:latin typeface="Arial"/>
                <a:ea typeface="Roboto"/>
                <a:cs typeface="Arial"/>
              </a:rPr>
              <a:t>, H .(2023) Empowering the care of older adults through the use of technology, </a:t>
            </a:r>
            <a:r>
              <a:rPr lang="en-GB" sz="2000" i="1">
                <a:latin typeface="Arial"/>
                <a:ea typeface="Roboto"/>
                <a:cs typeface="Arial"/>
              </a:rPr>
              <a:t>National Centre</a:t>
            </a:r>
            <a:r>
              <a:rPr lang="en-GB" sz="2000">
                <a:latin typeface="Arial"/>
                <a:ea typeface="Roboto"/>
                <a:cs typeface="Arial"/>
              </a:rPr>
              <a:t> </a:t>
            </a:r>
            <a:r>
              <a:rPr lang="en-GB" sz="2000" i="1">
                <a:latin typeface="Arial"/>
                <a:ea typeface="Roboto"/>
                <a:cs typeface="Arial"/>
              </a:rPr>
              <a:t>for Biotechnology Information </a:t>
            </a:r>
            <a:r>
              <a:rPr lang="en-GB" sz="2000">
                <a:latin typeface="Arial"/>
                <a:ea typeface="Roboto"/>
                <a:cs typeface="Arial"/>
              </a:rPr>
              <a:t>10(1), pp 5. Available at Doi: </a:t>
            </a:r>
            <a:r>
              <a:rPr lang="en-GB" sz="2000">
                <a:latin typeface="Arial"/>
                <a:ea typeface="Roboto"/>
                <a:cs typeface="Arial"/>
                <a:hlinkClick r:id="rId2">
                  <a:extLst>
                    <a:ext uri="{A12FA001-AC4F-418D-AE19-62706E023703}">
                      <ahyp:hlinkClr xmlns:ahyp="http://schemas.microsoft.com/office/drawing/2018/hyperlinkcolor" val="tx"/>
                    </a:ext>
                  </a:extLst>
                </a:hlinkClick>
              </a:rPr>
              <a:t>10.1093/workar/waad030</a:t>
            </a:r>
            <a:endParaRPr lang="en-GB" sz="2000">
              <a:latin typeface="Arial Nova"/>
              <a:ea typeface="Roboto"/>
              <a:cs typeface="Arial"/>
            </a:endParaRPr>
          </a:p>
          <a:p>
            <a:endParaRPr lang="en-GB" sz="1400" b="1">
              <a:solidFill>
                <a:srgbClr val="000000"/>
              </a:solidFill>
              <a:latin typeface="Aptos" panose="020B0004020202020204"/>
              <a:ea typeface="Roboto"/>
              <a:cs typeface="Roboto"/>
            </a:endParaRPr>
          </a:p>
          <a:p>
            <a:endParaRPr lang="en-GB" sz="1600" b="1">
              <a:solidFill>
                <a:srgbClr val="000000"/>
              </a:solidFill>
              <a:highlight>
                <a:srgbClr val="1D70B8"/>
              </a:highlight>
              <a:ea typeface="Roboto"/>
              <a:cs typeface="Arial"/>
            </a:endParaRPr>
          </a:p>
          <a:p>
            <a:endParaRPr lang="en-GB" sz="1600" b="1">
              <a:solidFill>
                <a:srgbClr val="FFFFFF"/>
              </a:solidFill>
              <a:highlight>
                <a:srgbClr val="1D70B8"/>
              </a:highlight>
              <a:latin typeface="Aptos"/>
              <a:ea typeface="Roboto"/>
              <a:cs typeface="Arial"/>
            </a:endParaRPr>
          </a:p>
          <a:p>
            <a:endParaRPr lang="en-GB" b="1">
              <a:solidFill>
                <a:srgbClr val="FFFFFF"/>
              </a:solidFill>
              <a:highlight>
                <a:srgbClr val="1D70B8"/>
              </a:highlight>
              <a:latin typeface="Aptos"/>
              <a:ea typeface="Roboto"/>
              <a:cs typeface="Arial"/>
            </a:endParaRPr>
          </a:p>
          <a:p>
            <a:endParaRPr lang="en-GB" b="1">
              <a:solidFill>
                <a:srgbClr val="FFFFFF"/>
              </a:solidFill>
              <a:highlight>
                <a:srgbClr val="1D70B8"/>
              </a:highlight>
              <a:latin typeface="Aptos"/>
              <a:ea typeface="Roboto"/>
              <a:cs typeface="Arial"/>
            </a:endParaRPr>
          </a:p>
          <a:p>
            <a:endParaRPr lang="en-GB" sz="1500">
              <a:solidFill>
                <a:srgbClr val="000000"/>
              </a:solidFill>
              <a:highlight>
                <a:srgbClr val="FFFFFF"/>
              </a:highlight>
              <a:latin typeface="Aptos"/>
              <a:ea typeface="Roboto"/>
              <a:cs typeface="Arial"/>
            </a:endParaRPr>
          </a:p>
          <a:p>
            <a:endParaRPr lang="en-GB" sz="1400" u="sng">
              <a:solidFill>
                <a:srgbClr val="1A4480"/>
              </a:solidFill>
              <a:highlight>
                <a:srgbClr val="FFFFFF"/>
              </a:highlight>
              <a:latin typeface="Arial"/>
              <a:ea typeface="Roboto"/>
              <a:cs typeface="Arial"/>
            </a:endParaRPr>
          </a:p>
          <a:p>
            <a:endParaRPr lang="en-GB" sz="1200" u="sng">
              <a:solidFill>
                <a:srgbClr val="005EA2"/>
              </a:solidFill>
              <a:highlight>
                <a:srgbClr val="FFFFFF"/>
              </a:highlight>
              <a:latin typeface="Aptos"/>
              <a:ea typeface="Roboto"/>
              <a:cs typeface="Roboto"/>
            </a:endParaRPr>
          </a:p>
          <a:p>
            <a:endParaRPr lang="en-GB" sz="1800" b="1">
              <a:solidFill>
                <a:srgbClr val="000000"/>
              </a:solidFill>
              <a:highlight>
                <a:srgbClr val="FFFFFF"/>
              </a:highlight>
              <a:latin typeface="Barlow"/>
              <a:ea typeface="Roboto"/>
              <a:cs typeface="Roboto"/>
            </a:endParaRPr>
          </a:p>
          <a:p>
            <a:endParaRPr lang="en-GB" sz="1600">
              <a:solidFill>
                <a:srgbClr val="000000"/>
              </a:solidFill>
              <a:highlight>
                <a:srgbClr val="FFFFFF"/>
              </a:highlight>
              <a:latin typeface="Aptos"/>
              <a:ea typeface="Roboto"/>
              <a:cs typeface="Roboto"/>
            </a:endParaRPr>
          </a:p>
          <a:p>
            <a:endParaRPr lang="en-GB" sz="1600">
              <a:solidFill>
                <a:srgbClr val="000000"/>
              </a:solidFill>
              <a:highlight>
                <a:srgbClr val="FFFFFF"/>
              </a:highlight>
              <a:latin typeface="Aptos"/>
              <a:ea typeface="Roboto"/>
              <a:cs typeface="Roboto"/>
            </a:endParaRPr>
          </a:p>
          <a:p>
            <a:endParaRPr lang="en-GB" sz="1100" u="sng">
              <a:solidFill>
                <a:srgbClr val="292B2D"/>
              </a:solidFill>
              <a:highlight>
                <a:srgbClr val="FFFFFF"/>
              </a:highlight>
              <a:latin typeface="Roboto"/>
              <a:ea typeface="Roboto"/>
              <a:cs typeface="Roboto"/>
            </a:endParaRPr>
          </a:p>
          <a:p>
            <a:endParaRPr lang="en-GB" sz="1200" u="sng">
              <a:solidFill>
                <a:srgbClr val="005EA2"/>
              </a:solidFill>
              <a:highlight>
                <a:srgbClr val="FFFFFF"/>
              </a:highlight>
              <a:latin typeface="Aptos" panose="020B0004020202020204"/>
              <a:ea typeface="Roboto"/>
              <a:cs typeface="Roboto"/>
            </a:endParaRPr>
          </a:p>
        </p:txBody>
      </p:sp>
    </p:spTree>
    <p:extLst>
      <p:ext uri="{BB962C8B-B14F-4D97-AF65-F5344CB8AC3E}">
        <p14:creationId xmlns:p14="http://schemas.microsoft.com/office/powerpoint/2010/main" val="29447611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4</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TLTLE PAGE</vt:lpstr>
      <vt:lpstr>INTRODUCTION</vt:lpstr>
      <vt:lpstr>THE AGEING POPULATION</vt:lpstr>
      <vt:lpstr>THEORETICAL FRAMEWORKS</vt:lpstr>
      <vt:lpstr>POLICY AND LEGISLATION</vt:lpstr>
      <vt:lpstr>POLICY AND LEGISLATION PORPOSE</vt:lpstr>
      <vt:lpstr>EVALUATION OF CURRENT CARE PROVISIONS</vt:lpstr>
      <vt:lpstr>EVALUATION OF CURRENT CARE PROVISION</vt:lpstr>
      <vt:lpstr>EVALUATION OF CURRENT CARE PROVISION </vt:lpstr>
      <vt:lpstr>TECHNOLOGICAL INNOVATIONS IN ELDERLY CARE</vt:lpstr>
      <vt:lpstr>THE PROS AND CONS OF TECHNOLOGY IN THE ALDULT CARE</vt:lpstr>
      <vt:lpstr>CASE STUDY</vt:lpstr>
      <vt:lpstr>CASE STUDY </vt:lpstr>
      <vt:lpstr>RECOMMENDATIONS FOR IMPROVEMENT</vt:lpstr>
      <vt:lpstr>CONCLUTION</vt:lpstr>
      <vt:lpstr>Reference </vt:lpstr>
      <vt:lpstr>Reference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TLTLE PAGE</dc:title>
  <dc:creator/>
  <cp:revision>4</cp:revision>
  <dcterms:created xsi:type="dcterms:W3CDTF">2026-06-09T18:31:34Z</dcterms:created>
  <dcterms:modified xsi:type="dcterms:W3CDTF">2026-06-25T10:39:55Z</dcterms:modified>
</cp:coreProperties>
</file>