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720" r:id="rId1"/>
  </p:sldMasterIdLst>
  <p:notesMasterIdLst>
    <p:notesMasterId r:id="rId40"/>
  </p:notesMasterIdLst>
  <p:handoutMasterIdLst>
    <p:handoutMasterId r:id="rId41"/>
  </p:handoutMasterIdLst>
  <p:sldIdLst>
    <p:sldId id="469" r:id="rId2"/>
    <p:sldId id="380" r:id="rId3"/>
    <p:sldId id="413" r:id="rId4"/>
    <p:sldId id="483" r:id="rId5"/>
    <p:sldId id="432" r:id="rId6"/>
    <p:sldId id="486" r:id="rId7"/>
    <p:sldId id="421" r:id="rId8"/>
    <p:sldId id="423" r:id="rId9"/>
    <p:sldId id="487" r:id="rId10"/>
    <p:sldId id="488" r:id="rId11"/>
    <p:sldId id="456" r:id="rId12"/>
    <p:sldId id="425" r:id="rId13"/>
    <p:sldId id="428" r:id="rId14"/>
    <p:sldId id="466" r:id="rId15"/>
    <p:sldId id="426" r:id="rId16"/>
    <p:sldId id="433" r:id="rId17"/>
    <p:sldId id="434" r:id="rId18"/>
    <p:sldId id="437" r:id="rId19"/>
    <p:sldId id="470" r:id="rId20"/>
    <p:sldId id="475" r:id="rId21"/>
    <p:sldId id="442" r:id="rId22"/>
    <p:sldId id="484" r:id="rId23"/>
    <p:sldId id="439" r:id="rId24"/>
    <p:sldId id="440" r:id="rId25"/>
    <p:sldId id="444" r:id="rId26"/>
    <p:sldId id="450" r:id="rId27"/>
    <p:sldId id="451" r:id="rId28"/>
    <p:sldId id="476" r:id="rId29"/>
    <p:sldId id="477" r:id="rId30"/>
    <p:sldId id="478" r:id="rId31"/>
    <p:sldId id="480" r:id="rId32"/>
    <p:sldId id="479" r:id="rId33"/>
    <p:sldId id="316" r:id="rId34"/>
    <p:sldId id="317" r:id="rId35"/>
    <p:sldId id="482" r:id="rId36"/>
    <p:sldId id="320" r:id="rId37"/>
    <p:sldId id="481" r:id="rId38"/>
    <p:sldId id="473" r:id="rId39"/>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mn-cs"/>
      </a:defRPr>
    </a:lvl5pPr>
    <a:lvl6pPr marL="2286000" algn="l" defTabSz="914400" rtl="0" eaLnBrk="1" latinLnBrk="0" hangingPunct="1">
      <a:defRPr kern="1200">
        <a:solidFill>
          <a:schemeClr val="tx1"/>
        </a:solidFill>
        <a:latin typeface="Calibri" panose="020F0502020204030204" pitchFamily="34" charset="0"/>
        <a:ea typeface="+mn-ea"/>
        <a:cs typeface="+mn-cs"/>
      </a:defRPr>
    </a:lvl6pPr>
    <a:lvl7pPr marL="2743200" algn="l" defTabSz="914400" rtl="0" eaLnBrk="1" latinLnBrk="0" hangingPunct="1">
      <a:defRPr kern="1200">
        <a:solidFill>
          <a:schemeClr val="tx1"/>
        </a:solidFill>
        <a:latin typeface="Calibri" panose="020F0502020204030204" pitchFamily="34" charset="0"/>
        <a:ea typeface="+mn-ea"/>
        <a:cs typeface="+mn-cs"/>
      </a:defRPr>
    </a:lvl7pPr>
    <a:lvl8pPr marL="3200400" algn="l" defTabSz="914400" rtl="0" eaLnBrk="1" latinLnBrk="0" hangingPunct="1">
      <a:defRPr kern="1200">
        <a:solidFill>
          <a:schemeClr val="tx1"/>
        </a:solidFill>
        <a:latin typeface="Calibri" panose="020F0502020204030204" pitchFamily="34" charset="0"/>
        <a:ea typeface="+mn-ea"/>
        <a:cs typeface="+mn-cs"/>
      </a:defRPr>
    </a:lvl8pPr>
    <a:lvl9pPr marL="3657600" algn="l" defTabSz="914400" rtl="0" eaLnBrk="1" latinLnBrk="0" hangingPunct="1">
      <a:defRPr kern="1200">
        <a:solidFill>
          <a:schemeClr val="tx1"/>
        </a:solidFill>
        <a:latin typeface="Calibri" panose="020F050202020403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83" autoAdjust="0"/>
    <p:restoredTop sz="89511" autoAdjust="0"/>
  </p:normalViewPr>
  <p:slideViewPr>
    <p:cSldViewPr>
      <p:cViewPr varScale="1">
        <p:scale>
          <a:sx n="107" d="100"/>
          <a:sy n="107" d="100"/>
        </p:scale>
        <p:origin x="1720"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BCF9EE3-D217-0FD3-6D52-FECFA4DAB82B}"/>
              </a:ext>
            </a:extLst>
          </p:cNvPr>
          <p:cNvSpPr>
            <a:spLocks noGrp="1"/>
          </p:cNvSpPr>
          <p:nvPr>
            <p:ph type="hdr" sz="quarter"/>
          </p:nvPr>
        </p:nvSpPr>
        <p:spPr>
          <a:xfrm>
            <a:off x="0" y="0"/>
            <a:ext cx="3038475" cy="465138"/>
          </a:xfrm>
          <a:prstGeom prst="rect">
            <a:avLst/>
          </a:prstGeom>
        </p:spPr>
        <p:txBody>
          <a:bodyPr vert="horz" lIns="93177" tIns="46589" rIns="93177" bIns="46589"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E786CBF0-4C80-E390-A731-37BD7AB16A72}"/>
              </a:ext>
            </a:extLst>
          </p:cNvPr>
          <p:cNvSpPr>
            <a:spLocks noGrp="1"/>
          </p:cNvSpPr>
          <p:nvPr>
            <p:ph type="dt" sz="quarter" idx="1"/>
          </p:nvPr>
        </p:nvSpPr>
        <p:spPr>
          <a:xfrm>
            <a:off x="3970338" y="0"/>
            <a:ext cx="3038475" cy="465138"/>
          </a:xfrm>
          <a:prstGeom prst="rect">
            <a:avLst/>
          </a:prstGeom>
        </p:spPr>
        <p:txBody>
          <a:bodyPr vert="horz" lIns="93177" tIns="46589" rIns="93177" bIns="46589" rtlCol="0"/>
          <a:lstStyle>
            <a:lvl1pPr algn="r" eaLnBrk="1" fontAlgn="auto" hangingPunct="1">
              <a:spcBef>
                <a:spcPts val="0"/>
              </a:spcBef>
              <a:spcAft>
                <a:spcPts val="0"/>
              </a:spcAft>
              <a:defRPr sz="1200">
                <a:latin typeface="+mn-lt"/>
              </a:defRPr>
            </a:lvl1pPr>
          </a:lstStyle>
          <a:p>
            <a:pPr>
              <a:defRPr/>
            </a:pPr>
            <a:fld id="{D1AA6B55-F146-6444-BD64-9AC3948AE185}" type="datetimeFigureOut">
              <a:rPr lang="en-US"/>
              <a:pPr>
                <a:defRPr/>
              </a:pPr>
              <a:t>11/20/25</a:t>
            </a:fld>
            <a:endParaRPr lang="en-US"/>
          </a:p>
        </p:txBody>
      </p:sp>
      <p:sp>
        <p:nvSpPr>
          <p:cNvPr id="4" name="Footer Placeholder 3">
            <a:extLst>
              <a:ext uri="{FF2B5EF4-FFF2-40B4-BE49-F238E27FC236}">
                <a16:creationId xmlns:a16="http://schemas.microsoft.com/office/drawing/2014/main" id="{32D41656-5F46-C869-BCD2-A6E96C32D650}"/>
              </a:ext>
            </a:extLst>
          </p:cNvPr>
          <p:cNvSpPr>
            <a:spLocks noGrp="1"/>
          </p:cNvSpPr>
          <p:nvPr>
            <p:ph type="ftr" sz="quarter" idx="2"/>
          </p:nvPr>
        </p:nvSpPr>
        <p:spPr>
          <a:xfrm>
            <a:off x="0" y="8829675"/>
            <a:ext cx="3038475" cy="465138"/>
          </a:xfrm>
          <a:prstGeom prst="rect">
            <a:avLst/>
          </a:prstGeom>
        </p:spPr>
        <p:txBody>
          <a:bodyPr vert="horz" lIns="93177" tIns="46589" rIns="93177" bIns="46589" rtlCol="0" anchor="b"/>
          <a:lstStyle>
            <a:lvl1pPr algn="l"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88B964B8-D9F3-1FF6-07C9-87857C4B0D67}"/>
              </a:ext>
            </a:extLst>
          </p:cNvPr>
          <p:cNvSpPr>
            <a:spLocks noGrp="1"/>
          </p:cNvSpPr>
          <p:nvPr>
            <p:ph type="sldNum" sz="quarter" idx="3"/>
          </p:nvPr>
        </p:nvSpPr>
        <p:spPr>
          <a:xfrm>
            <a:off x="3970338" y="8829675"/>
            <a:ext cx="3038475" cy="465138"/>
          </a:xfrm>
          <a:prstGeom prst="rect">
            <a:avLst/>
          </a:prstGeom>
        </p:spPr>
        <p:txBody>
          <a:bodyPr vert="horz" lIns="93177" tIns="46589" rIns="93177" bIns="46589" rtlCol="0" anchor="b"/>
          <a:lstStyle>
            <a:lvl1pPr algn="r" eaLnBrk="1" fontAlgn="auto" hangingPunct="1">
              <a:spcBef>
                <a:spcPts val="0"/>
              </a:spcBef>
              <a:spcAft>
                <a:spcPts val="0"/>
              </a:spcAft>
              <a:defRPr sz="1200">
                <a:latin typeface="+mn-lt"/>
              </a:defRPr>
            </a:lvl1pPr>
          </a:lstStyle>
          <a:p>
            <a:pPr>
              <a:defRPr/>
            </a:pPr>
            <a:fld id="{AF23C9CB-4D23-F647-8A19-A8B6B42A073A}" type="slidenum">
              <a:rPr lang="en-US"/>
              <a:pPr>
                <a:defRPr/>
              </a:pPr>
              <a:t>‹#›</a:t>
            </a:fld>
            <a:endParaRPr 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ED33E6-7999-2FB1-4110-AD09F5B0D146}"/>
              </a:ext>
            </a:extLst>
          </p:cNvPr>
          <p:cNvSpPr>
            <a:spLocks noGrp="1"/>
          </p:cNvSpPr>
          <p:nvPr>
            <p:ph type="hdr" sz="quarter"/>
          </p:nvPr>
        </p:nvSpPr>
        <p:spPr>
          <a:xfrm>
            <a:off x="0" y="0"/>
            <a:ext cx="3038475" cy="465138"/>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849CE02A-21DD-1479-F07F-903FD08F2E6E}"/>
              </a:ext>
            </a:extLst>
          </p:cNvPr>
          <p:cNvSpPr>
            <a:spLocks noGrp="1"/>
          </p:cNvSpPr>
          <p:nvPr>
            <p:ph type="dt" idx="1"/>
          </p:nvPr>
        </p:nvSpPr>
        <p:spPr>
          <a:xfrm>
            <a:off x="3970338" y="0"/>
            <a:ext cx="3038475" cy="465138"/>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A28FB036-8CD4-2941-8100-5C3C0B4E9C6B}" type="datetimeFigureOut">
              <a:rPr lang="en-US"/>
              <a:pPr>
                <a:defRPr/>
              </a:pPr>
              <a:t>11/20/25</a:t>
            </a:fld>
            <a:endParaRPr lang="en-GB"/>
          </a:p>
        </p:txBody>
      </p:sp>
      <p:sp>
        <p:nvSpPr>
          <p:cNvPr id="4" name="Slide Image Placeholder 3">
            <a:extLst>
              <a:ext uri="{FF2B5EF4-FFF2-40B4-BE49-F238E27FC236}">
                <a16:creationId xmlns:a16="http://schemas.microsoft.com/office/drawing/2014/main" id="{EAD8F2EA-EBD7-9BCD-A5AE-D6B2690C9274}"/>
              </a:ext>
            </a:extLst>
          </p:cNvPr>
          <p:cNvSpPr>
            <a:spLocks noGrp="1" noRot="1" noChangeAspect="1"/>
          </p:cNvSpPr>
          <p:nvPr>
            <p:ph type="sldImg" idx="2"/>
          </p:nvPr>
        </p:nvSpPr>
        <p:spPr>
          <a:xfrm>
            <a:off x="1181100" y="696913"/>
            <a:ext cx="4648200" cy="34861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35AC6A-BFF8-8AD2-54B3-3E540C5050C5}"/>
              </a:ext>
            </a:extLst>
          </p:cNvPr>
          <p:cNvSpPr>
            <a:spLocks noGrp="1"/>
          </p:cNvSpPr>
          <p:nvPr>
            <p:ph type="body" sz="quarter" idx="3"/>
          </p:nvPr>
        </p:nvSpPr>
        <p:spPr>
          <a:xfrm>
            <a:off x="701675" y="4416425"/>
            <a:ext cx="5607050" cy="4183063"/>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0AE2654-DD63-9AAA-B86F-405576E2FD3A}"/>
              </a:ext>
            </a:extLst>
          </p:cNvPr>
          <p:cNvSpPr>
            <a:spLocks noGrp="1"/>
          </p:cNvSpPr>
          <p:nvPr>
            <p:ph type="ftr" sz="quarter" idx="4"/>
          </p:nvPr>
        </p:nvSpPr>
        <p:spPr>
          <a:xfrm>
            <a:off x="0" y="8829675"/>
            <a:ext cx="3038475" cy="465138"/>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6B5BFAF8-6BBC-2A66-4B4B-BD328B6F5F0B}"/>
              </a:ext>
            </a:extLst>
          </p:cNvPr>
          <p:cNvSpPr>
            <a:spLocks noGrp="1"/>
          </p:cNvSpPr>
          <p:nvPr>
            <p:ph type="sldNum" sz="quarter" idx="5"/>
          </p:nvPr>
        </p:nvSpPr>
        <p:spPr>
          <a:xfrm>
            <a:off x="3970338" y="8829675"/>
            <a:ext cx="3038475" cy="465138"/>
          </a:xfrm>
          <a:prstGeom prst="rect">
            <a:avLst/>
          </a:prstGeom>
        </p:spPr>
        <p:txBody>
          <a:bodyPr vert="horz" lIns="91440" tIns="45720" rIns="91440" bIns="45720" rtlCol="0" anchor="b"/>
          <a:lstStyle>
            <a:lvl1pPr algn="r" eaLnBrk="1" fontAlgn="auto" hangingPunct="1">
              <a:spcBef>
                <a:spcPts val="0"/>
              </a:spcBef>
              <a:spcAft>
                <a:spcPts val="0"/>
              </a:spcAft>
              <a:defRPr sz="1200">
                <a:latin typeface="+mn-lt"/>
              </a:defRPr>
            </a:lvl1pPr>
          </a:lstStyle>
          <a:p>
            <a:pPr>
              <a:defRPr/>
            </a:pPr>
            <a:fld id="{E274DCFD-F81C-AB4A-BE07-28A894C97F44}"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28FB95E-D515-A830-D0AB-A38A4759DCC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A8CDA30A-3D88-98F2-DE6A-0CC30AE5DA2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solidFill>
                  <a:srgbClr val="0F1419"/>
                </a:solidFill>
                <a:latin typeface="Tahoma" panose="020B0604030504040204" pitchFamily="34" charset="0"/>
              </a:rPr>
              <a:t>Lymph nodes are like oil filters, filtering out bacteria and other things that don't belong in the body. They trap viruses and bacteria in a pocket. Then, white blood cells come and kill them to death!</a:t>
            </a:r>
            <a:endParaRPr lang="en-GB" altLang="en-US"/>
          </a:p>
        </p:txBody>
      </p:sp>
      <p:sp>
        <p:nvSpPr>
          <p:cNvPr id="4" name="Slide Number Placeholder 3">
            <a:extLst>
              <a:ext uri="{FF2B5EF4-FFF2-40B4-BE49-F238E27FC236}">
                <a16:creationId xmlns:a16="http://schemas.microsoft.com/office/drawing/2014/main" id="{7B8355E5-BFC5-8732-49BA-39E3B762F444}"/>
              </a:ext>
            </a:extLst>
          </p:cNvPr>
          <p:cNvSpPr>
            <a:spLocks noGrp="1"/>
          </p:cNvSpPr>
          <p:nvPr>
            <p:ph type="sldNum" sz="quarter" idx="5"/>
          </p:nvPr>
        </p:nvSpPr>
        <p:spPr/>
        <p:txBody>
          <a:bodyPr/>
          <a:lstStyle/>
          <a:p>
            <a:pPr>
              <a:defRPr/>
            </a:pPr>
            <a:fld id="{DF2CAAB2-F94F-F243-9B37-710C11AD1F97}" type="slidenum">
              <a:rPr lang="en-GB" smtClean="0"/>
              <a:pPr>
                <a:defRPr/>
              </a:pPr>
              <a:t>8</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94419FDA-27C6-406E-3F43-D6B20C6641A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8D865F57-7BEE-7C58-26BC-EF219AA3FC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solidFill>
                  <a:srgbClr val="0F1419"/>
                </a:solidFill>
                <a:latin typeface="Tahoma" panose="020B0604030504040204" pitchFamily="34" charset="0"/>
              </a:rPr>
              <a:t>Lymph nodes are like oil filters, filtering out bacteria and other things that don't belong in the body. They trap viruses and bacteria in a pocket. Then, white blood cells come and kill them to death!</a:t>
            </a:r>
            <a:endParaRPr lang="en-GB" altLang="en-US"/>
          </a:p>
        </p:txBody>
      </p:sp>
      <p:sp>
        <p:nvSpPr>
          <p:cNvPr id="4" name="Slide Number Placeholder 3">
            <a:extLst>
              <a:ext uri="{FF2B5EF4-FFF2-40B4-BE49-F238E27FC236}">
                <a16:creationId xmlns:a16="http://schemas.microsoft.com/office/drawing/2014/main" id="{05DA7CB8-F5D6-FE6C-8AFA-C93D92D584DD}"/>
              </a:ext>
            </a:extLst>
          </p:cNvPr>
          <p:cNvSpPr>
            <a:spLocks noGrp="1"/>
          </p:cNvSpPr>
          <p:nvPr>
            <p:ph type="sldNum" sz="quarter" idx="5"/>
          </p:nvPr>
        </p:nvSpPr>
        <p:spPr/>
        <p:txBody>
          <a:bodyPr/>
          <a:lstStyle/>
          <a:p>
            <a:pPr>
              <a:defRPr/>
            </a:pPr>
            <a:fld id="{E212730A-8941-9F43-8983-EA77F350B707}" type="slidenum">
              <a:rPr lang="en-GB" smtClean="0"/>
              <a:pPr>
                <a:defRPr/>
              </a:pPr>
              <a:t>12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63AEB55-87A5-236B-7BAB-8AF86A935D1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0665A38D-BC5B-E8F7-C1AA-CA6B3097D15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solidFill>
                  <a:srgbClr val="202124"/>
                </a:solidFill>
                <a:latin typeface="Arial" panose="020B0604020202020204" pitchFamily="34" charset="0"/>
              </a:rPr>
              <a:t>Fat-soluble vitamins are </a:t>
            </a:r>
            <a:r>
              <a:rPr lang="en-GB" altLang="en-US" b="1">
                <a:solidFill>
                  <a:srgbClr val="202124"/>
                </a:solidFill>
                <a:latin typeface="Arial" panose="020B0604020202020204" pitchFamily="34" charset="0"/>
              </a:rPr>
              <a:t>vitamins A, D, E, and K</a:t>
            </a:r>
            <a:r>
              <a:rPr lang="en-GB" altLang="en-US">
                <a:solidFill>
                  <a:srgbClr val="202124"/>
                </a:solidFill>
                <a:latin typeface="Arial" panose="020B0604020202020204" pitchFamily="34" charset="0"/>
              </a:rPr>
              <a:t>.</a:t>
            </a:r>
            <a:br>
              <a:rPr lang="en-GB" altLang="en-US">
                <a:solidFill>
                  <a:srgbClr val="202124"/>
                </a:solidFill>
                <a:latin typeface="Arial" panose="020B0604020202020204" pitchFamily="34" charset="0"/>
              </a:rPr>
            </a:br>
            <a:r>
              <a:rPr lang="en-GB" altLang="en-US">
                <a:solidFill>
                  <a:srgbClr val="202124"/>
                </a:solidFill>
                <a:latin typeface="Arial" panose="020B0604020202020204" pitchFamily="34" charset="0"/>
              </a:rPr>
              <a:t>...</a:t>
            </a:r>
            <a:br>
              <a:rPr lang="en-GB" altLang="en-US">
                <a:solidFill>
                  <a:srgbClr val="202124"/>
                </a:solidFill>
                <a:latin typeface="Arial" panose="020B0604020202020204" pitchFamily="34" charset="0"/>
              </a:rPr>
            </a:br>
            <a:r>
              <a:rPr lang="en-GB" altLang="en-US" b="1">
                <a:solidFill>
                  <a:srgbClr val="202124"/>
                </a:solidFill>
                <a:latin typeface="Arial" panose="020B0604020202020204" pitchFamily="34" charset="0"/>
              </a:rPr>
              <a:t>Dietary sources</a:t>
            </a:r>
            <a:endParaRPr lang="en-GB" altLang="en-US">
              <a:solidFill>
                <a:srgbClr val="202124"/>
              </a:solidFill>
              <a:latin typeface="Arial" panose="020B0604020202020204" pitchFamily="34" charset="0"/>
            </a:endParaRPr>
          </a:p>
          <a:p>
            <a:pPr>
              <a:buFontTx/>
              <a:buChar char="•"/>
            </a:pPr>
            <a:r>
              <a:rPr lang="en-GB" altLang="en-US">
                <a:solidFill>
                  <a:srgbClr val="202124"/>
                </a:solidFill>
                <a:latin typeface="Arial" panose="020B0604020202020204" pitchFamily="34" charset="0"/>
              </a:rPr>
              <a:t>fish liver oil.</a:t>
            </a:r>
          </a:p>
          <a:p>
            <a:pPr>
              <a:buFontTx/>
              <a:buChar char="•"/>
            </a:pPr>
            <a:r>
              <a:rPr lang="en-GB" altLang="en-US">
                <a:solidFill>
                  <a:srgbClr val="202124"/>
                </a:solidFill>
                <a:latin typeface="Arial" panose="020B0604020202020204" pitchFamily="34" charset="0"/>
              </a:rPr>
              <a:t>beef liver.</a:t>
            </a:r>
          </a:p>
          <a:p>
            <a:pPr>
              <a:buFontTx/>
              <a:buChar char="•"/>
            </a:pPr>
            <a:r>
              <a:rPr lang="en-GB" altLang="en-US">
                <a:solidFill>
                  <a:srgbClr val="202124"/>
                </a:solidFill>
                <a:latin typeface="Arial" panose="020B0604020202020204" pitchFamily="34" charset="0"/>
              </a:rPr>
              <a:t>cheese, milk, and other dairy products.</a:t>
            </a:r>
          </a:p>
          <a:p>
            <a:pPr>
              <a:buFontTx/>
              <a:buChar char="•"/>
            </a:pPr>
            <a:r>
              <a:rPr lang="en-GB" altLang="en-US">
                <a:solidFill>
                  <a:srgbClr val="202124"/>
                </a:solidFill>
                <a:latin typeface="Arial" panose="020B0604020202020204" pitchFamily="34" charset="0"/>
              </a:rPr>
              <a:t>Sources of beta carotene include:</a:t>
            </a:r>
          </a:p>
          <a:p>
            <a:pPr>
              <a:buFontTx/>
              <a:buChar char="•"/>
            </a:pPr>
            <a:r>
              <a:rPr lang="en-GB" altLang="en-US">
                <a:solidFill>
                  <a:srgbClr val="202124"/>
                </a:solidFill>
                <a:latin typeface="Arial" panose="020B0604020202020204" pitchFamily="34" charset="0"/>
              </a:rPr>
              <a:t>sweet potato.</a:t>
            </a:r>
          </a:p>
          <a:p>
            <a:pPr>
              <a:buFontTx/>
              <a:buChar char="•"/>
            </a:pPr>
            <a:r>
              <a:rPr lang="en-GB" altLang="en-US">
                <a:solidFill>
                  <a:srgbClr val="202124"/>
                </a:solidFill>
                <a:latin typeface="Arial" panose="020B0604020202020204" pitchFamily="34" charset="0"/>
              </a:rPr>
              <a:t>kale, spinach, and other green, leafy vegetables.</a:t>
            </a:r>
          </a:p>
          <a:p>
            <a:pPr>
              <a:buFontTx/>
              <a:buChar char="•"/>
            </a:pPr>
            <a:r>
              <a:rPr lang="en-GB" altLang="en-US">
                <a:solidFill>
                  <a:srgbClr val="202124"/>
                </a:solidFill>
                <a:latin typeface="Arial" panose="020B0604020202020204" pitchFamily="34" charset="0"/>
              </a:rPr>
              <a:t>carrots.</a:t>
            </a:r>
          </a:p>
          <a:p>
            <a:pPr>
              <a:buFontTx/>
              <a:buChar char="•"/>
            </a:pPr>
            <a:r>
              <a:rPr lang="en-GB" altLang="en-US">
                <a:solidFill>
                  <a:srgbClr val="202124"/>
                </a:solidFill>
                <a:latin typeface="Arial" panose="020B0604020202020204" pitchFamily="34" charset="0"/>
              </a:rPr>
              <a:t>cantaloupe.</a:t>
            </a:r>
          </a:p>
          <a:p>
            <a:endParaRPr lang="en-GB" altLang="en-US"/>
          </a:p>
        </p:txBody>
      </p:sp>
      <p:sp>
        <p:nvSpPr>
          <p:cNvPr id="4" name="Slide Number Placeholder 3">
            <a:extLst>
              <a:ext uri="{FF2B5EF4-FFF2-40B4-BE49-F238E27FC236}">
                <a16:creationId xmlns:a16="http://schemas.microsoft.com/office/drawing/2014/main" id="{47B9F1A5-960D-A2E1-581F-10E500AF481E}"/>
              </a:ext>
            </a:extLst>
          </p:cNvPr>
          <p:cNvSpPr>
            <a:spLocks noGrp="1"/>
          </p:cNvSpPr>
          <p:nvPr>
            <p:ph type="sldNum" sz="quarter" idx="5"/>
          </p:nvPr>
        </p:nvSpPr>
        <p:spPr/>
        <p:txBody>
          <a:bodyPr/>
          <a:lstStyle/>
          <a:p>
            <a:pPr>
              <a:defRPr/>
            </a:pPr>
            <a:fld id="{A256CDFE-29A4-9341-98DF-E615A0FB1EFB}" type="slidenum">
              <a:rPr lang="en-GB" smtClean="0"/>
              <a:pPr>
                <a:defRPr/>
              </a:pPr>
              <a:t>17</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1B04C50D-5A47-E0A5-4A6B-03A781E617A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13286065-2198-3306-B776-BDEBBC194C8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solidFill>
                  <a:srgbClr val="202124"/>
                </a:solidFill>
                <a:latin typeface="Arial" panose="020B0604020202020204" pitchFamily="34" charset="0"/>
              </a:rPr>
              <a:t>Plasma is </a:t>
            </a:r>
            <a:r>
              <a:rPr lang="en-GB" altLang="en-US" b="1">
                <a:solidFill>
                  <a:srgbClr val="202124"/>
                </a:solidFill>
                <a:latin typeface="Arial" panose="020B0604020202020204" pitchFamily="34" charset="0"/>
              </a:rPr>
              <a:t>a yellowish liquid in your blood that carries platelets, red blood cells and white blood cells around the body</a:t>
            </a:r>
            <a:r>
              <a:rPr lang="en-GB" altLang="en-US">
                <a:solidFill>
                  <a:srgbClr val="202124"/>
                </a:solidFill>
                <a:latin typeface="Arial" panose="020B0604020202020204" pitchFamily="34" charset="0"/>
              </a:rPr>
              <a:t>. Plasma makes up approximately 55% of your blood, and contains antibodies, known as immunoglobulins, which fight infection.</a:t>
            </a:r>
            <a:endParaRPr lang="en-GB" altLang="en-US"/>
          </a:p>
        </p:txBody>
      </p:sp>
      <p:sp>
        <p:nvSpPr>
          <p:cNvPr id="4" name="Slide Number Placeholder 3">
            <a:extLst>
              <a:ext uri="{FF2B5EF4-FFF2-40B4-BE49-F238E27FC236}">
                <a16:creationId xmlns:a16="http://schemas.microsoft.com/office/drawing/2014/main" id="{903E82EC-D8EC-F380-7B89-80E432EC6CE1}"/>
              </a:ext>
            </a:extLst>
          </p:cNvPr>
          <p:cNvSpPr>
            <a:spLocks noGrp="1"/>
          </p:cNvSpPr>
          <p:nvPr>
            <p:ph type="sldNum" sz="quarter" idx="5"/>
          </p:nvPr>
        </p:nvSpPr>
        <p:spPr/>
        <p:txBody>
          <a:bodyPr/>
          <a:lstStyle/>
          <a:p>
            <a:pPr>
              <a:defRPr/>
            </a:pPr>
            <a:fld id="{29A52372-45D9-524E-B1D4-5BE2A01873E0}" type="slidenum">
              <a:rPr lang="en-GB" smtClean="0"/>
              <a:pPr>
                <a:defRPr/>
              </a:pPr>
              <a:t>18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E442D55-2970-AFB2-B4B8-546766EE0E9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764D7F4F-F680-0F10-0C15-98ACC01C827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solidFill>
                  <a:srgbClr val="202124"/>
                </a:solidFill>
                <a:latin typeface="Arial" panose="020B0604020202020204" pitchFamily="34" charset="0"/>
              </a:rPr>
              <a:t>The spleen is </a:t>
            </a:r>
            <a:r>
              <a:rPr lang="en-GB" altLang="en-US" b="1" dirty="0">
                <a:solidFill>
                  <a:srgbClr val="202124"/>
                </a:solidFill>
                <a:latin typeface="Arial" panose="020B0604020202020204" pitchFamily="34" charset="0"/>
              </a:rPr>
              <a:t>a fist-sized organ in the upper left side of your abdomen, next to your stomach and behind your left ribs</a:t>
            </a:r>
            <a:r>
              <a:rPr lang="en-GB" altLang="en-US" dirty="0">
                <a:solidFill>
                  <a:srgbClr val="202124"/>
                </a:solidFill>
                <a:latin typeface="Arial" panose="020B0604020202020204" pitchFamily="34" charset="0"/>
              </a:rPr>
              <a:t>. It's an important part of your immune system, but you can survive without it. This is because the liver can take over many of the spleen's functions.</a:t>
            </a:r>
          </a:p>
          <a:p>
            <a:pPr>
              <a:buFontTx/>
              <a:buChar char="•"/>
            </a:pPr>
            <a:r>
              <a:rPr lang="en-GB" altLang="en-US" dirty="0">
                <a:solidFill>
                  <a:srgbClr val="202124"/>
                </a:solidFill>
                <a:latin typeface="Arial" panose="020B0604020202020204" pitchFamily="34" charset="0"/>
              </a:rPr>
              <a:t>Stores blood.</a:t>
            </a:r>
          </a:p>
          <a:p>
            <a:pPr>
              <a:buFontTx/>
              <a:buChar char="•"/>
            </a:pPr>
            <a:r>
              <a:rPr lang="en-GB" altLang="en-US" dirty="0">
                <a:solidFill>
                  <a:srgbClr val="202124"/>
                </a:solidFill>
                <a:latin typeface="Arial" panose="020B0604020202020204" pitchFamily="34" charset="0"/>
              </a:rPr>
              <a:t>Filters blood by removing cellular waste and getting rid of old or damaged blood cells.</a:t>
            </a:r>
          </a:p>
          <a:p>
            <a:pPr>
              <a:buFontTx/>
              <a:buChar char="•"/>
            </a:pPr>
            <a:r>
              <a:rPr lang="en-GB" altLang="en-US" dirty="0">
                <a:solidFill>
                  <a:srgbClr val="202124"/>
                </a:solidFill>
                <a:latin typeface="Arial" panose="020B0604020202020204" pitchFamily="34" charset="0"/>
              </a:rPr>
              <a:t>Makes white blood cells and antibodies that help you fight infection.</a:t>
            </a:r>
          </a:p>
          <a:p>
            <a:pPr>
              <a:buFontTx/>
              <a:buChar char="•"/>
            </a:pPr>
            <a:r>
              <a:rPr lang="en-GB" altLang="en-US" dirty="0">
                <a:solidFill>
                  <a:srgbClr val="202124"/>
                </a:solidFill>
                <a:latin typeface="Arial" panose="020B0604020202020204" pitchFamily="34" charset="0"/>
              </a:rPr>
              <a:t>Maintains the levels of fluid in your body.</a:t>
            </a:r>
          </a:p>
          <a:p>
            <a:pPr>
              <a:buFontTx/>
              <a:buChar char="•"/>
            </a:pPr>
            <a:r>
              <a:rPr lang="en-GB" altLang="en-US" dirty="0">
                <a:solidFill>
                  <a:srgbClr val="202124"/>
                </a:solidFill>
                <a:latin typeface="Arial" panose="020B0604020202020204" pitchFamily="34" charset="0"/>
              </a:rPr>
              <a:t>Produces antibodies that protect you against infection.</a:t>
            </a:r>
          </a:p>
          <a:p>
            <a:r>
              <a:rPr lang="en-GB" altLang="en-US" dirty="0">
                <a:solidFill>
                  <a:srgbClr val="70757A"/>
                </a:solidFill>
                <a:latin typeface="Arial" panose="020B0604020202020204" pitchFamily="34" charset="0"/>
              </a:rPr>
              <a:t>29 Apr 2021</a:t>
            </a:r>
          </a:p>
          <a:p>
            <a:endParaRPr lang="en-GB" altLang="en-US" dirty="0"/>
          </a:p>
        </p:txBody>
      </p:sp>
      <p:sp>
        <p:nvSpPr>
          <p:cNvPr id="4" name="Slide Number Placeholder 3">
            <a:extLst>
              <a:ext uri="{FF2B5EF4-FFF2-40B4-BE49-F238E27FC236}">
                <a16:creationId xmlns:a16="http://schemas.microsoft.com/office/drawing/2014/main" id="{3B371B40-618C-35EE-E2EA-2D783CE63ACC}"/>
              </a:ext>
            </a:extLst>
          </p:cNvPr>
          <p:cNvSpPr>
            <a:spLocks noGrp="1"/>
          </p:cNvSpPr>
          <p:nvPr>
            <p:ph type="sldNum" sz="quarter" idx="5"/>
          </p:nvPr>
        </p:nvSpPr>
        <p:spPr/>
        <p:txBody>
          <a:bodyPr/>
          <a:lstStyle/>
          <a:p>
            <a:pPr>
              <a:defRPr/>
            </a:pPr>
            <a:fld id="{CAB6CB29-118E-F545-9C32-82B9BE469D7F}" type="slidenum">
              <a:rPr lang="en-GB" smtClean="0"/>
              <a:pPr>
                <a:defRPr/>
              </a:pPr>
              <a:t>21</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CE81607F-E010-66BD-6654-35D2A5EE7F6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40A91151-52BD-8B46-E18E-0571422CD8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1">
                <a:solidFill>
                  <a:srgbClr val="202124"/>
                </a:solidFill>
                <a:latin typeface="Arial" panose="020B0604020202020204" pitchFamily="34" charset="0"/>
              </a:rPr>
              <a:t>Most E.</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coli bacteria are harmless</a:t>
            </a:r>
            <a:r>
              <a:rPr lang="en-GB" altLang="en-US">
                <a:solidFill>
                  <a:srgbClr val="202124"/>
                </a:solidFill>
                <a:latin typeface="Arial" panose="020B0604020202020204" pitchFamily="34" charset="0"/>
              </a:rPr>
              <a:t> and are an important part of a healthy intestinal tract. However, some E. coli are pathogenic, meaning they can cause illness by producing toxins that can result in bloody diarrhea, severe abdominal cramps, or other more serious conditions, such as impaired kidney function.</a:t>
            </a:r>
            <a:endParaRPr lang="en-GB" altLang="en-US"/>
          </a:p>
        </p:txBody>
      </p:sp>
      <p:sp>
        <p:nvSpPr>
          <p:cNvPr id="4" name="Slide Number Placeholder 3">
            <a:extLst>
              <a:ext uri="{FF2B5EF4-FFF2-40B4-BE49-F238E27FC236}">
                <a16:creationId xmlns:a16="http://schemas.microsoft.com/office/drawing/2014/main" id="{D2CC0B09-F544-D792-B454-A092EE997CD3}"/>
              </a:ext>
            </a:extLst>
          </p:cNvPr>
          <p:cNvSpPr>
            <a:spLocks noGrp="1"/>
          </p:cNvSpPr>
          <p:nvPr>
            <p:ph type="sldNum" sz="quarter" idx="5"/>
          </p:nvPr>
        </p:nvSpPr>
        <p:spPr/>
        <p:txBody>
          <a:bodyPr/>
          <a:lstStyle/>
          <a:p>
            <a:pPr>
              <a:defRPr/>
            </a:pPr>
            <a:fld id="{0821FDA5-1C95-9942-B77E-D7FC401FCE25}" type="slidenum">
              <a:rPr lang="en-GB" smtClean="0"/>
              <a:pPr>
                <a:defRPr/>
              </a:pPr>
              <a:t>23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588A5FDB-3657-29D0-DF55-4ABB953F8D1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2CFC817A-2002-8CF2-E3BF-7D1025C2F8D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solidFill>
                  <a:srgbClr val="202124"/>
                </a:solidFill>
                <a:latin typeface="Arial" panose="020B0604020202020204" pitchFamily="34" charset="0"/>
              </a:rPr>
              <a:t>Every part of your body, including your immune system, functions better when protected from environmental assaults and bolstered by healthy-living strategies such as these: </a:t>
            </a:r>
            <a:r>
              <a:rPr lang="en-GB" altLang="en-US" b="1">
                <a:solidFill>
                  <a:srgbClr val="202124"/>
                </a:solidFill>
                <a:latin typeface="Arial" panose="020B0604020202020204" pitchFamily="34" charset="0"/>
              </a:rPr>
              <a:t>Don't smoke.</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Eat a diet high in fruits and vegetables.</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Exercise regularly</a:t>
            </a:r>
            <a:r>
              <a:rPr lang="en-GB" altLang="en-US">
                <a:solidFill>
                  <a:srgbClr val="202124"/>
                </a:solidFill>
                <a:latin typeface="Arial" panose="020B0604020202020204" pitchFamily="34" charset="0"/>
              </a:rPr>
              <a:t>.</a:t>
            </a:r>
          </a:p>
          <a:p>
            <a:endParaRPr lang="en-GB" altLang="en-US">
              <a:solidFill>
                <a:srgbClr val="202124"/>
              </a:solidFill>
              <a:latin typeface="Arial" panose="020B0604020202020204" pitchFamily="34" charset="0"/>
            </a:endParaRPr>
          </a:p>
          <a:p>
            <a:r>
              <a:rPr lang="en-GB" altLang="en-US">
                <a:solidFill>
                  <a:srgbClr val="202124"/>
                </a:solidFill>
                <a:latin typeface="Arial" panose="020B0604020202020204" pitchFamily="34" charset="0"/>
              </a:rPr>
              <a:t>Natural immunity is acquired from </a:t>
            </a:r>
            <a:r>
              <a:rPr lang="en-GB" altLang="en-US" b="1">
                <a:solidFill>
                  <a:srgbClr val="202124"/>
                </a:solidFill>
                <a:latin typeface="Arial" panose="020B0604020202020204" pitchFamily="34" charset="0"/>
              </a:rPr>
              <a:t>exposure to the disease organism through infection with the actual disease</a:t>
            </a:r>
            <a:r>
              <a:rPr lang="en-GB" altLang="en-US">
                <a:solidFill>
                  <a:srgbClr val="202124"/>
                </a:solidFill>
                <a:latin typeface="Arial" panose="020B0604020202020204" pitchFamily="34" charset="0"/>
              </a:rPr>
              <a:t>. Vaccine-induced immunity is acquired through the introduction of a killed or weakened form of the disease organism through vaccination.</a:t>
            </a:r>
            <a:endParaRPr lang="en-GB" altLang="en-US"/>
          </a:p>
        </p:txBody>
      </p:sp>
      <p:sp>
        <p:nvSpPr>
          <p:cNvPr id="4" name="Slide Number Placeholder 3">
            <a:extLst>
              <a:ext uri="{FF2B5EF4-FFF2-40B4-BE49-F238E27FC236}">
                <a16:creationId xmlns:a16="http://schemas.microsoft.com/office/drawing/2014/main" id="{1EF22AF6-36AA-333D-CFD8-35A71914CF8B}"/>
              </a:ext>
            </a:extLst>
          </p:cNvPr>
          <p:cNvSpPr>
            <a:spLocks noGrp="1"/>
          </p:cNvSpPr>
          <p:nvPr>
            <p:ph type="sldNum" sz="quarter" idx="5"/>
          </p:nvPr>
        </p:nvSpPr>
        <p:spPr/>
        <p:txBody>
          <a:bodyPr/>
          <a:lstStyle/>
          <a:p>
            <a:pPr>
              <a:defRPr/>
            </a:pPr>
            <a:fld id="{C7A84806-DF3A-3B44-A47E-3DB54367D7A5}" type="slidenum">
              <a:rPr lang="en-GB" smtClean="0"/>
              <a:pPr>
                <a:defRPr/>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1ABD9BC-5AE0-F0E2-E39F-E008C7F82680}"/>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Arial" pitchFamily="34" charset="0"/>
              </a:defRPr>
            </a:lvl1pPr>
          </a:lstStyle>
          <a:p>
            <a:pPr>
              <a:defRPr/>
            </a:pPr>
            <a:fld id="{989E3D21-9627-6540-B986-47E74CA1C360}" type="datetimeFigureOut">
              <a:rPr lang="en-GB"/>
              <a:pPr>
                <a:defRPr/>
              </a:pPr>
              <a:t>20/11/2025</a:t>
            </a:fld>
            <a:endParaRPr lang="en-GB"/>
          </a:p>
        </p:txBody>
      </p:sp>
      <p:sp>
        <p:nvSpPr>
          <p:cNvPr id="5" name="Footer Placeholder 4">
            <a:extLst>
              <a:ext uri="{FF2B5EF4-FFF2-40B4-BE49-F238E27FC236}">
                <a16:creationId xmlns:a16="http://schemas.microsoft.com/office/drawing/2014/main" id="{4EF44F0D-068B-698E-FB2D-6F8D9E72BC79}"/>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DEB43457-6EF2-EB59-3CD6-1B1354A64770}"/>
              </a:ext>
            </a:extLst>
          </p:cNvPr>
          <p:cNvSpPr>
            <a:spLocks noGrp="1"/>
          </p:cNvSpPr>
          <p:nvPr>
            <p:ph type="sldNum" sz="quarter" idx="12"/>
          </p:nvPr>
        </p:nvSpPr>
        <p:spPr/>
        <p:txBody>
          <a:bodyPr/>
          <a:lstStyle>
            <a:lvl1pPr eaLnBrk="0" fontAlgn="base" hangingPunct="0">
              <a:spcBef>
                <a:spcPct val="0"/>
              </a:spcBef>
              <a:spcAft>
                <a:spcPct val="0"/>
              </a:spcAft>
              <a:defRPr>
                <a:latin typeface="Arial" pitchFamily="34" charset="0"/>
              </a:defRPr>
            </a:lvl1pPr>
          </a:lstStyle>
          <a:p>
            <a:pPr>
              <a:defRPr/>
            </a:pPr>
            <a:fld id="{330B2278-84F1-2B4F-998C-F43DD14E961A}" type="slidenum">
              <a:rPr lang="en-GB"/>
              <a:pPr>
                <a:defRPr/>
              </a:pPr>
              <a:t>‹#›</a:t>
            </a:fld>
            <a:endParaRPr lang="en-GB"/>
          </a:p>
        </p:txBody>
      </p:sp>
    </p:spTree>
    <p:extLst>
      <p:ext uri="{BB962C8B-B14F-4D97-AF65-F5344CB8AC3E}">
        <p14:creationId xmlns:p14="http://schemas.microsoft.com/office/powerpoint/2010/main" val="3545717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62DB97-F259-780A-3FDD-E0729EBF7842}"/>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10573311-30ED-D04D-BB42-02E4FCDCA0B6}" type="datetimeFigureOut">
              <a:rPr lang="en-GB"/>
              <a:pPr>
                <a:defRPr/>
              </a:pPr>
              <a:t>20/11/2025</a:t>
            </a:fld>
            <a:endParaRPr lang="en-GB"/>
          </a:p>
        </p:txBody>
      </p:sp>
      <p:sp>
        <p:nvSpPr>
          <p:cNvPr id="5" name="Footer Placeholder 4">
            <a:extLst>
              <a:ext uri="{FF2B5EF4-FFF2-40B4-BE49-F238E27FC236}">
                <a16:creationId xmlns:a16="http://schemas.microsoft.com/office/drawing/2014/main" id="{6A45D6E8-47CD-F958-3AF9-5FE33AE705E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defRPr>
            </a:lvl1pPr>
          </a:lstStyle>
          <a:p>
            <a:pPr>
              <a:defRPr/>
            </a:pPr>
            <a:endParaRPr lang="en-GB"/>
          </a:p>
        </p:txBody>
      </p:sp>
      <p:sp>
        <p:nvSpPr>
          <p:cNvPr id="6" name="Slide Number Placeholder 5">
            <a:extLst>
              <a:ext uri="{FF2B5EF4-FFF2-40B4-BE49-F238E27FC236}">
                <a16:creationId xmlns:a16="http://schemas.microsoft.com/office/drawing/2014/main" id="{6B62501E-63BA-FAF1-9170-26698773AF5B}"/>
              </a:ext>
            </a:extLst>
          </p:cNvPr>
          <p:cNvSpPr>
            <a:spLocks noGrp="1"/>
          </p:cNvSpPr>
          <p:nvPr>
            <p:ph type="sldNum" sz="quarter" idx="12"/>
          </p:nvPr>
        </p:nvSpPr>
        <p:spPr/>
        <p:txBody>
          <a:bodyPr/>
          <a:lstStyle>
            <a:lvl1pPr eaLnBrk="0" fontAlgn="base" hangingPunct="0">
              <a:spcBef>
                <a:spcPct val="0"/>
              </a:spcBef>
              <a:spcAft>
                <a:spcPct val="0"/>
              </a:spcAft>
              <a:defRPr>
                <a:latin typeface="Arial" pitchFamily="34" charset="0"/>
              </a:defRPr>
            </a:lvl1pPr>
          </a:lstStyle>
          <a:p>
            <a:pPr>
              <a:defRPr/>
            </a:pPr>
            <a:fld id="{FB4AA6D9-16C4-054D-A26D-EBA4E6F7B80C}" type="slidenum">
              <a:rPr lang="en-GB"/>
              <a:pPr>
                <a:defRPr/>
              </a:pPr>
              <a:t>‹#›</a:t>
            </a:fld>
            <a:endParaRPr lang="en-GB"/>
          </a:p>
        </p:txBody>
      </p:sp>
    </p:spTree>
    <p:extLst>
      <p:ext uri="{BB962C8B-B14F-4D97-AF65-F5344CB8AC3E}">
        <p14:creationId xmlns:p14="http://schemas.microsoft.com/office/powerpoint/2010/main" val="4240055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980F41-24A0-DE6E-5AAD-5A4F7DCE46DD}"/>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3654A9D1-D2F1-C24D-A082-B205CCD95027}" type="datetimeFigureOut">
              <a:rPr lang="en-GB"/>
              <a:pPr>
                <a:defRPr/>
              </a:pPr>
              <a:t>20/11/2025</a:t>
            </a:fld>
            <a:endParaRPr lang="en-GB"/>
          </a:p>
        </p:txBody>
      </p:sp>
      <p:sp>
        <p:nvSpPr>
          <p:cNvPr id="5" name="Slide Number Placeholder 5">
            <a:extLst>
              <a:ext uri="{FF2B5EF4-FFF2-40B4-BE49-F238E27FC236}">
                <a16:creationId xmlns:a16="http://schemas.microsoft.com/office/drawing/2014/main" id="{C740B9DB-4002-FF9C-7D23-575F82D6AF1C}"/>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EC7FA74F-8E6A-7C44-97B4-CCDE18AB730E}" type="slidenum">
              <a:rPr lang="en-GB"/>
              <a:pPr>
                <a:defRPr/>
              </a:pPr>
              <a:t>‹#›</a:t>
            </a:fld>
            <a:endParaRPr lang="en-GB"/>
          </a:p>
        </p:txBody>
      </p:sp>
    </p:spTree>
    <p:extLst>
      <p:ext uri="{BB962C8B-B14F-4D97-AF65-F5344CB8AC3E}">
        <p14:creationId xmlns:p14="http://schemas.microsoft.com/office/powerpoint/2010/main" val="41007540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6B135E-3C89-3C27-2E29-6CE1837E059A}"/>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0757D5FC-F56F-764E-9ECF-F668E60604AD}" type="datetimeFigureOut">
              <a:rPr lang="en-GB"/>
              <a:pPr>
                <a:defRPr/>
              </a:pPr>
              <a:t>20/11/2025</a:t>
            </a:fld>
            <a:endParaRPr lang="en-GB"/>
          </a:p>
        </p:txBody>
      </p:sp>
      <p:sp>
        <p:nvSpPr>
          <p:cNvPr id="6" name="Slide Number Placeholder 6">
            <a:extLst>
              <a:ext uri="{FF2B5EF4-FFF2-40B4-BE49-F238E27FC236}">
                <a16:creationId xmlns:a16="http://schemas.microsoft.com/office/drawing/2014/main" id="{FA858EC7-5EBF-ECD5-2BC4-52358767F647}"/>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BB5B0993-C8E6-A74F-8876-F7313F3DBC68}" type="slidenum">
              <a:rPr lang="en-GB"/>
              <a:pPr>
                <a:defRPr/>
              </a:pPr>
              <a:t>‹#›</a:t>
            </a:fld>
            <a:endParaRPr lang="en-GB"/>
          </a:p>
        </p:txBody>
      </p:sp>
    </p:spTree>
    <p:extLst>
      <p:ext uri="{BB962C8B-B14F-4D97-AF65-F5344CB8AC3E}">
        <p14:creationId xmlns:p14="http://schemas.microsoft.com/office/powerpoint/2010/main" val="1176469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6C395D-CC88-9912-5B02-1C92F9C71D3F}"/>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8A8F09E7-4F63-6A4C-9A91-EBC2E3B17137}" type="datetimeFigureOut">
              <a:rPr lang="en-GB"/>
              <a:pPr>
                <a:defRPr/>
              </a:pPr>
              <a:t>20/11/2025</a:t>
            </a:fld>
            <a:endParaRPr lang="en-GB"/>
          </a:p>
        </p:txBody>
      </p:sp>
      <p:sp>
        <p:nvSpPr>
          <p:cNvPr id="8" name="Slide Number Placeholder 8">
            <a:extLst>
              <a:ext uri="{FF2B5EF4-FFF2-40B4-BE49-F238E27FC236}">
                <a16:creationId xmlns:a16="http://schemas.microsoft.com/office/drawing/2014/main" id="{D34C1874-63F2-569C-F145-D5F239D2243C}"/>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AB3BD1D7-9BFE-7E4E-9107-C6BCACD48ED9}" type="slidenum">
              <a:rPr lang="en-GB"/>
              <a:pPr>
                <a:defRPr/>
              </a:pPr>
              <a:t>‹#›</a:t>
            </a:fld>
            <a:endParaRPr lang="en-GB"/>
          </a:p>
        </p:txBody>
      </p:sp>
    </p:spTree>
    <p:extLst>
      <p:ext uri="{BB962C8B-B14F-4D97-AF65-F5344CB8AC3E}">
        <p14:creationId xmlns:p14="http://schemas.microsoft.com/office/powerpoint/2010/main" val="3667923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46D59C-452F-845D-1161-148B022A9FB3}"/>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1F8148A8-B686-F144-A77F-3A6C94951EA9}" type="datetimeFigureOut">
              <a:rPr lang="en-GB"/>
              <a:pPr>
                <a:defRPr/>
              </a:pPr>
              <a:t>20/11/2025</a:t>
            </a:fld>
            <a:endParaRPr lang="en-GB"/>
          </a:p>
        </p:txBody>
      </p:sp>
      <p:sp>
        <p:nvSpPr>
          <p:cNvPr id="4" name="Slide Number Placeholder 4">
            <a:extLst>
              <a:ext uri="{FF2B5EF4-FFF2-40B4-BE49-F238E27FC236}">
                <a16:creationId xmlns:a16="http://schemas.microsoft.com/office/drawing/2014/main" id="{A5AF7EFE-BB5C-88D6-7D2B-03B830F72A9D}"/>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38EDC37A-BBE0-854F-A4F9-5622F142A515}" type="slidenum">
              <a:rPr lang="en-GB"/>
              <a:pPr>
                <a:defRPr/>
              </a:pPr>
              <a:t>‹#›</a:t>
            </a:fld>
            <a:endParaRPr lang="en-GB"/>
          </a:p>
        </p:txBody>
      </p:sp>
    </p:spTree>
    <p:extLst>
      <p:ext uri="{BB962C8B-B14F-4D97-AF65-F5344CB8AC3E}">
        <p14:creationId xmlns:p14="http://schemas.microsoft.com/office/powerpoint/2010/main" val="602036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5F3B5E-1050-89ED-8625-1842B1CC1C67}"/>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037FBA1F-F6D5-7A45-9FD7-0E89F205D2B6}" type="datetimeFigureOut">
              <a:rPr lang="en-GB"/>
              <a:pPr>
                <a:defRPr/>
              </a:pPr>
              <a:t>20/11/2025</a:t>
            </a:fld>
            <a:endParaRPr lang="en-GB"/>
          </a:p>
        </p:txBody>
      </p:sp>
      <p:sp>
        <p:nvSpPr>
          <p:cNvPr id="3" name="Slide Number Placeholder 3">
            <a:extLst>
              <a:ext uri="{FF2B5EF4-FFF2-40B4-BE49-F238E27FC236}">
                <a16:creationId xmlns:a16="http://schemas.microsoft.com/office/drawing/2014/main" id="{B64A85E1-B90D-7B04-AF7C-9A057456E4EE}"/>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F07E34C4-58E1-3943-A8B9-D2E38F7C308C}" type="slidenum">
              <a:rPr lang="en-GB"/>
              <a:pPr>
                <a:defRPr/>
              </a:pPr>
              <a:t>‹#›</a:t>
            </a:fld>
            <a:endParaRPr lang="en-GB"/>
          </a:p>
        </p:txBody>
      </p:sp>
    </p:spTree>
    <p:extLst>
      <p:ext uri="{BB962C8B-B14F-4D97-AF65-F5344CB8AC3E}">
        <p14:creationId xmlns:p14="http://schemas.microsoft.com/office/powerpoint/2010/main" val="1129848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8A682BA-5264-9E45-3CB8-CD4D4696B5BD}"/>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6E1C6235-7370-A74F-8392-73A2D14348EE}" type="datetimeFigureOut">
              <a:rPr lang="en-GB"/>
              <a:pPr>
                <a:defRPr/>
              </a:pPr>
              <a:t>20/11/2025</a:t>
            </a:fld>
            <a:endParaRPr lang="en-GB"/>
          </a:p>
        </p:txBody>
      </p:sp>
      <p:sp>
        <p:nvSpPr>
          <p:cNvPr id="6" name="Slide Number Placeholder 6">
            <a:extLst>
              <a:ext uri="{FF2B5EF4-FFF2-40B4-BE49-F238E27FC236}">
                <a16:creationId xmlns:a16="http://schemas.microsoft.com/office/drawing/2014/main" id="{B475D995-FFB6-EA17-FE6C-6A5DECE1F0B2}"/>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719806FC-5D00-3A4D-ADD2-B36159FC565E}" type="slidenum">
              <a:rPr lang="en-GB"/>
              <a:pPr>
                <a:defRPr/>
              </a:pPr>
              <a:t>‹#›</a:t>
            </a:fld>
            <a:endParaRPr lang="en-GB"/>
          </a:p>
        </p:txBody>
      </p:sp>
    </p:spTree>
    <p:extLst>
      <p:ext uri="{BB962C8B-B14F-4D97-AF65-F5344CB8AC3E}">
        <p14:creationId xmlns:p14="http://schemas.microsoft.com/office/powerpoint/2010/main" val="158907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BFFD7043-F65F-8586-347B-D2B6E51DB947}"/>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AA564477-AA6D-BA4A-A379-2BFE4F236789}" type="datetimeFigureOut">
              <a:rPr lang="en-GB"/>
              <a:pPr>
                <a:defRPr/>
              </a:pPr>
              <a:t>20/11/2025</a:t>
            </a:fld>
            <a:endParaRPr lang="en-GB"/>
          </a:p>
        </p:txBody>
      </p:sp>
      <p:sp>
        <p:nvSpPr>
          <p:cNvPr id="6" name="Slide Number Placeholder 6">
            <a:extLst>
              <a:ext uri="{FF2B5EF4-FFF2-40B4-BE49-F238E27FC236}">
                <a16:creationId xmlns:a16="http://schemas.microsoft.com/office/drawing/2014/main" id="{CE1608C2-A3E9-F034-A00A-86A32CB86078}"/>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076A847F-16FD-8145-ABF8-FFA9ECC0550F}" type="slidenum">
              <a:rPr lang="en-GB"/>
              <a:pPr>
                <a:defRPr/>
              </a:pPr>
              <a:t>‹#›</a:t>
            </a:fld>
            <a:endParaRPr lang="en-GB"/>
          </a:p>
        </p:txBody>
      </p:sp>
    </p:spTree>
    <p:extLst>
      <p:ext uri="{BB962C8B-B14F-4D97-AF65-F5344CB8AC3E}">
        <p14:creationId xmlns:p14="http://schemas.microsoft.com/office/powerpoint/2010/main" val="2998970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08FF87-0503-DDC6-6028-0EFA7BD6FC88}"/>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C13C5496-ECB1-044A-A3E2-2151BD7C0CAC}" type="datetimeFigureOut">
              <a:rPr lang="en-GB"/>
              <a:pPr>
                <a:defRPr/>
              </a:pPr>
              <a:t>20/11/2025</a:t>
            </a:fld>
            <a:endParaRPr lang="en-GB"/>
          </a:p>
        </p:txBody>
      </p:sp>
      <p:sp>
        <p:nvSpPr>
          <p:cNvPr id="5" name="Slide Number Placeholder 5">
            <a:extLst>
              <a:ext uri="{FF2B5EF4-FFF2-40B4-BE49-F238E27FC236}">
                <a16:creationId xmlns:a16="http://schemas.microsoft.com/office/drawing/2014/main" id="{B1A425FB-8BB5-1B50-4A7D-57C81D60BE17}"/>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BF30FC91-C7F3-EF44-8880-04798365CEA8}" type="slidenum">
              <a:rPr lang="en-GB"/>
              <a:pPr>
                <a:defRPr/>
              </a:pPr>
              <a:t>‹#›</a:t>
            </a:fld>
            <a:endParaRPr lang="en-GB"/>
          </a:p>
        </p:txBody>
      </p:sp>
    </p:spTree>
    <p:extLst>
      <p:ext uri="{BB962C8B-B14F-4D97-AF65-F5344CB8AC3E}">
        <p14:creationId xmlns:p14="http://schemas.microsoft.com/office/powerpoint/2010/main" val="627531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37DC50-D44C-91EF-05A3-E3179FE2333B}"/>
              </a:ext>
            </a:extLst>
          </p:cNvPr>
          <p:cNvSpPr>
            <a:spLocks noGrp="1"/>
          </p:cNvSpPr>
          <p:nvPr>
            <p:ph type="dt" sz="half" idx="10"/>
          </p:nvPr>
        </p:nvSpPr>
        <p:spPr/>
        <p:txBody>
          <a:bodyPr/>
          <a:lstStyle>
            <a:lvl1pPr eaLnBrk="0" fontAlgn="base" hangingPunct="0">
              <a:spcBef>
                <a:spcPct val="0"/>
              </a:spcBef>
              <a:spcAft>
                <a:spcPct val="0"/>
              </a:spcAft>
              <a:defRPr>
                <a:latin typeface="Arial" pitchFamily="34" charset="0"/>
              </a:defRPr>
            </a:lvl1pPr>
          </a:lstStyle>
          <a:p>
            <a:pPr>
              <a:defRPr/>
            </a:pPr>
            <a:fld id="{4ADCE49F-5E63-0F48-86FE-713AE777C1B9}" type="datetimeFigureOut">
              <a:rPr lang="en-GB"/>
              <a:pPr>
                <a:defRPr/>
              </a:pPr>
              <a:t>20/11/2025</a:t>
            </a:fld>
            <a:endParaRPr lang="en-GB"/>
          </a:p>
        </p:txBody>
      </p:sp>
      <p:sp>
        <p:nvSpPr>
          <p:cNvPr id="5" name="Slide Number Placeholder 5">
            <a:extLst>
              <a:ext uri="{FF2B5EF4-FFF2-40B4-BE49-F238E27FC236}">
                <a16:creationId xmlns:a16="http://schemas.microsoft.com/office/drawing/2014/main" id="{9153233F-93E3-A215-27D7-3238AFBE82FC}"/>
              </a:ext>
            </a:extLst>
          </p:cNvPr>
          <p:cNvSpPr>
            <a:spLocks noGrp="1"/>
          </p:cNvSpPr>
          <p:nvPr>
            <p:ph type="sldNum" sz="quarter" idx="11"/>
          </p:nvPr>
        </p:nvSpPr>
        <p:spPr/>
        <p:txBody>
          <a:bodyPr/>
          <a:lstStyle>
            <a:lvl1pPr eaLnBrk="0" fontAlgn="base" hangingPunct="0">
              <a:spcBef>
                <a:spcPct val="0"/>
              </a:spcBef>
              <a:spcAft>
                <a:spcPct val="0"/>
              </a:spcAft>
              <a:defRPr>
                <a:latin typeface="Arial" pitchFamily="34" charset="0"/>
              </a:defRPr>
            </a:lvl1pPr>
          </a:lstStyle>
          <a:p>
            <a:pPr>
              <a:defRPr/>
            </a:pPr>
            <a:fld id="{6B4CE744-61B3-1A49-8DA6-7C7E0AD87E45}" type="slidenum">
              <a:rPr lang="en-GB"/>
              <a:pPr>
                <a:defRPr/>
              </a:pPr>
              <a:t>‹#›</a:t>
            </a:fld>
            <a:endParaRPr lang="en-GB"/>
          </a:p>
        </p:txBody>
      </p:sp>
    </p:spTree>
    <p:extLst>
      <p:ext uri="{BB962C8B-B14F-4D97-AF65-F5344CB8AC3E}">
        <p14:creationId xmlns:p14="http://schemas.microsoft.com/office/powerpoint/2010/main" val="1445794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165B520-E35F-D9ED-2035-E6A7A064C0EC}"/>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86A45155-1FBB-FF2A-E604-7D221F647B35}"/>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644852E-ADED-447B-0D3E-7CA14AD5F1D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defRPr>
            </a:lvl1pPr>
          </a:lstStyle>
          <a:p>
            <a:pPr>
              <a:defRPr/>
            </a:pPr>
            <a:fld id="{D55A9170-2707-E54E-B233-9B4A82E3B5F2}" type="datetimeFigureOut">
              <a:rPr lang="en-GB"/>
              <a:pPr>
                <a:defRPr/>
              </a:pPr>
              <a:t>20/11/2025</a:t>
            </a:fld>
            <a:endParaRPr lang="en-GB" dirty="0"/>
          </a:p>
        </p:txBody>
      </p:sp>
      <p:sp>
        <p:nvSpPr>
          <p:cNvPr id="6" name="Slide Number Placeholder 5">
            <a:extLst>
              <a:ext uri="{FF2B5EF4-FFF2-40B4-BE49-F238E27FC236}">
                <a16:creationId xmlns:a16="http://schemas.microsoft.com/office/drawing/2014/main" id="{B7A745E9-0614-66A9-89A0-1994CB0AA639}"/>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prstClr val="black">
                    <a:tint val="75000"/>
                  </a:prstClr>
                </a:solidFill>
                <a:latin typeface="Myriad Pro"/>
              </a:defRPr>
            </a:lvl1pPr>
          </a:lstStyle>
          <a:p>
            <a:pPr>
              <a:defRPr/>
            </a:pPr>
            <a:fld id="{0C127189-653B-534C-A1A2-FD203C6E128B}"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4269" r:id="rId1"/>
    <p:sldLayoutId id="2147484270" r:id="rId2"/>
    <p:sldLayoutId id="2147484271" r:id="rId3"/>
    <p:sldLayoutId id="2147484272" r:id="rId4"/>
    <p:sldLayoutId id="2147484273" r:id="rId5"/>
    <p:sldLayoutId id="2147484274" r:id="rId6"/>
    <p:sldLayoutId id="2147484275" r:id="rId7"/>
    <p:sldLayoutId id="2147484276" r:id="rId8"/>
    <p:sldLayoutId id="2147484277" r:id="rId9"/>
    <p:sldLayoutId id="2147484278" r:id="rId10"/>
    <p:sldLayoutId id="214748427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eWUAB194qhU"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medicalnewstoday.com/articles/10278.ph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eWUAB194qhU"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nursekey.com/12-care-of-patients-with-immune-and-lymphatic-disorders/" TargetMode="External"/><Relationship Id="rId2" Type="http://schemas.openxmlformats.org/officeDocument/2006/relationships/hyperlink" Target="https://www.nhs.uk/better-health/"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76C8ACAB-AA73-106F-CDEB-467B35C47A5E}"/>
              </a:ext>
            </a:extLst>
          </p:cNvPr>
          <p:cNvSpPr>
            <a:spLocks noGrp="1"/>
          </p:cNvSpPr>
          <p:nvPr>
            <p:ph type="ctrTitle"/>
          </p:nvPr>
        </p:nvSpPr>
        <p:spPr>
          <a:xfrm>
            <a:off x="574675" y="1268413"/>
            <a:ext cx="7993063" cy="2232025"/>
          </a:xfrm>
        </p:spPr>
        <p:txBody>
          <a:bodyPr/>
          <a:lstStyle/>
          <a:p>
            <a:pPr eaLnBrk="1" hangingPunct="1"/>
            <a:r>
              <a:rPr lang="en-GB" altLang="en-US" sz="4800" b="1">
                <a:solidFill>
                  <a:schemeClr val="bg1"/>
                </a:solidFill>
              </a:rPr>
              <a:t>INTRODUCTION TO PHYSIOLOGY</a:t>
            </a:r>
            <a:br>
              <a:rPr lang="en-GB" altLang="en-US" sz="4800" b="1">
                <a:solidFill>
                  <a:schemeClr val="bg1"/>
                </a:solidFill>
              </a:rPr>
            </a:br>
            <a:r>
              <a:rPr lang="en-GB" altLang="en-US" sz="4800" b="1">
                <a:solidFill>
                  <a:schemeClr val="bg1"/>
                </a:solidFill>
              </a:rPr>
              <a:t>(BMHP5023)</a:t>
            </a:r>
          </a:p>
        </p:txBody>
      </p:sp>
      <p:sp>
        <p:nvSpPr>
          <p:cNvPr id="15363" name="TextBox 2">
            <a:extLst>
              <a:ext uri="{FF2B5EF4-FFF2-40B4-BE49-F238E27FC236}">
                <a16:creationId xmlns:a16="http://schemas.microsoft.com/office/drawing/2014/main" id="{26AD195B-98D7-805E-CFC4-083AFD8AEF7B}"/>
              </a:ext>
            </a:extLst>
          </p:cNvPr>
          <p:cNvSpPr txBox="1">
            <a:spLocks noChangeArrowheads="1"/>
          </p:cNvSpPr>
          <p:nvPr/>
        </p:nvSpPr>
        <p:spPr bwMode="auto">
          <a:xfrm>
            <a:off x="665163" y="3716338"/>
            <a:ext cx="7813675"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 typeface="Arial" panose="020B0604020202020204" pitchFamily="34" charset="0"/>
              <a:buNone/>
            </a:pPr>
            <a:r>
              <a:rPr lang="en-GB" altLang="en-US" sz="3600" b="1">
                <a:solidFill>
                  <a:schemeClr val="bg1"/>
                </a:solidFill>
              </a:rPr>
              <a:t>WEEK 7: LYMPHATIC SYSTEM </a:t>
            </a:r>
          </a:p>
          <a:p>
            <a:pPr algn="ctr" eaLnBrk="1" hangingPunct="1">
              <a:spcBef>
                <a:spcPct val="0"/>
              </a:spcBef>
              <a:buFont typeface="Arial" panose="020B0604020202020204" pitchFamily="34" charset="0"/>
              <a:buNone/>
            </a:pPr>
            <a:r>
              <a:rPr lang="en-GB" altLang="en-US" sz="3600" b="1">
                <a:solidFill>
                  <a:schemeClr val="bg1"/>
                </a:solidFill>
              </a:rPr>
              <a:t>&amp; IMMUNE SYSTEM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9D2C2BA-2905-4E85-40F7-DD3CFDD19169}"/>
              </a:ext>
            </a:extLst>
          </p:cNvPr>
          <p:cNvSpPr>
            <a:spLocks noGrp="1"/>
          </p:cNvSpPr>
          <p:nvPr>
            <p:ph type="title"/>
          </p:nvPr>
        </p:nvSpPr>
        <p:spPr/>
        <p:txBody>
          <a:bodyPr/>
          <a:lstStyle/>
          <a:p>
            <a:r>
              <a:rPr lang="en-GB" altLang="en-US"/>
              <a:t>Lesson objectives</a:t>
            </a:r>
          </a:p>
        </p:txBody>
      </p:sp>
      <p:sp>
        <p:nvSpPr>
          <p:cNvPr id="16387" name="Content Placeholder 2">
            <a:extLst>
              <a:ext uri="{FF2B5EF4-FFF2-40B4-BE49-F238E27FC236}">
                <a16:creationId xmlns:a16="http://schemas.microsoft.com/office/drawing/2014/main" id="{33025BE3-263F-3DFF-2A27-53620658C468}"/>
              </a:ext>
            </a:extLst>
          </p:cNvPr>
          <p:cNvSpPr>
            <a:spLocks noGrp="1"/>
          </p:cNvSpPr>
          <p:nvPr>
            <p:ph idx="1"/>
          </p:nvPr>
        </p:nvSpPr>
        <p:spPr>
          <a:xfrm>
            <a:off x="457200" y="1600200"/>
            <a:ext cx="8229600" cy="3916363"/>
          </a:xfrm>
        </p:spPr>
        <p:txBody>
          <a:bodyPr/>
          <a:lstStyle/>
          <a:p>
            <a:pPr eaLnBrk="1" hangingPunct="1">
              <a:lnSpc>
                <a:spcPct val="90000"/>
              </a:lnSpc>
              <a:buClr>
                <a:schemeClr val="accent2"/>
              </a:buClr>
              <a:buFont typeface="Arial" panose="020B0604020202020204" pitchFamily="34" charset="0"/>
              <a:buNone/>
            </a:pPr>
            <a:r>
              <a:rPr lang="en-US" altLang="en-US"/>
              <a:t>By the end of the lesson, students should be able to understand the:</a:t>
            </a:r>
          </a:p>
          <a:p>
            <a:pPr eaLnBrk="1" hangingPunct="1">
              <a:lnSpc>
                <a:spcPct val="90000"/>
              </a:lnSpc>
              <a:buClr>
                <a:schemeClr val="accent2"/>
              </a:buClr>
              <a:buFont typeface="Arial" panose="020B0604020202020204" pitchFamily="34" charset="0"/>
              <a:buNone/>
            </a:pPr>
            <a:endParaRPr lang="en-US" altLang="en-US"/>
          </a:p>
          <a:p>
            <a:pPr eaLnBrk="1" hangingPunct="1">
              <a:lnSpc>
                <a:spcPct val="90000"/>
              </a:lnSpc>
            </a:pPr>
            <a:r>
              <a:rPr lang="en-GB" altLang="en-US"/>
              <a:t>Lymphatic system in relation to the principles of homeostasis, and the</a:t>
            </a:r>
          </a:p>
          <a:p>
            <a:pPr eaLnBrk="1" hangingPunct="1">
              <a:lnSpc>
                <a:spcPct val="90000"/>
              </a:lnSpc>
            </a:pPr>
            <a:r>
              <a:rPr lang="en-GB" altLang="en-US"/>
              <a:t>Immune system.</a:t>
            </a:r>
          </a:p>
          <a:p>
            <a:pPr>
              <a:lnSpc>
                <a:spcPct val="90000"/>
              </a:lnSpc>
              <a:buClr>
                <a:schemeClr val="accent2"/>
              </a:buClr>
              <a:buFont typeface="Arial" panose="020B0604020202020204" pitchFamily="34" charset="0"/>
              <a:buNone/>
            </a:pPr>
            <a:endParaRPr lang="en-GB" altLang="en-US"/>
          </a:p>
          <a:p>
            <a:pPr>
              <a:lnSpc>
                <a:spcPct val="90000"/>
              </a:lnSpc>
              <a:buClr>
                <a:schemeClr val="accent2"/>
              </a:buClr>
              <a:buFont typeface="Arial" panose="020B0604020202020204" pitchFamily="34" charset="0"/>
              <a:buNone/>
            </a:pPr>
            <a:endParaRPr lang="en-GB" altLang="en-US"/>
          </a:p>
          <a:p>
            <a:pPr>
              <a:lnSpc>
                <a:spcPct val="90000"/>
              </a:lnSpc>
              <a:buClr>
                <a:schemeClr val="accent2"/>
              </a:buClr>
              <a:buFont typeface="Arial" panose="020B0604020202020204" pitchFamily="34" charset="0"/>
              <a:buNone/>
            </a:pPr>
            <a:endParaRPr lang="en-US" altLang="en-US"/>
          </a:p>
          <a:p>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97C2292-86D6-1A49-A057-6370F4AA16B7}"/>
              </a:ext>
            </a:extLst>
          </p:cNvPr>
          <p:cNvSpPr>
            <a:spLocks noGrp="1"/>
          </p:cNvSpPr>
          <p:nvPr>
            <p:ph type="title"/>
          </p:nvPr>
        </p:nvSpPr>
        <p:spPr/>
        <p:txBody>
          <a:bodyPr/>
          <a:lstStyle/>
          <a:p>
            <a:r>
              <a:rPr lang="en-GB" altLang="en-US"/>
              <a:t>Lymphatic system</a:t>
            </a:r>
          </a:p>
        </p:txBody>
      </p:sp>
      <p:sp>
        <p:nvSpPr>
          <p:cNvPr id="3" name="Content Placeholder 2">
            <a:extLst>
              <a:ext uri="{FF2B5EF4-FFF2-40B4-BE49-F238E27FC236}">
                <a16:creationId xmlns:a16="http://schemas.microsoft.com/office/drawing/2014/main" id="{8407AD8E-84B6-C5CC-B4B6-F664796E026F}"/>
              </a:ext>
            </a:extLst>
          </p:cNvPr>
          <p:cNvSpPr>
            <a:spLocks noGrp="1"/>
          </p:cNvSpPr>
          <p:nvPr>
            <p:ph idx="1"/>
          </p:nvPr>
        </p:nvSpPr>
        <p:spPr>
          <a:xfrm>
            <a:off x="457200" y="1600200"/>
            <a:ext cx="8229600" cy="3916363"/>
          </a:xfrm>
        </p:spPr>
        <p:txBody>
          <a:bodyPr>
            <a:normAutofit fontScale="85000" lnSpcReduction="10000"/>
          </a:bodyPr>
          <a:lstStyle/>
          <a:p>
            <a:pPr>
              <a:defRPr/>
            </a:pPr>
            <a:r>
              <a:rPr lang="en-US" dirty="0"/>
              <a:t>The lymphatic system helps to protect us from infection and disease. It is part of the body’s immune system. </a:t>
            </a:r>
          </a:p>
          <a:p>
            <a:pPr>
              <a:defRPr/>
            </a:pPr>
            <a:endParaRPr lang="en-US" dirty="0"/>
          </a:p>
          <a:p>
            <a:pPr>
              <a:defRPr/>
            </a:pPr>
            <a:r>
              <a:rPr lang="en-US" dirty="0"/>
              <a:t>Lymph fluid passes through lymph nodes which are connected by a network of lymph vessels. </a:t>
            </a:r>
          </a:p>
          <a:p>
            <a:pPr>
              <a:defRPr/>
            </a:pPr>
            <a:endParaRPr lang="en-US" dirty="0"/>
          </a:p>
          <a:p>
            <a:pPr>
              <a:defRPr/>
            </a:pPr>
            <a:r>
              <a:rPr lang="en-US" dirty="0"/>
              <a:t>The nodes are found throughout the whole body.</a:t>
            </a:r>
            <a:endParaRPr lang="en-GB" dirty="0"/>
          </a:p>
          <a:p>
            <a:pPr>
              <a:defRPr/>
            </a:pPr>
            <a:endParaRPr lang="en-GB" dirty="0"/>
          </a:p>
          <a:p>
            <a:pPr>
              <a:defRPr/>
            </a:pPr>
            <a:endParaRPr lang="en-GB" dirty="0"/>
          </a:p>
        </p:txBody>
      </p:sp>
      <p:sp>
        <p:nvSpPr>
          <p:cNvPr id="17412" name="Slide Number Placeholder 5">
            <a:extLst>
              <a:ext uri="{FF2B5EF4-FFF2-40B4-BE49-F238E27FC236}">
                <a16:creationId xmlns:a16="http://schemas.microsoft.com/office/drawing/2014/main" id="{9B950F9A-1B2A-1039-72D2-F66E5D35EEC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BA56F98-35BA-884D-A0DC-1E963E4A67F5}" type="slidenum">
              <a:rPr lang="en-GB" altLang="en-US" sz="1200" smtClean="0">
                <a:solidFill>
                  <a:srgbClr val="898989"/>
                </a:solidFill>
                <a:latin typeface="Arial" panose="020B0604020202020204" pitchFamily="34" charset="0"/>
              </a:rPr>
              <a:pPr>
                <a:spcBef>
                  <a:spcPct val="0"/>
                </a:spcBef>
                <a:buFontTx/>
                <a:buNone/>
              </a:pPr>
              <a:t>3</a:t>
            </a:fld>
            <a:endParaRPr lang="en-GB" altLang="en-US" sz="1200">
              <a:solidFill>
                <a:srgbClr val="898989"/>
              </a:solidFill>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BBAF4-1884-4250-D6C1-25F137AD87B8}"/>
              </a:ext>
            </a:extLst>
          </p:cNvPr>
          <p:cNvSpPr>
            <a:spLocks noGrp="1"/>
          </p:cNvSpPr>
          <p:nvPr>
            <p:ph type="title"/>
          </p:nvPr>
        </p:nvSpPr>
        <p:spPr>
          <a:xfrm>
            <a:off x="457200" y="620688"/>
            <a:ext cx="8229600" cy="1143000"/>
          </a:xfrm>
        </p:spPr>
        <p:txBody>
          <a:bodyPr/>
          <a:lstStyle/>
          <a:p>
            <a:r>
              <a:rPr lang="en-GB" dirty="0"/>
              <a:t>Video - What is the lymphatic system?</a:t>
            </a:r>
          </a:p>
        </p:txBody>
      </p:sp>
      <p:sp>
        <p:nvSpPr>
          <p:cNvPr id="4" name="TextBox 3">
            <a:extLst>
              <a:ext uri="{FF2B5EF4-FFF2-40B4-BE49-F238E27FC236}">
                <a16:creationId xmlns:a16="http://schemas.microsoft.com/office/drawing/2014/main" id="{1736E24C-6F53-E84F-8026-574B4D78FB78}"/>
              </a:ext>
            </a:extLst>
          </p:cNvPr>
          <p:cNvSpPr txBox="1"/>
          <p:nvPr/>
        </p:nvSpPr>
        <p:spPr>
          <a:xfrm>
            <a:off x="827584" y="2420888"/>
            <a:ext cx="7344816" cy="1077218"/>
          </a:xfrm>
          <a:prstGeom prst="rect">
            <a:avLst/>
          </a:prstGeom>
          <a:noFill/>
        </p:spPr>
        <p:txBody>
          <a:bodyPr wrap="square" rtlCol="0">
            <a:spAutoFit/>
          </a:bodyPr>
          <a:lstStyle/>
          <a:p>
            <a:r>
              <a:rPr lang="en-GB" sz="3200" dirty="0">
                <a:hlinkClick r:id="rId2"/>
              </a:rPr>
              <a:t>https://www.youtube.com/watch?v=eWUAB194qhU</a:t>
            </a:r>
            <a:r>
              <a:rPr lang="en-GB" sz="3200" dirty="0"/>
              <a:t> </a:t>
            </a:r>
          </a:p>
        </p:txBody>
      </p:sp>
    </p:spTree>
    <p:extLst>
      <p:ext uri="{BB962C8B-B14F-4D97-AF65-F5344CB8AC3E}">
        <p14:creationId xmlns:p14="http://schemas.microsoft.com/office/powerpoint/2010/main" val="11241083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F8B36-72D7-7F47-3F2C-7A7308E3A33E}"/>
              </a:ext>
            </a:extLst>
          </p:cNvPr>
          <p:cNvSpPr>
            <a:spLocks noGrp="1"/>
          </p:cNvSpPr>
          <p:nvPr>
            <p:ph type="title"/>
          </p:nvPr>
        </p:nvSpPr>
        <p:spPr>
          <a:xfrm>
            <a:off x="457200" y="38100"/>
            <a:ext cx="8229600" cy="1158875"/>
          </a:xfrm>
        </p:spPr>
        <p:txBody>
          <a:bodyPr>
            <a:normAutofit fontScale="90000"/>
          </a:bodyPr>
          <a:lstStyle/>
          <a:p>
            <a:pPr>
              <a:defRPr/>
            </a:pPr>
            <a:br>
              <a:rPr lang="en-US" b="1" dirty="0"/>
            </a:br>
            <a:r>
              <a:rPr lang="en-US" b="1" dirty="0"/>
              <a:t>Functions of the Lymphatic System</a:t>
            </a:r>
            <a:br>
              <a:rPr lang="en-US" dirty="0"/>
            </a:br>
            <a:endParaRPr lang="en-GB" dirty="0"/>
          </a:p>
        </p:txBody>
      </p:sp>
      <p:sp>
        <p:nvSpPr>
          <p:cNvPr id="18435" name="Content Placeholder 2">
            <a:extLst>
              <a:ext uri="{FF2B5EF4-FFF2-40B4-BE49-F238E27FC236}">
                <a16:creationId xmlns:a16="http://schemas.microsoft.com/office/drawing/2014/main" id="{B888FB04-8894-DBC8-04EA-8E548C91B582}"/>
              </a:ext>
            </a:extLst>
          </p:cNvPr>
          <p:cNvSpPr>
            <a:spLocks noGrp="1"/>
          </p:cNvSpPr>
          <p:nvPr>
            <p:ph idx="1"/>
          </p:nvPr>
        </p:nvSpPr>
        <p:spPr>
          <a:xfrm>
            <a:off x="139700" y="1628775"/>
            <a:ext cx="4762500" cy="3913188"/>
          </a:xfrm>
        </p:spPr>
        <p:txBody>
          <a:bodyPr/>
          <a:lstStyle/>
          <a:p>
            <a:r>
              <a:rPr lang="en-US" altLang="en-US" sz="2100"/>
              <a:t>The lymphatic system is part of the immune system. It also maintains fluid balance and plays a role in absorbing fats and fat-soluble nutrients.</a:t>
            </a:r>
          </a:p>
          <a:p>
            <a:r>
              <a:rPr lang="en-US" altLang="en-US" sz="2100"/>
              <a:t>The lymphatic or lymph system involves an extensive network of vessels that passes through almost all our tissues to allow for the movement of a fluid called lymph. </a:t>
            </a:r>
          </a:p>
          <a:p>
            <a:r>
              <a:rPr lang="en-US" altLang="en-US" sz="2100"/>
              <a:t>Lymph circulates through the body in a similar way to blood.</a:t>
            </a:r>
          </a:p>
        </p:txBody>
      </p:sp>
      <p:sp>
        <p:nvSpPr>
          <p:cNvPr id="18436" name="Slide Number Placeholder 5">
            <a:extLst>
              <a:ext uri="{FF2B5EF4-FFF2-40B4-BE49-F238E27FC236}">
                <a16:creationId xmlns:a16="http://schemas.microsoft.com/office/drawing/2014/main" id="{8651003A-EBB6-EA15-5350-8172AD3CB4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1EC020B6-14BF-E24F-B613-C6B8090CAD9F}" type="slidenum">
              <a:rPr lang="en-GB" altLang="en-US" sz="1200" smtClean="0">
                <a:solidFill>
                  <a:srgbClr val="898989"/>
                </a:solidFill>
                <a:latin typeface="Arial" panose="020B0604020202020204" pitchFamily="34" charset="0"/>
              </a:rPr>
              <a:pPr>
                <a:spcBef>
                  <a:spcPct val="0"/>
                </a:spcBef>
                <a:buFontTx/>
                <a:buNone/>
              </a:pPr>
              <a:t>5</a:t>
            </a:fld>
            <a:endParaRPr lang="en-GB" altLang="en-US" sz="1200">
              <a:solidFill>
                <a:srgbClr val="898989"/>
              </a:solidFill>
              <a:latin typeface="Arial" panose="020B0604020202020204" pitchFamily="34" charset="0"/>
            </a:endParaRPr>
          </a:p>
        </p:txBody>
      </p:sp>
      <p:pic>
        <p:nvPicPr>
          <p:cNvPr id="18437" name="Picture 4">
            <a:extLst>
              <a:ext uri="{FF2B5EF4-FFF2-40B4-BE49-F238E27FC236}">
                <a16:creationId xmlns:a16="http://schemas.microsoft.com/office/drawing/2014/main" id="{DD5D2741-272C-4857-6651-0729F6E546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1412875"/>
            <a:ext cx="4127500" cy="423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831C9-4DC2-03A7-2605-595E54273F62}"/>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5E61AD7B-84C3-E0FE-4971-76DB5B70E631}"/>
              </a:ext>
            </a:extLst>
          </p:cNvPr>
          <p:cNvSpPr>
            <a:spLocks noGrp="1"/>
          </p:cNvSpPr>
          <p:nvPr>
            <p:ph idx="1"/>
          </p:nvPr>
        </p:nvSpPr>
        <p:spPr/>
        <p:txBody>
          <a:bodyPr/>
          <a:lstStyle/>
          <a:p>
            <a:r>
              <a:rPr lang="en-GB" dirty="0"/>
              <a:t>Explore where the lymph nodes are in the body</a:t>
            </a:r>
          </a:p>
          <a:p>
            <a:endParaRPr lang="en-GB" dirty="0"/>
          </a:p>
          <a:p>
            <a:r>
              <a:rPr lang="en-GB" dirty="0"/>
              <a:t>Why is the lymphatic system important? </a:t>
            </a:r>
          </a:p>
        </p:txBody>
      </p:sp>
    </p:spTree>
    <p:extLst>
      <p:ext uri="{BB962C8B-B14F-4D97-AF65-F5344CB8AC3E}">
        <p14:creationId xmlns:p14="http://schemas.microsoft.com/office/powerpoint/2010/main" val="1175058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E8A86187-C4ED-34A2-0465-7B11D6FD052A}"/>
              </a:ext>
            </a:extLst>
          </p:cNvPr>
          <p:cNvSpPr>
            <a:spLocks noGrp="1"/>
          </p:cNvSpPr>
          <p:nvPr>
            <p:ph type="title"/>
          </p:nvPr>
        </p:nvSpPr>
        <p:spPr/>
        <p:txBody>
          <a:bodyPr/>
          <a:lstStyle/>
          <a:p>
            <a:r>
              <a:rPr lang="en-GB" altLang="en-US"/>
              <a:t>Lymphatic system</a:t>
            </a:r>
          </a:p>
        </p:txBody>
      </p:sp>
      <p:sp>
        <p:nvSpPr>
          <p:cNvPr id="3" name="Content Placeholder 2">
            <a:extLst>
              <a:ext uri="{FF2B5EF4-FFF2-40B4-BE49-F238E27FC236}">
                <a16:creationId xmlns:a16="http://schemas.microsoft.com/office/drawing/2014/main" id="{2A263CDA-89D9-9AC0-ABDF-34079721CDCB}"/>
              </a:ext>
            </a:extLst>
          </p:cNvPr>
          <p:cNvSpPr>
            <a:spLocks noGrp="1"/>
          </p:cNvSpPr>
          <p:nvPr>
            <p:ph idx="1"/>
          </p:nvPr>
        </p:nvSpPr>
        <p:spPr>
          <a:xfrm>
            <a:off x="457200" y="1700213"/>
            <a:ext cx="5813425" cy="3916362"/>
          </a:xfrm>
        </p:spPr>
        <p:txBody>
          <a:bodyPr>
            <a:normAutofit fontScale="85000" lnSpcReduction="10000"/>
          </a:bodyPr>
          <a:lstStyle/>
          <a:p>
            <a:pPr marL="0" indent="0">
              <a:buFont typeface="Arial" panose="020B0604020202020204" pitchFamily="34" charset="0"/>
              <a:buNone/>
              <a:defRPr/>
            </a:pPr>
            <a:r>
              <a:rPr lang="en-US" dirty="0"/>
              <a:t>The lymphatic system:</a:t>
            </a:r>
          </a:p>
          <a:p>
            <a:pPr marL="0" indent="0">
              <a:buFont typeface="Arial" panose="020B0604020202020204" pitchFamily="34" charset="0"/>
              <a:buNone/>
              <a:defRPr/>
            </a:pPr>
            <a:endParaRPr lang="en-US" dirty="0"/>
          </a:p>
          <a:p>
            <a:pPr>
              <a:defRPr/>
            </a:pPr>
            <a:r>
              <a:rPr lang="en-US" dirty="0"/>
              <a:t>Acts as a one-way drainage system transporting fluid from body tissues into the blood circulation</a:t>
            </a:r>
          </a:p>
          <a:p>
            <a:pPr>
              <a:defRPr/>
            </a:pPr>
            <a:r>
              <a:rPr lang="en-US" dirty="0"/>
              <a:t>Contains white blood cells called lymphocytes, which fight infection</a:t>
            </a:r>
          </a:p>
          <a:p>
            <a:pPr>
              <a:defRPr/>
            </a:pPr>
            <a:r>
              <a:rPr lang="en-US" dirty="0"/>
              <a:t>Gets rid of waste products produced by cells.</a:t>
            </a:r>
          </a:p>
          <a:p>
            <a:pPr>
              <a:defRPr/>
            </a:pPr>
            <a:endParaRPr lang="en-GB" dirty="0"/>
          </a:p>
          <a:p>
            <a:pPr>
              <a:defRPr/>
            </a:pPr>
            <a:endParaRPr lang="en-GB" dirty="0"/>
          </a:p>
        </p:txBody>
      </p:sp>
      <p:sp>
        <p:nvSpPr>
          <p:cNvPr id="19460" name="Slide Number Placeholder 5">
            <a:extLst>
              <a:ext uri="{FF2B5EF4-FFF2-40B4-BE49-F238E27FC236}">
                <a16:creationId xmlns:a16="http://schemas.microsoft.com/office/drawing/2014/main" id="{01A6E59C-1EBE-EA6C-1553-F32E16C9404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5AC360F-60A8-B842-86F2-F845179F9A1D}" type="slidenum">
              <a:rPr lang="en-GB" altLang="en-US" sz="1200" smtClean="0">
                <a:solidFill>
                  <a:srgbClr val="898989"/>
                </a:solidFill>
                <a:latin typeface="Arial" panose="020B0604020202020204" pitchFamily="34" charset="0"/>
              </a:rPr>
              <a:pPr>
                <a:spcBef>
                  <a:spcPct val="0"/>
                </a:spcBef>
                <a:buFontTx/>
                <a:buNone/>
              </a:pPr>
              <a:t>7</a:t>
            </a:fld>
            <a:endParaRPr lang="en-GB" altLang="en-US" sz="1200">
              <a:solidFill>
                <a:srgbClr val="898989"/>
              </a:solidFill>
              <a:latin typeface="Arial" panose="020B0604020202020204" pitchFamily="34" charset="0"/>
            </a:endParaRPr>
          </a:p>
        </p:txBody>
      </p:sp>
      <p:pic>
        <p:nvPicPr>
          <p:cNvPr id="19461" name="Picture 1">
            <a:extLst>
              <a:ext uri="{FF2B5EF4-FFF2-40B4-BE49-F238E27FC236}">
                <a16:creationId xmlns:a16="http://schemas.microsoft.com/office/drawing/2014/main" id="{4209B307-2BAA-C9F6-AEA8-37F9D4DD20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70625" y="1916113"/>
            <a:ext cx="2773363" cy="3303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C55D0DA0-0F13-9CA8-2AE3-D5F63B98E7FB}"/>
              </a:ext>
            </a:extLst>
          </p:cNvPr>
          <p:cNvSpPr>
            <a:spLocks noGrp="1"/>
          </p:cNvSpPr>
          <p:nvPr>
            <p:ph type="title"/>
          </p:nvPr>
        </p:nvSpPr>
        <p:spPr/>
        <p:txBody>
          <a:bodyPr/>
          <a:lstStyle/>
          <a:p>
            <a:r>
              <a:rPr lang="en-GB" altLang="en-US"/>
              <a:t>Lymph fluid</a:t>
            </a:r>
          </a:p>
        </p:txBody>
      </p:sp>
      <p:sp>
        <p:nvSpPr>
          <p:cNvPr id="3" name="Content Placeholder 2">
            <a:extLst>
              <a:ext uri="{FF2B5EF4-FFF2-40B4-BE49-F238E27FC236}">
                <a16:creationId xmlns:a16="http://schemas.microsoft.com/office/drawing/2014/main" id="{EE6F8ED4-9ED3-4764-C7E9-2D23AD6477F7}"/>
              </a:ext>
            </a:extLst>
          </p:cNvPr>
          <p:cNvSpPr>
            <a:spLocks noGrp="1"/>
          </p:cNvSpPr>
          <p:nvPr>
            <p:ph idx="1"/>
          </p:nvPr>
        </p:nvSpPr>
        <p:spPr>
          <a:xfrm>
            <a:off x="457200" y="1600200"/>
            <a:ext cx="8229600" cy="3916363"/>
          </a:xfrm>
        </p:spPr>
        <p:txBody>
          <a:bodyPr>
            <a:normAutofit fontScale="85000" lnSpcReduction="10000"/>
          </a:bodyPr>
          <a:lstStyle/>
          <a:p>
            <a:pPr>
              <a:defRPr/>
            </a:pPr>
            <a:r>
              <a:rPr lang="en-US" dirty="0"/>
              <a:t>This is a </a:t>
            </a:r>
            <a:r>
              <a:rPr lang="en-US" dirty="0" err="1"/>
              <a:t>colourless</a:t>
            </a:r>
            <a:r>
              <a:rPr lang="en-US" dirty="0"/>
              <a:t> fluid that forms in our body and surrounds all our body’s tissues. </a:t>
            </a:r>
          </a:p>
          <a:p>
            <a:pPr>
              <a:defRPr/>
            </a:pPr>
            <a:endParaRPr lang="en-US" dirty="0"/>
          </a:p>
          <a:p>
            <a:pPr>
              <a:defRPr/>
            </a:pPr>
            <a:r>
              <a:rPr lang="en-US" dirty="0"/>
              <a:t>Extra fluid that comes from the body’s tissues drains into small lymph vessels. It flows constantly through the lymph vessels and is filtered through the lymph nodes. </a:t>
            </a:r>
          </a:p>
          <a:p>
            <a:pPr>
              <a:defRPr/>
            </a:pPr>
            <a:endParaRPr lang="en-US" dirty="0"/>
          </a:p>
          <a:p>
            <a:pPr>
              <a:defRPr/>
            </a:pPr>
            <a:r>
              <a:rPr lang="en-US" dirty="0"/>
              <a:t>The fluid then drains back into the bloodstream.</a:t>
            </a:r>
            <a:endParaRPr lang="en-GB" dirty="0"/>
          </a:p>
        </p:txBody>
      </p:sp>
      <p:sp>
        <p:nvSpPr>
          <p:cNvPr id="20484" name="Slide Number Placeholder 5">
            <a:extLst>
              <a:ext uri="{FF2B5EF4-FFF2-40B4-BE49-F238E27FC236}">
                <a16:creationId xmlns:a16="http://schemas.microsoft.com/office/drawing/2014/main" id="{7B246F1D-D9DF-5E14-206D-4007EC30552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5C6176F-1AD0-2C42-B943-65B3DF343E41}" type="slidenum">
              <a:rPr lang="en-GB" altLang="en-US" sz="1200" smtClean="0">
                <a:solidFill>
                  <a:srgbClr val="898989"/>
                </a:solidFill>
                <a:latin typeface="Arial" panose="020B0604020202020204" pitchFamily="34" charset="0"/>
              </a:rPr>
              <a:pPr>
                <a:spcBef>
                  <a:spcPct val="0"/>
                </a:spcBef>
                <a:buFontTx/>
                <a:buNone/>
              </a:pPr>
              <a:t>8</a:t>
            </a:fld>
            <a:endParaRPr lang="en-GB" altLang="en-US" sz="1200">
              <a:solidFill>
                <a:srgbClr val="898989"/>
              </a:solidFill>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7806E-6CBF-E15D-5CD8-04E49F54842A}"/>
              </a:ext>
            </a:extLst>
          </p:cNvPr>
          <p:cNvSpPr>
            <a:spLocks noGrp="1"/>
          </p:cNvSpPr>
          <p:nvPr>
            <p:ph type="title"/>
          </p:nvPr>
        </p:nvSpPr>
        <p:spPr/>
        <p:txBody>
          <a:bodyPr/>
          <a:lstStyle/>
          <a:p>
            <a:r>
              <a:rPr lang="en-GB" b="1" dirty="0"/>
              <a:t>Break!</a:t>
            </a:r>
          </a:p>
        </p:txBody>
      </p:sp>
      <p:sp>
        <p:nvSpPr>
          <p:cNvPr id="3" name="Content Placeholder 2">
            <a:extLst>
              <a:ext uri="{FF2B5EF4-FFF2-40B4-BE49-F238E27FC236}">
                <a16:creationId xmlns:a16="http://schemas.microsoft.com/office/drawing/2014/main" id="{F40D26FB-BAF3-BE06-9E93-C0C532324789}"/>
              </a:ext>
            </a:extLst>
          </p:cNvPr>
          <p:cNvSpPr>
            <a:spLocks noGrp="1"/>
          </p:cNvSpPr>
          <p:nvPr>
            <p:ph idx="1"/>
          </p:nvPr>
        </p:nvSpPr>
        <p:spPr/>
        <p:txBody>
          <a:bodyPr/>
          <a:lstStyle/>
          <a:p>
            <a:r>
              <a:rPr lang="en-GB" dirty="0"/>
              <a:t>15 minutes – stretch your legs, get yourself some tea or coffee! </a:t>
            </a:r>
          </a:p>
          <a:p>
            <a:endParaRPr lang="en-GB" dirty="0"/>
          </a:p>
          <a:p>
            <a:r>
              <a:rPr lang="en-GB" dirty="0"/>
              <a:t>Be prepared to come back and ask questions about Assessment component 2</a:t>
            </a:r>
          </a:p>
          <a:p>
            <a:endParaRPr lang="en-GB" dirty="0"/>
          </a:p>
          <a:p>
            <a:r>
              <a:rPr lang="en-GB" dirty="0"/>
              <a:t>Due: 19</a:t>
            </a:r>
            <a:r>
              <a:rPr lang="en-GB" baseline="30000" dirty="0"/>
              <a:t>th</a:t>
            </a:r>
            <a:r>
              <a:rPr lang="en-GB" dirty="0"/>
              <a:t> of December 2025</a:t>
            </a:r>
          </a:p>
        </p:txBody>
      </p:sp>
      <p:pic>
        <p:nvPicPr>
          <p:cNvPr id="5" name="Picture 4" descr="Two cups of steaming hot tea">
            <a:extLst>
              <a:ext uri="{FF2B5EF4-FFF2-40B4-BE49-F238E27FC236}">
                <a16:creationId xmlns:a16="http://schemas.microsoft.com/office/drawing/2014/main" id="{7D0391C1-5A15-80CE-1585-DE4BAE17378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98066"/>
            <a:ext cx="1944216" cy="1296144"/>
          </a:xfrm>
          <a:prstGeom prst="rect">
            <a:avLst/>
          </a:prstGeom>
        </p:spPr>
      </p:pic>
    </p:spTree>
    <p:extLst>
      <p:ext uri="{BB962C8B-B14F-4D97-AF65-F5344CB8AC3E}">
        <p14:creationId xmlns:p14="http://schemas.microsoft.com/office/powerpoint/2010/main" val="3029390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0A5C0-EA6C-42EB-B03C-D1B0ED88CE26}"/>
              </a:ext>
            </a:extLst>
          </p:cNvPr>
          <p:cNvSpPr>
            <a:spLocks noGrp="1"/>
          </p:cNvSpPr>
          <p:nvPr>
            <p:ph type="title"/>
          </p:nvPr>
        </p:nvSpPr>
        <p:spPr>
          <a:xfrm>
            <a:off x="457200" y="274638"/>
            <a:ext cx="8229600" cy="634082"/>
          </a:xfrm>
        </p:spPr>
        <p:txBody>
          <a:bodyPr/>
          <a:lstStyle/>
          <a:p>
            <a:r>
              <a:rPr lang="en-GB" dirty="0"/>
              <a:t>Assignment 2 </a:t>
            </a:r>
          </a:p>
        </p:txBody>
      </p:sp>
      <p:sp>
        <p:nvSpPr>
          <p:cNvPr id="3" name="Content Placeholder 2">
            <a:extLst>
              <a:ext uri="{FF2B5EF4-FFF2-40B4-BE49-F238E27FC236}">
                <a16:creationId xmlns:a16="http://schemas.microsoft.com/office/drawing/2014/main" id="{C2AE4FF2-D63B-6FC1-56D4-DBA0921F251C}"/>
              </a:ext>
            </a:extLst>
          </p:cNvPr>
          <p:cNvSpPr>
            <a:spLocks noGrp="1"/>
          </p:cNvSpPr>
          <p:nvPr>
            <p:ph idx="1"/>
          </p:nvPr>
        </p:nvSpPr>
        <p:spPr>
          <a:xfrm>
            <a:off x="423842" y="1124744"/>
            <a:ext cx="8229600" cy="4392487"/>
          </a:xfrm>
        </p:spPr>
        <p:txBody>
          <a:bodyPr/>
          <a:lstStyle/>
          <a:p>
            <a:r>
              <a:rPr lang="en-GB" sz="2400" dirty="0"/>
              <a:t>Use the template to help answer the questions for your assessment – found under the ‘</a:t>
            </a:r>
            <a:r>
              <a:rPr lang="en-GB" sz="2400" dirty="0">
                <a:solidFill>
                  <a:srgbClr val="FF0000"/>
                </a:solidFill>
              </a:rPr>
              <a:t>Assessment and Additional Guidance</a:t>
            </a:r>
            <a:r>
              <a:rPr lang="en-GB" sz="2400" dirty="0"/>
              <a:t>’ tile. </a:t>
            </a:r>
          </a:p>
          <a:p>
            <a:endParaRPr lang="en-GB" sz="2400" dirty="0"/>
          </a:p>
          <a:p>
            <a:r>
              <a:rPr lang="en-GB" sz="2400" dirty="0"/>
              <a:t>This is a PowerPoint voiceover recording for 15 minutes. </a:t>
            </a:r>
          </a:p>
          <a:p>
            <a:endParaRPr lang="en-GB" sz="2400" dirty="0"/>
          </a:p>
          <a:p>
            <a:r>
              <a:rPr lang="en-GB" sz="2400" dirty="0"/>
              <a:t>Make sure to pick a specific condition for the fictitious person's cancers, CVD (e.g. Stroke and Diabetes), chronic respiratory diseases or musculoskeletal disorders</a:t>
            </a:r>
          </a:p>
        </p:txBody>
      </p:sp>
    </p:spTree>
    <p:extLst>
      <p:ext uri="{BB962C8B-B14F-4D97-AF65-F5344CB8AC3E}">
        <p14:creationId xmlns:p14="http://schemas.microsoft.com/office/powerpoint/2010/main" val="2941481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a:extLst>
              <a:ext uri="{FF2B5EF4-FFF2-40B4-BE49-F238E27FC236}">
                <a16:creationId xmlns:a16="http://schemas.microsoft.com/office/drawing/2014/main" id="{471F9E42-CE64-A636-5A6A-629E309061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113" y="44450"/>
            <a:ext cx="7597775" cy="563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86DC85C1-E42E-B2C1-8359-F33116DEAE85}"/>
              </a:ext>
            </a:extLst>
          </p:cNvPr>
          <p:cNvSpPr>
            <a:spLocks noGrp="1"/>
          </p:cNvSpPr>
          <p:nvPr>
            <p:ph type="title"/>
          </p:nvPr>
        </p:nvSpPr>
        <p:spPr>
          <a:xfrm>
            <a:off x="457200" y="25400"/>
            <a:ext cx="8229600" cy="887413"/>
          </a:xfrm>
        </p:spPr>
        <p:txBody>
          <a:bodyPr/>
          <a:lstStyle/>
          <a:p>
            <a:r>
              <a:rPr lang="en-GB" altLang="en-US"/>
              <a:t>Lymph nodes</a:t>
            </a:r>
          </a:p>
        </p:txBody>
      </p:sp>
      <p:sp>
        <p:nvSpPr>
          <p:cNvPr id="3" name="Content Placeholder 2">
            <a:extLst>
              <a:ext uri="{FF2B5EF4-FFF2-40B4-BE49-F238E27FC236}">
                <a16:creationId xmlns:a16="http://schemas.microsoft.com/office/drawing/2014/main" id="{7522409B-051E-E5B6-1DA5-4F6FBEE0AD89}"/>
              </a:ext>
            </a:extLst>
          </p:cNvPr>
          <p:cNvSpPr>
            <a:spLocks noGrp="1"/>
          </p:cNvSpPr>
          <p:nvPr>
            <p:ph idx="1"/>
          </p:nvPr>
        </p:nvSpPr>
        <p:spPr>
          <a:xfrm>
            <a:off x="142875" y="1160463"/>
            <a:ext cx="5432425" cy="4537075"/>
          </a:xfrm>
        </p:spPr>
        <p:txBody>
          <a:bodyPr>
            <a:noAutofit/>
          </a:bodyPr>
          <a:lstStyle/>
          <a:p>
            <a:pPr>
              <a:defRPr/>
            </a:pPr>
            <a:r>
              <a:rPr lang="en-US" sz="2300" dirty="0"/>
              <a:t>Lymph nodes are found throughout the body, but mainly in the neck, armpits, groin and tummy (abdomen). </a:t>
            </a:r>
          </a:p>
          <a:p>
            <a:pPr>
              <a:defRPr/>
            </a:pPr>
            <a:r>
              <a:rPr lang="en-US" sz="2300" dirty="0"/>
              <a:t>They filter and break down bacteria (germs) or other harmful cells from the lymph fluid.</a:t>
            </a:r>
          </a:p>
          <a:p>
            <a:pPr>
              <a:defRPr/>
            </a:pPr>
            <a:r>
              <a:rPr lang="en-US" sz="2300" dirty="0"/>
              <a:t>Lymph nodes vary in size. </a:t>
            </a:r>
          </a:p>
          <a:p>
            <a:pPr>
              <a:defRPr/>
            </a:pPr>
            <a:r>
              <a:rPr lang="en-US" sz="2300" dirty="0"/>
              <a:t>Some are as small as a pinhead and others are about the size of a baked bean. </a:t>
            </a:r>
          </a:p>
          <a:p>
            <a:pPr>
              <a:defRPr/>
            </a:pPr>
            <a:r>
              <a:rPr lang="en-US" sz="2300" dirty="0"/>
              <a:t>The number of lymph nodes in the body differs from person to person.</a:t>
            </a:r>
          </a:p>
          <a:p>
            <a:pPr marL="0" indent="0">
              <a:buFont typeface="Arial" panose="020B0604020202020204" pitchFamily="34" charset="0"/>
              <a:buNone/>
              <a:defRPr/>
            </a:pPr>
            <a:endParaRPr lang="en-GB" sz="2300" dirty="0"/>
          </a:p>
        </p:txBody>
      </p:sp>
      <p:sp>
        <p:nvSpPr>
          <p:cNvPr id="23556" name="Slide Number Placeholder 5">
            <a:extLst>
              <a:ext uri="{FF2B5EF4-FFF2-40B4-BE49-F238E27FC236}">
                <a16:creationId xmlns:a16="http://schemas.microsoft.com/office/drawing/2014/main" id="{5D45CA22-EB2B-EEC0-BD31-7B777AEC99B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19296AB-B7BE-B145-9728-4648EFBD4115}" type="slidenum">
              <a:rPr lang="en-GB" altLang="en-US" sz="1200" smtClean="0">
                <a:solidFill>
                  <a:srgbClr val="898989"/>
                </a:solidFill>
                <a:latin typeface="Arial" panose="020B0604020202020204" pitchFamily="34" charset="0"/>
              </a:rPr>
              <a:pPr>
                <a:spcBef>
                  <a:spcPct val="0"/>
                </a:spcBef>
                <a:buFontTx/>
                <a:buNone/>
              </a:pPr>
              <a:t>12</a:t>
            </a:fld>
            <a:endParaRPr lang="en-GB" altLang="en-US" sz="1200">
              <a:solidFill>
                <a:srgbClr val="898989"/>
              </a:solidFill>
              <a:latin typeface="Arial" panose="020B0604020202020204" pitchFamily="34" charset="0"/>
            </a:endParaRPr>
          </a:p>
        </p:txBody>
      </p:sp>
      <p:pic>
        <p:nvPicPr>
          <p:cNvPr id="23557" name="Picture 3">
            <a:extLst>
              <a:ext uri="{FF2B5EF4-FFF2-40B4-BE49-F238E27FC236}">
                <a16:creationId xmlns:a16="http://schemas.microsoft.com/office/drawing/2014/main" id="{17959B8A-D755-24B0-38B0-8480CEF6BE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30888" y="1989138"/>
            <a:ext cx="3213100" cy="2408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05757FC3-C35F-0114-9A6A-E18C40D7B57B}"/>
              </a:ext>
            </a:extLst>
          </p:cNvPr>
          <p:cNvSpPr>
            <a:spLocks noGrp="1"/>
          </p:cNvSpPr>
          <p:nvPr>
            <p:ph type="title"/>
          </p:nvPr>
        </p:nvSpPr>
        <p:spPr>
          <a:xfrm>
            <a:off x="457200" y="274638"/>
            <a:ext cx="8229600" cy="850900"/>
          </a:xfrm>
        </p:spPr>
        <p:txBody>
          <a:bodyPr/>
          <a:lstStyle/>
          <a:p>
            <a:r>
              <a:rPr lang="en-GB" altLang="en-US"/>
              <a:t>Lymph nodes</a:t>
            </a:r>
          </a:p>
        </p:txBody>
      </p:sp>
      <p:sp>
        <p:nvSpPr>
          <p:cNvPr id="29699" name="Content Placeholder 2">
            <a:extLst>
              <a:ext uri="{FF2B5EF4-FFF2-40B4-BE49-F238E27FC236}">
                <a16:creationId xmlns:a16="http://schemas.microsoft.com/office/drawing/2014/main" id="{DBDEC6CE-E281-77C2-7902-982B4889D541}"/>
              </a:ext>
            </a:extLst>
          </p:cNvPr>
          <p:cNvSpPr>
            <a:spLocks noGrp="1"/>
          </p:cNvSpPr>
          <p:nvPr>
            <p:ph idx="1"/>
          </p:nvPr>
        </p:nvSpPr>
        <p:spPr>
          <a:xfrm>
            <a:off x="457200" y="1593850"/>
            <a:ext cx="3970338" cy="3922713"/>
          </a:xfrm>
        </p:spPr>
        <p:txBody>
          <a:bodyPr/>
          <a:lstStyle/>
          <a:p>
            <a:pPr marL="0" indent="0">
              <a:buFont typeface="Arial" panose="020B0604020202020204" pitchFamily="34" charset="0"/>
              <a:buNone/>
              <a:defRPr/>
            </a:pPr>
            <a:r>
              <a:rPr lang="en-US" altLang="en-US" sz="2800" dirty="0"/>
              <a:t>Different parts of the body have different numbers of nodes. For example, there are about 15–30 small nodes in the armpit.</a:t>
            </a:r>
          </a:p>
          <a:p>
            <a:pPr>
              <a:defRPr/>
            </a:pPr>
            <a:endParaRPr lang="en-US" altLang="en-US" sz="2800" dirty="0"/>
          </a:p>
          <a:p>
            <a:pPr>
              <a:defRPr/>
            </a:pPr>
            <a:endParaRPr lang="en-GB" altLang="en-US" sz="2800" dirty="0"/>
          </a:p>
        </p:txBody>
      </p:sp>
      <p:sp>
        <p:nvSpPr>
          <p:cNvPr id="25604" name="Slide Number Placeholder 5">
            <a:extLst>
              <a:ext uri="{FF2B5EF4-FFF2-40B4-BE49-F238E27FC236}">
                <a16:creationId xmlns:a16="http://schemas.microsoft.com/office/drawing/2014/main" id="{DCF53C4A-4520-FD4F-63FB-D00F663E550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BE5DF1E-1C25-CC4A-B9E3-586D015EEB40}" type="slidenum">
              <a:rPr lang="en-GB" altLang="en-US" sz="1200" smtClean="0">
                <a:solidFill>
                  <a:srgbClr val="898989"/>
                </a:solidFill>
                <a:latin typeface="Arial" panose="020B0604020202020204" pitchFamily="34" charset="0"/>
              </a:rPr>
              <a:pPr>
                <a:spcBef>
                  <a:spcPct val="0"/>
                </a:spcBef>
                <a:buFontTx/>
                <a:buNone/>
              </a:pPr>
              <a:t>13</a:t>
            </a:fld>
            <a:endParaRPr lang="en-GB" altLang="en-US" sz="1200">
              <a:solidFill>
                <a:srgbClr val="898989"/>
              </a:solidFill>
              <a:latin typeface="Arial" panose="020B0604020202020204" pitchFamily="34" charset="0"/>
            </a:endParaRPr>
          </a:p>
        </p:txBody>
      </p:sp>
      <p:pic>
        <p:nvPicPr>
          <p:cNvPr id="25605" name="Picture 2">
            <a:extLst>
              <a:ext uri="{FF2B5EF4-FFF2-40B4-BE49-F238E27FC236}">
                <a16:creationId xmlns:a16="http://schemas.microsoft.com/office/drawing/2014/main" id="{7CF85DA4-D54E-33AA-8645-9FDD093679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2363" y="1720850"/>
            <a:ext cx="4029075"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824D5-6FA8-77B0-74DD-E2DB7B4E17F7}"/>
              </a:ext>
            </a:extLst>
          </p:cNvPr>
          <p:cNvSpPr>
            <a:spLocks noGrp="1"/>
          </p:cNvSpPr>
          <p:nvPr>
            <p:ph type="title"/>
          </p:nvPr>
        </p:nvSpPr>
        <p:spPr>
          <a:xfrm>
            <a:off x="457200" y="274638"/>
            <a:ext cx="8229600" cy="490537"/>
          </a:xfrm>
        </p:spPr>
        <p:txBody>
          <a:bodyPr>
            <a:normAutofit fontScale="90000"/>
          </a:bodyPr>
          <a:lstStyle/>
          <a:p>
            <a:pPr>
              <a:defRPr/>
            </a:pPr>
            <a:br>
              <a:rPr lang="en-GB" dirty="0"/>
            </a:br>
            <a:br>
              <a:rPr lang="en-GB" dirty="0"/>
            </a:br>
            <a:r>
              <a:rPr lang="en-US" dirty="0"/>
              <a:t>Why do lymph nodes swell?</a:t>
            </a:r>
            <a:br>
              <a:rPr lang="en-US" dirty="0"/>
            </a:br>
            <a:br>
              <a:rPr lang="en-GB" dirty="0"/>
            </a:br>
            <a:endParaRPr lang="en-GB" dirty="0"/>
          </a:p>
        </p:txBody>
      </p:sp>
      <p:sp>
        <p:nvSpPr>
          <p:cNvPr id="3" name="Content Placeholder 2">
            <a:extLst>
              <a:ext uri="{FF2B5EF4-FFF2-40B4-BE49-F238E27FC236}">
                <a16:creationId xmlns:a16="http://schemas.microsoft.com/office/drawing/2014/main" id="{3922D707-B0F0-770D-65D9-CBC1CE5B73A6}"/>
              </a:ext>
            </a:extLst>
          </p:cNvPr>
          <p:cNvSpPr>
            <a:spLocks noGrp="1"/>
          </p:cNvSpPr>
          <p:nvPr>
            <p:ph idx="1"/>
          </p:nvPr>
        </p:nvSpPr>
        <p:spPr>
          <a:xfrm>
            <a:off x="250825" y="1341438"/>
            <a:ext cx="5905500" cy="3670300"/>
          </a:xfrm>
        </p:spPr>
        <p:txBody>
          <a:bodyPr>
            <a:noAutofit/>
          </a:bodyPr>
          <a:lstStyle/>
          <a:p>
            <a:pPr>
              <a:defRPr/>
            </a:pPr>
            <a:r>
              <a:rPr lang="en-US" sz="2000" dirty="0"/>
              <a:t>The </a:t>
            </a:r>
            <a:r>
              <a:rPr lang="en-US" sz="2000" i="1" dirty="0"/>
              <a:t>swollen glands</a:t>
            </a:r>
            <a:r>
              <a:rPr lang="en-US" sz="2000" dirty="0"/>
              <a:t>, that occur, for example, in the neck during a throat infection, are in fact enlarged lymph nodes.</a:t>
            </a:r>
          </a:p>
          <a:p>
            <a:pPr marL="0" indent="0">
              <a:buFont typeface="Arial" panose="020B0604020202020204" pitchFamily="34" charset="0"/>
              <a:buNone/>
              <a:defRPr/>
            </a:pPr>
            <a:r>
              <a:rPr lang="en-US" sz="2000" dirty="0"/>
              <a:t>Lymph nodes can swell for two common reasons:</a:t>
            </a:r>
            <a:endParaRPr lang="en-US" sz="2000" b="1" dirty="0"/>
          </a:p>
          <a:p>
            <a:pPr>
              <a:defRPr/>
            </a:pPr>
            <a:r>
              <a:rPr lang="en-US" sz="2000" b="1" dirty="0"/>
              <a:t>Reaction to an infection</a:t>
            </a:r>
            <a:r>
              <a:rPr lang="en-US" sz="2000" dirty="0"/>
              <a:t>: The lymph nodes react when foreign material is presented to immune cells through the lymph that is drained from infected tissue.</a:t>
            </a:r>
          </a:p>
          <a:p>
            <a:pPr>
              <a:defRPr/>
            </a:pPr>
            <a:r>
              <a:rPr lang="en-US" sz="2000" b="1" dirty="0"/>
              <a:t>Direct infection of the lymph nodes</a:t>
            </a:r>
            <a:r>
              <a:rPr lang="en-US" sz="2000" dirty="0"/>
              <a:t>: The nodes can become infected and inflamed as a result of certain infections that need prompt </a:t>
            </a:r>
            <a:r>
              <a:rPr lang="en-US" sz="2000" dirty="0">
                <a:hlinkClick r:id="rId2" tooltip="Antibiotics: All You Need To Know"/>
              </a:rPr>
              <a:t>antibiotic</a:t>
            </a:r>
            <a:r>
              <a:rPr lang="en-US" sz="2000" dirty="0"/>
              <a:t> treatment. This is lymphadenitis.</a:t>
            </a:r>
          </a:p>
        </p:txBody>
      </p:sp>
      <p:sp>
        <p:nvSpPr>
          <p:cNvPr id="26628" name="Slide Number Placeholder 5">
            <a:extLst>
              <a:ext uri="{FF2B5EF4-FFF2-40B4-BE49-F238E27FC236}">
                <a16:creationId xmlns:a16="http://schemas.microsoft.com/office/drawing/2014/main" id="{CA65E098-3B3F-5A96-9440-1DE1FED789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68764DA-B7FC-A348-96FA-21FE48A04D14}" type="slidenum">
              <a:rPr lang="en-GB" altLang="en-US" sz="1200" smtClean="0">
                <a:solidFill>
                  <a:srgbClr val="898989"/>
                </a:solidFill>
                <a:latin typeface="Arial" panose="020B0604020202020204" pitchFamily="34" charset="0"/>
              </a:rPr>
              <a:pPr>
                <a:spcBef>
                  <a:spcPct val="0"/>
                </a:spcBef>
                <a:buFontTx/>
                <a:buNone/>
              </a:pPr>
              <a:t>14</a:t>
            </a:fld>
            <a:endParaRPr lang="en-GB" altLang="en-US" sz="1200">
              <a:solidFill>
                <a:srgbClr val="898989"/>
              </a:solidFill>
              <a:latin typeface="Arial" panose="020B0604020202020204" pitchFamily="34" charset="0"/>
            </a:endParaRPr>
          </a:p>
        </p:txBody>
      </p:sp>
      <p:pic>
        <p:nvPicPr>
          <p:cNvPr id="26629" name="Picture 4">
            <a:extLst>
              <a:ext uri="{FF2B5EF4-FFF2-40B4-BE49-F238E27FC236}">
                <a16:creationId xmlns:a16="http://schemas.microsoft.com/office/drawing/2014/main" id="{BCEAF8B2-EB74-084E-77AF-8D5EB21114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7138" y="2020888"/>
            <a:ext cx="2744787" cy="2055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82624-C979-1E36-0448-0CDD4D7870EE}"/>
              </a:ext>
            </a:extLst>
          </p:cNvPr>
          <p:cNvSpPr>
            <a:spLocks noGrp="1"/>
          </p:cNvSpPr>
          <p:nvPr>
            <p:ph type="title"/>
          </p:nvPr>
        </p:nvSpPr>
        <p:spPr/>
        <p:txBody>
          <a:bodyPr>
            <a:normAutofit fontScale="90000"/>
          </a:bodyPr>
          <a:lstStyle/>
          <a:p>
            <a:pPr>
              <a:defRPr/>
            </a:pPr>
            <a:br>
              <a:rPr lang="en-GB" dirty="0"/>
            </a:br>
            <a:r>
              <a:rPr lang="en-GB" dirty="0"/>
              <a:t>Lymph vessels</a:t>
            </a:r>
            <a:br>
              <a:rPr lang="en-GB" dirty="0"/>
            </a:br>
            <a:br>
              <a:rPr lang="en-GB" dirty="0"/>
            </a:br>
            <a:endParaRPr lang="en-GB" dirty="0"/>
          </a:p>
        </p:txBody>
      </p:sp>
      <p:sp>
        <p:nvSpPr>
          <p:cNvPr id="27651" name="Content Placeholder 2">
            <a:extLst>
              <a:ext uri="{FF2B5EF4-FFF2-40B4-BE49-F238E27FC236}">
                <a16:creationId xmlns:a16="http://schemas.microsoft.com/office/drawing/2014/main" id="{21488BB5-3686-50B1-BBFD-E03CB6DB3AB2}"/>
              </a:ext>
            </a:extLst>
          </p:cNvPr>
          <p:cNvSpPr>
            <a:spLocks noGrp="1"/>
          </p:cNvSpPr>
          <p:nvPr>
            <p:ph idx="1"/>
          </p:nvPr>
        </p:nvSpPr>
        <p:spPr>
          <a:xfrm>
            <a:off x="314325" y="1470025"/>
            <a:ext cx="4257675" cy="3916363"/>
          </a:xfrm>
        </p:spPr>
        <p:txBody>
          <a:bodyPr/>
          <a:lstStyle/>
          <a:p>
            <a:r>
              <a:rPr lang="en-US" altLang="en-US" sz="2300"/>
              <a:t>Lymph vessels are a network of tubes that connect to groups of lymph nodes throughout the body. </a:t>
            </a:r>
          </a:p>
          <a:p>
            <a:r>
              <a:rPr lang="en-US" altLang="en-US" sz="2300"/>
              <a:t>Some vessels are just under the skin and can easily be damaged if the skin is broken.</a:t>
            </a:r>
          </a:p>
          <a:p>
            <a:r>
              <a:rPr lang="en-US" altLang="en-US" sz="2300"/>
              <a:t>The fluid travels through the lymph vessels and drains into the bloodstream.</a:t>
            </a:r>
          </a:p>
          <a:p>
            <a:endParaRPr lang="en-GB" altLang="en-US" sz="2300"/>
          </a:p>
        </p:txBody>
      </p:sp>
      <p:sp>
        <p:nvSpPr>
          <p:cNvPr id="27652" name="Slide Number Placeholder 5">
            <a:extLst>
              <a:ext uri="{FF2B5EF4-FFF2-40B4-BE49-F238E27FC236}">
                <a16:creationId xmlns:a16="http://schemas.microsoft.com/office/drawing/2014/main" id="{0CF25CBF-0CE4-19F8-E37B-2103D14AEF5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10989A6-2162-124C-A262-1A3B8A4CEDCC}" type="slidenum">
              <a:rPr lang="en-GB" altLang="en-US" sz="1200" smtClean="0">
                <a:solidFill>
                  <a:srgbClr val="898989"/>
                </a:solidFill>
                <a:latin typeface="Arial" panose="020B0604020202020204" pitchFamily="34" charset="0"/>
              </a:rPr>
              <a:pPr>
                <a:spcBef>
                  <a:spcPct val="0"/>
                </a:spcBef>
                <a:buFontTx/>
                <a:buNone/>
              </a:pPr>
              <a:t>15</a:t>
            </a:fld>
            <a:endParaRPr lang="en-GB" altLang="en-US" sz="1200">
              <a:solidFill>
                <a:srgbClr val="898989"/>
              </a:solidFill>
              <a:latin typeface="Arial" panose="020B0604020202020204" pitchFamily="34" charset="0"/>
            </a:endParaRPr>
          </a:p>
        </p:txBody>
      </p:sp>
      <p:pic>
        <p:nvPicPr>
          <p:cNvPr id="27653" name="Picture 3">
            <a:extLst>
              <a:ext uri="{FF2B5EF4-FFF2-40B4-BE49-F238E27FC236}">
                <a16:creationId xmlns:a16="http://schemas.microsoft.com/office/drawing/2014/main" id="{93826D6F-5DA9-4C67-B9AD-31D1753C16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463" y="1620838"/>
            <a:ext cx="4260850" cy="391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15D8CEA1-244A-E693-5027-48835DD00A9D}"/>
              </a:ext>
            </a:extLst>
          </p:cNvPr>
          <p:cNvSpPr>
            <a:spLocks noGrp="1"/>
          </p:cNvSpPr>
          <p:nvPr>
            <p:ph type="title"/>
          </p:nvPr>
        </p:nvSpPr>
        <p:spPr/>
        <p:txBody>
          <a:bodyPr/>
          <a:lstStyle/>
          <a:p>
            <a:r>
              <a:rPr lang="en-GB" altLang="en-US"/>
              <a:t>Key facts </a:t>
            </a:r>
          </a:p>
        </p:txBody>
      </p:sp>
      <p:sp>
        <p:nvSpPr>
          <p:cNvPr id="3" name="Content Placeholder 2">
            <a:extLst>
              <a:ext uri="{FF2B5EF4-FFF2-40B4-BE49-F238E27FC236}">
                <a16:creationId xmlns:a16="http://schemas.microsoft.com/office/drawing/2014/main" id="{C61D9DB7-4846-03EE-CF2E-0C2B1676E1AC}"/>
              </a:ext>
            </a:extLst>
          </p:cNvPr>
          <p:cNvSpPr>
            <a:spLocks noGrp="1"/>
          </p:cNvSpPr>
          <p:nvPr>
            <p:ph idx="1"/>
          </p:nvPr>
        </p:nvSpPr>
        <p:spPr>
          <a:xfrm>
            <a:off x="457200" y="1600200"/>
            <a:ext cx="8229600" cy="3989388"/>
          </a:xfrm>
        </p:spPr>
        <p:txBody>
          <a:bodyPr>
            <a:normAutofit fontScale="77500" lnSpcReduction="20000"/>
          </a:bodyPr>
          <a:lstStyle/>
          <a:p>
            <a:pPr>
              <a:defRPr/>
            </a:pPr>
            <a:r>
              <a:rPr lang="en-US" dirty="0"/>
              <a:t>The lymphatic system plays a key role in the immune system, fluid balance, and absorption of fats and fat-soluble nutrients - such as vitamins A, D, E and K</a:t>
            </a:r>
          </a:p>
          <a:p>
            <a:pPr>
              <a:defRPr/>
            </a:pPr>
            <a:r>
              <a:rPr lang="en-US" dirty="0"/>
              <a:t>As lymph vessels drain fluid from body tissues, this enables foreign material to be delivered to the lymph nodes for assessment by immune system cells.</a:t>
            </a:r>
          </a:p>
          <a:p>
            <a:pPr>
              <a:defRPr/>
            </a:pPr>
            <a:r>
              <a:rPr lang="en-US" dirty="0"/>
              <a:t>The lymph nodes swell in response to infection, due to a build-up of lymph fluid, bacteria, or other organisms and immune system cells.</a:t>
            </a:r>
          </a:p>
          <a:p>
            <a:pPr>
              <a:defRPr/>
            </a:pPr>
            <a:r>
              <a:rPr lang="en-US" dirty="0"/>
              <a:t>Lymph nodes can also become infected, in a condition known as lymphadenitis.</a:t>
            </a:r>
          </a:p>
          <a:p>
            <a:pPr>
              <a:defRPr/>
            </a:pPr>
            <a:endParaRPr lang="en-GB" dirty="0"/>
          </a:p>
        </p:txBody>
      </p:sp>
      <p:sp>
        <p:nvSpPr>
          <p:cNvPr id="28676" name="Slide Number Placeholder 5">
            <a:extLst>
              <a:ext uri="{FF2B5EF4-FFF2-40B4-BE49-F238E27FC236}">
                <a16:creationId xmlns:a16="http://schemas.microsoft.com/office/drawing/2014/main" id="{323695CA-42B5-F765-01FA-C6D5E52326C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1C6FFC3-CA4A-FF48-9F77-D6CFCD605EF1}" type="slidenum">
              <a:rPr lang="en-GB" altLang="en-US" sz="1200" smtClean="0">
                <a:solidFill>
                  <a:srgbClr val="898989"/>
                </a:solidFill>
                <a:latin typeface="Arial" panose="020B0604020202020204" pitchFamily="34" charset="0"/>
              </a:rPr>
              <a:pPr>
                <a:spcBef>
                  <a:spcPct val="0"/>
                </a:spcBef>
                <a:buFontTx/>
                <a:buNone/>
              </a:pPr>
              <a:t>16</a:t>
            </a:fld>
            <a:endParaRPr lang="en-GB" altLang="en-US" sz="1200">
              <a:solidFill>
                <a:srgbClr val="898989"/>
              </a:solidFill>
              <a:latin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C513F31-E620-4FDF-EF59-D23ED917B5B7}"/>
              </a:ext>
            </a:extLst>
          </p:cNvPr>
          <p:cNvSpPr>
            <a:spLocks noGrp="1"/>
          </p:cNvSpPr>
          <p:nvPr>
            <p:ph type="title"/>
          </p:nvPr>
        </p:nvSpPr>
        <p:spPr/>
        <p:txBody>
          <a:bodyPr/>
          <a:lstStyle/>
          <a:p>
            <a:r>
              <a:rPr lang="en-GB" altLang="en-US"/>
              <a:t>Key facts</a:t>
            </a:r>
          </a:p>
        </p:txBody>
      </p:sp>
      <p:sp>
        <p:nvSpPr>
          <p:cNvPr id="3" name="Content Placeholder 2">
            <a:extLst>
              <a:ext uri="{FF2B5EF4-FFF2-40B4-BE49-F238E27FC236}">
                <a16:creationId xmlns:a16="http://schemas.microsoft.com/office/drawing/2014/main" id="{86992E72-9AC9-F8A7-1C5E-6EB54D690E94}"/>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r>
              <a:rPr lang="en-US" sz="2400" dirty="0"/>
              <a:t>The lymphatic system has three main functions:</a:t>
            </a:r>
          </a:p>
          <a:p>
            <a:pPr marL="0" indent="0">
              <a:buFont typeface="Arial" panose="020B0604020202020204" pitchFamily="34" charset="0"/>
              <a:buNone/>
              <a:defRPr/>
            </a:pPr>
            <a:endParaRPr lang="en-US" sz="2400" dirty="0"/>
          </a:p>
          <a:p>
            <a:pPr>
              <a:defRPr/>
            </a:pPr>
            <a:r>
              <a:rPr lang="en-US" sz="2400" dirty="0"/>
              <a:t>It maintains the </a:t>
            </a:r>
            <a:r>
              <a:rPr lang="en-US" sz="2400" dirty="0">
                <a:solidFill>
                  <a:schemeClr val="accent6">
                    <a:lumMod val="75000"/>
                  </a:schemeClr>
                </a:solidFill>
              </a:rPr>
              <a:t>balance of fluids </a:t>
            </a:r>
            <a:r>
              <a:rPr lang="en-US" sz="2400" dirty="0"/>
              <a:t>between the blood and tissues, known as fluid homeostasis.</a:t>
            </a:r>
          </a:p>
          <a:p>
            <a:pPr>
              <a:defRPr/>
            </a:pPr>
            <a:r>
              <a:rPr lang="en-US" sz="2400" dirty="0"/>
              <a:t>It forms </a:t>
            </a:r>
            <a:r>
              <a:rPr lang="en-US" sz="2400" dirty="0">
                <a:solidFill>
                  <a:schemeClr val="accent6">
                    <a:lumMod val="75000"/>
                  </a:schemeClr>
                </a:solidFill>
              </a:rPr>
              <a:t>part of the body's immune system </a:t>
            </a:r>
            <a:r>
              <a:rPr lang="en-US" sz="2400" dirty="0"/>
              <a:t>and helps </a:t>
            </a:r>
            <a:r>
              <a:rPr lang="en-US" sz="2400" dirty="0">
                <a:solidFill>
                  <a:schemeClr val="accent6">
                    <a:lumMod val="75000"/>
                  </a:schemeClr>
                </a:solidFill>
              </a:rPr>
              <a:t>defend against bacteria </a:t>
            </a:r>
            <a:r>
              <a:rPr lang="en-US" sz="2400" dirty="0"/>
              <a:t>and other intruders.</a:t>
            </a:r>
          </a:p>
          <a:p>
            <a:pPr>
              <a:defRPr/>
            </a:pPr>
            <a:r>
              <a:rPr lang="en-US" sz="2400" dirty="0"/>
              <a:t>It </a:t>
            </a:r>
            <a:r>
              <a:rPr lang="en-US" sz="2400" dirty="0">
                <a:solidFill>
                  <a:schemeClr val="accent6">
                    <a:lumMod val="75000"/>
                  </a:schemeClr>
                </a:solidFill>
              </a:rPr>
              <a:t>facilitates absorption of fats </a:t>
            </a:r>
            <a:r>
              <a:rPr lang="en-US" sz="2400" dirty="0"/>
              <a:t>and fat-soluble nutrients in the </a:t>
            </a:r>
            <a:r>
              <a:rPr lang="en-US" sz="2400" dirty="0">
                <a:solidFill>
                  <a:schemeClr val="accent6">
                    <a:lumMod val="75000"/>
                  </a:schemeClr>
                </a:solidFill>
              </a:rPr>
              <a:t>digestive system</a:t>
            </a:r>
            <a:r>
              <a:rPr lang="en-US" sz="2400" dirty="0"/>
              <a:t>.</a:t>
            </a:r>
          </a:p>
          <a:p>
            <a:pPr marL="0" indent="0">
              <a:buFont typeface="Arial" panose="020B0604020202020204" pitchFamily="34" charset="0"/>
              <a:buNone/>
              <a:defRPr/>
            </a:pPr>
            <a:endParaRPr lang="en-US" sz="2400" dirty="0"/>
          </a:p>
          <a:p>
            <a:pPr>
              <a:defRPr/>
            </a:pPr>
            <a:endParaRPr lang="en-US" sz="2400" dirty="0"/>
          </a:p>
          <a:p>
            <a:pPr>
              <a:defRPr/>
            </a:pPr>
            <a:endParaRPr lang="en-GB" sz="2400" dirty="0"/>
          </a:p>
        </p:txBody>
      </p:sp>
      <p:sp>
        <p:nvSpPr>
          <p:cNvPr id="29700" name="Slide Number Placeholder 5">
            <a:extLst>
              <a:ext uri="{FF2B5EF4-FFF2-40B4-BE49-F238E27FC236}">
                <a16:creationId xmlns:a16="http://schemas.microsoft.com/office/drawing/2014/main" id="{21B0B1EE-D310-7EE7-54D3-40A54907841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14E1133-D48E-3146-A246-2F3AE52E27E9}" type="slidenum">
              <a:rPr lang="en-GB" altLang="en-US" sz="1200" smtClean="0">
                <a:solidFill>
                  <a:srgbClr val="898989"/>
                </a:solidFill>
                <a:latin typeface="Arial" panose="020B0604020202020204" pitchFamily="34" charset="0"/>
              </a:rPr>
              <a:pPr>
                <a:spcBef>
                  <a:spcPct val="0"/>
                </a:spcBef>
                <a:buFontTx/>
                <a:buNone/>
              </a:pPr>
              <a:t>17</a:t>
            </a:fld>
            <a:endParaRPr lang="en-GB" altLang="en-US" sz="1200">
              <a:solidFill>
                <a:srgbClr val="898989"/>
              </a:solidFill>
              <a:latin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E4CD4-68B0-A7AB-A3DA-6080E6F884BE}"/>
              </a:ext>
            </a:extLst>
          </p:cNvPr>
          <p:cNvSpPr>
            <a:spLocks noGrp="1"/>
          </p:cNvSpPr>
          <p:nvPr>
            <p:ph type="title"/>
          </p:nvPr>
        </p:nvSpPr>
        <p:spPr>
          <a:xfrm>
            <a:off x="457200" y="274638"/>
            <a:ext cx="8229600" cy="561975"/>
          </a:xfrm>
        </p:spPr>
        <p:txBody>
          <a:bodyPr>
            <a:normAutofit fontScale="90000"/>
          </a:bodyPr>
          <a:lstStyle/>
          <a:p>
            <a:pPr>
              <a:defRPr/>
            </a:pPr>
            <a:br>
              <a:rPr lang="en-GB" dirty="0"/>
            </a:br>
            <a:r>
              <a:rPr lang="en-GB" dirty="0"/>
              <a:t>Fluid balance</a:t>
            </a:r>
            <a:br>
              <a:rPr lang="en-GB" dirty="0"/>
            </a:br>
            <a:endParaRPr lang="en-GB" dirty="0"/>
          </a:p>
        </p:txBody>
      </p:sp>
      <p:sp>
        <p:nvSpPr>
          <p:cNvPr id="3" name="Content Placeholder 2">
            <a:extLst>
              <a:ext uri="{FF2B5EF4-FFF2-40B4-BE49-F238E27FC236}">
                <a16:creationId xmlns:a16="http://schemas.microsoft.com/office/drawing/2014/main" id="{281C2E05-A818-E094-98C5-E391593A7ABE}"/>
              </a:ext>
            </a:extLst>
          </p:cNvPr>
          <p:cNvSpPr>
            <a:spLocks noGrp="1"/>
          </p:cNvSpPr>
          <p:nvPr>
            <p:ph idx="1"/>
          </p:nvPr>
        </p:nvSpPr>
        <p:spPr>
          <a:xfrm>
            <a:off x="247650" y="1484313"/>
            <a:ext cx="4972050" cy="4176712"/>
          </a:xfrm>
        </p:spPr>
        <p:txBody>
          <a:bodyPr>
            <a:normAutofit fontScale="70000" lnSpcReduction="20000"/>
          </a:bodyPr>
          <a:lstStyle/>
          <a:p>
            <a:pPr>
              <a:defRPr/>
            </a:pPr>
            <a:r>
              <a:rPr lang="en-US" dirty="0"/>
              <a:t>Around 90 percent of the plasma that reaches tissues from the arterial blood capillaries is returned by the venous capillaries and back along veins. </a:t>
            </a:r>
          </a:p>
          <a:p>
            <a:pPr>
              <a:defRPr/>
            </a:pPr>
            <a:r>
              <a:rPr lang="en-US" dirty="0"/>
              <a:t>The remaining 10 percent is drained back by the lymphatics.</a:t>
            </a:r>
          </a:p>
          <a:p>
            <a:pPr>
              <a:defRPr/>
            </a:pPr>
            <a:r>
              <a:rPr lang="en-US" dirty="0"/>
              <a:t>Loss of the lymphatic system would be fatal within a day. </a:t>
            </a:r>
          </a:p>
          <a:p>
            <a:pPr>
              <a:defRPr/>
            </a:pPr>
            <a:r>
              <a:rPr lang="en-US" dirty="0"/>
              <a:t>Without the lymphatic system draining excess fluid, our tissues would swell, blood volume would be lost and pressure would increase.</a:t>
            </a:r>
          </a:p>
          <a:p>
            <a:pPr>
              <a:defRPr/>
            </a:pPr>
            <a:endParaRPr lang="en-GB" dirty="0"/>
          </a:p>
        </p:txBody>
      </p:sp>
      <p:sp>
        <p:nvSpPr>
          <p:cNvPr id="33796" name="Slide Number Placeholder 5">
            <a:extLst>
              <a:ext uri="{FF2B5EF4-FFF2-40B4-BE49-F238E27FC236}">
                <a16:creationId xmlns:a16="http://schemas.microsoft.com/office/drawing/2014/main" id="{373EEFFC-500A-7175-1181-4B1A5843C83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B1EA442-4E70-2C49-A7E4-43ED3A76394E}" type="slidenum">
              <a:rPr lang="en-GB" altLang="en-US" sz="1200" smtClean="0">
                <a:solidFill>
                  <a:srgbClr val="898989"/>
                </a:solidFill>
                <a:latin typeface="Arial" panose="020B0604020202020204" pitchFamily="34" charset="0"/>
              </a:rPr>
              <a:pPr>
                <a:spcBef>
                  <a:spcPct val="0"/>
                </a:spcBef>
                <a:buFontTx/>
                <a:buNone/>
              </a:pPr>
              <a:t>18</a:t>
            </a:fld>
            <a:endParaRPr lang="en-GB" altLang="en-US" sz="1200">
              <a:solidFill>
                <a:srgbClr val="898989"/>
              </a:solidFill>
              <a:latin typeface="Arial" panose="020B0604020202020204" pitchFamily="34" charset="0"/>
            </a:endParaRPr>
          </a:p>
        </p:txBody>
      </p:sp>
      <p:pic>
        <p:nvPicPr>
          <p:cNvPr id="33797" name="Picture 4">
            <a:extLst>
              <a:ext uri="{FF2B5EF4-FFF2-40B4-BE49-F238E27FC236}">
                <a16:creationId xmlns:a16="http://schemas.microsoft.com/office/drawing/2014/main" id="{C74ECC2D-ED0A-21CA-9E9A-54F7280478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59400" y="2384425"/>
            <a:ext cx="3536950" cy="2089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59170136-9CD3-6B87-FFF5-0998EE5157B5}"/>
              </a:ext>
            </a:extLst>
          </p:cNvPr>
          <p:cNvSpPr>
            <a:spLocks noGrp="1"/>
          </p:cNvSpPr>
          <p:nvPr>
            <p:ph type="title"/>
          </p:nvPr>
        </p:nvSpPr>
        <p:spPr>
          <a:xfrm>
            <a:off x="457200" y="404813"/>
            <a:ext cx="8229600" cy="1143000"/>
          </a:xfrm>
        </p:spPr>
        <p:txBody>
          <a:bodyPr/>
          <a:lstStyle/>
          <a:p>
            <a:r>
              <a:rPr lang="en-GB" altLang="en-US"/>
              <a:t>The lymphatic and immune system</a:t>
            </a:r>
          </a:p>
        </p:txBody>
      </p:sp>
      <p:sp>
        <p:nvSpPr>
          <p:cNvPr id="38915" name="Content Placeholder 2">
            <a:extLst>
              <a:ext uri="{FF2B5EF4-FFF2-40B4-BE49-F238E27FC236}">
                <a16:creationId xmlns:a16="http://schemas.microsoft.com/office/drawing/2014/main" id="{81822645-67C7-F29F-6E12-FE6189AD023B}"/>
              </a:ext>
            </a:extLst>
          </p:cNvPr>
          <p:cNvSpPr>
            <a:spLocks noGrp="1"/>
          </p:cNvSpPr>
          <p:nvPr>
            <p:ph idx="1"/>
          </p:nvPr>
        </p:nvSpPr>
        <p:spPr>
          <a:xfrm>
            <a:off x="457200" y="2205038"/>
            <a:ext cx="8362950" cy="3455987"/>
          </a:xfrm>
        </p:spPr>
        <p:txBody>
          <a:bodyPr/>
          <a:lstStyle/>
          <a:p>
            <a:r>
              <a:rPr lang="en-GB" altLang="en-US" sz="2800"/>
              <a:t>Both the lymphatic and immune system work together and serve the body as a line of defence against pathogens. </a:t>
            </a:r>
          </a:p>
          <a:p>
            <a:endParaRPr lang="en-GB" altLang="en-US" sz="2800"/>
          </a:p>
          <a:p>
            <a:r>
              <a:rPr lang="en-GB" altLang="en-US" sz="2800"/>
              <a:t>They attack foreign substances and help in the removal of diseases cells.</a:t>
            </a:r>
          </a:p>
          <a:p>
            <a:endParaRPr lang="en-GB" altLang="en-US" sz="2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C1BD4DCC-5344-59EC-0E24-B17CAE66B9EB}"/>
              </a:ext>
            </a:extLst>
          </p:cNvPr>
          <p:cNvSpPr>
            <a:spLocks noGrp="1"/>
          </p:cNvSpPr>
          <p:nvPr>
            <p:ph type="title"/>
          </p:nvPr>
        </p:nvSpPr>
        <p:spPr>
          <a:xfrm>
            <a:off x="450850" y="333375"/>
            <a:ext cx="8229600" cy="706438"/>
          </a:xfrm>
        </p:spPr>
        <p:txBody>
          <a:bodyPr/>
          <a:lstStyle/>
          <a:p>
            <a:r>
              <a:rPr lang="en-GB" altLang="en-US"/>
              <a:t>The lymphatic and immune system</a:t>
            </a:r>
          </a:p>
        </p:txBody>
      </p:sp>
      <p:sp>
        <p:nvSpPr>
          <p:cNvPr id="3" name="Content Placeholder 2">
            <a:extLst>
              <a:ext uri="{FF2B5EF4-FFF2-40B4-BE49-F238E27FC236}">
                <a16:creationId xmlns:a16="http://schemas.microsoft.com/office/drawing/2014/main" id="{C0056D99-613A-6A91-7EF3-BABB1F0D66BB}"/>
              </a:ext>
            </a:extLst>
          </p:cNvPr>
          <p:cNvSpPr>
            <a:spLocks noGrp="1"/>
          </p:cNvSpPr>
          <p:nvPr>
            <p:ph idx="1"/>
          </p:nvPr>
        </p:nvSpPr>
        <p:spPr>
          <a:xfrm>
            <a:off x="463550" y="1366838"/>
            <a:ext cx="4537075" cy="4319587"/>
          </a:xfrm>
        </p:spPr>
        <p:txBody>
          <a:bodyPr/>
          <a:lstStyle/>
          <a:p>
            <a:pPr marL="0" indent="0">
              <a:buFont typeface="Arial" panose="020B0604020202020204" pitchFamily="34" charset="0"/>
              <a:buNone/>
              <a:defRPr/>
            </a:pPr>
            <a:r>
              <a:rPr lang="en-GB" sz="2200" dirty="0"/>
              <a:t>The lymphatic system is composed of lymphatic vessels, lymph fluid, lymph nodes, thymus glands, the spleen and the tonsils. </a:t>
            </a:r>
          </a:p>
          <a:p>
            <a:pPr marL="0" indent="0">
              <a:buFont typeface="Arial" panose="020B0604020202020204" pitchFamily="34" charset="0"/>
              <a:buNone/>
              <a:defRPr/>
            </a:pPr>
            <a:r>
              <a:rPr lang="en-GB" sz="2200" dirty="0"/>
              <a:t>Its functions are:</a:t>
            </a:r>
          </a:p>
          <a:p>
            <a:pPr>
              <a:defRPr/>
            </a:pPr>
            <a:r>
              <a:rPr lang="en-GB" sz="2200" dirty="0"/>
              <a:t>Offers support to the immune system. </a:t>
            </a:r>
          </a:p>
          <a:p>
            <a:pPr>
              <a:defRPr/>
            </a:pPr>
            <a:r>
              <a:rPr lang="en-GB" sz="2200" dirty="0"/>
              <a:t>Removes toxins from the body by filtering and making blood. </a:t>
            </a:r>
          </a:p>
          <a:p>
            <a:pPr>
              <a:defRPr/>
            </a:pPr>
            <a:r>
              <a:rPr lang="en-GB" sz="2200" dirty="0"/>
              <a:t>Collects extra fluid in the body and absorbs fats. </a:t>
            </a:r>
          </a:p>
        </p:txBody>
      </p:sp>
      <p:pic>
        <p:nvPicPr>
          <p:cNvPr id="39940" name="Picture 3">
            <a:extLst>
              <a:ext uri="{FF2B5EF4-FFF2-40B4-BE49-F238E27FC236}">
                <a16:creationId xmlns:a16="http://schemas.microsoft.com/office/drawing/2014/main" id="{330CA3E9-3B2B-2DC3-2FB7-5737E532B1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4163" y="1601788"/>
            <a:ext cx="3586162" cy="405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7A7C1-66A4-AB1B-CE38-8FC0C04D8235}"/>
              </a:ext>
            </a:extLst>
          </p:cNvPr>
          <p:cNvSpPr>
            <a:spLocks noGrp="1"/>
          </p:cNvSpPr>
          <p:nvPr>
            <p:ph type="title"/>
          </p:nvPr>
        </p:nvSpPr>
        <p:spPr>
          <a:xfrm>
            <a:off x="457200" y="179388"/>
            <a:ext cx="8229600" cy="850900"/>
          </a:xfrm>
        </p:spPr>
        <p:txBody>
          <a:bodyPr>
            <a:normAutofit fontScale="90000"/>
          </a:bodyPr>
          <a:lstStyle/>
          <a:p>
            <a:pPr>
              <a:defRPr/>
            </a:pPr>
            <a:br>
              <a:rPr lang="en-GB" b="1" dirty="0"/>
            </a:br>
            <a:r>
              <a:rPr lang="en-GB" dirty="0"/>
              <a:t>The immune system</a:t>
            </a:r>
            <a:br>
              <a:rPr lang="en-GB" dirty="0"/>
            </a:br>
            <a:endParaRPr lang="en-GB" dirty="0"/>
          </a:p>
        </p:txBody>
      </p:sp>
      <p:sp>
        <p:nvSpPr>
          <p:cNvPr id="40963" name="Content Placeholder 2">
            <a:extLst>
              <a:ext uri="{FF2B5EF4-FFF2-40B4-BE49-F238E27FC236}">
                <a16:creationId xmlns:a16="http://schemas.microsoft.com/office/drawing/2014/main" id="{AB8CD198-5E0A-247B-D1A8-B0AB3A512450}"/>
              </a:ext>
            </a:extLst>
          </p:cNvPr>
          <p:cNvSpPr>
            <a:spLocks noGrp="1"/>
          </p:cNvSpPr>
          <p:nvPr>
            <p:ph idx="1"/>
          </p:nvPr>
        </p:nvSpPr>
        <p:spPr>
          <a:xfrm>
            <a:off x="457200" y="1557338"/>
            <a:ext cx="4895850" cy="3916362"/>
          </a:xfrm>
        </p:spPr>
        <p:txBody>
          <a:bodyPr/>
          <a:lstStyle/>
          <a:p>
            <a:r>
              <a:rPr lang="en-US" altLang="en-US" sz="2500"/>
              <a:t>The immune system function is to defend the body against unwanted organisms. </a:t>
            </a:r>
          </a:p>
          <a:p>
            <a:r>
              <a:rPr lang="en-US" altLang="en-US" sz="2500"/>
              <a:t>Without it, we would die very soon from an infection.</a:t>
            </a:r>
          </a:p>
          <a:p>
            <a:r>
              <a:rPr lang="en-US" altLang="en-US" sz="2500"/>
              <a:t>Our bodies are constantly exposed to potentially hazardous micro-organisms, such as infections.</a:t>
            </a:r>
          </a:p>
          <a:p>
            <a:endParaRPr lang="en-GB" altLang="en-US" sz="2500"/>
          </a:p>
        </p:txBody>
      </p:sp>
      <p:sp>
        <p:nvSpPr>
          <p:cNvPr id="40964" name="Slide Number Placeholder 5">
            <a:extLst>
              <a:ext uri="{FF2B5EF4-FFF2-40B4-BE49-F238E27FC236}">
                <a16:creationId xmlns:a16="http://schemas.microsoft.com/office/drawing/2014/main" id="{21F1FFE1-00FF-4145-6668-462C5E92124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CD5C5F6-F58D-864D-B574-5039E62D98F9}" type="slidenum">
              <a:rPr lang="en-GB" altLang="en-US" sz="1200" smtClean="0">
                <a:solidFill>
                  <a:srgbClr val="898989"/>
                </a:solidFill>
                <a:latin typeface="Arial" panose="020B0604020202020204" pitchFamily="34" charset="0"/>
              </a:rPr>
              <a:pPr>
                <a:spcBef>
                  <a:spcPct val="0"/>
                </a:spcBef>
                <a:buFontTx/>
                <a:buNone/>
              </a:pPr>
              <a:t>21</a:t>
            </a:fld>
            <a:endParaRPr lang="en-GB" altLang="en-US" sz="1200">
              <a:solidFill>
                <a:srgbClr val="898989"/>
              </a:solidFill>
              <a:latin typeface="Arial" panose="020B0604020202020204" pitchFamily="34" charset="0"/>
            </a:endParaRPr>
          </a:p>
        </p:txBody>
      </p:sp>
      <p:pic>
        <p:nvPicPr>
          <p:cNvPr id="40965" name="Picture 2">
            <a:extLst>
              <a:ext uri="{FF2B5EF4-FFF2-40B4-BE49-F238E27FC236}">
                <a16:creationId xmlns:a16="http://schemas.microsoft.com/office/drawing/2014/main" id="{FFE10793-3813-1284-A6F6-012D872535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557338"/>
            <a:ext cx="3395662" cy="351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DB69A-FD3F-9C16-2D33-52B99617FF8D}"/>
              </a:ext>
            </a:extLst>
          </p:cNvPr>
          <p:cNvSpPr>
            <a:spLocks noGrp="1"/>
          </p:cNvSpPr>
          <p:nvPr>
            <p:ph type="title"/>
          </p:nvPr>
        </p:nvSpPr>
        <p:spPr>
          <a:xfrm>
            <a:off x="457200" y="836712"/>
            <a:ext cx="8229600" cy="1143000"/>
          </a:xfrm>
        </p:spPr>
        <p:txBody>
          <a:bodyPr/>
          <a:lstStyle/>
          <a:p>
            <a:r>
              <a:rPr lang="en-GB" dirty="0"/>
              <a:t>Video – What is the immune system?</a:t>
            </a:r>
          </a:p>
        </p:txBody>
      </p:sp>
      <p:sp>
        <p:nvSpPr>
          <p:cNvPr id="3" name="Content Placeholder 2">
            <a:extLst>
              <a:ext uri="{FF2B5EF4-FFF2-40B4-BE49-F238E27FC236}">
                <a16:creationId xmlns:a16="http://schemas.microsoft.com/office/drawing/2014/main" id="{B3BE7F7E-8753-0DCC-FB59-E0937C6E97BB}"/>
              </a:ext>
            </a:extLst>
          </p:cNvPr>
          <p:cNvSpPr>
            <a:spLocks noGrp="1"/>
          </p:cNvSpPr>
          <p:nvPr>
            <p:ph idx="1"/>
          </p:nvPr>
        </p:nvSpPr>
        <p:spPr>
          <a:xfrm>
            <a:off x="457200" y="2636912"/>
            <a:ext cx="8229600" cy="964703"/>
          </a:xfrm>
        </p:spPr>
        <p:txBody>
          <a:bodyPr/>
          <a:lstStyle/>
          <a:p>
            <a:pPr marL="0" indent="0">
              <a:buNone/>
            </a:pPr>
            <a:r>
              <a:rPr lang="en-GB" dirty="0">
                <a:hlinkClick r:id="rId2"/>
              </a:rPr>
              <a:t>https://www.youtube.com/watch?v=eWUAB194qhU</a:t>
            </a:r>
            <a:r>
              <a:rPr lang="en-GB" dirty="0"/>
              <a:t> </a:t>
            </a:r>
          </a:p>
        </p:txBody>
      </p:sp>
    </p:spTree>
    <p:extLst>
      <p:ext uri="{BB962C8B-B14F-4D97-AF65-F5344CB8AC3E}">
        <p14:creationId xmlns:p14="http://schemas.microsoft.com/office/powerpoint/2010/main" val="12624034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FF8DC16C-859D-E38D-65B9-6068C16EAF5C}"/>
              </a:ext>
            </a:extLst>
          </p:cNvPr>
          <p:cNvSpPr>
            <a:spLocks noGrp="1"/>
          </p:cNvSpPr>
          <p:nvPr>
            <p:ph type="title"/>
          </p:nvPr>
        </p:nvSpPr>
        <p:spPr>
          <a:xfrm>
            <a:off x="457200" y="274638"/>
            <a:ext cx="8229600" cy="339725"/>
          </a:xfrm>
        </p:spPr>
        <p:txBody>
          <a:bodyPr/>
          <a:lstStyle/>
          <a:p>
            <a:r>
              <a:rPr lang="en-GB" altLang="en-US"/>
              <a:t>The immune system</a:t>
            </a:r>
          </a:p>
        </p:txBody>
      </p:sp>
      <p:sp>
        <p:nvSpPr>
          <p:cNvPr id="3" name="Content Placeholder 2">
            <a:extLst>
              <a:ext uri="{FF2B5EF4-FFF2-40B4-BE49-F238E27FC236}">
                <a16:creationId xmlns:a16="http://schemas.microsoft.com/office/drawing/2014/main" id="{8746BBA4-95A4-A9B5-EB17-80BB7C83C3C7}"/>
              </a:ext>
            </a:extLst>
          </p:cNvPr>
          <p:cNvSpPr>
            <a:spLocks noGrp="1"/>
          </p:cNvSpPr>
          <p:nvPr>
            <p:ph idx="1"/>
          </p:nvPr>
        </p:nvSpPr>
        <p:spPr>
          <a:xfrm>
            <a:off x="457200" y="1700213"/>
            <a:ext cx="4114800" cy="3816350"/>
          </a:xfrm>
        </p:spPr>
        <p:txBody>
          <a:bodyPr>
            <a:normAutofit/>
          </a:bodyPr>
          <a:lstStyle/>
          <a:p>
            <a:pPr marL="0" indent="0">
              <a:buFont typeface="Arial" panose="020B0604020202020204" pitchFamily="34" charset="0"/>
              <a:buNone/>
              <a:defRPr/>
            </a:pPr>
            <a:r>
              <a:rPr lang="en-US" sz="2500" dirty="0"/>
              <a:t>The body's first line of defense involves:</a:t>
            </a:r>
          </a:p>
          <a:p>
            <a:pPr>
              <a:defRPr/>
            </a:pPr>
            <a:r>
              <a:rPr lang="en-US" sz="2500" dirty="0"/>
              <a:t>Physical barriers, such as the skin</a:t>
            </a:r>
          </a:p>
          <a:p>
            <a:pPr>
              <a:defRPr/>
            </a:pPr>
            <a:r>
              <a:rPr lang="en-US" sz="2500" dirty="0"/>
              <a:t>Toxic barriers, such as the acidic contents of the stomach</a:t>
            </a:r>
          </a:p>
          <a:p>
            <a:pPr>
              <a:defRPr/>
            </a:pPr>
            <a:r>
              <a:rPr lang="en-US" sz="2500" i="1" dirty="0"/>
              <a:t>Friendly </a:t>
            </a:r>
            <a:r>
              <a:rPr lang="en-US" sz="2500" dirty="0"/>
              <a:t>bacteria in the body, such as </a:t>
            </a:r>
            <a:r>
              <a:rPr lang="en-US" sz="2500" dirty="0" err="1"/>
              <a:t>e.coli</a:t>
            </a:r>
            <a:endParaRPr lang="en-US" sz="2500" dirty="0"/>
          </a:p>
          <a:p>
            <a:pPr>
              <a:defRPr/>
            </a:pPr>
            <a:endParaRPr lang="en-GB" sz="2500" dirty="0"/>
          </a:p>
        </p:txBody>
      </p:sp>
      <p:sp>
        <p:nvSpPr>
          <p:cNvPr id="43012" name="Slide Number Placeholder 5">
            <a:extLst>
              <a:ext uri="{FF2B5EF4-FFF2-40B4-BE49-F238E27FC236}">
                <a16:creationId xmlns:a16="http://schemas.microsoft.com/office/drawing/2014/main" id="{8BD9C426-93D1-B4C4-3465-3375EFE07C6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5DC5100-D4DD-2143-959E-03BC1052819D}" type="slidenum">
              <a:rPr lang="en-GB" altLang="en-US" sz="1200" smtClean="0">
                <a:solidFill>
                  <a:srgbClr val="898989"/>
                </a:solidFill>
                <a:latin typeface="Arial" panose="020B0604020202020204" pitchFamily="34" charset="0"/>
              </a:rPr>
              <a:pPr>
                <a:spcBef>
                  <a:spcPct val="0"/>
                </a:spcBef>
                <a:buFontTx/>
                <a:buNone/>
              </a:pPr>
              <a:t>23</a:t>
            </a:fld>
            <a:endParaRPr lang="en-GB" altLang="en-US" sz="1200">
              <a:solidFill>
                <a:srgbClr val="898989"/>
              </a:solidFill>
              <a:latin typeface="Arial" panose="020B0604020202020204" pitchFamily="34" charset="0"/>
            </a:endParaRPr>
          </a:p>
        </p:txBody>
      </p:sp>
      <p:pic>
        <p:nvPicPr>
          <p:cNvPr id="43013" name="Picture 1">
            <a:extLst>
              <a:ext uri="{FF2B5EF4-FFF2-40B4-BE49-F238E27FC236}">
                <a16:creationId xmlns:a16="http://schemas.microsoft.com/office/drawing/2014/main" id="{3C88BE27-504C-DD7C-9787-0F03F718C3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16463" y="1449388"/>
            <a:ext cx="3970337" cy="357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6024E5B8-6E8C-DA6C-9292-584CF757540E}"/>
              </a:ext>
            </a:extLst>
          </p:cNvPr>
          <p:cNvSpPr>
            <a:spLocks noGrp="1"/>
          </p:cNvSpPr>
          <p:nvPr>
            <p:ph type="title"/>
          </p:nvPr>
        </p:nvSpPr>
        <p:spPr>
          <a:xfrm>
            <a:off x="457200" y="274638"/>
            <a:ext cx="8229600" cy="777875"/>
          </a:xfrm>
        </p:spPr>
        <p:txBody>
          <a:bodyPr/>
          <a:lstStyle/>
          <a:p>
            <a:r>
              <a:rPr lang="en-GB" altLang="en-US"/>
              <a:t>The immune system</a:t>
            </a:r>
          </a:p>
        </p:txBody>
      </p:sp>
      <p:sp>
        <p:nvSpPr>
          <p:cNvPr id="3" name="Content Placeholder 2">
            <a:extLst>
              <a:ext uri="{FF2B5EF4-FFF2-40B4-BE49-F238E27FC236}">
                <a16:creationId xmlns:a16="http://schemas.microsoft.com/office/drawing/2014/main" id="{BAE7247F-5171-46A7-7551-A512FF5162AA}"/>
              </a:ext>
            </a:extLst>
          </p:cNvPr>
          <p:cNvSpPr>
            <a:spLocks noGrp="1"/>
          </p:cNvSpPr>
          <p:nvPr>
            <p:ph idx="1"/>
          </p:nvPr>
        </p:nvSpPr>
        <p:spPr>
          <a:xfrm>
            <a:off x="457200" y="1557338"/>
            <a:ext cx="8229600" cy="3959225"/>
          </a:xfrm>
        </p:spPr>
        <p:txBody>
          <a:bodyPr>
            <a:normAutofit fontScale="92500" lnSpcReduction="10000"/>
          </a:bodyPr>
          <a:lstStyle/>
          <a:p>
            <a:pPr>
              <a:defRPr/>
            </a:pPr>
            <a:r>
              <a:rPr lang="en-US" sz="2800" dirty="0"/>
              <a:t>However, pathogens often do succeed in entering the body despite these defenses. </a:t>
            </a:r>
          </a:p>
          <a:p>
            <a:pPr>
              <a:defRPr/>
            </a:pPr>
            <a:r>
              <a:rPr lang="en-US" sz="2800" dirty="0"/>
              <a:t>In this case, the lymphatic system enables our immune system to respond appropriately.</a:t>
            </a:r>
          </a:p>
          <a:p>
            <a:pPr>
              <a:defRPr/>
            </a:pPr>
            <a:r>
              <a:rPr lang="en-US" sz="2800" dirty="0"/>
              <a:t>If the immune system is not able to fight off these micro-organisms, or pathogens, they can be harmful and even fatal.</a:t>
            </a:r>
          </a:p>
          <a:p>
            <a:pPr>
              <a:defRPr/>
            </a:pPr>
            <a:r>
              <a:rPr lang="en-US" sz="2800" dirty="0"/>
              <a:t>A number of different immune cells and special molecules work together to fight off the unwanted pathogens.</a:t>
            </a:r>
            <a:endParaRPr lang="en-GB" sz="2800" dirty="0"/>
          </a:p>
        </p:txBody>
      </p:sp>
      <p:sp>
        <p:nvSpPr>
          <p:cNvPr id="45060" name="Slide Number Placeholder 5">
            <a:extLst>
              <a:ext uri="{FF2B5EF4-FFF2-40B4-BE49-F238E27FC236}">
                <a16:creationId xmlns:a16="http://schemas.microsoft.com/office/drawing/2014/main" id="{80CE1BA4-74EF-2A92-7B04-8AB19E73F7E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21E9EEF-C097-3041-94B9-886D4ECE1ADC}" type="slidenum">
              <a:rPr lang="en-GB" altLang="en-US" sz="1200" smtClean="0">
                <a:solidFill>
                  <a:srgbClr val="898989"/>
                </a:solidFill>
                <a:latin typeface="Arial" panose="020B0604020202020204" pitchFamily="34" charset="0"/>
              </a:rPr>
              <a:pPr>
                <a:spcBef>
                  <a:spcPct val="0"/>
                </a:spcBef>
                <a:buFontTx/>
                <a:buNone/>
              </a:pPr>
              <a:t>24</a:t>
            </a:fld>
            <a:endParaRPr lang="en-GB" altLang="en-US" sz="1200">
              <a:solidFill>
                <a:srgbClr val="898989"/>
              </a:solidFill>
              <a:latin typeface="Arial" panose="020B0604020202020204" pitchFamily="3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D773E-E63A-03E4-656F-A8F505F7A80C}"/>
              </a:ext>
            </a:extLst>
          </p:cNvPr>
          <p:cNvSpPr>
            <a:spLocks noGrp="1"/>
          </p:cNvSpPr>
          <p:nvPr>
            <p:ph type="title"/>
          </p:nvPr>
        </p:nvSpPr>
        <p:spPr>
          <a:xfrm>
            <a:off x="457200" y="457200"/>
            <a:ext cx="8229600" cy="1143000"/>
          </a:xfrm>
        </p:spPr>
        <p:txBody>
          <a:bodyPr>
            <a:normAutofit fontScale="90000"/>
          </a:bodyPr>
          <a:lstStyle/>
          <a:p>
            <a:pPr>
              <a:defRPr/>
            </a:pPr>
            <a:r>
              <a:rPr lang="en-US" dirty="0"/>
              <a:t>How does the lymphatic system fight infection?</a:t>
            </a:r>
            <a:br>
              <a:rPr lang="en-US" dirty="0"/>
            </a:br>
            <a:endParaRPr lang="en-GB" dirty="0"/>
          </a:p>
        </p:txBody>
      </p:sp>
      <p:sp>
        <p:nvSpPr>
          <p:cNvPr id="3" name="Content Placeholder 2">
            <a:extLst>
              <a:ext uri="{FF2B5EF4-FFF2-40B4-BE49-F238E27FC236}">
                <a16:creationId xmlns:a16="http://schemas.microsoft.com/office/drawing/2014/main" id="{CB29C007-9609-817E-A1E9-2C808413EDF7}"/>
              </a:ext>
            </a:extLst>
          </p:cNvPr>
          <p:cNvSpPr>
            <a:spLocks noGrp="1"/>
          </p:cNvSpPr>
          <p:nvPr>
            <p:ph idx="1"/>
          </p:nvPr>
        </p:nvSpPr>
        <p:spPr>
          <a:xfrm>
            <a:off x="457200" y="1700213"/>
            <a:ext cx="8229600" cy="3816350"/>
          </a:xfrm>
        </p:spPr>
        <p:txBody>
          <a:bodyPr>
            <a:normAutofit fontScale="85000" lnSpcReduction="20000"/>
          </a:bodyPr>
          <a:lstStyle/>
          <a:p>
            <a:pPr>
              <a:defRPr/>
            </a:pPr>
            <a:r>
              <a:rPr lang="en-US" dirty="0"/>
              <a:t>The lymphatic system produces white blood cells, known as lymphocytes. There are two types of lymphocyte, T cells and B cells. </a:t>
            </a:r>
          </a:p>
          <a:p>
            <a:pPr>
              <a:defRPr/>
            </a:pPr>
            <a:r>
              <a:rPr lang="en-US" dirty="0"/>
              <a:t>They both travel through the lymphatic system.</a:t>
            </a:r>
          </a:p>
          <a:p>
            <a:pPr>
              <a:defRPr/>
            </a:pPr>
            <a:r>
              <a:rPr lang="en-US" dirty="0"/>
              <a:t>As they reach the lymph nodes, they are filtered and become activated by contact with viruses, bacteria, foreign particles, and so on in the lymph fluid. </a:t>
            </a:r>
          </a:p>
          <a:p>
            <a:pPr>
              <a:defRPr/>
            </a:pPr>
            <a:r>
              <a:rPr lang="en-US" dirty="0"/>
              <a:t>From this stage, the pathogens, or attackers, are known as antigens.</a:t>
            </a:r>
          </a:p>
        </p:txBody>
      </p:sp>
      <p:sp>
        <p:nvSpPr>
          <p:cNvPr id="47108" name="Slide Number Placeholder 5">
            <a:extLst>
              <a:ext uri="{FF2B5EF4-FFF2-40B4-BE49-F238E27FC236}">
                <a16:creationId xmlns:a16="http://schemas.microsoft.com/office/drawing/2014/main" id="{0F6CBA43-B843-CA7D-AE8C-B07D9BEA2D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948A3BC-FBA6-4B4A-A4B8-BBC24054CCB6}" type="slidenum">
              <a:rPr lang="en-GB" altLang="en-US" sz="1200" smtClean="0">
                <a:solidFill>
                  <a:srgbClr val="898989"/>
                </a:solidFill>
                <a:latin typeface="Arial" panose="020B0604020202020204" pitchFamily="34" charset="0"/>
              </a:rPr>
              <a:pPr>
                <a:spcBef>
                  <a:spcPct val="0"/>
                </a:spcBef>
                <a:buFontTx/>
                <a:buNone/>
              </a:pPr>
              <a:t>25</a:t>
            </a:fld>
            <a:endParaRPr lang="en-GB" altLang="en-US" sz="1200">
              <a:solidFill>
                <a:srgbClr val="898989"/>
              </a:solidFill>
              <a:latin typeface="Arial" panose="020B060402020202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13A4E-B92C-31BD-F14E-BC7A9F0B0F01}"/>
              </a:ext>
            </a:extLst>
          </p:cNvPr>
          <p:cNvSpPr>
            <a:spLocks noGrp="1"/>
          </p:cNvSpPr>
          <p:nvPr>
            <p:ph type="title"/>
          </p:nvPr>
        </p:nvSpPr>
        <p:spPr>
          <a:xfrm>
            <a:off x="457200" y="457200"/>
            <a:ext cx="8229600" cy="1143000"/>
          </a:xfrm>
        </p:spPr>
        <p:txBody>
          <a:bodyPr>
            <a:normAutofit fontScale="90000"/>
          </a:bodyPr>
          <a:lstStyle/>
          <a:p>
            <a:pPr>
              <a:defRPr/>
            </a:pPr>
            <a:r>
              <a:rPr lang="en-US" dirty="0"/>
              <a:t>How does the lymphatic system fight infection?</a:t>
            </a:r>
            <a:br>
              <a:rPr lang="en-US" dirty="0"/>
            </a:br>
            <a:endParaRPr lang="en-GB" dirty="0"/>
          </a:p>
        </p:txBody>
      </p:sp>
      <p:sp>
        <p:nvSpPr>
          <p:cNvPr id="48131" name="Content Placeholder 2">
            <a:extLst>
              <a:ext uri="{FF2B5EF4-FFF2-40B4-BE49-F238E27FC236}">
                <a16:creationId xmlns:a16="http://schemas.microsoft.com/office/drawing/2014/main" id="{02055AE3-514B-708F-2E79-44728CDCE3FA}"/>
              </a:ext>
            </a:extLst>
          </p:cNvPr>
          <p:cNvSpPr>
            <a:spLocks noGrp="1"/>
          </p:cNvSpPr>
          <p:nvPr>
            <p:ph idx="1"/>
          </p:nvPr>
        </p:nvSpPr>
        <p:spPr>
          <a:xfrm>
            <a:off x="457200" y="1916113"/>
            <a:ext cx="8229600" cy="3600450"/>
          </a:xfrm>
        </p:spPr>
        <p:txBody>
          <a:bodyPr/>
          <a:lstStyle/>
          <a:p>
            <a:r>
              <a:rPr lang="en-US" altLang="en-US" sz="2800"/>
              <a:t>As the lymphocytes become activated, they form antibodies and start to defend the body. </a:t>
            </a:r>
          </a:p>
          <a:p>
            <a:endParaRPr lang="en-US" altLang="en-US" sz="2800"/>
          </a:p>
          <a:p>
            <a:r>
              <a:rPr lang="en-US" altLang="en-US" sz="2800"/>
              <a:t>They can also produce antibodies from memory if they have already encountered the specific pathogen in the past.</a:t>
            </a:r>
          </a:p>
          <a:p>
            <a:endParaRPr lang="en-GB" altLang="en-US" sz="2800"/>
          </a:p>
        </p:txBody>
      </p:sp>
      <p:sp>
        <p:nvSpPr>
          <p:cNvPr id="48132" name="Slide Number Placeholder 5">
            <a:extLst>
              <a:ext uri="{FF2B5EF4-FFF2-40B4-BE49-F238E27FC236}">
                <a16:creationId xmlns:a16="http://schemas.microsoft.com/office/drawing/2014/main" id="{B5B93A6E-55CA-1E3B-C7C9-3255D1516A0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B752060-4BD2-2F42-93D0-DC7ED801F526}" type="slidenum">
              <a:rPr lang="en-GB" altLang="en-US" sz="1200" smtClean="0">
                <a:solidFill>
                  <a:srgbClr val="898989"/>
                </a:solidFill>
                <a:latin typeface="Arial" panose="020B0604020202020204" pitchFamily="34" charset="0"/>
              </a:rPr>
              <a:pPr>
                <a:spcBef>
                  <a:spcPct val="0"/>
                </a:spcBef>
                <a:buFontTx/>
                <a:buNone/>
              </a:pPr>
              <a:t>26</a:t>
            </a:fld>
            <a:endParaRPr lang="en-GB" altLang="en-US" sz="1200">
              <a:solidFill>
                <a:srgbClr val="898989"/>
              </a:solidFill>
              <a:latin typeface="Arial" panose="020B0604020202020204"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AD845-DDDE-1E26-5C97-973B72AD030F}"/>
              </a:ext>
            </a:extLst>
          </p:cNvPr>
          <p:cNvSpPr>
            <a:spLocks noGrp="1"/>
          </p:cNvSpPr>
          <p:nvPr>
            <p:ph type="title"/>
          </p:nvPr>
        </p:nvSpPr>
        <p:spPr>
          <a:xfrm>
            <a:off x="457200" y="457200"/>
            <a:ext cx="8229600" cy="1143000"/>
          </a:xfrm>
        </p:spPr>
        <p:txBody>
          <a:bodyPr>
            <a:normAutofit fontScale="90000"/>
          </a:bodyPr>
          <a:lstStyle/>
          <a:p>
            <a:pPr>
              <a:defRPr/>
            </a:pPr>
            <a:r>
              <a:rPr lang="en-US" dirty="0"/>
              <a:t>How does the lymphatic system fight infection?</a:t>
            </a:r>
            <a:br>
              <a:rPr lang="en-US" dirty="0"/>
            </a:br>
            <a:endParaRPr lang="en-GB" dirty="0"/>
          </a:p>
        </p:txBody>
      </p:sp>
      <p:sp>
        <p:nvSpPr>
          <p:cNvPr id="3" name="Content Placeholder 2">
            <a:extLst>
              <a:ext uri="{FF2B5EF4-FFF2-40B4-BE49-F238E27FC236}">
                <a16:creationId xmlns:a16="http://schemas.microsoft.com/office/drawing/2014/main" id="{FCC7AC67-0684-1E74-39E1-351D129DFC43}"/>
              </a:ext>
            </a:extLst>
          </p:cNvPr>
          <p:cNvSpPr>
            <a:spLocks noGrp="1"/>
          </p:cNvSpPr>
          <p:nvPr>
            <p:ph idx="1"/>
          </p:nvPr>
        </p:nvSpPr>
        <p:spPr>
          <a:xfrm>
            <a:off x="457200" y="1844675"/>
            <a:ext cx="8229600" cy="3671888"/>
          </a:xfrm>
        </p:spPr>
        <p:txBody>
          <a:bodyPr>
            <a:normAutofit fontScale="92500" lnSpcReduction="20000"/>
          </a:bodyPr>
          <a:lstStyle/>
          <a:p>
            <a:pPr>
              <a:defRPr/>
            </a:pPr>
            <a:r>
              <a:rPr lang="en-US" dirty="0"/>
              <a:t>Collections of lymph nodes are concentrated in the neck, armpits, and groin. </a:t>
            </a:r>
          </a:p>
          <a:p>
            <a:pPr>
              <a:defRPr/>
            </a:pPr>
            <a:r>
              <a:rPr lang="en-US" dirty="0"/>
              <a:t>We become aware of these on one or both sides of the neck when we develop so-called "swollen glands" in response to an illness.</a:t>
            </a:r>
          </a:p>
          <a:p>
            <a:pPr>
              <a:defRPr/>
            </a:pPr>
            <a:r>
              <a:rPr lang="en-US" dirty="0"/>
              <a:t>It is in the lymph nodes that the lymphocytes first encounter the pathogens, communicate with each other, and set off their defensive response.</a:t>
            </a:r>
          </a:p>
          <a:p>
            <a:pPr>
              <a:defRPr/>
            </a:pPr>
            <a:endParaRPr lang="en-GB" dirty="0"/>
          </a:p>
        </p:txBody>
      </p:sp>
      <p:sp>
        <p:nvSpPr>
          <p:cNvPr id="49156" name="Slide Number Placeholder 5">
            <a:extLst>
              <a:ext uri="{FF2B5EF4-FFF2-40B4-BE49-F238E27FC236}">
                <a16:creationId xmlns:a16="http://schemas.microsoft.com/office/drawing/2014/main" id="{8B730FDC-7F5E-A6BA-AB55-0072B78705E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80863A-ECD7-DC4D-8CE7-A923D77EB1D4}" type="slidenum">
              <a:rPr lang="en-GB" altLang="en-US" sz="1200" smtClean="0">
                <a:solidFill>
                  <a:srgbClr val="898989"/>
                </a:solidFill>
                <a:latin typeface="Arial" panose="020B0604020202020204" pitchFamily="34" charset="0"/>
              </a:rPr>
              <a:pPr>
                <a:spcBef>
                  <a:spcPct val="0"/>
                </a:spcBef>
                <a:buFontTx/>
                <a:buNone/>
              </a:pPr>
              <a:t>27</a:t>
            </a:fld>
            <a:endParaRPr lang="en-GB" altLang="en-US" sz="1200">
              <a:solidFill>
                <a:srgbClr val="898989"/>
              </a:solidFill>
              <a:latin typeface="Arial" panose="020B0604020202020204" pitchFamily="3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0D024BE6-C0FF-1C9C-3581-5459C8D343B9}"/>
              </a:ext>
            </a:extLst>
          </p:cNvPr>
          <p:cNvSpPr>
            <a:spLocks noGrp="1"/>
          </p:cNvSpPr>
          <p:nvPr>
            <p:ph type="title"/>
          </p:nvPr>
        </p:nvSpPr>
        <p:spPr/>
        <p:txBody>
          <a:bodyPr/>
          <a:lstStyle/>
          <a:p>
            <a:r>
              <a:rPr lang="en-GB" altLang="en-US"/>
              <a:t>Common Disease of the Lymphatic System</a:t>
            </a:r>
          </a:p>
        </p:txBody>
      </p:sp>
      <p:sp>
        <p:nvSpPr>
          <p:cNvPr id="54275" name="Content Placeholder 2">
            <a:extLst>
              <a:ext uri="{FF2B5EF4-FFF2-40B4-BE49-F238E27FC236}">
                <a16:creationId xmlns:a16="http://schemas.microsoft.com/office/drawing/2014/main" id="{4C878C38-B642-0599-6576-FBDD2CD20AFE}"/>
              </a:ext>
            </a:extLst>
          </p:cNvPr>
          <p:cNvSpPr>
            <a:spLocks noGrp="1"/>
          </p:cNvSpPr>
          <p:nvPr>
            <p:ph idx="1"/>
          </p:nvPr>
        </p:nvSpPr>
        <p:spPr>
          <a:xfrm>
            <a:off x="392113" y="1628775"/>
            <a:ext cx="3960812" cy="3773488"/>
          </a:xfrm>
        </p:spPr>
        <p:txBody>
          <a:bodyPr/>
          <a:lstStyle/>
          <a:p>
            <a:pPr marL="0" indent="0">
              <a:buFont typeface="Arial" panose="020B0604020202020204" pitchFamily="34" charset="0"/>
              <a:buNone/>
              <a:defRPr/>
            </a:pPr>
            <a:r>
              <a:rPr lang="en-GB" altLang="en-US" sz="2300" b="1" dirty="0">
                <a:solidFill>
                  <a:srgbClr val="231F20"/>
                </a:solidFill>
              </a:rPr>
              <a:t>Lymphedema</a:t>
            </a:r>
          </a:p>
          <a:p>
            <a:pPr>
              <a:defRPr/>
            </a:pPr>
            <a:r>
              <a:rPr lang="en-GB" altLang="en-US" sz="2300" dirty="0">
                <a:solidFill>
                  <a:srgbClr val="231F20"/>
                </a:solidFill>
              </a:rPr>
              <a:t>A poorly working lymphatic system causes tissues to become swollen with fluid. This is called lymphedema. It commonly results in swelling in your arms or legs. </a:t>
            </a:r>
          </a:p>
          <a:p>
            <a:pPr>
              <a:defRPr/>
            </a:pPr>
            <a:r>
              <a:rPr lang="en-GB" altLang="en-US" sz="2300" dirty="0">
                <a:solidFill>
                  <a:srgbClr val="231F20"/>
                </a:solidFill>
              </a:rPr>
              <a:t>Other parts of the body can be affected, too.</a:t>
            </a:r>
            <a:endParaRPr lang="en-GB" altLang="en-US" sz="2300" dirty="0"/>
          </a:p>
        </p:txBody>
      </p:sp>
      <p:pic>
        <p:nvPicPr>
          <p:cNvPr id="50180" name="Picture 3">
            <a:extLst>
              <a:ext uri="{FF2B5EF4-FFF2-40B4-BE49-F238E27FC236}">
                <a16:creationId xmlns:a16="http://schemas.microsoft.com/office/drawing/2014/main" id="{DE0CF903-578C-438C-CC95-831AF94B0E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5238" y="2276475"/>
            <a:ext cx="367665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2DDE2B67-C58D-F0D9-939A-580E60DF2E61}"/>
              </a:ext>
            </a:extLst>
          </p:cNvPr>
          <p:cNvSpPr>
            <a:spLocks noGrp="1"/>
          </p:cNvSpPr>
          <p:nvPr>
            <p:ph type="title"/>
          </p:nvPr>
        </p:nvSpPr>
        <p:spPr>
          <a:xfrm>
            <a:off x="457200" y="115888"/>
            <a:ext cx="8229600" cy="1143000"/>
          </a:xfrm>
        </p:spPr>
        <p:txBody>
          <a:bodyPr/>
          <a:lstStyle/>
          <a:p>
            <a:r>
              <a:rPr lang="en-GB" altLang="en-US"/>
              <a:t>Common Diseases of the Immune System</a:t>
            </a:r>
          </a:p>
        </p:txBody>
      </p:sp>
      <p:sp>
        <p:nvSpPr>
          <p:cNvPr id="51203" name="Content Placeholder 2">
            <a:extLst>
              <a:ext uri="{FF2B5EF4-FFF2-40B4-BE49-F238E27FC236}">
                <a16:creationId xmlns:a16="http://schemas.microsoft.com/office/drawing/2014/main" id="{313ED1C7-8818-480A-C5D4-01654B4EAF07}"/>
              </a:ext>
            </a:extLst>
          </p:cNvPr>
          <p:cNvSpPr>
            <a:spLocks noGrp="1"/>
          </p:cNvSpPr>
          <p:nvPr>
            <p:ph idx="1"/>
          </p:nvPr>
        </p:nvSpPr>
        <p:spPr>
          <a:xfrm>
            <a:off x="471488" y="1628775"/>
            <a:ext cx="5410200" cy="3743325"/>
          </a:xfrm>
        </p:spPr>
        <p:txBody>
          <a:bodyPr/>
          <a:lstStyle/>
          <a:p>
            <a:pPr marL="0" indent="0">
              <a:buFont typeface="Arial" panose="020B0604020202020204" pitchFamily="34" charset="0"/>
              <a:buNone/>
            </a:pPr>
            <a:r>
              <a:rPr lang="en-GB" altLang="en-US" sz="2300" b="1">
                <a:solidFill>
                  <a:srgbClr val="333333"/>
                </a:solidFill>
              </a:rPr>
              <a:t>AIDS: </a:t>
            </a:r>
            <a:r>
              <a:rPr lang="en-GB" altLang="en-US" sz="2300">
                <a:solidFill>
                  <a:srgbClr val="333333"/>
                </a:solidFill>
              </a:rPr>
              <a:t>HIV, which causes AIDS, is an acquired viral infection that destroys important white blood cells and weakens the immune system. </a:t>
            </a:r>
          </a:p>
          <a:p>
            <a:pPr marL="0" indent="0">
              <a:buFont typeface="Arial" panose="020B0604020202020204" pitchFamily="34" charset="0"/>
              <a:buNone/>
            </a:pPr>
            <a:endParaRPr lang="en-GB" altLang="en-US" sz="2300">
              <a:solidFill>
                <a:srgbClr val="333333"/>
              </a:solidFill>
            </a:endParaRPr>
          </a:p>
          <a:p>
            <a:pPr marL="0" indent="0">
              <a:buFont typeface="Arial" panose="020B0604020202020204" pitchFamily="34" charset="0"/>
              <a:buNone/>
            </a:pPr>
            <a:r>
              <a:rPr lang="en-GB" altLang="en-US" sz="2300" b="1"/>
              <a:t>Rheumatoid arthritis (auto immune):</a:t>
            </a:r>
            <a:r>
              <a:rPr lang="en-GB" altLang="en-US" sz="2300"/>
              <a:t> This type of arthritis causes swelling and deformities of the joints. An auto-antibody called rheumatoid factor or anti-CCP is in the blood of some people with rheumatoid arthritis.</a:t>
            </a:r>
          </a:p>
        </p:txBody>
      </p:sp>
      <p:pic>
        <p:nvPicPr>
          <p:cNvPr id="51204" name="Picture 9">
            <a:extLst>
              <a:ext uri="{FF2B5EF4-FFF2-40B4-BE49-F238E27FC236}">
                <a16:creationId xmlns:a16="http://schemas.microsoft.com/office/drawing/2014/main" id="{2ACE5BE7-A814-37E4-8932-BFC3D264318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050" y="3789363"/>
            <a:ext cx="240030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4">
            <a:extLst>
              <a:ext uri="{FF2B5EF4-FFF2-40B4-BE49-F238E27FC236}">
                <a16:creationId xmlns:a16="http://schemas.microsoft.com/office/drawing/2014/main" id="{B64B837F-4D51-9016-629D-7519680814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0575" y="1593850"/>
            <a:ext cx="2914650"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EC626C23-A26E-46D2-6081-E8D922E9EE27}"/>
              </a:ext>
            </a:extLst>
          </p:cNvPr>
          <p:cNvSpPr>
            <a:spLocks noGrp="1"/>
          </p:cNvSpPr>
          <p:nvPr>
            <p:ph type="title"/>
          </p:nvPr>
        </p:nvSpPr>
        <p:spPr>
          <a:xfrm>
            <a:off x="458788" y="20638"/>
            <a:ext cx="8229600" cy="922337"/>
          </a:xfrm>
        </p:spPr>
        <p:txBody>
          <a:bodyPr/>
          <a:lstStyle/>
          <a:p>
            <a:r>
              <a:rPr lang="en-GB" altLang="en-US"/>
              <a:t>NHS Interventions</a:t>
            </a:r>
          </a:p>
        </p:txBody>
      </p:sp>
      <p:sp>
        <p:nvSpPr>
          <p:cNvPr id="3" name="Content Placeholder 2">
            <a:extLst>
              <a:ext uri="{FF2B5EF4-FFF2-40B4-BE49-F238E27FC236}">
                <a16:creationId xmlns:a16="http://schemas.microsoft.com/office/drawing/2014/main" id="{02A9F844-3421-3FE5-3842-B319E9C44991}"/>
              </a:ext>
            </a:extLst>
          </p:cNvPr>
          <p:cNvSpPr>
            <a:spLocks noGrp="1"/>
          </p:cNvSpPr>
          <p:nvPr>
            <p:ph idx="1"/>
          </p:nvPr>
        </p:nvSpPr>
        <p:spPr>
          <a:xfrm>
            <a:off x="471488" y="942975"/>
            <a:ext cx="8229600" cy="4248150"/>
          </a:xfrm>
        </p:spPr>
        <p:txBody>
          <a:bodyPr/>
          <a:lstStyle/>
          <a:p>
            <a:pPr marL="0" indent="0">
              <a:buFont typeface="Arial" panose="020B0604020202020204" pitchFamily="34" charset="0"/>
              <a:buNone/>
              <a:defRPr/>
            </a:pPr>
            <a:r>
              <a:rPr lang="en-GB" sz="2100" b="1" dirty="0"/>
              <a:t>Common interventions:</a:t>
            </a:r>
          </a:p>
          <a:p>
            <a:pPr>
              <a:defRPr/>
            </a:pPr>
            <a:r>
              <a:rPr lang="en-GB" sz="2100" dirty="0">
                <a:solidFill>
                  <a:srgbClr val="333333"/>
                </a:solidFill>
              </a:rPr>
              <a:t>Use of drugs to suppress the immune system</a:t>
            </a:r>
          </a:p>
          <a:p>
            <a:pPr>
              <a:defRPr/>
            </a:pPr>
            <a:r>
              <a:rPr lang="en-GB" sz="2100" dirty="0">
                <a:solidFill>
                  <a:srgbClr val="333333"/>
                </a:solidFill>
              </a:rPr>
              <a:t>intravenous therapies for antibody.</a:t>
            </a:r>
          </a:p>
          <a:p>
            <a:pPr marL="0" indent="0">
              <a:buFont typeface="Arial" panose="020B0604020202020204" pitchFamily="34" charset="0"/>
              <a:buNone/>
              <a:defRPr/>
            </a:pPr>
            <a:r>
              <a:rPr lang="en-GB" sz="2100" dirty="0">
                <a:solidFill>
                  <a:srgbClr val="333333"/>
                </a:solidFill>
              </a:rPr>
              <a:t> </a:t>
            </a:r>
          </a:p>
          <a:p>
            <a:pPr marL="0" indent="0">
              <a:buFont typeface="Arial" panose="020B0604020202020204" pitchFamily="34" charset="0"/>
              <a:buNone/>
              <a:defRPr/>
            </a:pPr>
            <a:r>
              <a:rPr lang="en-GB" sz="2100" b="1" dirty="0">
                <a:solidFill>
                  <a:srgbClr val="333333"/>
                </a:solidFill>
              </a:rPr>
              <a:t>NHS guidelines to boost immunity:</a:t>
            </a:r>
          </a:p>
          <a:p>
            <a:pPr>
              <a:defRPr/>
            </a:pPr>
            <a:r>
              <a:rPr lang="en-GB" sz="2100" dirty="0">
                <a:solidFill>
                  <a:srgbClr val="21282E"/>
                </a:solidFill>
              </a:rPr>
              <a:t>Eat some beans, pulses, fish, eggs, meat and other proteins (including 2 portions of fish every week, one of which should be oily)</a:t>
            </a:r>
          </a:p>
          <a:p>
            <a:pPr>
              <a:defRPr/>
            </a:pPr>
            <a:r>
              <a:rPr lang="en-GB" sz="2100" dirty="0">
                <a:solidFill>
                  <a:srgbClr val="21282E"/>
                </a:solidFill>
              </a:rPr>
              <a:t>Choose unsaturated oils and spreads and eat in small amounts</a:t>
            </a:r>
          </a:p>
          <a:p>
            <a:pPr>
              <a:defRPr/>
            </a:pPr>
            <a:r>
              <a:rPr lang="en-GB" sz="2100" dirty="0">
                <a:solidFill>
                  <a:srgbClr val="21282E"/>
                </a:solidFill>
              </a:rPr>
              <a:t>Drink 6-8 cups/glasses of fluid a day - milk and water are the best drinks to have</a:t>
            </a:r>
          </a:p>
          <a:p>
            <a:pPr>
              <a:defRPr/>
            </a:pPr>
            <a:r>
              <a:rPr lang="en-GB" sz="2100" dirty="0">
                <a:solidFill>
                  <a:srgbClr val="21282E"/>
                </a:solidFill>
              </a:rPr>
              <a:t>If consuming foods and drinks high in fat, salt or sugar have these less often and in small amounts.</a:t>
            </a:r>
          </a:p>
          <a:p>
            <a:pPr>
              <a:defRPr/>
            </a:pPr>
            <a:endParaRPr lang="en-GB" sz="2100" b="1" dirty="0">
              <a:solidFill>
                <a:srgbClr val="333333"/>
              </a:solidFill>
            </a:endParaRPr>
          </a:p>
          <a:p>
            <a:pPr>
              <a:defRPr/>
            </a:pPr>
            <a:endParaRPr lang="en-GB" sz="2100" dirty="0">
              <a:solidFill>
                <a:srgbClr val="333333"/>
              </a:solidFill>
            </a:endParaRPr>
          </a:p>
          <a:p>
            <a:pPr marL="0" indent="0">
              <a:buFont typeface="Arial" panose="020B0604020202020204" pitchFamily="34" charset="0"/>
              <a:buNone/>
              <a:defRPr/>
            </a:pPr>
            <a:endParaRPr lang="en-GB" sz="21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E47AD5D7-0DF7-5794-B5C7-3026A6EF352D}"/>
              </a:ext>
            </a:extLst>
          </p:cNvPr>
          <p:cNvSpPr>
            <a:spLocks noGrp="1"/>
          </p:cNvSpPr>
          <p:nvPr>
            <p:ph type="title"/>
          </p:nvPr>
        </p:nvSpPr>
        <p:spPr/>
        <p:txBody>
          <a:bodyPr/>
          <a:lstStyle/>
          <a:p>
            <a:r>
              <a:rPr lang="en-GB" altLang="en-US"/>
              <a:t>NHS Interventions</a:t>
            </a:r>
          </a:p>
        </p:txBody>
      </p:sp>
      <p:sp>
        <p:nvSpPr>
          <p:cNvPr id="53251" name="Content Placeholder 2">
            <a:extLst>
              <a:ext uri="{FF2B5EF4-FFF2-40B4-BE49-F238E27FC236}">
                <a16:creationId xmlns:a16="http://schemas.microsoft.com/office/drawing/2014/main" id="{5E9DE782-382F-EDCE-C759-D9DA8A9A88FA}"/>
              </a:ext>
            </a:extLst>
          </p:cNvPr>
          <p:cNvSpPr>
            <a:spLocks noGrp="1"/>
          </p:cNvSpPr>
          <p:nvPr>
            <p:ph idx="1"/>
          </p:nvPr>
        </p:nvSpPr>
        <p:spPr>
          <a:xfrm>
            <a:off x="457200" y="1600200"/>
            <a:ext cx="8229600" cy="3916363"/>
          </a:xfrm>
        </p:spPr>
        <p:txBody>
          <a:bodyPr/>
          <a:lstStyle/>
          <a:p>
            <a:r>
              <a:rPr lang="en-GB" altLang="en-US" sz="2400">
                <a:solidFill>
                  <a:srgbClr val="21282E"/>
                </a:solidFill>
              </a:rPr>
              <a:t>Eat at least 5 portions of a variety of fruit and vegetables every day. Choose from fresh, frozen, tinned, dried or juiced.</a:t>
            </a:r>
          </a:p>
          <a:p>
            <a:r>
              <a:rPr lang="en-GB" altLang="en-US" sz="2400">
                <a:solidFill>
                  <a:srgbClr val="21282E"/>
                </a:solidFill>
              </a:rPr>
              <a:t>Base meals on potatoes, bread, rice, pasta or other starchy carbohydrates; choosing wholegrain versions where possible</a:t>
            </a:r>
          </a:p>
          <a:p>
            <a:r>
              <a:rPr lang="en-GB" altLang="en-US" sz="2400">
                <a:solidFill>
                  <a:srgbClr val="21282E"/>
                </a:solidFill>
              </a:rPr>
              <a:t>Have some dairy or dairy alternatives (such as soya drinks); choosing lower fat and lower sugar options.</a:t>
            </a:r>
          </a:p>
          <a:p>
            <a:endParaRPr lang="en-GB" alt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646115E2-D6B8-9583-91F9-CFFAEAB88575}"/>
              </a:ext>
            </a:extLst>
          </p:cNvPr>
          <p:cNvSpPr>
            <a:spLocks noGrp="1"/>
          </p:cNvSpPr>
          <p:nvPr>
            <p:ph type="title"/>
          </p:nvPr>
        </p:nvSpPr>
        <p:spPr/>
        <p:txBody>
          <a:bodyPr/>
          <a:lstStyle/>
          <a:p>
            <a:r>
              <a:rPr lang="en-GB" altLang="en-US"/>
              <a:t>NHS Interventions for the immune system</a:t>
            </a:r>
          </a:p>
        </p:txBody>
      </p:sp>
      <p:pic>
        <p:nvPicPr>
          <p:cNvPr id="54275" name="Content Placeholder 3">
            <a:extLst>
              <a:ext uri="{FF2B5EF4-FFF2-40B4-BE49-F238E27FC236}">
                <a16:creationId xmlns:a16="http://schemas.microsoft.com/office/drawing/2014/main" id="{EBEF5226-2A87-CBCB-0C3D-E4DC8878EF8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28688" y="1639888"/>
            <a:ext cx="7286625" cy="5218112"/>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E6EA9CC6-59CA-4327-CEDB-3ED9AC989133}"/>
              </a:ext>
            </a:extLst>
          </p:cNvPr>
          <p:cNvSpPr>
            <a:spLocks noGrp="1"/>
          </p:cNvSpPr>
          <p:nvPr>
            <p:ph type="title"/>
          </p:nvPr>
        </p:nvSpPr>
        <p:spPr>
          <a:xfrm>
            <a:off x="0" y="274638"/>
            <a:ext cx="8964613" cy="561975"/>
          </a:xfrm>
        </p:spPr>
        <p:txBody>
          <a:bodyPr/>
          <a:lstStyle/>
          <a:p>
            <a:r>
              <a:rPr lang="en-GB" altLang="en-US" sz="3600" b="1"/>
              <a:t>Care: monitoring, care planning, care routines</a:t>
            </a:r>
          </a:p>
        </p:txBody>
      </p:sp>
      <p:sp>
        <p:nvSpPr>
          <p:cNvPr id="3" name="Content Placeholder 2">
            <a:extLst>
              <a:ext uri="{FF2B5EF4-FFF2-40B4-BE49-F238E27FC236}">
                <a16:creationId xmlns:a16="http://schemas.microsoft.com/office/drawing/2014/main" id="{51EBA5E7-6ECE-3A58-8CF2-6E051615FD03}"/>
              </a:ext>
            </a:extLst>
          </p:cNvPr>
          <p:cNvSpPr>
            <a:spLocks noGrp="1"/>
          </p:cNvSpPr>
          <p:nvPr>
            <p:ph idx="1"/>
          </p:nvPr>
        </p:nvSpPr>
        <p:spPr>
          <a:xfrm>
            <a:off x="442913" y="1211263"/>
            <a:ext cx="7848600" cy="4257675"/>
          </a:xfrm>
        </p:spPr>
        <p:txBody>
          <a:bodyPr>
            <a:noAutofit/>
          </a:bodyPr>
          <a:lstStyle/>
          <a:p>
            <a:pPr>
              <a:defRPr/>
            </a:pPr>
            <a:r>
              <a:rPr lang="en-GB" sz="2000" dirty="0">
                <a:cs typeface="Times New Roman" panose="02020603050405020304" pitchFamily="18" charset="0"/>
              </a:rPr>
              <a:t>List nursing measures for the prevention of infection for an immunocompromised patient.</a:t>
            </a:r>
          </a:p>
          <a:p>
            <a:pPr>
              <a:defRPr/>
            </a:pPr>
            <a:r>
              <a:rPr lang="en-GB" sz="2000" dirty="0">
                <a:cs typeface="Times New Roman" panose="02020603050405020304" pitchFamily="18" charset="0"/>
              </a:rPr>
              <a:t>List key elements for data collection, if an immune-suppressant disorder is suspected.</a:t>
            </a:r>
          </a:p>
          <a:p>
            <a:pPr>
              <a:defRPr/>
            </a:pPr>
            <a:r>
              <a:rPr lang="en-GB" sz="2000" dirty="0">
                <a:cs typeface="Times New Roman" panose="02020603050405020304" pitchFamily="18" charset="0"/>
              </a:rPr>
              <a:t>Perform nursing assessment on a patient with a primary allergic condition.</a:t>
            </a:r>
          </a:p>
          <a:p>
            <a:pPr>
              <a:defRPr/>
            </a:pPr>
            <a:r>
              <a:rPr lang="en-GB" sz="2000" dirty="0">
                <a:cs typeface="Times New Roman" panose="02020603050405020304" pitchFamily="18" charset="0"/>
              </a:rPr>
              <a:t>List the usual measures for treating an anaphylactic reaction and locate the necessary emergency equipment on your clinical unit. Perform nursing interventions for a patient with lymphedema.</a:t>
            </a:r>
          </a:p>
          <a:p>
            <a:pPr>
              <a:defRPr/>
            </a:pPr>
            <a:r>
              <a:rPr lang="en-GB" sz="2000" dirty="0">
                <a:cs typeface="Times New Roman" panose="02020603050405020304" pitchFamily="18" charset="0"/>
              </a:rPr>
              <a:t>Review a nursing care plan for a patient who has systemic lupus erythematosus.</a:t>
            </a:r>
          </a:p>
          <a:p>
            <a:pPr>
              <a:defRPr/>
            </a:pPr>
            <a:r>
              <a:rPr lang="en-GB" sz="2000" dirty="0">
                <a:cs typeface="Times New Roman" panose="02020603050405020304" pitchFamily="18" charset="0"/>
              </a:rPr>
              <a:t>List interventions that can be used for a patient with fibromyalgia.</a:t>
            </a:r>
          </a:p>
          <a:p>
            <a:pPr marL="0" indent="0">
              <a:buFont typeface="Arial" panose="020B0604020202020204" pitchFamily="34" charset="0"/>
              <a:buNone/>
              <a:defRPr/>
            </a:pPr>
            <a:endParaRPr lang="en-GB" sz="2000" b="1" dirty="0"/>
          </a:p>
        </p:txBody>
      </p:sp>
      <p:sp>
        <p:nvSpPr>
          <p:cNvPr id="55300" name="TextBox 3">
            <a:extLst>
              <a:ext uri="{FF2B5EF4-FFF2-40B4-BE49-F238E27FC236}">
                <a16:creationId xmlns:a16="http://schemas.microsoft.com/office/drawing/2014/main" id="{B644B5F4-7B08-9F2F-3741-C97FF20C3A97}"/>
              </a:ext>
            </a:extLst>
          </p:cNvPr>
          <p:cNvSpPr txBox="1">
            <a:spLocks noChangeArrowheads="1"/>
          </p:cNvSpPr>
          <p:nvPr/>
        </p:nvSpPr>
        <p:spPr bwMode="auto">
          <a:xfrm>
            <a:off x="7450138" y="5362575"/>
            <a:ext cx="1682750" cy="30797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GB" altLang="en-US" sz="1400" dirty="0">
                <a:latin typeface="+mn-lt"/>
              </a:rPr>
              <a:t>(Nurse key, 2016)</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8756FBE9-C82E-4D52-0834-BCB4D109A38D}"/>
              </a:ext>
            </a:extLst>
          </p:cNvPr>
          <p:cNvSpPr>
            <a:spLocks noGrp="1"/>
          </p:cNvSpPr>
          <p:nvPr>
            <p:ph type="title"/>
          </p:nvPr>
        </p:nvSpPr>
        <p:spPr>
          <a:xfrm>
            <a:off x="319088" y="333375"/>
            <a:ext cx="8505825" cy="647700"/>
          </a:xfrm>
        </p:spPr>
        <p:txBody>
          <a:bodyPr/>
          <a:lstStyle/>
          <a:p>
            <a:r>
              <a:rPr lang="en-GB" altLang="en-US" sz="3200" b="1"/>
              <a:t>Ethical considerations when taking measures and using data for HIV and AIDS</a:t>
            </a:r>
          </a:p>
        </p:txBody>
      </p:sp>
      <p:sp>
        <p:nvSpPr>
          <p:cNvPr id="60419" name="Content Placeholder 2">
            <a:extLst>
              <a:ext uri="{FF2B5EF4-FFF2-40B4-BE49-F238E27FC236}">
                <a16:creationId xmlns:a16="http://schemas.microsoft.com/office/drawing/2014/main" id="{EB773597-4346-D10E-9B8F-AA0CB27837B3}"/>
              </a:ext>
            </a:extLst>
          </p:cNvPr>
          <p:cNvSpPr>
            <a:spLocks noGrp="1"/>
          </p:cNvSpPr>
          <p:nvPr>
            <p:ph idx="1"/>
          </p:nvPr>
        </p:nvSpPr>
        <p:spPr>
          <a:xfrm>
            <a:off x="261938" y="1557338"/>
            <a:ext cx="8507412" cy="3816350"/>
          </a:xfrm>
        </p:spPr>
        <p:txBody>
          <a:bodyPr/>
          <a:lstStyle/>
          <a:p>
            <a:pPr>
              <a:defRPr/>
            </a:pPr>
            <a:r>
              <a:rPr lang="en-GB" altLang="en-US" sz="2400" dirty="0">
                <a:solidFill>
                  <a:srgbClr val="000000"/>
                </a:solidFill>
              </a:rPr>
              <a:t>Autonomy of individuals</a:t>
            </a:r>
            <a:r>
              <a:rPr lang="en-GB" altLang="en-US" sz="2400" i="1" dirty="0">
                <a:solidFill>
                  <a:srgbClr val="000000"/>
                </a:solidFill>
              </a:rPr>
              <a:t>: One should</a:t>
            </a:r>
            <a:r>
              <a:rPr lang="en-GB" altLang="en-US" sz="2400" dirty="0">
                <a:solidFill>
                  <a:srgbClr val="000000"/>
                </a:solidFill>
              </a:rPr>
              <a:t> involves respecting their independence in decision-making and protecting those who lack decision-making capacity and can be vulnerable. This also includes a commitment to treat individuals with respect including confidentiality. </a:t>
            </a:r>
          </a:p>
          <a:p>
            <a:pPr>
              <a:defRPr/>
            </a:pPr>
            <a:r>
              <a:rPr lang="en-GB" altLang="en-US" sz="2400" dirty="0">
                <a:solidFill>
                  <a:srgbClr val="000000"/>
                </a:solidFill>
              </a:rPr>
              <a:t>People have the right to control what happens to their bodies because they are free and rational. And these decisions must be respected by everyone, even if those decisions are not in the best interest of the patient.</a:t>
            </a:r>
          </a:p>
          <a:p>
            <a:pPr marL="0" indent="0" algn="r">
              <a:buFont typeface="Arial" panose="020B0604020202020204" pitchFamily="34" charset="0"/>
              <a:buNone/>
              <a:defRPr/>
            </a:pPr>
            <a:r>
              <a:rPr lang="en-GB" altLang="en-US" sz="1800" dirty="0">
                <a:solidFill>
                  <a:srgbClr val="222222"/>
                </a:solidFill>
              </a:rPr>
              <a:t>                                                         (</a:t>
            </a:r>
            <a:r>
              <a:rPr lang="en-GB" altLang="en-US" sz="1800" dirty="0" err="1">
                <a:solidFill>
                  <a:srgbClr val="222222"/>
                </a:solidFill>
              </a:rPr>
              <a:t>Hlongwa</a:t>
            </a:r>
            <a:r>
              <a:rPr lang="en-GB" altLang="en-US" sz="1800" dirty="0">
                <a:solidFill>
                  <a:srgbClr val="222222"/>
                </a:solidFill>
              </a:rPr>
              <a:t>, 2016)</a:t>
            </a:r>
            <a:endParaRPr lang="en-GB" altLang="en-US" sz="18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F3AAAF65-0BD5-5B33-C2B9-D2DFAFC07EA4}"/>
              </a:ext>
            </a:extLst>
          </p:cNvPr>
          <p:cNvSpPr>
            <a:spLocks noGrp="1"/>
          </p:cNvSpPr>
          <p:nvPr>
            <p:ph type="title"/>
          </p:nvPr>
        </p:nvSpPr>
        <p:spPr>
          <a:xfrm>
            <a:off x="277813" y="260350"/>
            <a:ext cx="8588375" cy="647700"/>
          </a:xfrm>
        </p:spPr>
        <p:txBody>
          <a:bodyPr/>
          <a:lstStyle/>
          <a:p>
            <a:r>
              <a:rPr lang="en-GB" altLang="en-US" sz="3200" b="1"/>
              <a:t>Ethical considerations when taking measures and using data for HIV and AIDS</a:t>
            </a:r>
          </a:p>
        </p:txBody>
      </p:sp>
      <p:sp>
        <p:nvSpPr>
          <p:cNvPr id="60419" name="Content Placeholder 2">
            <a:extLst>
              <a:ext uri="{FF2B5EF4-FFF2-40B4-BE49-F238E27FC236}">
                <a16:creationId xmlns:a16="http://schemas.microsoft.com/office/drawing/2014/main" id="{F2FFAAE0-9BA2-2743-8525-F638E106AEDE}"/>
              </a:ext>
            </a:extLst>
          </p:cNvPr>
          <p:cNvSpPr>
            <a:spLocks noGrp="1"/>
          </p:cNvSpPr>
          <p:nvPr>
            <p:ph idx="1"/>
          </p:nvPr>
        </p:nvSpPr>
        <p:spPr>
          <a:xfrm>
            <a:off x="323850" y="1196975"/>
            <a:ext cx="8362950" cy="3600450"/>
          </a:xfrm>
        </p:spPr>
        <p:txBody>
          <a:bodyPr/>
          <a:lstStyle/>
          <a:p>
            <a:pPr>
              <a:defRPr/>
            </a:pPr>
            <a:r>
              <a:rPr lang="en-GB" altLang="en-US" sz="2400" dirty="0">
                <a:solidFill>
                  <a:srgbClr val="000000"/>
                </a:solidFill>
              </a:rPr>
              <a:t>All healthcare providers must make every effort to improve their patient's health, to do the best for the patient in every situation. </a:t>
            </a:r>
          </a:p>
          <a:p>
            <a:pPr>
              <a:defRPr/>
            </a:pPr>
            <a:r>
              <a:rPr lang="en-GB" altLang="en-US" sz="2400" dirty="0">
                <a:solidFill>
                  <a:srgbClr val="000000"/>
                </a:solidFill>
              </a:rPr>
              <a:t>But what is good for one patient may not be good for another, so each situation should be considered individually.</a:t>
            </a:r>
          </a:p>
          <a:p>
            <a:pPr>
              <a:defRPr/>
            </a:pPr>
            <a:r>
              <a:rPr lang="en-GB" altLang="en-US" sz="2400" dirty="0">
                <a:solidFill>
                  <a:srgbClr val="000000"/>
                </a:solidFill>
              </a:rPr>
              <a:t>Healthcare providers may also be permitted to disclose a patient's HIV infection to persons at risk of infection without legal penalty to help prevent serious harm to an identifiable person and minimize the risk of spread of the disease.</a:t>
            </a:r>
            <a:r>
              <a:rPr lang="en-GB" altLang="en-US" sz="2400" dirty="0">
                <a:solidFill>
                  <a:srgbClr val="222222"/>
                </a:solidFill>
              </a:rPr>
              <a:t> </a:t>
            </a:r>
            <a:endParaRPr lang="en-GB" altLang="en-US" sz="1100" dirty="0">
              <a:solidFill>
                <a:srgbClr val="222222"/>
              </a:solidFill>
            </a:endParaRPr>
          </a:p>
          <a:p>
            <a:pPr marL="0" indent="0" algn="r">
              <a:buFont typeface="Arial" panose="020B0604020202020204" pitchFamily="34" charset="0"/>
              <a:buNone/>
              <a:defRPr/>
            </a:pPr>
            <a:r>
              <a:rPr lang="en-GB" altLang="en-US" sz="1600" dirty="0">
                <a:solidFill>
                  <a:srgbClr val="222222"/>
                </a:solidFill>
              </a:rPr>
              <a:t>(</a:t>
            </a:r>
            <a:r>
              <a:rPr lang="en-GB" altLang="en-US" sz="1600" dirty="0" err="1">
                <a:solidFill>
                  <a:srgbClr val="222222"/>
                </a:solidFill>
              </a:rPr>
              <a:t>Hlongwa</a:t>
            </a:r>
            <a:r>
              <a:rPr lang="en-GB" altLang="en-US" sz="1600" dirty="0">
                <a:solidFill>
                  <a:srgbClr val="222222"/>
                </a:solidFill>
              </a:rPr>
              <a:t>, 2016)</a:t>
            </a:r>
            <a:endParaRPr lang="en-GB" altLang="en-US" sz="1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C4F4E3EF-E410-DF86-9ABB-0F3E9ADD4834}"/>
              </a:ext>
            </a:extLst>
          </p:cNvPr>
          <p:cNvSpPr>
            <a:spLocks noGrp="1"/>
          </p:cNvSpPr>
          <p:nvPr>
            <p:ph type="title"/>
          </p:nvPr>
        </p:nvSpPr>
        <p:spPr>
          <a:xfrm>
            <a:off x="250825" y="252413"/>
            <a:ext cx="8642350" cy="1100137"/>
          </a:xfrm>
        </p:spPr>
        <p:txBody>
          <a:bodyPr/>
          <a:lstStyle/>
          <a:p>
            <a:r>
              <a:rPr lang="en-GB" altLang="en-US" sz="3600" b="1"/>
              <a:t>Health promotion activities for the Lymphatic and Immune systems</a:t>
            </a:r>
          </a:p>
        </p:txBody>
      </p:sp>
      <p:sp>
        <p:nvSpPr>
          <p:cNvPr id="57348" name="TextBox 6">
            <a:extLst>
              <a:ext uri="{FF2B5EF4-FFF2-40B4-BE49-F238E27FC236}">
                <a16:creationId xmlns:a16="http://schemas.microsoft.com/office/drawing/2014/main" id="{76312CBE-2CCB-6371-985E-CBB0EF252801}"/>
              </a:ext>
            </a:extLst>
          </p:cNvPr>
          <p:cNvSpPr txBox="1">
            <a:spLocks noChangeArrowheads="1"/>
          </p:cNvSpPr>
          <p:nvPr/>
        </p:nvSpPr>
        <p:spPr bwMode="auto">
          <a:xfrm>
            <a:off x="7643813" y="5375275"/>
            <a:ext cx="1493837" cy="307975"/>
          </a:xfrm>
          <a:prstGeom prst="rect">
            <a:avLst/>
          </a:prstGeom>
          <a:noFill/>
          <a:ln>
            <a:noFill/>
          </a:ln>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defRPr/>
            </a:pPr>
            <a:r>
              <a:rPr lang="en-GB" altLang="en-US" sz="1400" dirty="0">
                <a:latin typeface="+mn-lt"/>
              </a:rPr>
              <a:t>(</a:t>
            </a:r>
            <a:r>
              <a:rPr lang="en-GB" altLang="en-US" sz="1400" cap="all" dirty="0">
                <a:solidFill>
                  <a:srgbClr val="222222"/>
                </a:solidFill>
                <a:latin typeface="+mn-lt"/>
              </a:rPr>
              <a:t>NHS, 2023 </a:t>
            </a:r>
            <a:r>
              <a:rPr lang="en-GB" altLang="en-US" sz="1400" dirty="0">
                <a:latin typeface="+mn-lt"/>
              </a:rPr>
              <a:t>)</a:t>
            </a:r>
          </a:p>
        </p:txBody>
      </p:sp>
      <p:sp>
        <p:nvSpPr>
          <p:cNvPr id="4" name="TextBox 3">
            <a:extLst>
              <a:ext uri="{FF2B5EF4-FFF2-40B4-BE49-F238E27FC236}">
                <a16:creationId xmlns:a16="http://schemas.microsoft.com/office/drawing/2014/main" id="{9AE203F5-5389-0C5D-A13C-D26D6CF759F2}"/>
              </a:ext>
            </a:extLst>
          </p:cNvPr>
          <p:cNvSpPr txBox="1"/>
          <p:nvPr/>
        </p:nvSpPr>
        <p:spPr>
          <a:xfrm>
            <a:off x="684213" y="2205038"/>
            <a:ext cx="5327650" cy="3324225"/>
          </a:xfrm>
          <a:prstGeom prst="rect">
            <a:avLst/>
          </a:prstGeom>
          <a:noFill/>
        </p:spPr>
        <p:txBody>
          <a:bodyPr>
            <a:spAutoFit/>
          </a:bodyPr>
          <a:lstStyle/>
          <a:p>
            <a:pPr marL="285750" indent="-285750">
              <a:buFont typeface="Arial" panose="020B0604020202020204" pitchFamily="34" charset="0"/>
              <a:buChar char="•"/>
              <a:defRPr/>
            </a:pPr>
            <a:r>
              <a:rPr lang="en-GB" sz="3200" dirty="0">
                <a:latin typeface="+mn-lt"/>
              </a:rPr>
              <a:t>Exercise </a:t>
            </a:r>
          </a:p>
          <a:p>
            <a:pPr marL="285750" indent="-285750">
              <a:buFont typeface="Arial" panose="020B0604020202020204" pitchFamily="34" charset="0"/>
              <a:buChar char="•"/>
              <a:defRPr/>
            </a:pPr>
            <a:r>
              <a:rPr lang="en-GB" sz="3200" dirty="0">
                <a:latin typeface="+mn-lt"/>
              </a:rPr>
              <a:t>Deep breathing exercises</a:t>
            </a:r>
          </a:p>
          <a:p>
            <a:pPr marL="285750" indent="-285750">
              <a:buFont typeface="Arial" panose="020B0604020202020204" pitchFamily="34" charset="0"/>
              <a:buChar char="•"/>
              <a:defRPr/>
            </a:pPr>
            <a:r>
              <a:rPr lang="en-GB" sz="3200" dirty="0">
                <a:latin typeface="+mn-lt"/>
              </a:rPr>
              <a:t>Hydration</a:t>
            </a:r>
          </a:p>
          <a:p>
            <a:pPr marL="285750" indent="-285750">
              <a:buFont typeface="Arial" panose="020B0604020202020204" pitchFamily="34" charset="0"/>
              <a:buChar char="•"/>
              <a:defRPr/>
            </a:pPr>
            <a:r>
              <a:rPr lang="en-GB" sz="3200" dirty="0">
                <a:latin typeface="+mn-lt"/>
              </a:rPr>
              <a:t>Immunisation </a:t>
            </a:r>
          </a:p>
          <a:p>
            <a:pPr marL="285750" indent="-285750">
              <a:buFont typeface="Arial" panose="020B0604020202020204" pitchFamily="34" charset="0"/>
              <a:buChar char="•"/>
              <a:defRPr/>
            </a:pPr>
            <a:r>
              <a:rPr lang="en-GB" sz="3200" dirty="0">
                <a:latin typeface="+mn-lt"/>
              </a:rPr>
              <a:t>Healthy diet</a:t>
            </a:r>
          </a:p>
          <a:p>
            <a:pPr marL="285750" indent="-285750">
              <a:buFont typeface="Arial" panose="020B0604020202020204" pitchFamily="34" charset="0"/>
              <a:buChar char="•"/>
              <a:defRPr/>
            </a:pPr>
            <a:r>
              <a:rPr lang="en-GB" sz="3200" dirty="0">
                <a:latin typeface="+mn-lt"/>
              </a:rPr>
              <a:t>Stop smoking.</a:t>
            </a:r>
          </a:p>
          <a:p>
            <a:pPr>
              <a:defRPr/>
            </a:pPr>
            <a:endParaRPr lang="en-GB" dirty="0">
              <a:latin typeface="+mn-lt"/>
            </a:endParaRPr>
          </a:p>
        </p:txBody>
      </p:sp>
      <p:pic>
        <p:nvPicPr>
          <p:cNvPr id="58373" name="Picture 5">
            <a:extLst>
              <a:ext uri="{FF2B5EF4-FFF2-40B4-BE49-F238E27FC236}">
                <a16:creationId xmlns:a16="http://schemas.microsoft.com/office/drawing/2014/main" id="{6B57ADF2-05CD-F44E-F403-6A0984B97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80063" y="2205038"/>
            <a:ext cx="3438525" cy="2732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4DD8AFBB-AA33-6BE7-A9FA-F3380F70F24B}"/>
              </a:ext>
            </a:extLst>
          </p:cNvPr>
          <p:cNvSpPr>
            <a:spLocks noGrp="1"/>
          </p:cNvSpPr>
          <p:nvPr>
            <p:ph type="title"/>
          </p:nvPr>
        </p:nvSpPr>
        <p:spPr>
          <a:xfrm>
            <a:off x="457200" y="274638"/>
            <a:ext cx="8229600" cy="561975"/>
          </a:xfrm>
        </p:spPr>
        <p:txBody>
          <a:bodyPr/>
          <a:lstStyle/>
          <a:p>
            <a:r>
              <a:rPr lang="en-GB" altLang="en-US" b="1"/>
              <a:t>Reference</a:t>
            </a:r>
          </a:p>
        </p:txBody>
      </p:sp>
      <p:sp>
        <p:nvSpPr>
          <p:cNvPr id="60419" name="Content Placeholder 2">
            <a:extLst>
              <a:ext uri="{FF2B5EF4-FFF2-40B4-BE49-F238E27FC236}">
                <a16:creationId xmlns:a16="http://schemas.microsoft.com/office/drawing/2014/main" id="{2047DCC1-440B-319F-0850-6249D966958A}"/>
              </a:ext>
            </a:extLst>
          </p:cNvPr>
          <p:cNvSpPr>
            <a:spLocks noGrp="1"/>
          </p:cNvSpPr>
          <p:nvPr>
            <p:ph idx="1"/>
          </p:nvPr>
        </p:nvSpPr>
        <p:spPr>
          <a:xfrm>
            <a:off x="469900" y="1268413"/>
            <a:ext cx="8229600" cy="4176712"/>
          </a:xfrm>
        </p:spPr>
        <p:txBody>
          <a:bodyPr/>
          <a:lstStyle/>
          <a:p>
            <a:r>
              <a:rPr lang="en-GB" altLang="en-US">
                <a:solidFill>
                  <a:srgbClr val="222222"/>
                </a:solidFill>
              </a:rPr>
              <a:t>Hlongwa, P. (2016). Current ethical issues in HIV/AIDS research and HIV/AIDS care. </a:t>
            </a:r>
            <a:r>
              <a:rPr lang="en-GB" altLang="en-US" i="1">
                <a:solidFill>
                  <a:srgbClr val="222222"/>
                </a:solidFill>
              </a:rPr>
              <a:t>Oral Diseases</a:t>
            </a:r>
            <a:r>
              <a:rPr lang="en-GB" altLang="en-US">
                <a:solidFill>
                  <a:srgbClr val="222222"/>
                </a:solidFill>
              </a:rPr>
              <a:t>, </a:t>
            </a:r>
            <a:r>
              <a:rPr lang="en-GB" altLang="en-US" i="1">
                <a:solidFill>
                  <a:srgbClr val="222222"/>
                </a:solidFill>
              </a:rPr>
              <a:t>22</a:t>
            </a:r>
            <a:r>
              <a:rPr lang="en-GB" altLang="en-US">
                <a:solidFill>
                  <a:srgbClr val="222222"/>
                </a:solidFill>
              </a:rPr>
              <a:t>, pp.61-65.</a:t>
            </a:r>
            <a:endParaRPr lang="en-GB" altLang="en-US"/>
          </a:p>
          <a:p>
            <a:r>
              <a:rPr lang="en-GB" altLang="en-US"/>
              <a:t>NHS (2023) Available at: </a:t>
            </a:r>
            <a:r>
              <a:rPr lang="en-GB" altLang="en-US">
                <a:hlinkClick r:id="rId2"/>
              </a:rPr>
              <a:t>Better Health - NHS (www.nhs.uk)</a:t>
            </a:r>
            <a:endParaRPr lang="en-GB" altLang="en-US"/>
          </a:p>
          <a:p>
            <a:r>
              <a:rPr lang="en-GB" altLang="en-US"/>
              <a:t>Nurse Key (2016) Available at: </a:t>
            </a:r>
            <a:r>
              <a:rPr lang="en-GB" altLang="en-US">
                <a:hlinkClick r:id="rId3"/>
              </a:rPr>
              <a:t>12. Care of Patients with Immune and Lymphatic Disorders | Nurse Key</a:t>
            </a:r>
            <a:endParaRPr lang="en-GB" altLang="en-US"/>
          </a:p>
          <a:p>
            <a:endParaRPr lang="en-GB" altLang="en-US"/>
          </a:p>
          <a:p>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Content Placeholder 2">
            <a:extLst>
              <a:ext uri="{FF2B5EF4-FFF2-40B4-BE49-F238E27FC236}">
                <a16:creationId xmlns:a16="http://schemas.microsoft.com/office/drawing/2014/main" id="{5896FA2A-6A53-DB81-5734-5A462A9EE0BE}"/>
              </a:ext>
            </a:extLst>
          </p:cNvPr>
          <p:cNvSpPr>
            <a:spLocks noGrp="1"/>
          </p:cNvSpPr>
          <p:nvPr>
            <p:ph idx="1"/>
          </p:nvPr>
        </p:nvSpPr>
        <p:spPr>
          <a:xfrm>
            <a:off x="457200" y="1125538"/>
            <a:ext cx="8229600" cy="3916362"/>
          </a:xfrm>
        </p:spPr>
        <p:txBody>
          <a:bodyPr/>
          <a:lstStyle/>
          <a:p>
            <a:pPr marL="0" indent="0" algn="ctr">
              <a:buFont typeface="Arial" panose="020B0604020202020204" pitchFamily="34" charset="0"/>
              <a:buNone/>
            </a:pPr>
            <a:r>
              <a:rPr lang="en-GB" altLang="en-US" sz="5400"/>
              <a:t>Thank you</a:t>
            </a:r>
          </a:p>
          <a:p>
            <a:pPr marL="0" indent="0" algn="ctr">
              <a:buFont typeface="Arial" panose="020B0604020202020204" pitchFamily="34" charset="0"/>
              <a:buNone/>
            </a:pPr>
            <a:endParaRPr lang="en-GB" altLang="en-US" sz="5400"/>
          </a:p>
          <a:p>
            <a:pPr marL="0" indent="0" algn="ctr">
              <a:buFont typeface="Arial" panose="020B0604020202020204" pitchFamily="34" charset="0"/>
              <a:buNone/>
            </a:pPr>
            <a:r>
              <a:rPr lang="en-GB" altLang="en-US" sz="5400"/>
              <a:t>Any questions?</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63</TotalTime>
  <Words>2539</Words>
  <Application>Microsoft Macintosh PowerPoint</Application>
  <PresentationFormat>On-screen Show (4:3)</PresentationFormat>
  <Paragraphs>226</Paragraphs>
  <Slides>38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Calibri</vt:lpstr>
      <vt:lpstr>Arial</vt:lpstr>
      <vt:lpstr>Myriad Pro</vt:lpstr>
      <vt:lpstr>Times New Roman</vt:lpstr>
      <vt:lpstr>Tahoma</vt:lpstr>
      <vt:lpstr>20140311PresentationUWTSDTemplate</vt:lpstr>
      <vt:lpstr>INTRODUCTION TO PHYSIOLOGY (BMHP5023)</vt:lpstr>
      <vt:lpstr>Lesson objectives</vt:lpstr>
      <vt:lpstr>Lymphatic system</vt:lpstr>
      <vt:lpstr>Video - What is the lymphatic system?</vt:lpstr>
      <vt:lpstr> Functions of the Lymphatic System </vt:lpstr>
      <vt:lpstr>Activity</vt:lpstr>
      <vt:lpstr>Lymphatic system</vt:lpstr>
      <vt:lpstr>Lymph fluid</vt:lpstr>
      <vt:lpstr>Break!</vt:lpstr>
      <vt:lpstr>Assignment 2 </vt:lpstr>
      <vt:lpstr>PowerPoint Presentation</vt:lpstr>
      <vt:lpstr>Lymph nodes</vt:lpstr>
      <vt:lpstr>Lymph nodes</vt:lpstr>
      <vt:lpstr>  Why do lymph nodes swell?  </vt:lpstr>
      <vt:lpstr> Lymph vessels  </vt:lpstr>
      <vt:lpstr>Key facts </vt:lpstr>
      <vt:lpstr>Key facts</vt:lpstr>
      <vt:lpstr> Fluid balance </vt:lpstr>
      <vt:lpstr>The lymphatic and immune system</vt:lpstr>
      <vt:lpstr>The lymphatic and immune system</vt:lpstr>
      <vt:lpstr> The immune system </vt:lpstr>
      <vt:lpstr>Video – What is the immune system?</vt:lpstr>
      <vt:lpstr>The immune system</vt:lpstr>
      <vt:lpstr>The immune system</vt:lpstr>
      <vt:lpstr>How does the lymphatic system fight infection? </vt:lpstr>
      <vt:lpstr>How does the lymphatic system fight infection? </vt:lpstr>
      <vt:lpstr>How does the lymphatic system fight infection? </vt:lpstr>
      <vt:lpstr>Common Disease of the Lymphatic System</vt:lpstr>
      <vt:lpstr>Common Diseases of the Immune System</vt:lpstr>
      <vt:lpstr>NHS Interventions</vt:lpstr>
      <vt:lpstr>NHS Interventions</vt:lpstr>
      <vt:lpstr>NHS Interventions for the immune system</vt:lpstr>
      <vt:lpstr>Care: monitoring, care planning, care routines</vt:lpstr>
      <vt:lpstr>Ethical considerations when taking measures and using data for HIV and AIDS</vt:lpstr>
      <vt:lpstr>Ethical considerations when taking measures and using data for HIV and AIDS</vt:lpstr>
      <vt:lpstr>Health promotion activities for the Lymphatic and Immune systems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Strategy  Week 7</dc:title>
  <dc:creator>Pamela</dc:creator>
  <cp:lastModifiedBy>Shaila Hussain</cp:lastModifiedBy>
  <cp:revision>342</cp:revision>
  <dcterms:created xsi:type="dcterms:W3CDTF">2012-03-14T14:40:52Z</dcterms:created>
  <dcterms:modified xsi:type="dcterms:W3CDTF">2025-11-20T21:39:59Z</dcterms:modified>
</cp:coreProperties>
</file>