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63" r:id="rId3"/>
    <p:sldId id="258" r:id="rId4"/>
    <p:sldId id="257" r:id="rId5"/>
    <p:sldId id="259" r:id="rId6"/>
    <p:sldId id="262" r:id="rId7"/>
    <p:sldId id="260" r:id="rId8"/>
    <p:sldId id="261"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ma-Sian Davies" initials="" lastIdx="5"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8000FF"/>
    <a:srgbClr val="21FF80"/>
    <a:srgbClr val="66FF66"/>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3954" autoAdjust="0"/>
  </p:normalViewPr>
  <p:slideViewPr>
    <p:cSldViewPr snapToGrid="0" snapToObjects="1">
      <p:cViewPr varScale="1">
        <p:scale>
          <a:sx n="99" d="100"/>
          <a:sy n="99" d="100"/>
        </p:scale>
        <p:origin x="256"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B2513F8-F6C0-4946-8346-B195CA77A95F}" type="datetimeFigureOut">
              <a:rPr lang="en-US" smtClean="0"/>
              <a:t>4/17/19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003000-B734-9942-83D7-023B920AE5E2}" type="slidenum">
              <a:rPr lang="en-US" smtClean="0"/>
              <a:t>‹#›</a:t>
            </a:fld>
            <a:endParaRPr lang="en-US" dirty="0"/>
          </a:p>
        </p:txBody>
      </p:sp>
    </p:spTree>
    <p:extLst>
      <p:ext uri="{BB962C8B-B14F-4D97-AF65-F5344CB8AC3E}">
        <p14:creationId xmlns:p14="http://schemas.microsoft.com/office/powerpoint/2010/main" val="72843682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A003000-B734-9942-83D7-023B920AE5E2}" type="slidenum">
              <a:rPr lang="en-US" smtClean="0"/>
              <a:t>2</a:t>
            </a:fld>
            <a:endParaRPr lang="en-US" dirty="0"/>
          </a:p>
        </p:txBody>
      </p:sp>
    </p:spTree>
    <p:extLst>
      <p:ext uri="{BB962C8B-B14F-4D97-AF65-F5344CB8AC3E}">
        <p14:creationId xmlns:p14="http://schemas.microsoft.com/office/powerpoint/2010/main" val="3781946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Whether you think leaders are born or made is up to you</a:t>
            </a:r>
          </a:p>
        </p:txBody>
      </p:sp>
      <p:sp>
        <p:nvSpPr>
          <p:cNvPr id="4" name="Slide Number Placeholder 3"/>
          <p:cNvSpPr>
            <a:spLocks noGrp="1"/>
          </p:cNvSpPr>
          <p:nvPr>
            <p:ph type="sldNum" sz="quarter" idx="10"/>
          </p:nvPr>
        </p:nvSpPr>
        <p:spPr/>
        <p:txBody>
          <a:bodyPr/>
          <a:lstStyle/>
          <a:p>
            <a:fld id="{8A003000-B734-9942-83D7-023B920AE5E2}" type="slidenum">
              <a:rPr lang="en-US" smtClean="0"/>
              <a:t>4</a:t>
            </a:fld>
            <a:endParaRPr lang="en-US" dirty="0"/>
          </a:p>
        </p:txBody>
      </p:sp>
    </p:spTree>
    <p:extLst>
      <p:ext uri="{BB962C8B-B14F-4D97-AF65-F5344CB8AC3E}">
        <p14:creationId xmlns:p14="http://schemas.microsoft.com/office/powerpoint/2010/main" val="1966001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B5ECD5-515E-4817-8A06-1D2ED2C83850}" type="datetime4">
              <a:rPr lang="en-US" smtClean="0"/>
              <a:pPr/>
              <a:t>April 17, 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70873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32D1919-1B5F-4141-B613-3E5C6008A186}" type="datetime4">
              <a:rPr lang="en-US" smtClean="0"/>
              <a:pPr/>
              <a:t>April 17, 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2644668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D22427-B1DD-49E6-9F05-DE0F1467D7DC}" type="datetime4">
              <a:rPr lang="en-US" smtClean="0"/>
              <a:pPr/>
              <a:t>April 17, 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3887008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BCCA7B5-8BC9-491C-A887-7C3E7ED947D8}" type="datetime4">
              <a:rPr lang="en-US" smtClean="0"/>
              <a:pPr/>
              <a:t>April 17, 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1296441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DA18ED0-40F2-434C-A848-B92581875164}" type="datetime4">
              <a:rPr lang="en-US" smtClean="0"/>
              <a:pPr/>
              <a:t>April 17, 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82916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855437F-F4F9-44A9-B4D3-9191CA04E889}" type="datetime4">
              <a:rPr lang="en-US" smtClean="0"/>
              <a:pPr/>
              <a:t>April 17, 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167590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A24E59-01D0-4537-B876-7E5EC75B028D}" type="datetime4">
              <a:rPr lang="en-US" smtClean="0"/>
              <a:pPr/>
              <a:t>April 17, 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2601334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55A2E49-18A1-40BC-BA5D-5A2EC8FDDF15}" type="datetime4">
              <a:rPr lang="en-US" smtClean="0"/>
              <a:pPr/>
              <a:t>April 17, 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1191572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983DA4-3B24-449B-95CA-514EB7E30A99}" type="datetime4">
              <a:rPr lang="en-US" smtClean="0"/>
              <a:pPr/>
              <a:t>April 17, 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35074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A5B59F4-DDCB-41FF-83F5-A48440F36FA7}" type="datetime4">
              <a:rPr lang="en-US" smtClean="0"/>
              <a:pPr/>
              <a:t>April 17, 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D72EBF8-7CF5-44B7-B2BF-E22DE4D0703D}" type="slidenum">
              <a:rPr lang="en-US" smtClean="0"/>
              <a:pPr/>
              <a:t>‹#›</a:t>
            </a:fld>
            <a:endParaRPr lang="en-US" dirty="0"/>
          </a:p>
        </p:txBody>
      </p:sp>
      <p:sp>
        <p:nvSpPr>
          <p:cNvPr id="7" name="Freeform 6"/>
          <p:cNvSpPr/>
          <p:nvPr userDrawn="1"/>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7"/>
          <p:cNvSpPr/>
          <p:nvPr userDrawn="1"/>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8"/>
          <p:cNvSpPr/>
          <p:nvPr userDrawn="1"/>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9"/>
          <p:cNvSpPr/>
          <p:nvPr userDrawn="1"/>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38245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056348-D703-428C-A1C4-7D6796EF5F41}" type="datetime4">
              <a:rPr lang="en-US" smtClean="0"/>
              <a:pPr/>
              <a:t>April 17, 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D72EBF8-7CF5-44B7-B2BF-E22DE4D0703D}" type="slidenum">
              <a:rPr lang="en-US" smtClean="0"/>
              <a:pPr/>
              <a:t>‹#›</a:t>
            </a:fld>
            <a:endParaRPr lang="en-US" dirty="0"/>
          </a:p>
        </p:txBody>
      </p:sp>
      <p:sp>
        <p:nvSpPr>
          <p:cNvPr id="7" name="Freeform 6"/>
          <p:cNvSpPr/>
          <p:nvPr userDrawn="1"/>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7"/>
          <p:cNvSpPr/>
          <p:nvPr userDrawn="1"/>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8"/>
          <p:cNvSpPr/>
          <p:nvPr userDrawn="1"/>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9"/>
          <p:cNvSpPr/>
          <p:nvPr userDrawn="1"/>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07498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2120D2-3948-4F8F-BE5D-E7E7D97880B2}" type="datetime4">
              <a:rPr lang="en-US" smtClean="0"/>
              <a:pPr/>
              <a:t>April 17, 2019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72EBF8-7CF5-44B7-B2BF-E22DE4D0703D}" type="slidenum">
              <a:rPr lang="en-US" smtClean="0"/>
              <a:pPr/>
              <a:t>‹#›</a:t>
            </a:fld>
            <a:endParaRPr lang="en-US" dirty="0"/>
          </a:p>
        </p:txBody>
      </p:sp>
    </p:spTree>
    <p:extLst>
      <p:ext uri="{BB962C8B-B14F-4D97-AF65-F5344CB8AC3E}">
        <p14:creationId xmlns:p14="http://schemas.microsoft.com/office/powerpoint/2010/main" val="2085481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hustlebranding.com/2014/04/03/the-5-super-skills-of-great-leader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ctrTitle"/>
          </p:nvPr>
        </p:nvSpPr>
        <p:spPr>
          <a:xfrm>
            <a:off x="1356615" y="635933"/>
            <a:ext cx="6430770" cy="1281434"/>
          </a:xfrm>
        </p:spPr>
        <p:txBody>
          <a:bodyPr>
            <a:normAutofit fontScale="90000"/>
          </a:bodyPr>
          <a:lstStyle/>
          <a:p>
            <a:pPr algn="ctr"/>
            <a:r>
              <a:rPr lang="en-US" sz="4900" b="1" dirty="0">
                <a:solidFill>
                  <a:schemeClr val="accent6">
                    <a:lumMod val="75000"/>
                  </a:schemeClr>
                </a:solidFill>
                <a:effectLst>
                  <a:outerShdw blurRad="57150" dist="63500" dir="2220000" algn="tl" rotWithShape="0">
                    <a:schemeClr val="bg1">
                      <a:lumMod val="65000"/>
                      <a:alpha val="43000"/>
                    </a:schemeClr>
                  </a:outerShdw>
                </a:effectLst>
              </a:rPr>
              <a:t>REACH</a:t>
            </a:r>
            <a:r>
              <a:rPr lang="en-US" dirty="0">
                <a:solidFill>
                  <a:schemeClr val="accent6">
                    <a:lumMod val="75000"/>
                  </a:schemeClr>
                </a:solidFill>
                <a:effectLst>
                  <a:outerShdw blurRad="57150" dist="63500" dir="2220000" algn="tl" rotWithShape="0">
                    <a:schemeClr val="bg1">
                      <a:lumMod val="65000"/>
                      <a:alpha val="43000"/>
                    </a:schemeClr>
                  </a:outerShdw>
                </a:effectLst>
              </a:rPr>
              <a:t> </a:t>
            </a:r>
            <a:br>
              <a:rPr lang="en-US" dirty="0">
                <a:solidFill>
                  <a:schemeClr val="accent6">
                    <a:lumMod val="75000"/>
                  </a:schemeClr>
                </a:solidFill>
                <a:effectLst>
                  <a:outerShdw blurRad="57150" dist="63500" dir="2220000" algn="tl" rotWithShape="0">
                    <a:schemeClr val="bg1">
                      <a:lumMod val="65000"/>
                      <a:alpha val="43000"/>
                    </a:schemeClr>
                  </a:outerShdw>
                </a:effectLst>
              </a:rPr>
            </a:br>
            <a:r>
              <a:rPr lang="en-US" dirty="0">
                <a:solidFill>
                  <a:schemeClr val="accent6">
                    <a:lumMod val="75000"/>
                  </a:schemeClr>
                </a:solidFill>
                <a:effectLst>
                  <a:outerShdw blurRad="57150" dist="63500" dir="2220000" algn="tl" rotWithShape="0">
                    <a:schemeClr val="bg1">
                      <a:lumMod val="65000"/>
                      <a:alpha val="43000"/>
                    </a:schemeClr>
                  </a:outerShdw>
                </a:effectLst>
              </a:rPr>
              <a:t>Leadership Development</a:t>
            </a:r>
          </a:p>
        </p:txBody>
      </p:sp>
      <p:sp>
        <p:nvSpPr>
          <p:cNvPr id="3" name="Subtitle 2"/>
          <p:cNvSpPr>
            <a:spLocks noGrp="1"/>
          </p:cNvSpPr>
          <p:nvPr>
            <p:ph type="subTitle" idx="1"/>
          </p:nvPr>
        </p:nvSpPr>
        <p:spPr>
          <a:xfrm>
            <a:off x="1356615" y="2458055"/>
            <a:ext cx="6279074" cy="701949"/>
          </a:xfrm>
        </p:spPr>
        <p:txBody>
          <a:bodyPr>
            <a:normAutofit fontScale="77500" lnSpcReduction="20000"/>
          </a:bodyPr>
          <a:lstStyle/>
          <a:p>
            <a:r>
              <a:rPr lang="en-US" dirty="0">
                <a:solidFill>
                  <a:srgbClr val="3366FF"/>
                </a:solidFill>
              </a:rPr>
              <a:t>Helping you </a:t>
            </a:r>
            <a:r>
              <a:rPr lang="en-US" u="sng" dirty="0">
                <a:solidFill>
                  <a:srgbClr val="3366FF"/>
                </a:solidFill>
              </a:rPr>
              <a:t>REACH</a:t>
            </a:r>
            <a:r>
              <a:rPr lang="en-US" dirty="0">
                <a:solidFill>
                  <a:srgbClr val="3366FF"/>
                </a:solidFill>
              </a:rPr>
              <a:t> your leadership potential</a:t>
            </a:r>
          </a:p>
        </p:txBody>
      </p:sp>
    </p:spTree>
    <p:extLst>
      <p:ext uri="{BB962C8B-B14F-4D97-AF65-F5344CB8AC3E}">
        <p14:creationId xmlns:p14="http://schemas.microsoft.com/office/powerpoint/2010/main" val="559723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stretch>
            <a:fillRect/>
          </a:stretch>
        </p:blipFill>
        <p:spPr>
          <a:xfrm>
            <a:off x="0" y="0"/>
            <a:ext cx="9144000" cy="6858000"/>
          </a:xfrm>
          <a:prstGeom prst="rect">
            <a:avLst/>
          </a:prstGeom>
        </p:spPr>
      </p:pic>
      <p:sp>
        <p:nvSpPr>
          <p:cNvPr id="6" name="Oval 5"/>
          <p:cNvSpPr/>
          <p:nvPr/>
        </p:nvSpPr>
        <p:spPr>
          <a:xfrm>
            <a:off x="457200" y="1474454"/>
            <a:ext cx="4772526" cy="4701756"/>
          </a:xfrm>
          <a:prstGeom prst="ellipse">
            <a:avLst/>
          </a:prstGeom>
          <a:solidFill>
            <a:schemeClr val="accent1">
              <a:lumMod val="60000"/>
              <a:lumOff val="40000"/>
              <a:alpha val="70000"/>
            </a:schemeClr>
          </a:solidFill>
          <a:ln>
            <a:solidFill>
              <a:schemeClr val="accent6">
                <a:lumMod val="60000"/>
                <a:lumOff val="40000"/>
              </a:schemeClr>
            </a:solidFill>
          </a:ln>
          <a:scene3d>
            <a:camera prst="orthographicFront"/>
            <a:lightRig rig="threePt" dir="t"/>
          </a:scene3d>
          <a:sp3d>
            <a:bevelT/>
            <a:bevelB/>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Oval 7"/>
          <p:cNvSpPr/>
          <p:nvPr/>
        </p:nvSpPr>
        <p:spPr>
          <a:xfrm>
            <a:off x="3914274" y="1474454"/>
            <a:ext cx="4772526" cy="4701756"/>
          </a:xfrm>
          <a:prstGeom prst="ellipse">
            <a:avLst/>
          </a:prstGeom>
          <a:solidFill>
            <a:schemeClr val="accent6">
              <a:lumMod val="60000"/>
              <a:lumOff val="40000"/>
              <a:alpha val="70000"/>
            </a:schemeClr>
          </a:solidFill>
          <a:scene3d>
            <a:camera prst="orthographicFront"/>
            <a:lightRig rig="threePt" dir="t"/>
          </a:scene3d>
          <a:sp3d>
            <a:bevelT/>
            <a:bevelB/>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83410" y="-145880"/>
            <a:ext cx="4946316" cy="1143000"/>
          </a:xfrm>
        </p:spPr>
        <p:txBody>
          <a:bodyPr/>
          <a:lstStyle/>
          <a:p>
            <a:r>
              <a:rPr lang="en-US" dirty="0">
                <a:solidFill>
                  <a:schemeClr val="accent6">
                    <a:lumMod val="75000"/>
                  </a:schemeClr>
                </a:solidFill>
                <a:effectLst>
                  <a:outerShdw blurRad="50800" dist="38100" dir="2700000" algn="tl" rotWithShape="0">
                    <a:schemeClr val="bg1">
                      <a:lumMod val="65000"/>
                      <a:alpha val="43000"/>
                    </a:schemeClr>
                  </a:outerShdw>
                </a:effectLst>
              </a:rPr>
              <a:t>Leader v Manager</a:t>
            </a:r>
          </a:p>
        </p:txBody>
      </p:sp>
      <p:sp>
        <p:nvSpPr>
          <p:cNvPr id="3" name="Content Placeholder 2"/>
          <p:cNvSpPr>
            <a:spLocks noGrp="1"/>
          </p:cNvSpPr>
          <p:nvPr>
            <p:ph idx="1"/>
          </p:nvPr>
        </p:nvSpPr>
        <p:spPr>
          <a:xfrm>
            <a:off x="3565133" y="949744"/>
            <a:ext cx="5197641" cy="524710"/>
          </a:xfrm>
        </p:spPr>
        <p:txBody>
          <a:bodyPr>
            <a:normAutofit fontScale="77500" lnSpcReduction="20000"/>
          </a:bodyPr>
          <a:lstStyle/>
          <a:p>
            <a:pPr marL="0" indent="0" algn="ctr">
              <a:buNone/>
            </a:pPr>
            <a:r>
              <a:rPr lang="en-US" sz="2600" dirty="0">
                <a:solidFill>
                  <a:srgbClr val="3366FF"/>
                </a:solidFill>
              </a:rPr>
              <a:t>One and the same or common misconception?</a:t>
            </a:r>
          </a:p>
          <a:p>
            <a:endParaRPr lang="en-US" dirty="0"/>
          </a:p>
        </p:txBody>
      </p:sp>
      <p:sp>
        <p:nvSpPr>
          <p:cNvPr id="4" name="Content Placeholder 2"/>
          <p:cNvSpPr txBox="1">
            <a:spLocks/>
          </p:cNvSpPr>
          <p:nvPr/>
        </p:nvSpPr>
        <p:spPr>
          <a:xfrm>
            <a:off x="1473200" y="2803176"/>
            <a:ext cx="2243221" cy="2409326"/>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charset="2"/>
              <a:buChar char="²"/>
            </a:pPr>
            <a:r>
              <a:rPr lang="en-US" sz="2000" dirty="0"/>
              <a:t>Encourages</a:t>
            </a:r>
          </a:p>
          <a:p>
            <a:pPr>
              <a:buFont typeface="Wingdings" charset="2"/>
              <a:buChar char="²"/>
            </a:pPr>
            <a:r>
              <a:rPr lang="en-US" sz="2000" dirty="0"/>
              <a:t>Goal focused</a:t>
            </a:r>
          </a:p>
          <a:p>
            <a:pPr>
              <a:buFont typeface="Wingdings" charset="2"/>
              <a:buChar char="²"/>
            </a:pPr>
            <a:r>
              <a:rPr lang="en-US" sz="2000" dirty="0"/>
              <a:t>Motivates</a:t>
            </a:r>
          </a:p>
          <a:p>
            <a:pPr>
              <a:buFont typeface="Wingdings" charset="2"/>
              <a:buChar char="²"/>
            </a:pPr>
            <a:r>
              <a:rPr lang="en-US" sz="2000" dirty="0"/>
              <a:t>Takes risks</a:t>
            </a:r>
          </a:p>
          <a:p>
            <a:pPr>
              <a:buFont typeface="Wingdings" charset="2"/>
              <a:buChar char="²"/>
            </a:pPr>
            <a:r>
              <a:rPr lang="en-US" sz="2000" dirty="0"/>
              <a:t>Inspires trust</a:t>
            </a:r>
          </a:p>
          <a:p>
            <a:pPr marL="0" indent="0">
              <a:buFont typeface="Arial"/>
              <a:buNone/>
            </a:pPr>
            <a:endParaRPr lang="en-US" dirty="0"/>
          </a:p>
          <a:p>
            <a:pPr marL="0" indent="0">
              <a:buFont typeface="Arial"/>
              <a:buNone/>
            </a:pPr>
            <a:endParaRPr lang="en-US" dirty="0"/>
          </a:p>
          <a:p>
            <a:endParaRPr lang="en-US" dirty="0"/>
          </a:p>
        </p:txBody>
      </p:sp>
      <p:sp>
        <p:nvSpPr>
          <p:cNvPr id="5" name="Content Placeholder 2"/>
          <p:cNvSpPr txBox="1">
            <a:spLocks/>
          </p:cNvSpPr>
          <p:nvPr/>
        </p:nvSpPr>
        <p:spPr>
          <a:xfrm>
            <a:off x="5446721" y="2803176"/>
            <a:ext cx="2646948" cy="2620880"/>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Wingdings" charset="2"/>
              <a:buChar char="²"/>
            </a:pPr>
            <a:r>
              <a:rPr lang="en-US" sz="2000" dirty="0"/>
              <a:t>Instructs</a:t>
            </a:r>
          </a:p>
          <a:p>
            <a:pPr>
              <a:buFont typeface="Wingdings" charset="2"/>
              <a:buChar char="²"/>
            </a:pPr>
            <a:r>
              <a:rPr lang="en-US" sz="2000" dirty="0"/>
              <a:t>Task focused</a:t>
            </a:r>
          </a:p>
          <a:p>
            <a:pPr>
              <a:buFont typeface="Wingdings" charset="2"/>
              <a:buChar char="²"/>
            </a:pPr>
            <a:r>
              <a:rPr lang="en-US" sz="2000" dirty="0"/>
              <a:t>Approve</a:t>
            </a:r>
          </a:p>
          <a:p>
            <a:pPr>
              <a:buFont typeface="Wingdings" charset="2"/>
              <a:buChar char="²"/>
            </a:pPr>
            <a:r>
              <a:rPr lang="en-US" sz="2000" dirty="0"/>
              <a:t>Minimizes risk</a:t>
            </a:r>
          </a:p>
          <a:p>
            <a:pPr>
              <a:buFont typeface="Wingdings" charset="2"/>
              <a:buChar char="²"/>
            </a:pPr>
            <a:r>
              <a:rPr lang="en-US" sz="2000" dirty="0"/>
              <a:t>Takes control</a:t>
            </a:r>
          </a:p>
          <a:p>
            <a:pPr marL="0" indent="0">
              <a:buFont typeface="Arial"/>
              <a:buNone/>
            </a:pPr>
            <a:endParaRPr lang="en-US" dirty="0"/>
          </a:p>
          <a:p>
            <a:endParaRPr lang="en-US" dirty="0"/>
          </a:p>
        </p:txBody>
      </p:sp>
      <p:sp>
        <p:nvSpPr>
          <p:cNvPr id="9" name="Rectangle 8"/>
          <p:cNvSpPr/>
          <p:nvPr/>
        </p:nvSpPr>
        <p:spPr>
          <a:xfrm>
            <a:off x="5665698" y="1946928"/>
            <a:ext cx="1531188" cy="523220"/>
          </a:xfrm>
          <a:prstGeom prst="rect">
            <a:avLst/>
          </a:prstGeom>
        </p:spPr>
        <p:txBody>
          <a:bodyPr wrap="none">
            <a:spAutoFit/>
          </a:bodyPr>
          <a:lstStyle/>
          <a:p>
            <a:r>
              <a:rPr lang="en-US" sz="2800" b="1" dirty="0"/>
              <a:t>Manager</a:t>
            </a:r>
          </a:p>
        </p:txBody>
      </p:sp>
      <p:sp>
        <p:nvSpPr>
          <p:cNvPr id="11" name="Rectangle 10"/>
          <p:cNvSpPr/>
          <p:nvPr/>
        </p:nvSpPr>
        <p:spPr>
          <a:xfrm>
            <a:off x="1999917" y="1946928"/>
            <a:ext cx="1197764" cy="523220"/>
          </a:xfrm>
          <a:prstGeom prst="rect">
            <a:avLst/>
          </a:prstGeom>
        </p:spPr>
        <p:txBody>
          <a:bodyPr wrap="none">
            <a:spAutoFit/>
          </a:bodyPr>
          <a:lstStyle/>
          <a:p>
            <a:r>
              <a:rPr lang="en-US" sz="2800" b="1" dirty="0"/>
              <a:t>Leader</a:t>
            </a:r>
          </a:p>
        </p:txBody>
      </p:sp>
      <p:sp>
        <p:nvSpPr>
          <p:cNvPr id="12" name="Rectangle 11"/>
          <p:cNvSpPr/>
          <p:nvPr/>
        </p:nvSpPr>
        <p:spPr>
          <a:xfrm>
            <a:off x="3914274" y="3473375"/>
            <a:ext cx="1354084" cy="646331"/>
          </a:xfrm>
          <a:prstGeom prst="rect">
            <a:avLst/>
          </a:prstGeom>
        </p:spPr>
        <p:txBody>
          <a:bodyPr wrap="square">
            <a:spAutoFit/>
          </a:bodyPr>
          <a:lstStyle/>
          <a:p>
            <a:pPr algn="ctr"/>
            <a:r>
              <a:rPr lang="en-US" dirty="0"/>
              <a:t>Accomplish the goal</a:t>
            </a:r>
          </a:p>
        </p:txBody>
      </p:sp>
      <p:sp>
        <p:nvSpPr>
          <p:cNvPr id="13" name="Content Placeholder 2"/>
          <p:cNvSpPr txBox="1">
            <a:spLocks/>
          </p:cNvSpPr>
          <p:nvPr/>
        </p:nvSpPr>
        <p:spPr>
          <a:xfrm>
            <a:off x="283410" y="6378408"/>
            <a:ext cx="8595895" cy="479592"/>
          </a:xfrm>
          <a:prstGeom prst="rect">
            <a:avLst/>
          </a:prstGeom>
        </p:spPr>
        <p:txBody>
          <a:bodyPr vert="horz" lIns="91440" tIns="45720" rIns="91440" bIns="45720" rtlCol="0">
            <a:normAutofit fontScale="5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Font typeface="Arial"/>
              <a:buNone/>
            </a:pPr>
            <a:r>
              <a:rPr lang="en-US" sz="4600" b="1" dirty="0">
                <a:ln>
                  <a:solidFill>
                    <a:schemeClr val="tx1"/>
                  </a:solidFill>
                </a:ln>
                <a:solidFill>
                  <a:srgbClr val="FF6600"/>
                </a:solidFill>
              </a:rPr>
              <a:t>People are not projects -  lead them, don</a:t>
            </a:r>
            <a:r>
              <a:rPr lang="mr-IN" sz="4600" b="1" dirty="0">
                <a:ln>
                  <a:solidFill>
                    <a:schemeClr val="tx1"/>
                  </a:solidFill>
                </a:ln>
                <a:solidFill>
                  <a:srgbClr val="FF6600"/>
                </a:solidFill>
              </a:rPr>
              <a:t>’</a:t>
            </a:r>
            <a:r>
              <a:rPr lang="en-US" sz="4600" b="1" dirty="0">
                <a:ln>
                  <a:solidFill>
                    <a:schemeClr val="tx1"/>
                  </a:solidFill>
                </a:ln>
                <a:solidFill>
                  <a:srgbClr val="FF6600"/>
                </a:solidFill>
              </a:rPr>
              <a:t>t manage them</a:t>
            </a:r>
          </a:p>
          <a:p>
            <a:endParaRPr lang="en-US" b="1" dirty="0">
              <a:ln>
                <a:solidFill>
                  <a:schemeClr val="tx1"/>
                </a:solidFill>
              </a:ln>
            </a:endParaRPr>
          </a:p>
        </p:txBody>
      </p:sp>
      <p:sp>
        <p:nvSpPr>
          <p:cNvPr id="15" name="TextBox 14"/>
          <p:cNvSpPr txBox="1"/>
          <p:nvPr/>
        </p:nvSpPr>
        <p:spPr>
          <a:xfrm>
            <a:off x="7774740" y="5212502"/>
            <a:ext cx="246552" cy="276999"/>
          </a:xfrm>
          <a:prstGeom prst="rect">
            <a:avLst/>
          </a:prstGeom>
          <a:noFill/>
        </p:spPr>
        <p:txBody>
          <a:bodyPr wrap="square" rtlCol="0">
            <a:spAutoFit/>
          </a:bodyPr>
          <a:lstStyle/>
          <a:p>
            <a:r>
              <a:rPr lang="en-US" sz="1200" b="1" dirty="0"/>
              <a:t>1</a:t>
            </a:r>
          </a:p>
        </p:txBody>
      </p:sp>
      <p:sp>
        <p:nvSpPr>
          <p:cNvPr id="16" name="Rectangle 15"/>
          <p:cNvSpPr/>
          <p:nvPr/>
        </p:nvSpPr>
        <p:spPr>
          <a:xfrm>
            <a:off x="4661514" y="4750837"/>
            <a:ext cx="3604265" cy="1077218"/>
          </a:xfrm>
          <a:prstGeom prst="rect">
            <a:avLst/>
          </a:prstGeom>
        </p:spPr>
        <p:txBody>
          <a:bodyPr wrap="square">
            <a:spAutoFit/>
          </a:bodyPr>
          <a:lstStyle/>
          <a:p>
            <a:pPr algn="ctr"/>
            <a:r>
              <a:rPr lang="en-US" altLang="zh-CN" sz="1600" i="1" dirty="0"/>
              <a:t>Management  is a set of processes that can keep a complicated system of people and technology running smoothly.</a:t>
            </a:r>
          </a:p>
          <a:p>
            <a:pPr algn="ctr"/>
            <a:r>
              <a:rPr lang="en-US" altLang="zh-CN" sz="1600" i="1" dirty="0"/>
              <a:t>-Kotter</a:t>
            </a:r>
          </a:p>
        </p:txBody>
      </p:sp>
      <p:sp>
        <p:nvSpPr>
          <p:cNvPr id="17" name="TextBox 16"/>
          <p:cNvSpPr txBox="1"/>
          <p:nvPr/>
        </p:nvSpPr>
        <p:spPr>
          <a:xfrm>
            <a:off x="8276146" y="6302605"/>
            <a:ext cx="246552" cy="276999"/>
          </a:xfrm>
          <a:prstGeom prst="rect">
            <a:avLst/>
          </a:prstGeom>
          <a:noFill/>
        </p:spPr>
        <p:txBody>
          <a:bodyPr wrap="square" rtlCol="0">
            <a:spAutoFit/>
          </a:bodyPr>
          <a:lstStyle/>
          <a:p>
            <a:r>
              <a:rPr lang="en-US" sz="1200" b="1" dirty="0"/>
              <a:t>2</a:t>
            </a:r>
          </a:p>
        </p:txBody>
      </p:sp>
    </p:spTree>
    <p:extLst>
      <p:ext uri="{BB962C8B-B14F-4D97-AF65-F5344CB8AC3E}">
        <p14:creationId xmlns:p14="http://schemas.microsoft.com/office/powerpoint/2010/main" val="3395027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a:stretch>
            <a:fillRect/>
          </a:stretch>
        </p:blipFill>
        <p:spPr>
          <a:xfrm>
            <a:off x="0" y="0"/>
            <a:ext cx="9144000" cy="6858000"/>
          </a:xfrm>
          <a:prstGeom prst="rect">
            <a:avLst/>
          </a:prstGeom>
        </p:spPr>
      </p:pic>
      <p:sp>
        <p:nvSpPr>
          <p:cNvPr id="3" name="Content Placeholder 2"/>
          <p:cNvSpPr>
            <a:spLocks noGrp="1"/>
          </p:cNvSpPr>
          <p:nvPr>
            <p:ph idx="1"/>
          </p:nvPr>
        </p:nvSpPr>
        <p:spPr>
          <a:xfrm>
            <a:off x="5323586" y="3220502"/>
            <a:ext cx="3684766" cy="3374066"/>
          </a:xfrm>
          <a:solidFill>
            <a:schemeClr val="bg1">
              <a:alpha val="70000"/>
            </a:schemeClr>
          </a:solidFill>
        </p:spPr>
        <p:txBody>
          <a:bodyPr>
            <a:normAutofit fontScale="85000" lnSpcReduction="10000"/>
          </a:bodyPr>
          <a:lstStyle/>
          <a:p>
            <a:pPr marL="0" indent="0">
              <a:buNone/>
            </a:pPr>
            <a:r>
              <a:rPr lang="en-US" dirty="0"/>
              <a:t>Look at these qualities and take a minute to ask yourself</a:t>
            </a:r>
          </a:p>
          <a:p>
            <a:pPr marL="0" indent="0" algn="ctr">
              <a:buNone/>
            </a:pPr>
            <a:r>
              <a:rPr lang="en-US" sz="3800" b="1" dirty="0">
                <a:solidFill>
                  <a:schemeClr val="accent6">
                    <a:lumMod val="75000"/>
                  </a:schemeClr>
                </a:solidFill>
              </a:rPr>
              <a:t>DO I?</a:t>
            </a:r>
          </a:p>
          <a:p>
            <a:pPr marL="0" indent="0">
              <a:buNone/>
            </a:pPr>
            <a:r>
              <a:rPr lang="en-US" dirty="0"/>
              <a:t>If you can answer </a:t>
            </a:r>
            <a:r>
              <a:rPr lang="en-US" b="1" dirty="0">
                <a:solidFill>
                  <a:srgbClr val="3366FF"/>
                </a:solidFill>
              </a:rPr>
              <a:t>YES</a:t>
            </a:r>
            <a:r>
              <a:rPr lang="en-US" dirty="0"/>
              <a:t> to any of them, then our leadership development programme is for you.</a:t>
            </a:r>
          </a:p>
        </p:txBody>
      </p:sp>
      <p:sp>
        <p:nvSpPr>
          <p:cNvPr id="4" name="Content Placeholder 2"/>
          <p:cNvSpPr txBox="1">
            <a:spLocks/>
          </p:cNvSpPr>
          <p:nvPr/>
        </p:nvSpPr>
        <p:spPr>
          <a:xfrm>
            <a:off x="5064668" y="1856791"/>
            <a:ext cx="3943684" cy="1363712"/>
          </a:xfrm>
          <a:prstGeom prst="rect">
            <a:avLst/>
          </a:prstGeom>
        </p:spPr>
        <p:txBody>
          <a:bodyPr vert="horz" lIns="91440" tIns="45720" rIns="91440" bIns="45720" rtlCol="0">
            <a:normAutofit fontScale="4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5000" dirty="0"/>
              <a:t>What is leadership?</a:t>
            </a:r>
          </a:p>
          <a:p>
            <a:pPr marL="0" indent="0">
              <a:buNone/>
            </a:pPr>
            <a:endParaRPr lang="en-US" dirty="0"/>
          </a:p>
          <a:p>
            <a:pPr marL="0" indent="0" algn="r">
              <a:buNone/>
            </a:pPr>
            <a:r>
              <a:rPr lang="en-US" altLang="zh-CN" sz="3800" i="1" dirty="0"/>
              <a:t>..a process whereby an individual influences a group of individuals to achieve a common goal.</a:t>
            </a:r>
            <a:r>
              <a:rPr lang="en-US" altLang="zh-CN" sz="3800" dirty="0"/>
              <a:t>  - Northouse </a:t>
            </a:r>
            <a:endParaRPr lang="en-US" sz="3800" dirty="0"/>
          </a:p>
          <a:p>
            <a:pPr marL="0" indent="0">
              <a:buNone/>
            </a:pPr>
            <a:endParaRPr lang="en-US" sz="3400" dirty="0"/>
          </a:p>
          <a:p>
            <a:pPr marL="0" indent="0">
              <a:buNone/>
            </a:pPr>
            <a:endParaRPr lang="en-US" sz="3400" dirty="0"/>
          </a:p>
          <a:p>
            <a:pPr marL="0" indent="0">
              <a:buNone/>
            </a:pPr>
            <a:endParaRPr lang="en-US" dirty="0"/>
          </a:p>
        </p:txBody>
      </p:sp>
      <p:pic>
        <p:nvPicPr>
          <p:cNvPr id="5" name="Picture 4"/>
          <p:cNvPicPr>
            <a:picLocks noChangeAspect="1"/>
          </p:cNvPicPr>
          <p:nvPr/>
        </p:nvPicPr>
        <p:blipFill rotWithShape="1">
          <a:blip r:embed="rId3"/>
          <a:srcRect t="26319" b="21209"/>
          <a:stretch/>
        </p:blipFill>
        <p:spPr>
          <a:xfrm>
            <a:off x="675583" y="310729"/>
            <a:ext cx="7755680" cy="1546061"/>
          </a:xfrm>
          <a:prstGeom prst="rect">
            <a:avLst/>
          </a:prstGeom>
        </p:spPr>
      </p:pic>
      <p:pic>
        <p:nvPicPr>
          <p:cNvPr id="10" name="Picture 9"/>
          <p:cNvPicPr>
            <a:picLocks noChangeAspect="1"/>
          </p:cNvPicPr>
          <p:nvPr/>
        </p:nvPicPr>
        <p:blipFill rotWithShape="1">
          <a:blip r:embed="rId4"/>
          <a:srcRect l="4826" t="1772" r="5379" b="2684"/>
          <a:stretch/>
        </p:blipFill>
        <p:spPr>
          <a:xfrm>
            <a:off x="328754" y="2040802"/>
            <a:ext cx="4735914" cy="4567276"/>
          </a:xfrm>
          <a:prstGeom prst="rect">
            <a:avLst/>
          </a:prstGeom>
        </p:spPr>
      </p:pic>
      <p:sp>
        <p:nvSpPr>
          <p:cNvPr id="8" name="TextBox 7"/>
          <p:cNvSpPr txBox="1"/>
          <p:nvPr/>
        </p:nvSpPr>
        <p:spPr>
          <a:xfrm>
            <a:off x="4818116" y="6313382"/>
            <a:ext cx="246552" cy="276999"/>
          </a:xfrm>
          <a:prstGeom prst="rect">
            <a:avLst/>
          </a:prstGeom>
          <a:noFill/>
        </p:spPr>
        <p:txBody>
          <a:bodyPr wrap="square" rtlCol="0">
            <a:spAutoFit/>
          </a:bodyPr>
          <a:lstStyle/>
          <a:p>
            <a:r>
              <a:rPr lang="en-US" sz="1200" b="1" dirty="0"/>
              <a:t>3</a:t>
            </a:r>
          </a:p>
        </p:txBody>
      </p:sp>
      <p:sp>
        <p:nvSpPr>
          <p:cNvPr id="14" name="TextBox 13"/>
          <p:cNvSpPr txBox="1"/>
          <p:nvPr/>
        </p:nvSpPr>
        <p:spPr>
          <a:xfrm>
            <a:off x="8815848" y="2775978"/>
            <a:ext cx="246552" cy="276999"/>
          </a:xfrm>
          <a:prstGeom prst="rect">
            <a:avLst/>
          </a:prstGeom>
          <a:noFill/>
        </p:spPr>
        <p:txBody>
          <a:bodyPr wrap="square" rtlCol="0">
            <a:spAutoFit/>
          </a:bodyPr>
          <a:lstStyle/>
          <a:p>
            <a:r>
              <a:rPr lang="en-US" sz="1200" b="1" dirty="0"/>
              <a:t>4</a:t>
            </a:r>
          </a:p>
        </p:txBody>
      </p:sp>
    </p:spTree>
    <p:extLst>
      <p:ext uri="{BB962C8B-B14F-4D97-AF65-F5344CB8AC3E}">
        <p14:creationId xmlns:p14="http://schemas.microsoft.com/office/powerpoint/2010/main" val="4182985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t="42748"/>
          <a:stretch/>
        </p:blipFill>
        <p:spPr>
          <a:xfrm>
            <a:off x="0" y="5525578"/>
            <a:ext cx="9144000" cy="1332421"/>
          </a:xfrm>
          <a:prstGeom prst="rect">
            <a:avLst/>
          </a:prstGeom>
        </p:spPr>
      </p:pic>
      <p:sp>
        <p:nvSpPr>
          <p:cNvPr id="3" name="Content Placeholder 2"/>
          <p:cNvSpPr>
            <a:spLocks noGrp="1"/>
          </p:cNvSpPr>
          <p:nvPr>
            <p:ph idx="1"/>
          </p:nvPr>
        </p:nvSpPr>
        <p:spPr/>
        <p:txBody>
          <a:bodyPr/>
          <a:lstStyle/>
          <a:p>
            <a:pPr marL="0" indent="0" algn="ctr">
              <a:buNone/>
            </a:pPr>
            <a:r>
              <a:rPr lang="en-US" sz="1800" dirty="0"/>
              <a:t>“</a:t>
            </a:r>
            <a:r>
              <a:rPr lang="en-GB" sz="1800" i="1" dirty="0"/>
              <a:t>There are almost as many different definitions of leadership as there are persons who have attempted to define the concept”- Stogdill &amp; Bass</a:t>
            </a:r>
          </a:p>
          <a:p>
            <a:pPr marL="0" indent="0">
              <a:buNone/>
            </a:pPr>
            <a:endParaRPr lang="en-GB" sz="1800" i="1" dirty="0"/>
          </a:p>
          <a:p>
            <a:pPr marL="0" indent="0" algn="ctr">
              <a:buNone/>
            </a:pPr>
            <a:r>
              <a:rPr lang="en-GB" sz="2000" dirty="0">
                <a:solidFill>
                  <a:srgbClr val="0000FF"/>
                </a:solidFill>
              </a:rPr>
              <a:t>With so many different definitions, why encourage future leaders?</a:t>
            </a:r>
          </a:p>
          <a:p>
            <a:pPr marL="0" indent="0">
              <a:buNone/>
            </a:pPr>
            <a:endParaRPr lang="en-GB" sz="1800" dirty="0"/>
          </a:p>
          <a:p>
            <a:pPr marL="0" indent="0">
              <a:buNone/>
            </a:pPr>
            <a:r>
              <a:rPr lang="en-GB" sz="1800" dirty="0"/>
              <a:t>Because, we will always need leaders!</a:t>
            </a:r>
            <a:r>
              <a:rPr lang="en-US" sz="1800" dirty="0"/>
              <a:t> Empowering future leaders lets us know that the sustainability of our organisation is in good hands. Not only that, but it gives people a voice and the chance to come out of the shadows and be recognised. At REACH we don’t believe you have to be a born leader, but are committed to learning and sharing knowledge and experience with others. </a:t>
            </a:r>
          </a:p>
          <a:p>
            <a:pPr marL="0" indent="0">
              <a:buNone/>
            </a:pPr>
            <a:endParaRPr lang="en-US" sz="1800" dirty="0"/>
          </a:p>
          <a:p>
            <a:pPr marL="0" indent="0">
              <a:buNone/>
            </a:pPr>
            <a:r>
              <a:rPr lang="en-US" sz="1800" dirty="0"/>
              <a:t>If, by the time we finish this presentation you haven’t identified at least 5 employees who are destined to by future leaders then I will give you £5 from my own pocket!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4" name="Title 1"/>
          <p:cNvSpPr txBox="1">
            <a:spLocks/>
          </p:cNvSpPr>
          <p:nvPr/>
        </p:nvSpPr>
        <p:spPr>
          <a:xfrm>
            <a:off x="457200" y="457200"/>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dirty="0">
                <a:solidFill>
                  <a:schemeClr val="accent6">
                    <a:lumMod val="75000"/>
                  </a:schemeClr>
                </a:solidFill>
                <a:effectLst>
                  <a:outerShdw blurRad="50800" dist="38100" dir="2700000" algn="tl" rotWithShape="0">
                    <a:schemeClr val="bg1">
                      <a:lumMod val="65000"/>
                      <a:alpha val="43000"/>
                    </a:schemeClr>
                  </a:outerShdw>
                </a:effectLst>
              </a:rPr>
              <a:t>Why encourage future leaders?</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sp>
        <p:nvSpPr>
          <p:cNvPr id="5" name="TextBox 4"/>
          <p:cNvSpPr txBox="1"/>
          <p:nvPr/>
        </p:nvSpPr>
        <p:spPr>
          <a:xfrm>
            <a:off x="7046586" y="1844314"/>
            <a:ext cx="246552" cy="276999"/>
          </a:xfrm>
          <a:prstGeom prst="rect">
            <a:avLst/>
          </a:prstGeom>
          <a:noFill/>
        </p:spPr>
        <p:txBody>
          <a:bodyPr wrap="square" rtlCol="0">
            <a:spAutoFit/>
          </a:bodyPr>
          <a:lstStyle/>
          <a:p>
            <a:r>
              <a:rPr lang="en-US" sz="1200" b="1" dirty="0"/>
              <a:t>5</a:t>
            </a:r>
          </a:p>
        </p:txBody>
      </p:sp>
    </p:spTree>
    <p:extLst>
      <p:ext uri="{BB962C8B-B14F-4D97-AF65-F5344CB8AC3E}">
        <p14:creationId xmlns:p14="http://schemas.microsoft.com/office/powerpoint/2010/main" val="238138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457200" y="274638"/>
            <a:ext cx="3650337" cy="1143000"/>
          </a:xfrm>
        </p:spPr>
        <p:txBody>
          <a:bodyPr/>
          <a:lstStyle/>
          <a:p>
            <a:pPr algn="l"/>
            <a:r>
              <a:rPr lang="en-US" dirty="0">
                <a:solidFill>
                  <a:schemeClr val="accent6">
                    <a:lumMod val="75000"/>
                  </a:schemeClr>
                </a:solidFill>
                <a:effectLst>
                  <a:outerShdw blurRad="50800" dist="38100" dir="2700000" algn="tl" rotWithShape="0">
                    <a:schemeClr val="bg1">
                      <a:lumMod val="65000"/>
                      <a:alpha val="43000"/>
                    </a:schemeClr>
                  </a:outerShdw>
                </a:effectLst>
              </a:rPr>
              <a:t>Who</a:t>
            </a:r>
            <a:r>
              <a:rPr lang="en-GB" dirty="0">
                <a:solidFill>
                  <a:schemeClr val="accent6">
                    <a:lumMod val="75000"/>
                  </a:schemeClr>
                </a:solidFill>
                <a:effectLst>
                  <a:outerShdw blurRad="50800" dist="38100" dir="2700000" algn="tl" rotWithShape="0">
                    <a:schemeClr val="bg1">
                      <a:lumMod val="65000"/>
                      <a:alpha val="43000"/>
                    </a:schemeClr>
                  </a:outerShdw>
                </a:effectLst>
              </a:rPr>
              <a:t> are we?</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sp>
        <p:nvSpPr>
          <p:cNvPr id="3" name="Content Placeholder 2"/>
          <p:cNvSpPr>
            <a:spLocks noGrp="1"/>
          </p:cNvSpPr>
          <p:nvPr>
            <p:ph idx="1"/>
          </p:nvPr>
        </p:nvSpPr>
        <p:spPr>
          <a:xfrm>
            <a:off x="457200" y="1396613"/>
            <a:ext cx="8229600" cy="3291347"/>
          </a:xfrm>
        </p:spPr>
        <p:txBody>
          <a:bodyPr>
            <a:normAutofit/>
          </a:bodyPr>
          <a:lstStyle/>
          <a:p>
            <a:pPr marL="0" indent="0">
              <a:buNone/>
            </a:pPr>
            <a:r>
              <a:rPr lang="en-US" sz="2000" b="1" dirty="0">
                <a:solidFill>
                  <a:srgbClr val="0000FF"/>
                </a:solidFill>
              </a:rPr>
              <a:t>REACH</a:t>
            </a:r>
            <a:r>
              <a:rPr lang="en-US" sz="2000" dirty="0"/>
              <a:t> </a:t>
            </a:r>
            <a:r>
              <a:rPr lang="en-US" sz="1800" dirty="0"/>
              <a:t>is a group of inspiring leadership development coaches, offering tailored programmes within the workplace. </a:t>
            </a:r>
            <a:r>
              <a:rPr lang="en-GB" sz="1800" dirty="0"/>
              <a:t>We are committed to helping organisation recognise the potential of their future leaders by identifying key skills and developing their potential to become successful transformational leaders.</a:t>
            </a:r>
          </a:p>
          <a:p>
            <a:pPr marL="0" indent="0">
              <a:buNone/>
            </a:pPr>
            <a:endParaRPr lang="en-GB" sz="1800" dirty="0"/>
          </a:p>
          <a:p>
            <a:pPr marL="0" indent="0">
              <a:buNone/>
            </a:pPr>
            <a:r>
              <a:rPr lang="en-US" sz="1800" dirty="0"/>
              <a:t>We have been running for over 6 years and the teams combined experience amounts to nearly 110 years!</a:t>
            </a:r>
            <a:r>
              <a:rPr lang="en-GB" sz="1800" dirty="0"/>
              <a:t> We want to share that knowledge with </a:t>
            </a:r>
            <a:r>
              <a:rPr lang="en-GB" sz="1800" b="1" u="sng" dirty="0">
                <a:solidFill>
                  <a:schemeClr val="accent6">
                    <a:lumMod val="75000"/>
                  </a:schemeClr>
                </a:solidFill>
              </a:rPr>
              <a:t>YOU</a:t>
            </a:r>
            <a:r>
              <a:rPr lang="en-GB" sz="1800" dirty="0"/>
              <a:t>!</a:t>
            </a:r>
          </a:p>
          <a:p>
            <a:pPr marL="0" indent="0">
              <a:buNone/>
            </a:pPr>
            <a:endParaRPr lang="en-US" sz="1800" dirty="0"/>
          </a:p>
          <a:p>
            <a:pPr marL="0" indent="0">
              <a:buNone/>
            </a:pPr>
            <a:endParaRPr lang="en-US" sz="2000" dirty="0"/>
          </a:p>
        </p:txBody>
      </p:sp>
      <p:pic>
        <p:nvPicPr>
          <p:cNvPr id="6" name="Picture 5"/>
          <p:cNvPicPr>
            <a:picLocks noChangeAspect="1"/>
          </p:cNvPicPr>
          <p:nvPr/>
        </p:nvPicPr>
        <p:blipFill rotWithShape="1">
          <a:blip r:embed="rId3"/>
          <a:srcRect l="8147" r="6133" b="54746"/>
          <a:stretch/>
        </p:blipFill>
        <p:spPr>
          <a:xfrm>
            <a:off x="743140" y="5282398"/>
            <a:ext cx="7620564" cy="1575601"/>
          </a:xfrm>
          <a:prstGeom prst="rect">
            <a:avLst/>
          </a:prstGeom>
        </p:spPr>
      </p:pic>
      <p:pic>
        <p:nvPicPr>
          <p:cNvPr id="9" name="Picture 8"/>
          <p:cNvPicPr>
            <a:picLocks noChangeAspect="1"/>
          </p:cNvPicPr>
          <p:nvPr/>
        </p:nvPicPr>
        <p:blipFill rotWithShape="1">
          <a:blip r:embed="rId4"/>
          <a:srcRect l="4375" t="7140" r="4862" b="4686"/>
          <a:stretch/>
        </p:blipFill>
        <p:spPr>
          <a:xfrm>
            <a:off x="7147656" y="121591"/>
            <a:ext cx="1414278" cy="1296048"/>
          </a:xfrm>
          <a:prstGeom prst="rect">
            <a:avLst/>
          </a:prstGeom>
        </p:spPr>
      </p:pic>
    </p:spTree>
    <p:extLst>
      <p:ext uri="{BB962C8B-B14F-4D97-AF65-F5344CB8AC3E}">
        <p14:creationId xmlns:p14="http://schemas.microsoft.com/office/powerpoint/2010/main" val="1245390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
        <p:nvSpPr>
          <p:cNvPr id="3" name="Title 1"/>
          <p:cNvSpPr>
            <a:spLocks noGrp="1"/>
          </p:cNvSpPr>
          <p:nvPr>
            <p:ph type="title"/>
          </p:nvPr>
        </p:nvSpPr>
        <p:spPr>
          <a:xfrm>
            <a:off x="0" y="108080"/>
            <a:ext cx="9144000" cy="999738"/>
          </a:xfrm>
        </p:spPr>
        <p:txBody>
          <a:bodyPr>
            <a:noAutofit/>
          </a:bodyPr>
          <a:lstStyle/>
          <a:p>
            <a:r>
              <a:rPr lang="en-GB" dirty="0">
                <a:solidFill>
                  <a:schemeClr val="accent6">
                    <a:lumMod val="75000"/>
                  </a:schemeClr>
                </a:solidFill>
                <a:effectLst>
                  <a:outerShdw blurRad="50800" dist="38100" dir="2700000" algn="tl" rotWithShape="0">
                    <a:schemeClr val="bg1">
                      <a:lumMod val="65000"/>
                      <a:alpha val="43000"/>
                    </a:schemeClr>
                  </a:outerShdw>
                </a:effectLst>
              </a:rPr>
              <a:t>What is Transformational Leadership?</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pic>
        <p:nvPicPr>
          <p:cNvPr id="5" name="Picture 4"/>
          <p:cNvPicPr>
            <a:picLocks noChangeAspect="1"/>
          </p:cNvPicPr>
          <p:nvPr/>
        </p:nvPicPr>
        <p:blipFill rotWithShape="1">
          <a:blip r:embed="rId3"/>
          <a:srcRect l="5623" t="1715" r="3714" b="2913"/>
          <a:stretch/>
        </p:blipFill>
        <p:spPr>
          <a:xfrm>
            <a:off x="5066864" y="2918154"/>
            <a:ext cx="3668025" cy="3668411"/>
          </a:xfrm>
          <a:prstGeom prst="rect">
            <a:avLst/>
          </a:prstGeom>
        </p:spPr>
      </p:pic>
      <p:sp>
        <p:nvSpPr>
          <p:cNvPr id="7" name="TextBox 6"/>
          <p:cNvSpPr txBox="1"/>
          <p:nvPr/>
        </p:nvSpPr>
        <p:spPr>
          <a:xfrm>
            <a:off x="439198" y="1539228"/>
            <a:ext cx="4627666" cy="1754327"/>
          </a:xfrm>
          <a:prstGeom prst="rect">
            <a:avLst/>
          </a:prstGeom>
          <a:noFill/>
        </p:spPr>
        <p:txBody>
          <a:bodyPr wrap="square" rtlCol="0">
            <a:spAutoFit/>
          </a:bodyPr>
          <a:lstStyle/>
          <a:p>
            <a:r>
              <a:rPr lang="en-US" i="1" dirty="0"/>
              <a:t>“leaders broaden and elevate the interests of their employees, when they generate awareness and acceptance of the purposes and mission of the group, and when they stir their employees to look beyond their own self-interest for the good of the group” </a:t>
            </a:r>
            <a:r>
              <a:rPr lang="mr-IN" i="1" dirty="0"/>
              <a:t>–</a:t>
            </a:r>
            <a:r>
              <a:rPr lang="en-US" i="1" dirty="0"/>
              <a:t> Bass </a:t>
            </a:r>
          </a:p>
        </p:txBody>
      </p:sp>
      <p:sp>
        <p:nvSpPr>
          <p:cNvPr id="9" name="TextBox 8"/>
          <p:cNvSpPr txBox="1"/>
          <p:nvPr/>
        </p:nvSpPr>
        <p:spPr>
          <a:xfrm>
            <a:off x="5066864" y="1539228"/>
            <a:ext cx="3823794" cy="1138773"/>
          </a:xfrm>
          <a:prstGeom prst="rect">
            <a:avLst/>
          </a:prstGeom>
          <a:noFill/>
        </p:spPr>
        <p:txBody>
          <a:bodyPr wrap="square" rtlCol="0">
            <a:spAutoFit/>
          </a:bodyPr>
          <a:lstStyle/>
          <a:p>
            <a:pPr algn="ctr"/>
            <a:r>
              <a:rPr lang="en-US" sz="2000" dirty="0"/>
              <a:t>5 practices of exemplary leadership</a:t>
            </a:r>
          </a:p>
          <a:p>
            <a:pPr algn="ctr"/>
            <a:r>
              <a:rPr lang="en-US" sz="2800" dirty="0"/>
              <a:t> </a:t>
            </a:r>
            <a:r>
              <a:rPr lang="mr-IN" dirty="0"/>
              <a:t>–</a:t>
            </a:r>
            <a:r>
              <a:rPr lang="en-US" dirty="0"/>
              <a:t> Kouzes &amp; Posner</a:t>
            </a:r>
          </a:p>
        </p:txBody>
      </p:sp>
      <p:sp>
        <p:nvSpPr>
          <p:cNvPr id="10" name="TextBox 9"/>
          <p:cNvSpPr txBox="1"/>
          <p:nvPr/>
        </p:nvSpPr>
        <p:spPr>
          <a:xfrm>
            <a:off x="4303720" y="2871072"/>
            <a:ext cx="246552" cy="276999"/>
          </a:xfrm>
          <a:prstGeom prst="rect">
            <a:avLst/>
          </a:prstGeom>
          <a:noFill/>
        </p:spPr>
        <p:txBody>
          <a:bodyPr wrap="square" rtlCol="0">
            <a:spAutoFit/>
          </a:bodyPr>
          <a:lstStyle/>
          <a:p>
            <a:r>
              <a:rPr lang="en-US" sz="1200" b="1" dirty="0"/>
              <a:t>6</a:t>
            </a:r>
          </a:p>
        </p:txBody>
      </p:sp>
      <p:sp>
        <p:nvSpPr>
          <p:cNvPr id="12" name="TextBox 11"/>
          <p:cNvSpPr txBox="1"/>
          <p:nvPr/>
        </p:nvSpPr>
        <p:spPr>
          <a:xfrm>
            <a:off x="7942036" y="2209083"/>
            <a:ext cx="246552" cy="276999"/>
          </a:xfrm>
          <a:prstGeom prst="rect">
            <a:avLst/>
          </a:prstGeom>
          <a:noFill/>
        </p:spPr>
        <p:txBody>
          <a:bodyPr wrap="square" rtlCol="0">
            <a:spAutoFit/>
          </a:bodyPr>
          <a:lstStyle/>
          <a:p>
            <a:r>
              <a:rPr lang="en-US" sz="1200" b="1" dirty="0"/>
              <a:t>7</a:t>
            </a:r>
          </a:p>
        </p:txBody>
      </p:sp>
      <p:sp>
        <p:nvSpPr>
          <p:cNvPr id="13" name="TextBox 12"/>
          <p:cNvSpPr txBox="1"/>
          <p:nvPr/>
        </p:nvSpPr>
        <p:spPr>
          <a:xfrm>
            <a:off x="8276146" y="6302605"/>
            <a:ext cx="246552" cy="276999"/>
          </a:xfrm>
          <a:prstGeom prst="rect">
            <a:avLst/>
          </a:prstGeom>
          <a:noFill/>
        </p:spPr>
        <p:txBody>
          <a:bodyPr wrap="square" rtlCol="0">
            <a:spAutoFit/>
          </a:bodyPr>
          <a:lstStyle/>
          <a:p>
            <a:r>
              <a:rPr lang="en-US" sz="1200" b="1" dirty="0"/>
              <a:t>8</a:t>
            </a:r>
          </a:p>
        </p:txBody>
      </p:sp>
    </p:spTree>
    <p:extLst>
      <p:ext uri="{BB962C8B-B14F-4D97-AF65-F5344CB8AC3E}">
        <p14:creationId xmlns:p14="http://schemas.microsoft.com/office/powerpoint/2010/main" val="1738328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t="39189"/>
          <a:stretch/>
        </p:blipFill>
        <p:spPr>
          <a:xfrm>
            <a:off x="0" y="5588063"/>
            <a:ext cx="9143999" cy="1269937"/>
          </a:xfrm>
          <a:prstGeom prst="rect">
            <a:avLst/>
          </a:prstGeom>
        </p:spPr>
      </p:pic>
      <p:pic>
        <p:nvPicPr>
          <p:cNvPr id="4" name="Picture 3"/>
          <p:cNvPicPr>
            <a:picLocks noChangeAspect="1"/>
          </p:cNvPicPr>
          <p:nvPr/>
        </p:nvPicPr>
        <p:blipFill rotWithShape="1">
          <a:blip r:embed="rId3">
            <a:alphaModFix amt="54000"/>
          </a:blip>
          <a:srcRect l="10820" t="14425" r="11208" b="10672"/>
          <a:stretch/>
        </p:blipFill>
        <p:spPr>
          <a:xfrm>
            <a:off x="457200" y="481264"/>
            <a:ext cx="8229599" cy="5845426"/>
          </a:xfrm>
          <a:prstGeom prst="rect">
            <a:avLst/>
          </a:prstGeom>
        </p:spPr>
      </p:pic>
      <p:sp>
        <p:nvSpPr>
          <p:cNvPr id="3" name="Content Placeholder 2"/>
          <p:cNvSpPr>
            <a:spLocks noGrp="1"/>
          </p:cNvSpPr>
          <p:nvPr>
            <p:ph idx="1"/>
          </p:nvPr>
        </p:nvSpPr>
        <p:spPr>
          <a:xfrm>
            <a:off x="457199" y="1574570"/>
            <a:ext cx="8229600" cy="3761870"/>
          </a:xfrm>
        </p:spPr>
        <p:txBody>
          <a:bodyPr>
            <a:normAutofit fontScale="62500" lnSpcReduction="20000"/>
          </a:bodyPr>
          <a:lstStyle/>
          <a:p>
            <a:pPr marL="0" indent="0">
              <a:buNone/>
            </a:pPr>
            <a:endParaRPr lang="en-US" dirty="0"/>
          </a:p>
          <a:p>
            <a:pPr marL="0" indent="0">
              <a:buNone/>
            </a:pPr>
            <a:r>
              <a:rPr lang="en-US" sz="2900" dirty="0"/>
              <a:t>Our 6-day intensive course condenses years of experience and research to provide your leaders with the tools to move forward and become successful leaders.</a:t>
            </a:r>
          </a:p>
          <a:p>
            <a:pPr marL="0" indent="0">
              <a:buNone/>
            </a:pPr>
            <a:endParaRPr lang="en-US" sz="2900" dirty="0"/>
          </a:p>
          <a:p>
            <a:pPr marL="0" indent="0">
              <a:buNone/>
            </a:pPr>
            <a:r>
              <a:rPr lang="en-US" sz="2900" dirty="0"/>
              <a:t>Through an immersive and practical approach, your future leaders will gain the confidence to motivate others and adapt to future leadership challenges. </a:t>
            </a:r>
          </a:p>
          <a:p>
            <a:pPr marL="0" indent="0">
              <a:buNone/>
            </a:pPr>
            <a:endParaRPr lang="en-US" sz="2900" dirty="0"/>
          </a:p>
          <a:p>
            <a:pPr marL="0" indent="0">
              <a:buNone/>
            </a:pPr>
            <a:r>
              <a:rPr lang="en-US" sz="2900" dirty="0"/>
              <a:t>Days 1 to 5: On-site practical experience </a:t>
            </a:r>
          </a:p>
          <a:p>
            <a:pPr marL="0" indent="0">
              <a:buNone/>
            </a:pPr>
            <a:r>
              <a:rPr lang="en-US" sz="2900" dirty="0"/>
              <a:t>Day 6: The Leadership Challenge away day, putting your new leadership skills to the test!</a:t>
            </a:r>
          </a:p>
          <a:p>
            <a:pPr marL="0" indent="0">
              <a:buNone/>
            </a:pPr>
            <a:endParaRPr lang="en-US" sz="2900" dirty="0"/>
          </a:p>
          <a:p>
            <a:pPr marL="0" indent="0">
              <a:buNone/>
            </a:pPr>
            <a:r>
              <a:rPr lang="en-US" sz="2900" dirty="0"/>
              <a:t>Upon successful completion you will receive a quality assured certificate, recognised by CPD (further CPD information can be found on our website www.reachld.co.uk)</a:t>
            </a:r>
          </a:p>
          <a:p>
            <a:pPr marL="0" indent="0">
              <a:buNone/>
            </a:pPr>
            <a:endParaRPr lang="en-US" dirty="0"/>
          </a:p>
          <a:p>
            <a:pPr marL="0" indent="0">
              <a:buNone/>
            </a:pPr>
            <a:endParaRPr lang="en-US" dirty="0"/>
          </a:p>
        </p:txBody>
      </p:sp>
      <p:sp>
        <p:nvSpPr>
          <p:cNvPr id="2" name="Title 1"/>
          <p:cNvSpPr>
            <a:spLocks noGrp="1"/>
          </p:cNvSpPr>
          <p:nvPr>
            <p:ph type="title"/>
          </p:nvPr>
        </p:nvSpPr>
        <p:spPr>
          <a:xfrm>
            <a:off x="457200" y="274638"/>
            <a:ext cx="8229600" cy="833180"/>
          </a:xfrm>
        </p:spPr>
        <p:txBody>
          <a:bodyPr/>
          <a:lstStyle/>
          <a:p>
            <a:r>
              <a:rPr lang="en-GB" dirty="0">
                <a:solidFill>
                  <a:schemeClr val="accent6">
                    <a:lumMod val="75000"/>
                  </a:schemeClr>
                </a:solidFill>
                <a:effectLst>
                  <a:outerShdw blurRad="50800" dist="38100" dir="2700000" algn="tl" rotWithShape="0">
                    <a:schemeClr val="bg1">
                      <a:lumMod val="65000"/>
                      <a:alpha val="43000"/>
                    </a:schemeClr>
                  </a:outerShdw>
                </a:effectLst>
              </a:rPr>
              <a:t>Our Programme</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pic>
        <p:nvPicPr>
          <p:cNvPr id="7" name="Picture 6"/>
          <p:cNvPicPr>
            <a:picLocks noChangeAspect="1"/>
          </p:cNvPicPr>
          <p:nvPr/>
        </p:nvPicPr>
        <p:blipFill rotWithShape="1">
          <a:blip r:embed="rId4"/>
          <a:srcRect l="10277" t="17047" r="9502" b="17371"/>
          <a:stretch/>
        </p:blipFill>
        <p:spPr>
          <a:xfrm>
            <a:off x="552944" y="123016"/>
            <a:ext cx="1215899" cy="1294622"/>
          </a:xfrm>
          <a:prstGeom prst="rect">
            <a:avLst/>
          </a:prstGeom>
        </p:spPr>
      </p:pic>
      <p:sp>
        <p:nvSpPr>
          <p:cNvPr id="8" name="Rectangle 7"/>
          <p:cNvSpPr/>
          <p:nvPr/>
        </p:nvSpPr>
        <p:spPr>
          <a:xfrm>
            <a:off x="1984807" y="1133929"/>
            <a:ext cx="5174388" cy="400110"/>
          </a:xfrm>
          <a:prstGeom prst="rect">
            <a:avLst/>
          </a:prstGeom>
        </p:spPr>
        <p:txBody>
          <a:bodyPr wrap="none">
            <a:spAutoFit/>
          </a:bodyPr>
          <a:lstStyle/>
          <a:p>
            <a:pPr algn="ctr"/>
            <a:r>
              <a:rPr lang="en-US" sz="2000" dirty="0">
                <a:solidFill>
                  <a:srgbClr val="0000FF"/>
                </a:solidFill>
              </a:rPr>
              <a:t>People learn best when they love what they do!</a:t>
            </a:r>
          </a:p>
        </p:txBody>
      </p:sp>
      <p:sp>
        <p:nvSpPr>
          <p:cNvPr id="11" name="TextBox 10"/>
          <p:cNvSpPr txBox="1"/>
          <p:nvPr/>
        </p:nvSpPr>
        <p:spPr>
          <a:xfrm>
            <a:off x="1564495" y="817556"/>
            <a:ext cx="246552" cy="276999"/>
          </a:xfrm>
          <a:prstGeom prst="rect">
            <a:avLst/>
          </a:prstGeom>
          <a:noFill/>
        </p:spPr>
        <p:txBody>
          <a:bodyPr wrap="square" rtlCol="0">
            <a:spAutoFit/>
          </a:bodyPr>
          <a:lstStyle/>
          <a:p>
            <a:r>
              <a:rPr lang="en-US" sz="1200" b="1" dirty="0"/>
              <a:t>9</a:t>
            </a:r>
          </a:p>
        </p:txBody>
      </p:sp>
    </p:spTree>
    <p:extLst>
      <p:ext uri="{BB962C8B-B14F-4D97-AF65-F5344CB8AC3E}">
        <p14:creationId xmlns:p14="http://schemas.microsoft.com/office/powerpoint/2010/main" val="2197146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0"/>
            <a:ext cx="9144000" cy="6858000"/>
          </a:xfrm>
          <a:prstGeom prst="rect">
            <a:avLst/>
          </a:prstGeom>
        </p:spPr>
      </p:pic>
      <p:sp>
        <p:nvSpPr>
          <p:cNvPr id="5" name="Title 1"/>
          <p:cNvSpPr txBox="1">
            <a:spLocks/>
          </p:cNvSpPr>
          <p:nvPr/>
        </p:nvSpPr>
        <p:spPr>
          <a:xfrm>
            <a:off x="609600" y="94570"/>
            <a:ext cx="8229600" cy="837618"/>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dirty="0">
                <a:solidFill>
                  <a:schemeClr val="accent6">
                    <a:lumMod val="75000"/>
                  </a:schemeClr>
                </a:solidFill>
                <a:effectLst>
                  <a:outerShdw blurRad="50800" dist="38100" dir="2700000" algn="tl" rotWithShape="0">
                    <a:schemeClr val="bg1">
                      <a:lumMod val="65000"/>
                      <a:alpha val="43000"/>
                    </a:schemeClr>
                  </a:outerShdw>
                </a:effectLst>
              </a:rPr>
              <a:t>Benefits to your organisation</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pic>
        <p:nvPicPr>
          <p:cNvPr id="6" name="Picture 5"/>
          <p:cNvPicPr>
            <a:picLocks noChangeAspect="1"/>
          </p:cNvPicPr>
          <p:nvPr/>
        </p:nvPicPr>
        <p:blipFill rotWithShape="1">
          <a:blip r:embed="rId3"/>
          <a:srcRect t="8116" b="51495"/>
          <a:stretch/>
        </p:blipFill>
        <p:spPr>
          <a:xfrm>
            <a:off x="0" y="4728489"/>
            <a:ext cx="9144000" cy="1013249"/>
          </a:xfrm>
          <a:prstGeom prst="rect">
            <a:avLst/>
          </a:prstGeom>
        </p:spPr>
      </p:pic>
      <p:pic>
        <p:nvPicPr>
          <p:cNvPr id="8" name="Picture 7"/>
          <p:cNvPicPr>
            <a:picLocks noChangeAspect="1"/>
          </p:cNvPicPr>
          <p:nvPr/>
        </p:nvPicPr>
        <p:blipFill rotWithShape="1">
          <a:blip r:embed="rId3"/>
          <a:srcRect t="60739"/>
          <a:stretch/>
        </p:blipFill>
        <p:spPr>
          <a:xfrm>
            <a:off x="0" y="5873049"/>
            <a:ext cx="9144000" cy="984951"/>
          </a:xfrm>
          <a:prstGeom prst="rect">
            <a:avLst/>
          </a:prstGeom>
        </p:spPr>
      </p:pic>
      <p:sp>
        <p:nvSpPr>
          <p:cNvPr id="9" name="TextBox 8"/>
          <p:cNvSpPr txBox="1"/>
          <p:nvPr/>
        </p:nvSpPr>
        <p:spPr>
          <a:xfrm>
            <a:off x="418861" y="1051219"/>
            <a:ext cx="8609502" cy="400110"/>
          </a:xfrm>
          <a:prstGeom prst="rect">
            <a:avLst/>
          </a:prstGeom>
          <a:noFill/>
        </p:spPr>
        <p:txBody>
          <a:bodyPr wrap="square" rtlCol="0">
            <a:spAutoFit/>
          </a:bodyPr>
          <a:lstStyle/>
          <a:p>
            <a:r>
              <a:rPr lang="en-US" sz="2000" dirty="0">
                <a:solidFill>
                  <a:srgbClr val="0000FF"/>
                </a:solidFill>
              </a:rPr>
              <a:t>Our proven track record shows how your organisation will benefit in the future.</a:t>
            </a:r>
          </a:p>
        </p:txBody>
      </p:sp>
      <p:sp>
        <p:nvSpPr>
          <p:cNvPr id="10" name="TextBox 9"/>
          <p:cNvSpPr txBox="1"/>
          <p:nvPr/>
        </p:nvSpPr>
        <p:spPr>
          <a:xfrm>
            <a:off x="837721" y="1922205"/>
            <a:ext cx="2607746" cy="2031325"/>
          </a:xfrm>
          <a:prstGeom prst="rect">
            <a:avLst/>
          </a:prstGeom>
          <a:noFill/>
        </p:spPr>
        <p:txBody>
          <a:bodyPr wrap="square" rtlCol="0">
            <a:spAutoFit/>
          </a:bodyPr>
          <a:lstStyle/>
          <a:p>
            <a:r>
              <a:rPr lang="en-US" dirty="0"/>
              <a:t>INCREASED:</a:t>
            </a:r>
          </a:p>
          <a:p>
            <a:pPr marL="285750" indent="-285750">
              <a:buFont typeface="Wingdings" charset="2"/>
              <a:buChar char="²"/>
            </a:pPr>
            <a:r>
              <a:rPr lang="en-US" dirty="0"/>
              <a:t>Customer satisfaction rates</a:t>
            </a:r>
          </a:p>
          <a:p>
            <a:pPr marL="285750" indent="-285750">
              <a:buFont typeface="Wingdings" charset="2"/>
              <a:buChar char="²"/>
            </a:pPr>
            <a:r>
              <a:rPr lang="en-US" dirty="0"/>
              <a:t>Productivity</a:t>
            </a:r>
          </a:p>
          <a:p>
            <a:pPr marL="285750" indent="-285750">
              <a:buFont typeface="Wingdings" charset="2"/>
              <a:buChar char="²"/>
            </a:pPr>
            <a:r>
              <a:rPr lang="en-US" dirty="0"/>
              <a:t>Employee moral</a:t>
            </a:r>
          </a:p>
          <a:p>
            <a:pPr marL="285750" indent="-285750">
              <a:buFont typeface="Wingdings" charset="2"/>
              <a:buChar char="²"/>
            </a:pPr>
            <a:r>
              <a:rPr lang="en-US" dirty="0"/>
              <a:t>Sales figures</a:t>
            </a:r>
          </a:p>
          <a:p>
            <a:endParaRPr lang="en-US" dirty="0"/>
          </a:p>
        </p:txBody>
      </p:sp>
      <p:sp>
        <p:nvSpPr>
          <p:cNvPr id="11" name="TextBox 10"/>
          <p:cNvSpPr txBox="1"/>
          <p:nvPr/>
        </p:nvSpPr>
        <p:spPr>
          <a:xfrm>
            <a:off x="5485723" y="1922205"/>
            <a:ext cx="3148213" cy="2862323"/>
          </a:xfrm>
          <a:prstGeom prst="rect">
            <a:avLst/>
          </a:prstGeom>
          <a:noFill/>
        </p:spPr>
        <p:txBody>
          <a:bodyPr wrap="square" rtlCol="0">
            <a:spAutoFit/>
          </a:bodyPr>
          <a:lstStyle/>
          <a:p>
            <a:r>
              <a:rPr lang="en-US" dirty="0"/>
              <a:t>DECREASED:</a:t>
            </a:r>
          </a:p>
          <a:p>
            <a:pPr marL="285750" indent="-285750">
              <a:buFont typeface="Wingdings" charset="2"/>
              <a:buChar char="²"/>
            </a:pPr>
            <a:r>
              <a:rPr lang="en-US" dirty="0"/>
              <a:t>Production time</a:t>
            </a:r>
          </a:p>
          <a:p>
            <a:pPr marL="285750" indent="-285750">
              <a:buFont typeface="Wingdings" charset="2"/>
              <a:buChar char="²"/>
            </a:pPr>
            <a:r>
              <a:rPr lang="en-US" dirty="0"/>
              <a:t>Employee turnover</a:t>
            </a:r>
          </a:p>
          <a:p>
            <a:pPr marL="285750" indent="-285750">
              <a:buFont typeface="Wingdings" charset="2"/>
              <a:buChar char="²"/>
            </a:pPr>
            <a:r>
              <a:rPr lang="en-US" dirty="0"/>
              <a:t>Additional labour costs</a:t>
            </a:r>
          </a:p>
          <a:p>
            <a:pPr marL="285750" indent="-285750">
              <a:buFont typeface="Wingdings" charset="2"/>
              <a:buChar char="²"/>
            </a:pPr>
            <a:r>
              <a:rPr lang="en-US" dirty="0"/>
              <a:t>Absences</a:t>
            </a:r>
          </a:p>
          <a:p>
            <a:pPr marL="285750" indent="-285750">
              <a:buFont typeface="Wingdings" charset="2"/>
              <a:buChar char="²"/>
            </a:pPr>
            <a:r>
              <a:rPr lang="en-US" dirty="0"/>
              <a:t>Grievances</a:t>
            </a:r>
          </a:p>
          <a:p>
            <a:pPr marL="285750" indent="-285750">
              <a:buFont typeface="Wingdings" charset="2"/>
              <a:buChar char="²"/>
            </a:pPr>
            <a:r>
              <a:rPr lang="en-US" dirty="0"/>
              <a:t>Employee and/or machinery downtime</a:t>
            </a:r>
          </a:p>
          <a:p>
            <a:pPr marL="285750" indent="-285750">
              <a:buFont typeface="Wingdings" charset="2"/>
              <a:buChar char="²"/>
            </a:pPr>
            <a:endParaRPr lang="en-US" dirty="0"/>
          </a:p>
          <a:p>
            <a:pPr marL="285750" indent="-285750">
              <a:buFont typeface="Wingdings" charset="2"/>
              <a:buChar char="²"/>
            </a:pPr>
            <a:endParaRPr lang="en-US" dirty="0"/>
          </a:p>
        </p:txBody>
      </p:sp>
      <p:sp>
        <p:nvSpPr>
          <p:cNvPr id="14" name="TextBox 13"/>
          <p:cNvSpPr txBox="1"/>
          <p:nvPr/>
        </p:nvSpPr>
        <p:spPr>
          <a:xfrm>
            <a:off x="3445466" y="2212713"/>
            <a:ext cx="2040257" cy="1200329"/>
          </a:xfrm>
          <a:prstGeom prst="rect">
            <a:avLst/>
          </a:prstGeom>
          <a:noFill/>
        </p:spPr>
        <p:txBody>
          <a:bodyPr wrap="square" rtlCol="0">
            <a:spAutoFit/>
          </a:bodyPr>
          <a:lstStyle/>
          <a:p>
            <a:pPr marL="285750" indent="-285750">
              <a:buFont typeface="Wingdings" charset="2"/>
              <a:buChar char="²"/>
            </a:pPr>
            <a:r>
              <a:rPr lang="en-US" dirty="0"/>
              <a:t>Referrals</a:t>
            </a:r>
          </a:p>
          <a:p>
            <a:pPr marL="285750" indent="-285750">
              <a:buFont typeface="Wingdings" charset="2"/>
              <a:buChar char="²"/>
            </a:pPr>
            <a:r>
              <a:rPr lang="en-US" dirty="0"/>
              <a:t>Productivity</a:t>
            </a:r>
          </a:p>
          <a:p>
            <a:pPr marL="285750" indent="-285750">
              <a:buFont typeface="Wingdings" charset="2"/>
              <a:buChar char="²"/>
            </a:pPr>
            <a:r>
              <a:rPr lang="en-US" dirty="0"/>
              <a:t>Quality of work</a:t>
            </a:r>
          </a:p>
          <a:p>
            <a:endParaRPr lang="en-US" dirty="0"/>
          </a:p>
        </p:txBody>
      </p:sp>
      <p:sp>
        <p:nvSpPr>
          <p:cNvPr id="15" name="Rounded Rectangle 14"/>
          <p:cNvSpPr/>
          <p:nvPr/>
        </p:nvSpPr>
        <p:spPr>
          <a:xfrm>
            <a:off x="729628" y="1922205"/>
            <a:ext cx="4620980" cy="2031325"/>
          </a:xfrm>
          <a:prstGeom prst="roundRect">
            <a:avLst/>
          </a:prstGeom>
          <a:noFill/>
          <a:ln>
            <a:solidFill>
              <a:schemeClr val="accent6">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6" name="Rounded Rectangle 15"/>
          <p:cNvSpPr/>
          <p:nvPr/>
        </p:nvSpPr>
        <p:spPr>
          <a:xfrm>
            <a:off x="5431675" y="1907593"/>
            <a:ext cx="3202261" cy="2348048"/>
          </a:xfrm>
          <a:prstGeom prst="roundRect">
            <a:avLst/>
          </a:prstGeom>
          <a:noFill/>
          <a:ln>
            <a:solidFill>
              <a:schemeClr val="accent6">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7" name="TextBox 16"/>
          <p:cNvSpPr txBox="1"/>
          <p:nvPr/>
        </p:nvSpPr>
        <p:spPr>
          <a:xfrm>
            <a:off x="8755327" y="4716978"/>
            <a:ext cx="367620" cy="276999"/>
          </a:xfrm>
          <a:prstGeom prst="rect">
            <a:avLst/>
          </a:prstGeom>
          <a:noFill/>
        </p:spPr>
        <p:txBody>
          <a:bodyPr wrap="square" rtlCol="0">
            <a:spAutoFit/>
          </a:bodyPr>
          <a:lstStyle/>
          <a:p>
            <a:r>
              <a:rPr lang="en-US" sz="1200" b="1" dirty="0"/>
              <a:t>10</a:t>
            </a:r>
          </a:p>
        </p:txBody>
      </p:sp>
    </p:spTree>
    <p:extLst>
      <p:ext uri="{BB962C8B-B14F-4D97-AF65-F5344CB8AC3E}">
        <p14:creationId xmlns:p14="http://schemas.microsoft.com/office/powerpoint/2010/main" val="1618857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0"/>
            <a:ext cx="9144000" cy="6858000"/>
          </a:xfrm>
          <a:prstGeom prst="rect">
            <a:avLst/>
          </a:prstGeom>
        </p:spPr>
      </p:pic>
      <p:sp>
        <p:nvSpPr>
          <p:cNvPr id="5" name="Title 1"/>
          <p:cNvSpPr txBox="1">
            <a:spLocks/>
          </p:cNvSpPr>
          <p:nvPr/>
        </p:nvSpPr>
        <p:spPr>
          <a:xfrm>
            <a:off x="609600" y="94570"/>
            <a:ext cx="8229600" cy="756558"/>
          </a:xfrm>
          <a:prstGeom prst="rect">
            <a:avLst/>
          </a:prstGeom>
        </p:spPr>
        <p:txBody>
          <a:bodyPr vert="horz" lIns="91440" tIns="45720" rIns="91440" bIns="45720" rtlCol="0" anchor="ctr">
            <a:normAutofit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dirty="0">
                <a:solidFill>
                  <a:schemeClr val="accent6">
                    <a:lumMod val="75000"/>
                  </a:schemeClr>
                </a:solidFill>
                <a:effectLst>
                  <a:outerShdw blurRad="50800" dist="38100" dir="2700000" algn="tl" rotWithShape="0">
                    <a:schemeClr val="bg1">
                      <a:lumMod val="65000"/>
                      <a:alpha val="43000"/>
                    </a:schemeClr>
                  </a:outerShdw>
                </a:effectLst>
              </a:rPr>
              <a:t>Why choose REACH?</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sp>
        <p:nvSpPr>
          <p:cNvPr id="6" name="TextBox 5"/>
          <p:cNvSpPr txBox="1"/>
          <p:nvPr/>
        </p:nvSpPr>
        <p:spPr>
          <a:xfrm>
            <a:off x="770163" y="1521438"/>
            <a:ext cx="8069037" cy="2308324"/>
          </a:xfrm>
          <a:prstGeom prst="rect">
            <a:avLst/>
          </a:prstGeom>
          <a:noFill/>
        </p:spPr>
        <p:txBody>
          <a:bodyPr wrap="square" rtlCol="0">
            <a:spAutoFit/>
          </a:bodyPr>
          <a:lstStyle/>
          <a:p>
            <a:pPr marL="285750" indent="-285750">
              <a:buFont typeface="Wingdings" charset="2"/>
              <a:buChar char="²"/>
            </a:pPr>
            <a:r>
              <a:rPr lang="en-US" dirty="0"/>
              <a:t>Uniquely tailored programme to suit your organisational needs</a:t>
            </a:r>
          </a:p>
          <a:p>
            <a:pPr marL="285750" indent="-285750">
              <a:buFont typeface="Wingdings" charset="2"/>
              <a:buChar char="²"/>
            </a:pPr>
            <a:r>
              <a:rPr lang="en-US" dirty="0"/>
              <a:t>Intimate groups of up to 10</a:t>
            </a:r>
          </a:p>
          <a:p>
            <a:pPr marL="285750" indent="-285750">
              <a:buFont typeface="Wingdings" charset="2"/>
              <a:buChar char="²"/>
            </a:pPr>
            <a:r>
              <a:rPr lang="en-US" dirty="0"/>
              <a:t>Learn where you work</a:t>
            </a:r>
          </a:p>
          <a:p>
            <a:pPr marL="285750" indent="-285750">
              <a:buFont typeface="Wingdings" charset="2"/>
              <a:buChar char="²"/>
            </a:pPr>
            <a:r>
              <a:rPr lang="en-US" dirty="0"/>
              <a:t>Post-programme guidance subscription for 6 months</a:t>
            </a:r>
          </a:p>
          <a:p>
            <a:pPr marL="285750" indent="-285750">
              <a:buFont typeface="Wingdings" charset="2"/>
              <a:buChar char="²"/>
            </a:pPr>
            <a:r>
              <a:rPr lang="en-US" dirty="0"/>
              <a:t>Accredited qualification</a:t>
            </a:r>
          </a:p>
          <a:p>
            <a:pPr marL="285750" indent="-285750">
              <a:buFont typeface="Wingdings" charset="2"/>
              <a:buChar char="²"/>
            </a:pPr>
            <a:r>
              <a:rPr lang="en-US" dirty="0"/>
              <a:t>Plus, with 100% success rate to date, we are so confident in our leadership development programmes that, if you don</a:t>
            </a:r>
            <a:r>
              <a:rPr lang="mr-IN" dirty="0"/>
              <a:t>’</a:t>
            </a:r>
            <a:r>
              <a:rPr lang="en-US" dirty="0"/>
              <a:t>t see results within the first 30-days we will give you your money back!</a:t>
            </a:r>
          </a:p>
        </p:txBody>
      </p:sp>
      <p:sp>
        <p:nvSpPr>
          <p:cNvPr id="9" name="TextBox 8"/>
          <p:cNvSpPr txBox="1"/>
          <p:nvPr/>
        </p:nvSpPr>
        <p:spPr>
          <a:xfrm>
            <a:off x="1864606" y="864638"/>
            <a:ext cx="5391143" cy="400110"/>
          </a:xfrm>
          <a:prstGeom prst="rect">
            <a:avLst/>
          </a:prstGeom>
          <a:noFill/>
        </p:spPr>
        <p:txBody>
          <a:bodyPr wrap="square" rtlCol="0">
            <a:spAutoFit/>
          </a:bodyPr>
          <a:lstStyle/>
          <a:p>
            <a:r>
              <a:rPr lang="en-US" sz="2000" dirty="0">
                <a:solidFill>
                  <a:srgbClr val="0000FF"/>
                </a:solidFill>
              </a:rPr>
              <a:t>We can help you REACH your leadership potential</a:t>
            </a:r>
          </a:p>
        </p:txBody>
      </p:sp>
    </p:spTree>
    <p:extLst>
      <p:ext uri="{BB962C8B-B14F-4D97-AF65-F5344CB8AC3E}">
        <p14:creationId xmlns:p14="http://schemas.microsoft.com/office/powerpoint/2010/main" val="1396839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6858000"/>
          </a:xfrm>
          <a:prstGeom prst="rect">
            <a:avLst/>
          </a:prstGeom>
        </p:spPr>
      </p:pic>
      <p:sp>
        <p:nvSpPr>
          <p:cNvPr id="5" name="Title 1"/>
          <p:cNvSpPr txBox="1">
            <a:spLocks/>
          </p:cNvSpPr>
          <p:nvPr/>
        </p:nvSpPr>
        <p:spPr>
          <a:xfrm>
            <a:off x="1356615" y="585023"/>
            <a:ext cx="6430770" cy="731876"/>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b="1" dirty="0">
                <a:solidFill>
                  <a:schemeClr val="accent6">
                    <a:lumMod val="75000"/>
                  </a:schemeClr>
                </a:solidFill>
              </a:rPr>
              <a:t>Thank you for your time</a:t>
            </a:r>
            <a:endParaRPr lang="en-US" dirty="0">
              <a:solidFill>
                <a:schemeClr val="accent6">
                  <a:lumMod val="75000"/>
                </a:schemeClr>
              </a:solidFill>
            </a:endParaRPr>
          </a:p>
        </p:txBody>
      </p:sp>
      <p:sp>
        <p:nvSpPr>
          <p:cNvPr id="6" name="Subtitle 2"/>
          <p:cNvSpPr txBox="1">
            <a:spLocks/>
          </p:cNvSpPr>
          <p:nvPr/>
        </p:nvSpPr>
        <p:spPr>
          <a:xfrm>
            <a:off x="1698223" y="1866457"/>
            <a:ext cx="5636956" cy="701949"/>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dirty="0">
                <a:solidFill>
                  <a:srgbClr val="3366FF"/>
                </a:solidFill>
              </a:rPr>
              <a:t>Are there any questions?</a:t>
            </a:r>
          </a:p>
        </p:txBody>
      </p:sp>
    </p:spTree>
    <p:extLst>
      <p:ext uri="{BB962C8B-B14F-4D97-AF65-F5344CB8AC3E}">
        <p14:creationId xmlns:p14="http://schemas.microsoft.com/office/powerpoint/2010/main" val="3398322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1191"/>
            <a:ext cx="8382000" cy="5749226"/>
          </a:xfrm>
        </p:spPr>
        <p:txBody>
          <a:bodyPr>
            <a:normAutofit fontScale="47500" lnSpcReduction="20000"/>
          </a:bodyPr>
          <a:lstStyle/>
          <a:p>
            <a:pPr marL="0" indent="0">
              <a:buNone/>
            </a:pPr>
            <a:r>
              <a:rPr lang="en-US" b="1" dirty="0"/>
              <a:t>Power Point References</a:t>
            </a:r>
          </a:p>
          <a:p>
            <a:endParaRPr lang="en-US" b="1" dirty="0"/>
          </a:p>
          <a:p>
            <a:pPr marL="514350" indent="-514350">
              <a:buFont typeface="+mj-lt"/>
              <a:buAutoNum type="arabicPeriod"/>
            </a:pPr>
            <a:r>
              <a:rPr lang="en-US" dirty="0"/>
              <a:t>Kotter, J., 2012. </a:t>
            </a:r>
            <a:r>
              <a:rPr lang="en-US" i="1" dirty="0"/>
              <a:t>Leading Change. </a:t>
            </a:r>
            <a:r>
              <a:rPr lang="en-US" dirty="0"/>
              <a:t>3 ed. USA: Harvard Business Review Press.</a:t>
            </a:r>
          </a:p>
          <a:p>
            <a:pPr marL="514350" indent="-514350">
              <a:buFont typeface="+mj-lt"/>
              <a:buAutoNum type="arabicPeriod"/>
            </a:pPr>
            <a:r>
              <a:rPr lang="en-US" dirty="0"/>
              <a:t>Syed, A., 2017. </a:t>
            </a:r>
            <a:r>
              <a:rPr lang="en-US" i="1" dirty="0"/>
              <a:t>People are not projects – lead them, don’t manage them: 10 tips for leading from the heart. </a:t>
            </a:r>
            <a:r>
              <a:rPr lang="en-US" dirty="0"/>
              <a:t>[Online] </a:t>
            </a:r>
            <a:br>
              <a:rPr lang="en-US" dirty="0"/>
            </a:br>
            <a:r>
              <a:rPr lang="en-US" dirty="0"/>
              <a:t>Available at: </a:t>
            </a:r>
            <a:r>
              <a:rPr lang="en-US" u="sng" dirty="0"/>
              <a:t>https://thriveglobal.com/stories/people-are-not-projects-lead-them-don-t-manage-them/</a:t>
            </a:r>
            <a:br>
              <a:rPr lang="en-US" dirty="0"/>
            </a:br>
            <a:r>
              <a:rPr lang="en-US" dirty="0"/>
              <a:t>[Accessed 1st April 2019].</a:t>
            </a:r>
          </a:p>
          <a:p>
            <a:pPr marL="514350" indent="-514350">
              <a:buFont typeface="+mj-lt"/>
              <a:buAutoNum type="arabicPeriod"/>
            </a:pPr>
            <a:r>
              <a:rPr lang="en-US" dirty="0"/>
              <a:t>Hustle Branding, 2019. </a:t>
            </a:r>
            <a:r>
              <a:rPr lang="en-US" i="1" dirty="0"/>
              <a:t>The 5 Super Skills Of Great Leaders. </a:t>
            </a:r>
            <a:r>
              <a:rPr lang="en-US" dirty="0"/>
              <a:t>[Online] </a:t>
            </a:r>
          </a:p>
          <a:p>
            <a:pPr marL="514350" indent="-514350">
              <a:buFont typeface="+mj-lt"/>
              <a:buAutoNum type="arabicPeriod"/>
            </a:pPr>
            <a:r>
              <a:rPr lang="en-US" dirty="0"/>
              <a:t>Northouse, P. G., 2016. </a:t>
            </a:r>
            <a:r>
              <a:rPr lang="en-US" i="1" dirty="0"/>
              <a:t>Leadership Theory &amp; Practice. </a:t>
            </a:r>
            <a:r>
              <a:rPr lang="en-US" dirty="0"/>
              <a:t>7th ed. London: Sage edge.</a:t>
            </a:r>
          </a:p>
          <a:p>
            <a:pPr marL="514350" indent="-514350">
              <a:buFont typeface="+mj-lt"/>
              <a:buAutoNum type="arabicPeriod"/>
            </a:pPr>
            <a:r>
              <a:rPr lang="en-US" dirty="0"/>
              <a:t>Stogdill, R. M. &amp; Bass, B. M., 2008. </a:t>
            </a:r>
            <a:r>
              <a:rPr lang="en-US" i="1" dirty="0"/>
              <a:t>Bass &amp; Stogdill's Handbook of Leadership: Theory, Research &amp; Managerial Applications. </a:t>
            </a:r>
            <a:r>
              <a:rPr lang="en-US" dirty="0"/>
              <a:t>4th ed. New York(NY): Free Press.</a:t>
            </a:r>
          </a:p>
          <a:p>
            <a:pPr marL="514350" indent="-514350">
              <a:buFont typeface="+mj-lt"/>
              <a:buAutoNum type="arabicPeriod"/>
            </a:pPr>
            <a:r>
              <a:rPr lang="en-US" dirty="0"/>
              <a:t>Bass, B. M., 1990. From transactional to transformational leadership: Learning to share the vision. </a:t>
            </a:r>
            <a:r>
              <a:rPr lang="en-US" i="1" dirty="0"/>
              <a:t>Organizational Dynamics, </a:t>
            </a:r>
            <a:r>
              <a:rPr lang="en-US" dirty="0"/>
              <a:t>Winter, 18(3), pp. 19-31.</a:t>
            </a:r>
          </a:p>
          <a:p>
            <a:pPr marL="514350" indent="-514350">
              <a:buFont typeface="+mj-lt"/>
              <a:buAutoNum type="arabicPeriod"/>
            </a:pPr>
            <a:r>
              <a:rPr lang="en-US" dirty="0"/>
              <a:t>Kouzes, J. M. &amp; Posner, B. Z., 2007. </a:t>
            </a:r>
            <a:r>
              <a:rPr lang="en-US" i="1" dirty="0"/>
              <a:t>The Leadership Challenge. </a:t>
            </a:r>
            <a:r>
              <a:rPr lang="en-US" dirty="0"/>
              <a:t>4th ed. San Francisco(CA): Jossey-Bass.</a:t>
            </a:r>
          </a:p>
          <a:p>
            <a:pPr marL="514350" indent="-514350">
              <a:buFont typeface="+mj-lt"/>
              <a:buAutoNum type="arabicPeriod"/>
            </a:pPr>
            <a:r>
              <a:rPr lang="it-IT" dirty="0"/>
              <a:t>Clavelle, J. T. &amp; Prado-Inzerillo, M. L., 2018. </a:t>
            </a:r>
            <a:r>
              <a:rPr lang="en-US" dirty="0"/>
              <a:t>Inspire others through transformational leadership. </a:t>
            </a:r>
            <a:r>
              <a:rPr lang="en-US" i="1" dirty="0"/>
              <a:t>American Nursing Today, </a:t>
            </a:r>
            <a:r>
              <a:rPr lang="en-US" dirty="0"/>
              <a:t>November.13(11).</a:t>
            </a:r>
            <a:r>
              <a:rPr lang="en-GB" dirty="0"/>
              <a:t> </a:t>
            </a:r>
            <a:r>
              <a:rPr lang="en-US" dirty="0"/>
              <a:t>Available at: </a:t>
            </a:r>
            <a:r>
              <a:rPr lang="en-US" u="sng" dirty="0">
                <a:hlinkClick r:id="rId2"/>
              </a:rPr>
              <a:t>http://hustlebranding.com/2014/04/03/the-5-super-skills-of-great-leaders/</a:t>
            </a:r>
            <a:r>
              <a:rPr lang="en-US" dirty="0"/>
              <a:t> [Accessed 1st April 2019].</a:t>
            </a:r>
            <a:endParaRPr lang="en-GB" dirty="0"/>
          </a:p>
          <a:p>
            <a:pPr marL="514350" indent="-514350">
              <a:buFont typeface="+mj-lt"/>
              <a:buAutoNum type="arabicPeriod"/>
            </a:pPr>
            <a:r>
              <a:rPr lang="en-US" dirty="0"/>
              <a:t>The CPD Certification Service, 2019. </a:t>
            </a:r>
            <a:r>
              <a:rPr lang="en-US" i="1" dirty="0"/>
              <a:t>CPD Providers. </a:t>
            </a:r>
            <a:r>
              <a:rPr lang="en-US" dirty="0"/>
              <a:t>[Online] </a:t>
            </a:r>
            <a:endParaRPr lang="en-GB" dirty="0"/>
          </a:p>
          <a:p>
            <a:pPr marL="514350" indent="-514350">
              <a:buFont typeface="+mj-lt"/>
              <a:buAutoNum type="arabicPeriod"/>
            </a:pPr>
            <a:r>
              <a:rPr lang="en-US" dirty="0"/>
              <a:t>Byham, W. C., 2017. </a:t>
            </a:r>
            <a:r>
              <a:rPr lang="en-US" i="1" dirty="0"/>
              <a:t>The Business Case for Leadership Development. </a:t>
            </a:r>
            <a:r>
              <a:rPr lang="en-US" dirty="0"/>
              <a:t>[Online] </a:t>
            </a:r>
            <a:br>
              <a:rPr lang="en-US" dirty="0"/>
            </a:br>
            <a:r>
              <a:rPr lang="en-US" dirty="0"/>
              <a:t>Available at: </a:t>
            </a:r>
            <a:r>
              <a:rPr lang="en-US" u="sng" dirty="0"/>
              <a:t>https://www.chieflearningofficer.com/2017/08/17/business-case-leadership-development/</a:t>
            </a:r>
            <a:br>
              <a:rPr lang="en-US" dirty="0"/>
            </a:br>
            <a:r>
              <a:rPr lang="en-US" dirty="0"/>
              <a:t>[Accessed 3rd April 2019].</a:t>
            </a:r>
          </a:p>
          <a:p>
            <a:pPr marL="0" indent="0">
              <a:buNone/>
            </a:pPr>
            <a:endParaRPr lang="en-US" dirty="0"/>
          </a:p>
        </p:txBody>
      </p:sp>
      <p:sp>
        <p:nvSpPr>
          <p:cNvPr id="4" name="Title 1"/>
          <p:cNvSpPr txBox="1">
            <a:spLocks/>
          </p:cNvSpPr>
          <p:nvPr/>
        </p:nvSpPr>
        <p:spPr>
          <a:xfrm>
            <a:off x="609600" y="94570"/>
            <a:ext cx="8229600" cy="756558"/>
          </a:xfrm>
          <a:prstGeom prst="rect">
            <a:avLst/>
          </a:prstGeom>
        </p:spPr>
        <p:txBody>
          <a:bodyPr vert="horz" lIns="91440" tIns="45720" rIns="91440" bIns="45720" rtlCol="0" anchor="ctr">
            <a:normAutofit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dirty="0">
                <a:solidFill>
                  <a:schemeClr val="accent6">
                    <a:lumMod val="75000"/>
                  </a:schemeClr>
                </a:solidFill>
                <a:effectLst>
                  <a:outerShdw blurRad="50800" dist="38100" dir="2700000" algn="tl" rotWithShape="0">
                    <a:schemeClr val="bg1">
                      <a:lumMod val="65000"/>
                      <a:alpha val="43000"/>
                    </a:schemeClr>
                  </a:outerShdw>
                </a:effectLst>
              </a:rPr>
              <a:t>References</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spTree>
    <p:extLst>
      <p:ext uri="{BB962C8B-B14F-4D97-AF65-F5344CB8AC3E}">
        <p14:creationId xmlns:p14="http://schemas.microsoft.com/office/powerpoint/2010/main" val="1967438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09600" y="94570"/>
            <a:ext cx="8229600" cy="756558"/>
          </a:xfrm>
          <a:prstGeom prst="rect">
            <a:avLst/>
          </a:prstGeom>
        </p:spPr>
        <p:txBody>
          <a:bodyPr vert="horz" lIns="91440" tIns="45720" rIns="91440" bIns="45720" rtlCol="0" anchor="ctr">
            <a:normAutofit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dirty="0">
                <a:solidFill>
                  <a:schemeClr val="accent6">
                    <a:lumMod val="75000"/>
                  </a:schemeClr>
                </a:solidFill>
                <a:effectLst>
                  <a:outerShdw blurRad="50800" dist="38100" dir="2700000" algn="tl" rotWithShape="0">
                    <a:schemeClr val="bg1">
                      <a:lumMod val="65000"/>
                      <a:alpha val="43000"/>
                    </a:schemeClr>
                  </a:outerShdw>
                </a:effectLst>
              </a:rPr>
              <a:t>References continued</a:t>
            </a:r>
            <a:endParaRPr lang="en-US" dirty="0">
              <a:solidFill>
                <a:schemeClr val="accent6">
                  <a:lumMod val="75000"/>
                </a:schemeClr>
              </a:solidFill>
              <a:effectLst>
                <a:outerShdw blurRad="50800" dist="38100" dir="2700000" algn="tl" rotWithShape="0">
                  <a:schemeClr val="bg1">
                    <a:lumMod val="65000"/>
                    <a:alpha val="43000"/>
                  </a:schemeClr>
                </a:outerShdw>
              </a:effectLst>
            </a:endParaRPr>
          </a:p>
        </p:txBody>
      </p:sp>
      <p:sp>
        <p:nvSpPr>
          <p:cNvPr id="2" name="Rectangle 1">
            <a:extLst>
              <a:ext uri="{FF2B5EF4-FFF2-40B4-BE49-F238E27FC236}">
                <a16:creationId xmlns:a16="http://schemas.microsoft.com/office/drawing/2014/main" id="{E718717A-81BA-584C-A7F8-43F25621470D}"/>
              </a:ext>
            </a:extLst>
          </p:cNvPr>
          <p:cNvSpPr/>
          <p:nvPr/>
        </p:nvSpPr>
        <p:spPr>
          <a:xfrm>
            <a:off x="360609" y="1135366"/>
            <a:ext cx="7559898" cy="5355312"/>
          </a:xfrm>
          <a:prstGeom prst="rect">
            <a:avLst/>
          </a:prstGeom>
        </p:spPr>
        <p:txBody>
          <a:bodyPr wrap="square">
            <a:spAutoFit/>
          </a:bodyPr>
          <a:lstStyle/>
          <a:p>
            <a:r>
              <a:rPr lang="en-US" dirty="0"/>
              <a:t>Further references included in booklet in addition to Power Point:</a:t>
            </a:r>
          </a:p>
          <a:p>
            <a:endParaRPr lang="en-US" dirty="0"/>
          </a:p>
          <a:p>
            <a:r>
              <a:rPr lang="de-DE" dirty="0"/>
              <a:t>Eisenbein, S. A. &amp; Boerner, S., 2013. </a:t>
            </a:r>
            <a:r>
              <a:rPr lang="en-US" dirty="0"/>
              <a:t>A double-edged sword: transformational leadership and individual creativity. </a:t>
            </a:r>
            <a:r>
              <a:rPr lang="en-US" i="1" dirty="0"/>
              <a:t>British Journal of Management, </a:t>
            </a:r>
            <a:r>
              <a:rPr lang="en-US" dirty="0"/>
              <a:t>Volume 24, pp. 54-68.</a:t>
            </a:r>
            <a:endParaRPr lang="en-GB" dirty="0"/>
          </a:p>
          <a:p>
            <a:r>
              <a:rPr lang="en-US" dirty="0"/>
              <a:t>Grogan, G., 2018. Five benefits of leadership and management apprenticeships. </a:t>
            </a:r>
            <a:r>
              <a:rPr lang="en-US" i="1" dirty="0"/>
              <a:t>Training Journal, </a:t>
            </a:r>
            <a:r>
              <a:rPr lang="en-US" dirty="0"/>
              <a:t>25th January.Volume Unknown.</a:t>
            </a:r>
            <a:endParaRPr lang="en-GB" dirty="0"/>
          </a:p>
          <a:p>
            <a:r>
              <a:rPr lang="en-US" dirty="0"/>
              <a:t>Jaques, E. &amp; Clement, S. D., 1994. </a:t>
            </a:r>
            <a:r>
              <a:rPr lang="en-US" i="1" dirty="0"/>
              <a:t>Executive Leadership: A Practical Guide to Managing Complexity. </a:t>
            </a:r>
            <a:r>
              <a:rPr lang="en-US" dirty="0"/>
              <a:t>2nd ed. Oxford: Blackwell Publishing.</a:t>
            </a:r>
            <a:endParaRPr lang="en-GB" dirty="0"/>
          </a:p>
          <a:p>
            <a:r>
              <a:rPr lang="en-US" dirty="0"/>
              <a:t>Kelly, D. R., 2014. </a:t>
            </a:r>
            <a:r>
              <a:rPr lang="en-US" i="1" dirty="0"/>
              <a:t>The Root of Leadership.. </a:t>
            </a:r>
            <a:r>
              <a:rPr lang="en-US" dirty="0"/>
              <a:t>[Online] </a:t>
            </a:r>
            <a:br>
              <a:rPr lang="en-US" dirty="0"/>
            </a:br>
            <a:r>
              <a:rPr lang="en-US" dirty="0"/>
              <a:t>Available at: </a:t>
            </a:r>
            <a:r>
              <a:rPr lang="en-US" u="sng" dirty="0"/>
              <a:t>http://www.leadershipissues.org/the-root-of-leadership/</a:t>
            </a:r>
            <a:br>
              <a:rPr lang="en-US" dirty="0"/>
            </a:br>
            <a:r>
              <a:rPr lang="en-US" dirty="0"/>
              <a:t>[Accessed 4th April 2019].</a:t>
            </a:r>
            <a:endParaRPr lang="en-GB" dirty="0"/>
          </a:p>
          <a:p>
            <a:r>
              <a:rPr lang="en-US" dirty="0"/>
              <a:t>Patel, D., 2017. </a:t>
            </a:r>
            <a:r>
              <a:rPr lang="en-US" i="1" dirty="0"/>
              <a:t>11 Powerful Traits Of Successful Leaders. </a:t>
            </a:r>
            <a:r>
              <a:rPr lang="en-US" dirty="0"/>
              <a:t>[Online] </a:t>
            </a:r>
            <a:br>
              <a:rPr lang="en-US" dirty="0"/>
            </a:br>
            <a:r>
              <a:rPr lang="en-US" dirty="0"/>
              <a:t>Available at: </a:t>
            </a:r>
            <a:r>
              <a:rPr lang="en-US" u="sng" dirty="0"/>
              <a:t>https://www.forbes.com/sites/deeppatel/2017/03/22/11-powerful-traits-of-successful-leaders/#62f7e3ae469f</a:t>
            </a:r>
            <a:br>
              <a:rPr lang="en-US" dirty="0"/>
            </a:br>
            <a:r>
              <a:rPr lang="en-US" dirty="0"/>
              <a:t>[Accessed 4th April 2019].</a:t>
            </a:r>
            <a:endParaRPr lang="en-GB" dirty="0"/>
          </a:p>
          <a:p>
            <a:r>
              <a:rPr lang="en-US" dirty="0"/>
              <a:t>Schedlitzki, D. &amp; Edwards, G., 2014. </a:t>
            </a:r>
            <a:r>
              <a:rPr lang="en-US" i="1" dirty="0"/>
              <a:t>Studying Leadership. </a:t>
            </a:r>
            <a:r>
              <a:rPr lang="en-US" dirty="0"/>
              <a:t>1st ed. London: SAGE.</a:t>
            </a:r>
            <a:endParaRPr lang="en-GB" dirty="0"/>
          </a:p>
          <a:p>
            <a:endParaRPr lang="en-US" dirty="0"/>
          </a:p>
          <a:p>
            <a:endParaRPr lang="en-GB" dirty="0"/>
          </a:p>
        </p:txBody>
      </p:sp>
    </p:spTree>
    <p:extLst>
      <p:ext uri="{BB962C8B-B14F-4D97-AF65-F5344CB8AC3E}">
        <p14:creationId xmlns:p14="http://schemas.microsoft.com/office/powerpoint/2010/main" val="3716083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967</TotalTime>
  <Words>868</Words>
  <Application>Microsoft Macintosh PowerPoint</Application>
  <PresentationFormat>On-screen Show (4:3)</PresentationFormat>
  <Paragraphs>120</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Wingdings</vt:lpstr>
      <vt:lpstr>Office Theme</vt:lpstr>
      <vt:lpstr>REACH  Leadership Development</vt:lpstr>
      <vt:lpstr>Leader v Manager</vt:lpstr>
      <vt:lpstr>PowerPoint Presentation</vt:lpstr>
      <vt:lpstr>PowerPoint Presentation</vt:lpstr>
      <vt:lpstr>Who are we?</vt:lpstr>
      <vt:lpstr>What is Transformational Leadership?</vt:lpstr>
      <vt:lpstr>Our Programme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REACH Leadership Training</dc:title>
  <dc:creator>Emma-Sian Davies</dc:creator>
  <cp:lastModifiedBy>Microsoft Office User</cp:lastModifiedBy>
  <cp:revision>65</cp:revision>
  <cp:lastPrinted>2019-04-15T15:18:57Z</cp:lastPrinted>
  <dcterms:created xsi:type="dcterms:W3CDTF">2019-04-15T12:09:44Z</dcterms:created>
  <dcterms:modified xsi:type="dcterms:W3CDTF">2019-04-17T13:38:08Z</dcterms:modified>
</cp:coreProperties>
</file>