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67" r:id="rId3"/>
    <p:sldId id="266" r:id="rId4"/>
    <p:sldId id="265" r:id="rId5"/>
    <p:sldId id="264" r:id="rId6"/>
    <p:sldId id="263" r:id="rId7"/>
    <p:sldId id="262" r:id="rId8"/>
    <p:sldId id="261" r:id="rId9"/>
    <p:sldId id="260" r:id="rId10"/>
    <p:sldId id="259"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4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A1934C-EDBB-424A-AEC1-9676CEB626C0}" type="datetimeFigureOut">
              <a:rPr lang="en-IN" smtClean="0"/>
              <a:t>22-10-2023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90A7A4-2A97-477A-B5F1-1A07E70334C8}" type="slidenum">
              <a:rPr lang="en-IN" smtClean="0"/>
              <a:t>‹#›</a:t>
            </a:fld>
            <a:endParaRPr lang="en-IN"/>
          </a:p>
        </p:txBody>
      </p:sp>
    </p:spTree>
    <p:extLst>
      <p:ext uri="{BB962C8B-B14F-4D97-AF65-F5344CB8AC3E}">
        <p14:creationId xmlns:p14="http://schemas.microsoft.com/office/powerpoint/2010/main" val="3751522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Introduction</a:t>
            </a:r>
          </a:p>
          <a:p>
            <a:pPr algn="just">
              <a:lnSpc>
                <a:spcPct val="200000"/>
              </a:lnSpc>
            </a:pPr>
            <a:r>
              <a:rPr lang="en-IN" sz="1800" dirty="0">
                <a:effectLst/>
                <a:latin typeface="Times New Roman" panose="02020603050405020304" pitchFamily="18" charset="0"/>
                <a:ea typeface="Times New Roman" panose="02020603050405020304" pitchFamily="18" charset="0"/>
              </a:rPr>
              <a:t>Hospitality industries are one of the widest growing organisations that heavily impact the economic, environmental as well and political factors of every nation. The following presentation will highlight the organisational backgrounds and business activities of the JW Marriott. Moreover, it will identify the important customers of the organisation and explain their appeals in this company named- JW Marriott. The nature of the hospitality industry will also be covered in this presentation by elaborating on their scope and role in their guest services. The importance and significance of the hospitality industry will also be highlighted actively as well as accurately by stating the ways hotels meet to satisfy customers' expectations.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3</a:t>
            </a:fld>
            <a:endParaRPr lang="en-IN"/>
          </a:p>
        </p:txBody>
      </p:sp>
    </p:spTree>
    <p:extLst>
      <p:ext uri="{BB962C8B-B14F-4D97-AF65-F5344CB8AC3E}">
        <p14:creationId xmlns:p14="http://schemas.microsoft.com/office/powerpoint/2010/main" val="2471644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Company Overview</a:t>
            </a:r>
          </a:p>
          <a:p>
            <a:pPr algn="just">
              <a:lnSpc>
                <a:spcPct val="200000"/>
              </a:lnSpc>
            </a:pPr>
            <a:r>
              <a:rPr lang="en-IN" sz="1800" dirty="0">
                <a:effectLst/>
                <a:latin typeface="Times New Roman" panose="02020603050405020304" pitchFamily="18" charset="0"/>
                <a:ea typeface="Times New Roman" panose="02020603050405020304" pitchFamily="18" charset="0"/>
              </a:rPr>
              <a:t>JW Marriott is a five-star hospitality industry that has been providing hospital and guest services to their customers for more than 20 years. The organisation was founded in 1984 by the founder Sir, Willard Marriott to provide restaurant and guest services in accurate ways. Currently, the location in the UK of the hotel is situated in Mayfair, London W1K 7TN, England </a:t>
            </a:r>
            <a:r>
              <a:rPr lang="en-US" sz="1800" dirty="0">
                <a:effectLst/>
                <a:latin typeface="Times New Roman" panose="02020603050405020304" pitchFamily="18" charset="0"/>
                <a:ea typeface="Times New Roman" panose="02020603050405020304" pitchFamily="18" charset="0"/>
              </a:rPr>
              <a:t>(Marriott, 2023)</a:t>
            </a:r>
            <a:r>
              <a:rPr lang="en-IN" sz="1800" dirty="0">
                <a:effectLst/>
                <a:latin typeface="Times New Roman" panose="02020603050405020304" pitchFamily="18" charset="0"/>
                <a:ea typeface="Times New Roman" panose="02020603050405020304" pitchFamily="18" charset="0"/>
              </a:rPr>
              <a:t>. There are more than 50 locations or branches of the organisation with more than 15 years of guest-serving experience. The hotel sector Marriott which is situated in the UK, presently has more than 200 rooms as well as excellent accommodation regarding guest services.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4</a:t>
            </a:fld>
            <a:endParaRPr lang="en-IN"/>
          </a:p>
        </p:txBody>
      </p:sp>
    </p:spTree>
    <p:extLst>
      <p:ext uri="{BB962C8B-B14F-4D97-AF65-F5344CB8AC3E}">
        <p14:creationId xmlns:p14="http://schemas.microsoft.com/office/powerpoint/2010/main" val="3161214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Identifying the main consumers of JW Marriott</a:t>
            </a:r>
          </a:p>
          <a:p>
            <a:pPr algn="just">
              <a:lnSpc>
                <a:spcPct val="200000"/>
              </a:lnSpc>
            </a:pPr>
            <a:r>
              <a:rPr lang="en-IN" sz="1800" dirty="0">
                <a:effectLst/>
                <a:latin typeface="Times New Roman" panose="02020603050405020304" pitchFamily="18" charset="0"/>
                <a:ea typeface="Times New Roman" panose="02020603050405020304" pitchFamily="18" charset="0"/>
              </a:rPr>
              <a:t>Customers who are widely signified to be travellers or have the tendency to explore new destinations and places are the main customers of this organisation. JW Marriott is a widely known luxury hotel accommodation, therefore people also visit to experience the services and feel the luxurious activities </a:t>
            </a:r>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Capozzi</a:t>
            </a:r>
            <a:r>
              <a:rPr lang="en-US" sz="1800" dirty="0">
                <a:effectLst/>
                <a:latin typeface="Times New Roman" panose="02020603050405020304" pitchFamily="18" charset="0"/>
                <a:ea typeface="Times New Roman" panose="02020603050405020304" pitchFamily="18" charset="0"/>
              </a:rPr>
              <a:t>, 2023)</a:t>
            </a:r>
            <a:r>
              <a:rPr lang="en-IN" sz="1800" dirty="0">
                <a:effectLst/>
                <a:latin typeface="Times New Roman" panose="02020603050405020304" pitchFamily="18" charset="0"/>
                <a:ea typeface="Times New Roman" panose="02020603050405020304" pitchFamily="18" charset="0"/>
              </a:rPr>
              <a:t>. Moreover, by this type of activity, the organisation easily gains loyal as well as VIP customers. JW Marriott also organises specific deals and discounts in the high seasons of travelling therefore, they welcome international customers too. Such types of activities of the organisation have resulted in a rapid increase in customer engagement. Following the demands and requirements of the customers they have accurately diluted the minds of such customers and impacted the economic factors.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5</a:t>
            </a:fld>
            <a:endParaRPr lang="en-IN"/>
          </a:p>
        </p:txBody>
      </p:sp>
    </p:spTree>
    <p:extLst>
      <p:ext uri="{BB962C8B-B14F-4D97-AF65-F5344CB8AC3E}">
        <p14:creationId xmlns:p14="http://schemas.microsoft.com/office/powerpoint/2010/main" val="1718001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Explanation and reasons for appealing to JW Marriott</a:t>
            </a:r>
          </a:p>
          <a:p>
            <a:pPr algn="just">
              <a:lnSpc>
                <a:spcPct val="200000"/>
              </a:lnSpc>
            </a:pPr>
            <a:r>
              <a:rPr lang="en-IN" sz="1800" dirty="0">
                <a:effectLst/>
                <a:latin typeface="Times New Roman" panose="02020603050405020304" pitchFamily="18" charset="0"/>
                <a:ea typeface="Times New Roman" panose="02020603050405020304" pitchFamily="18" charset="0"/>
              </a:rPr>
              <a:t>The luxurious formation and services of the company attracted many national as well as international customers. Authorities of the JW Marriott have organised their environment in a sustainable manner by setting various types of technical devices to maintain continuous guest services. Meanwhile, due to these activities, the customers of the hospitality organisation also meet the demands and requirements of the customer based on personalised techniques. Meeting all the demands, customers of the organisation, appeal to this group to experience hotel accommodation in prominent ways </a:t>
            </a:r>
            <a:r>
              <a:rPr lang="en-US" sz="1800" dirty="0">
                <a:effectLst/>
                <a:latin typeface="Times New Roman" panose="02020603050405020304" pitchFamily="18" charset="0"/>
                <a:ea typeface="Times New Roman" panose="02020603050405020304" pitchFamily="18" charset="0"/>
              </a:rPr>
              <a:t>(JW-Marriott, 2023)</a:t>
            </a:r>
            <a:r>
              <a:rPr lang="en-IN" sz="1800" dirty="0">
                <a:effectLst/>
                <a:latin typeface="Times New Roman" panose="02020603050405020304" pitchFamily="18" charset="0"/>
                <a:ea typeface="Times New Roman" panose="02020603050405020304" pitchFamily="18" charset="0"/>
              </a:rPr>
              <a:t>. The most attractive activity of the organisation is that they have rooms during high seasons of travelling, therefore, customers frequently visit the hotel.</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6</a:t>
            </a:fld>
            <a:endParaRPr lang="en-IN"/>
          </a:p>
        </p:txBody>
      </p:sp>
    </p:spTree>
    <p:extLst>
      <p:ext uri="{BB962C8B-B14F-4D97-AF65-F5344CB8AC3E}">
        <p14:creationId xmlns:p14="http://schemas.microsoft.com/office/powerpoint/2010/main" val="3288876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Nature, Scope and role of hospitality industries</a:t>
            </a:r>
          </a:p>
          <a:p>
            <a:pPr algn="just">
              <a:lnSpc>
                <a:spcPct val="200000"/>
              </a:lnSpc>
            </a:pPr>
            <a:r>
              <a:rPr lang="en-IN" sz="1800" b="1" i="1" u="sng" dirty="0">
                <a:effectLst/>
                <a:latin typeface="Times New Roman" panose="02020603050405020304" pitchFamily="18" charset="0"/>
                <a:ea typeface="Times New Roman" panose="02020603050405020304" pitchFamily="18" charset="0"/>
              </a:rPr>
              <a:t>Nature and Scope</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Hospitality industries usually provide guest services to their customers to maintain their brand reputation in appropriate ways. They appropriately maintain the demands and requirements of the customer with proper guest services. People can enjoy the services of a hotel with proper relaxation through which guests can experience their beautiful leisure time (</a:t>
            </a:r>
            <a:r>
              <a:rPr lang="en-IN" sz="1800" dirty="0" err="1">
                <a:effectLst/>
                <a:latin typeface="Times New Roman" panose="02020603050405020304" pitchFamily="18" charset="0"/>
                <a:ea typeface="Times New Roman" panose="02020603050405020304" pitchFamily="18" charset="0"/>
              </a:rPr>
              <a:t>MillWOO</a:t>
            </a:r>
            <a:r>
              <a:rPr lang="en-IN" sz="1800" dirty="0">
                <a:effectLst/>
                <a:latin typeface="Times New Roman" panose="02020603050405020304" pitchFamily="18" charset="0"/>
                <a:ea typeface="Times New Roman" panose="02020603050405020304" pitchFamily="18" charset="0"/>
              </a:rPr>
              <a:t> et al., 2019). Most importantly to avoid the boredom of the customers, they organise hosts or events in their premises through which customers give them positive reviews. The continuous monitoring tactics of hotel industries improve their infrastructure of the organisation and improve the feedback section of the customer on the website. They appropriately maintain the safety and health standards of their customer by regularly maintaining the environment of the hotel premises by making it hygienic too. Most importantly, the authorities and employees of the hotel industries equally treat their customers by avoiding gender discrimination or other inequality. </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b="1" i="1" u="sng" dirty="0">
                <a:effectLst/>
                <a:latin typeface="Times New Roman" panose="02020603050405020304" pitchFamily="18" charset="0"/>
                <a:ea typeface="Times New Roman" panose="02020603050405020304" pitchFamily="18" charset="0"/>
              </a:rPr>
              <a:t>Role</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They have flexibility as well as better innovation regarding </a:t>
            </a:r>
            <a:r>
              <a:rPr lang="en-IN" sz="1800" dirty="0" err="1">
                <a:effectLst/>
                <a:latin typeface="Times New Roman" panose="02020603050405020304" pitchFamily="18" charset="0"/>
                <a:ea typeface="Times New Roman" panose="02020603050405020304" pitchFamily="18" charset="0"/>
              </a:rPr>
              <a:t>technicals</a:t>
            </a:r>
            <a:r>
              <a:rPr lang="en-IN" sz="1800" dirty="0">
                <a:effectLst/>
                <a:latin typeface="Times New Roman" panose="02020603050405020304" pitchFamily="18" charset="0"/>
                <a:ea typeface="Times New Roman" panose="02020603050405020304" pitchFamily="18" charset="0"/>
              </a:rPr>
              <a:t> in order to maintain guest services. Regarding market recognition, they have gained more than 58.44 billion pounds of organisational revenue by appropriately serving their guests. Interestingly, to improve their guest services the hotel industries accordingly as well as accurately customise rooms based on the demands and requirements of the customers.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7</a:t>
            </a:fld>
            <a:endParaRPr lang="en-IN"/>
          </a:p>
        </p:txBody>
      </p:sp>
    </p:spTree>
    <p:extLst>
      <p:ext uri="{BB962C8B-B14F-4D97-AF65-F5344CB8AC3E}">
        <p14:creationId xmlns:p14="http://schemas.microsoft.com/office/powerpoint/2010/main" val="3533855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Nature, scope and role of JW Marriott</a:t>
            </a:r>
          </a:p>
          <a:p>
            <a:pPr algn="just">
              <a:lnSpc>
                <a:spcPct val="200000"/>
              </a:lnSpc>
            </a:pPr>
            <a:r>
              <a:rPr lang="en-IN" sz="1800" dirty="0">
                <a:effectLst/>
                <a:latin typeface="Times New Roman" panose="02020603050405020304" pitchFamily="18" charset="0"/>
                <a:ea typeface="Times New Roman" panose="02020603050405020304" pitchFamily="18" charset="0"/>
              </a:rPr>
              <a:t>JW Marriott also has a similar aim and objectives to other hospitality industries which is "to serve their guest" in luxurious ways. Every employee as well as staff of the JW Marriott has their organisational role in order to sustain the services of their customer (Wood, 2015). Regarding their role,  Currently, the company is solely recognised as one of the most valuable hotel companies among all the 260 other hotel industries in the UK. Presently, the organisation has more than one lakh rooms compared to other hotel industries by having effective organisational functions. The hotel aims to provide luxurious stays on the hotel premises to their customers at reasonable rates.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8</a:t>
            </a:fld>
            <a:endParaRPr lang="en-IN"/>
          </a:p>
        </p:txBody>
      </p:sp>
    </p:spTree>
    <p:extLst>
      <p:ext uri="{BB962C8B-B14F-4D97-AF65-F5344CB8AC3E}">
        <p14:creationId xmlns:p14="http://schemas.microsoft.com/office/powerpoint/2010/main" val="1776286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The importance of hospitality and how hotels identify expectations of their guests</a:t>
            </a:r>
          </a:p>
          <a:p>
            <a:pPr algn="just">
              <a:lnSpc>
                <a:spcPct val="200000"/>
              </a:lnSpc>
            </a:pPr>
            <a:r>
              <a:rPr lang="en-IN" sz="1800" b="1" i="1" u="sng" dirty="0">
                <a:effectLst/>
                <a:latin typeface="Times New Roman" panose="02020603050405020304" pitchFamily="18" charset="0"/>
                <a:ea typeface="Times New Roman" panose="02020603050405020304" pitchFamily="18" charset="0"/>
              </a:rPr>
              <a:t>Importance of Hospitality</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Customers who are travelling internationally, visit hotel premises to experience their leisure time in appropriate ways. The excellent services as well as accommodation of the hotel authorities automatically welcomes national customers to maintain their holiday vacations. The major importance of the hospitality industries is that they appropriately interact with foreign customers due to their organisational cultures and structures (</a:t>
            </a:r>
            <a:r>
              <a:rPr lang="en-IN" sz="1800" dirty="0" err="1">
                <a:effectLst/>
                <a:latin typeface="Times New Roman" panose="02020603050405020304" pitchFamily="18" charset="0"/>
                <a:ea typeface="Times New Roman" panose="02020603050405020304" pitchFamily="18" charset="0"/>
              </a:rPr>
              <a:t>tleopell</a:t>
            </a:r>
            <a:r>
              <a:rPr lang="en-IN" sz="1800" dirty="0">
                <a:effectLst/>
                <a:latin typeface="Times New Roman" panose="02020603050405020304" pitchFamily="18" charset="0"/>
                <a:ea typeface="Times New Roman" panose="02020603050405020304" pitchFamily="18" charset="0"/>
              </a:rPr>
              <a:t>, 2015). They effectively handle the positive as well as negative reviews or feedback of their customers through which they improve their service quality. Hotel industries acknowledge the customer presence and in return maintain the special demands of specific customers to increase brand reputation.</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b="1" i="1" u="sng" dirty="0">
                <a:effectLst/>
                <a:latin typeface="Times New Roman" panose="02020603050405020304" pitchFamily="18" charset="0"/>
                <a:ea typeface="Times New Roman" panose="02020603050405020304" pitchFamily="18" charset="0"/>
              </a:rPr>
              <a:t>The Ways through which hotels identify guest expectations</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Communicating and having appropriate collaboration with the customers of the hotel industry is one of the considerable ways hotels can meet guest expectations. Interestingly, most guests of the hotel industries are focused on providing enrichment in customer satisfaction (Tsao 2018). Most importantly, following as well as observing the feedback of their guests is one of the ways that can maintain customers' expectations in accurate ways. Such types of activities in the hotel industry lead to effective relationships between authorities and customers by generating effective annual revenue.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9</a:t>
            </a:fld>
            <a:endParaRPr lang="en-IN"/>
          </a:p>
        </p:txBody>
      </p:sp>
    </p:spTree>
    <p:extLst>
      <p:ext uri="{BB962C8B-B14F-4D97-AF65-F5344CB8AC3E}">
        <p14:creationId xmlns:p14="http://schemas.microsoft.com/office/powerpoint/2010/main" val="1053969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2000"/>
              </a:spcBef>
              <a:spcAft>
                <a:spcPts val="600"/>
              </a:spcAft>
            </a:pPr>
            <a:r>
              <a:rPr lang="en-IN" sz="1800" b="1" kern="0" dirty="0">
                <a:effectLst/>
                <a:latin typeface="Times New Roman" panose="02020603050405020304" pitchFamily="18" charset="0"/>
                <a:cs typeface="Arial" panose="020B0604020202020204" pitchFamily="34" charset="0"/>
              </a:rPr>
              <a:t>Conclusion</a:t>
            </a:r>
          </a:p>
          <a:p>
            <a:pPr algn="just">
              <a:lnSpc>
                <a:spcPct val="200000"/>
              </a:lnSpc>
            </a:pPr>
            <a:r>
              <a:rPr lang="en-IN" sz="1800" dirty="0">
                <a:effectLst/>
                <a:latin typeface="Times New Roman" panose="02020603050405020304" pitchFamily="18" charset="0"/>
                <a:ea typeface="Times New Roman" panose="02020603050405020304" pitchFamily="18" charset="0"/>
              </a:rPr>
              <a:t>The above elaborated presentation significantly the management process as well as functions of the organisation in effective ways. Interestingly, with the guidance of the individuals in management departments, hotels increase their productivity as well as brand values. The overview and services of JW Marriott have been highlighted in the presentation by defining the importance and significance of the hospitality industry. Moreover, the ways hotels meet the expectations of their guests and the role of such industries in the services of customer demands have been covered.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6990A7A4-2A97-477A-B5F1-1A07E70334C8}" type="slidenum">
              <a:rPr lang="en-IN" smtClean="0"/>
              <a:t>10</a:t>
            </a:fld>
            <a:endParaRPr lang="en-IN"/>
          </a:p>
        </p:txBody>
      </p:sp>
    </p:spTree>
    <p:extLst>
      <p:ext uri="{BB962C8B-B14F-4D97-AF65-F5344CB8AC3E}">
        <p14:creationId xmlns:p14="http://schemas.microsoft.com/office/powerpoint/2010/main" val="3415126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Presentation</a:t>
            </a:r>
          </a:p>
          <a:p>
            <a:pPr algn="just">
              <a:lnSpc>
                <a:spcPct val="200000"/>
              </a:lnSpc>
            </a:pPr>
            <a:r>
              <a:rPr lang="en-IN" sz="1800" dirty="0" err="1">
                <a:effectLst/>
                <a:latin typeface="Times New Roman" panose="02020603050405020304" pitchFamily="18" charset="0"/>
                <a:ea typeface="Times New Roman" panose="02020603050405020304" pitchFamily="18" charset="0"/>
              </a:rPr>
              <a:t>Capozzi</a:t>
            </a:r>
            <a:r>
              <a:rPr lang="en-IN" sz="1800" dirty="0">
                <a:effectLst/>
                <a:latin typeface="Times New Roman" panose="02020603050405020304" pitchFamily="18" charset="0"/>
                <a:ea typeface="Times New Roman" panose="02020603050405020304" pitchFamily="18" charset="0"/>
              </a:rPr>
              <a:t>, C., (2023). Consumer Segments in the Hotel Industry. [Online] Available at: https://smallbusiness.chron.com/consumer-segments-hotel-industry-13764.htmln [Accessed 08 10 2023].</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JW-Marriott, (2023). NOURISH YOUR SOUL. [Online] Available at: https://jw-marriott.marriott.com/nourish-your-soul/ [Accessed 08 10 2023].</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Marriott, (2023). RETREAT TO LUXURY AT OUR 5-STAR HOTEL IN MAYFAIR, LONDON. [Online] Available at: https://www.marriott.com/en-us/hotels/longh-jw-marriott-grosvenor-house-london/overview/ [Accessed 08 10 2023].</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err="1">
                <a:effectLst/>
                <a:latin typeface="Times New Roman" panose="02020603050405020304" pitchFamily="18" charset="0"/>
                <a:ea typeface="Times New Roman" panose="02020603050405020304" pitchFamily="18" charset="0"/>
              </a:rPr>
              <a:t>MillWOO</a:t>
            </a:r>
            <a:r>
              <a:rPr lang="en-IN" sz="1800" dirty="0">
                <a:effectLst/>
                <a:latin typeface="Times New Roman" panose="02020603050405020304" pitchFamily="18" charset="0"/>
                <a:ea typeface="Times New Roman" panose="02020603050405020304" pitchFamily="18" charset="0"/>
              </a:rPr>
              <a:t>. L.	</a:t>
            </a:r>
            <a:r>
              <a:rPr lang="en-IN" sz="1800" dirty="0" err="1">
                <a:effectLst/>
                <a:latin typeface="Times New Roman" panose="02020603050405020304" pitchFamily="18" charset="0"/>
                <a:ea typeface="Times New Roman" panose="02020603050405020304" pitchFamily="18" charset="0"/>
              </a:rPr>
              <a:t>Seonieong</a:t>
            </a:r>
            <a:r>
              <a:rPr lang="en-IN" sz="1800" dirty="0">
                <a:effectLst/>
                <a:latin typeface="Times New Roman" panose="02020603050405020304" pitchFamily="18" charset="0"/>
                <a:ea typeface="Times New Roman" panose="02020603050405020304" pitchFamily="18" charset="0"/>
              </a:rPr>
              <a:t>. L.	Yoon.	K. (2019) Multisensory experience for enhancing hotel guest experiences: Empirical evidence form big data analytics</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err="1">
                <a:effectLst/>
                <a:latin typeface="Times New Roman" panose="02020603050405020304" pitchFamily="18" charset="0"/>
                <a:ea typeface="Times New Roman" panose="02020603050405020304" pitchFamily="18" charset="0"/>
              </a:rPr>
              <a:t>tleopell</a:t>
            </a:r>
            <a:r>
              <a:rPr lang="en-IN" sz="1800" dirty="0">
                <a:effectLst/>
                <a:latin typeface="Times New Roman" panose="02020603050405020304" pitchFamily="18" charset="0"/>
                <a:ea typeface="Times New Roman" panose="02020603050405020304" pitchFamily="18" charset="0"/>
              </a:rPr>
              <a:t>.. M. (2015) Five Star Service: How to deliver Exceptional Customer Service, Pearson. London</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Tsao. W.0 (2018) Star Power the effect of start rating on service recovery in the hotel industry</a:t>
            </a:r>
            <a:endParaRPr lang="en-IN"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Wood, R.0 (2015) Hospitality Management: a brief introduction. Sage . </a:t>
            </a:r>
            <a:r>
              <a:rPr lang="en-IN" sz="1800">
                <a:effectLst/>
                <a:latin typeface="Times New Roman" panose="02020603050405020304" pitchFamily="18" charset="0"/>
                <a:ea typeface="Times New Roman" panose="02020603050405020304" pitchFamily="18" charset="0"/>
              </a:rPr>
              <a:t>London</a:t>
            </a:r>
            <a:endParaRPr lang="en-IN" sz="1800">
              <a:effectLst/>
              <a:latin typeface="Arial" panose="020B0604020202020204" pitchFamily="34" charset="0"/>
              <a:ea typeface="Arial" panose="020B0604020202020204" pitchFamily="34" charset="0"/>
            </a:endParaRPr>
          </a:p>
          <a:p>
            <a:endParaRPr lang="en-IN"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90A7A4-2A97-477A-B5F1-1A07E70334C8}" type="slidenum">
              <a:rPr lang="en-IN" smtClean="0"/>
              <a:t>11</a:t>
            </a:fld>
            <a:endParaRPr lang="en-IN"/>
          </a:p>
        </p:txBody>
      </p:sp>
    </p:spTree>
    <p:extLst>
      <p:ext uri="{BB962C8B-B14F-4D97-AF65-F5344CB8AC3E}">
        <p14:creationId xmlns:p14="http://schemas.microsoft.com/office/powerpoint/2010/main" val="469978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13300-AF94-94B9-4B33-78780DE004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0EB1510-1685-A1A7-C853-0B060F1560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4981778-FDC4-161B-C1DF-9367D7CB36A5}"/>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5" name="Footer Placeholder 4">
            <a:extLst>
              <a:ext uri="{FF2B5EF4-FFF2-40B4-BE49-F238E27FC236}">
                <a16:creationId xmlns:a16="http://schemas.microsoft.com/office/drawing/2014/main" id="{DEDA723F-91BF-07F9-6165-7FEEF844A22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D4A9312-5143-0704-2C82-CD6C682F6CEE}"/>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502514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B0D0E-205C-F527-C2FD-50342F5FEBB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9A6DE90-C4A9-2110-794E-3B799E69F2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EA518FE-A194-FEB6-271A-D60F0FE549D9}"/>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5" name="Footer Placeholder 4">
            <a:extLst>
              <a:ext uri="{FF2B5EF4-FFF2-40B4-BE49-F238E27FC236}">
                <a16:creationId xmlns:a16="http://schemas.microsoft.com/office/drawing/2014/main" id="{E74CA99C-5066-0907-9D6B-A38C3886363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EB3B6AE-3CA3-D2B7-092C-B6B4A423BB27}"/>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58806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4FE21-9319-5762-F3C9-810ED3FA6B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92881EA-354D-BE01-4690-49292E9862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0B671B-3910-20A0-4D61-CE670ABD7480}"/>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5" name="Footer Placeholder 4">
            <a:extLst>
              <a:ext uri="{FF2B5EF4-FFF2-40B4-BE49-F238E27FC236}">
                <a16:creationId xmlns:a16="http://schemas.microsoft.com/office/drawing/2014/main" id="{6F5E1586-DA7A-8068-90AE-28106AAC4DC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BDAC218-299E-4274-7FC3-74B641CF6402}"/>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2107002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A617E-57AB-EDE1-A53B-D390A862253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9D79ADE-2FCA-AABA-2846-FB448CA18E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BA2A14F3-D322-334E-B086-D6EE497B42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B478FA4A-850A-A46A-EC39-FCFE5D41BFA6}"/>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6" name="Footer Placeholder 5">
            <a:extLst>
              <a:ext uri="{FF2B5EF4-FFF2-40B4-BE49-F238E27FC236}">
                <a16:creationId xmlns:a16="http://schemas.microsoft.com/office/drawing/2014/main" id="{DB090A7F-2F6C-529C-8855-F9AD573370F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8E4E4F4-10C2-D9FA-C235-9347C80DBDC1}"/>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2293962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DCE5C-7EF9-1C4E-E06D-B57EE0B9199A}"/>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CE1FDFB-4F43-047A-7AE1-B627CCACE3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305A05-8EA9-5D3B-8E12-47BEB8C340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80E7E0A3-5116-C2CE-F668-93EB385B32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686D20-1EFE-9DF4-E127-6070152187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8540C80-6D7A-5E34-24C0-14B028F6E429}"/>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8" name="Footer Placeholder 7">
            <a:extLst>
              <a:ext uri="{FF2B5EF4-FFF2-40B4-BE49-F238E27FC236}">
                <a16:creationId xmlns:a16="http://schemas.microsoft.com/office/drawing/2014/main" id="{FA4CAD6E-F8CE-4301-9754-4A6AAC1C728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6B2BEE8-5F75-4FC2-660B-1183A7EAEE48}"/>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272695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61701-4E5E-907B-975E-DDD255398F7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C613052-20C2-7FE9-E89E-22A5C2B6DB7D}"/>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4" name="Footer Placeholder 3">
            <a:extLst>
              <a:ext uri="{FF2B5EF4-FFF2-40B4-BE49-F238E27FC236}">
                <a16:creationId xmlns:a16="http://schemas.microsoft.com/office/drawing/2014/main" id="{E5EABFD8-56C1-153E-D9C7-A359E5D1394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AFBC6F0-A713-8991-4F75-722605287EEA}"/>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3102564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3FF4D2-F688-6052-E52F-71FA0CDD1991}"/>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3" name="Footer Placeholder 2">
            <a:extLst>
              <a:ext uri="{FF2B5EF4-FFF2-40B4-BE49-F238E27FC236}">
                <a16:creationId xmlns:a16="http://schemas.microsoft.com/office/drawing/2014/main" id="{7E4F2B3E-EDF4-F50C-C65F-83BED651951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7D2770B-8E19-DCFC-D66E-1FF1BDF7718E}"/>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1429829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5B358-6054-FDD6-989E-3EC1A4C536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D535C15-E499-161A-12DE-9CB920905E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79F1944-AC41-D609-6953-CBA3694D8A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4E8269-BBB4-071D-4096-4F85041F74DF}"/>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6" name="Footer Placeholder 5">
            <a:extLst>
              <a:ext uri="{FF2B5EF4-FFF2-40B4-BE49-F238E27FC236}">
                <a16:creationId xmlns:a16="http://schemas.microsoft.com/office/drawing/2014/main" id="{459DE55B-FB9F-E164-2D86-A71DB6BA5DE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D4553C6-5362-A3BE-BAED-4605029D3972}"/>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1375670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0CB04-2CB3-3BDB-B82A-547C8C6D1E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D46FA22-ED95-3B5B-6688-7F5044710F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64814CD-C442-F06D-2E00-0B8F5AE31C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821DE6-6C74-6BBB-6AEE-1B415BD1757E}"/>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6" name="Footer Placeholder 5">
            <a:extLst>
              <a:ext uri="{FF2B5EF4-FFF2-40B4-BE49-F238E27FC236}">
                <a16:creationId xmlns:a16="http://schemas.microsoft.com/office/drawing/2014/main" id="{94D3366E-CE39-1961-BB2C-417FBF825F7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1FD7B6D-D556-4152-90C7-467954749297}"/>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1043738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11BE0-34DE-39A7-E1A2-C5E1874865D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FBF1D15-7806-A476-BF26-493849F8E40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45BDEEA-E111-3CCB-BCE4-8134675BD8C7}"/>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5" name="Footer Placeholder 4">
            <a:extLst>
              <a:ext uri="{FF2B5EF4-FFF2-40B4-BE49-F238E27FC236}">
                <a16:creationId xmlns:a16="http://schemas.microsoft.com/office/drawing/2014/main" id="{169474C3-8706-F285-012E-9F6114D6E8E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978009C-F11F-1A06-2DDF-52985D67217D}"/>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1546047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B8B4F5-D14E-12FE-22C0-BB332F1CA5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B173F5C-3054-D249-D89E-763F2CABC8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2E8F67E-B6E0-CEF5-2E31-4893D287B060}"/>
              </a:ext>
            </a:extLst>
          </p:cNvPr>
          <p:cNvSpPr>
            <a:spLocks noGrp="1"/>
          </p:cNvSpPr>
          <p:nvPr>
            <p:ph type="dt" sz="half" idx="10"/>
          </p:nvPr>
        </p:nvSpPr>
        <p:spPr/>
        <p:txBody>
          <a:bodyPr/>
          <a:lstStyle/>
          <a:p>
            <a:fld id="{3D6281C0-B896-4615-AA46-F67A6F2C8435}" type="datetimeFigureOut">
              <a:rPr lang="en-IN" smtClean="0"/>
              <a:t>22-10-2023</a:t>
            </a:fld>
            <a:endParaRPr lang="en-IN"/>
          </a:p>
        </p:txBody>
      </p:sp>
      <p:sp>
        <p:nvSpPr>
          <p:cNvPr id="5" name="Footer Placeholder 4">
            <a:extLst>
              <a:ext uri="{FF2B5EF4-FFF2-40B4-BE49-F238E27FC236}">
                <a16:creationId xmlns:a16="http://schemas.microsoft.com/office/drawing/2014/main" id="{357B5211-2071-F518-5502-CC2AF2E4153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3455CF-4DFB-CC20-B8B8-D30CA2C21DBC}"/>
              </a:ext>
            </a:extLst>
          </p:cNvPr>
          <p:cNvSpPr>
            <a:spLocks noGrp="1"/>
          </p:cNvSpPr>
          <p:nvPr>
            <p:ph type="sldNum" sz="quarter" idx="12"/>
          </p:nvPr>
        </p:nvSpPr>
        <p:spPr/>
        <p:txBody>
          <a:bodyPr/>
          <a:lstStyle/>
          <a:p>
            <a:fld id="{13088DE2-AA95-44D5-970A-8A7413A46398}" type="slidenum">
              <a:rPr lang="en-IN" smtClean="0"/>
              <a:t>‹#›</a:t>
            </a:fld>
            <a:endParaRPr lang="en-IN"/>
          </a:p>
        </p:txBody>
      </p:sp>
    </p:spTree>
    <p:extLst>
      <p:ext uri="{BB962C8B-B14F-4D97-AF65-F5344CB8AC3E}">
        <p14:creationId xmlns:p14="http://schemas.microsoft.com/office/powerpoint/2010/main" val="1709446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0E6180-DD19-2160-F7A9-BDE0967369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EDC43C9-8310-3286-29A9-3CF3818F6F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A9249C6-94FF-9AEE-7F9C-B2180137AB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6281C0-B896-4615-AA46-F67A6F2C8435}" type="datetimeFigureOut">
              <a:rPr lang="en-IN" smtClean="0"/>
              <a:t>22-10-2023</a:t>
            </a:fld>
            <a:endParaRPr lang="en-IN"/>
          </a:p>
        </p:txBody>
      </p:sp>
      <p:sp>
        <p:nvSpPr>
          <p:cNvPr id="5" name="Footer Placeholder 4">
            <a:extLst>
              <a:ext uri="{FF2B5EF4-FFF2-40B4-BE49-F238E27FC236}">
                <a16:creationId xmlns:a16="http://schemas.microsoft.com/office/drawing/2014/main" id="{A405CE4E-255E-B5A7-A9C4-4E71F8FBA0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BA2CBAD-0AB3-1E07-D725-37458E0865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088DE2-AA95-44D5-970A-8A7413A46398}" type="slidenum">
              <a:rPr lang="en-IN" smtClean="0"/>
              <a:t>‹#›</a:t>
            </a:fld>
            <a:endParaRPr lang="en-IN"/>
          </a:p>
        </p:txBody>
      </p:sp>
    </p:spTree>
    <p:extLst>
      <p:ext uri="{BB962C8B-B14F-4D97-AF65-F5344CB8AC3E}">
        <p14:creationId xmlns:p14="http://schemas.microsoft.com/office/powerpoint/2010/main" val="13727788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F4B010A-9EBC-FC96-8C1E-6C49713A5FBA}"/>
              </a:ext>
            </a:extLst>
          </p:cNvPr>
          <p:cNvSpPr txBox="1"/>
          <p:nvPr/>
        </p:nvSpPr>
        <p:spPr>
          <a:xfrm>
            <a:off x="3048000" y="1828562"/>
            <a:ext cx="6096000" cy="3150799"/>
          </a:xfrm>
          <a:prstGeom prst="rect">
            <a:avLst/>
          </a:prstGeom>
          <a:noFill/>
        </p:spPr>
        <p:txBody>
          <a:bodyPr wrap="square">
            <a:spAutoFit/>
          </a:bodyPr>
          <a:lstStyle/>
          <a:p>
            <a:pPr algn="ctr">
              <a:lnSpc>
                <a:spcPct val="200000"/>
              </a:lnSpc>
            </a:pPr>
            <a:r>
              <a:rPr lang="en-IN" sz="2800" b="1" dirty="0">
                <a:effectLst/>
                <a:latin typeface="Times New Roman" panose="02020603050405020304" pitchFamily="18" charset="0"/>
                <a:ea typeface="Times New Roman" panose="02020603050405020304" pitchFamily="18" charset="0"/>
              </a:rPr>
              <a:t>Module Title: Hospitality &amp; Guest Services</a:t>
            </a:r>
            <a:endParaRPr lang="en-IN" sz="1600" dirty="0">
              <a:effectLst/>
              <a:latin typeface="Arial" panose="020B0604020202020204" pitchFamily="34" charset="0"/>
              <a:ea typeface="Arial" panose="020B0604020202020204" pitchFamily="34" charset="0"/>
            </a:endParaRPr>
          </a:p>
          <a:p>
            <a:pPr algn="ctr">
              <a:lnSpc>
                <a:spcPct val="200000"/>
              </a:lnSpc>
            </a:pPr>
            <a:r>
              <a:rPr lang="en-IN" sz="1800" b="1" dirty="0">
                <a:effectLst/>
                <a:latin typeface="Times New Roman" panose="02020603050405020304" pitchFamily="18" charset="0"/>
                <a:ea typeface="Times New Roman" panose="02020603050405020304" pitchFamily="18" charset="0"/>
              </a:rPr>
              <a:t>Assignment Type: Assessment 1 Presentation</a:t>
            </a:r>
            <a:endParaRPr lang="en-IN" sz="1600" dirty="0">
              <a:effectLst/>
              <a:latin typeface="Arial" panose="020B0604020202020204" pitchFamily="34" charset="0"/>
              <a:ea typeface="Arial" panose="020B0604020202020204" pitchFamily="34" charset="0"/>
            </a:endParaRPr>
          </a:p>
          <a:p>
            <a:pPr algn="ctr">
              <a:lnSpc>
                <a:spcPct val="15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Student Name: </a:t>
            </a:r>
            <a:r>
              <a:rPr lang="en-GB" sz="180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Sabiana Mihaela </a:t>
            </a:r>
            <a:r>
              <a:rPr lang="en-GB" sz="1800" dirty="0" err="1">
                <a:solidFill>
                  <a:srgbClr val="1F1F1F"/>
                </a:solidFill>
                <a:effectLst/>
                <a:latin typeface="Arial" panose="020B0604020202020204" pitchFamily="34" charset="0"/>
                <a:ea typeface="Times New Roman" panose="02020603050405020304" pitchFamily="18" charset="0"/>
                <a:cs typeface="Arial" panose="020B0604020202020204" pitchFamily="34" charset="0"/>
              </a:rPr>
              <a:t>Oprea</a:t>
            </a:r>
            <a:endParaRPr lang="en-GB"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1800">
                <a:effectLst/>
                <a:latin typeface="Arial" panose="020B0604020202020204" pitchFamily="34" charset="0"/>
                <a:ea typeface="Times New Roman" panose="02020603050405020304" pitchFamily="18" charset="0"/>
                <a:cs typeface="Arial" panose="020B0604020202020204" pitchFamily="34" charset="0"/>
              </a:rPr>
              <a:t>Student ID:2237673</a:t>
            </a:r>
            <a:endParaRPr lang="en-GB" sz="180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6129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AE5759-C2F2-5770-D436-C82E33DDD227}"/>
              </a:ext>
            </a:extLst>
          </p:cNvPr>
          <p:cNvSpPr txBox="1"/>
          <p:nvPr/>
        </p:nvSpPr>
        <p:spPr>
          <a:xfrm>
            <a:off x="752475" y="957441"/>
            <a:ext cx="9734550" cy="5355312"/>
          </a:xfrm>
          <a:prstGeom prst="rect">
            <a:avLst/>
          </a:prstGeom>
          <a:noFill/>
        </p:spPr>
        <p:txBody>
          <a:bodyPr wrap="square">
            <a:spAutoFit/>
          </a:bodyPr>
          <a:lstStyle/>
          <a:p>
            <a:pPr algn="just">
              <a:lnSpc>
                <a:spcPct val="200000"/>
              </a:lnSpc>
            </a:pPr>
            <a:r>
              <a:rPr lang="en-US" dirty="0"/>
              <a:t>Introduction…………………………………………………………………………………………………………………………………………3</a:t>
            </a:r>
          </a:p>
          <a:p>
            <a:pPr algn="just">
              <a:lnSpc>
                <a:spcPct val="200000"/>
              </a:lnSpc>
            </a:pPr>
            <a:r>
              <a:rPr lang="en-US" dirty="0"/>
              <a:t>Company Overview	……………………………………………………………………………………………………………………………..4</a:t>
            </a:r>
          </a:p>
          <a:p>
            <a:pPr algn="just">
              <a:lnSpc>
                <a:spcPct val="200000"/>
              </a:lnSpc>
            </a:pPr>
            <a:r>
              <a:rPr lang="en-US" dirty="0"/>
              <a:t>Identifying the main consumers of JW Marriott…………………………………………………………………………………..5</a:t>
            </a:r>
          </a:p>
          <a:p>
            <a:pPr algn="just">
              <a:lnSpc>
                <a:spcPct val="200000"/>
              </a:lnSpc>
            </a:pPr>
            <a:r>
              <a:rPr lang="en-US" dirty="0"/>
              <a:t>Explanation and reasons for appealing to JW Marriott………………………………………………………………………..6</a:t>
            </a:r>
          </a:p>
          <a:p>
            <a:pPr algn="just">
              <a:lnSpc>
                <a:spcPct val="200000"/>
              </a:lnSpc>
            </a:pPr>
            <a:r>
              <a:rPr lang="en-US" dirty="0"/>
              <a:t>Nature, Scope and role of hospitality industries…………………………………………………………………………………..7</a:t>
            </a:r>
          </a:p>
          <a:p>
            <a:pPr algn="just">
              <a:lnSpc>
                <a:spcPct val="200000"/>
              </a:lnSpc>
            </a:pPr>
            <a:r>
              <a:rPr lang="en-US" dirty="0"/>
              <a:t>Nature, scope and role of JW Marriott………………………………………………………………………………………………..8</a:t>
            </a:r>
          </a:p>
          <a:p>
            <a:pPr algn="just">
              <a:lnSpc>
                <a:spcPct val="200000"/>
              </a:lnSpc>
            </a:pPr>
            <a:r>
              <a:rPr lang="en-US" dirty="0"/>
              <a:t>The importance of hospitality and how hotels identify expectations of their guests…………………………..9</a:t>
            </a:r>
          </a:p>
          <a:p>
            <a:pPr algn="just">
              <a:lnSpc>
                <a:spcPct val="200000"/>
              </a:lnSpc>
            </a:pPr>
            <a:r>
              <a:rPr lang="en-US" dirty="0"/>
              <a:t>Conclusion…………………………………...…………………………………………………………………………………………………..10</a:t>
            </a:r>
          </a:p>
          <a:p>
            <a:pPr algn="just">
              <a:lnSpc>
                <a:spcPct val="200000"/>
              </a:lnSpc>
            </a:pPr>
            <a:r>
              <a:rPr lang="en-US" dirty="0"/>
              <a:t>References…………………………………………………………………………………………………………………………………………11</a:t>
            </a:r>
          </a:p>
          <a:p>
            <a:endParaRPr lang="en-US" dirty="0"/>
          </a:p>
        </p:txBody>
      </p:sp>
      <p:sp>
        <p:nvSpPr>
          <p:cNvPr id="8" name="TextBox 7">
            <a:extLst>
              <a:ext uri="{FF2B5EF4-FFF2-40B4-BE49-F238E27FC236}">
                <a16:creationId xmlns:a16="http://schemas.microsoft.com/office/drawing/2014/main" id="{B27F50C8-CAE1-BFD7-BFD6-EE18B844FF2E}"/>
              </a:ext>
            </a:extLst>
          </p:cNvPr>
          <p:cNvSpPr txBox="1"/>
          <p:nvPr/>
        </p:nvSpPr>
        <p:spPr>
          <a:xfrm>
            <a:off x="5019675" y="276999"/>
            <a:ext cx="3448050"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Table of Contents</a:t>
            </a:r>
          </a:p>
        </p:txBody>
      </p:sp>
    </p:spTree>
    <p:extLst>
      <p:ext uri="{BB962C8B-B14F-4D97-AF65-F5344CB8AC3E}">
        <p14:creationId xmlns:p14="http://schemas.microsoft.com/office/powerpoint/2010/main" val="156844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A3C87EB-CFBD-7317-AFC8-B7AFF6E6EF65}"/>
              </a:ext>
            </a:extLst>
          </p:cNvPr>
          <p:cNvPicPr>
            <a:picLocks noChangeAspect="1"/>
          </p:cNvPicPr>
          <p:nvPr/>
        </p:nvPicPr>
        <p:blipFill>
          <a:blip r:embed="rId3"/>
          <a:stretch>
            <a:fillRect/>
          </a:stretch>
        </p:blipFill>
        <p:spPr>
          <a:xfrm>
            <a:off x="7896225" y="1819275"/>
            <a:ext cx="3971228" cy="2581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ADF3D83F-82CC-30A9-2AF1-DE169551C0E7}"/>
              </a:ext>
            </a:extLst>
          </p:cNvPr>
          <p:cNvSpPr txBox="1"/>
          <p:nvPr/>
        </p:nvSpPr>
        <p:spPr>
          <a:xfrm>
            <a:off x="447674" y="1028834"/>
            <a:ext cx="6886575" cy="499361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Hospitality industries are one of the widest growing organisations that heavily impact the economic, environmental as well and political factors of every nation.</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Moreover, it will identify the important customers of the organisation and explain their appeals in this company named- JW Marriott.</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The importance and significance of the hospitality industry will also be highlighted actively as well as accurately.</a:t>
            </a:r>
            <a:endParaRPr lang="en-IN" dirty="0">
              <a:effectLst/>
              <a:latin typeface="Arial" panose="020B0604020202020204" pitchFamily="34" charset="0"/>
              <a:ea typeface="Arial" panose="020B0604020202020204" pitchFamily="34" charset="0"/>
            </a:endParaRPr>
          </a:p>
        </p:txBody>
      </p:sp>
      <p:sp>
        <p:nvSpPr>
          <p:cNvPr id="6" name="TextBox 5">
            <a:extLst>
              <a:ext uri="{FF2B5EF4-FFF2-40B4-BE49-F238E27FC236}">
                <a16:creationId xmlns:a16="http://schemas.microsoft.com/office/drawing/2014/main" id="{E212B107-FEE2-BB10-B72D-3BF15B8FD241}"/>
              </a:ext>
            </a:extLst>
          </p:cNvPr>
          <p:cNvSpPr txBox="1"/>
          <p:nvPr/>
        </p:nvSpPr>
        <p:spPr>
          <a:xfrm>
            <a:off x="5000625" y="0"/>
            <a:ext cx="6096000" cy="927177"/>
          </a:xfrm>
          <a:prstGeom prst="rect">
            <a:avLst/>
          </a:prstGeom>
          <a:noFill/>
        </p:spPr>
        <p:txBody>
          <a:bodyPr wrap="square">
            <a:spAutoFit/>
          </a:bodyPr>
          <a:lstStyle/>
          <a:p>
            <a:pPr>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Introduction</a:t>
            </a:r>
          </a:p>
        </p:txBody>
      </p:sp>
      <p:sp>
        <p:nvSpPr>
          <p:cNvPr id="8" name="TextBox 7">
            <a:extLst>
              <a:ext uri="{FF2B5EF4-FFF2-40B4-BE49-F238E27FC236}">
                <a16:creationId xmlns:a16="http://schemas.microsoft.com/office/drawing/2014/main" id="{0E9877DC-5B42-10B2-0A66-A15E737B84DE}"/>
              </a:ext>
            </a:extLst>
          </p:cNvPr>
          <p:cNvSpPr txBox="1"/>
          <p:nvPr/>
        </p:nvSpPr>
        <p:spPr>
          <a:xfrm>
            <a:off x="9305925" y="4400550"/>
            <a:ext cx="6096000" cy="409023"/>
          </a:xfrm>
          <a:prstGeom prst="rect">
            <a:avLst/>
          </a:prstGeom>
          <a:noFill/>
        </p:spPr>
        <p:txBody>
          <a:bodyPr wrap="square">
            <a:spAutoFit/>
          </a:bodyPr>
          <a:lstStyle/>
          <a:p>
            <a:pPr algn="just">
              <a:lnSpc>
                <a:spcPct val="200000"/>
              </a:lnSpc>
            </a:pPr>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Capozzi</a:t>
            </a:r>
            <a:r>
              <a:rPr lang="en-US" sz="1200" dirty="0">
                <a:effectLst/>
                <a:latin typeface="Times New Roman" panose="02020603050405020304" pitchFamily="18" charset="0"/>
                <a:ea typeface="Times New Roman" panose="02020603050405020304" pitchFamily="18" charset="0"/>
              </a:rPr>
              <a:t>, 2023)</a:t>
            </a:r>
            <a:endParaRPr lang="en-IN" sz="1200" dirty="0"/>
          </a:p>
        </p:txBody>
      </p:sp>
    </p:spTree>
    <p:extLst>
      <p:ext uri="{BB962C8B-B14F-4D97-AF65-F5344CB8AC3E}">
        <p14:creationId xmlns:p14="http://schemas.microsoft.com/office/powerpoint/2010/main" val="930936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71C60E-00EF-BE43-728F-9A328C4FC99A}"/>
              </a:ext>
            </a:extLst>
          </p:cNvPr>
          <p:cNvPicPr>
            <a:picLocks noChangeAspect="1"/>
          </p:cNvPicPr>
          <p:nvPr/>
        </p:nvPicPr>
        <p:blipFill>
          <a:blip r:embed="rId3"/>
          <a:stretch>
            <a:fillRect/>
          </a:stretch>
        </p:blipFill>
        <p:spPr>
          <a:xfrm>
            <a:off x="685800" y="1476375"/>
            <a:ext cx="3590925" cy="332898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TextBox 3">
            <a:extLst>
              <a:ext uri="{FF2B5EF4-FFF2-40B4-BE49-F238E27FC236}">
                <a16:creationId xmlns:a16="http://schemas.microsoft.com/office/drawing/2014/main" id="{6A9D027F-9D46-87FF-8EAB-904BD9763ABA}"/>
              </a:ext>
            </a:extLst>
          </p:cNvPr>
          <p:cNvSpPr txBox="1"/>
          <p:nvPr/>
        </p:nvSpPr>
        <p:spPr>
          <a:xfrm>
            <a:off x="5210175" y="-185724"/>
            <a:ext cx="6096000" cy="927177"/>
          </a:xfrm>
          <a:prstGeom prst="rect">
            <a:avLst/>
          </a:prstGeom>
          <a:noFill/>
        </p:spPr>
        <p:txBody>
          <a:bodyPr wrap="square">
            <a:spAutoFit/>
          </a:bodyPr>
          <a:lstStyle/>
          <a:p>
            <a:pPr>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Company Overview</a:t>
            </a:r>
          </a:p>
        </p:txBody>
      </p:sp>
      <p:sp>
        <p:nvSpPr>
          <p:cNvPr id="6" name="TextBox 5">
            <a:extLst>
              <a:ext uri="{FF2B5EF4-FFF2-40B4-BE49-F238E27FC236}">
                <a16:creationId xmlns:a16="http://schemas.microsoft.com/office/drawing/2014/main" id="{24D869B9-D140-B025-1505-BE17E7AA553E}"/>
              </a:ext>
            </a:extLst>
          </p:cNvPr>
          <p:cNvSpPr txBox="1"/>
          <p:nvPr/>
        </p:nvSpPr>
        <p:spPr>
          <a:xfrm>
            <a:off x="4817806" y="1029677"/>
            <a:ext cx="6794091" cy="499361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JW Marriott is a five-star hospitality industry that has been providing hospital and guest services to their customers for more than 20 years. </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Currently, the location in the UK of the hotel is situated in Mayfair, London W1K 7TN, England </a:t>
            </a:r>
            <a:r>
              <a:rPr lang="en-US" dirty="0">
                <a:effectLst/>
                <a:latin typeface="Times New Roman" panose="02020603050405020304" pitchFamily="18" charset="0"/>
                <a:ea typeface="Times New Roman" panose="02020603050405020304" pitchFamily="18" charset="0"/>
              </a:rPr>
              <a:t>(Marriott, 2023)</a:t>
            </a:r>
            <a:r>
              <a:rPr lang="en-IN" dirty="0">
                <a:effectLst/>
                <a:latin typeface="Times New Roman" panose="02020603050405020304" pitchFamily="18" charset="0"/>
                <a:ea typeface="Times New Roman" panose="02020603050405020304" pitchFamily="18" charset="0"/>
              </a:rPr>
              <a:t>.</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There are more than 50 locations or branches of the organisation with more than 15 years of guest-serving experience.</a:t>
            </a:r>
            <a:endParaRPr lang="en-IN"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CE6C50DA-85FE-083F-F6FF-0E77F8D3D6AF}"/>
              </a:ext>
            </a:extLst>
          </p:cNvPr>
          <p:cNvSpPr txBox="1"/>
          <p:nvPr/>
        </p:nvSpPr>
        <p:spPr>
          <a:xfrm>
            <a:off x="1946787" y="4805362"/>
            <a:ext cx="6096000" cy="409023"/>
          </a:xfrm>
          <a:prstGeom prst="rect">
            <a:avLst/>
          </a:prstGeom>
          <a:noFill/>
        </p:spPr>
        <p:txBody>
          <a:bodyPr wrap="square">
            <a:spAutoFit/>
          </a:bodyPr>
          <a:lstStyle/>
          <a:p>
            <a:pPr>
              <a:lnSpc>
                <a:spcPct val="200000"/>
              </a:lnSpc>
            </a:pPr>
            <a:r>
              <a:rPr lang="en-US" sz="1200" dirty="0">
                <a:effectLst/>
                <a:latin typeface="Times New Roman" panose="02020603050405020304" pitchFamily="18" charset="0"/>
                <a:ea typeface="Times New Roman" panose="02020603050405020304" pitchFamily="18" charset="0"/>
              </a:rPr>
              <a:t>(Marriott, 2023)</a:t>
            </a:r>
            <a:endParaRPr lang="en-IN" sz="1200" dirty="0"/>
          </a:p>
        </p:txBody>
      </p:sp>
    </p:spTree>
    <p:extLst>
      <p:ext uri="{BB962C8B-B14F-4D97-AF65-F5344CB8AC3E}">
        <p14:creationId xmlns:p14="http://schemas.microsoft.com/office/powerpoint/2010/main" val="3811411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3A43607-9DC9-CB95-1DFB-763E3FD927DC}"/>
              </a:ext>
            </a:extLst>
          </p:cNvPr>
          <p:cNvPicPr>
            <a:picLocks noChangeAspect="1"/>
          </p:cNvPicPr>
          <p:nvPr/>
        </p:nvPicPr>
        <p:blipFill>
          <a:blip r:embed="rId3"/>
          <a:stretch>
            <a:fillRect/>
          </a:stretch>
        </p:blipFill>
        <p:spPr>
          <a:xfrm>
            <a:off x="7686982" y="1893633"/>
            <a:ext cx="4362449" cy="2714624"/>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6D991FE6-B9C7-BEF3-8EE9-491F0B429F92}"/>
              </a:ext>
            </a:extLst>
          </p:cNvPr>
          <p:cNvSpPr txBox="1"/>
          <p:nvPr/>
        </p:nvSpPr>
        <p:spPr>
          <a:xfrm>
            <a:off x="1987960" y="0"/>
            <a:ext cx="8660375" cy="927177"/>
          </a:xfrm>
          <a:prstGeom prst="rect">
            <a:avLst/>
          </a:prstGeom>
          <a:noFill/>
        </p:spPr>
        <p:txBody>
          <a:bodyPr wrap="square">
            <a:spAutoFit/>
          </a:bodyPr>
          <a:lstStyle/>
          <a:p>
            <a:pPr algn="just">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Identifying the main consumers of JW Marriott</a:t>
            </a:r>
          </a:p>
        </p:txBody>
      </p:sp>
      <p:sp>
        <p:nvSpPr>
          <p:cNvPr id="6" name="TextBox 5">
            <a:extLst>
              <a:ext uri="{FF2B5EF4-FFF2-40B4-BE49-F238E27FC236}">
                <a16:creationId xmlns:a16="http://schemas.microsoft.com/office/drawing/2014/main" id="{136A6B98-7228-DC81-811A-7D9A47C338ED}"/>
              </a:ext>
            </a:extLst>
          </p:cNvPr>
          <p:cNvSpPr txBox="1"/>
          <p:nvPr/>
        </p:nvSpPr>
        <p:spPr>
          <a:xfrm>
            <a:off x="212315" y="927177"/>
            <a:ext cx="7240537" cy="499361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Customers who are widely signified to be travellers or have the tendency to explore new destinations and places are the main customers of this organisation.</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Moreover, by this type of activity, the organisation easily gains loyal as well as VIP customers. </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Following the demands and requirements of the customers they have accurately diluted the minds of such customers.</a:t>
            </a:r>
            <a:endParaRPr lang="en-IN" dirty="0">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C066FAAF-C9D6-5DD9-40C0-CB2520F10A85}"/>
              </a:ext>
            </a:extLst>
          </p:cNvPr>
          <p:cNvSpPr txBox="1"/>
          <p:nvPr/>
        </p:nvSpPr>
        <p:spPr>
          <a:xfrm>
            <a:off x="9362768" y="4608257"/>
            <a:ext cx="6218902" cy="409023"/>
          </a:xfrm>
          <a:prstGeom prst="rect">
            <a:avLst/>
          </a:prstGeom>
          <a:noFill/>
        </p:spPr>
        <p:txBody>
          <a:bodyPr wrap="square">
            <a:spAutoFit/>
          </a:bodyPr>
          <a:lstStyle/>
          <a:p>
            <a:pPr>
              <a:lnSpc>
                <a:spcPct val="200000"/>
              </a:lnSpc>
            </a:pPr>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Capozzi</a:t>
            </a:r>
            <a:r>
              <a:rPr lang="en-US" sz="1200" dirty="0">
                <a:effectLst/>
                <a:latin typeface="Times New Roman" panose="02020603050405020304" pitchFamily="18" charset="0"/>
                <a:ea typeface="Times New Roman" panose="02020603050405020304" pitchFamily="18" charset="0"/>
              </a:rPr>
              <a:t>, 2023)</a:t>
            </a:r>
            <a:endParaRPr lang="en-IN" sz="1200" dirty="0"/>
          </a:p>
        </p:txBody>
      </p:sp>
    </p:spTree>
    <p:extLst>
      <p:ext uri="{BB962C8B-B14F-4D97-AF65-F5344CB8AC3E}">
        <p14:creationId xmlns:p14="http://schemas.microsoft.com/office/powerpoint/2010/main" val="1515772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3292028-72DD-A757-7834-F010C184CCDE}"/>
              </a:ext>
            </a:extLst>
          </p:cNvPr>
          <p:cNvPicPr>
            <a:picLocks noChangeAspect="1"/>
          </p:cNvPicPr>
          <p:nvPr/>
        </p:nvPicPr>
        <p:blipFill>
          <a:blip r:embed="rId3"/>
          <a:stretch>
            <a:fillRect/>
          </a:stretch>
        </p:blipFill>
        <p:spPr>
          <a:xfrm>
            <a:off x="238125" y="2000250"/>
            <a:ext cx="4019550" cy="24765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2F2BFCE0-7C09-7954-7DC0-A6D015785620}"/>
              </a:ext>
            </a:extLst>
          </p:cNvPr>
          <p:cNvSpPr txBox="1"/>
          <p:nvPr/>
        </p:nvSpPr>
        <p:spPr>
          <a:xfrm>
            <a:off x="1602658" y="0"/>
            <a:ext cx="10471355" cy="927177"/>
          </a:xfrm>
          <a:prstGeom prst="rect">
            <a:avLst/>
          </a:prstGeom>
          <a:noFill/>
        </p:spPr>
        <p:txBody>
          <a:bodyPr wrap="square">
            <a:spAutoFit/>
          </a:bodyPr>
          <a:lstStyle/>
          <a:p>
            <a:pPr>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Explanation and reasons for appealing to JW Marriott</a:t>
            </a:r>
          </a:p>
        </p:txBody>
      </p:sp>
      <p:sp>
        <p:nvSpPr>
          <p:cNvPr id="6" name="TextBox 5">
            <a:extLst>
              <a:ext uri="{FF2B5EF4-FFF2-40B4-BE49-F238E27FC236}">
                <a16:creationId xmlns:a16="http://schemas.microsoft.com/office/drawing/2014/main" id="{137BEC75-1D8D-7CE4-75EE-C97701B4D9E2}"/>
              </a:ext>
            </a:extLst>
          </p:cNvPr>
          <p:cNvSpPr txBox="1"/>
          <p:nvPr/>
        </p:nvSpPr>
        <p:spPr>
          <a:xfrm>
            <a:off x="4611329" y="1033358"/>
            <a:ext cx="7462684" cy="499361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The luxurious formation and services of the company attracted many national as well as international customers.</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Meanwhile, due to these activities, the customers of the hospitality organisation also meet requirements of the customer based on personalised techniques. </a:t>
            </a:r>
          </a:p>
          <a:p>
            <a:pPr marL="285750" indent="-285750" algn="just">
              <a:lnSpc>
                <a:spcPct val="200000"/>
              </a:lnSpc>
              <a:buFont typeface="Arial" panose="020B0604020202020204" pitchFamily="34" charset="0"/>
              <a:buChar char="•"/>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The most attractive activity of the organisation is that they have rooms during high seasons of travelling, customers frequently visit the hotel.</a:t>
            </a:r>
            <a:endParaRPr lang="en-IN"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673E56A4-A18B-5A65-8114-86B15E61A76C}"/>
              </a:ext>
            </a:extLst>
          </p:cNvPr>
          <p:cNvSpPr txBox="1"/>
          <p:nvPr/>
        </p:nvSpPr>
        <p:spPr>
          <a:xfrm>
            <a:off x="1462548" y="4476750"/>
            <a:ext cx="6150076" cy="409023"/>
          </a:xfrm>
          <a:prstGeom prst="rect">
            <a:avLst/>
          </a:prstGeom>
          <a:noFill/>
        </p:spPr>
        <p:txBody>
          <a:bodyPr wrap="square">
            <a:spAutoFit/>
          </a:bodyPr>
          <a:lstStyle/>
          <a:p>
            <a:pPr algn="just">
              <a:lnSpc>
                <a:spcPct val="200000"/>
              </a:lnSpc>
            </a:pPr>
            <a:r>
              <a:rPr lang="en-US" sz="1200" dirty="0">
                <a:effectLst/>
                <a:latin typeface="Times New Roman" panose="02020603050405020304" pitchFamily="18" charset="0"/>
                <a:ea typeface="Times New Roman" panose="02020603050405020304" pitchFamily="18" charset="0"/>
              </a:rPr>
              <a:t>(JW-Marriott, 2023)</a:t>
            </a:r>
            <a:endParaRPr lang="en-IN" sz="1200" dirty="0"/>
          </a:p>
        </p:txBody>
      </p:sp>
    </p:spTree>
    <p:extLst>
      <p:ext uri="{BB962C8B-B14F-4D97-AF65-F5344CB8AC3E}">
        <p14:creationId xmlns:p14="http://schemas.microsoft.com/office/powerpoint/2010/main" val="4074587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C3CE36-6247-AEDD-774E-4616B4E10979}"/>
              </a:ext>
            </a:extLst>
          </p:cNvPr>
          <p:cNvPicPr>
            <a:picLocks noChangeAspect="1"/>
          </p:cNvPicPr>
          <p:nvPr/>
        </p:nvPicPr>
        <p:blipFill>
          <a:blip r:embed="rId3"/>
          <a:stretch>
            <a:fillRect/>
          </a:stretch>
        </p:blipFill>
        <p:spPr>
          <a:xfrm>
            <a:off x="7077075" y="1590675"/>
            <a:ext cx="4838700" cy="33242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379537E2-F60E-A655-5650-3F6530423441}"/>
              </a:ext>
            </a:extLst>
          </p:cNvPr>
          <p:cNvSpPr txBox="1"/>
          <p:nvPr/>
        </p:nvSpPr>
        <p:spPr>
          <a:xfrm>
            <a:off x="2035279" y="112315"/>
            <a:ext cx="10402528" cy="927177"/>
          </a:xfrm>
          <a:prstGeom prst="rect">
            <a:avLst/>
          </a:prstGeom>
          <a:noFill/>
        </p:spPr>
        <p:txBody>
          <a:bodyPr wrap="square">
            <a:spAutoFit/>
          </a:bodyPr>
          <a:lstStyle/>
          <a:p>
            <a:pPr>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Nature, Scope and role of hospitality industries</a:t>
            </a:r>
          </a:p>
        </p:txBody>
      </p:sp>
      <p:sp>
        <p:nvSpPr>
          <p:cNvPr id="6" name="TextBox 5">
            <a:extLst>
              <a:ext uri="{FF2B5EF4-FFF2-40B4-BE49-F238E27FC236}">
                <a16:creationId xmlns:a16="http://schemas.microsoft.com/office/drawing/2014/main" id="{669705BF-E7AD-E466-65F8-E47F4D13E5DF}"/>
              </a:ext>
            </a:extLst>
          </p:cNvPr>
          <p:cNvSpPr txBox="1"/>
          <p:nvPr/>
        </p:nvSpPr>
        <p:spPr>
          <a:xfrm>
            <a:off x="464575" y="1590675"/>
            <a:ext cx="6218902" cy="561629"/>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800" b="1" i="1" u="sng" dirty="0">
                <a:effectLst/>
                <a:latin typeface="Times New Roman" panose="02020603050405020304" pitchFamily="18" charset="0"/>
                <a:ea typeface="Times New Roman" panose="02020603050405020304" pitchFamily="18" charset="0"/>
              </a:rPr>
              <a:t>Nature and Scope</a:t>
            </a:r>
            <a:endParaRPr lang="en-IN" sz="1600"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2A568E22-5E06-C339-0A1A-CE9216E0831C}"/>
              </a:ext>
            </a:extLst>
          </p:cNvPr>
          <p:cNvSpPr txBox="1"/>
          <p:nvPr/>
        </p:nvSpPr>
        <p:spPr>
          <a:xfrm>
            <a:off x="356420" y="2307731"/>
            <a:ext cx="6218902" cy="1121269"/>
          </a:xfrm>
          <a:prstGeom prst="rect">
            <a:avLst/>
          </a:prstGeom>
          <a:noFill/>
        </p:spPr>
        <p:txBody>
          <a:bodyPr wrap="square">
            <a:spAutoFit/>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Hospitality industries usually provide guest services to their customers to maintain their brand reputation in appropriate ways. </a:t>
            </a:r>
            <a:endParaRPr lang="en-IN" dirty="0"/>
          </a:p>
        </p:txBody>
      </p:sp>
      <p:sp>
        <p:nvSpPr>
          <p:cNvPr id="10" name="TextBox 9">
            <a:extLst>
              <a:ext uri="{FF2B5EF4-FFF2-40B4-BE49-F238E27FC236}">
                <a16:creationId xmlns:a16="http://schemas.microsoft.com/office/drawing/2014/main" id="{7B34869C-EB7C-96F1-E82F-62C963EA2EC0}"/>
              </a:ext>
            </a:extLst>
          </p:cNvPr>
          <p:cNvSpPr txBox="1"/>
          <p:nvPr/>
        </p:nvSpPr>
        <p:spPr>
          <a:xfrm>
            <a:off x="607297" y="3584427"/>
            <a:ext cx="6218902" cy="561629"/>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800" b="1" i="1" u="sng" dirty="0">
                <a:effectLst/>
                <a:latin typeface="Times New Roman" panose="02020603050405020304" pitchFamily="18" charset="0"/>
                <a:ea typeface="Times New Roman" panose="02020603050405020304" pitchFamily="18" charset="0"/>
              </a:rPr>
              <a:t>Role</a:t>
            </a:r>
            <a:endParaRPr lang="en-IN" sz="1600" dirty="0">
              <a:effectLst/>
              <a:latin typeface="Arial" panose="020B0604020202020204" pitchFamily="34" charset="0"/>
              <a:ea typeface="Arial" panose="020B0604020202020204" pitchFamily="34" charset="0"/>
            </a:endParaRPr>
          </a:p>
        </p:txBody>
      </p:sp>
      <p:sp>
        <p:nvSpPr>
          <p:cNvPr id="12" name="TextBox 11">
            <a:extLst>
              <a:ext uri="{FF2B5EF4-FFF2-40B4-BE49-F238E27FC236}">
                <a16:creationId xmlns:a16="http://schemas.microsoft.com/office/drawing/2014/main" id="{C6782D58-B035-1658-91C3-877D924036DB}"/>
              </a:ext>
            </a:extLst>
          </p:cNvPr>
          <p:cNvSpPr txBox="1"/>
          <p:nvPr/>
        </p:nvSpPr>
        <p:spPr>
          <a:xfrm>
            <a:off x="356420" y="4146056"/>
            <a:ext cx="6218902" cy="1675267"/>
          </a:xfrm>
          <a:prstGeom prst="rect">
            <a:avLst/>
          </a:prstGeom>
          <a:noFill/>
        </p:spPr>
        <p:txBody>
          <a:bodyPr wrap="square">
            <a:spAutoFit/>
          </a:bodyPr>
          <a:lstStyle/>
          <a:p>
            <a:pPr>
              <a:lnSpc>
                <a:spcPct val="200000"/>
              </a:lnSpc>
            </a:pPr>
            <a:r>
              <a:rPr lang="en-IN" sz="1800" dirty="0">
                <a:effectLst/>
                <a:latin typeface="Times New Roman" panose="02020603050405020304" pitchFamily="18" charset="0"/>
                <a:ea typeface="Times New Roman" panose="02020603050405020304" pitchFamily="18" charset="0"/>
              </a:rPr>
              <a:t>Regarding market recognition, they have gained more than 58.44 billion pounds of organisational revenue by appropriately serving their guests. </a:t>
            </a:r>
            <a:endParaRPr lang="en-IN" dirty="0"/>
          </a:p>
        </p:txBody>
      </p:sp>
      <p:sp>
        <p:nvSpPr>
          <p:cNvPr id="14" name="TextBox 13">
            <a:extLst>
              <a:ext uri="{FF2B5EF4-FFF2-40B4-BE49-F238E27FC236}">
                <a16:creationId xmlns:a16="http://schemas.microsoft.com/office/drawing/2014/main" id="{92E6E4B8-08B8-39D2-D84F-781C8D078147}"/>
              </a:ext>
            </a:extLst>
          </p:cNvPr>
          <p:cNvSpPr txBox="1"/>
          <p:nvPr/>
        </p:nvSpPr>
        <p:spPr>
          <a:xfrm>
            <a:off x="8806324" y="4978643"/>
            <a:ext cx="6218902" cy="409023"/>
          </a:xfrm>
          <a:prstGeom prst="rect">
            <a:avLst/>
          </a:prstGeom>
          <a:noFill/>
        </p:spPr>
        <p:txBody>
          <a:bodyPr wrap="square">
            <a:spAutoFit/>
          </a:bodyPr>
          <a:lstStyle/>
          <a:p>
            <a:pPr algn="just">
              <a:lnSpc>
                <a:spcPct val="200000"/>
              </a:lnSpc>
            </a:pPr>
            <a:r>
              <a:rPr lang="en-IN" sz="1200" dirty="0">
                <a:effectLst/>
                <a:latin typeface="Times New Roman" panose="02020603050405020304" pitchFamily="18" charset="0"/>
                <a:ea typeface="Times New Roman" panose="02020603050405020304" pitchFamily="18" charset="0"/>
              </a:rPr>
              <a:t>(</a:t>
            </a:r>
            <a:r>
              <a:rPr lang="en-IN" sz="1200" dirty="0" err="1">
                <a:effectLst/>
                <a:latin typeface="Times New Roman" panose="02020603050405020304" pitchFamily="18" charset="0"/>
                <a:ea typeface="Times New Roman" panose="02020603050405020304" pitchFamily="18" charset="0"/>
              </a:rPr>
              <a:t>MillWOO</a:t>
            </a:r>
            <a:r>
              <a:rPr lang="en-IN" sz="1200" dirty="0">
                <a:effectLst/>
                <a:latin typeface="Times New Roman" panose="02020603050405020304" pitchFamily="18" charset="0"/>
                <a:ea typeface="Times New Roman" panose="02020603050405020304" pitchFamily="18" charset="0"/>
              </a:rPr>
              <a:t> et al., 2019)</a:t>
            </a:r>
            <a:endParaRPr lang="en-IN" sz="1200" dirty="0"/>
          </a:p>
        </p:txBody>
      </p:sp>
    </p:spTree>
    <p:extLst>
      <p:ext uri="{BB962C8B-B14F-4D97-AF65-F5344CB8AC3E}">
        <p14:creationId xmlns:p14="http://schemas.microsoft.com/office/powerpoint/2010/main" val="2120771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BA416DD-233E-9B78-9B7F-67CD583F5137}"/>
              </a:ext>
            </a:extLst>
          </p:cNvPr>
          <p:cNvPicPr>
            <a:picLocks noChangeAspect="1"/>
          </p:cNvPicPr>
          <p:nvPr/>
        </p:nvPicPr>
        <p:blipFill>
          <a:blip r:embed="rId3"/>
          <a:stretch>
            <a:fillRect/>
          </a:stretch>
        </p:blipFill>
        <p:spPr>
          <a:xfrm>
            <a:off x="371475" y="2114550"/>
            <a:ext cx="4000500" cy="26098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TextBox 3">
            <a:extLst>
              <a:ext uri="{FF2B5EF4-FFF2-40B4-BE49-F238E27FC236}">
                <a16:creationId xmlns:a16="http://schemas.microsoft.com/office/drawing/2014/main" id="{442F2A3B-FC0D-EA52-2ED1-2A6601E12A61}"/>
              </a:ext>
            </a:extLst>
          </p:cNvPr>
          <p:cNvSpPr txBox="1"/>
          <p:nvPr/>
        </p:nvSpPr>
        <p:spPr>
          <a:xfrm>
            <a:off x="2654709" y="92652"/>
            <a:ext cx="9252155" cy="927177"/>
          </a:xfrm>
          <a:prstGeom prst="rect">
            <a:avLst/>
          </a:prstGeom>
          <a:noFill/>
        </p:spPr>
        <p:txBody>
          <a:bodyPr wrap="square">
            <a:spAutoFit/>
          </a:bodyPr>
          <a:lstStyle/>
          <a:p>
            <a:pPr algn="just">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Nature, scope and role of JW Marriott</a:t>
            </a:r>
          </a:p>
        </p:txBody>
      </p:sp>
      <p:sp>
        <p:nvSpPr>
          <p:cNvPr id="6" name="TextBox 5">
            <a:extLst>
              <a:ext uri="{FF2B5EF4-FFF2-40B4-BE49-F238E27FC236}">
                <a16:creationId xmlns:a16="http://schemas.microsoft.com/office/drawing/2014/main" id="{AA1697CC-B1F1-A3AA-6F17-C3746D069D47}"/>
              </a:ext>
            </a:extLst>
          </p:cNvPr>
          <p:cNvSpPr txBox="1"/>
          <p:nvPr/>
        </p:nvSpPr>
        <p:spPr>
          <a:xfrm>
            <a:off x="4591665" y="1474971"/>
            <a:ext cx="7315199" cy="4378058"/>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JW Marriott also has a similar aim and objectives to other hospitality industries which is "to serve their guest" in luxurious ways.</a:t>
            </a:r>
          </a:p>
          <a:p>
            <a:pPr algn="just">
              <a:lnSpc>
                <a:spcPct val="200000"/>
              </a:lnSpc>
            </a:pPr>
            <a:r>
              <a:rPr lang="en-IN" sz="1800" dirty="0">
                <a:effectLst/>
                <a:latin typeface="Times New Roman" panose="02020603050405020304" pitchFamily="18" charset="0"/>
                <a:ea typeface="Times New Roman" panose="02020603050405020304" pitchFamily="18" charset="0"/>
              </a:rPr>
              <a:t> </a:t>
            </a:r>
            <a:endParaRPr lang="en-IN" sz="1600"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Currently, the company is solely recognised as one of the most valuable hotel companies among all the 260 other hotel industries in the UK.</a:t>
            </a:r>
          </a:p>
          <a:p>
            <a:pPr algn="just">
              <a:lnSpc>
                <a:spcPct val="200000"/>
              </a:lnSpc>
            </a:pPr>
            <a:endParaRPr lang="en-IN" sz="1600"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The hotel aims to provide luxurious stays on the hotel premises to their customers at reasonable rates.  </a:t>
            </a:r>
            <a:endParaRPr lang="en-IN" sz="1600"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ACD0F35A-1A42-3C88-3EE1-4ED598918DC0}"/>
              </a:ext>
            </a:extLst>
          </p:cNvPr>
          <p:cNvSpPr txBox="1"/>
          <p:nvPr/>
        </p:nvSpPr>
        <p:spPr>
          <a:xfrm>
            <a:off x="1907458" y="4724400"/>
            <a:ext cx="6096000" cy="409023"/>
          </a:xfrm>
          <a:prstGeom prst="rect">
            <a:avLst/>
          </a:prstGeom>
          <a:noFill/>
        </p:spPr>
        <p:txBody>
          <a:bodyPr wrap="square">
            <a:spAutoFit/>
          </a:bodyPr>
          <a:lstStyle/>
          <a:p>
            <a:pPr algn="just">
              <a:lnSpc>
                <a:spcPct val="200000"/>
              </a:lnSpc>
            </a:pPr>
            <a:r>
              <a:rPr lang="en-IN" sz="1200" dirty="0">
                <a:effectLst/>
                <a:latin typeface="Times New Roman" panose="02020603050405020304" pitchFamily="18" charset="0"/>
                <a:ea typeface="Times New Roman" panose="02020603050405020304" pitchFamily="18" charset="0"/>
              </a:rPr>
              <a:t>(Wood, 2015). </a:t>
            </a:r>
            <a:endParaRPr lang="en-IN" sz="1200" dirty="0"/>
          </a:p>
        </p:txBody>
      </p:sp>
    </p:spTree>
    <p:extLst>
      <p:ext uri="{BB962C8B-B14F-4D97-AF65-F5344CB8AC3E}">
        <p14:creationId xmlns:p14="http://schemas.microsoft.com/office/powerpoint/2010/main" val="2740450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536B19-D6AD-CAA3-8D4C-C7BD371C9634}"/>
              </a:ext>
            </a:extLst>
          </p:cNvPr>
          <p:cNvPicPr>
            <a:picLocks noChangeAspect="1"/>
          </p:cNvPicPr>
          <p:nvPr/>
        </p:nvPicPr>
        <p:blipFill>
          <a:blip r:embed="rId3"/>
          <a:stretch>
            <a:fillRect/>
          </a:stretch>
        </p:blipFill>
        <p:spPr>
          <a:xfrm>
            <a:off x="8734425" y="1695450"/>
            <a:ext cx="2857500" cy="27051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07ECD091-4B93-5D3D-927F-AD4E94A93B04}"/>
              </a:ext>
            </a:extLst>
          </p:cNvPr>
          <p:cNvSpPr txBox="1"/>
          <p:nvPr/>
        </p:nvSpPr>
        <p:spPr>
          <a:xfrm>
            <a:off x="196645" y="169614"/>
            <a:ext cx="10894142" cy="1912062"/>
          </a:xfrm>
          <a:prstGeom prst="rect">
            <a:avLst/>
          </a:prstGeom>
          <a:noFill/>
        </p:spPr>
        <p:txBody>
          <a:bodyPr wrap="square">
            <a:spAutoFit/>
          </a:bodyPr>
          <a:lstStyle/>
          <a:p>
            <a:pPr algn="just">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The importance of hospitality and how hotels identify expectations of their guests</a:t>
            </a:r>
          </a:p>
        </p:txBody>
      </p:sp>
      <p:sp>
        <p:nvSpPr>
          <p:cNvPr id="6" name="TextBox 5">
            <a:extLst>
              <a:ext uri="{FF2B5EF4-FFF2-40B4-BE49-F238E27FC236}">
                <a16:creationId xmlns:a16="http://schemas.microsoft.com/office/drawing/2014/main" id="{4A69BEB0-090B-9C44-E49C-51E7EF45D375}"/>
              </a:ext>
            </a:extLst>
          </p:cNvPr>
          <p:cNvSpPr txBox="1"/>
          <p:nvPr/>
        </p:nvSpPr>
        <p:spPr>
          <a:xfrm>
            <a:off x="216309" y="2081676"/>
            <a:ext cx="6096000" cy="561629"/>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800" b="1" i="1" u="sng" dirty="0">
                <a:effectLst/>
                <a:latin typeface="Times New Roman" panose="02020603050405020304" pitchFamily="18" charset="0"/>
                <a:ea typeface="Times New Roman" panose="02020603050405020304" pitchFamily="18" charset="0"/>
              </a:rPr>
              <a:t>Importance of Hospitality</a:t>
            </a:r>
            <a:endParaRPr lang="en-IN" sz="1600"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2E892822-0103-5655-0DAD-66D79B83A4FB}"/>
              </a:ext>
            </a:extLst>
          </p:cNvPr>
          <p:cNvSpPr txBox="1"/>
          <p:nvPr/>
        </p:nvSpPr>
        <p:spPr>
          <a:xfrm>
            <a:off x="698090" y="2680478"/>
            <a:ext cx="6096000" cy="1121269"/>
          </a:xfrm>
          <a:prstGeom prst="rect">
            <a:avLst/>
          </a:prstGeom>
          <a:noFill/>
        </p:spPr>
        <p:txBody>
          <a:bodyPr wrap="square">
            <a:spAutoFit/>
          </a:bodyPr>
          <a:lstStyle/>
          <a:p>
            <a:pPr algn="just">
              <a:lnSpc>
                <a:spcPct val="200000"/>
              </a:lnSpc>
            </a:pPr>
            <a:r>
              <a:rPr lang="en-IN" dirty="0">
                <a:effectLst/>
                <a:latin typeface="Times New Roman" panose="02020603050405020304" pitchFamily="18" charset="0"/>
                <a:ea typeface="Times New Roman" panose="02020603050405020304" pitchFamily="18" charset="0"/>
              </a:rPr>
              <a:t>Customers who are travelling internationally, visit hotel premises to experience their leisure time in appropriate ways. </a:t>
            </a:r>
            <a:endParaRPr lang="en-IN" dirty="0"/>
          </a:p>
        </p:txBody>
      </p:sp>
      <p:sp>
        <p:nvSpPr>
          <p:cNvPr id="10" name="TextBox 9">
            <a:extLst>
              <a:ext uri="{FF2B5EF4-FFF2-40B4-BE49-F238E27FC236}">
                <a16:creationId xmlns:a16="http://schemas.microsoft.com/office/drawing/2014/main" id="{D1F3B852-68BC-8AC5-247C-199BBDE501AC}"/>
              </a:ext>
            </a:extLst>
          </p:cNvPr>
          <p:cNvSpPr txBox="1"/>
          <p:nvPr/>
        </p:nvSpPr>
        <p:spPr>
          <a:xfrm>
            <a:off x="216309" y="3933818"/>
            <a:ext cx="6096000" cy="561629"/>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800" b="1" i="1" u="sng" dirty="0">
                <a:effectLst/>
                <a:latin typeface="Times New Roman" panose="02020603050405020304" pitchFamily="18" charset="0"/>
                <a:ea typeface="Times New Roman" panose="02020603050405020304" pitchFamily="18" charset="0"/>
              </a:rPr>
              <a:t>The Ways through which hotels identify guest expectations</a:t>
            </a:r>
            <a:endParaRPr lang="en-IN" sz="1600" dirty="0">
              <a:effectLst/>
              <a:latin typeface="Arial" panose="020B0604020202020204" pitchFamily="34" charset="0"/>
              <a:ea typeface="Arial" panose="020B0604020202020204" pitchFamily="34" charset="0"/>
            </a:endParaRPr>
          </a:p>
        </p:txBody>
      </p:sp>
      <p:sp>
        <p:nvSpPr>
          <p:cNvPr id="12" name="TextBox 11">
            <a:extLst>
              <a:ext uri="{FF2B5EF4-FFF2-40B4-BE49-F238E27FC236}">
                <a16:creationId xmlns:a16="http://schemas.microsoft.com/office/drawing/2014/main" id="{E6CB5B2C-D817-DD03-D98E-D11EF83BC1C3}"/>
              </a:ext>
            </a:extLst>
          </p:cNvPr>
          <p:cNvSpPr txBox="1"/>
          <p:nvPr/>
        </p:nvSpPr>
        <p:spPr>
          <a:xfrm>
            <a:off x="422787" y="4555367"/>
            <a:ext cx="6695768" cy="1121269"/>
          </a:xfrm>
          <a:prstGeom prst="rect">
            <a:avLst/>
          </a:prstGeom>
          <a:noFill/>
        </p:spPr>
        <p:txBody>
          <a:bodyPr wrap="square">
            <a:spAutoFit/>
          </a:bodyPr>
          <a:lstStyle/>
          <a:p>
            <a:pPr>
              <a:lnSpc>
                <a:spcPct val="200000"/>
              </a:lnSpc>
            </a:pPr>
            <a:r>
              <a:rPr lang="en-IN" dirty="0">
                <a:latin typeface="Times New Roman" panose="02020603050405020304" pitchFamily="18" charset="0"/>
                <a:ea typeface="Times New Roman" panose="02020603050405020304" pitchFamily="18" charset="0"/>
              </a:rPr>
              <a:t>F</a:t>
            </a:r>
            <a:r>
              <a:rPr lang="en-IN" sz="1800" dirty="0">
                <a:effectLst/>
                <a:latin typeface="Times New Roman" panose="02020603050405020304" pitchFamily="18" charset="0"/>
                <a:ea typeface="Times New Roman" panose="02020603050405020304" pitchFamily="18" charset="0"/>
              </a:rPr>
              <a:t>ollowing as well as observing the feedback of their guests is one of the ways that can maintain customers' expectations in accurate ways. </a:t>
            </a:r>
            <a:endParaRPr lang="en-IN" dirty="0"/>
          </a:p>
        </p:txBody>
      </p:sp>
      <p:sp>
        <p:nvSpPr>
          <p:cNvPr id="14" name="TextBox 13">
            <a:extLst>
              <a:ext uri="{FF2B5EF4-FFF2-40B4-BE49-F238E27FC236}">
                <a16:creationId xmlns:a16="http://schemas.microsoft.com/office/drawing/2014/main" id="{E2EB4D01-A9E9-0F4B-E131-3632D4D5B644}"/>
              </a:ext>
            </a:extLst>
          </p:cNvPr>
          <p:cNvSpPr txBox="1"/>
          <p:nvPr/>
        </p:nvSpPr>
        <p:spPr>
          <a:xfrm>
            <a:off x="9497961" y="4400550"/>
            <a:ext cx="6096000" cy="409023"/>
          </a:xfrm>
          <a:prstGeom prst="rect">
            <a:avLst/>
          </a:prstGeom>
          <a:noFill/>
        </p:spPr>
        <p:txBody>
          <a:bodyPr wrap="square">
            <a:spAutoFit/>
          </a:bodyPr>
          <a:lstStyle/>
          <a:p>
            <a:pPr>
              <a:lnSpc>
                <a:spcPct val="200000"/>
              </a:lnSpc>
            </a:pPr>
            <a:r>
              <a:rPr lang="en-IN" sz="1200" dirty="0">
                <a:effectLst/>
                <a:latin typeface="Times New Roman" panose="02020603050405020304" pitchFamily="18" charset="0"/>
                <a:ea typeface="Times New Roman" panose="02020603050405020304" pitchFamily="18" charset="0"/>
              </a:rPr>
              <a:t>(</a:t>
            </a:r>
            <a:r>
              <a:rPr lang="en-IN" sz="1200" dirty="0" err="1">
                <a:effectLst/>
                <a:latin typeface="Times New Roman" panose="02020603050405020304" pitchFamily="18" charset="0"/>
                <a:ea typeface="Times New Roman" panose="02020603050405020304" pitchFamily="18" charset="0"/>
              </a:rPr>
              <a:t>tleopell</a:t>
            </a:r>
            <a:r>
              <a:rPr lang="en-IN" sz="1200" dirty="0">
                <a:effectLst/>
                <a:latin typeface="Times New Roman" panose="02020603050405020304" pitchFamily="18" charset="0"/>
                <a:ea typeface="Times New Roman" panose="02020603050405020304" pitchFamily="18" charset="0"/>
              </a:rPr>
              <a:t>, 2015). </a:t>
            </a:r>
            <a:endParaRPr lang="en-IN" sz="1200" dirty="0"/>
          </a:p>
        </p:txBody>
      </p:sp>
    </p:spTree>
    <p:extLst>
      <p:ext uri="{BB962C8B-B14F-4D97-AF65-F5344CB8AC3E}">
        <p14:creationId xmlns:p14="http://schemas.microsoft.com/office/powerpoint/2010/main" val="3410688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9B207A-342E-FA7D-3796-F300AD0DF029}"/>
              </a:ext>
            </a:extLst>
          </p:cNvPr>
          <p:cNvPicPr>
            <a:picLocks noChangeAspect="1"/>
          </p:cNvPicPr>
          <p:nvPr/>
        </p:nvPicPr>
        <p:blipFill>
          <a:blip r:embed="rId3"/>
          <a:stretch>
            <a:fillRect/>
          </a:stretch>
        </p:blipFill>
        <p:spPr>
          <a:xfrm>
            <a:off x="685800" y="1527073"/>
            <a:ext cx="3333750" cy="29527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id="{70AF405F-8DD2-A8A6-B764-140BEB9E62FA}"/>
              </a:ext>
            </a:extLst>
          </p:cNvPr>
          <p:cNvSpPr txBox="1"/>
          <p:nvPr/>
        </p:nvSpPr>
        <p:spPr>
          <a:xfrm>
            <a:off x="5368413" y="0"/>
            <a:ext cx="6096000" cy="927177"/>
          </a:xfrm>
          <a:prstGeom prst="rect">
            <a:avLst/>
          </a:prstGeom>
          <a:noFill/>
        </p:spPr>
        <p:txBody>
          <a:bodyPr wrap="square">
            <a:spAutoFit/>
          </a:bodyPr>
          <a:lstStyle/>
          <a:p>
            <a:pPr>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Conclusion</a:t>
            </a:r>
          </a:p>
        </p:txBody>
      </p:sp>
      <p:sp>
        <p:nvSpPr>
          <p:cNvPr id="6" name="TextBox 5">
            <a:extLst>
              <a:ext uri="{FF2B5EF4-FFF2-40B4-BE49-F238E27FC236}">
                <a16:creationId xmlns:a16="http://schemas.microsoft.com/office/drawing/2014/main" id="{63CA4C44-9351-1DFD-F0BC-3B18D37C7109}"/>
              </a:ext>
            </a:extLst>
          </p:cNvPr>
          <p:cNvSpPr txBox="1"/>
          <p:nvPr/>
        </p:nvSpPr>
        <p:spPr>
          <a:xfrm>
            <a:off x="4611329" y="1090137"/>
            <a:ext cx="7433187" cy="4993611"/>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The above elaborated presentation significantly the management process as well as functions of the organisation in effective ways.</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Interestingly, with the guidance of the individuals in management departments, hotels increase their productivity as well as brand values. </a:t>
            </a:r>
          </a:p>
          <a:p>
            <a:pPr algn="just">
              <a:lnSpc>
                <a:spcPct val="200000"/>
              </a:lnSpc>
            </a:pPr>
            <a:endParaRPr lang="en-IN" dirty="0">
              <a:effectLst/>
              <a:latin typeface="Arial" panose="020B0604020202020204" pitchFamily="34" charset="0"/>
              <a:ea typeface="Arial" panose="020B0604020202020204" pitchFamily="34" charset="0"/>
            </a:endParaRPr>
          </a:p>
          <a:p>
            <a:pPr marL="285750" indent="-285750" algn="just">
              <a:lnSpc>
                <a:spcPct val="200000"/>
              </a:lnSpc>
              <a:buFont typeface="Arial" panose="020B0604020202020204" pitchFamily="34" charset="0"/>
              <a:buChar char="•"/>
            </a:pPr>
            <a:r>
              <a:rPr lang="en-IN" dirty="0">
                <a:effectLst/>
                <a:latin typeface="Times New Roman" panose="02020603050405020304" pitchFamily="18" charset="0"/>
                <a:ea typeface="Times New Roman" panose="02020603050405020304" pitchFamily="18" charset="0"/>
              </a:rPr>
              <a:t>The overview and services of JW Marriott have been highlighted in the presentation by defining the importance and significance of the hospitality industry. </a:t>
            </a:r>
            <a:endParaRPr lang="en-IN" dirty="0">
              <a:effectLst/>
              <a:latin typeface="Arial" panose="020B0604020202020204" pitchFamily="34" charset="0"/>
              <a:ea typeface="Arial" panose="020B0604020202020204" pitchFamily="34" charset="0"/>
            </a:endParaRPr>
          </a:p>
        </p:txBody>
      </p:sp>
      <p:sp>
        <p:nvSpPr>
          <p:cNvPr id="10" name="TextBox 9">
            <a:extLst>
              <a:ext uri="{FF2B5EF4-FFF2-40B4-BE49-F238E27FC236}">
                <a16:creationId xmlns:a16="http://schemas.microsoft.com/office/drawing/2014/main" id="{A38D976C-7625-F16A-5627-5E90A27C20A9}"/>
              </a:ext>
            </a:extLst>
          </p:cNvPr>
          <p:cNvSpPr txBox="1"/>
          <p:nvPr/>
        </p:nvSpPr>
        <p:spPr>
          <a:xfrm>
            <a:off x="1848465" y="4438271"/>
            <a:ext cx="6096000" cy="409023"/>
          </a:xfrm>
          <a:prstGeom prst="rect">
            <a:avLst/>
          </a:prstGeom>
          <a:noFill/>
        </p:spPr>
        <p:txBody>
          <a:bodyPr wrap="square">
            <a:spAutoFit/>
          </a:bodyPr>
          <a:lstStyle/>
          <a:p>
            <a:pPr>
              <a:lnSpc>
                <a:spcPct val="200000"/>
              </a:lnSpc>
            </a:pPr>
            <a:r>
              <a:rPr lang="en-US" sz="1200" dirty="0">
                <a:effectLst/>
                <a:latin typeface="Times New Roman" panose="02020603050405020304" pitchFamily="18" charset="0"/>
                <a:ea typeface="Times New Roman" panose="02020603050405020304" pitchFamily="18" charset="0"/>
              </a:rPr>
              <a:t>(</a:t>
            </a:r>
            <a:r>
              <a:rPr lang="en-US" sz="1200" dirty="0" err="1">
                <a:effectLst/>
                <a:latin typeface="Times New Roman" panose="02020603050405020304" pitchFamily="18" charset="0"/>
                <a:ea typeface="Times New Roman" panose="02020603050405020304" pitchFamily="18" charset="0"/>
              </a:rPr>
              <a:t>Capozzi</a:t>
            </a:r>
            <a:r>
              <a:rPr lang="en-US" sz="1200" dirty="0">
                <a:effectLst/>
                <a:latin typeface="Times New Roman" panose="02020603050405020304" pitchFamily="18" charset="0"/>
                <a:ea typeface="Times New Roman" panose="02020603050405020304" pitchFamily="18" charset="0"/>
              </a:rPr>
              <a:t>, 2023)</a:t>
            </a:r>
            <a:r>
              <a:rPr lang="en-IN" sz="1200" dirty="0">
                <a:effectLst/>
                <a:latin typeface="Times New Roman" panose="02020603050405020304" pitchFamily="18" charset="0"/>
                <a:ea typeface="Times New Roman" panose="02020603050405020304" pitchFamily="18" charset="0"/>
              </a:rPr>
              <a:t>. </a:t>
            </a:r>
            <a:endParaRPr lang="en-IN" sz="1200" dirty="0"/>
          </a:p>
        </p:txBody>
      </p:sp>
    </p:spTree>
    <p:extLst>
      <p:ext uri="{BB962C8B-B14F-4D97-AF65-F5344CB8AC3E}">
        <p14:creationId xmlns:p14="http://schemas.microsoft.com/office/powerpoint/2010/main" val="2398848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98E023-45E1-6605-B000-50F5EAD1D7C0}"/>
              </a:ext>
            </a:extLst>
          </p:cNvPr>
          <p:cNvPicPr>
            <a:picLocks noChangeAspect="1"/>
          </p:cNvPicPr>
          <p:nvPr/>
        </p:nvPicPr>
        <p:blipFill>
          <a:blip r:embed="rId3"/>
          <a:stretch>
            <a:fillRect/>
          </a:stretch>
        </p:blipFill>
        <p:spPr>
          <a:xfrm>
            <a:off x="8305801" y="2046288"/>
            <a:ext cx="3619500" cy="276542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A1FB2745-9717-5806-7ED7-468817927A6C}"/>
              </a:ext>
            </a:extLst>
          </p:cNvPr>
          <p:cNvSpPr txBox="1"/>
          <p:nvPr/>
        </p:nvSpPr>
        <p:spPr>
          <a:xfrm>
            <a:off x="5149647" y="-98323"/>
            <a:ext cx="6135328" cy="927177"/>
          </a:xfrm>
          <a:prstGeom prst="rect">
            <a:avLst/>
          </a:prstGeom>
          <a:noFill/>
        </p:spPr>
        <p:txBody>
          <a:bodyPr wrap="square">
            <a:spAutoFit/>
          </a:bodyPr>
          <a:lstStyle/>
          <a:p>
            <a:pPr algn="just">
              <a:lnSpc>
                <a:spcPct val="200000"/>
              </a:lnSpc>
              <a:spcBef>
                <a:spcPts val="2000"/>
              </a:spcBef>
              <a:spcAft>
                <a:spcPts val="600"/>
              </a:spcAft>
            </a:pPr>
            <a:r>
              <a:rPr lang="en-IN" sz="3200" b="1" kern="0" dirty="0">
                <a:effectLst/>
                <a:latin typeface="Times New Roman" panose="02020603050405020304" pitchFamily="18" charset="0"/>
                <a:cs typeface="Arial" panose="020B0604020202020204" pitchFamily="34" charset="0"/>
              </a:rPr>
              <a:t>References</a:t>
            </a:r>
          </a:p>
        </p:txBody>
      </p:sp>
      <p:sp>
        <p:nvSpPr>
          <p:cNvPr id="6" name="TextBox 5">
            <a:extLst>
              <a:ext uri="{FF2B5EF4-FFF2-40B4-BE49-F238E27FC236}">
                <a16:creationId xmlns:a16="http://schemas.microsoft.com/office/drawing/2014/main" id="{312439B3-5B08-D5A7-2F83-E27CA2C6D3C7}"/>
              </a:ext>
            </a:extLst>
          </p:cNvPr>
          <p:cNvSpPr txBox="1"/>
          <p:nvPr/>
        </p:nvSpPr>
        <p:spPr>
          <a:xfrm>
            <a:off x="266699" y="927177"/>
            <a:ext cx="6135328" cy="5206490"/>
          </a:xfrm>
          <a:prstGeom prst="rect">
            <a:avLst/>
          </a:prstGeom>
          <a:noFill/>
        </p:spPr>
        <p:txBody>
          <a:bodyPr wrap="square">
            <a:spAutoFit/>
          </a:bodyPr>
          <a:lstStyle/>
          <a:p>
            <a:pPr marL="171450" indent="-171450" algn="just">
              <a:lnSpc>
                <a:spcPct val="200000"/>
              </a:lnSpc>
              <a:buFont typeface="Arial" panose="020B0604020202020204" pitchFamily="34" charset="0"/>
              <a:buChar char="•"/>
            </a:pPr>
            <a:r>
              <a:rPr lang="en-IN" sz="1200" dirty="0" err="1">
                <a:effectLst/>
                <a:latin typeface="Times New Roman" panose="02020603050405020304" pitchFamily="18" charset="0"/>
                <a:ea typeface="Times New Roman" panose="02020603050405020304" pitchFamily="18" charset="0"/>
              </a:rPr>
              <a:t>Capozzi</a:t>
            </a:r>
            <a:r>
              <a:rPr lang="en-IN" sz="1200" dirty="0">
                <a:effectLst/>
                <a:latin typeface="Times New Roman" panose="02020603050405020304" pitchFamily="18" charset="0"/>
                <a:ea typeface="Times New Roman" panose="02020603050405020304" pitchFamily="18" charset="0"/>
              </a:rPr>
              <a:t>, C., (2023). Consumer Segments in the Hotel Industry. [Online] Available at: https://smallbusiness.chron.com/consumer-segments-hotel-industry-13764.htmln [Accessed 08 10 2023].</a:t>
            </a:r>
            <a:endParaRPr lang="en-IN" sz="1200" dirty="0">
              <a:effectLst/>
              <a:latin typeface="Arial" panose="020B0604020202020204" pitchFamily="34" charset="0"/>
              <a:ea typeface="Arial" panose="020B0604020202020204" pitchFamily="34" charset="0"/>
            </a:endParaRPr>
          </a:p>
          <a:p>
            <a:pPr marL="171450" indent="-171450" algn="just">
              <a:lnSpc>
                <a:spcPct val="200000"/>
              </a:lnSpc>
              <a:buFont typeface="Arial" panose="020B0604020202020204" pitchFamily="34" charset="0"/>
              <a:buChar char="•"/>
            </a:pPr>
            <a:r>
              <a:rPr lang="en-IN" sz="1200" dirty="0">
                <a:effectLst/>
                <a:latin typeface="Times New Roman" panose="02020603050405020304" pitchFamily="18" charset="0"/>
                <a:ea typeface="Times New Roman" panose="02020603050405020304" pitchFamily="18" charset="0"/>
              </a:rPr>
              <a:t>JW-Marriott, (2023). NOURISH YOUR SOUL. [Online] Available at: https://jw-marriott.marriott.com/nourish-your-soul/ [Accessed 08 10 2023].</a:t>
            </a:r>
            <a:endParaRPr lang="en-IN" sz="1200" dirty="0">
              <a:effectLst/>
              <a:latin typeface="Arial" panose="020B0604020202020204" pitchFamily="34" charset="0"/>
              <a:ea typeface="Arial" panose="020B0604020202020204" pitchFamily="34" charset="0"/>
            </a:endParaRPr>
          </a:p>
          <a:p>
            <a:pPr marL="171450" indent="-171450" algn="just">
              <a:lnSpc>
                <a:spcPct val="200000"/>
              </a:lnSpc>
              <a:buFont typeface="Arial" panose="020B0604020202020204" pitchFamily="34" charset="0"/>
              <a:buChar char="•"/>
            </a:pPr>
            <a:r>
              <a:rPr lang="en-IN" sz="1200" dirty="0">
                <a:effectLst/>
                <a:latin typeface="Times New Roman" panose="02020603050405020304" pitchFamily="18" charset="0"/>
                <a:ea typeface="Times New Roman" panose="02020603050405020304" pitchFamily="18" charset="0"/>
              </a:rPr>
              <a:t>Marriott, (2023). RETREAT TO LUXURY AT OUR 5-STAR HOTEL IN MAYFAIR, LONDON. [Online] Available at: https://www.marriott.com/en-us/hotels/longh-jw-marriott-grosvenor-house-london/overview/ [Accessed 08 10 2023].</a:t>
            </a:r>
            <a:endParaRPr lang="en-IN" sz="1200" dirty="0">
              <a:effectLst/>
              <a:latin typeface="Arial" panose="020B0604020202020204" pitchFamily="34" charset="0"/>
              <a:ea typeface="Arial" panose="020B0604020202020204" pitchFamily="34" charset="0"/>
            </a:endParaRPr>
          </a:p>
          <a:p>
            <a:pPr marL="171450" indent="-171450" algn="just">
              <a:lnSpc>
                <a:spcPct val="200000"/>
              </a:lnSpc>
              <a:buFont typeface="Arial" panose="020B0604020202020204" pitchFamily="34" charset="0"/>
              <a:buChar char="•"/>
            </a:pPr>
            <a:r>
              <a:rPr lang="en-IN" sz="1200" dirty="0" err="1">
                <a:effectLst/>
                <a:latin typeface="Times New Roman" panose="02020603050405020304" pitchFamily="18" charset="0"/>
                <a:ea typeface="Times New Roman" panose="02020603050405020304" pitchFamily="18" charset="0"/>
              </a:rPr>
              <a:t>MillWOO</a:t>
            </a:r>
            <a:r>
              <a:rPr lang="en-IN" sz="1200" dirty="0">
                <a:effectLst/>
                <a:latin typeface="Times New Roman" panose="02020603050405020304" pitchFamily="18" charset="0"/>
                <a:ea typeface="Times New Roman" panose="02020603050405020304" pitchFamily="18" charset="0"/>
              </a:rPr>
              <a:t>. L.	</a:t>
            </a:r>
            <a:r>
              <a:rPr lang="en-IN" sz="1200" dirty="0" err="1">
                <a:effectLst/>
                <a:latin typeface="Times New Roman" panose="02020603050405020304" pitchFamily="18" charset="0"/>
                <a:ea typeface="Times New Roman" panose="02020603050405020304" pitchFamily="18" charset="0"/>
              </a:rPr>
              <a:t>Seonieong</a:t>
            </a:r>
            <a:r>
              <a:rPr lang="en-IN" sz="1200" dirty="0">
                <a:effectLst/>
                <a:latin typeface="Times New Roman" panose="02020603050405020304" pitchFamily="18" charset="0"/>
                <a:ea typeface="Times New Roman" panose="02020603050405020304" pitchFamily="18" charset="0"/>
              </a:rPr>
              <a:t>. L.	Yoon.	K. (2019) Multisensory experience for enhancing hotel guest experiences: Empirical evidence form big data analytics</a:t>
            </a:r>
            <a:endParaRPr lang="en-IN" sz="1200" dirty="0">
              <a:effectLst/>
              <a:latin typeface="Arial" panose="020B0604020202020204" pitchFamily="34" charset="0"/>
              <a:ea typeface="Arial" panose="020B0604020202020204" pitchFamily="34" charset="0"/>
            </a:endParaRPr>
          </a:p>
          <a:p>
            <a:pPr marL="171450" indent="-171450" algn="just">
              <a:lnSpc>
                <a:spcPct val="200000"/>
              </a:lnSpc>
              <a:buFont typeface="Arial" panose="020B0604020202020204" pitchFamily="34" charset="0"/>
              <a:buChar char="•"/>
            </a:pPr>
            <a:r>
              <a:rPr lang="en-IN" sz="1200" dirty="0" err="1">
                <a:effectLst/>
                <a:latin typeface="Times New Roman" panose="02020603050405020304" pitchFamily="18" charset="0"/>
                <a:ea typeface="Times New Roman" panose="02020603050405020304" pitchFamily="18" charset="0"/>
              </a:rPr>
              <a:t>tleopell</a:t>
            </a:r>
            <a:r>
              <a:rPr lang="en-IN" sz="1200" dirty="0">
                <a:effectLst/>
                <a:latin typeface="Times New Roman" panose="02020603050405020304" pitchFamily="18" charset="0"/>
                <a:ea typeface="Times New Roman" panose="02020603050405020304" pitchFamily="18" charset="0"/>
              </a:rPr>
              <a:t>.. M. (2015) Five Star Service: How to deliver Exceptional Customer Service, Pearson. London</a:t>
            </a:r>
            <a:endParaRPr lang="en-IN" sz="1200" dirty="0">
              <a:effectLst/>
              <a:latin typeface="Arial" panose="020B0604020202020204" pitchFamily="34" charset="0"/>
              <a:ea typeface="Arial" panose="020B0604020202020204" pitchFamily="34" charset="0"/>
            </a:endParaRPr>
          </a:p>
          <a:p>
            <a:pPr marL="171450" indent="-171450" algn="just">
              <a:lnSpc>
                <a:spcPct val="200000"/>
              </a:lnSpc>
              <a:buFont typeface="Arial" panose="020B0604020202020204" pitchFamily="34" charset="0"/>
              <a:buChar char="•"/>
            </a:pPr>
            <a:r>
              <a:rPr lang="en-IN" sz="1200" dirty="0">
                <a:effectLst/>
                <a:latin typeface="Times New Roman" panose="02020603050405020304" pitchFamily="18" charset="0"/>
                <a:ea typeface="Times New Roman" panose="02020603050405020304" pitchFamily="18" charset="0"/>
              </a:rPr>
              <a:t>Tsao. W.0 (2018) Star Power the effect of start rating on service recovery in the hotel industry</a:t>
            </a:r>
            <a:endParaRPr lang="en-IN" sz="1200" dirty="0">
              <a:effectLst/>
              <a:latin typeface="Arial" panose="020B0604020202020204" pitchFamily="34" charset="0"/>
              <a:ea typeface="Arial" panose="020B0604020202020204" pitchFamily="34" charset="0"/>
            </a:endParaRPr>
          </a:p>
          <a:p>
            <a:pPr marL="171450" indent="-171450" algn="just">
              <a:lnSpc>
                <a:spcPct val="200000"/>
              </a:lnSpc>
              <a:buFont typeface="Arial" panose="020B0604020202020204" pitchFamily="34" charset="0"/>
              <a:buChar char="•"/>
            </a:pPr>
            <a:r>
              <a:rPr lang="en-IN" sz="1200" dirty="0">
                <a:effectLst/>
                <a:latin typeface="Times New Roman" panose="02020603050405020304" pitchFamily="18" charset="0"/>
                <a:ea typeface="Times New Roman" panose="02020603050405020304" pitchFamily="18" charset="0"/>
              </a:rPr>
              <a:t>Wood, R.0 (2015) Hospitality Management: a brief introduction. Sage . London</a:t>
            </a:r>
            <a:endParaRPr lang="en-IN" sz="1200" dirty="0">
              <a:effectLst/>
              <a:latin typeface="Arial" panose="020B0604020202020204" pitchFamily="34" charset="0"/>
              <a:ea typeface="Arial" panose="020B0604020202020204" pitchFamily="34" charset="0"/>
            </a:endParaRPr>
          </a:p>
        </p:txBody>
      </p:sp>
      <p:sp>
        <p:nvSpPr>
          <p:cNvPr id="8" name="TextBox 7">
            <a:extLst>
              <a:ext uri="{FF2B5EF4-FFF2-40B4-BE49-F238E27FC236}">
                <a16:creationId xmlns:a16="http://schemas.microsoft.com/office/drawing/2014/main" id="{D07AA800-2555-F8BB-F900-343E077495FD}"/>
              </a:ext>
            </a:extLst>
          </p:cNvPr>
          <p:cNvSpPr txBox="1"/>
          <p:nvPr/>
        </p:nvSpPr>
        <p:spPr>
          <a:xfrm>
            <a:off x="9506173" y="4892099"/>
            <a:ext cx="6135328" cy="409023"/>
          </a:xfrm>
          <a:prstGeom prst="rect">
            <a:avLst/>
          </a:prstGeom>
          <a:noFill/>
        </p:spPr>
        <p:txBody>
          <a:bodyPr wrap="square">
            <a:spAutoFit/>
          </a:bodyPr>
          <a:lstStyle/>
          <a:p>
            <a:pPr algn="just">
              <a:lnSpc>
                <a:spcPct val="200000"/>
              </a:lnSpc>
            </a:pPr>
            <a:r>
              <a:rPr lang="en-IN" sz="1200" dirty="0">
                <a:effectLst/>
                <a:latin typeface="Times New Roman" panose="02020603050405020304" pitchFamily="18" charset="0"/>
                <a:ea typeface="Times New Roman" panose="02020603050405020304" pitchFamily="18" charset="0"/>
              </a:rPr>
              <a:t>(</a:t>
            </a:r>
            <a:r>
              <a:rPr lang="en-IN" sz="1200" dirty="0" err="1">
                <a:effectLst/>
                <a:latin typeface="Times New Roman" panose="02020603050405020304" pitchFamily="18" charset="0"/>
                <a:ea typeface="Times New Roman" panose="02020603050405020304" pitchFamily="18" charset="0"/>
              </a:rPr>
              <a:t>tleopell</a:t>
            </a:r>
            <a:r>
              <a:rPr lang="en-IN" sz="1200" dirty="0">
                <a:effectLst/>
                <a:latin typeface="Times New Roman" panose="02020603050405020304" pitchFamily="18" charset="0"/>
                <a:ea typeface="Times New Roman" panose="02020603050405020304" pitchFamily="18" charset="0"/>
              </a:rPr>
              <a:t>, 2015). </a:t>
            </a:r>
            <a:endParaRPr lang="en-IN" sz="1200" dirty="0"/>
          </a:p>
        </p:txBody>
      </p:sp>
    </p:spTree>
    <p:extLst>
      <p:ext uri="{BB962C8B-B14F-4D97-AF65-F5344CB8AC3E}">
        <p14:creationId xmlns:p14="http://schemas.microsoft.com/office/powerpoint/2010/main" val="1483653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2306</Words>
  <Application>Microsoft Office PowerPoint</Application>
  <PresentationFormat>Widescreen</PresentationFormat>
  <Paragraphs>116</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2023-10-09T09:44:07Z</dcterms:created>
  <dcterms:modified xsi:type="dcterms:W3CDTF">2023-10-22T16:17:36Z</dcterms:modified>
</cp:coreProperties>
</file>