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68" r:id="rId5"/>
    <p:sldId id="269" r:id="rId6"/>
    <p:sldId id="259" r:id="rId7"/>
    <p:sldId id="270" r:id="rId8"/>
    <p:sldId id="260" r:id="rId9"/>
    <p:sldId id="261" r:id="rId10"/>
    <p:sldId id="263" r:id="rId11"/>
    <p:sldId id="264" r:id="rId12"/>
    <p:sldId id="265" r:id="rId13"/>
    <p:sldId id="271" r:id="rId14"/>
    <p:sldId id="266" r:id="rId15"/>
    <p:sldId id="262" r:id="rId16"/>
    <p:sldId id="267"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16" autoAdjust="0"/>
    <p:restoredTop sz="94660"/>
  </p:normalViewPr>
  <p:slideViewPr>
    <p:cSldViewPr snapToGrid="0">
      <p:cViewPr>
        <p:scale>
          <a:sx n="117" d="100"/>
          <a:sy n="117" d="100"/>
        </p:scale>
        <p:origin x="-108" y="-10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6AC4AFD1-A197-4139-A093-46E8C4D8ED72}" type="datetimeFigureOut">
              <a:rPr lang="en-GB" smtClean="0"/>
              <a:t>26/02/2020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ADA0E7-B8FA-4FEA-A26A-0EFEB1B1DDC7}" type="slidenum">
              <a:rPr lang="en-GB" smtClean="0"/>
              <a:t>‹#›</a:t>
            </a:fld>
            <a:endParaRPr lang="en-GB"/>
          </a:p>
        </p:txBody>
      </p:sp>
    </p:spTree>
    <p:extLst>
      <p:ext uri="{BB962C8B-B14F-4D97-AF65-F5344CB8AC3E}">
        <p14:creationId xmlns:p14="http://schemas.microsoft.com/office/powerpoint/2010/main" val="2038411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6AC4AFD1-A197-4139-A093-46E8C4D8ED72}" type="datetimeFigureOut">
              <a:rPr lang="en-GB" smtClean="0"/>
              <a:t>26/02/2020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ADA0E7-B8FA-4FEA-A26A-0EFEB1B1DDC7}" type="slidenum">
              <a:rPr lang="en-GB" smtClean="0"/>
              <a:t>‹#›</a:t>
            </a:fld>
            <a:endParaRPr lang="en-GB"/>
          </a:p>
        </p:txBody>
      </p:sp>
    </p:spTree>
    <p:extLst>
      <p:ext uri="{BB962C8B-B14F-4D97-AF65-F5344CB8AC3E}">
        <p14:creationId xmlns:p14="http://schemas.microsoft.com/office/powerpoint/2010/main" val="12627342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6AC4AFD1-A197-4139-A093-46E8C4D8ED72}" type="datetimeFigureOut">
              <a:rPr lang="en-GB" smtClean="0"/>
              <a:t>26/02/2020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ADA0E7-B8FA-4FEA-A26A-0EFEB1B1DDC7}" type="slidenum">
              <a:rPr lang="en-GB" smtClean="0"/>
              <a:t>‹#›</a:t>
            </a:fld>
            <a:endParaRPr lang="en-GB"/>
          </a:p>
        </p:txBody>
      </p:sp>
    </p:spTree>
    <p:extLst>
      <p:ext uri="{BB962C8B-B14F-4D97-AF65-F5344CB8AC3E}">
        <p14:creationId xmlns:p14="http://schemas.microsoft.com/office/powerpoint/2010/main" val="20392315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6AC4AFD1-A197-4139-A093-46E8C4D8ED72}" type="datetimeFigureOut">
              <a:rPr lang="en-GB" smtClean="0"/>
              <a:t>26/02/2020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CADA0E7-B8FA-4FEA-A26A-0EFEB1B1DDC7}" type="slidenum">
              <a:rPr lang="en-GB" smtClean="0"/>
              <a:t>‹#›</a:t>
            </a:fld>
            <a:endParaRPr lang="en-GB"/>
          </a:p>
        </p:txBody>
      </p:sp>
    </p:spTree>
    <p:extLst>
      <p:ext uri="{BB962C8B-B14F-4D97-AF65-F5344CB8AC3E}">
        <p14:creationId xmlns:p14="http://schemas.microsoft.com/office/powerpoint/2010/main" val="41258352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6AC4AFD1-A197-4139-A093-46E8C4D8ED72}" type="datetimeFigureOut">
              <a:rPr lang="en-GB" smtClean="0"/>
              <a:t>26/02/2020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CADA0E7-B8FA-4FEA-A26A-0EFEB1B1DDC7}" type="slidenum">
              <a:rPr lang="en-GB" smtClean="0"/>
              <a:t>‹#›</a:t>
            </a:fld>
            <a:endParaRPr lang="en-GB"/>
          </a:p>
        </p:txBody>
      </p:sp>
    </p:spTree>
    <p:extLst>
      <p:ext uri="{BB962C8B-B14F-4D97-AF65-F5344CB8AC3E}">
        <p14:creationId xmlns:p14="http://schemas.microsoft.com/office/powerpoint/2010/main" val="5722907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6AC4AFD1-A197-4139-A093-46E8C4D8ED72}" type="datetimeFigureOut">
              <a:rPr lang="en-GB" smtClean="0"/>
              <a:t>26/02/2020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CADA0E7-B8FA-4FEA-A26A-0EFEB1B1DDC7}" type="slidenum">
              <a:rPr lang="en-GB" smtClean="0"/>
              <a:t>‹#›</a:t>
            </a:fld>
            <a:endParaRPr lang="en-GB"/>
          </a:p>
        </p:txBody>
      </p:sp>
    </p:spTree>
    <p:extLst>
      <p:ext uri="{BB962C8B-B14F-4D97-AF65-F5344CB8AC3E}">
        <p14:creationId xmlns:p14="http://schemas.microsoft.com/office/powerpoint/2010/main" val="25694271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AC4AFD1-A197-4139-A093-46E8C4D8ED72}" type="datetimeFigureOut">
              <a:rPr lang="en-GB" smtClean="0"/>
              <a:t>26/02/2020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CADA0E7-B8FA-4FEA-A26A-0EFEB1B1DDC7}" type="slidenum">
              <a:rPr lang="en-GB" smtClean="0"/>
              <a:t>‹#›</a:t>
            </a:fld>
            <a:endParaRPr lang="en-GB"/>
          </a:p>
        </p:txBody>
      </p:sp>
    </p:spTree>
    <p:extLst>
      <p:ext uri="{BB962C8B-B14F-4D97-AF65-F5344CB8AC3E}">
        <p14:creationId xmlns:p14="http://schemas.microsoft.com/office/powerpoint/2010/main" val="6622505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6AC4AFD1-A197-4139-A093-46E8C4D8ED72}" type="datetimeFigureOut">
              <a:rPr lang="en-GB" smtClean="0"/>
              <a:t>26/02/2020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CADA0E7-B8FA-4FEA-A26A-0EFEB1B1DDC7}" type="slidenum">
              <a:rPr lang="en-GB" smtClean="0"/>
              <a:t>‹#›</a:t>
            </a:fld>
            <a:endParaRPr lang="en-GB"/>
          </a:p>
        </p:txBody>
      </p:sp>
    </p:spTree>
    <p:extLst>
      <p:ext uri="{BB962C8B-B14F-4D97-AF65-F5344CB8AC3E}">
        <p14:creationId xmlns:p14="http://schemas.microsoft.com/office/powerpoint/2010/main" val="32121865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6AC4AFD1-A197-4139-A093-46E8C4D8ED72}" type="datetimeFigureOut">
              <a:rPr lang="en-GB" smtClean="0"/>
              <a:t>26/02/2020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CADA0E7-B8FA-4FEA-A26A-0EFEB1B1DDC7}" type="slidenum">
              <a:rPr lang="en-GB" smtClean="0"/>
              <a:t>‹#›</a:t>
            </a:fld>
            <a:endParaRPr lang="en-GB"/>
          </a:p>
        </p:txBody>
      </p:sp>
    </p:spTree>
    <p:extLst>
      <p:ext uri="{BB962C8B-B14F-4D97-AF65-F5344CB8AC3E}">
        <p14:creationId xmlns:p14="http://schemas.microsoft.com/office/powerpoint/2010/main" val="12616968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6AC4AFD1-A197-4139-A093-46E8C4D8ED72}" type="datetimeFigureOut">
              <a:rPr lang="en-GB" smtClean="0"/>
              <a:t>26/02/2020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ADA0E7-B8FA-4FEA-A26A-0EFEB1B1DDC7}" type="slidenum">
              <a:rPr lang="en-GB" smtClean="0"/>
              <a:t>‹#›</a:t>
            </a:fld>
            <a:endParaRPr lang="en-GB"/>
          </a:p>
        </p:txBody>
      </p:sp>
    </p:spTree>
    <p:extLst>
      <p:ext uri="{BB962C8B-B14F-4D97-AF65-F5344CB8AC3E}">
        <p14:creationId xmlns:p14="http://schemas.microsoft.com/office/powerpoint/2010/main" val="38304993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6AC4AFD1-A197-4139-A093-46E8C4D8ED72}" type="datetimeFigureOut">
              <a:rPr lang="en-GB" smtClean="0"/>
              <a:t>26/02/2020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ADA0E7-B8FA-4FEA-A26A-0EFEB1B1DDC7}" type="slidenum">
              <a:rPr lang="en-GB" smtClean="0"/>
              <a:t>‹#›</a:t>
            </a:fld>
            <a:endParaRPr lang="en-GB"/>
          </a:p>
        </p:txBody>
      </p:sp>
    </p:spTree>
    <p:extLst>
      <p:ext uri="{BB962C8B-B14F-4D97-AF65-F5344CB8AC3E}">
        <p14:creationId xmlns:p14="http://schemas.microsoft.com/office/powerpoint/2010/main" val="18204416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AC4AFD1-A197-4139-A093-46E8C4D8ED72}" type="datetimeFigureOut">
              <a:rPr lang="en-GB" smtClean="0"/>
              <a:t>26/02/2020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CADA0E7-B8FA-4FEA-A26A-0EFEB1B1DDC7}" type="slidenum">
              <a:rPr lang="en-GB" smtClean="0"/>
              <a:t>‹#›</a:t>
            </a:fld>
            <a:endParaRPr lang="en-GB"/>
          </a:p>
        </p:txBody>
      </p:sp>
    </p:spTree>
    <p:extLst>
      <p:ext uri="{BB962C8B-B14F-4D97-AF65-F5344CB8AC3E}">
        <p14:creationId xmlns:p14="http://schemas.microsoft.com/office/powerpoint/2010/main" val="1010849137"/>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http://www.britannica.com/"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www.forbes.com.profile.ambani/"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www.ecconomictimes.indiatimes.com/"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economictimes.indiatimes.com/markets/stocks/announcements/mukesh-ambani-appointed-bank-of-america-as-director/articleshow/7721461.cms" TargetMode="External"/><Relationship Id="rId2" Type="http://schemas.openxmlformats.org/officeDocument/2006/relationships/hyperlink" Target="http://www.economictimes.indiatimes.com/" TargetMode="External"/><Relationship Id="rId1" Type="http://schemas.openxmlformats.org/officeDocument/2006/relationships/slideLayout" Target="../slideLayouts/slideLayout2.xml"/><Relationship Id="rId4" Type="http://schemas.openxmlformats.org/officeDocument/2006/relationships/hyperlink" Target="https://en.wikipedia.org/wiki/The_Economic_Times" TargetMode="Externa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524000" y="2184399"/>
            <a:ext cx="9144000" cy="3620407"/>
          </a:xfrm>
        </p:spPr>
        <p:txBody>
          <a:bodyPr>
            <a:normAutofit/>
          </a:bodyPr>
          <a:lstStyle/>
          <a:p>
            <a:endParaRPr lang="en-GB" dirty="0" smtClean="0"/>
          </a:p>
          <a:p>
            <a:endParaRPr lang="en-GB" dirty="0"/>
          </a:p>
          <a:p>
            <a:endParaRPr lang="en-GB" dirty="0" smtClean="0"/>
          </a:p>
          <a:p>
            <a:r>
              <a:rPr lang="en-GB" dirty="0" smtClean="0"/>
              <a:t>INTERNATIONAL HOTEL MANAGEMENT</a:t>
            </a:r>
          </a:p>
          <a:p>
            <a:endParaRPr lang="en-GB" dirty="0"/>
          </a:p>
          <a:p>
            <a:r>
              <a:rPr lang="en-GB" b="1" dirty="0" smtClean="0"/>
              <a:t>Presenter: Mohammed </a:t>
            </a:r>
            <a:r>
              <a:rPr lang="en-GB" b="1" dirty="0" smtClean="0"/>
              <a:t>Salah Uddin </a:t>
            </a:r>
            <a:endParaRPr lang="en-GB" b="1" dirty="0" smtClean="0"/>
          </a:p>
          <a:p>
            <a:r>
              <a:rPr lang="en-GB" b="1" dirty="0" smtClean="0"/>
              <a:t>Student ID: 1705014</a:t>
            </a:r>
          </a:p>
          <a:p>
            <a:r>
              <a:rPr lang="en-GB" b="1" dirty="0" smtClean="0"/>
              <a:t>UWTSD</a:t>
            </a:r>
            <a:endParaRPr lang="en-GB" b="1" dirty="0"/>
          </a:p>
        </p:txBody>
      </p:sp>
      <p:sp>
        <p:nvSpPr>
          <p:cNvPr id="4" name="AutoShape 2" descr="Image result for renaissance hotel logo"/>
          <p:cNvSpPr>
            <a:spLocks noChangeAspect="1" noChangeArrowheads="1"/>
          </p:cNvSpPr>
          <p:nvPr/>
        </p:nvSpPr>
        <p:spPr bwMode="auto">
          <a:xfrm>
            <a:off x="2793999" y="2482849"/>
            <a:ext cx="6570133" cy="3477683"/>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4" descr="Image result for renaissance hotel logo"/>
          <p:cNvSpPr>
            <a:spLocks noChangeAspect="1" noChangeArrowheads="1"/>
          </p:cNvSpPr>
          <p:nvPr/>
        </p:nvSpPr>
        <p:spPr bwMode="auto">
          <a:xfrm>
            <a:off x="4622800" y="1974850"/>
            <a:ext cx="2222500" cy="159385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AutoShape 6" descr="Image result for renaissance hotel logo"/>
          <p:cNvSpPr>
            <a:spLocks noChangeAspect="1" noChangeArrowheads="1"/>
          </p:cNvSpPr>
          <p:nvPr/>
        </p:nvSpPr>
        <p:spPr bwMode="auto">
          <a:xfrm>
            <a:off x="2984500" y="2413000"/>
            <a:ext cx="5867400" cy="17780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7" name="AutoShape 8" descr="Image result for renaissance hotel logo"/>
          <p:cNvSpPr>
            <a:spLocks noChangeAspect="1" noChangeArrowheads="1"/>
          </p:cNvSpPr>
          <p:nvPr/>
        </p:nvSpPr>
        <p:spPr bwMode="auto">
          <a:xfrm>
            <a:off x="215900" y="15875"/>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8" name="AutoShape 10" descr="Image result for renaissance hotel logo"/>
          <p:cNvSpPr>
            <a:spLocks noChangeAspect="1" noChangeArrowheads="1"/>
          </p:cNvSpPr>
          <p:nvPr/>
        </p:nvSpPr>
        <p:spPr bwMode="auto">
          <a:xfrm>
            <a:off x="63500" y="-136525"/>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0" name="Title 9"/>
          <p:cNvSpPr>
            <a:spLocks noGrp="1"/>
          </p:cNvSpPr>
          <p:nvPr>
            <p:ph type="ctrTitle"/>
          </p:nvPr>
        </p:nvSpPr>
        <p:spPr/>
        <p:txBody>
          <a:bodyPr>
            <a:noAutofit/>
          </a:bodyPr>
          <a:lstStyle/>
          <a:p>
            <a:r>
              <a:rPr lang="en-GB" sz="8000" b="1" dirty="0" smtClean="0">
                <a:latin typeface="Arial" panose="020B0604020202020204" pitchFamily="34" charset="0"/>
                <a:cs typeface="Arial" panose="020B0604020202020204" pitchFamily="34" charset="0"/>
              </a:rPr>
              <a:t>Entrepreneurship</a:t>
            </a:r>
            <a:endParaRPr lang="en-GB" sz="80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9928869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0467" y="0"/>
            <a:ext cx="10515600" cy="1325563"/>
          </a:xfrm>
        </p:spPr>
        <p:txBody>
          <a:bodyPr/>
          <a:lstStyle/>
          <a:p>
            <a:pPr algn="ctr"/>
            <a:endParaRPr lang="en-GB" b="1" dirty="0"/>
          </a:p>
        </p:txBody>
      </p:sp>
      <p:sp>
        <p:nvSpPr>
          <p:cNvPr id="3" name="Content Placeholder 2"/>
          <p:cNvSpPr>
            <a:spLocks noGrp="1"/>
          </p:cNvSpPr>
          <p:nvPr>
            <p:ph idx="1"/>
          </p:nvPr>
        </p:nvSpPr>
        <p:spPr>
          <a:xfrm>
            <a:off x="8611985" y="3579611"/>
            <a:ext cx="3441470" cy="2255924"/>
          </a:xfrm>
        </p:spPr>
        <p:txBody>
          <a:bodyPr>
            <a:normAutofit/>
          </a:bodyPr>
          <a:lstStyle/>
          <a:p>
            <a:pPr marL="0" indent="0" algn="ctr">
              <a:buNone/>
            </a:pPr>
            <a:r>
              <a:rPr lang="en-GB" sz="7200" b="1" dirty="0" smtClean="0"/>
              <a:t>Mukesh Ambani </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07571" y="1213658"/>
            <a:ext cx="7769629" cy="5370022"/>
          </a:xfrm>
          <a:prstGeom prst="rect">
            <a:avLst/>
          </a:prstGeom>
        </p:spPr>
      </p:pic>
    </p:spTree>
    <p:extLst>
      <p:ext uri="{BB962C8B-B14F-4D97-AF65-F5344CB8AC3E}">
        <p14:creationId xmlns:p14="http://schemas.microsoft.com/office/powerpoint/2010/main" val="38922991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p:cNvSpPr>
            <a:spLocks noGrp="1"/>
          </p:cNvSpPr>
          <p:nvPr>
            <p:ph type="title"/>
          </p:nvPr>
        </p:nvSpPr>
        <p:spPr>
          <a:xfrm>
            <a:off x="567268" y="0"/>
            <a:ext cx="10515600" cy="1518557"/>
          </a:xfrm>
        </p:spPr>
        <p:txBody>
          <a:bodyPr>
            <a:normAutofit/>
          </a:bodyPr>
          <a:lstStyle/>
          <a:p>
            <a:pPr algn="ctr"/>
            <a:r>
              <a:rPr lang="en-GB" sz="8000" b="1" u="sng" dirty="0"/>
              <a:t>C</a:t>
            </a:r>
            <a:r>
              <a:rPr lang="en-GB" sz="8000" b="1" u="sng" dirty="0" smtClean="0"/>
              <a:t>ontent</a:t>
            </a:r>
            <a:endParaRPr lang="en-GB" sz="8000" b="1" u="sng" dirty="0"/>
          </a:p>
        </p:txBody>
      </p:sp>
      <p:sp>
        <p:nvSpPr>
          <p:cNvPr id="8" name="Rectangle 7"/>
          <p:cNvSpPr/>
          <p:nvPr/>
        </p:nvSpPr>
        <p:spPr>
          <a:xfrm>
            <a:off x="567268" y="2070988"/>
            <a:ext cx="9118599" cy="5355312"/>
          </a:xfrm>
          <a:prstGeom prst="rect">
            <a:avLst/>
          </a:prstGeom>
        </p:spPr>
        <p:txBody>
          <a:bodyPr wrap="square">
            <a:spAutoFit/>
          </a:bodyPr>
          <a:lstStyle/>
          <a:p>
            <a:pPr marL="285750" indent="-285750">
              <a:buFont typeface="Wingdings" panose="05000000000000000000" pitchFamily="2" charset="2"/>
              <a:buChar char="Ø"/>
            </a:pPr>
            <a:r>
              <a:rPr lang="en-GB" sz="2400" b="1" dirty="0" smtClean="0"/>
              <a:t>Entrepreneurship</a:t>
            </a:r>
          </a:p>
          <a:p>
            <a:pPr marL="285750" indent="-285750">
              <a:buFont typeface="Wingdings" panose="05000000000000000000" pitchFamily="2" charset="2"/>
              <a:buChar char="Ø"/>
            </a:pPr>
            <a:r>
              <a:rPr lang="en-GB" sz="2400" b="1" dirty="0" smtClean="0"/>
              <a:t>Introduction</a:t>
            </a:r>
          </a:p>
          <a:p>
            <a:pPr marL="285750" indent="-285750">
              <a:buFont typeface="Wingdings" panose="05000000000000000000" pitchFamily="2" charset="2"/>
              <a:buChar char="Ø"/>
            </a:pPr>
            <a:r>
              <a:rPr lang="en-GB" sz="2400" b="1" dirty="0" smtClean="0"/>
              <a:t>Lifestyle</a:t>
            </a:r>
          </a:p>
          <a:p>
            <a:pPr marL="285750" indent="-285750">
              <a:buFont typeface="Wingdings" panose="05000000000000000000" pitchFamily="2" charset="2"/>
              <a:buChar char="Ø"/>
            </a:pPr>
            <a:r>
              <a:rPr lang="en-GB" sz="2400" b="1" dirty="0" smtClean="0"/>
              <a:t>Education</a:t>
            </a:r>
          </a:p>
          <a:p>
            <a:pPr marL="285750" indent="-285750">
              <a:buFont typeface="Wingdings" panose="05000000000000000000" pitchFamily="2" charset="2"/>
              <a:buChar char="Ø"/>
            </a:pPr>
            <a:r>
              <a:rPr lang="en-GB" sz="2400" b="1" dirty="0" smtClean="0"/>
              <a:t>Business career  </a:t>
            </a:r>
          </a:p>
          <a:p>
            <a:pPr marL="285750" indent="-285750">
              <a:buFont typeface="Wingdings" panose="05000000000000000000" pitchFamily="2" charset="2"/>
              <a:buChar char="Ø"/>
            </a:pPr>
            <a:r>
              <a:rPr lang="en-GB" sz="2400" b="1" dirty="0" smtClean="0"/>
              <a:t>Leadership</a:t>
            </a:r>
          </a:p>
          <a:p>
            <a:pPr marL="285750" indent="-285750">
              <a:buFont typeface="Wingdings" panose="05000000000000000000" pitchFamily="2" charset="2"/>
              <a:buChar char="Ø"/>
            </a:pPr>
            <a:r>
              <a:rPr lang="en-GB" sz="2400" b="1" dirty="0" smtClean="0"/>
              <a:t>Recognition</a:t>
            </a:r>
          </a:p>
          <a:p>
            <a:pPr marL="285750" indent="-285750">
              <a:buFont typeface="Wingdings" panose="05000000000000000000" pitchFamily="2" charset="2"/>
              <a:buChar char="Ø"/>
            </a:pPr>
            <a:r>
              <a:rPr lang="en-GB" sz="2400" b="1" dirty="0" smtClean="0"/>
              <a:t>Philosophy</a:t>
            </a:r>
          </a:p>
          <a:p>
            <a:pPr marL="285750" indent="-285750">
              <a:buFont typeface="Wingdings" panose="05000000000000000000" pitchFamily="2" charset="2"/>
              <a:buChar char="Ø"/>
            </a:pPr>
            <a:r>
              <a:rPr lang="en-GB" sz="2400" b="1" dirty="0" smtClean="0"/>
              <a:t>Critical analysis</a:t>
            </a:r>
          </a:p>
          <a:p>
            <a:pPr marL="285750" indent="-285750">
              <a:buFont typeface="Wingdings" panose="05000000000000000000" pitchFamily="2" charset="2"/>
              <a:buChar char="Ø"/>
            </a:pPr>
            <a:r>
              <a:rPr lang="en-GB" sz="2400" b="1" dirty="0" smtClean="0"/>
              <a:t>Competitors</a:t>
            </a:r>
          </a:p>
          <a:p>
            <a:pPr marL="285750" indent="-285750">
              <a:buFont typeface="Wingdings" panose="05000000000000000000" pitchFamily="2" charset="2"/>
              <a:buChar char="Ø"/>
            </a:pPr>
            <a:r>
              <a:rPr lang="en-GB" sz="2400" b="1" dirty="0" smtClean="0"/>
              <a:t>Conclusion</a:t>
            </a:r>
          </a:p>
          <a:p>
            <a:pPr marL="285750" indent="-285750">
              <a:buFont typeface="Wingdings" panose="05000000000000000000" pitchFamily="2" charset="2"/>
              <a:buChar char="Ø"/>
            </a:pPr>
            <a:r>
              <a:rPr lang="en-GB" sz="2400" b="1" dirty="0" smtClean="0"/>
              <a:t>Reference</a:t>
            </a:r>
          </a:p>
          <a:p>
            <a:pPr marL="285750" indent="-285750">
              <a:buFont typeface="Wingdings" panose="05000000000000000000" pitchFamily="2" charset="2"/>
              <a:buChar char="Ø"/>
            </a:pPr>
            <a:endParaRPr lang="en-GB" dirty="0" smtClean="0"/>
          </a:p>
          <a:p>
            <a:pPr marL="285750" indent="-285750">
              <a:buFont typeface="Wingdings" panose="05000000000000000000" pitchFamily="2" charset="2"/>
              <a:buChar char="Ø"/>
            </a:pPr>
            <a:endParaRPr lang="en-GB" dirty="0" smtClean="0"/>
          </a:p>
          <a:p>
            <a:pPr marL="285750" indent="-285750">
              <a:buFont typeface="Wingdings" panose="05000000000000000000" pitchFamily="2" charset="2"/>
              <a:buChar char="Ø"/>
            </a:pPr>
            <a:endParaRPr lang="en-GB" dirty="0"/>
          </a:p>
        </p:txBody>
      </p:sp>
    </p:spTree>
    <p:extLst>
      <p:ext uri="{BB962C8B-B14F-4D97-AF65-F5344CB8AC3E}">
        <p14:creationId xmlns:p14="http://schemas.microsoft.com/office/powerpoint/2010/main" val="379710469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6571" y="204107"/>
            <a:ext cx="11544300" cy="6351813"/>
          </a:xfrm>
        </p:spPr>
        <p:txBody>
          <a:bodyPr>
            <a:normAutofit/>
          </a:bodyPr>
          <a:lstStyle/>
          <a:p>
            <a:pPr marL="0" indent="0">
              <a:buNone/>
            </a:pPr>
            <a:r>
              <a:rPr lang="en-GB" sz="2400" u="sng" dirty="0" smtClean="0"/>
              <a:t>Entrepreneurship</a:t>
            </a:r>
          </a:p>
          <a:p>
            <a:pPr marL="0" indent="0">
              <a:buNone/>
            </a:pPr>
            <a:r>
              <a:rPr lang="en-GB" sz="2400" dirty="0" smtClean="0"/>
              <a:t>This is a process to design and discover a business by taking any risk.  It is generally </a:t>
            </a:r>
            <a:r>
              <a:rPr lang="en-GB" sz="2400" dirty="0" err="1" smtClean="0"/>
              <a:t>stamed</a:t>
            </a:r>
            <a:r>
              <a:rPr lang="en-GB" sz="2400" dirty="0" smtClean="0"/>
              <a:t> from small business and grows bigger if the development continues. In other words I can say easily entrepreneur is a person who starts a business and is willing to risk loss in order to make </a:t>
            </a:r>
            <a:r>
              <a:rPr lang="en-GB" sz="2400" dirty="0"/>
              <a:t>money. Entrepreneurs are good for our society as they create jobs.  </a:t>
            </a:r>
            <a:r>
              <a:rPr lang="en-GB" sz="2400" dirty="0" smtClean="0"/>
              <a:t>Here are some famous entrepreneurs </a:t>
            </a:r>
          </a:p>
          <a:p>
            <a:pPr marL="514350" indent="-514350">
              <a:buAutoNum type="arabicPeriod"/>
            </a:pPr>
            <a:r>
              <a:rPr lang="en-GB" sz="2400" dirty="0" smtClean="0"/>
              <a:t>Steve Jobs</a:t>
            </a:r>
          </a:p>
          <a:p>
            <a:pPr marL="514350" indent="-514350">
              <a:buAutoNum type="arabicPeriod"/>
            </a:pPr>
            <a:r>
              <a:rPr lang="en-GB" sz="2400" dirty="0" err="1" smtClean="0"/>
              <a:t>Benjamine</a:t>
            </a:r>
            <a:r>
              <a:rPr lang="en-GB" sz="2400" dirty="0" smtClean="0"/>
              <a:t> Franklin</a:t>
            </a:r>
          </a:p>
          <a:p>
            <a:pPr marL="514350" indent="-514350">
              <a:buAutoNum type="arabicPeriod"/>
            </a:pPr>
            <a:r>
              <a:rPr lang="en-GB" sz="2400" dirty="0" smtClean="0"/>
              <a:t>Bill Gates</a:t>
            </a:r>
          </a:p>
          <a:p>
            <a:pPr marL="514350" indent="-514350">
              <a:buAutoNum type="arabicPeriod"/>
            </a:pPr>
            <a:r>
              <a:rPr lang="en-GB" sz="2400" dirty="0" smtClean="0"/>
              <a:t>Mark Zuckerberg</a:t>
            </a:r>
          </a:p>
          <a:p>
            <a:pPr marL="514350" indent="-514350">
              <a:buAutoNum type="arabicPeriod"/>
            </a:pPr>
            <a:r>
              <a:rPr lang="en-GB" sz="2400" dirty="0" err="1" smtClean="0"/>
              <a:t>Mukesh</a:t>
            </a:r>
            <a:r>
              <a:rPr lang="en-GB" sz="2400" dirty="0" smtClean="0"/>
              <a:t> </a:t>
            </a:r>
            <a:r>
              <a:rPr lang="en-GB" sz="2400" dirty="0" err="1" smtClean="0"/>
              <a:t>Ambani</a:t>
            </a:r>
            <a:endParaRPr lang="en-GB" sz="2400" dirty="0" smtClean="0"/>
          </a:p>
          <a:p>
            <a:pPr marL="514350" indent="-514350">
              <a:buAutoNum type="arabicPeriod"/>
            </a:pPr>
            <a:r>
              <a:rPr lang="en-GB" sz="2400" dirty="0" smtClean="0"/>
              <a:t>Donald Trump</a:t>
            </a:r>
          </a:p>
          <a:p>
            <a:pPr marL="0" indent="0">
              <a:buNone/>
            </a:pPr>
            <a:endParaRPr lang="en-GB" sz="2400" dirty="0" smtClean="0"/>
          </a:p>
          <a:p>
            <a:pPr marL="0" indent="0">
              <a:buNone/>
            </a:pPr>
            <a:r>
              <a:rPr lang="en-GB" sz="2400" dirty="0" smtClean="0"/>
              <a:t>But I chose </a:t>
            </a:r>
            <a:r>
              <a:rPr lang="en-GB" sz="2400" dirty="0" err="1" smtClean="0"/>
              <a:t>Mukesh</a:t>
            </a:r>
            <a:r>
              <a:rPr lang="en-GB" sz="2400" dirty="0" smtClean="0"/>
              <a:t> </a:t>
            </a:r>
            <a:r>
              <a:rPr lang="en-GB" sz="2400" dirty="0" err="1" smtClean="0"/>
              <a:t>Ambani</a:t>
            </a:r>
            <a:r>
              <a:rPr lang="en-GB" sz="2400" dirty="0"/>
              <a:t> </a:t>
            </a:r>
            <a:r>
              <a:rPr lang="en-GB" sz="2400" dirty="0" smtClean="0"/>
              <a:t>for my presentation.</a:t>
            </a:r>
          </a:p>
          <a:p>
            <a:pPr marL="0" indent="0">
              <a:buNone/>
            </a:pPr>
            <a:r>
              <a:rPr lang="en-GB" sz="2400" dirty="0"/>
              <a:t>(Business creation: Ten Factors for Entrepreneurial Success 2018 By Paul Reynolds)</a:t>
            </a:r>
          </a:p>
          <a:p>
            <a:pPr marL="0" indent="0">
              <a:buNone/>
            </a:pPr>
            <a:endParaRPr lang="en-GB" sz="2400" dirty="0"/>
          </a:p>
        </p:txBody>
      </p:sp>
    </p:spTree>
    <p:extLst>
      <p:ext uri="{BB962C8B-B14F-4D97-AF65-F5344CB8AC3E}">
        <p14:creationId xmlns:p14="http://schemas.microsoft.com/office/powerpoint/2010/main" val="4197407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592" y="0"/>
            <a:ext cx="10515600" cy="1325563"/>
          </a:xfrm>
        </p:spPr>
        <p:txBody>
          <a:bodyPr/>
          <a:lstStyle/>
          <a:p>
            <a:r>
              <a:rPr lang="en-GB" b="1" u="sng" dirty="0" smtClean="0"/>
              <a:t>Introduction</a:t>
            </a:r>
            <a:endParaRPr lang="en-GB" b="1" u="sng" dirty="0"/>
          </a:p>
        </p:txBody>
      </p:sp>
      <p:sp>
        <p:nvSpPr>
          <p:cNvPr id="3" name="Content Placeholder 2"/>
          <p:cNvSpPr>
            <a:spLocks noGrp="1"/>
          </p:cNvSpPr>
          <p:nvPr>
            <p:ph idx="1"/>
          </p:nvPr>
        </p:nvSpPr>
        <p:spPr>
          <a:xfrm>
            <a:off x="0" y="952046"/>
            <a:ext cx="8071938" cy="5750831"/>
          </a:xfrm>
        </p:spPr>
        <p:txBody>
          <a:bodyPr>
            <a:normAutofit fontScale="92500" lnSpcReduction="10000"/>
          </a:bodyPr>
          <a:lstStyle/>
          <a:p>
            <a:pPr marL="0" indent="0">
              <a:buNone/>
            </a:pPr>
            <a:r>
              <a:rPr lang="en-GB" dirty="0" err="1"/>
              <a:t>Mukesh</a:t>
            </a:r>
            <a:r>
              <a:rPr lang="en-GB" dirty="0"/>
              <a:t> </a:t>
            </a:r>
            <a:r>
              <a:rPr lang="en-GB" dirty="0" err="1"/>
              <a:t>Dhirubhai</a:t>
            </a:r>
            <a:r>
              <a:rPr lang="en-GB" dirty="0"/>
              <a:t> </a:t>
            </a:r>
            <a:r>
              <a:rPr lang="en-GB" dirty="0" err="1"/>
              <a:t>Ambani</a:t>
            </a:r>
            <a:r>
              <a:rPr lang="en-GB" dirty="0"/>
              <a:t> is the chairman and managing director of renowned company name Reliance industry which is one of the largest private enterprise in India and among fortune 500 company. He is eldest son of Late </a:t>
            </a:r>
            <a:r>
              <a:rPr lang="en-GB" dirty="0" err="1"/>
              <a:t>Dhirubhai</a:t>
            </a:r>
            <a:r>
              <a:rPr lang="en-GB" dirty="0"/>
              <a:t> </a:t>
            </a:r>
            <a:r>
              <a:rPr lang="en-GB" dirty="0" err="1"/>
              <a:t>ambani</a:t>
            </a:r>
            <a:r>
              <a:rPr lang="en-GB" dirty="0"/>
              <a:t>. </a:t>
            </a:r>
            <a:r>
              <a:rPr lang="en-GB" dirty="0" err="1"/>
              <a:t>Mukesh</a:t>
            </a:r>
            <a:r>
              <a:rPr lang="en-GB" dirty="0"/>
              <a:t> </a:t>
            </a:r>
            <a:r>
              <a:rPr lang="en-GB" dirty="0" err="1"/>
              <a:t>Ambani</a:t>
            </a:r>
            <a:r>
              <a:rPr lang="en-GB" dirty="0"/>
              <a:t> was born on 19th April 1957 in Aden (now called Yemen. </a:t>
            </a:r>
            <a:r>
              <a:rPr lang="en-GB" dirty="0" smtClean="0"/>
              <a:t> His father named </a:t>
            </a:r>
            <a:r>
              <a:rPr lang="en-GB" dirty="0" err="1" smtClean="0"/>
              <a:t>Dhirubhai</a:t>
            </a:r>
            <a:r>
              <a:rPr lang="en-GB" dirty="0" smtClean="0"/>
              <a:t> </a:t>
            </a:r>
            <a:r>
              <a:rPr lang="en-GB" dirty="0" err="1" smtClean="0"/>
              <a:t>Ambani</a:t>
            </a:r>
            <a:r>
              <a:rPr lang="en-GB" dirty="0" smtClean="0"/>
              <a:t> who funded Reliance Industry to manufacture fabrics and textiles, his father died in 2002 and </a:t>
            </a:r>
            <a:r>
              <a:rPr lang="en-GB" dirty="0" err="1" smtClean="0"/>
              <a:t>Mukesh</a:t>
            </a:r>
            <a:r>
              <a:rPr lang="en-GB" dirty="0" smtClean="0"/>
              <a:t> and his younger brother Anil </a:t>
            </a:r>
            <a:r>
              <a:rPr lang="en-GB" dirty="0" err="1" smtClean="0"/>
              <a:t>Ambani</a:t>
            </a:r>
            <a:r>
              <a:rPr lang="en-GB" dirty="0" smtClean="0"/>
              <a:t> took over the business.  After </a:t>
            </a:r>
            <a:r>
              <a:rPr lang="en-GB" dirty="0" err="1" smtClean="0"/>
              <a:t>Mukesh</a:t>
            </a:r>
            <a:r>
              <a:rPr lang="en-GB" dirty="0" smtClean="0"/>
              <a:t> </a:t>
            </a:r>
            <a:r>
              <a:rPr lang="en-GB" dirty="0" err="1" smtClean="0"/>
              <a:t>Ambani</a:t>
            </a:r>
            <a:r>
              <a:rPr lang="en-GB" dirty="0" smtClean="0"/>
              <a:t> grew the business. RIL is a multinational company in India and its headquarters are in Mumbai.  RIL own businesses across India and is engaged in Energy, petrochemical, textiles, natural resources, retail and telecommunications. The number of employees who work for them 194056 in 2019. Net income : 6 billion per year in 2019. (</a:t>
            </a:r>
            <a:r>
              <a:rPr lang="en-GB" dirty="0" smtClean="0">
                <a:hlinkClick r:id="rId2"/>
              </a:rPr>
              <a:t>www.britannica.com</a:t>
            </a:r>
            <a:r>
              <a:rPr lang="en-GB" dirty="0" smtClean="0"/>
              <a:t> Biography </a:t>
            </a:r>
            <a:r>
              <a:rPr lang="en-GB" dirty="0" err="1" smtClean="0"/>
              <a:t>Mukesh</a:t>
            </a:r>
            <a:r>
              <a:rPr lang="en-GB" dirty="0" smtClean="0"/>
              <a:t> </a:t>
            </a:r>
            <a:r>
              <a:rPr lang="en-GB" dirty="0" err="1" smtClean="0"/>
              <a:t>Ambani</a:t>
            </a:r>
            <a:r>
              <a:rPr lang="en-GB" dirty="0" smtClean="0"/>
              <a:t>)</a:t>
            </a:r>
          </a:p>
        </p:txBody>
      </p:sp>
      <p:pic>
        <p:nvPicPr>
          <p:cNvPr id="102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064200" y="1036865"/>
            <a:ext cx="3923694" cy="327387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46207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80133" y="863278"/>
            <a:ext cx="9178168" cy="4893647"/>
          </a:xfrm>
          <a:prstGeom prst="rect">
            <a:avLst/>
          </a:prstGeom>
        </p:spPr>
        <p:txBody>
          <a:bodyPr wrap="square">
            <a:spAutoFit/>
          </a:bodyPr>
          <a:lstStyle/>
          <a:p>
            <a:r>
              <a:rPr lang="en-GB" sz="2400" dirty="0" smtClean="0"/>
              <a:t>Personal Life </a:t>
            </a:r>
            <a:r>
              <a:rPr lang="en-GB" sz="2400" dirty="0" err="1" smtClean="0"/>
              <a:t>Mukesh</a:t>
            </a:r>
            <a:r>
              <a:rPr lang="en-GB" sz="2400" dirty="0" smtClean="0"/>
              <a:t> </a:t>
            </a:r>
            <a:r>
              <a:rPr lang="en-GB" sz="2400" dirty="0" err="1" smtClean="0"/>
              <a:t>Ambani</a:t>
            </a:r>
            <a:r>
              <a:rPr lang="en-GB" sz="2400" dirty="0" smtClean="0"/>
              <a:t> is very lavish. </a:t>
            </a:r>
            <a:r>
              <a:rPr lang="en-GB" sz="2400" dirty="0" err="1" smtClean="0"/>
              <a:t>Mukesh</a:t>
            </a:r>
            <a:r>
              <a:rPr lang="en-GB" sz="2400" dirty="0" smtClean="0"/>
              <a:t> is the owner of the second most expensive home in the world.  The house is named </a:t>
            </a:r>
            <a:r>
              <a:rPr lang="en-GB" sz="2400" dirty="0" err="1" smtClean="0"/>
              <a:t>Antilia</a:t>
            </a:r>
            <a:r>
              <a:rPr lang="en-GB" sz="2400" dirty="0" smtClean="0"/>
              <a:t>. Which ranks second after Buckingham Palace. </a:t>
            </a:r>
            <a:r>
              <a:rPr lang="en-GB" sz="2400" dirty="0" err="1" smtClean="0"/>
              <a:t>Antilia</a:t>
            </a:r>
            <a:r>
              <a:rPr lang="en-GB" sz="2400" dirty="0" smtClean="0"/>
              <a:t> is located in Mumbai.  It is 27 stories high and 400,000 </a:t>
            </a:r>
            <a:r>
              <a:rPr lang="en-GB" sz="2400" dirty="0" err="1" smtClean="0"/>
              <a:t>sq</a:t>
            </a:r>
            <a:r>
              <a:rPr lang="en-GB" sz="2400" dirty="0" smtClean="0"/>
              <a:t> </a:t>
            </a:r>
            <a:r>
              <a:rPr lang="en-GB" sz="2400" dirty="0" err="1" smtClean="0"/>
              <a:t>ft</a:t>
            </a:r>
            <a:r>
              <a:rPr lang="en-GB" sz="2400" dirty="0" smtClean="0"/>
              <a:t> skyscraper.  His home included 6 story underground parking, 3 helipads and every day 600 people work there.  It has an 80 seat theatre, spa and temple.  There is space for 160 cars in his garage. It has a ballroom. He has 168 of the most expensive cars including a Rolls Royce, Aston Martin etc. His wife uses a diamond encrusted I phone, called the Falcon Supernova I Phone pink diamond.  The price is 315 million dollars.  Also </a:t>
            </a:r>
            <a:r>
              <a:rPr lang="en-GB" sz="2400" dirty="0" err="1" smtClean="0"/>
              <a:t>Mukesh</a:t>
            </a:r>
            <a:r>
              <a:rPr lang="en-GB" sz="2400" dirty="0" smtClean="0"/>
              <a:t> </a:t>
            </a:r>
            <a:r>
              <a:rPr lang="en-GB" sz="2400" dirty="0" err="1" smtClean="0"/>
              <a:t>Ambani</a:t>
            </a:r>
            <a:r>
              <a:rPr lang="en-GB" sz="2400" dirty="0" smtClean="0"/>
              <a:t> is </a:t>
            </a:r>
            <a:r>
              <a:rPr lang="en-GB" sz="2400" dirty="0" err="1" smtClean="0"/>
              <a:t>Indias</a:t>
            </a:r>
            <a:r>
              <a:rPr lang="en-GB" sz="2400" dirty="0" smtClean="0"/>
              <a:t> most charitable person. </a:t>
            </a:r>
            <a:r>
              <a:rPr lang="en-GB" sz="2400" dirty="0" err="1" smtClean="0"/>
              <a:t>Ambani</a:t>
            </a:r>
            <a:r>
              <a:rPr lang="en-GB" sz="2400" dirty="0" smtClean="0"/>
              <a:t> donated 4.37 billion dollars in 2017/18.(http:www.ndtv.com.business) (</a:t>
            </a:r>
            <a:r>
              <a:rPr lang="en-GB" sz="2400" dirty="0" err="1" smtClean="0"/>
              <a:t>http.www.dailypost.in.india</a:t>
            </a:r>
            <a:r>
              <a:rPr lang="en-GB" sz="2400" dirty="0" smtClean="0"/>
              <a:t> </a:t>
            </a:r>
            <a:r>
              <a:rPr lang="en-GB" sz="2400" dirty="0" err="1" smtClean="0"/>
              <a:t>Ambani</a:t>
            </a:r>
            <a:r>
              <a:rPr lang="en-GB" sz="2400" dirty="0" smtClean="0"/>
              <a:t>)</a:t>
            </a:r>
            <a:endParaRPr lang="en-GB" sz="2400" dirty="0"/>
          </a:p>
        </p:txBody>
      </p:sp>
      <p:sp>
        <p:nvSpPr>
          <p:cNvPr id="8" name="Title 1"/>
          <p:cNvSpPr>
            <a:spLocks noGrp="1"/>
          </p:cNvSpPr>
          <p:nvPr>
            <p:ph type="title"/>
          </p:nvPr>
        </p:nvSpPr>
        <p:spPr>
          <a:xfrm>
            <a:off x="1121230" y="65313"/>
            <a:ext cx="7802335" cy="726622"/>
          </a:xfrm>
        </p:spPr>
        <p:txBody>
          <a:bodyPr>
            <a:normAutofit/>
          </a:bodyPr>
          <a:lstStyle/>
          <a:p>
            <a:pPr algn="ctr"/>
            <a:r>
              <a:rPr lang="en-GB" sz="3600" b="1" u="sng" dirty="0" smtClean="0"/>
              <a:t>Lifestyle</a:t>
            </a:r>
            <a:endParaRPr lang="en-GB" sz="3600" b="1" u="sng" dirty="0"/>
          </a:p>
        </p:txBody>
      </p:sp>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135625" y="563335"/>
            <a:ext cx="2947518" cy="5747658"/>
          </a:xfrm>
          <a:prstGeom prst="rect">
            <a:avLst/>
          </a:prstGeom>
        </p:spPr>
      </p:pic>
    </p:spTree>
    <p:extLst>
      <p:ext uri="{BB962C8B-B14F-4D97-AF65-F5344CB8AC3E}">
        <p14:creationId xmlns:p14="http://schemas.microsoft.com/office/powerpoint/2010/main" val="7904718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85108" y="169183"/>
            <a:ext cx="10515600" cy="826861"/>
          </a:xfrm>
        </p:spPr>
        <p:txBody>
          <a:bodyPr/>
          <a:lstStyle/>
          <a:p>
            <a:pPr algn="ctr"/>
            <a:r>
              <a:rPr lang="en-GB" b="1" u="sng" dirty="0" smtClean="0"/>
              <a:t>Education</a:t>
            </a:r>
            <a:endParaRPr lang="en-GB" b="1" u="sng" dirty="0"/>
          </a:p>
        </p:txBody>
      </p:sp>
      <p:sp>
        <p:nvSpPr>
          <p:cNvPr id="3" name="Content Placeholder 2"/>
          <p:cNvSpPr>
            <a:spLocks noGrp="1"/>
          </p:cNvSpPr>
          <p:nvPr>
            <p:ph idx="1"/>
          </p:nvPr>
        </p:nvSpPr>
        <p:spPr>
          <a:xfrm>
            <a:off x="225878" y="1392919"/>
            <a:ext cx="10515600" cy="4351338"/>
          </a:xfrm>
        </p:spPr>
        <p:txBody>
          <a:bodyPr/>
          <a:lstStyle/>
          <a:p>
            <a:pPr marL="0" indent="0">
              <a:buNone/>
            </a:pPr>
            <a:r>
              <a:rPr lang="en-GB" dirty="0" smtClean="0"/>
              <a:t>He received BE degree in chemical engineering at the University of Mumbai.  </a:t>
            </a:r>
          </a:p>
          <a:p>
            <a:pPr marL="0" indent="0">
              <a:buNone/>
            </a:pPr>
            <a:r>
              <a:rPr lang="en-GB" dirty="0" err="1" smtClean="0"/>
              <a:t>Ambani</a:t>
            </a:r>
            <a:r>
              <a:rPr lang="en-GB" dirty="0" smtClean="0"/>
              <a:t> later enrolled for an MBA at Stanford University but withdrew from the course in 1980 to help his father to build the business.</a:t>
            </a:r>
          </a:p>
          <a:p>
            <a:pPr marL="0" indent="0">
              <a:buNone/>
            </a:pPr>
            <a:endParaRPr lang="en-GB" dirty="0"/>
          </a:p>
          <a:p>
            <a:pPr marL="0" indent="0">
              <a:buNone/>
            </a:pPr>
            <a:r>
              <a:rPr lang="en-GB" dirty="0" smtClean="0"/>
              <a:t>(http/</a:t>
            </a:r>
            <a:r>
              <a:rPr lang="en-GB" dirty="0" err="1" smtClean="0"/>
              <a:t>dailypost.in.India.Ambani</a:t>
            </a:r>
            <a:r>
              <a:rPr lang="en-GB" dirty="0" smtClean="0"/>
              <a:t>)</a:t>
            </a:r>
            <a:endParaRPr lang="en-GB" dirty="0"/>
          </a:p>
        </p:txBody>
      </p:sp>
    </p:spTree>
    <p:extLst>
      <p:ext uri="{BB962C8B-B14F-4D97-AF65-F5344CB8AC3E}">
        <p14:creationId xmlns:p14="http://schemas.microsoft.com/office/powerpoint/2010/main" val="12663548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14648" y="132368"/>
            <a:ext cx="10515600" cy="752475"/>
          </a:xfrm>
        </p:spPr>
        <p:txBody>
          <a:bodyPr/>
          <a:lstStyle/>
          <a:p>
            <a:pPr algn="ctr"/>
            <a:r>
              <a:rPr lang="en-GB" b="1" u="sng" dirty="0" smtClean="0"/>
              <a:t>Business Career</a:t>
            </a:r>
            <a:endParaRPr lang="en-GB" b="1" u="sng" dirty="0"/>
          </a:p>
        </p:txBody>
      </p:sp>
      <p:sp>
        <p:nvSpPr>
          <p:cNvPr id="3" name="Content Placeholder 2"/>
          <p:cNvSpPr>
            <a:spLocks noGrp="1"/>
          </p:cNvSpPr>
          <p:nvPr>
            <p:ph idx="1"/>
          </p:nvPr>
        </p:nvSpPr>
        <p:spPr>
          <a:xfrm>
            <a:off x="177537" y="884119"/>
            <a:ext cx="11463250" cy="5469774"/>
          </a:xfrm>
        </p:spPr>
        <p:txBody>
          <a:bodyPr>
            <a:normAutofit fontScale="70000" lnSpcReduction="20000"/>
          </a:bodyPr>
          <a:lstStyle/>
          <a:p>
            <a:pPr algn="just">
              <a:buFont typeface="Wingdings" panose="05000000000000000000" pitchFamily="2" charset="2"/>
              <a:buChar char="Ø"/>
            </a:pPr>
            <a:r>
              <a:rPr lang="en-GB" sz="3100" dirty="0" smtClean="0"/>
              <a:t>Developing and Expanding Business in to </a:t>
            </a:r>
            <a:r>
              <a:rPr lang="en-US" sz="3100" dirty="0"/>
              <a:t>petroleum refining, </a:t>
            </a:r>
            <a:r>
              <a:rPr lang="en-US" sz="3100" dirty="0" smtClean="0"/>
              <a:t>Polyester </a:t>
            </a:r>
            <a:r>
              <a:rPr lang="en-US" sz="3100" dirty="0"/>
              <a:t>fibres </a:t>
            </a:r>
            <a:r>
              <a:rPr lang="en-US" sz="3100" dirty="0" smtClean="0"/>
              <a:t>and </a:t>
            </a:r>
            <a:r>
              <a:rPr lang="en-US" sz="3100" dirty="0"/>
              <a:t>gas and oil </a:t>
            </a:r>
            <a:r>
              <a:rPr lang="en-US" sz="3100" dirty="0" smtClean="0"/>
              <a:t>production.</a:t>
            </a:r>
          </a:p>
          <a:p>
            <a:pPr algn="just">
              <a:buFont typeface="Wingdings" panose="05000000000000000000" pitchFamily="2" charset="2"/>
              <a:buChar char="Ø"/>
            </a:pPr>
            <a:r>
              <a:rPr lang="en-US" sz="3100" dirty="0"/>
              <a:t>C</a:t>
            </a:r>
            <a:r>
              <a:rPr lang="en-US" sz="3100" dirty="0" smtClean="0"/>
              <a:t>ompany </a:t>
            </a:r>
            <a:r>
              <a:rPr lang="en-US" sz="3100" dirty="0"/>
              <a:t>managed to reach the capacity of producing polyester yarn to 140,000 tons a </a:t>
            </a:r>
            <a:r>
              <a:rPr lang="en-US" sz="3100" dirty="0" smtClean="0"/>
              <a:t>year.</a:t>
            </a:r>
          </a:p>
          <a:p>
            <a:pPr algn="just">
              <a:buFont typeface="Wingdings" panose="05000000000000000000" pitchFamily="2" charset="2"/>
              <a:buChar char="Ø"/>
            </a:pPr>
            <a:r>
              <a:rPr lang="en-US" sz="3100" dirty="0"/>
              <a:t>The company started buying up suppliers along with oil refineries and petrochemical </a:t>
            </a:r>
            <a:r>
              <a:rPr lang="en-US" sz="3100" dirty="0" smtClean="0"/>
              <a:t>plants</a:t>
            </a:r>
          </a:p>
          <a:p>
            <a:pPr algn="just">
              <a:buFont typeface="Wingdings" panose="05000000000000000000" pitchFamily="2" charset="2"/>
              <a:buChar char="Ø"/>
            </a:pPr>
            <a:r>
              <a:rPr lang="en-US" sz="3100" dirty="0"/>
              <a:t>In 2007 when the stock market boosted his company making him the world’s richest man for a short period. </a:t>
            </a:r>
            <a:endParaRPr lang="en-US" sz="3100" dirty="0" smtClean="0"/>
          </a:p>
          <a:p>
            <a:pPr algn="just">
              <a:buFont typeface="Wingdings" panose="05000000000000000000" pitchFamily="2" charset="2"/>
              <a:buChar char="Ø"/>
            </a:pPr>
            <a:r>
              <a:rPr lang="en-US" sz="3100" dirty="0"/>
              <a:t>launched Jio infocomm Ltd that operate national LTE networks which showed a great development of the business. The company managed to capture a good market share and gave India the recognition of world largest mobile broadband data-consuming </a:t>
            </a:r>
            <a:r>
              <a:rPr lang="en-US" sz="3100" dirty="0" smtClean="0"/>
              <a:t>nation</a:t>
            </a:r>
          </a:p>
          <a:p>
            <a:pPr algn="just">
              <a:buFont typeface="Wingdings" panose="05000000000000000000" pitchFamily="2" charset="2"/>
              <a:buChar char="Ø"/>
            </a:pPr>
            <a:r>
              <a:rPr lang="en-US" sz="3100" dirty="0" smtClean="0"/>
              <a:t>Introducing 4G in India.</a:t>
            </a:r>
          </a:p>
          <a:p>
            <a:pPr algn="just">
              <a:buFont typeface="Wingdings" panose="05000000000000000000" pitchFamily="2" charset="2"/>
              <a:buChar char="Ø"/>
            </a:pPr>
            <a:r>
              <a:rPr lang="en-US" sz="3100" dirty="0" smtClean="0"/>
              <a:t>Expansion of telecommunication across the country.</a:t>
            </a:r>
          </a:p>
          <a:p>
            <a:pPr algn="just">
              <a:buFont typeface="Wingdings" panose="05000000000000000000" pitchFamily="2" charset="2"/>
              <a:buChar char="Ø"/>
            </a:pPr>
            <a:r>
              <a:rPr lang="en-US" sz="3100" dirty="0" err="1" smtClean="0"/>
              <a:t>Mukesh</a:t>
            </a:r>
            <a:r>
              <a:rPr lang="en-US" sz="3100" dirty="0" smtClean="0"/>
              <a:t> </a:t>
            </a:r>
            <a:r>
              <a:rPr lang="en-US" sz="3100" dirty="0" err="1" smtClean="0"/>
              <a:t>Ambani</a:t>
            </a:r>
            <a:r>
              <a:rPr lang="en-US" sz="3100" dirty="0" smtClean="0"/>
              <a:t> has started a service that aim to complete with Amazon in India</a:t>
            </a:r>
          </a:p>
          <a:p>
            <a:pPr algn="just">
              <a:buFont typeface="Wingdings" panose="05000000000000000000" pitchFamily="2" charset="2"/>
              <a:buChar char="Ø"/>
            </a:pPr>
            <a:r>
              <a:rPr lang="en-US" sz="3100" dirty="0" smtClean="0"/>
              <a:t>In 2008 his company RIL bough a cricket team worth 111.9million dollars. (Mumbai Indian Premier League)</a:t>
            </a:r>
          </a:p>
          <a:p>
            <a:pPr marL="0" indent="0" algn="just">
              <a:buNone/>
            </a:pPr>
            <a:r>
              <a:rPr lang="en-US" sz="3100" dirty="0" smtClean="0"/>
              <a:t>(</a:t>
            </a:r>
            <a:r>
              <a:rPr lang="en-US" sz="3100" dirty="0" smtClean="0">
                <a:hlinkClick r:id="rId2"/>
              </a:rPr>
              <a:t>www.forbes.com.profile.Ambani</a:t>
            </a:r>
            <a:r>
              <a:rPr lang="en-US" sz="3100" dirty="0" smtClean="0"/>
              <a:t>) (</a:t>
            </a:r>
            <a:r>
              <a:rPr lang="en-US" sz="3100" dirty="0" err="1" smtClean="0"/>
              <a:t>bbcnews</a:t>
            </a:r>
            <a:r>
              <a:rPr lang="en-US" sz="3100" dirty="0" smtClean="0"/>
              <a:t> 2</a:t>
            </a:r>
            <a:r>
              <a:rPr lang="en-US" sz="3100" baseline="30000" dirty="0" smtClean="0"/>
              <a:t>nd</a:t>
            </a:r>
            <a:r>
              <a:rPr lang="en-US" sz="3100" dirty="0" smtClean="0"/>
              <a:t> Jan 2020)</a:t>
            </a:r>
          </a:p>
          <a:p>
            <a:pPr algn="just">
              <a:buFont typeface="Wingdings" panose="05000000000000000000" pitchFamily="2" charset="2"/>
              <a:buChar char="Ø"/>
            </a:pPr>
            <a:endParaRPr lang="en-US" sz="3100" dirty="0" smtClean="0"/>
          </a:p>
          <a:p>
            <a:pPr algn="just">
              <a:buFont typeface="Wingdings" panose="05000000000000000000" pitchFamily="2" charset="2"/>
              <a:buChar char="Ø"/>
            </a:pPr>
            <a:endParaRPr lang="en-GB" dirty="0"/>
          </a:p>
        </p:txBody>
      </p:sp>
    </p:spTree>
    <p:extLst>
      <p:ext uri="{BB962C8B-B14F-4D97-AF65-F5344CB8AC3E}">
        <p14:creationId xmlns:p14="http://schemas.microsoft.com/office/powerpoint/2010/main" val="76972100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8536" y="0"/>
            <a:ext cx="10515600" cy="854075"/>
          </a:xfrm>
        </p:spPr>
        <p:txBody>
          <a:bodyPr/>
          <a:lstStyle/>
          <a:p>
            <a:pPr algn="ctr"/>
            <a:r>
              <a:rPr lang="en-GB" b="1" u="sng" dirty="0" smtClean="0"/>
              <a:t>Leadership</a:t>
            </a:r>
            <a:endParaRPr lang="en-GB" b="1" u="sng" dirty="0"/>
          </a:p>
        </p:txBody>
      </p:sp>
      <p:sp>
        <p:nvSpPr>
          <p:cNvPr id="3" name="Content Placeholder 2"/>
          <p:cNvSpPr>
            <a:spLocks noGrp="1"/>
          </p:cNvSpPr>
          <p:nvPr>
            <p:ph idx="1"/>
          </p:nvPr>
        </p:nvSpPr>
        <p:spPr>
          <a:xfrm>
            <a:off x="62593" y="941615"/>
            <a:ext cx="10515600" cy="5402035"/>
          </a:xfrm>
        </p:spPr>
        <p:txBody>
          <a:bodyPr/>
          <a:lstStyle/>
          <a:p>
            <a:pPr algn="just">
              <a:buFont typeface="Wingdings" panose="05000000000000000000" pitchFamily="2" charset="2"/>
              <a:buChar char="Ø"/>
            </a:pPr>
            <a:r>
              <a:rPr lang="en-US" sz="3200" dirty="0"/>
              <a:t>During 1998 to 2000 Mukesh Ambani led his company to build the largest refinery in the world called Jamnagar Refinery. Because of his strong leadership skill this plant is currently considered to process approx. 30 million tons of crude oil a year</a:t>
            </a:r>
            <a:r>
              <a:rPr lang="en-US" sz="3200" dirty="0" smtClean="0"/>
              <a:t>.</a:t>
            </a:r>
          </a:p>
          <a:p>
            <a:pPr algn="just">
              <a:buFont typeface="Wingdings" panose="05000000000000000000" pitchFamily="2" charset="2"/>
              <a:buChar char="Ø"/>
            </a:pPr>
            <a:r>
              <a:rPr lang="en-US" sz="3200" dirty="0"/>
              <a:t>One of his great success was to get a biggest energy deal with UK’s BP Plc which is $7.2 billion (£5.7bn</a:t>
            </a:r>
            <a:r>
              <a:rPr lang="en-US" sz="3200" dirty="0" smtClean="0"/>
              <a:t>).</a:t>
            </a:r>
          </a:p>
          <a:p>
            <a:pPr algn="just">
              <a:buFont typeface="Wingdings" panose="05000000000000000000" pitchFamily="2" charset="2"/>
              <a:buChar char="Ø"/>
            </a:pPr>
            <a:r>
              <a:rPr lang="en-US" sz="3200" dirty="0"/>
              <a:t>He was awarded the United States India business council leadership award on </a:t>
            </a:r>
            <a:r>
              <a:rPr lang="en-US" sz="3200" dirty="0" smtClean="0"/>
              <a:t>2007</a:t>
            </a:r>
          </a:p>
          <a:p>
            <a:pPr marL="0" indent="0" algn="just">
              <a:buNone/>
            </a:pPr>
            <a:r>
              <a:rPr lang="en-GB" sz="3200" dirty="0" smtClean="0"/>
              <a:t>(www.ecconomictimes.indiatimes.com)</a:t>
            </a:r>
            <a:endParaRPr lang="en-GB" sz="3200" dirty="0"/>
          </a:p>
          <a:p>
            <a:pPr>
              <a:buFont typeface="Wingdings" panose="05000000000000000000" pitchFamily="2" charset="2"/>
              <a:buChar char="Ø"/>
            </a:pPr>
            <a:endParaRPr lang="en-GB"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188199" y="4746625"/>
            <a:ext cx="3196771" cy="160117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747579320"/>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2014" y="60781"/>
            <a:ext cx="10515600" cy="657678"/>
          </a:xfrm>
        </p:spPr>
        <p:txBody>
          <a:bodyPr>
            <a:normAutofit fontScale="90000"/>
          </a:bodyPr>
          <a:lstStyle/>
          <a:p>
            <a:pPr algn="ctr"/>
            <a:r>
              <a:rPr lang="en-GB" b="1" dirty="0"/>
              <a:t>Recognition</a:t>
            </a:r>
          </a:p>
        </p:txBody>
      </p:sp>
      <p:sp>
        <p:nvSpPr>
          <p:cNvPr id="3" name="Content Placeholder 2"/>
          <p:cNvSpPr>
            <a:spLocks noGrp="1"/>
          </p:cNvSpPr>
          <p:nvPr>
            <p:ph idx="1"/>
          </p:nvPr>
        </p:nvSpPr>
        <p:spPr>
          <a:xfrm>
            <a:off x="271895" y="756844"/>
            <a:ext cx="10932621" cy="5790913"/>
          </a:xfrm>
        </p:spPr>
        <p:txBody>
          <a:bodyPr>
            <a:normAutofit fontScale="92500" lnSpcReduction="10000"/>
          </a:bodyPr>
          <a:lstStyle/>
          <a:p>
            <a:pPr algn="just"/>
            <a:r>
              <a:rPr lang="en-US" dirty="0"/>
              <a:t>Having a strong group of rivals like Birla’s and Tata’s, Mukesh started his journey to be one of the richest people in the world by driving his business to success. He was ranked one of the most respected business leader and given many awards for his strong leadership and entrepreneurship skill and contribution globally. In 2010 he was awarded the school of engineering and applied science Dean’s medal by the University of Pennsylvania</a:t>
            </a:r>
            <a:r>
              <a:rPr lang="en-US" dirty="0" smtClean="0"/>
              <a:t>.</a:t>
            </a:r>
          </a:p>
          <a:p>
            <a:pPr algn="just"/>
            <a:r>
              <a:rPr lang="en-US" dirty="0"/>
              <a:t>Because of his great leadership skill, his company was presented with the drivers of change award on 2018 by financial times ArcelorMittal boldness. </a:t>
            </a:r>
            <a:endParaRPr lang="en-GB" dirty="0"/>
          </a:p>
          <a:p>
            <a:r>
              <a:rPr lang="en-US" dirty="0"/>
              <a:t>He ranked 42 amongst the world most respected business leader and second among 4 Indian CEO featured in a survey generated by pricewaterhouse coopers and published in financial times.</a:t>
            </a:r>
            <a:endParaRPr lang="en-GB" dirty="0"/>
          </a:p>
          <a:p>
            <a:pPr algn="just"/>
            <a:r>
              <a:rPr lang="en-US" dirty="0"/>
              <a:t>Mukesh ambani is a member of the board of directors of bank of Americas Corporation and member of the international advisory board of the council on foreign relation</a:t>
            </a:r>
            <a:r>
              <a:rPr lang="en-US" dirty="0" smtClean="0"/>
              <a:t>.</a:t>
            </a:r>
          </a:p>
          <a:p>
            <a:pPr marL="0" indent="0" algn="just">
              <a:buNone/>
            </a:pPr>
            <a:r>
              <a:rPr lang="en-US" smtClean="0"/>
              <a:t>(</a:t>
            </a:r>
            <a:r>
              <a:rPr lang="en-US" smtClean="0">
                <a:hlinkClick r:id="rId2"/>
              </a:rPr>
              <a:t>www.ecconomictimes.indiatimes.com</a:t>
            </a:r>
            <a:r>
              <a:rPr lang="en-US" smtClean="0"/>
              <a:t>)</a:t>
            </a:r>
            <a:endParaRPr lang="en-GB" sz="1700" dirty="0"/>
          </a:p>
        </p:txBody>
      </p:sp>
    </p:spTree>
    <p:extLst>
      <p:ext uri="{BB962C8B-B14F-4D97-AF65-F5344CB8AC3E}">
        <p14:creationId xmlns:p14="http://schemas.microsoft.com/office/powerpoint/2010/main" val="373894782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81050" y="0"/>
            <a:ext cx="10515600" cy="1081289"/>
          </a:xfrm>
        </p:spPr>
        <p:txBody>
          <a:bodyPr>
            <a:normAutofit/>
          </a:bodyPr>
          <a:lstStyle/>
          <a:p>
            <a:pPr algn="ctr"/>
            <a:r>
              <a:rPr lang="en-GB" sz="4800" b="1" dirty="0"/>
              <a:t>Philosophy</a:t>
            </a:r>
          </a:p>
        </p:txBody>
      </p:sp>
      <p:sp>
        <p:nvSpPr>
          <p:cNvPr id="3" name="Content Placeholder 2"/>
          <p:cNvSpPr>
            <a:spLocks noGrp="1"/>
          </p:cNvSpPr>
          <p:nvPr>
            <p:ph idx="1"/>
          </p:nvPr>
        </p:nvSpPr>
        <p:spPr>
          <a:xfrm>
            <a:off x="323851" y="667185"/>
            <a:ext cx="10515600" cy="4351338"/>
          </a:xfrm>
        </p:spPr>
        <p:txBody>
          <a:bodyPr>
            <a:noAutofit/>
          </a:bodyPr>
          <a:lstStyle/>
          <a:p>
            <a:pPr algn="just"/>
            <a:r>
              <a:rPr lang="en-US" b="1" dirty="0"/>
              <a:t>Dream:</a:t>
            </a:r>
            <a:r>
              <a:rPr lang="en-US" sz="2400" dirty="0"/>
              <a:t> Mukesh believes in dream and working for towards it. It gives courage to identify the right space for business and opportunity.</a:t>
            </a:r>
            <a:endParaRPr lang="en-GB" sz="2400" dirty="0"/>
          </a:p>
          <a:p>
            <a:pPr algn="just"/>
            <a:endParaRPr lang="en-US" b="1" dirty="0" smtClean="0"/>
          </a:p>
          <a:p>
            <a:pPr algn="just"/>
            <a:r>
              <a:rPr lang="en-US" b="1" dirty="0" smtClean="0"/>
              <a:t>Trust </a:t>
            </a:r>
            <a:r>
              <a:rPr lang="en-US" b="1" dirty="0"/>
              <a:t>all but depends on none:</a:t>
            </a:r>
            <a:r>
              <a:rPr lang="en-US" dirty="0"/>
              <a:t> </a:t>
            </a:r>
            <a:r>
              <a:rPr lang="en-US" sz="2400" dirty="0"/>
              <a:t>Ambani has mention in some his interview that he always have good effective team who are trustworthy but he believes in involving on his own business.</a:t>
            </a:r>
            <a:endParaRPr lang="en-GB" sz="2400" dirty="0"/>
          </a:p>
          <a:p>
            <a:pPr algn="just"/>
            <a:endParaRPr lang="en-US" b="1" dirty="0" smtClean="0"/>
          </a:p>
          <a:p>
            <a:pPr algn="just"/>
            <a:r>
              <a:rPr lang="en-US" b="1" dirty="0" smtClean="0"/>
              <a:t>Be </a:t>
            </a:r>
            <a:r>
              <a:rPr lang="en-US" b="1" dirty="0"/>
              <a:t>hungry, be impatient:</a:t>
            </a:r>
            <a:r>
              <a:rPr lang="en-US" dirty="0"/>
              <a:t> </a:t>
            </a:r>
            <a:r>
              <a:rPr lang="en-US" sz="2400" dirty="0"/>
              <a:t>Mukesh thinks rest should be taken in order to charge your batteries but it should be taken in the middle of competition. Market waits for none, so be on your toes.</a:t>
            </a:r>
            <a:endParaRPr lang="en-GB" sz="2400" dirty="0"/>
          </a:p>
          <a:p>
            <a:pPr algn="just"/>
            <a:endParaRPr lang="en-US" sz="2400" b="1" dirty="0" smtClean="0"/>
          </a:p>
          <a:p>
            <a:pPr algn="just"/>
            <a:r>
              <a:rPr lang="en-US" sz="2400" b="1" dirty="0" smtClean="0"/>
              <a:t>Don’t </a:t>
            </a:r>
            <a:r>
              <a:rPr lang="en-US" sz="2400" b="1" dirty="0"/>
              <a:t>panic, stay strong:</a:t>
            </a:r>
            <a:r>
              <a:rPr lang="en-US" sz="2400" dirty="0"/>
              <a:t> Mukesh took over his business on a difficult time and he has managed to learn it through own life experience where panic can destroy all dreams</a:t>
            </a:r>
            <a:r>
              <a:rPr lang="en-US" sz="2400" dirty="0" smtClean="0"/>
              <a:t>.  (Now You Can Get Rich Too – </a:t>
            </a:r>
            <a:r>
              <a:rPr lang="en-US" sz="2400" dirty="0" err="1" smtClean="0"/>
              <a:t>Mukesh</a:t>
            </a:r>
            <a:r>
              <a:rPr lang="en-US" sz="2400" dirty="0" smtClean="0"/>
              <a:t> D </a:t>
            </a:r>
            <a:r>
              <a:rPr lang="en-US" sz="2400" dirty="0" err="1" smtClean="0"/>
              <a:t>Ambani</a:t>
            </a:r>
            <a:r>
              <a:rPr lang="en-US" sz="2400" dirty="0" smtClean="0"/>
              <a:t>, Secrets of getting rich)</a:t>
            </a:r>
          </a:p>
          <a:p>
            <a:pPr algn="just"/>
            <a:endParaRPr lang="en-GB" sz="2400" dirty="0"/>
          </a:p>
          <a:p>
            <a:pPr algn="just"/>
            <a:endParaRPr lang="en-GB" sz="2400" dirty="0"/>
          </a:p>
        </p:txBody>
      </p:sp>
    </p:spTree>
    <p:extLst>
      <p:ext uri="{BB962C8B-B14F-4D97-AF65-F5344CB8AC3E}">
        <p14:creationId xmlns:p14="http://schemas.microsoft.com/office/powerpoint/2010/main" val="108510400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5400" b="1" dirty="0"/>
              <a:t>Critical analysis</a:t>
            </a:r>
          </a:p>
        </p:txBody>
      </p:sp>
      <p:sp>
        <p:nvSpPr>
          <p:cNvPr id="3" name="Content Placeholder 2"/>
          <p:cNvSpPr>
            <a:spLocks noGrp="1"/>
          </p:cNvSpPr>
          <p:nvPr>
            <p:ph idx="1"/>
          </p:nvPr>
        </p:nvSpPr>
        <p:spPr>
          <a:xfrm>
            <a:off x="671945" y="1376738"/>
            <a:ext cx="10791305" cy="4866120"/>
          </a:xfrm>
        </p:spPr>
        <p:txBody>
          <a:bodyPr>
            <a:normAutofit fontScale="92500" lnSpcReduction="20000"/>
          </a:bodyPr>
          <a:lstStyle/>
          <a:p>
            <a:pPr algn="just"/>
            <a:r>
              <a:rPr lang="en-GB" sz="3500" dirty="0"/>
              <a:t>Mukesh ambani had a multiple failure in business however he believes identifying problem is the key to success. He thinks finding problem is important, so it is important to find the problem rather than stressing about solving it. Mukesh Ambani’s Jio is currently waging a bitter price war in the telecom market. The price war had been started by Tata teleservice 2008 with a cheap rate which hurt almost every competitors including Mukesh. Failing to be cost competitive in the market took Mukesh downward of the business. </a:t>
            </a:r>
          </a:p>
          <a:p>
            <a:pPr algn="just"/>
            <a:endParaRPr lang="en-GB" sz="3500" dirty="0" smtClean="0"/>
          </a:p>
          <a:p>
            <a:pPr algn="just"/>
            <a:r>
              <a:rPr lang="en-GB" sz="3500" dirty="0" smtClean="0"/>
              <a:t>His </a:t>
            </a:r>
            <a:r>
              <a:rPr lang="en-GB" sz="3500" dirty="0"/>
              <a:t>Company Jio has faced a massive debt on rulings out its service and burning cash offering discount for the customer for the first few years. </a:t>
            </a:r>
          </a:p>
          <a:p>
            <a:pPr marL="0" indent="0">
              <a:buNone/>
            </a:pPr>
            <a:endParaRPr lang="en-GB" dirty="0"/>
          </a:p>
        </p:txBody>
      </p:sp>
    </p:spTree>
    <p:extLst>
      <p:ext uri="{BB962C8B-B14F-4D97-AF65-F5344CB8AC3E}">
        <p14:creationId xmlns:p14="http://schemas.microsoft.com/office/powerpoint/2010/main" val="28119964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745218"/>
          </a:xfrm>
        </p:spPr>
        <p:txBody>
          <a:bodyPr/>
          <a:lstStyle/>
          <a:p>
            <a:pPr algn="ctr"/>
            <a:r>
              <a:rPr lang="en-GB" u="sng" dirty="0" smtClean="0"/>
              <a:t>Competitors</a:t>
            </a:r>
            <a:endParaRPr lang="en-GB" u="sng" dirty="0"/>
          </a:p>
        </p:txBody>
      </p:sp>
      <p:sp>
        <p:nvSpPr>
          <p:cNvPr id="3" name="Content Placeholder 2"/>
          <p:cNvSpPr>
            <a:spLocks noGrp="1"/>
          </p:cNvSpPr>
          <p:nvPr>
            <p:ph idx="1"/>
          </p:nvPr>
        </p:nvSpPr>
        <p:spPr>
          <a:xfrm>
            <a:off x="291193" y="1180646"/>
            <a:ext cx="10515600" cy="4351338"/>
          </a:xfrm>
        </p:spPr>
        <p:txBody>
          <a:bodyPr/>
          <a:lstStyle/>
          <a:p>
            <a:pPr marL="0" indent="0">
              <a:buNone/>
            </a:pPr>
            <a:r>
              <a:rPr lang="en-GB" dirty="0" smtClean="0"/>
              <a:t>His competitors  are India's most famous giant companies Birla and Tata.  Tata is one of the most famous Steel factory in the world.  One branch is in Port Talbot, Wales.</a:t>
            </a:r>
            <a:endParaRPr lang="en-GB" dirty="0"/>
          </a:p>
        </p:txBody>
      </p:sp>
    </p:spTree>
    <p:extLst>
      <p:ext uri="{BB962C8B-B14F-4D97-AF65-F5344CB8AC3E}">
        <p14:creationId xmlns:p14="http://schemas.microsoft.com/office/powerpoint/2010/main" val="178284567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0876" y="872202"/>
            <a:ext cx="10515600" cy="1325563"/>
          </a:xfrm>
        </p:spPr>
        <p:txBody>
          <a:bodyPr>
            <a:noAutofit/>
          </a:bodyPr>
          <a:lstStyle/>
          <a:p>
            <a:pPr algn="ctr"/>
            <a:r>
              <a:rPr lang="en-GB" sz="7200" b="1" dirty="0"/>
              <a:t>Conclusion</a:t>
            </a:r>
            <a:br>
              <a:rPr lang="en-GB" sz="7200" b="1" dirty="0"/>
            </a:br>
            <a:endParaRPr lang="en-GB" sz="7200" b="1" dirty="0"/>
          </a:p>
        </p:txBody>
      </p:sp>
      <p:sp>
        <p:nvSpPr>
          <p:cNvPr id="3" name="Content Placeholder 2"/>
          <p:cNvSpPr>
            <a:spLocks noGrp="1"/>
          </p:cNvSpPr>
          <p:nvPr>
            <p:ph idx="1"/>
          </p:nvPr>
        </p:nvSpPr>
        <p:spPr/>
        <p:txBody>
          <a:bodyPr/>
          <a:lstStyle/>
          <a:p>
            <a:pPr marL="0" indent="0">
              <a:buNone/>
            </a:pPr>
            <a:endParaRPr lang="en-GB" dirty="0" smtClean="0"/>
          </a:p>
          <a:p>
            <a:pPr marL="0" indent="0" algn="just">
              <a:buNone/>
            </a:pPr>
            <a:r>
              <a:rPr lang="en-GB" sz="3600" dirty="0" smtClean="0"/>
              <a:t>Mukesh </a:t>
            </a:r>
            <a:r>
              <a:rPr lang="en-GB" sz="3600" dirty="0"/>
              <a:t>Ambani has been a brand image all over the world for his good business personality and business knowledge. Despite of being failure in some stage of his business he managed to overcome positively and built his empire. He has shown a practical example of each elements of entrepreneurship and how to apply them in business in order to achieve any business goal.</a:t>
            </a:r>
          </a:p>
          <a:p>
            <a:pPr marL="0" indent="0">
              <a:buNone/>
            </a:pPr>
            <a:endParaRPr lang="en-GB" dirty="0" smtClean="0"/>
          </a:p>
        </p:txBody>
      </p:sp>
    </p:spTree>
    <p:extLst>
      <p:ext uri="{BB962C8B-B14F-4D97-AF65-F5344CB8AC3E}">
        <p14:creationId xmlns:p14="http://schemas.microsoft.com/office/powerpoint/2010/main" val="2872382794"/>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80505" y="90805"/>
            <a:ext cx="10515600" cy="1325563"/>
          </a:xfrm>
        </p:spPr>
        <p:txBody>
          <a:bodyPr/>
          <a:lstStyle/>
          <a:p>
            <a:pPr algn="ctr"/>
            <a:r>
              <a:rPr lang="en-GB" altLang="en-US" b="1" u="sng" dirty="0">
                <a:latin typeface="Arial" panose="020B0604020202020204" pitchFamily="34" charset="0"/>
                <a:ea typeface="Times New Roman" panose="02020603050405020304" pitchFamily="18" charset="0"/>
                <a:cs typeface="Arial" panose="020B0604020202020204" pitchFamily="34" charset="0"/>
              </a:rPr>
              <a:t>Reference: </a:t>
            </a:r>
            <a:r>
              <a:rPr lang="en-GB" altLang="en-US" sz="2800" dirty="0"/>
              <a:t/>
            </a:r>
            <a:br>
              <a:rPr lang="en-GB" altLang="en-US" sz="2800" dirty="0"/>
            </a:br>
            <a:endParaRPr lang="en-GB" b="1" dirty="0"/>
          </a:p>
        </p:txBody>
      </p:sp>
      <p:sp>
        <p:nvSpPr>
          <p:cNvPr id="4" name="Rectangle 1"/>
          <p:cNvSpPr>
            <a:spLocks noGrp="1" noChangeArrowheads="1"/>
          </p:cNvSpPr>
          <p:nvPr>
            <p:ph idx="1"/>
          </p:nvPr>
        </p:nvSpPr>
        <p:spPr bwMode="auto">
          <a:xfrm>
            <a:off x="382386" y="899304"/>
            <a:ext cx="11205556" cy="59093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400" b="0" i="1"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Business Creation: Ten Factors for Entrepreneurial Success 2018 by Paul</a:t>
            </a:r>
            <a:r>
              <a:rPr kumimoji="0" lang="en-US" altLang="en-US" sz="1400" b="0" i="1"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 Reynolds, Retrieved 10th February 2020</a:t>
            </a:r>
            <a:endParaRPr lang="en-GB" altLang="en-US" sz="1000" dirty="0"/>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400" b="0" i="1"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400" b="0" i="1" u="none" strike="noStrike" cap="none" normalizeH="0" baseline="0" dirty="0" err="1" smtClean="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nnovation</a:t>
            </a:r>
            <a:r>
              <a:rPr kumimoji="0" lang="en-GB" altLang="en-US" sz="1400" b="0" i="1"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 and Entrepreneurship, 2014, by Peter Drucker </a:t>
            </a:r>
            <a:r>
              <a:rPr kumimoji="0" lang="en-US" altLang="en-US" sz="1400" b="0" i="1"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Retrieved 14th February 2020</a:t>
            </a:r>
            <a:endParaRPr kumimoji="0" lang="en-GB" altLang="en-US" sz="1000" b="0" i="0" u="none" strike="noStrike" cap="none" normalizeH="0" baseline="0" dirty="0" smtClean="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400" b="0" i="1"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hlinkClick r:id="rId2"/>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1"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hlinkClick r:id="rId2"/>
              </a:rPr>
              <a:t>www.economictimes.indiatimes.com</a:t>
            </a:r>
            <a:r>
              <a:rPr kumimoji="0" lang="en-US" altLang="en-US" sz="1400" b="0" i="1"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 Retrieved 14th February 2020</a:t>
            </a:r>
            <a:endParaRPr kumimoji="0" lang="en-GB" altLang="en-US" sz="1000" b="0" i="0" u="none" strike="noStrike" cap="none" normalizeH="0" baseline="0" dirty="0" smtClean="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400" b="0" i="1"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400" b="0" i="1"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Dhirubhai Ambani: Against All Odds 2008, By Krishnamurthy, </a:t>
            </a:r>
            <a:r>
              <a:rPr kumimoji="0" lang="en-US" altLang="en-US" sz="1400" b="0" i="1"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Retrieved 10th February 2020</a:t>
            </a:r>
            <a:endParaRPr kumimoji="0" lang="en-GB" altLang="en-US" sz="1000" b="0" i="0" u="none" strike="noStrike" cap="none" normalizeH="0" baseline="0" dirty="0" smtClean="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400" b="0" i="1"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400" b="0" i="1"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Ambani &amp; Sons 2012, By Hamish McDonald, </a:t>
            </a:r>
            <a:r>
              <a:rPr kumimoji="0" lang="en-US" altLang="en-US" sz="1400" b="0" i="1"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Retrieved 10th February 2020</a:t>
            </a:r>
            <a:endParaRPr kumimoji="0" lang="en-GB" altLang="en-US" sz="1000" b="0" i="0" u="none" strike="noStrike" cap="none" normalizeH="0" baseline="0" dirty="0" smtClean="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400" b="0" i="1"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400" b="0" i="1"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Mukesh Ambani, Carrying Dhirubhai Vision Forward, 2009 by Pradeep Thakur, </a:t>
            </a:r>
            <a:r>
              <a:rPr kumimoji="0" lang="en-US" altLang="en-US" sz="1400" b="0" i="1"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Retrieved 10th February 2020</a:t>
            </a:r>
            <a:endParaRPr kumimoji="0" lang="en-GB" altLang="en-US" sz="1000" b="0" i="0" u="none" strike="noStrike" cap="none" normalizeH="0" baseline="0" dirty="0" smtClean="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400" b="0" i="1"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400" b="0" i="1"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Mahabharata in Polyester: The Making of the World's Richest Brothers</a:t>
            </a:r>
            <a:endParaRPr kumimoji="0" lang="en-GB" altLang="en-US" sz="1000" b="0" i="0" u="none" strike="noStrike" cap="none" normalizeH="0" baseline="0" dirty="0" smtClean="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400" b="0" i="1"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400" b="0" i="1"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Management Accounting, 5</a:t>
            </a:r>
            <a:r>
              <a:rPr kumimoji="0" lang="en-GB" altLang="en-US" sz="1400" b="0" i="1" u="none" strike="noStrike" cap="none" normalizeH="0" baseline="30000" dirty="0" smtClean="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th</a:t>
            </a:r>
            <a:r>
              <a:rPr kumimoji="0" lang="en-GB" altLang="en-US" sz="1400" b="0" i="1"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 edh 2010, By Khan &amp; Jain </a:t>
            </a:r>
            <a:r>
              <a:rPr kumimoji="0" lang="en-US" altLang="en-US" sz="1400" b="0" i="1"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Retrieved 13th February 2020</a:t>
            </a:r>
            <a:endParaRPr kumimoji="0" lang="en-GB" altLang="en-US" sz="1000" b="0" i="0" u="none" strike="noStrike" cap="none" normalizeH="0" baseline="0" dirty="0" smtClean="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400" b="0" i="0"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400" b="0" i="0"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Ambani and Ambani, By Tarun Engineer, </a:t>
            </a:r>
            <a:r>
              <a:rPr kumimoji="0" lang="en-US" altLang="en-US" sz="1400" b="0" i="1"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Retrieved 10th February 2020</a:t>
            </a:r>
            <a:endParaRPr kumimoji="0" lang="en-GB" altLang="en-US" sz="1000" b="0" i="0" u="none" strike="noStrike" cap="none" normalizeH="0" baseline="0" dirty="0" smtClean="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400" b="0" i="1"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400" b="0" i="1"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Now You Can Get Rich Too - Mukesh D. Ambani: Secrets of Getting Rich.</a:t>
            </a:r>
            <a:r>
              <a:rPr kumimoji="0" lang="en-US" altLang="en-US" sz="1400" b="0" i="1"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 Retrieved 10th February 2020</a:t>
            </a:r>
            <a:endParaRPr kumimoji="0" lang="en-GB" altLang="en-US" sz="1000" b="0" i="0" u="none" strike="noStrike" cap="none" normalizeH="0" baseline="0" dirty="0" smtClean="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400" b="0" i="1"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400" b="0" i="1"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Uncommon Ground: Dialogues with Business and Social Leaders, </a:t>
            </a:r>
            <a:r>
              <a:rPr kumimoji="0" lang="en-GB" altLang="en-US" sz="1400" b="0" i="1" u="none" strike="noStrike" cap="none" normalizeH="0" baseline="0" dirty="0" smtClean="0">
                <a:ln>
                  <a:noFill/>
                </a:ln>
                <a:solidFill>
                  <a:srgbClr val="333333"/>
                </a:solidFill>
                <a:effectLst/>
                <a:latin typeface="Arial" panose="020B0604020202020204" pitchFamily="34" charset="0"/>
                <a:ea typeface="Times New Roman" panose="02020603050405020304" pitchFamily="18" charset="0"/>
                <a:cs typeface="Arial" panose="020B0604020202020204" pitchFamily="34" charset="0"/>
              </a:rPr>
              <a:t>By </a:t>
            </a:r>
            <a:r>
              <a:rPr kumimoji="0" lang="en-GB" altLang="en-US" sz="1400" b="0" i="1" u="none" strike="noStrike" cap="none" normalizeH="0" baseline="0" dirty="0" err="1" smtClean="0">
                <a:ln>
                  <a:noFill/>
                </a:ln>
                <a:solidFill>
                  <a:srgbClr val="333333"/>
                </a:solidFill>
                <a:effectLst/>
                <a:latin typeface="Arial" panose="020B0604020202020204" pitchFamily="34" charset="0"/>
                <a:ea typeface="Times New Roman" panose="02020603050405020304" pitchFamily="18" charset="0"/>
                <a:cs typeface="Arial" panose="020B0604020202020204" pitchFamily="34" charset="0"/>
              </a:rPr>
              <a:t>Rohini</a:t>
            </a:r>
            <a:r>
              <a:rPr kumimoji="0" lang="en-GB" altLang="en-US" sz="1400" b="0" i="1" u="none" strike="noStrike" cap="none" normalizeH="0" baseline="0" dirty="0" smtClean="0">
                <a:ln>
                  <a:noFill/>
                </a:ln>
                <a:solidFill>
                  <a:srgbClr val="333333"/>
                </a:solidFill>
                <a:effectLst/>
                <a:latin typeface="Arial" panose="020B0604020202020204" pitchFamily="34" charset="0"/>
                <a:ea typeface="Times New Roman" panose="02020603050405020304" pitchFamily="18" charset="0"/>
                <a:cs typeface="Arial" panose="020B0604020202020204" pitchFamily="34" charset="0"/>
              </a:rPr>
              <a:t> </a:t>
            </a:r>
            <a:r>
              <a:rPr kumimoji="0" lang="en-GB" altLang="en-US" sz="1400" b="0" i="1" u="none" strike="noStrike" cap="none" normalizeH="0" baseline="0" dirty="0" err="1" smtClean="0">
                <a:ln>
                  <a:noFill/>
                </a:ln>
                <a:solidFill>
                  <a:srgbClr val="333333"/>
                </a:solidFill>
                <a:effectLst/>
                <a:latin typeface="Arial" panose="020B0604020202020204" pitchFamily="34" charset="0"/>
                <a:ea typeface="Times New Roman" panose="02020603050405020304" pitchFamily="18" charset="0"/>
                <a:cs typeface="Arial" panose="020B0604020202020204" pitchFamily="34" charset="0"/>
              </a:rPr>
              <a:t>Nilekani</a:t>
            </a:r>
            <a:r>
              <a:rPr kumimoji="0" lang="en-GB" altLang="en-US" sz="1400" b="0" i="1" u="none" strike="noStrike" cap="none" normalizeH="0" baseline="0" dirty="0" smtClean="0">
                <a:ln>
                  <a:noFill/>
                </a:ln>
                <a:solidFill>
                  <a:srgbClr val="333333"/>
                </a:solidFill>
                <a:effectLst/>
                <a:latin typeface="Arial" panose="020B0604020202020204" pitchFamily="34" charset="0"/>
                <a:ea typeface="Times New Roman" panose="02020603050405020304" pitchFamily="18" charset="0"/>
                <a:cs typeface="Arial" panose="020B0604020202020204" pitchFamily="34" charset="0"/>
              </a:rPr>
              <a:t>,</a:t>
            </a:r>
            <a:r>
              <a:rPr kumimoji="0" lang="en-US" altLang="en-US" sz="1400" b="0" i="1"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 Retrieved 11th February 2020</a:t>
            </a:r>
            <a:endParaRPr kumimoji="0" lang="en-GB" altLang="en-US" sz="1000" b="0" i="0" u="none" strike="noStrike" cap="none" normalizeH="0" baseline="0" dirty="0" smtClean="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400" b="0" i="1"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400" b="0" i="1"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www.forbes.com </a:t>
            </a:r>
            <a:r>
              <a:rPr kumimoji="0" lang="en-GB" altLang="en-US" sz="1400" b="0" i="1" u="none" strike="noStrike" cap="none" normalizeH="0" baseline="0" dirty="0" smtClean="0">
                <a:ln>
                  <a:noFill/>
                </a:ln>
                <a:solidFill>
                  <a:schemeClr val="tx1"/>
                </a:solidFill>
                <a:effectLst/>
                <a:latin typeface="Calibri" panose="020F0502020204030204" pitchFamily="34" charset="0"/>
                <a:ea typeface="Times New Roman" panose="02020603050405020304" pitchFamily="18" charset="0"/>
                <a:cs typeface="Arial" panose="020B0604020202020204" pitchFamily="34" charset="0"/>
              </a:rPr>
              <a:t>›</a:t>
            </a:r>
            <a:r>
              <a:rPr kumimoji="0" lang="en-GB" altLang="en-US" sz="1400" b="0" i="1"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 profile </a:t>
            </a:r>
            <a:r>
              <a:rPr kumimoji="0" lang="en-GB" altLang="en-US" sz="1400" b="0" i="1" u="none" strike="noStrike" cap="none" normalizeH="0" baseline="0" dirty="0" smtClean="0">
                <a:ln>
                  <a:noFill/>
                </a:ln>
                <a:solidFill>
                  <a:schemeClr val="tx1"/>
                </a:solidFill>
                <a:effectLst/>
                <a:latin typeface="Calibri" panose="020F0502020204030204" pitchFamily="34" charset="0"/>
                <a:ea typeface="Times New Roman" panose="02020603050405020304" pitchFamily="18" charset="0"/>
                <a:cs typeface="Arial" panose="020B0604020202020204" pitchFamily="34" charset="0"/>
              </a:rPr>
              <a:t>›</a:t>
            </a:r>
            <a:r>
              <a:rPr kumimoji="0" lang="en-GB" altLang="en-US" sz="1400" b="0" i="1"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 mukesh-ambani</a:t>
            </a:r>
            <a:r>
              <a:rPr kumimoji="0" lang="en-US" altLang="en-US" sz="1400" b="0" i="1"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 Retrieved 12th February 2020</a:t>
            </a:r>
            <a:endParaRPr kumimoji="0" lang="en-GB" altLang="en-US" sz="1000" b="0" i="0" u="none" strike="noStrike" cap="none" normalizeH="0" baseline="0" dirty="0" smtClean="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400" b="0" i="1"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hlinkClick r:id="rId3"/>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1"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hlinkClick r:id="rId3"/>
              </a:rPr>
              <a:t>"Mukesh Ambani appointed Bank of America as director"</a:t>
            </a:r>
            <a:r>
              <a:rPr kumimoji="0" lang="en-US" altLang="en-US" sz="1400" b="0" i="1"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 16 March 2011. </a:t>
            </a:r>
            <a:r>
              <a:rPr kumimoji="0" lang="en-US" altLang="en-US" sz="1400" b="0" i="1"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hlinkClick r:id="rId4"/>
              </a:rPr>
              <a:t>The Economic Times</a:t>
            </a:r>
            <a:r>
              <a:rPr kumimoji="0" lang="en-US" altLang="en-US" sz="1400" b="0" i="1"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 Retrieved 10th February 2020.  Retrieved 10th February 2020</a:t>
            </a:r>
            <a:endParaRPr kumimoji="0" lang="en-GB" altLang="en-US" sz="1400" b="0" i="1" u="none" strike="noStrike" cap="none" normalizeH="0" baseline="0" dirty="0" smtClean="0">
              <a:ln>
                <a:noFill/>
              </a:ln>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400" b="0" i="1"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1606277270"/>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Thank you</a:t>
            </a:r>
            <a:endParaRPr lang="en-GB" dirty="0"/>
          </a:p>
        </p:txBody>
      </p:sp>
    </p:spTree>
    <p:extLst>
      <p:ext uri="{BB962C8B-B14F-4D97-AF65-F5344CB8AC3E}">
        <p14:creationId xmlns:p14="http://schemas.microsoft.com/office/powerpoint/2010/main" val="227907007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F46216B-77A9-411A-B9D3-5023FCB70208}"/>
    </a:ext>
  </a:extLst>
</a:theme>
</file>

<file path=docProps/app.xml><?xml version="1.0" encoding="utf-8"?>
<Properties xmlns="http://schemas.openxmlformats.org/officeDocument/2006/extended-properties" xmlns:vt="http://schemas.openxmlformats.org/officeDocument/2006/docPropsVTypes">
  <Template>Office Theme</Template>
  <TotalTime>428</TotalTime>
  <Words>1488</Words>
  <Application>Microsoft Office PowerPoint</Application>
  <PresentationFormat>Custom</PresentationFormat>
  <Paragraphs>110</Paragraphs>
  <Slides>16</Slides>
  <Notes>0</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Office Theme</vt:lpstr>
      <vt:lpstr>Entrepreneurship</vt:lpstr>
      <vt:lpstr>PowerPoint Presentation</vt:lpstr>
      <vt:lpstr>Content</vt:lpstr>
      <vt:lpstr>PowerPoint Presentation</vt:lpstr>
      <vt:lpstr>Introduction</vt:lpstr>
      <vt:lpstr>Lifestyle</vt:lpstr>
      <vt:lpstr>Education</vt:lpstr>
      <vt:lpstr>Business Career</vt:lpstr>
      <vt:lpstr>Leadership</vt:lpstr>
      <vt:lpstr>Recognition</vt:lpstr>
      <vt:lpstr>Philosophy</vt:lpstr>
      <vt:lpstr>Critical analysis</vt:lpstr>
      <vt:lpstr>Competitors</vt:lpstr>
      <vt:lpstr>Conclusion </vt:lpstr>
      <vt:lpstr>Reference:  </vt:lpstr>
      <vt:lpstr>Thank you</vt:lpstr>
    </vt:vector>
  </TitlesOfParts>
  <Company>ABM LHB</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on Business Plan for Opening Renaissance Hotel in Sylhet, Bangladesh and analysis of all factors and forecasting</dc:title>
  <dc:creator>GP OOH Generic (ABM ULHB - GP OOH)</dc:creator>
  <cp:lastModifiedBy>bevmainwaring</cp:lastModifiedBy>
  <cp:revision>55</cp:revision>
  <dcterms:created xsi:type="dcterms:W3CDTF">2019-11-19T18:39:57Z</dcterms:created>
  <dcterms:modified xsi:type="dcterms:W3CDTF">2020-02-26T13:50:36Z</dcterms:modified>
</cp:coreProperties>
</file>