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5"/>
  </p:notesMasterIdLst>
  <p:sldIdLst>
    <p:sldId id="256" r:id="rId2"/>
    <p:sldId id="257" r:id="rId3"/>
    <p:sldId id="266" r:id="rId4"/>
    <p:sldId id="267" r:id="rId5"/>
    <p:sldId id="258" r:id="rId6"/>
    <p:sldId id="260" r:id="rId7"/>
    <p:sldId id="259" r:id="rId8"/>
    <p:sldId id="261" r:id="rId9"/>
    <p:sldId id="262" r:id="rId10"/>
    <p:sldId id="268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6374" autoAdjust="0"/>
  </p:normalViewPr>
  <p:slideViewPr>
    <p:cSldViewPr snapToGrid="0">
      <p:cViewPr>
        <p:scale>
          <a:sx n="75" d="100"/>
          <a:sy n="75" d="100"/>
        </p:scale>
        <p:origin x="678" y="-81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EF8AE3-0896-445D-9A7E-9E13843DE8B7}" type="doc">
      <dgm:prSet loTypeId="urn:microsoft.com/office/officeart/2005/8/layout/equation2" loCatId="process" qsTypeId="urn:microsoft.com/office/officeart/2005/8/quickstyle/simple4" qsCatId="simple" csTypeId="urn:microsoft.com/office/officeart/2005/8/colors/colorful1" csCatId="colorful" phldr="1"/>
      <dgm:spPr/>
    </dgm:pt>
    <dgm:pt modelId="{DE430F74-5175-4160-9400-3E3752B9182A}">
      <dgm:prSet phldrT="[Text]"/>
      <dgm:spPr/>
      <dgm:t>
        <a:bodyPr/>
        <a:lstStyle/>
        <a:p>
          <a:r>
            <a:rPr lang="en-GB" dirty="0"/>
            <a:t>Exclusive &amp; Stylish Products</a:t>
          </a:r>
        </a:p>
      </dgm:t>
    </dgm:pt>
    <dgm:pt modelId="{3E54FC4E-5F17-42BB-A8F7-966D926E405E}" type="parTrans" cxnId="{3D655915-7469-4042-913A-A76D2E13D6C9}">
      <dgm:prSet/>
      <dgm:spPr/>
      <dgm:t>
        <a:bodyPr/>
        <a:lstStyle/>
        <a:p>
          <a:endParaRPr lang="en-GB"/>
        </a:p>
      </dgm:t>
    </dgm:pt>
    <dgm:pt modelId="{93ED7FC9-54DA-4597-8F57-99F867F3F4A4}" type="sibTrans" cxnId="{3D655915-7469-4042-913A-A76D2E13D6C9}">
      <dgm:prSet/>
      <dgm:spPr/>
      <dgm:t>
        <a:bodyPr/>
        <a:lstStyle/>
        <a:p>
          <a:endParaRPr lang="en-GB"/>
        </a:p>
      </dgm:t>
    </dgm:pt>
    <dgm:pt modelId="{D61072E8-B846-4308-A45C-20249854EE75}">
      <dgm:prSet phldrT="[Text]"/>
      <dgm:spPr/>
      <dgm:t>
        <a:bodyPr/>
        <a:lstStyle/>
        <a:p>
          <a:r>
            <a:rPr lang="en-GB" dirty="0"/>
            <a:t>High Price-tag</a:t>
          </a:r>
        </a:p>
      </dgm:t>
    </dgm:pt>
    <dgm:pt modelId="{D1DAFE64-EE21-44A4-86FE-83DAE7C080F7}" type="parTrans" cxnId="{D131AB62-CEEF-4A02-90BE-FB3D60626865}">
      <dgm:prSet/>
      <dgm:spPr/>
      <dgm:t>
        <a:bodyPr/>
        <a:lstStyle/>
        <a:p>
          <a:endParaRPr lang="en-GB"/>
        </a:p>
      </dgm:t>
    </dgm:pt>
    <dgm:pt modelId="{67180AD1-4791-4D84-AF27-6C3C3E17892B}" type="sibTrans" cxnId="{D131AB62-CEEF-4A02-90BE-FB3D60626865}">
      <dgm:prSet/>
      <dgm:spPr/>
      <dgm:t>
        <a:bodyPr/>
        <a:lstStyle/>
        <a:p>
          <a:endParaRPr lang="en-GB"/>
        </a:p>
      </dgm:t>
    </dgm:pt>
    <dgm:pt modelId="{9CF9530D-0946-4009-B960-C4115A682E9B}">
      <dgm:prSet phldrT="[Text]"/>
      <dgm:spPr/>
      <dgm:t>
        <a:bodyPr/>
        <a:lstStyle/>
        <a:p>
          <a:r>
            <a:rPr lang="en-GB" dirty="0"/>
            <a:t>Luxury</a:t>
          </a:r>
        </a:p>
      </dgm:t>
    </dgm:pt>
    <dgm:pt modelId="{5A4DB6E2-B50D-4F2F-B294-EFD5FF9578D7}" type="parTrans" cxnId="{4B911FF3-02B0-4439-B811-9022D5DCCA5B}">
      <dgm:prSet/>
      <dgm:spPr/>
      <dgm:t>
        <a:bodyPr/>
        <a:lstStyle/>
        <a:p>
          <a:endParaRPr lang="en-GB"/>
        </a:p>
      </dgm:t>
    </dgm:pt>
    <dgm:pt modelId="{5E2F3F27-2408-45F9-B7DB-A9EA5606398B}" type="sibTrans" cxnId="{4B911FF3-02B0-4439-B811-9022D5DCCA5B}">
      <dgm:prSet/>
      <dgm:spPr/>
      <dgm:t>
        <a:bodyPr/>
        <a:lstStyle/>
        <a:p>
          <a:endParaRPr lang="en-GB"/>
        </a:p>
      </dgm:t>
    </dgm:pt>
    <dgm:pt modelId="{D7B675B3-7FD7-4838-9F7A-B1EC4E621ABA}" type="pres">
      <dgm:prSet presAssocID="{3FEF8AE3-0896-445D-9A7E-9E13843DE8B7}" presName="Name0" presStyleCnt="0">
        <dgm:presLayoutVars>
          <dgm:dir/>
          <dgm:resizeHandles val="exact"/>
        </dgm:presLayoutVars>
      </dgm:prSet>
      <dgm:spPr/>
    </dgm:pt>
    <dgm:pt modelId="{E308D781-712F-4206-8D5A-DBE49ED3C566}" type="pres">
      <dgm:prSet presAssocID="{3FEF8AE3-0896-445D-9A7E-9E13843DE8B7}" presName="vNodes" presStyleCnt="0"/>
      <dgm:spPr/>
    </dgm:pt>
    <dgm:pt modelId="{55982C8D-AEAF-4C15-94B1-E4203DEAFC07}" type="pres">
      <dgm:prSet presAssocID="{DE430F74-5175-4160-9400-3E3752B9182A}" presName="node" presStyleLbl="node1" presStyleIdx="0" presStyleCnt="3">
        <dgm:presLayoutVars>
          <dgm:bulletEnabled val="1"/>
        </dgm:presLayoutVars>
      </dgm:prSet>
      <dgm:spPr/>
    </dgm:pt>
    <dgm:pt modelId="{2B0A2D0E-B71D-4371-A40E-F071C1F00E25}" type="pres">
      <dgm:prSet presAssocID="{93ED7FC9-54DA-4597-8F57-99F867F3F4A4}" presName="spacerT" presStyleCnt="0"/>
      <dgm:spPr/>
    </dgm:pt>
    <dgm:pt modelId="{019ED633-02C6-4844-9F91-CDFD8B0F0B71}" type="pres">
      <dgm:prSet presAssocID="{93ED7FC9-54DA-4597-8F57-99F867F3F4A4}" presName="sibTrans" presStyleLbl="sibTrans2D1" presStyleIdx="0" presStyleCnt="2"/>
      <dgm:spPr/>
    </dgm:pt>
    <dgm:pt modelId="{36CB969D-07D7-4E9B-ABA3-049CE777BC37}" type="pres">
      <dgm:prSet presAssocID="{93ED7FC9-54DA-4597-8F57-99F867F3F4A4}" presName="spacerB" presStyleCnt="0"/>
      <dgm:spPr/>
    </dgm:pt>
    <dgm:pt modelId="{39E6A348-3AC8-4CE9-B57E-54D634E0232E}" type="pres">
      <dgm:prSet presAssocID="{D61072E8-B846-4308-A45C-20249854EE75}" presName="node" presStyleLbl="node1" presStyleIdx="1" presStyleCnt="3">
        <dgm:presLayoutVars>
          <dgm:bulletEnabled val="1"/>
        </dgm:presLayoutVars>
      </dgm:prSet>
      <dgm:spPr/>
    </dgm:pt>
    <dgm:pt modelId="{00C3E876-A8B7-472F-9C8D-8ED2498DF6F1}" type="pres">
      <dgm:prSet presAssocID="{3FEF8AE3-0896-445D-9A7E-9E13843DE8B7}" presName="sibTransLast" presStyleLbl="sibTrans2D1" presStyleIdx="1" presStyleCnt="2"/>
      <dgm:spPr/>
    </dgm:pt>
    <dgm:pt modelId="{21E053DA-9E3E-410E-9030-558C29646C9E}" type="pres">
      <dgm:prSet presAssocID="{3FEF8AE3-0896-445D-9A7E-9E13843DE8B7}" presName="connectorText" presStyleLbl="sibTrans2D1" presStyleIdx="1" presStyleCnt="2"/>
      <dgm:spPr/>
    </dgm:pt>
    <dgm:pt modelId="{1E7097A7-4717-4A52-98A4-21CD7D4F0BE5}" type="pres">
      <dgm:prSet presAssocID="{3FEF8AE3-0896-445D-9A7E-9E13843DE8B7}" presName="lastNode" presStyleLbl="node1" presStyleIdx="2" presStyleCnt="3">
        <dgm:presLayoutVars>
          <dgm:bulletEnabled val="1"/>
        </dgm:presLayoutVars>
      </dgm:prSet>
      <dgm:spPr/>
    </dgm:pt>
  </dgm:ptLst>
  <dgm:cxnLst>
    <dgm:cxn modelId="{88FAC909-3D0A-4085-8EEE-31260205C0CA}" type="presOf" srcId="{9CF9530D-0946-4009-B960-C4115A682E9B}" destId="{1E7097A7-4717-4A52-98A4-21CD7D4F0BE5}" srcOrd="0" destOrd="0" presId="urn:microsoft.com/office/officeart/2005/8/layout/equation2"/>
    <dgm:cxn modelId="{3D655915-7469-4042-913A-A76D2E13D6C9}" srcId="{3FEF8AE3-0896-445D-9A7E-9E13843DE8B7}" destId="{DE430F74-5175-4160-9400-3E3752B9182A}" srcOrd="0" destOrd="0" parTransId="{3E54FC4E-5F17-42BB-A8F7-966D926E405E}" sibTransId="{93ED7FC9-54DA-4597-8F57-99F867F3F4A4}"/>
    <dgm:cxn modelId="{4D408226-0CF3-4859-B049-2765CB310709}" type="presOf" srcId="{67180AD1-4791-4D84-AF27-6C3C3E17892B}" destId="{21E053DA-9E3E-410E-9030-558C29646C9E}" srcOrd="1" destOrd="0" presId="urn:microsoft.com/office/officeart/2005/8/layout/equation2"/>
    <dgm:cxn modelId="{ED30783E-B3AE-45C6-B60E-C54ADD72930B}" type="presOf" srcId="{3FEF8AE3-0896-445D-9A7E-9E13843DE8B7}" destId="{D7B675B3-7FD7-4838-9F7A-B1EC4E621ABA}" srcOrd="0" destOrd="0" presId="urn:microsoft.com/office/officeart/2005/8/layout/equation2"/>
    <dgm:cxn modelId="{D131AB62-CEEF-4A02-90BE-FB3D60626865}" srcId="{3FEF8AE3-0896-445D-9A7E-9E13843DE8B7}" destId="{D61072E8-B846-4308-A45C-20249854EE75}" srcOrd="1" destOrd="0" parTransId="{D1DAFE64-EE21-44A4-86FE-83DAE7C080F7}" sibTransId="{67180AD1-4791-4D84-AF27-6C3C3E17892B}"/>
    <dgm:cxn modelId="{9A418543-1640-4EC4-AE06-E2C99C5FF2BC}" type="presOf" srcId="{D61072E8-B846-4308-A45C-20249854EE75}" destId="{39E6A348-3AC8-4CE9-B57E-54D634E0232E}" srcOrd="0" destOrd="0" presId="urn:microsoft.com/office/officeart/2005/8/layout/equation2"/>
    <dgm:cxn modelId="{5DD0804D-87B1-4325-9747-B2453FB322B9}" type="presOf" srcId="{DE430F74-5175-4160-9400-3E3752B9182A}" destId="{55982C8D-AEAF-4C15-94B1-E4203DEAFC07}" srcOrd="0" destOrd="0" presId="urn:microsoft.com/office/officeart/2005/8/layout/equation2"/>
    <dgm:cxn modelId="{DFD1CA9A-BB93-4F71-A148-1366DE6CECB1}" type="presOf" srcId="{93ED7FC9-54DA-4597-8F57-99F867F3F4A4}" destId="{019ED633-02C6-4844-9F91-CDFD8B0F0B71}" srcOrd="0" destOrd="0" presId="urn:microsoft.com/office/officeart/2005/8/layout/equation2"/>
    <dgm:cxn modelId="{FB3E53CB-40C8-4938-BBB5-B9CF7F54B520}" type="presOf" srcId="{67180AD1-4791-4D84-AF27-6C3C3E17892B}" destId="{00C3E876-A8B7-472F-9C8D-8ED2498DF6F1}" srcOrd="0" destOrd="0" presId="urn:microsoft.com/office/officeart/2005/8/layout/equation2"/>
    <dgm:cxn modelId="{4B911FF3-02B0-4439-B811-9022D5DCCA5B}" srcId="{3FEF8AE3-0896-445D-9A7E-9E13843DE8B7}" destId="{9CF9530D-0946-4009-B960-C4115A682E9B}" srcOrd="2" destOrd="0" parTransId="{5A4DB6E2-B50D-4F2F-B294-EFD5FF9578D7}" sibTransId="{5E2F3F27-2408-45F9-B7DB-A9EA5606398B}"/>
    <dgm:cxn modelId="{C89153F6-5D37-49BF-9802-CFD41F3FF8B3}" type="presParOf" srcId="{D7B675B3-7FD7-4838-9F7A-B1EC4E621ABA}" destId="{E308D781-712F-4206-8D5A-DBE49ED3C566}" srcOrd="0" destOrd="0" presId="urn:microsoft.com/office/officeart/2005/8/layout/equation2"/>
    <dgm:cxn modelId="{9B94A837-F27A-4578-B548-8AC61B57552A}" type="presParOf" srcId="{E308D781-712F-4206-8D5A-DBE49ED3C566}" destId="{55982C8D-AEAF-4C15-94B1-E4203DEAFC07}" srcOrd="0" destOrd="0" presId="urn:microsoft.com/office/officeart/2005/8/layout/equation2"/>
    <dgm:cxn modelId="{4225904A-4FB5-4CA4-A1B2-F0B380B35782}" type="presParOf" srcId="{E308D781-712F-4206-8D5A-DBE49ED3C566}" destId="{2B0A2D0E-B71D-4371-A40E-F071C1F00E25}" srcOrd="1" destOrd="0" presId="urn:microsoft.com/office/officeart/2005/8/layout/equation2"/>
    <dgm:cxn modelId="{297BC0CF-E949-495A-921A-E8DF07BD1631}" type="presParOf" srcId="{E308D781-712F-4206-8D5A-DBE49ED3C566}" destId="{019ED633-02C6-4844-9F91-CDFD8B0F0B71}" srcOrd="2" destOrd="0" presId="urn:microsoft.com/office/officeart/2005/8/layout/equation2"/>
    <dgm:cxn modelId="{F675F540-DDDF-43BD-B856-C36A042F7C7C}" type="presParOf" srcId="{E308D781-712F-4206-8D5A-DBE49ED3C566}" destId="{36CB969D-07D7-4E9B-ABA3-049CE777BC37}" srcOrd="3" destOrd="0" presId="urn:microsoft.com/office/officeart/2005/8/layout/equation2"/>
    <dgm:cxn modelId="{67732EE8-BB00-4A4A-868B-CC3E5381E7DF}" type="presParOf" srcId="{E308D781-712F-4206-8D5A-DBE49ED3C566}" destId="{39E6A348-3AC8-4CE9-B57E-54D634E0232E}" srcOrd="4" destOrd="0" presId="urn:microsoft.com/office/officeart/2005/8/layout/equation2"/>
    <dgm:cxn modelId="{2AE83150-2B48-40C1-BDA6-E232A29DD906}" type="presParOf" srcId="{D7B675B3-7FD7-4838-9F7A-B1EC4E621ABA}" destId="{00C3E876-A8B7-472F-9C8D-8ED2498DF6F1}" srcOrd="1" destOrd="0" presId="urn:microsoft.com/office/officeart/2005/8/layout/equation2"/>
    <dgm:cxn modelId="{B6154063-DED4-4A4E-B476-77686A7E042D}" type="presParOf" srcId="{00C3E876-A8B7-472F-9C8D-8ED2498DF6F1}" destId="{21E053DA-9E3E-410E-9030-558C29646C9E}" srcOrd="0" destOrd="0" presId="urn:microsoft.com/office/officeart/2005/8/layout/equation2"/>
    <dgm:cxn modelId="{5DD341BD-5025-4575-892E-1ADFF6297ADD}" type="presParOf" srcId="{D7B675B3-7FD7-4838-9F7A-B1EC4E621ABA}" destId="{1E7097A7-4717-4A52-98A4-21CD7D4F0BE5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982C8D-AEAF-4C15-94B1-E4203DEAFC07}">
      <dsp:nvSpPr>
        <dsp:cNvPr id="0" name=""/>
        <dsp:cNvSpPr/>
      </dsp:nvSpPr>
      <dsp:spPr>
        <a:xfrm>
          <a:off x="2151301" y="2883"/>
          <a:ext cx="1821474" cy="1821474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Exclusive &amp; Stylish Products</a:t>
          </a:r>
        </a:p>
      </dsp:txBody>
      <dsp:txXfrm>
        <a:off x="2418050" y="269632"/>
        <a:ext cx="1287976" cy="1287976"/>
      </dsp:txXfrm>
    </dsp:sp>
    <dsp:sp modelId="{019ED633-02C6-4844-9F91-CDFD8B0F0B71}">
      <dsp:nvSpPr>
        <dsp:cNvPr id="0" name=""/>
        <dsp:cNvSpPr/>
      </dsp:nvSpPr>
      <dsp:spPr>
        <a:xfrm>
          <a:off x="2533811" y="1972261"/>
          <a:ext cx="1056455" cy="1056455"/>
        </a:xfrm>
        <a:prstGeom prst="mathPlus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2673844" y="2376249"/>
        <a:ext cx="776389" cy="248479"/>
      </dsp:txXfrm>
    </dsp:sp>
    <dsp:sp modelId="{39E6A348-3AC8-4CE9-B57E-54D634E0232E}">
      <dsp:nvSpPr>
        <dsp:cNvPr id="0" name=""/>
        <dsp:cNvSpPr/>
      </dsp:nvSpPr>
      <dsp:spPr>
        <a:xfrm>
          <a:off x="2151301" y="3176620"/>
          <a:ext cx="1821474" cy="1821474"/>
        </a:xfrm>
        <a:prstGeom prst="ellips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High Price-tag</a:t>
          </a:r>
        </a:p>
      </dsp:txBody>
      <dsp:txXfrm>
        <a:off x="2418050" y="3443369"/>
        <a:ext cx="1287976" cy="1287976"/>
      </dsp:txXfrm>
    </dsp:sp>
    <dsp:sp modelId="{00C3E876-A8B7-472F-9C8D-8ED2498DF6F1}">
      <dsp:nvSpPr>
        <dsp:cNvPr id="0" name=""/>
        <dsp:cNvSpPr/>
      </dsp:nvSpPr>
      <dsp:spPr>
        <a:xfrm>
          <a:off x="4245997" y="2161694"/>
          <a:ext cx="579228" cy="677588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900" kern="1200"/>
        </a:p>
      </dsp:txBody>
      <dsp:txXfrm>
        <a:off x="4245997" y="2297212"/>
        <a:ext cx="405460" cy="406552"/>
      </dsp:txXfrm>
    </dsp:sp>
    <dsp:sp modelId="{1E7097A7-4717-4A52-98A4-21CD7D4F0BE5}">
      <dsp:nvSpPr>
        <dsp:cNvPr id="0" name=""/>
        <dsp:cNvSpPr/>
      </dsp:nvSpPr>
      <dsp:spPr>
        <a:xfrm>
          <a:off x="5065660" y="679014"/>
          <a:ext cx="3642948" cy="3642948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2667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000" kern="1200" dirty="0"/>
            <a:t>Luxury</a:t>
          </a:r>
        </a:p>
      </dsp:txBody>
      <dsp:txXfrm>
        <a:off x="5599157" y="1212511"/>
        <a:ext cx="2575954" cy="25759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91B8A1-8A06-4D47-BC12-614798C2C53D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CC4E39-D3EB-42AC-8E12-6BBC0BEC0B4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3603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7CC4E39-D3EB-42AC-8E12-6BBC0BEC0B4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3527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59833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610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1094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589879"/>
            <a:ext cx="9590550" cy="150705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9256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1732449"/>
            <a:ext cx="5060497" cy="4058750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2892" y="1732449"/>
            <a:ext cx="5064665" cy="405875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2502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89072" cy="4148769"/>
          </a:xfrm>
          <a:prstGeom prst="rect">
            <a:avLst/>
          </a:prstGeom>
        </p:spPr>
      </p:pic>
      <p:pic>
        <p:nvPicPr>
          <p:cNvPr id="21" name="Picture 20" descr="Slate-V2-HD-comp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8485" y="1734506"/>
            <a:ext cx="5089072" cy="414876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5872" y="1835254"/>
            <a:ext cx="4876344" cy="54488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4967" y="1835254"/>
            <a:ext cx="4895330" cy="544883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4967" y="2380137"/>
            <a:ext cx="4895330" cy="341106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6750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1767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180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1816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1518"/>
            <a:ext cx="3706889" cy="3359681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458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923"/>
            <a:ext cx="5934949" cy="1829338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439261"/>
            <a:ext cx="5934949" cy="337613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284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108728"/>
            <a:ext cx="10353762" cy="682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4439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57583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47346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8435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571750"/>
            <a:ext cx="3300984" cy="321945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7567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480368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480367"/>
            <a:ext cx="3300984" cy="1310833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480365"/>
            <a:ext cx="3300984" cy="131083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6456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860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1952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1732449"/>
            <a:ext cx="10353762" cy="405875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AACAC7FC-AC2B-4631-9202-5FA63C4B05C2}" type="datetimeFigureOut">
              <a:rPr lang="en-GB" smtClean="0"/>
              <a:t>12/12/2019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5883275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31CF7BF-3C5E-4733-BF04-CAB3ADC602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66561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commons.wikimedia.org/wiki/File:Android_robot_2014.svg" TargetMode="Externa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advantage-marketline-com.ezproxy.uwtsd.ac.uk/Company/Summary/apple_inc" TargetMode="External"/><Relationship Id="rId7" Type="http://schemas.openxmlformats.org/officeDocument/2006/relationships/hyperlink" Target="https://www.cnbc.com/2018/02/22/apples-potential-cobalt-mining-play-is-about-more-than-money-experts.html" TargetMode="External"/><Relationship Id="rId2" Type="http://schemas.openxmlformats.org/officeDocument/2006/relationships/hyperlink" Target="https://www.businessinsider.com/apples-new-mission-statement-2013-8?r=US&amp;IR=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techspot.com/news/75658-iphone-sales-help-ios-grow-us-market-share.html" TargetMode="External"/><Relationship Id="rId5" Type="http://schemas.openxmlformats.org/officeDocument/2006/relationships/hyperlink" Target="https://www.statista.com/statistics/272698/global-market-share-held-by-mobile-operating-systems-since-2009/" TargetMode="External"/><Relationship Id="rId4" Type="http://schemas.openxmlformats.org/officeDocument/2006/relationships/hyperlink" Target="https://pdfs.semanticscholar.org/3579/ca37344c69961bbc2468ef9addf212200e39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F14109C-42B9-4DD4-B4CD-EFFD6191B6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889" b="89778" l="9778" r="89778">
                        <a14:foregroundMark x1="52889" y1="17778" x2="52889" y2="17778"/>
                        <a14:foregroundMark x1="62222" y1="4889" x2="62222" y2="4889"/>
                        <a14:backgroundMark x1="55111" y1="24444" x2="55111" y2="24444"/>
                        <a14:backgroundMark x1="50667" y1="12444" x2="50667" y2="12444"/>
                        <a14:backgroundMark x1="52889" y1="9333" x2="52889" y2="9333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24437" y="2357437"/>
            <a:ext cx="2143125" cy="214312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706A19-423C-48BF-9CF9-62B49D11154B}"/>
              </a:ext>
            </a:extLst>
          </p:cNvPr>
          <p:cNvSpPr txBox="1"/>
          <p:nvPr/>
        </p:nvSpPr>
        <p:spPr>
          <a:xfrm>
            <a:off x="2673556" y="1025957"/>
            <a:ext cx="68448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Strategies for Resilience and Prosperity: Assignment 2 - Presentation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63E0B5-CDA7-44DC-AB07-AA9A349BDC87}"/>
              </a:ext>
            </a:extLst>
          </p:cNvPr>
          <p:cNvSpPr txBox="1"/>
          <p:nvPr/>
        </p:nvSpPr>
        <p:spPr>
          <a:xfrm>
            <a:off x="5442851" y="1395289"/>
            <a:ext cx="1295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BMSP6006</a:t>
            </a: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DF0803C-454C-4181-9F5F-22B3E79B5202}"/>
              </a:ext>
            </a:extLst>
          </p:cNvPr>
          <p:cNvSpPr txBox="1"/>
          <p:nvPr/>
        </p:nvSpPr>
        <p:spPr>
          <a:xfrm>
            <a:off x="5230867" y="4612304"/>
            <a:ext cx="1719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Jordan J. Coller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593A5D7-A8A4-4207-9D95-A52A5F1E40F5}"/>
              </a:ext>
            </a:extLst>
          </p:cNvPr>
          <p:cNvSpPr txBox="1"/>
          <p:nvPr/>
        </p:nvSpPr>
        <p:spPr>
          <a:xfrm>
            <a:off x="4760771" y="5011714"/>
            <a:ext cx="2659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Lecturer: Glenn </a:t>
            </a:r>
            <a:r>
              <a:rPr lang="en-US" dirty="0" err="1"/>
              <a:t>Behenna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7E5892B-A000-4D5D-B5CD-5C5E6EFE7F03}"/>
              </a:ext>
            </a:extLst>
          </p:cNvPr>
          <p:cNvSpPr txBox="1"/>
          <p:nvPr/>
        </p:nvSpPr>
        <p:spPr>
          <a:xfrm>
            <a:off x="4502880" y="1764621"/>
            <a:ext cx="317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BA Business and Management</a:t>
            </a: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25B9E3-C53C-43E0-8A40-24EDB4E578B6}"/>
              </a:ext>
            </a:extLst>
          </p:cNvPr>
          <p:cNvSpPr txBox="1"/>
          <p:nvPr/>
        </p:nvSpPr>
        <p:spPr>
          <a:xfrm>
            <a:off x="4359379" y="5462711"/>
            <a:ext cx="34624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Internal Verifier: Louise Emanuel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6014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2D245-387A-4FB3-85A7-300F4EE1E0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effectLst/>
              </a:rPr>
              <a:t>What is Strategy? - Mintzberg (1985)</a:t>
            </a: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6F620C4-01F6-4D7E-905B-A74C5A13C5B7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287" t="23812" r="15103" b="20494"/>
          <a:stretch/>
        </p:blipFill>
        <p:spPr bwMode="auto">
          <a:xfrm>
            <a:off x="5068388" y="1580049"/>
            <a:ext cx="6840037" cy="458561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F19A79F-1185-4A34-B0D7-6EA3B0D85FDC}"/>
              </a:ext>
            </a:extLst>
          </p:cNvPr>
          <p:cNvSpPr txBox="1"/>
          <p:nvPr/>
        </p:nvSpPr>
        <p:spPr>
          <a:xfrm>
            <a:off x="522514" y="2303197"/>
            <a:ext cx="4150816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 sz="3600" b="1" dirty="0"/>
              <a:t>Intended strategy</a:t>
            </a:r>
          </a:p>
          <a:p>
            <a:pPr fontAlgn="base"/>
            <a:r>
              <a:rPr lang="en-US" sz="3600" dirty="0"/>
              <a:t>​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 sz="3600" b="1" dirty="0"/>
              <a:t>Emergent strategy</a:t>
            </a:r>
          </a:p>
          <a:p>
            <a:pPr fontAlgn="base"/>
            <a:r>
              <a:rPr lang="en-US" sz="3600" dirty="0"/>
              <a:t>​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r>
              <a:rPr lang="en-US" sz="3600" b="1" dirty="0"/>
              <a:t>Realized strategy</a:t>
            </a:r>
            <a:r>
              <a:rPr lang="en-US" sz="3600" dirty="0"/>
              <a:t>​</a:t>
            </a:r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8224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2B0558-6B21-4984-8ED1-83B38A6288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3600" dirty="0">
                <a:effectLst/>
              </a:rPr>
              <a:t>What is Strategy? - Johnson &amp; Scholes</a:t>
            </a:r>
            <a:endParaRPr lang="en-GB" sz="3600" dirty="0"/>
          </a:p>
        </p:txBody>
      </p:sp>
      <p:cxnSp>
        <p:nvCxnSpPr>
          <p:cNvPr id="15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61C27-43AF-498A-93EE-403A138D9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i="1" dirty="0">
                <a:effectLst/>
              </a:rPr>
              <a:t>"Strategy is the direction and scope of an organisation over the long term, which achieves advantage in a changing environment through its configuration of resources and competences with the aim of fulfilling stakeholder expectations.” - </a:t>
            </a:r>
            <a:r>
              <a:rPr lang="en-GB" dirty="0">
                <a:effectLst/>
              </a:rPr>
              <a:t>Johnson &amp; Scholes (2006) 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554390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6C2C86-63BF-47D5-AA3F-905111A238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9EDC00-43B5-4148-972A-75941D819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013" y="1115568"/>
            <a:ext cx="3487616" cy="4626864"/>
          </a:xfrm>
        </p:spPr>
        <p:txBody>
          <a:bodyPr>
            <a:normAutofit/>
          </a:bodyPr>
          <a:lstStyle/>
          <a:p>
            <a:pPr algn="l"/>
            <a:r>
              <a:rPr lang="en-GB" sz="2500">
                <a:effectLst/>
              </a:rPr>
              <a:t>What is Competitive Strategy? - M. E. Porter</a:t>
            </a:r>
            <a:endParaRPr lang="en-GB" sz="250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25A0768-3044-4AA9-A889-D2CAA68C51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605" y="2057400"/>
            <a:ext cx="0" cy="274320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85998-3AE9-42DC-932C-609B7E25B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5398" y="1115568"/>
            <a:ext cx="6245352" cy="4626864"/>
          </a:xfrm>
        </p:spPr>
        <p:txBody>
          <a:bodyPr anchor="ctr">
            <a:normAutofit/>
          </a:bodyPr>
          <a:lstStyle/>
          <a:p>
            <a:pPr fontAlgn="base"/>
            <a:r>
              <a:rPr lang="en-US" i="1">
                <a:effectLst/>
              </a:rPr>
              <a:t>“What is driving the competition?”​</a:t>
            </a:r>
          </a:p>
          <a:p>
            <a:pPr fontAlgn="base"/>
            <a:endParaRPr lang="en-US" i="1">
              <a:effectLst/>
            </a:endParaRPr>
          </a:p>
          <a:p>
            <a:pPr fontAlgn="base"/>
            <a:r>
              <a:rPr lang="en-US" i="1">
                <a:effectLst/>
              </a:rPr>
              <a:t>“What is the best response to competitors within the macroenvironment?”​</a:t>
            </a:r>
          </a:p>
          <a:p>
            <a:pPr fontAlgn="base"/>
            <a:endParaRPr lang="en-US" i="1">
              <a:effectLst/>
            </a:endParaRPr>
          </a:p>
          <a:p>
            <a:pPr fontAlgn="base"/>
            <a:r>
              <a:rPr lang="en-US" i="1">
                <a:effectLst/>
              </a:rPr>
              <a:t>“How will the organisation evolve?”​</a:t>
            </a:r>
          </a:p>
          <a:p>
            <a:pPr fontAlgn="base"/>
            <a:endParaRPr lang="en-US" i="1">
              <a:effectLst/>
            </a:endParaRPr>
          </a:p>
          <a:p>
            <a:pPr fontAlgn="base"/>
            <a:r>
              <a:rPr lang="en-US" i="1">
                <a:effectLst/>
              </a:rPr>
              <a:t>"Where will the organisation need to be positioned to compete long term?</a:t>
            </a:r>
          </a:p>
          <a:p>
            <a:pPr marL="3690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8511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C224410-FF86-4FBB-A05E-61232D4B1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F3BDD110-869E-4A8C-9250-C7AE5C840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02" y="-2"/>
            <a:ext cx="6088698" cy="6858002"/>
          </a:xfrm>
          <a:custGeom>
            <a:avLst/>
            <a:gdLst>
              <a:gd name="connsiteX0" fmla="*/ 0 w 6088698"/>
              <a:gd name="connsiteY0" fmla="*/ 0 h 6858002"/>
              <a:gd name="connsiteX1" fmla="*/ 2610464 w 6088698"/>
              <a:gd name="connsiteY1" fmla="*/ 0 h 6858002"/>
              <a:gd name="connsiteX2" fmla="*/ 2610464 w 6088698"/>
              <a:gd name="connsiteY2" fmla="*/ 3 h 6858002"/>
              <a:gd name="connsiteX3" fmla="*/ 5749313 w 6088698"/>
              <a:gd name="connsiteY3" fmla="*/ 3 h 6858002"/>
              <a:gd name="connsiteX4" fmla="*/ 5749313 w 6088698"/>
              <a:gd name="connsiteY4" fmla="*/ 4 h 6858002"/>
              <a:gd name="connsiteX5" fmla="*/ 5740011 w 6088698"/>
              <a:gd name="connsiteY5" fmla="*/ 4 h 6858002"/>
              <a:gd name="connsiteX6" fmla="*/ 5748114 w 6088698"/>
              <a:gd name="connsiteY6" fmla="*/ 40466 h 6858002"/>
              <a:gd name="connsiteX7" fmla="*/ 5771963 w 6088698"/>
              <a:gd name="connsiteY7" fmla="*/ 159110 h 6858002"/>
              <a:gd name="connsiteX8" fmla="*/ 5788633 w 6088698"/>
              <a:gd name="connsiteY8" fmla="*/ 245521 h 6858002"/>
              <a:gd name="connsiteX9" fmla="*/ 5806229 w 6088698"/>
              <a:gd name="connsiteY9" fmla="*/ 348391 h 6858002"/>
              <a:gd name="connsiteX10" fmla="*/ 5827299 w 6088698"/>
              <a:gd name="connsiteY10" fmla="*/ 470463 h 6858002"/>
              <a:gd name="connsiteX11" fmla="*/ 5849526 w 6088698"/>
              <a:gd name="connsiteY11" fmla="*/ 605566 h 6858002"/>
              <a:gd name="connsiteX12" fmla="*/ 5872911 w 6088698"/>
              <a:gd name="connsiteY12" fmla="*/ 757813 h 6858002"/>
              <a:gd name="connsiteX13" fmla="*/ 5897684 w 6088698"/>
              <a:gd name="connsiteY13" fmla="*/ 923777 h 6858002"/>
              <a:gd name="connsiteX14" fmla="*/ 5922459 w 6088698"/>
              <a:gd name="connsiteY14" fmla="*/ 1104142 h 6858002"/>
              <a:gd name="connsiteX15" fmla="*/ 5947695 w 6088698"/>
              <a:gd name="connsiteY15" fmla="*/ 1296166 h 6858002"/>
              <a:gd name="connsiteX16" fmla="*/ 5971079 w 6088698"/>
              <a:gd name="connsiteY16" fmla="*/ 1503278 h 6858002"/>
              <a:gd name="connsiteX17" fmla="*/ 5993538 w 6088698"/>
              <a:gd name="connsiteY17" fmla="*/ 1719991 h 6858002"/>
              <a:gd name="connsiteX18" fmla="*/ 6013913 w 6088698"/>
              <a:gd name="connsiteY18" fmla="*/ 1949048 h 6858002"/>
              <a:gd name="connsiteX19" fmla="*/ 6033361 w 6088698"/>
              <a:gd name="connsiteY19" fmla="*/ 2187706 h 6858002"/>
              <a:gd name="connsiteX20" fmla="*/ 6051654 w 6088698"/>
              <a:gd name="connsiteY20" fmla="*/ 2436652 h 6858002"/>
              <a:gd name="connsiteX21" fmla="*/ 6058136 w 6088698"/>
              <a:gd name="connsiteY21" fmla="*/ 2564211 h 6858002"/>
              <a:gd name="connsiteX22" fmla="*/ 6065314 w 6088698"/>
              <a:gd name="connsiteY22" fmla="*/ 2694512 h 6858002"/>
              <a:gd name="connsiteX23" fmla="*/ 6072027 w 6088698"/>
              <a:gd name="connsiteY23" fmla="*/ 2826871 h 6858002"/>
              <a:gd name="connsiteX24" fmla="*/ 6076427 w 6088698"/>
              <a:gd name="connsiteY24" fmla="*/ 2959917 h 6858002"/>
              <a:gd name="connsiteX25" fmla="*/ 6080363 w 6088698"/>
              <a:gd name="connsiteY25" fmla="*/ 3095705 h 6858002"/>
              <a:gd name="connsiteX26" fmla="*/ 6084530 w 6088698"/>
              <a:gd name="connsiteY26" fmla="*/ 3232865 h 6858002"/>
              <a:gd name="connsiteX27" fmla="*/ 6087308 w 6088698"/>
              <a:gd name="connsiteY27" fmla="*/ 3372768 h 6858002"/>
              <a:gd name="connsiteX28" fmla="*/ 6087308 w 6088698"/>
              <a:gd name="connsiteY28" fmla="*/ 3514043 h 6858002"/>
              <a:gd name="connsiteX29" fmla="*/ 6088698 w 6088698"/>
              <a:gd name="connsiteY29" fmla="*/ 3656689 h 6858002"/>
              <a:gd name="connsiteX30" fmla="*/ 6087308 w 6088698"/>
              <a:gd name="connsiteY30" fmla="*/ 3800707 h 6858002"/>
              <a:gd name="connsiteX31" fmla="*/ 6084530 w 6088698"/>
              <a:gd name="connsiteY31" fmla="*/ 3946783 h 6858002"/>
              <a:gd name="connsiteX32" fmla="*/ 6081983 w 6088698"/>
              <a:gd name="connsiteY32" fmla="*/ 4092858 h 6858002"/>
              <a:gd name="connsiteX33" fmla="*/ 6076427 w 6088698"/>
              <a:gd name="connsiteY33" fmla="*/ 4240991 h 6858002"/>
              <a:gd name="connsiteX34" fmla="*/ 6070639 w 6088698"/>
              <a:gd name="connsiteY34" fmla="*/ 4390495 h 6858002"/>
              <a:gd name="connsiteX35" fmla="*/ 6063924 w 6088698"/>
              <a:gd name="connsiteY35" fmla="*/ 4540000 h 6858002"/>
              <a:gd name="connsiteX36" fmla="*/ 6054432 w 6088698"/>
              <a:gd name="connsiteY36" fmla="*/ 4690876 h 6858002"/>
              <a:gd name="connsiteX37" fmla="*/ 6043086 w 6088698"/>
              <a:gd name="connsiteY37" fmla="*/ 4843123 h 6858002"/>
              <a:gd name="connsiteX38" fmla="*/ 6032204 w 6088698"/>
              <a:gd name="connsiteY38" fmla="*/ 4996057 h 6858002"/>
              <a:gd name="connsiteX39" fmla="*/ 6018313 w 6088698"/>
              <a:gd name="connsiteY39" fmla="*/ 5148990 h 6858002"/>
              <a:gd name="connsiteX40" fmla="*/ 6001642 w 6088698"/>
              <a:gd name="connsiteY40" fmla="*/ 5303981 h 6858002"/>
              <a:gd name="connsiteX41" fmla="*/ 5984972 w 6088698"/>
              <a:gd name="connsiteY41" fmla="*/ 5456914 h 6858002"/>
              <a:gd name="connsiteX42" fmla="*/ 5965754 w 6088698"/>
              <a:gd name="connsiteY42" fmla="*/ 5612591 h 6858002"/>
              <a:gd name="connsiteX43" fmla="*/ 5944685 w 6088698"/>
              <a:gd name="connsiteY43" fmla="*/ 5768953 h 6858002"/>
              <a:gd name="connsiteX44" fmla="*/ 5922459 w 6088698"/>
              <a:gd name="connsiteY44" fmla="*/ 5923258 h 6858002"/>
              <a:gd name="connsiteX45" fmla="*/ 5896527 w 6088698"/>
              <a:gd name="connsiteY45" fmla="*/ 6079621 h 6858002"/>
              <a:gd name="connsiteX46" fmla="*/ 5868743 w 6088698"/>
              <a:gd name="connsiteY46" fmla="*/ 6235297 h 6858002"/>
              <a:gd name="connsiteX47" fmla="*/ 5841190 w 6088698"/>
              <a:gd name="connsiteY47" fmla="*/ 6391660 h 6858002"/>
              <a:gd name="connsiteX48" fmla="*/ 5809008 w 6088698"/>
              <a:gd name="connsiteY48" fmla="*/ 6547336 h 6858002"/>
              <a:gd name="connsiteX49" fmla="*/ 5776130 w 6088698"/>
              <a:gd name="connsiteY49" fmla="*/ 6702327 h 6858002"/>
              <a:gd name="connsiteX50" fmla="*/ 5741633 w 6088698"/>
              <a:gd name="connsiteY50" fmla="*/ 6858002 h 6858002"/>
              <a:gd name="connsiteX51" fmla="*/ 2610464 w 6088698"/>
              <a:gd name="connsiteY51" fmla="*/ 6858002 h 6858002"/>
              <a:gd name="connsiteX52" fmla="*/ 0 w 6088698"/>
              <a:gd name="connsiteY52" fmla="*/ 6858002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6088698" h="6858002">
                <a:moveTo>
                  <a:pt x="0" y="0"/>
                </a:moveTo>
                <a:lnTo>
                  <a:pt x="2610464" y="0"/>
                </a:lnTo>
                <a:lnTo>
                  <a:pt x="2610464" y="3"/>
                </a:lnTo>
                <a:lnTo>
                  <a:pt x="5749313" y="3"/>
                </a:lnTo>
                <a:lnTo>
                  <a:pt x="5749313" y="4"/>
                </a:lnTo>
                <a:lnTo>
                  <a:pt x="5740011" y="4"/>
                </a:lnTo>
                <a:lnTo>
                  <a:pt x="5748114" y="40466"/>
                </a:lnTo>
                <a:lnTo>
                  <a:pt x="5771963" y="159110"/>
                </a:lnTo>
                <a:lnTo>
                  <a:pt x="5788633" y="245521"/>
                </a:lnTo>
                <a:lnTo>
                  <a:pt x="5806229" y="348391"/>
                </a:lnTo>
                <a:lnTo>
                  <a:pt x="5827299" y="470463"/>
                </a:lnTo>
                <a:lnTo>
                  <a:pt x="5849526" y="605566"/>
                </a:lnTo>
                <a:lnTo>
                  <a:pt x="5872911" y="757813"/>
                </a:lnTo>
                <a:lnTo>
                  <a:pt x="5897684" y="923777"/>
                </a:lnTo>
                <a:lnTo>
                  <a:pt x="5922459" y="1104142"/>
                </a:lnTo>
                <a:lnTo>
                  <a:pt x="5947695" y="1296166"/>
                </a:lnTo>
                <a:lnTo>
                  <a:pt x="5971079" y="1503278"/>
                </a:lnTo>
                <a:lnTo>
                  <a:pt x="5993538" y="1719991"/>
                </a:lnTo>
                <a:lnTo>
                  <a:pt x="6013913" y="1949048"/>
                </a:lnTo>
                <a:lnTo>
                  <a:pt x="6033361" y="2187706"/>
                </a:lnTo>
                <a:lnTo>
                  <a:pt x="6051654" y="2436652"/>
                </a:lnTo>
                <a:lnTo>
                  <a:pt x="6058136" y="2564211"/>
                </a:lnTo>
                <a:lnTo>
                  <a:pt x="6065314" y="2694512"/>
                </a:lnTo>
                <a:lnTo>
                  <a:pt x="6072027" y="2826871"/>
                </a:lnTo>
                <a:lnTo>
                  <a:pt x="6076427" y="2959917"/>
                </a:lnTo>
                <a:lnTo>
                  <a:pt x="6080363" y="3095705"/>
                </a:lnTo>
                <a:lnTo>
                  <a:pt x="6084530" y="3232865"/>
                </a:lnTo>
                <a:lnTo>
                  <a:pt x="6087308" y="3372768"/>
                </a:lnTo>
                <a:lnTo>
                  <a:pt x="6087308" y="3514043"/>
                </a:lnTo>
                <a:lnTo>
                  <a:pt x="6088698" y="3656689"/>
                </a:lnTo>
                <a:lnTo>
                  <a:pt x="6087308" y="3800707"/>
                </a:lnTo>
                <a:lnTo>
                  <a:pt x="6084530" y="3946783"/>
                </a:lnTo>
                <a:lnTo>
                  <a:pt x="6081983" y="4092858"/>
                </a:lnTo>
                <a:lnTo>
                  <a:pt x="6076427" y="4240991"/>
                </a:lnTo>
                <a:lnTo>
                  <a:pt x="6070639" y="4390495"/>
                </a:lnTo>
                <a:lnTo>
                  <a:pt x="6063924" y="4540000"/>
                </a:lnTo>
                <a:lnTo>
                  <a:pt x="6054432" y="4690876"/>
                </a:lnTo>
                <a:lnTo>
                  <a:pt x="6043086" y="4843123"/>
                </a:lnTo>
                <a:lnTo>
                  <a:pt x="6032204" y="4996057"/>
                </a:lnTo>
                <a:lnTo>
                  <a:pt x="6018313" y="5148990"/>
                </a:lnTo>
                <a:lnTo>
                  <a:pt x="6001642" y="5303981"/>
                </a:lnTo>
                <a:lnTo>
                  <a:pt x="5984972" y="5456914"/>
                </a:lnTo>
                <a:lnTo>
                  <a:pt x="5965754" y="5612591"/>
                </a:lnTo>
                <a:lnTo>
                  <a:pt x="5944685" y="5768953"/>
                </a:lnTo>
                <a:lnTo>
                  <a:pt x="5922459" y="5923258"/>
                </a:lnTo>
                <a:lnTo>
                  <a:pt x="5896527" y="6079621"/>
                </a:lnTo>
                <a:lnTo>
                  <a:pt x="5868743" y="6235297"/>
                </a:lnTo>
                <a:lnTo>
                  <a:pt x="5841190" y="6391660"/>
                </a:lnTo>
                <a:lnTo>
                  <a:pt x="5809008" y="6547336"/>
                </a:lnTo>
                <a:lnTo>
                  <a:pt x="5776130" y="6702327"/>
                </a:lnTo>
                <a:lnTo>
                  <a:pt x="5741633" y="6858002"/>
                </a:lnTo>
                <a:lnTo>
                  <a:pt x="2610464" y="6858002"/>
                </a:lnTo>
                <a:lnTo>
                  <a:pt x="0" y="6858002"/>
                </a:lnTo>
                <a:close/>
              </a:path>
            </a:pathLst>
          </a:custGeom>
          <a:ln>
            <a:noFill/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A97112-DA37-4EE0-9326-0DFEFE2DCB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506" y="1118808"/>
            <a:ext cx="4671467" cy="4747683"/>
          </a:xfrm>
        </p:spPr>
        <p:txBody>
          <a:bodyPr anchor="ctr">
            <a:normAutofit/>
          </a:bodyPr>
          <a:lstStyle/>
          <a:p>
            <a:pPr algn="l"/>
            <a:r>
              <a:rPr lang="en-GB" sz="4800"/>
              <a:t>Who are Apple Inc?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32D317-1F77-45D2-9642-CDE3F293A4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8769" y="1118809"/>
            <a:ext cx="5049763" cy="4747681"/>
          </a:xfrm>
          <a:effectLst/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Founded by Steve Jobs and Steve Wozniak in 1976</a:t>
            </a:r>
          </a:p>
          <a:p>
            <a:pPr>
              <a:lnSpc>
                <a:spcPct val="90000"/>
              </a:lnSpc>
            </a:pPr>
            <a:endParaRPr lang="en-US" sz="1600">
              <a:solidFill>
                <a:schemeClr val="tx1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Market Leaders, which innovate consumer technologies, becoming more cost efficient, faster and convenient </a:t>
            </a:r>
          </a:p>
          <a:p>
            <a:pPr>
              <a:lnSpc>
                <a:spcPct val="90000"/>
              </a:lnSpc>
            </a:pPr>
            <a:endParaRPr lang="en-US" sz="1600">
              <a:solidFill>
                <a:schemeClr val="tx1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Their slogan is, “Think Different”</a:t>
            </a:r>
          </a:p>
          <a:p>
            <a:pPr>
              <a:lnSpc>
                <a:spcPct val="90000"/>
              </a:lnSpc>
            </a:pPr>
            <a:endParaRPr lang="en-US" sz="1600">
              <a:solidFill>
                <a:schemeClr val="tx1"/>
              </a:solidFill>
              <a:effectLst/>
            </a:endParaRPr>
          </a:p>
          <a:p>
            <a:pPr lvl="0"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Market revenue of $265,595 million, 2018</a:t>
            </a:r>
          </a:p>
          <a:p>
            <a:pPr lvl="0">
              <a:lnSpc>
                <a:spcPct val="90000"/>
              </a:lnSpc>
            </a:pPr>
            <a:endParaRPr lang="en-GB" sz="1600">
              <a:solidFill>
                <a:schemeClr val="tx1"/>
              </a:solidFill>
              <a:effectLst/>
            </a:endParaRPr>
          </a:p>
          <a:p>
            <a:pPr lvl="0"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132,000 employees, 2018</a:t>
            </a:r>
            <a:endParaRPr lang="en-GB" sz="1600">
              <a:solidFill>
                <a:schemeClr val="tx1"/>
              </a:solidFill>
              <a:effectLst/>
            </a:endParaRPr>
          </a:p>
          <a:p>
            <a:pPr marL="36900" indent="0">
              <a:lnSpc>
                <a:spcPct val="90000"/>
              </a:lnSpc>
              <a:buNone/>
            </a:pPr>
            <a:endParaRPr lang="en-US" sz="1600">
              <a:solidFill>
                <a:schemeClr val="tx1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en-US" sz="1600">
                <a:solidFill>
                  <a:schemeClr val="tx1"/>
                </a:solidFill>
                <a:effectLst/>
              </a:rPr>
              <a:t>Most renowned for: ‘iPod’, ‘iPhone’ and ‘Apple Store’</a:t>
            </a:r>
          </a:p>
          <a:p>
            <a:pPr>
              <a:lnSpc>
                <a:spcPct val="90000"/>
              </a:lnSpc>
            </a:pPr>
            <a:endParaRPr lang="en-US" sz="1600">
              <a:solidFill>
                <a:schemeClr val="tx1"/>
              </a:solidFill>
              <a:effectLst/>
            </a:endParaRPr>
          </a:p>
          <a:p>
            <a:pPr>
              <a:lnSpc>
                <a:spcPct val="90000"/>
              </a:lnSpc>
            </a:pPr>
            <a:endParaRPr lang="en-GB" sz="16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8027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E63DC9B-98EA-4A99-9B95-D2F4351A3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Apple’s Current Purposed Strategy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02B10AE-79CE-4A5E-903E-E91AED6FBE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24445" y="2162175"/>
            <a:ext cx="3300984" cy="576262"/>
          </a:xfrm>
        </p:spPr>
        <p:txBody>
          <a:bodyPr/>
          <a:lstStyle/>
          <a:p>
            <a:r>
              <a:rPr lang="en-GB" sz="4000" dirty="0"/>
              <a:t>Mission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BE073AC-D0F5-4721-90E7-2EB89A6BFFDF}"/>
              </a:ext>
            </a:extLst>
          </p:cNvPr>
          <p:cNvSpPr>
            <a:spLocks noGrp="1"/>
          </p:cNvSpPr>
          <p:nvPr>
            <p:ph type="body" sz="half" idx="15"/>
          </p:nvPr>
        </p:nvSpPr>
        <p:spPr>
          <a:xfrm>
            <a:off x="924445" y="2847975"/>
            <a:ext cx="3300984" cy="3219450"/>
          </a:xfrm>
        </p:spPr>
        <p:txBody>
          <a:bodyPr>
            <a:normAutofit/>
          </a:bodyPr>
          <a:lstStyle/>
          <a:p>
            <a:r>
              <a:rPr lang="en-US" sz="2400" dirty="0">
                <a:effectLst/>
              </a:rPr>
              <a:t>To enhance their customer’s experience through their innovative hardware and software</a:t>
            </a:r>
            <a:endParaRPr lang="en-GB" sz="240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5D862974-84CD-46E0-816F-291A524CF5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446711" y="2162175"/>
            <a:ext cx="3300984" cy="576262"/>
          </a:xfrm>
        </p:spPr>
        <p:txBody>
          <a:bodyPr/>
          <a:lstStyle/>
          <a:p>
            <a:r>
              <a:rPr lang="en-GB" sz="4000" dirty="0"/>
              <a:t>Vision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D3D4624A-811B-42D1-9C71-314E0870E9F3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4441435" y="2847975"/>
            <a:ext cx="3300984" cy="3219450"/>
          </a:xfrm>
        </p:spPr>
        <p:txBody>
          <a:bodyPr>
            <a:normAutofit/>
          </a:bodyPr>
          <a:lstStyle/>
          <a:p>
            <a:pPr lvl="0"/>
            <a:r>
              <a:rPr lang="en-US" sz="2400" dirty="0">
                <a:effectLst/>
              </a:rPr>
              <a:t>Changing culture by integrating advanced technology</a:t>
            </a:r>
            <a:endParaRPr lang="en-GB" sz="2400" dirty="0">
              <a:effectLst/>
            </a:endParaRP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92C58EA-1E13-4F9E-8365-C0469C0712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966572" y="2162175"/>
            <a:ext cx="3300984" cy="576262"/>
          </a:xfrm>
        </p:spPr>
        <p:txBody>
          <a:bodyPr/>
          <a:lstStyle/>
          <a:p>
            <a:r>
              <a:rPr lang="en-GB" sz="4000" dirty="0"/>
              <a:t>Values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A3A16237-4C40-4A2C-BCDE-E47F9CAE4922}"/>
              </a:ext>
            </a:extLst>
          </p:cNvPr>
          <p:cNvSpPr>
            <a:spLocks noGrp="1"/>
          </p:cNvSpPr>
          <p:nvPr>
            <p:ph type="body" sz="half" idx="17"/>
          </p:nvPr>
        </p:nvSpPr>
        <p:spPr>
          <a:xfrm>
            <a:off x="7966572" y="2847975"/>
            <a:ext cx="3300984" cy="3219450"/>
          </a:xfrm>
        </p:spPr>
        <p:txBody>
          <a:bodyPr>
            <a:normAutofit/>
          </a:bodyPr>
          <a:lstStyle/>
          <a:p>
            <a:r>
              <a:rPr lang="en-US" sz="2400" dirty="0">
                <a:effectLst/>
              </a:rPr>
              <a:t>Inclusion and diversity, education, accessibility, environment, supplier responsibility and privacy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60348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1" grpId="0" build="p"/>
      <p:bldP spid="9" grpId="0" build="p"/>
      <p:bldP spid="12" grpId="0" build="p"/>
      <p:bldP spid="10" grpId="0" build="p"/>
      <p:bldP spid="1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4D4766-34C3-47CE-A15F-7515B43FE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GB" dirty="0"/>
              <a:t>Market Position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B463A05F-D5AA-4EB3-8C39-4A668064A9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230" y="2374948"/>
            <a:ext cx="4876344" cy="544884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Apple’s Global Market share</a:t>
            </a:r>
          </a:p>
          <a:p>
            <a:endParaRPr lang="en-GB" dirty="0"/>
          </a:p>
        </p:txBody>
      </p:sp>
      <p:sp>
        <p:nvSpPr>
          <p:cNvPr id="27" name="Content Placeholder 26">
            <a:extLst>
              <a:ext uri="{FF2B5EF4-FFF2-40B4-BE49-F238E27FC236}">
                <a16:creationId xmlns:a16="http://schemas.microsoft.com/office/drawing/2014/main" id="{6D1317EB-5A20-4D65-9B96-24E8084546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05872" y="2380137"/>
            <a:ext cx="4876344" cy="3411063"/>
          </a:xfrm>
        </p:spPr>
        <p:txBody>
          <a:bodyPr/>
          <a:lstStyle/>
          <a:p>
            <a:r>
              <a:rPr lang="en-GB" dirty="0">
                <a:effectLst/>
              </a:rPr>
              <a:t>Singular iOS</a:t>
            </a:r>
          </a:p>
          <a:p>
            <a:r>
              <a:rPr lang="en-GB" dirty="0">
                <a:effectLst/>
              </a:rPr>
              <a:t>19% Global Market Share</a:t>
            </a:r>
          </a:p>
          <a:p>
            <a:r>
              <a:rPr lang="en-GB" dirty="0">
                <a:effectLst/>
              </a:rPr>
              <a:t>-5% market share within China 2018-2019</a:t>
            </a:r>
            <a:endParaRPr lang="en-GB" dirty="0"/>
          </a:p>
        </p:txBody>
      </p:sp>
      <p:sp>
        <p:nvSpPr>
          <p:cNvPr id="28" name="Text Placeholder 27">
            <a:extLst>
              <a:ext uri="{FF2B5EF4-FFF2-40B4-BE49-F238E27FC236}">
                <a16:creationId xmlns:a16="http://schemas.microsoft.com/office/drawing/2014/main" id="{00B57C4A-40B4-41A9-B992-C39CD58138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Android’s Market share</a:t>
            </a:r>
          </a:p>
        </p:txBody>
      </p:sp>
      <p:sp>
        <p:nvSpPr>
          <p:cNvPr id="29" name="Content Placeholder 28">
            <a:extLst>
              <a:ext uri="{FF2B5EF4-FFF2-40B4-BE49-F238E27FC236}">
                <a16:creationId xmlns:a16="http://schemas.microsoft.com/office/drawing/2014/main" id="{B3426E70-F1D2-4D8A-BA26-89651603B6B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Made up of multiple branded platforms </a:t>
            </a:r>
          </a:p>
          <a:p>
            <a:r>
              <a:rPr lang="en-GB" dirty="0">
                <a:effectLst/>
              </a:rPr>
              <a:t>74.45% Global Market Share</a:t>
            </a:r>
          </a:p>
          <a:p>
            <a:r>
              <a:rPr lang="en-GB" dirty="0">
                <a:effectLst/>
              </a:rPr>
              <a:t>Chinese brands</a:t>
            </a:r>
            <a:endParaRPr lang="en-GB" dirty="0"/>
          </a:p>
        </p:txBody>
      </p:sp>
      <p:pic>
        <p:nvPicPr>
          <p:cNvPr id="35" name="Picture 34">
            <a:extLst>
              <a:ext uri="{FF2B5EF4-FFF2-40B4-BE49-F238E27FC236}">
                <a16:creationId xmlns:a16="http://schemas.microsoft.com/office/drawing/2014/main" id="{26E37695-45C1-495C-A11B-58EF0A7836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889" b="89778" l="9778" r="89778">
                        <a14:foregroundMark x1="52889" y1="17778" x2="52889" y2="17778"/>
                        <a14:foregroundMark x1="62222" y1="4889" x2="62222" y2="4889"/>
                        <a14:backgroundMark x1="55111" y1="24444" x2="55111" y2="24444"/>
                        <a14:backgroundMark x1="50667" y1="12444" x2="50667" y2="12444"/>
                        <a14:backgroundMark x1="52889" y1="9333" x2="52889" y2="9333"/>
                      </a14:backgroundRemoval>
                    </a14:imgEffect>
                    <a14:imgEffect>
                      <a14:artisticPencilGrayscale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3289" y="4391025"/>
            <a:ext cx="1400175" cy="1400175"/>
          </a:xfrm>
          <a:prstGeom prst="rect">
            <a:avLst/>
          </a:prstGeom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A2C5AF08-9CF9-4C68-8160-8C936DD8142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178908" y="4391025"/>
            <a:ext cx="1127447" cy="1323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4046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build="p"/>
      <p:bldP spid="27" grpId="0" build="p"/>
      <p:bldP spid="28" grpId="0" build="p"/>
      <p:bldP spid="2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3EFF64-ACA2-4D9F-8C4B-BCAED5367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5978072" cy="132959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Mendelow’s (1981) Power/Interest Matrix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354499D1-1D2B-4814-8241-4FA6D68A49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3795" y="2127623"/>
            <a:ext cx="5978072" cy="35672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buClr>
                <a:srgbClr val="088EFA"/>
              </a:buClr>
            </a:pPr>
            <a:r>
              <a:rPr lang="en-US" b="1" dirty="0"/>
              <a:t>This allows businesses to identify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r>
              <a:rPr lang="en-US" dirty="0"/>
              <a:t>Stakeholder’s interests and influences towards a project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r>
              <a:rPr lang="en-US" dirty="0"/>
              <a:t>Which method and level of communication that is needed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r>
              <a:rPr lang="en-US" dirty="0"/>
              <a:t>How to increase stakeholder interests</a:t>
            </a:r>
          </a:p>
          <a:p>
            <a:pPr algn="l">
              <a:buClr>
                <a:srgbClr val="088EFA"/>
              </a:buClr>
            </a:pPr>
            <a:endParaRPr lang="en-US" dirty="0"/>
          </a:p>
          <a:p>
            <a:pPr algn="l">
              <a:buClr>
                <a:srgbClr val="088EFA"/>
              </a:buClr>
            </a:pPr>
            <a:r>
              <a:rPr lang="en-US" b="1" dirty="0"/>
              <a:t>	However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r>
              <a:rPr lang="en-US" dirty="0"/>
              <a:t>It is a subjective viewpoint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r>
              <a:rPr lang="en-US" dirty="0"/>
              <a:t>Doesn’t identify whether interests are positive or negative</a:t>
            </a:r>
          </a:p>
          <a:p>
            <a:pPr marL="285750" indent="-285750" algn="l">
              <a:buClr>
                <a:srgbClr val="088EFA"/>
              </a:buClr>
              <a:buFont typeface="Wingdings 2" charset="2"/>
              <a:buChar char="•"/>
            </a:pPr>
            <a:endParaRPr lang="en-US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7AEE9CAC-347C-43C2-AE87-6BC5566E6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7232905" y="1"/>
            <a:ext cx="4959095" cy="6858000"/>
          </a:xfrm>
          <a:prstGeom prst="rect">
            <a:avLst/>
          </a:prstGeom>
        </p:spPr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BE42707D-088F-4B9B-8F3C-6B5E417C3E83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2945" y="1237311"/>
            <a:ext cx="3995592" cy="3915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120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0A1B3-3222-4D4D-A4C9-E66451673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615" y="324262"/>
            <a:ext cx="3706889" cy="536043"/>
          </a:xfrm>
        </p:spPr>
        <p:txBody>
          <a:bodyPr/>
          <a:lstStyle/>
          <a:p>
            <a:r>
              <a:rPr lang="en-GB" dirty="0"/>
              <a:t>Bowman’s Strategic Clock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06721C-15F2-4B3B-B35C-F5FCD1742B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06688" y="994339"/>
            <a:ext cx="3706889" cy="3651552"/>
          </a:xfrm>
        </p:spPr>
        <p:txBody>
          <a:bodyPr>
            <a:normAutofit fontScale="85000" lnSpcReduction="20000"/>
          </a:bodyPr>
          <a:lstStyle/>
          <a:p>
            <a:endParaRPr lang="en-US" dirty="0">
              <a:effectLst/>
            </a:endParaRPr>
          </a:p>
          <a:p>
            <a:r>
              <a:rPr lang="en-US" sz="3200" b="1" dirty="0">
                <a:effectLst/>
              </a:rPr>
              <a:t>Identifies: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Where they are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Where they're going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sz="2800" b="1" dirty="0">
                <a:effectLst/>
              </a:rPr>
              <a:t>Where they need to be </a:t>
            </a:r>
          </a:p>
          <a:p>
            <a:endParaRPr lang="en-US" dirty="0">
              <a:effectLst/>
            </a:endParaRPr>
          </a:p>
          <a:p>
            <a:endParaRPr lang="en-US" dirty="0">
              <a:effectLst/>
            </a:endParaRPr>
          </a:p>
          <a:p>
            <a:endParaRPr lang="en-US" dirty="0">
              <a:effectLst/>
            </a:endParaRPr>
          </a:p>
          <a:p>
            <a:endParaRPr lang="en-US" dirty="0">
              <a:effectLst/>
            </a:endParaRPr>
          </a:p>
          <a:p>
            <a:r>
              <a:rPr lang="en-US" dirty="0">
                <a:effectLst/>
              </a:rPr>
              <a:t> </a:t>
            </a:r>
          </a:p>
          <a:p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AFCF4BB2-DEAA-4FFF-9EA8-D53684117F4B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6163" y="994339"/>
            <a:ext cx="6411912" cy="44121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DE4B209-F450-442A-80AE-206734519013}"/>
              </a:ext>
            </a:extLst>
          </p:cNvPr>
          <p:cNvSpPr txBox="1"/>
          <p:nvPr/>
        </p:nvSpPr>
        <p:spPr>
          <a:xfrm>
            <a:off x="5366327" y="5540495"/>
            <a:ext cx="56095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Between “Differentiation” &amp; “Risky High Margins” 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2A2717C-B3A4-4085-92C2-52EC0B679878}"/>
              </a:ext>
            </a:extLst>
          </p:cNvPr>
          <p:cNvSpPr txBox="1"/>
          <p:nvPr/>
        </p:nvSpPr>
        <p:spPr>
          <a:xfrm>
            <a:off x="157018" y="5083295"/>
            <a:ext cx="45018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/>
              <a:t>Subjective Perception</a:t>
            </a:r>
          </a:p>
        </p:txBody>
      </p:sp>
    </p:spTree>
    <p:extLst>
      <p:ext uri="{BB962C8B-B14F-4D97-AF65-F5344CB8AC3E}">
        <p14:creationId xmlns:p14="http://schemas.microsoft.com/office/powerpoint/2010/main" val="29748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80000"/>
                <a:lumMod val="80000"/>
              </a:schemeClr>
              <a:schemeClr val="bg2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A3CE204-E40E-4337-97D6-AE568B6DB1B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2501826"/>
              </p:ext>
            </p:extLst>
          </p:nvPr>
        </p:nvGraphicFramePr>
        <p:xfrm>
          <a:off x="666044" y="928511"/>
          <a:ext cx="10859911" cy="50009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36882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BF1F98-E5C4-4CB0-A970-01599E282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 &amp; Porter’s 5 Forces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81E5758-EDBE-4BE3-B6B9-67D7B62188A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SWOT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F6F6D203-E5CC-4348-BDF3-A478CB8A582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Porter’s 5 Forces</a:t>
            </a:r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73D456D-D60E-47C9-82C4-E114B9CF3F89}"/>
              </a:ext>
            </a:extLst>
          </p:cNvPr>
          <p:cNvPicPr>
            <a:picLocks noGrp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6475" y="2411001"/>
            <a:ext cx="4875213" cy="3348861"/>
          </a:xfrm>
          <a:prstGeom prst="rect">
            <a:avLst/>
          </a:prstGeom>
        </p:spPr>
      </p:pic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BAD11D0F-DC10-4492-84A8-47C37C7B2CA2}"/>
              </a:ext>
            </a:extLst>
          </p:cNvPr>
          <p:cNvPicPr>
            <a:picLocks noGrp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4967" y="2379663"/>
            <a:ext cx="4890558" cy="341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9988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622B483-FD6A-4514-8691-AB915C77A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3C49E49B-D53D-4B47-95B8-CC5DE40D9F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99474" y="1885950"/>
            <a:ext cx="3300984" cy="576262"/>
          </a:xfrm>
        </p:spPr>
        <p:txBody>
          <a:bodyPr/>
          <a:lstStyle/>
          <a:p>
            <a:r>
              <a:rPr lang="en-GB" dirty="0"/>
              <a:t>Research Sustainability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542416BB-B29B-4DDC-A28D-162CFC2EC7C7}"/>
              </a:ext>
            </a:extLst>
          </p:cNvPr>
          <p:cNvSpPr>
            <a:spLocks noGrp="1"/>
          </p:cNvSpPr>
          <p:nvPr>
            <p:ph type="body" sz="half" idx="15"/>
          </p:nvPr>
        </p:nvSpPr>
        <p:spPr/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</a:rPr>
              <a:t>Lack of CSR can be counteracted by investing more resources into ‘The Liam Project’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</a:rPr>
              <a:t>Added “Differentiation” &amp; perceived brand value from ethical consumers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effectLst/>
              </a:rPr>
              <a:t>Not been done before by competitors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C00000"/>
                </a:solidFill>
                <a:effectLst/>
              </a:rPr>
              <a:t>Help dominate competitive rivalry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solidFill>
                <a:srgbClr val="C0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solidFill>
                  <a:srgbClr val="C00000"/>
                </a:solidFill>
                <a:effectLst/>
              </a:rPr>
              <a:t>Decrease buyer power through the creation of a sustainable device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150" dirty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05FF009-9D58-4CBD-9CB1-D61B32C716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Fund AI &amp; AR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C2942E4F-E81B-4FC3-91E8-2030DC6CAF6B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>
            <a:normAutofit fontScale="92500"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Market revenue of $265,595 million, with the capability to fund ground-breaking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effectLst/>
              </a:rPr>
              <a:t>Provides added “Differentiation”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  <a:effectLst/>
              </a:rPr>
              <a:t>Dominates competitive rivalry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  <a:effectLst/>
              </a:rPr>
              <a:t>Reduces the threat of substitution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rgbClr val="FF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  <a:effectLst/>
              </a:rPr>
              <a:t>Threat of new entry</a:t>
            </a:r>
            <a:endParaRPr lang="en-US" dirty="0">
              <a:solidFill>
                <a:srgbClr val="FF0000"/>
              </a:solidFill>
              <a:effectLst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A8E6EB2-D2C4-4C61-9A93-2BDAC379A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Revisit Pricing Strategy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C27898A5-53D2-4318-92A4-108A36C468A0}"/>
              </a:ext>
            </a:extLst>
          </p:cNvPr>
          <p:cNvSpPr>
            <a:spLocks noGrp="1"/>
          </p:cNvSpPr>
          <p:nvPr>
            <p:ph type="body" sz="half" idx="17"/>
          </p:nvPr>
        </p:nvSpPr>
        <p:spPr/>
        <p:txBody>
          <a:bodyPr>
            <a:normAutofit/>
          </a:bodyPr>
          <a:lstStyle/>
          <a:p>
            <a:r>
              <a:rPr lang="en-US" dirty="0">
                <a:effectLst/>
              </a:rPr>
              <a:t>No real and comparable functionality differences other than “luxury”; this wears off</a:t>
            </a:r>
          </a:p>
          <a:p>
            <a:endParaRPr lang="en-US" dirty="0">
              <a:effectLst/>
            </a:endParaRPr>
          </a:p>
          <a:p>
            <a:r>
              <a:rPr lang="en-US" dirty="0">
                <a:effectLst/>
              </a:rPr>
              <a:t>Apple shouldn’t ‘monopolize’ their hardware market, making it harder to leave</a:t>
            </a:r>
          </a:p>
          <a:p>
            <a:endParaRPr lang="en-US" dirty="0">
              <a:effectLst/>
            </a:endParaRPr>
          </a:p>
          <a:p>
            <a:r>
              <a:rPr lang="en-US" dirty="0">
                <a:solidFill>
                  <a:srgbClr val="FF0000"/>
                </a:solidFill>
                <a:effectLst/>
              </a:rPr>
              <a:t>Creates a greater likelihood of counterfeit brands (threat of substitution)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85608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01F90B1-6FF5-4F59-84D3-B3BED54A0635}"/>
              </a:ext>
            </a:extLst>
          </p:cNvPr>
          <p:cNvSpPr txBox="1"/>
          <p:nvPr/>
        </p:nvSpPr>
        <p:spPr>
          <a:xfrm>
            <a:off x="4843462" y="666749"/>
            <a:ext cx="250507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References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CBD3F8-591A-400C-BA7D-F34DF3F13489}"/>
              </a:ext>
            </a:extLst>
          </p:cNvPr>
          <p:cNvSpPr txBox="1"/>
          <p:nvPr/>
        </p:nvSpPr>
        <p:spPr>
          <a:xfrm>
            <a:off x="104165" y="1374635"/>
            <a:ext cx="12087835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300" dirty="0"/>
              <a:t>Blodget, H. (2019). Apple's 'Mission Statement' Is Making People Worry That The Company Has Gone To Hell. Retrieved 29 November 2019, from 			</a:t>
            </a:r>
            <a:r>
              <a:rPr lang="en-US" sz="1300" u="sng" dirty="0">
                <a:hlinkClick r:id="rId2"/>
              </a:rPr>
              <a:t>https://www.businessinsider.com/apples-new-mission-statement-2013-8?r=US&amp;IR=T</a:t>
            </a:r>
            <a:endParaRPr lang="en-GB" sz="1300" dirty="0"/>
          </a:p>
          <a:p>
            <a:r>
              <a:rPr lang="en-US" sz="1300" dirty="0"/>
              <a:t>Bowman, C., &amp; Faulkner, D. (1997). </a:t>
            </a:r>
            <a:r>
              <a:rPr lang="en-US" sz="1300" i="1" dirty="0"/>
              <a:t>Competitive and corporate strategy</a:t>
            </a:r>
            <a:r>
              <a:rPr lang="en-US" sz="1300" dirty="0"/>
              <a:t>. London: Irwin. Boyd</a:t>
            </a:r>
            <a:endParaRPr lang="en-GB" sz="1300" dirty="0"/>
          </a:p>
          <a:p>
            <a:r>
              <a:rPr lang="en-US" sz="1300" dirty="0" err="1"/>
              <a:t>Dälken</a:t>
            </a:r>
            <a:r>
              <a:rPr lang="en-US" sz="1300" dirty="0"/>
              <a:t>, F. (2014). ‘Are Porter’s Five Competitive Forces Still Applicable? A Critical Examination concerning the Relevance for Today’s Business’. </a:t>
            </a:r>
            <a:r>
              <a:rPr lang="en-US" sz="1300" i="1" dirty="0"/>
              <a:t>Faculty of Management 	and Governance.</a:t>
            </a:r>
          </a:p>
          <a:p>
            <a:r>
              <a:rPr lang="en-US" sz="1300" dirty="0" err="1"/>
              <a:t>Newholm</a:t>
            </a:r>
            <a:r>
              <a:rPr lang="en-US" sz="1300" dirty="0"/>
              <a:t>, T., &amp; Shaw, D. (2007). ‘Studying the ethical consumer: a review of research’. </a:t>
            </a:r>
            <a:r>
              <a:rPr lang="en-US" sz="1300" i="1" dirty="0"/>
              <a:t>Journal of Consumer Behavior, 6</a:t>
            </a:r>
            <a:r>
              <a:rPr lang="en-US" sz="1300" dirty="0"/>
              <a:t>(5), 253-270. </a:t>
            </a:r>
            <a:r>
              <a:rPr lang="en-US" sz="1300" dirty="0" err="1"/>
              <a:t>doi</a:t>
            </a:r>
            <a:r>
              <a:rPr lang="en-US" sz="1300" dirty="0"/>
              <a:t>: 10.1002/cb.225</a:t>
            </a:r>
            <a:endParaRPr lang="en-GB" sz="1300" dirty="0"/>
          </a:p>
          <a:p>
            <a:r>
              <a:rPr lang="en-US" sz="1300" dirty="0"/>
              <a:t>Freeman, R.E. (2010). </a:t>
            </a:r>
            <a:r>
              <a:rPr lang="en-US" sz="1300" i="1" dirty="0"/>
              <a:t>Strategic Management: A Stakeholder Approach.</a:t>
            </a:r>
            <a:r>
              <a:rPr lang="en-US" sz="1300" dirty="0"/>
              <a:t> Cambridge: Cambridge University Press. ISBN 978-0521151740</a:t>
            </a:r>
            <a:endParaRPr lang="en-GB" sz="1300" dirty="0"/>
          </a:p>
          <a:p>
            <a:r>
              <a:rPr lang="en-US" sz="1300" dirty="0"/>
              <a:t>Hosseini, A., </a:t>
            </a:r>
            <a:r>
              <a:rPr lang="en-US" sz="1300" dirty="0" err="1"/>
              <a:t>Soltani</a:t>
            </a:r>
            <a:r>
              <a:rPr lang="en-US" sz="1300" dirty="0"/>
              <a:t>, S., &amp; </a:t>
            </a:r>
            <a:r>
              <a:rPr lang="en-US" sz="1300" dirty="0" err="1"/>
              <a:t>Mehdizadeh</a:t>
            </a:r>
            <a:r>
              <a:rPr lang="en-US" sz="1300" dirty="0"/>
              <a:t>, M. (2018). ‘Competitive Advantage and Its Impact on New Product Development Strategy’ (Case Study: </a:t>
            </a:r>
            <a:r>
              <a:rPr lang="en-US" sz="1300" dirty="0" err="1"/>
              <a:t>Toos</a:t>
            </a:r>
            <a:r>
              <a:rPr lang="en-US" sz="1300" dirty="0"/>
              <a:t> </a:t>
            </a:r>
            <a:r>
              <a:rPr lang="en-US" sz="1300" dirty="0" err="1"/>
              <a:t>Nirro</a:t>
            </a:r>
            <a:r>
              <a:rPr lang="en-US" sz="1300" dirty="0"/>
              <a:t> Technical 	Firm). </a:t>
            </a:r>
            <a:r>
              <a:rPr lang="en-US" sz="1300" i="1" dirty="0"/>
              <a:t>Journal of Open Innovation: Technology, Market, And Complexity, 4</a:t>
            </a:r>
            <a:r>
              <a:rPr lang="en-US" sz="1300" dirty="0"/>
              <a:t>(2), 17. </a:t>
            </a:r>
            <a:r>
              <a:rPr lang="en-US" sz="1300" dirty="0" err="1"/>
              <a:t>doi</a:t>
            </a:r>
            <a:r>
              <a:rPr lang="en-US" sz="1300" dirty="0"/>
              <a:t>: 10.3390/joitmc4020017</a:t>
            </a:r>
            <a:endParaRPr lang="en-GB" sz="1300" dirty="0"/>
          </a:p>
          <a:p>
            <a:r>
              <a:rPr lang="en-GB" sz="1300" dirty="0"/>
              <a:t>Johnson, G., Scholes, K., &amp; Whittington, R. (2006). </a:t>
            </a:r>
            <a:r>
              <a:rPr lang="en-GB" sz="1300" i="1" dirty="0"/>
              <a:t>Exploring corporate strategy</a:t>
            </a:r>
            <a:r>
              <a:rPr lang="en-GB" sz="1300" dirty="0"/>
              <a:t> (9th ed.). Harlow, England: FT/Prentice Hall.</a:t>
            </a:r>
            <a:r>
              <a:rPr lang="en-US" sz="1300" dirty="0"/>
              <a:t>​</a:t>
            </a:r>
            <a:endParaRPr lang="en-GB" sz="1300" dirty="0"/>
          </a:p>
          <a:p>
            <a:r>
              <a:rPr lang="en-US" sz="1300" dirty="0" err="1"/>
              <a:t>Marketline</a:t>
            </a:r>
            <a:r>
              <a:rPr lang="en-US" sz="1300" dirty="0"/>
              <a:t>. (2019)a. ‘Apple Inc.’ Retrieved 12 November 2019, from </a:t>
            </a:r>
            <a:r>
              <a:rPr lang="en-US" sz="1300" u="sng" dirty="0">
                <a:hlinkClick r:id="rId3"/>
              </a:rPr>
              <a:t>https://advantage-marketline-com.ezproxy.uwtsd.ac.uk/Company/Summary/apple_inc</a:t>
            </a:r>
            <a:endParaRPr lang="en-GB" sz="1300" dirty="0"/>
          </a:p>
          <a:p>
            <a:r>
              <a:rPr lang="en-US" sz="1300" dirty="0" err="1"/>
              <a:t>Mendelow</a:t>
            </a:r>
            <a:r>
              <a:rPr lang="en-US" sz="1300" dirty="0"/>
              <a:t>, A. (1981).’ Environmental Scanning--The Impact of the Stakeholder Concept. International Conference on Information Systems’. Retrieved from 	</a:t>
            </a:r>
            <a:r>
              <a:rPr lang="en-US" sz="1300" u="sng" dirty="0">
                <a:hlinkClick r:id="rId4"/>
              </a:rPr>
              <a:t>https://pdfs.semanticscholar.org/3579/ca37344c69961bbc2468ef9addf212200e39.pdf</a:t>
            </a:r>
            <a:endParaRPr lang="en-GB" sz="1300" dirty="0"/>
          </a:p>
          <a:p>
            <a:r>
              <a:rPr lang="en-US" sz="1300" dirty="0"/>
              <a:t>Mintzberg, H., &amp; Waters, J. A. (1985). ‘Of strategies, deliberate and emergent’. </a:t>
            </a:r>
            <a:r>
              <a:rPr lang="en-US" sz="1300" i="1" dirty="0"/>
              <a:t>Strategic Management Journal, 6</a:t>
            </a:r>
            <a:r>
              <a:rPr lang="en-US" sz="1300" dirty="0"/>
              <a:t>, 257–272.</a:t>
            </a:r>
            <a:r>
              <a:rPr lang="en-GB" sz="1300" dirty="0"/>
              <a:t>​</a:t>
            </a:r>
          </a:p>
          <a:p>
            <a:r>
              <a:rPr lang="en-US" sz="1300" dirty="0"/>
              <a:t>Montgomerie, J., &amp; Roscoe, S. (2013).’ Owning the consumer—Getting to the core of the Apple business model’. </a:t>
            </a:r>
            <a:r>
              <a:rPr lang="en-US" sz="1300" i="1" dirty="0"/>
              <a:t>Accounting Forum, 37</a:t>
            </a:r>
            <a:r>
              <a:rPr lang="en-US" sz="1300" dirty="0"/>
              <a:t>(4), 290-299. </a:t>
            </a:r>
            <a:r>
              <a:rPr lang="en-US" sz="1300" dirty="0" err="1"/>
              <a:t>doi</a:t>
            </a:r>
            <a:r>
              <a:rPr lang="en-US" sz="1300" dirty="0"/>
              <a:t>: 	10.1016/j.accfor.2013.06.003</a:t>
            </a:r>
            <a:endParaRPr lang="en-GB" sz="1300" dirty="0"/>
          </a:p>
          <a:p>
            <a:r>
              <a:rPr lang="en-GB" sz="1300" dirty="0"/>
              <a:t>Porter, M. (2004). </a:t>
            </a:r>
            <a:r>
              <a:rPr lang="en-GB" sz="1300" i="1" dirty="0"/>
              <a:t>Competitive Advantage: Creating and Sustaining Superior Performance</a:t>
            </a:r>
            <a:r>
              <a:rPr lang="en-GB" sz="1300" dirty="0"/>
              <a:t>. New York: Free Press.</a:t>
            </a:r>
          </a:p>
          <a:p>
            <a:r>
              <a:rPr lang="en-GB" sz="1300" dirty="0"/>
              <a:t>Statista. (2019). Apple iPhone market share 2019 | Statista. Retrieved 12 December 2019, </a:t>
            </a:r>
          </a:p>
          <a:p>
            <a:r>
              <a:rPr lang="en-GB" sz="1300" dirty="0"/>
              <a:t>	From https://www.statista.com/statistics/216459/global-market-share-of-apple-iphone/ </a:t>
            </a:r>
          </a:p>
          <a:p>
            <a:r>
              <a:rPr lang="en-GB" sz="1300" dirty="0"/>
              <a:t>Statista. (2019). Mobile OS market share 2019 | Statista. Retrieved 12 December 2019, </a:t>
            </a:r>
          </a:p>
          <a:p>
            <a:r>
              <a:rPr lang="en-GB" sz="1300" dirty="0"/>
              <a:t>	from </a:t>
            </a:r>
            <a:r>
              <a:rPr lang="en-GB" sz="1300" u="sng" dirty="0">
                <a:hlinkClick r:id="rId5"/>
              </a:rPr>
              <a:t>https://www.statista.com/statistics/272698/global-market-share-held-by-mobile-operating-systems-since-2009/</a:t>
            </a:r>
            <a:endParaRPr lang="en-GB" sz="1300" dirty="0"/>
          </a:p>
          <a:p>
            <a:r>
              <a:rPr lang="en-US" sz="1300" dirty="0" err="1"/>
              <a:t>Thubron</a:t>
            </a:r>
            <a:r>
              <a:rPr lang="en-US" sz="1300" dirty="0"/>
              <a:t>, R. (2018). ‘Strong iPhone sales help iOS grow its US market share, but Android still ahead.’ Retrieved 18 November 2019, from 	</a:t>
            </a:r>
            <a:r>
              <a:rPr lang="en-US" sz="1300" u="sng" dirty="0">
                <a:hlinkClick r:id="rId6"/>
              </a:rPr>
              <a:t>https://www.techspot.com/news/75658-iphone-sales-help-ios-grow-us-market-share.html</a:t>
            </a:r>
            <a:endParaRPr lang="en-GB" sz="1300" dirty="0"/>
          </a:p>
          <a:p>
            <a:r>
              <a:rPr lang="en-US" sz="1300" dirty="0" err="1"/>
              <a:t>Turak</a:t>
            </a:r>
            <a:r>
              <a:rPr lang="en-US" sz="1300" dirty="0"/>
              <a:t>, N. (2019). ‘Apple's potential mining play is about more than money, industry experts say.’ Retrieved 26 November 2019, </a:t>
            </a:r>
          </a:p>
          <a:p>
            <a:r>
              <a:rPr lang="en-US" sz="1300" dirty="0"/>
              <a:t>	from </a:t>
            </a:r>
            <a:r>
              <a:rPr lang="en-US" sz="1300" u="sng" dirty="0">
                <a:hlinkClick r:id="rId7"/>
              </a:rPr>
              <a:t>https://www.cnbc.com/2018/02/22/apples-potential-cobalt-mining-play-is-about-more-than-money-experts.html</a:t>
            </a: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US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US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pPr marL="285750" indent="-285750" fontAlgn="base">
              <a:buFont typeface="Arial" panose="020B0604020202020204" pitchFamily="34" charset="0"/>
              <a:buChar char="•"/>
            </a:pPr>
            <a:endParaRPr lang="en-GB" sz="1300" dirty="0"/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25876639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">
  <a:themeElements>
    <a:clrScheme name="Slate">
      <a:dk1>
        <a:sysClr val="windowText" lastClr="000000"/>
      </a:dk1>
      <a:lt1>
        <a:sysClr val="window" lastClr="FFFFFF"/>
      </a:lt1>
      <a:dk2>
        <a:srgbClr val="212123"/>
      </a:dk2>
      <a:lt2>
        <a:srgbClr val="DADADA"/>
      </a:lt2>
      <a:accent1>
        <a:srgbClr val="BC451B"/>
      </a:accent1>
      <a:accent2>
        <a:srgbClr val="D3BA68"/>
      </a:accent2>
      <a:accent3>
        <a:srgbClr val="BB8640"/>
      </a:accent3>
      <a:accent4>
        <a:srgbClr val="AD9277"/>
      </a:accent4>
      <a:accent5>
        <a:srgbClr val="A55A43"/>
      </a:accent5>
      <a:accent6>
        <a:srgbClr val="AD9D7B"/>
      </a:accent6>
      <a:hlink>
        <a:srgbClr val="E98052"/>
      </a:hlink>
      <a:folHlink>
        <a:srgbClr val="F4B69B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" id="{C3F70B94-7CE9-428E-ADC1-3269CC2C3385}" vid="{3F2DE9A5-64E6-437C-A389-CC4477E817E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1100</Words>
  <Application>Microsoft Office PowerPoint</Application>
  <PresentationFormat>Widescreen</PresentationFormat>
  <Paragraphs>135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Calisto MT</vt:lpstr>
      <vt:lpstr>Wingdings 2</vt:lpstr>
      <vt:lpstr>Slate</vt:lpstr>
      <vt:lpstr>PowerPoint Presentation</vt:lpstr>
      <vt:lpstr>What is Strategy? - Mintzberg (1985)</vt:lpstr>
      <vt:lpstr>What is Strategy? - Johnson &amp; Scholes</vt:lpstr>
      <vt:lpstr>What is Competitive Strategy? - M. E. Porter</vt:lpstr>
      <vt:lpstr>Who are Apple Inc?</vt:lpstr>
      <vt:lpstr>Apple’s Current Purposed Strategy</vt:lpstr>
      <vt:lpstr>Market Position</vt:lpstr>
      <vt:lpstr>Mendelow’s (1981) Power/Interest Matrix</vt:lpstr>
      <vt:lpstr>Bowman’s Strategic Clock</vt:lpstr>
      <vt:lpstr>PowerPoint Presentation</vt:lpstr>
      <vt:lpstr>SWOT &amp; Porter’s 5 Forces</vt:lpstr>
      <vt:lpstr>Recommendations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Jordan Coller (1706820)</dc:creator>
  <cp:lastModifiedBy>Jordan Coller (1706820)</cp:lastModifiedBy>
  <cp:revision>9</cp:revision>
  <dcterms:created xsi:type="dcterms:W3CDTF">2019-12-12T18:32:15Z</dcterms:created>
  <dcterms:modified xsi:type="dcterms:W3CDTF">2019-12-12T22:38:55Z</dcterms:modified>
</cp:coreProperties>
</file>