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88" r:id="rId3"/>
    <p:sldId id="257" r:id="rId4"/>
    <p:sldId id="343" r:id="rId5"/>
    <p:sldId id="344" r:id="rId6"/>
    <p:sldId id="324" r:id="rId7"/>
    <p:sldId id="264" r:id="rId8"/>
    <p:sldId id="336" r:id="rId9"/>
    <p:sldId id="342" r:id="rId10"/>
    <p:sldId id="338" r:id="rId11"/>
    <p:sldId id="339" r:id="rId12"/>
    <p:sldId id="340" r:id="rId13"/>
    <p:sldId id="307" r:id="rId14"/>
    <p:sldId id="315" r:id="rId15"/>
    <p:sldId id="346" r:id="rId16"/>
    <p:sldId id="329" r:id="rId17"/>
    <p:sldId id="330" r:id="rId18"/>
    <p:sldId id="331" r:id="rId19"/>
    <p:sldId id="332" r:id="rId20"/>
    <p:sldId id="347" r:id="rId21"/>
    <p:sldId id="345" r:id="rId2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ick" initials="N"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63" autoAdjust="0"/>
    <p:restoredTop sz="94660"/>
  </p:normalViewPr>
  <p:slideViewPr>
    <p:cSldViewPr>
      <p:cViewPr varScale="1">
        <p:scale>
          <a:sx n="101" d="100"/>
          <a:sy n="101" d="100"/>
        </p:scale>
        <p:origin x="211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1138" y="0"/>
            <a:ext cx="3076575" cy="511175"/>
          </a:xfrm>
          <a:prstGeom prst="rect">
            <a:avLst/>
          </a:prstGeom>
        </p:spPr>
        <p:txBody>
          <a:bodyPr vert="horz" lIns="91440" tIns="45720" rIns="91440" bIns="45720" rtlCol="0"/>
          <a:lstStyle>
            <a:lvl1pPr algn="r">
              <a:defRPr sz="1200"/>
            </a:lvl1pPr>
          </a:lstStyle>
          <a:p>
            <a:fld id="{47BD55DB-D5B5-47F9-A2B8-6CFAA291BA76}" type="datetimeFigureOut">
              <a:rPr lang="en-GB" smtClean="0"/>
              <a:pPr/>
              <a:t>03/12/2024</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9613" y="4860925"/>
            <a:ext cx="5680075" cy="4605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850"/>
            <a:ext cx="3076575" cy="5111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1138" y="9721850"/>
            <a:ext cx="3076575" cy="511175"/>
          </a:xfrm>
          <a:prstGeom prst="rect">
            <a:avLst/>
          </a:prstGeom>
        </p:spPr>
        <p:txBody>
          <a:bodyPr vert="horz" lIns="91440" tIns="45720" rIns="91440" bIns="45720" rtlCol="0" anchor="b"/>
          <a:lstStyle>
            <a:lvl1pPr algn="r">
              <a:defRPr sz="1200"/>
            </a:lvl1pPr>
          </a:lstStyle>
          <a:p>
            <a:fld id="{A54DA24A-1E72-4D08-8C64-DA716868369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FD48B0E-700D-416F-874A-C8292694FA85}" type="datetimeFigureOut">
              <a:rPr lang="en-US" smtClean="0"/>
              <a:pPr/>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48B0E-700D-416F-874A-C8292694FA85}" type="datetimeFigureOut">
              <a:rPr lang="en-US" smtClean="0"/>
              <a:pPr/>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D48B0E-700D-416F-874A-C8292694FA85}" type="datetimeFigureOut">
              <a:rPr lang="en-US" smtClean="0"/>
              <a:pPr/>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FD48B0E-700D-416F-874A-C8292694FA85}" type="datetimeFigureOut">
              <a:rPr lang="en-US" smtClean="0"/>
              <a:pPr/>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FD48B0E-700D-416F-874A-C8292694FA85}" type="datetimeFigureOut">
              <a:rPr lang="en-US" smtClean="0"/>
              <a:pPr/>
              <a:t>12/3/2024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D48B0E-700D-416F-874A-C8292694FA85}" type="datetimeFigureOut">
              <a:rPr lang="en-US" smtClean="0"/>
              <a:pPr/>
              <a:t>12/3/2024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D48B0E-700D-416F-874A-C8292694FA85}" type="datetimeFigureOut">
              <a:rPr lang="en-US" smtClean="0"/>
              <a:pPr/>
              <a:t>12/3/2024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D48B0E-700D-416F-874A-C8292694FA85}" type="datetimeFigureOut">
              <a:rPr lang="en-US" smtClean="0"/>
              <a:pPr/>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D48B0E-700D-416F-874A-C8292694FA85}" type="datetimeFigureOut">
              <a:rPr lang="en-US" smtClean="0"/>
              <a:pPr/>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48B0E-700D-416F-874A-C8292694FA85}" type="datetimeFigureOut">
              <a:rPr lang="en-US" smtClean="0"/>
              <a:pPr/>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48B0E-700D-416F-874A-C8292694FA85}" type="datetimeFigureOut">
              <a:rPr lang="en-US" smtClean="0"/>
              <a:pPr/>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7A22B4A7-2071-4D65-9425-974F1C4F05CB}"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D48B0E-700D-416F-874A-C8292694FA85}" type="datetimeFigureOut">
              <a:rPr lang="en-US" smtClean="0"/>
              <a:pPr/>
              <a:t>12/3/2024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A3BB47-55C1-492B-9431-B9E2B116DD0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rudolfhsmit.nl/h-chai2.htm" TargetMode="Externa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g"/><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latin typeface="Cambria" pitchFamily="18" charset="0"/>
              </a:rPr>
            </a:br>
            <a:br>
              <a:rPr lang="en-GB" dirty="0">
                <a:latin typeface="Cambria" pitchFamily="18" charset="0"/>
              </a:rPr>
            </a:br>
            <a:br>
              <a:rPr lang="en-GB" dirty="0">
                <a:latin typeface="Cambria" pitchFamily="18" charset="0"/>
              </a:rPr>
            </a:br>
            <a:r>
              <a:rPr lang="en-GB" dirty="0">
                <a:latin typeface="Calibri Light" panose="020F0302020204030204" pitchFamily="34" charset="0"/>
                <a:ea typeface="Calibri Light" panose="020F0302020204030204" pitchFamily="34" charset="0"/>
                <a:cs typeface="Calibri Light" panose="020F0302020204030204" pitchFamily="34" charset="0"/>
              </a:rPr>
              <a:t>Is Astrology Modern?</a:t>
            </a:r>
            <a:br>
              <a:rPr lang="en-GB" dirty="0">
                <a:latin typeface="Calibri Light" panose="020F0302020204030204" pitchFamily="34" charset="0"/>
                <a:ea typeface="Calibri Light" panose="020F0302020204030204" pitchFamily="34" charset="0"/>
                <a:cs typeface="Calibri Light" panose="020F0302020204030204" pitchFamily="34" charset="0"/>
              </a:rPr>
            </a:br>
            <a:r>
              <a:rPr lang="en-GB" dirty="0">
                <a:latin typeface="Calibri Light" panose="020F0302020204030204" pitchFamily="34" charset="0"/>
                <a:ea typeface="Calibri Light" panose="020F0302020204030204" pitchFamily="34" charset="0"/>
                <a:cs typeface="Calibri Light" panose="020F0302020204030204" pitchFamily="34" charset="0"/>
              </a:rPr>
              <a:t>AHSS 2024</a:t>
            </a:r>
            <a:br>
              <a:rPr lang="en-GB" dirty="0">
                <a:latin typeface="Calibri Light" panose="020F0302020204030204" pitchFamily="34" charset="0"/>
                <a:ea typeface="Calibri Light" panose="020F0302020204030204" pitchFamily="34" charset="0"/>
                <a:cs typeface="Calibri Light" panose="020F0302020204030204" pitchFamily="34" charset="0"/>
              </a:rPr>
            </a:br>
            <a:br>
              <a:rPr lang="en-GB" dirty="0">
                <a:latin typeface="Cambria" pitchFamily="18" charset="0"/>
              </a:rPr>
            </a:br>
            <a:br>
              <a:rPr lang="en-US" b="1" u="sng" dirty="0"/>
            </a:br>
            <a:endParaRPr lang="en-US" dirty="0">
              <a:latin typeface="Cambria" pitchFamily="18" charset="0"/>
            </a:endParaRPr>
          </a:p>
        </p:txBody>
      </p:sp>
      <p:sp>
        <p:nvSpPr>
          <p:cNvPr id="3" name="Subtitle 2"/>
          <p:cNvSpPr>
            <a:spLocks noGrp="1"/>
          </p:cNvSpPr>
          <p:nvPr>
            <p:ph type="subTitle" idx="1"/>
          </p:nvPr>
        </p:nvSpPr>
        <p:spPr/>
        <p:txBody>
          <a:bodyPr/>
          <a:lstStyle/>
          <a:p>
            <a:r>
              <a:rPr lang="en-GB" dirty="0"/>
              <a:t>Nick Campion</a:t>
            </a:r>
          </a:p>
        </p:txBody>
      </p:sp>
      <p:pic>
        <p:nvPicPr>
          <p:cNvPr id="6" name="Picture 5" descr="TheSophiaCentre.jpg"/>
          <p:cNvPicPr>
            <a:picLocks noChangeAspect="1"/>
          </p:cNvPicPr>
          <p:nvPr/>
        </p:nvPicPr>
        <p:blipFill>
          <a:blip r:embed="rId2" cstate="print"/>
          <a:stretch>
            <a:fillRect/>
          </a:stretch>
        </p:blipFill>
        <p:spPr>
          <a:xfrm>
            <a:off x="1979712" y="548680"/>
            <a:ext cx="5880768" cy="114185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Resources</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p:cNvSpPr>
            <a:spLocks noGrp="1"/>
          </p:cNvSpPr>
          <p:nvPr>
            <p:ph sz="half" idx="1"/>
          </p:nvPr>
        </p:nvSpPr>
        <p:spPr/>
        <p:txBody>
          <a:bodyPr>
            <a:normAutofit/>
          </a:bodyPr>
          <a:lstStyle/>
          <a:p>
            <a:pPr marL="0" indent="0">
              <a:buNone/>
            </a:pPr>
            <a:r>
              <a:rPr lang="en-GB" sz="2200" dirty="0">
                <a:latin typeface="Calibri Light" panose="020F0302020204030204" pitchFamily="34" charset="0"/>
                <a:ea typeface="Calibri Light" panose="020F0302020204030204" pitchFamily="34" charset="0"/>
                <a:cs typeface="Calibri Light" panose="020F0302020204030204" pitchFamily="34" charset="0"/>
              </a:rPr>
              <a:t>Nick’s chapter from </a:t>
            </a:r>
            <a:r>
              <a:rPr lang="en-GB" sz="2200" i="1" dirty="0" err="1">
                <a:latin typeface="Calibri Light" panose="020F0302020204030204" pitchFamily="34" charset="0"/>
                <a:ea typeface="Calibri Light" panose="020F0302020204030204" pitchFamily="34" charset="0"/>
                <a:cs typeface="Calibri Light" panose="020F0302020204030204" pitchFamily="34" charset="0"/>
              </a:rPr>
              <a:t>Astrologies</a:t>
            </a:r>
            <a:endParaRPr lang="en-GB" sz="2200" i="1"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GB" sz="2200" i="1"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2200" dirty="0">
                <a:latin typeface="Calibri Light" panose="020F0302020204030204" pitchFamily="34" charset="0"/>
                <a:ea typeface="Calibri Light" panose="020F0302020204030204" pitchFamily="34" charset="0"/>
                <a:cs typeface="Calibri Light" panose="020F0302020204030204" pitchFamily="34" charset="0"/>
              </a:rPr>
              <a:t>Campion, Nicholas, ‘Astrology’s Place in Historical </a:t>
            </a:r>
            <a:r>
              <a:rPr lang="en-GB" sz="2200" dirty="0" err="1">
                <a:latin typeface="Calibri Light" panose="020F0302020204030204" pitchFamily="34" charset="0"/>
                <a:ea typeface="Calibri Light" panose="020F0302020204030204" pitchFamily="34" charset="0"/>
                <a:cs typeface="Calibri Light" panose="020F0302020204030204" pitchFamily="34" charset="0"/>
              </a:rPr>
              <a:t>Periodisation</a:t>
            </a:r>
            <a:r>
              <a:rPr lang="en-GB" sz="2200" dirty="0">
                <a:latin typeface="Calibri Light" panose="020F0302020204030204" pitchFamily="34" charset="0"/>
                <a:ea typeface="Calibri Light" panose="020F0302020204030204" pitchFamily="34" charset="0"/>
                <a:cs typeface="Calibri Light" panose="020F0302020204030204" pitchFamily="34" charset="0"/>
              </a:rPr>
              <a:t>: Modern, </a:t>
            </a:r>
            <a:r>
              <a:rPr lang="en-GB" sz="2200" dirty="0" err="1">
                <a:latin typeface="Calibri Light" panose="020F0302020204030204" pitchFamily="34" charset="0"/>
                <a:ea typeface="Calibri Light" panose="020F0302020204030204" pitchFamily="34" charset="0"/>
                <a:cs typeface="Calibri Light" panose="020F0302020204030204" pitchFamily="34" charset="0"/>
              </a:rPr>
              <a:t>Premodern</a:t>
            </a:r>
            <a:r>
              <a:rPr lang="en-GB" sz="2200" dirty="0">
                <a:latin typeface="Calibri Light" panose="020F0302020204030204" pitchFamily="34" charset="0"/>
                <a:ea typeface="Calibri Light" panose="020F0302020204030204" pitchFamily="34" charset="0"/>
                <a:cs typeface="Calibri Light" panose="020F0302020204030204" pitchFamily="34" charset="0"/>
              </a:rPr>
              <a:t> or Postmodern?’, in Nicholas Campion and Liz Greene</a:t>
            </a:r>
            <a:r>
              <a:rPr lang="en-GB" sz="2200" i="1" dirty="0">
                <a:latin typeface="Calibri Light" panose="020F0302020204030204" pitchFamily="34" charset="0"/>
                <a:ea typeface="Calibri Light" panose="020F0302020204030204" pitchFamily="34" charset="0"/>
                <a:cs typeface="Calibri Light" panose="020F0302020204030204" pitchFamily="34" charset="0"/>
              </a:rPr>
              <a:t> </a:t>
            </a:r>
            <a:r>
              <a:rPr lang="en-GB" sz="2200" dirty="0">
                <a:latin typeface="Calibri Light" panose="020F0302020204030204" pitchFamily="34" charset="0"/>
                <a:ea typeface="Calibri Light" panose="020F0302020204030204" pitchFamily="34" charset="0"/>
                <a:cs typeface="Calibri Light" panose="020F0302020204030204" pitchFamily="34" charset="0"/>
              </a:rPr>
              <a:t>(</a:t>
            </a:r>
            <a:r>
              <a:rPr lang="en-GB" sz="2200" dirty="0" err="1">
                <a:latin typeface="Calibri Light" panose="020F0302020204030204" pitchFamily="34" charset="0"/>
                <a:ea typeface="Calibri Light" panose="020F0302020204030204" pitchFamily="34" charset="0"/>
                <a:cs typeface="Calibri Light" panose="020F0302020204030204" pitchFamily="34" charset="0"/>
              </a:rPr>
              <a:t>eds</a:t>
            </a:r>
            <a:r>
              <a:rPr lang="en-GB" sz="2200" dirty="0">
                <a:latin typeface="Calibri Light" panose="020F0302020204030204" pitchFamily="34" charset="0"/>
                <a:ea typeface="Calibri Light" panose="020F0302020204030204" pitchFamily="34" charset="0"/>
                <a:cs typeface="Calibri Light" panose="020F0302020204030204" pitchFamily="34" charset="0"/>
              </a:rPr>
              <a:t>), </a:t>
            </a:r>
            <a:r>
              <a:rPr lang="en-GB" sz="2200" i="1" dirty="0" err="1">
                <a:latin typeface="Calibri Light" panose="020F0302020204030204" pitchFamily="34" charset="0"/>
                <a:ea typeface="Calibri Light" panose="020F0302020204030204" pitchFamily="34" charset="0"/>
                <a:cs typeface="Calibri Light" panose="020F0302020204030204" pitchFamily="34" charset="0"/>
              </a:rPr>
              <a:t>Astrologies</a:t>
            </a:r>
            <a:r>
              <a:rPr lang="en-GB" sz="2200" i="1" dirty="0">
                <a:latin typeface="Calibri Light" panose="020F0302020204030204" pitchFamily="34" charset="0"/>
                <a:ea typeface="Calibri Light" panose="020F0302020204030204" pitchFamily="34" charset="0"/>
                <a:cs typeface="Calibri Light" panose="020F0302020204030204" pitchFamily="34" charset="0"/>
              </a:rPr>
              <a:t>: Plurality and Diversity</a:t>
            </a:r>
            <a:r>
              <a:rPr lang="en-GB" sz="2200" dirty="0">
                <a:latin typeface="Calibri Light" panose="020F0302020204030204" pitchFamily="34" charset="0"/>
                <a:ea typeface="Calibri Light" panose="020F0302020204030204" pitchFamily="34" charset="0"/>
                <a:cs typeface="Calibri Light" panose="020F0302020204030204" pitchFamily="34" charset="0"/>
              </a:rPr>
              <a:t>, </a:t>
            </a:r>
            <a:r>
              <a:rPr lang="en-GB" sz="2200" dirty="0" err="1">
                <a:latin typeface="Calibri Light" panose="020F0302020204030204" pitchFamily="34" charset="0"/>
                <a:ea typeface="Calibri Light" panose="020F0302020204030204" pitchFamily="34" charset="0"/>
                <a:cs typeface="Calibri Light" panose="020F0302020204030204" pitchFamily="34" charset="0"/>
              </a:rPr>
              <a:t>Lampeter</a:t>
            </a:r>
            <a:r>
              <a:rPr lang="en-GB" sz="2200" dirty="0">
                <a:latin typeface="Calibri Light" panose="020F0302020204030204" pitchFamily="34" charset="0"/>
                <a:ea typeface="Calibri Light" panose="020F0302020204030204" pitchFamily="34" charset="0"/>
                <a:cs typeface="Calibri Light" panose="020F0302020204030204" pitchFamily="34" charset="0"/>
              </a:rPr>
              <a:t>: Sophia Centre Press, 2010. pp. 217-254.</a:t>
            </a:r>
          </a:p>
          <a:p>
            <a:pPr>
              <a:buNone/>
            </a:pPr>
            <a:endParaRPr lang="en-US" dirty="0"/>
          </a:p>
        </p:txBody>
      </p:sp>
      <p:sp>
        <p:nvSpPr>
          <p:cNvPr id="5" name="Content Placeholder 4"/>
          <p:cNvSpPr>
            <a:spLocks noGrp="1"/>
          </p:cNvSpPr>
          <p:nvPr>
            <p:ph sz="half" idx="2"/>
          </p:nvPr>
        </p:nvSpPr>
        <p:spPr/>
        <p:txBody>
          <a:bodyPr>
            <a:normAutofit/>
          </a:bodyPr>
          <a:lstStyle/>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Foundations module week 8</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Moodle</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Nick’s recorded lecture</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Nick’s notes</a:t>
            </a:r>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Why is this topic important?</a:t>
            </a:r>
            <a:endParaRPr lang="en-US" dirty="0">
              <a:latin typeface="Cambria" pitchFamily="18" charset="0"/>
            </a:endParaRPr>
          </a:p>
        </p:txBody>
      </p:sp>
      <p:sp>
        <p:nvSpPr>
          <p:cNvPr id="3" name="Content Placeholder 2"/>
          <p:cNvSpPr>
            <a:spLocks noGrp="1"/>
          </p:cNvSpPr>
          <p:nvPr>
            <p:ph sz="half" idx="1"/>
          </p:nvPr>
        </p:nvSpPr>
        <p:spPr/>
        <p:txBody>
          <a:bodyPr>
            <a:normAutofit fontScale="70000" lnSpcReduction="20000"/>
          </a:bodyPr>
          <a:lstStyle/>
          <a:p>
            <a:pPr>
              <a:buNone/>
            </a:pPr>
            <a:r>
              <a:rPr lang="en-GB" dirty="0">
                <a:latin typeface="Cambria" pitchFamily="18" charset="0"/>
              </a:rPr>
              <a:t>1. </a:t>
            </a:r>
            <a:r>
              <a:rPr lang="en-GB" dirty="0">
                <a:latin typeface="Calibri Light" panose="020F0302020204030204" pitchFamily="34" charset="0"/>
                <a:ea typeface="Calibri Light" panose="020F0302020204030204" pitchFamily="34" charset="0"/>
                <a:cs typeface="Calibri Light" panose="020F0302020204030204" pitchFamily="34" charset="0"/>
              </a:rPr>
              <a:t>One of the dominant theoretical frameworks used by modern scholars to understand history and culture is the supposed transition of the western world into the ‘modern’ from the ‘modern’ in the 17</a:t>
            </a:r>
            <a:r>
              <a:rPr lang="en-GB"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dirty="0">
                <a:latin typeface="Calibri Light" panose="020F0302020204030204" pitchFamily="34" charset="0"/>
                <a:ea typeface="Calibri Light" panose="020F0302020204030204" pitchFamily="34" charset="0"/>
                <a:cs typeface="Calibri Light" panose="020F0302020204030204" pitchFamily="34" charset="0"/>
              </a:rPr>
              <a:t>-19th centuries (and then the whole world as western culture spreads) to the ‘post-modern’, which is said to have taken place in the 20th century.</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2.  It is necessary to place the discussion of the role of astrology, astronomy and cosmology in culture within wider theoretical frameworks.</a:t>
            </a:r>
          </a:p>
        </p:txBody>
      </p:sp>
      <p:sp>
        <p:nvSpPr>
          <p:cNvPr id="5" name="Content Placeholder 4"/>
          <p:cNvSpPr>
            <a:spLocks noGrp="1"/>
          </p:cNvSpPr>
          <p:nvPr>
            <p:ph sz="half" idx="2"/>
          </p:nvPr>
        </p:nvSpPr>
        <p:spPr/>
        <p:txBody>
          <a:bodyPr>
            <a:normAutofit fontScale="70000" lnSpcReduction="20000"/>
          </a:bodyPr>
          <a:lstStyle/>
          <a:p>
            <a:pPr>
              <a:buNone/>
            </a:pPr>
            <a:r>
              <a:rPr lang="en-GB" dirty="0">
                <a:latin typeface="Cambria" pitchFamily="18" charset="0"/>
              </a:rPr>
              <a:t>3.</a:t>
            </a:r>
            <a:r>
              <a:rPr lang="en-GB" dirty="0">
                <a:latin typeface="Calibri Light" panose="020F0302020204030204" pitchFamily="34" charset="0"/>
                <a:ea typeface="Calibri Light" panose="020F0302020204030204" pitchFamily="34" charset="0"/>
                <a:cs typeface="Calibri Light" panose="020F0302020204030204" pitchFamily="34" charset="0"/>
              </a:rPr>
              <a:t>The supposed rise of, or emergence of, postmodernism is cited by many scholars as an explanation for the supposed rise in popularity of astrology in the modern west, together with practices or beliefs which many people believe are part of a cultural matrix which encourages astrology, including New Age beliefs, occult practices, </a:t>
            </a:r>
            <a:r>
              <a:rPr lang="en-GB" dirty="0" err="1">
                <a:latin typeface="Calibri Light" panose="020F0302020204030204" pitchFamily="34" charset="0"/>
                <a:ea typeface="Calibri Light" panose="020F0302020204030204" pitchFamily="34" charset="0"/>
                <a:cs typeface="Calibri Light" panose="020F0302020204030204" pitchFamily="34" charset="0"/>
              </a:rPr>
              <a:t>supestition</a:t>
            </a:r>
            <a:r>
              <a:rPr lang="en-GB" dirty="0">
                <a:latin typeface="Calibri Light" panose="020F0302020204030204" pitchFamily="34" charset="0"/>
                <a:ea typeface="Calibri Light" panose="020F0302020204030204" pitchFamily="34" charset="0"/>
                <a:cs typeface="Calibri Light" panose="020F0302020204030204" pitchFamily="34" charset="0"/>
              </a:rPr>
              <a:t> and alternative spiritualities.</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6" name="Picture 5"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870" y="332656"/>
            <a:ext cx="8229600" cy="1143000"/>
          </a:xfrm>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Definitions</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p:cNvSpPr>
            <a:spLocks noGrp="1"/>
          </p:cNvSpPr>
          <p:nvPr>
            <p:ph idx="1"/>
          </p:nvPr>
        </p:nvSpPr>
        <p:spPr/>
        <p:txBody>
          <a:bodyPr>
            <a:normAutofit fontScale="92500" lnSpcReduction="20000"/>
          </a:bodyPr>
          <a:lstStyle/>
          <a:p>
            <a:pPr>
              <a:buNone/>
            </a:pPr>
            <a:r>
              <a:rPr lang="en-GB" sz="1900" dirty="0">
                <a:latin typeface="Calibri Light" panose="020F0302020204030204" pitchFamily="34" charset="0"/>
                <a:ea typeface="Calibri Light" panose="020F0302020204030204" pitchFamily="34" charset="0"/>
                <a:cs typeface="Calibri Light" panose="020F0302020204030204" pitchFamily="34" charset="0"/>
              </a:rPr>
              <a:t>There is a slight confusion of terms. Many academics do not make these clear. </a:t>
            </a:r>
          </a:p>
          <a:p>
            <a:r>
              <a:rPr lang="en-GB" sz="1900" b="1" dirty="0">
                <a:latin typeface="Calibri Light" panose="020F0302020204030204" pitchFamily="34" charset="0"/>
                <a:ea typeface="Calibri Light" panose="020F0302020204030204" pitchFamily="34" charset="0"/>
                <a:cs typeface="Calibri Light" panose="020F0302020204030204" pitchFamily="34" charset="0"/>
              </a:rPr>
              <a:t>Modern</a:t>
            </a:r>
            <a:r>
              <a:rPr lang="en-GB" sz="1900" dirty="0">
                <a:latin typeface="Calibri Light" panose="020F0302020204030204" pitchFamily="34" charset="0"/>
                <a:ea typeface="Calibri Light" panose="020F0302020204030204" pitchFamily="34" charset="0"/>
                <a:cs typeface="Calibri Light" panose="020F0302020204030204" pitchFamily="34" charset="0"/>
              </a:rPr>
              <a:t>: in English, anything that is ‘now’</a:t>
            </a:r>
          </a:p>
          <a:p>
            <a:r>
              <a:rPr lang="en-GB" sz="1900" dirty="0">
                <a:latin typeface="Calibri Light" panose="020F0302020204030204" pitchFamily="34" charset="0"/>
                <a:ea typeface="Calibri Light" panose="020F0302020204030204" pitchFamily="34" charset="0"/>
                <a:cs typeface="Calibri Light" panose="020F0302020204030204" pitchFamily="34" charset="0"/>
              </a:rPr>
              <a:t>The </a:t>
            </a:r>
            <a:r>
              <a:rPr lang="en-GB" sz="1900" b="1" dirty="0">
                <a:latin typeface="Calibri Light" panose="020F0302020204030204" pitchFamily="34" charset="0"/>
                <a:ea typeface="Calibri Light" panose="020F0302020204030204" pitchFamily="34" charset="0"/>
                <a:cs typeface="Calibri Light" panose="020F0302020204030204" pitchFamily="34" charset="0"/>
              </a:rPr>
              <a:t>Modern period </a:t>
            </a:r>
            <a:r>
              <a:rPr lang="en-GB" sz="1900" dirty="0">
                <a:latin typeface="Calibri Light" panose="020F0302020204030204" pitchFamily="34" charset="0"/>
                <a:ea typeface="Calibri Light" panose="020F0302020204030204" pitchFamily="34" charset="0"/>
                <a:cs typeface="Calibri Light" panose="020F0302020204030204" pitchFamily="34" charset="0"/>
              </a:rPr>
              <a:t>in history – generally since the 17</a:t>
            </a:r>
            <a:r>
              <a:rPr lang="en-GB" sz="19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1900" dirty="0">
                <a:latin typeface="Calibri Light" panose="020F0302020204030204" pitchFamily="34" charset="0"/>
                <a:ea typeface="Calibri Light" panose="020F0302020204030204" pitchFamily="34" charset="0"/>
                <a:cs typeface="Calibri Light" panose="020F0302020204030204" pitchFamily="34" charset="0"/>
              </a:rPr>
              <a:t> century in the West – the origins of modern science. (Before this is </a:t>
            </a:r>
            <a:r>
              <a:rPr lang="en-GB" sz="1900" dirty="0" err="1">
                <a:latin typeface="Calibri Light" panose="020F0302020204030204" pitchFamily="34" charset="0"/>
                <a:ea typeface="Calibri Light" panose="020F0302020204030204" pitchFamily="34" charset="0"/>
                <a:cs typeface="Calibri Light" panose="020F0302020204030204" pitchFamily="34" charset="0"/>
              </a:rPr>
              <a:t>Premodern</a:t>
            </a:r>
            <a:r>
              <a:rPr lang="en-GB" sz="1900" dirty="0">
                <a:latin typeface="Calibri Light" panose="020F0302020204030204" pitchFamily="34" charset="0"/>
                <a:ea typeface="Calibri Light" panose="020F0302020204030204" pitchFamily="34" charset="0"/>
                <a:cs typeface="Calibri Light" panose="020F0302020204030204" pitchFamily="34" charset="0"/>
              </a:rPr>
              <a:t>; sometimes the 17</a:t>
            </a:r>
            <a:r>
              <a:rPr lang="en-GB" sz="19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1900" dirty="0">
                <a:latin typeface="Calibri Light" panose="020F0302020204030204" pitchFamily="34" charset="0"/>
                <a:ea typeface="Calibri Light" panose="020F0302020204030204" pitchFamily="34" charset="0"/>
                <a:cs typeface="Calibri Light" panose="020F0302020204030204" pitchFamily="34" charset="0"/>
              </a:rPr>
              <a:t>/18</a:t>
            </a:r>
            <a:r>
              <a:rPr lang="en-GB" sz="19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1900" dirty="0">
                <a:latin typeface="Calibri Light" panose="020F0302020204030204" pitchFamily="34" charset="0"/>
                <a:ea typeface="Calibri Light" panose="020F0302020204030204" pitchFamily="34" charset="0"/>
                <a:cs typeface="Calibri Light" panose="020F0302020204030204" pitchFamily="34" charset="0"/>
              </a:rPr>
              <a:t> centuries are known as Early Modern)</a:t>
            </a:r>
          </a:p>
          <a:p>
            <a:r>
              <a:rPr lang="en-GB" sz="1900" dirty="0">
                <a:latin typeface="Calibri Light" panose="020F0302020204030204" pitchFamily="34" charset="0"/>
                <a:ea typeface="Calibri Light" panose="020F0302020204030204" pitchFamily="34" charset="0"/>
                <a:cs typeface="Calibri Light" panose="020F0302020204030204" pitchFamily="34" charset="0"/>
              </a:rPr>
              <a:t>The </a:t>
            </a:r>
            <a:r>
              <a:rPr lang="en-GB" sz="1900" b="1" dirty="0">
                <a:latin typeface="Calibri Light" panose="020F0302020204030204" pitchFamily="34" charset="0"/>
                <a:ea typeface="Calibri Light" panose="020F0302020204030204" pitchFamily="34" charset="0"/>
                <a:cs typeface="Calibri Light" panose="020F0302020204030204" pitchFamily="34" charset="0"/>
              </a:rPr>
              <a:t>Early Modern </a:t>
            </a:r>
            <a:r>
              <a:rPr lang="en-GB" sz="1900" dirty="0">
                <a:latin typeface="Calibri Light" panose="020F0302020204030204" pitchFamily="34" charset="0"/>
                <a:ea typeface="Calibri Light" panose="020F0302020204030204" pitchFamily="34" charset="0"/>
                <a:cs typeface="Calibri Light" panose="020F0302020204030204" pitchFamily="34" charset="0"/>
              </a:rPr>
              <a:t>period in European history begins around the early 17</a:t>
            </a:r>
            <a:r>
              <a:rPr lang="en-GB" sz="19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1900" dirty="0">
                <a:latin typeface="Calibri Light" panose="020F0302020204030204" pitchFamily="34" charset="0"/>
                <a:ea typeface="Calibri Light" panose="020F0302020204030204" pitchFamily="34" charset="0"/>
                <a:cs typeface="Calibri Light" panose="020F0302020204030204" pitchFamily="34" charset="0"/>
              </a:rPr>
              <a:t> century and the beginning of the ‘scientific revolution’, up to the late 18</a:t>
            </a:r>
            <a:r>
              <a:rPr lang="en-GB" sz="19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1900" dirty="0">
                <a:latin typeface="Calibri Light" panose="020F0302020204030204" pitchFamily="34" charset="0"/>
                <a:ea typeface="Calibri Light" panose="020F0302020204030204" pitchFamily="34" charset="0"/>
                <a:cs typeface="Calibri Light" panose="020F0302020204030204" pitchFamily="34" charset="0"/>
              </a:rPr>
              <a:t> century.  There are no precise beginning and end points.</a:t>
            </a:r>
          </a:p>
          <a:p>
            <a:r>
              <a:rPr lang="en-GB" sz="1900" b="1" dirty="0">
                <a:latin typeface="Calibri Light" panose="020F0302020204030204" pitchFamily="34" charset="0"/>
                <a:ea typeface="Calibri Light" panose="020F0302020204030204" pitchFamily="34" charset="0"/>
                <a:cs typeface="Calibri Light" panose="020F0302020204030204" pitchFamily="34" charset="0"/>
              </a:rPr>
              <a:t>‘Late modernity’, </a:t>
            </a:r>
            <a:r>
              <a:rPr lang="en-GB" sz="1900" dirty="0">
                <a:latin typeface="Calibri Light" panose="020F0302020204030204" pitchFamily="34" charset="0"/>
                <a:ea typeface="Calibri Light" panose="020F0302020204030204" pitchFamily="34" charset="0"/>
                <a:cs typeface="Calibri Light" panose="020F0302020204030204" pitchFamily="34" charset="0"/>
              </a:rPr>
              <a:t>in the common usage of the term is the current period, seen as a ‘crisis’ of faith in modernity and the transition to the post-modern.</a:t>
            </a:r>
          </a:p>
          <a:p>
            <a:r>
              <a:rPr lang="en-GB" sz="1900" b="1" dirty="0">
                <a:latin typeface="Calibri Light" panose="020F0302020204030204" pitchFamily="34" charset="0"/>
                <a:ea typeface="Calibri Light" panose="020F0302020204030204" pitchFamily="34" charset="0"/>
                <a:cs typeface="Calibri Light" panose="020F0302020204030204" pitchFamily="34" charset="0"/>
              </a:rPr>
              <a:t>Modernism</a:t>
            </a:r>
            <a:r>
              <a:rPr lang="en-GB" sz="1900" dirty="0">
                <a:latin typeface="Calibri Light" panose="020F0302020204030204" pitchFamily="34" charset="0"/>
                <a:ea typeface="Calibri Light" panose="020F0302020204030204" pitchFamily="34" charset="0"/>
                <a:cs typeface="Calibri Light" panose="020F0302020204030204" pitchFamily="34" charset="0"/>
              </a:rPr>
              <a:t>: artistic movements – such as ‘modern art’; also </a:t>
            </a:r>
            <a:r>
              <a:rPr lang="en-GB" sz="1900" b="1" dirty="0">
                <a:latin typeface="Calibri Light" panose="020F0302020204030204" pitchFamily="34" charset="0"/>
                <a:ea typeface="Calibri Light" panose="020F0302020204030204" pitchFamily="34" charset="0"/>
                <a:cs typeface="Calibri Light" panose="020F0302020204030204" pitchFamily="34" charset="0"/>
              </a:rPr>
              <a:t>Cultural Modernism</a:t>
            </a:r>
          </a:p>
          <a:p>
            <a:r>
              <a:rPr lang="en-GB" sz="1900" b="1" dirty="0">
                <a:latin typeface="Calibri Light" panose="020F0302020204030204" pitchFamily="34" charset="0"/>
                <a:ea typeface="Calibri Light" panose="020F0302020204030204" pitchFamily="34" charset="0"/>
                <a:cs typeface="Calibri Light" panose="020F0302020204030204" pitchFamily="34" charset="0"/>
              </a:rPr>
              <a:t>Modernity</a:t>
            </a:r>
            <a:r>
              <a:rPr lang="en-GB" sz="1900" dirty="0">
                <a:latin typeface="Calibri Light" panose="020F0302020204030204" pitchFamily="34" charset="0"/>
                <a:ea typeface="Calibri Light" panose="020F0302020204030204" pitchFamily="34" charset="0"/>
                <a:cs typeface="Calibri Light" panose="020F0302020204030204" pitchFamily="34" charset="0"/>
              </a:rPr>
              <a:t>: the condition of being modern; the characteristics of the modern historical phase.</a:t>
            </a:r>
            <a:r>
              <a:rPr lang="en-GB" sz="2000" dirty="0">
                <a:latin typeface="Calibri Light" panose="020F0302020204030204" pitchFamily="34" charset="0"/>
                <a:ea typeface="Calibri Light" panose="020F0302020204030204" pitchFamily="34" charset="0"/>
                <a:cs typeface="Calibri Light" panose="020F0302020204030204" pitchFamily="34" charset="0"/>
              </a:rPr>
              <a:t> </a:t>
            </a:r>
          </a:p>
          <a:p>
            <a:pPr>
              <a:buNone/>
            </a:pPr>
            <a:r>
              <a:rPr lang="en-GB" sz="2000" i="1" dirty="0">
                <a:latin typeface="Calibri Light" panose="020F0302020204030204" pitchFamily="34" charset="0"/>
                <a:ea typeface="Calibri Light" panose="020F0302020204030204" pitchFamily="34" charset="0"/>
                <a:cs typeface="Calibri Light" panose="020F0302020204030204" pitchFamily="34" charset="0"/>
              </a:rPr>
              <a:t>The terms modernism and modernity are sometimes used as if they are the same, sometimes as if they are different. </a:t>
            </a:r>
          </a:p>
          <a:p>
            <a:pPr>
              <a:buNone/>
            </a:pPr>
            <a:r>
              <a:rPr lang="en-GB" sz="2000" i="1" dirty="0">
                <a:latin typeface="Calibri Light" panose="020F0302020204030204" pitchFamily="34" charset="0"/>
                <a:ea typeface="Calibri Light" panose="020F0302020204030204" pitchFamily="34" charset="0"/>
                <a:cs typeface="Calibri Light" panose="020F0302020204030204" pitchFamily="34" charset="0"/>
              </a:rPr>
              <a:t>If they are used in a different sense, then modernism usually applies to the arts</a:t>
            </a:r>
          </a:p>
          <a:p>
            <a:endParaRPr lang="en-GB" sz="1900" dirty="0"/>
          </a:p>
          <a:p>
            <a:endParaRPr lang="en-GB" sz="1900" dirty="0"/>
          </a:p>
          <a:p>
            <a:endParaRPr lang="en-US"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extLst>
      <p:ext uri="{BB962C8B-B14F-4D97-AF65-F5344CB8AC3E}">
        <p14:creationId xmlns:p14="http://schemas.microsoft.com/office/powerpoint/2010/main" val="696877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6CD52-7424-67CD-CCAD-8B4D85356C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4119F0-5B3C-E144-6BD2-6DFAEEBD9F20}"/>
              </a:ext>
            </a:extLst>
          </p:cNvPr>
          <p:cNvSpPr>
            <a:spLocks noGrp="1"/>
          </p:cNvSpPr>
          <p:nvPr>
            <p:ph type="title"/>
          </p:nvPr>
        </p:nvSpPr>
        <p:spPr/>
        <p:txBody>
          <a:bodyPr>
            <a:normAutofit/>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Astrology and the Modern world</a:t>
            </a:r>
            <a:endParaRPr lang="en-GB" dirty="0">
              <a:latin typeface="Cambria" pitchFamily="18" charset="0"/>
            </a:endParaRPr>
          </a:p>
        </p:txBody>
      </p:sp>
      <p:sp>
        <p:nvSpPr>
          <p:cNvPr id="3" name="Text Placeholder 2">
            <a:extLst>
              <a:ext uri="{FF2B5EF4-FFF2-40B4-BE49-F238E27FC236}">
                <a16:creationId xmlns:a16="http://schemas.microsoft.com/office/drawing/2014/main" id="{E2CFC3D7-3CC6-5AAA-AB24-6F15EEBBA42F}"/>
              </a:ext>
            </a:extLst>
          </p:cNvPr>
          <p:cNvSpPr>
            <a:spLocks noGrp="1"/>
          </p:cNvSpPr>
          <p:nvPr>
            <p:ph type="body" sz="half" idx="1"/>
          </p:nvPr>
        </p:nvSpPr>
        <p:spPr/>
        <p:txBody>
          <a:bodyPr>
            <a:normAutofit fontScale="77500" lnSpcReduction="20000"/>
          </a:bodyPr>
          <a:lstStyle/>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The standard position was set out by Theodor </a:t>
            </a:r>
            <a:r>
              <a:rPr lang="en-GB" dirty="0" err="1">
                <a:latin typeface="Calibri Light" panose="020F0302020204030204" pitchFamily="34" charset="0"/>
                <a:ea typeface="Calibri Light" panose="020F0302020204030204" pitchFamily="34" charset="0"/>
                <a:cs typeface="Calibri Light" panose="020F0302020204030204" pitchFamily="34" charset="0"/>
              </a:rPr>
              <a:t>Adorno</a:t>
            </a:r>
            <a:r>
              <a:rPr lang="en-GB" dirty="0">
                <a:latin typeface="Calibri Light" panose="020F0302020204030204" pitchFamily="34" charset="0"/>
                <a:ea typeface="Calibri Light" panose="020F0302020204030204" pitchFamily="34" charset="0"/>
                <a:cs typeface="Calibri Light" panose="020F0302020204030204" pitchFamily="34" charset="0"/>
              </a:rPr>
              <a:t>.</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Astrology is</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‘basically discordant with today’s universal state of enlightenment’.</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That is, astrology is at odds with modernity.</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a:buNone/>
            </a:pP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dirty="0" err="1">
                <a:latin typeface="Calibri Light" panose="020F0302020204030204" pitchFamily="34" charset="0"/>
                <a:ea typeface="Calibri Light" panose="020F0302020204030204" pitchFamily="34" charset="0"/>
                <a:cs typeface="Calibri Light" panose="020F0302020204030204" pitchFamily="34" charset="0"/>
              </a:rPr>
              <a:t>Adorno</a:t>
            </a:r>
            <a:r>
              <a:rPr lang="en-GB" dirty="0">
                <a:latin typeface="Calibri Light" panose="020F0302020204030204" pitchFamily="34" charset="0"/>
                <a:ea typeface="Calibri Light" panose="020F0302020204030204" pitchFamily="34" charset="0"/>
                <a:cs typeface="Calibri Light" panose="020F0302020204030204" pitchFamily="34" charset="0"/>
              </a:rPr>
              <a:t>, Theodor, </a:t>
            </a:r>
            <a:r>
              <a:rPr lang="en-GB" i="1" dirty="0">
                <a:latin typeface="Calibri Light" panose="020F0302020204030204" pitchFamily="34" charset="0"/>
                <a:ea typeface="Calibri Light" panose="020F0302020204030204" pitchFamily="34" charset="0"/>
                <a:cs typeface="Calibri Light" panose="020F0302020204030204" pitchFamily="34" charset="0"/>
              </a:rPr>
              <a:t>The Stars Down to Earth</a:t>
            </a:r>
            <a:r>
              <a:rPr lang="en-GB" dirty="0">
                <a:latin typeface="Calibri Light" panose="020F0302020204030204" pitchFamily="34" charset="0"/>
                <a:ea typeface="Calibri Light" panose="020F0302020204030204" pitchFamily="34" charset="0"/>
                <a:cs typeface="Calibri Light" panose="020F0302020204030204" pitchFamily="34" charset="0"/>
              </a:rPr>
              <a:t> (London: </a:t>
            </a:r>
            <a:r>
              <a:rPr lang="en-GB" dirty="0" err="1">
                <a:latin typeface="Calibri Light" panose="020F0302020204030204" pitchFamily="34" charset="0"/>
                <a:ea typeface="Calibri Light" panose="020F0302020204030204" pitchFamily="34" charset="0"/>
                <a:cs typeface="Calibri Light" panose="020F0302020204030204" pitchFamily="34" charset="0"/>
              </a:rPr>
              <a:t>Routledge</a:t>
            </a:r>
            <a:r>
              <a:rPr lang="en-GB" dirty="0">
                <a:latin typeface="Calibri Light" panose="020F0302020204030204" pitchFamily="34" charset="0"/>
                <a:ea typeface="Calibri Light" panose="020F0302020204030204" pitchFamily="34" charset="0"/>
                <a:cs typeface="Calibri Light" panose="020F0302020204030204" pitchFamily="34" charset="0"/>
              </a:rPr>
              <a:t>, 1994[1953]), p. 36.</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sp>
        <p:nvSpPr>
          <p:cNvPr id="4" name="Content Placeholder 3">
            <a:extLst>
              <a:ext uri="{FF2B5EF4-FFF2-40B4-BE49-F238E27FC236}">
                <a16:creationId xmlns:a16="http://schemas.microsoft.com/office/drawing/2014/main" id="{22D2249B-F399-D1B2-359B-B2FE04403A5B}"/>
              </a:ext>
            </a:extLst>
          </p:cNvPr>
          <p:cNvSpPr>
            <a:spLocks noGrp="1"/>
          </p:cNvSpPr>
          <p:nvPr>
            <p:ph sz="half" idx="2"/>
          </p:nvPr>
        </p:nvSpPr>
        <p:spPr/>
        <p:txBody>
          <a:bodyPr>
            <a:normAutofit fontScale="62500" lnSpcReduction="20000"/>
          </a:bodyPr>
          <a:lstStyle/>
          <a:p>
            <a:pPr>
              <a:buNone/>
              <a:defRPr/>
            </a:pPr>
            <a:r>
              <a:rPr lang="en-GB" sz="2900" dirty="0">
                <a:latin typeface="Calibri Light" panose="020F0302020204030204" pitchFamily="34" charset="0"/>
                <a:ea typeface="Calibri Light" panose="020F0302020204030204" pitchFamily="34" charset="0"/>
                <a:cs typeface="Calibri Light" panose="020F0302020204030204" pitchFamily="34" charset="0"/>
              </a:rPr>
              <a:t>Alan </a:t>
            </a:r>
            <a:r>
              <a:rPr lang="en-GB" sz="2900" dirty="0" err="1">
                <a:latin typeface="Calibri Light" panose="020F0302020204030204" pitchFamily="34" charset="0"/>
                <a:ea typeface="Calibri Light" panose="020F0302020204030204" pitchFamily="34" charset="0"/>
                <a:cs typeface="Calibri Light" panose="020F0302020204030204" pitchFamily="34" charset="0"/>
              </a:rPr>
              <a:t>Smithers</a:t>
            </a:r>
            <a:r>
              <a:rPr lang="en-GB" sz="2900" dirty="0">
                <a:latin typeface="Calibri Light" panose="020F0302020204030204" pitchFamily="34" charset="0"/>
                <a:ea typeface="Calibri Light" panose="020F0302020204030204" pitchFamily="34" charset="0"/>
                <a:cs typeface="Calibri Light" panose="020F0302020204030204" pitchFamily="34" charset="0"/>
              </a:rPr>
              <a:t>, Sydney Jones Professor of Education and Director of the Centre for Education and Employment Research at the University of Liverpool, in 2001:</a:t>
            </a:r>
            <a:endParaRPr lang="en-US" sz="2900" dirty="0">
              <a:latin typeface="Calibri Light" panose="020F0302020204030204" pitchFamily="34" charset="0"/>
              <a:ea typeface="Calibri Light" panose="020F0302020204030204" pitchFamily="34" charset="0"/>
              <a:cs typeface="Calibri Light" panose="020F0302020204030204" pitchFamily="34" charset="0"/>
            </a:endParaRPr>
          </a:p>
          <a:p>
            <a:pPr>
              <a:buNone/>
              <a:defRPr/>
            </a:pPr>
            <a:r>
              <a:rPr lang="en-GB" sz="2900" dirty="0">
                <a:latin typeface="Calibri Light" panose="020F0302020204030204" pitchFamily="34" charset="0"/>
                <a:ea typeface="Calibri Light" panose="020F0302020204030204" pitchFamily="34" charset="0"/>
                <a:cs typeface="Calibri Light" panose="020F0302020204030204" pitchFamily="34" charset="0"/>
              </a:rPr>
              <a:t> </a:t>
            </a:r>
            <a:endParaRPr lang="en-US" sz="2900" dirty="0">
              <a:latin typeface="Calibri Light" panose="020F0302020204030204" pitchFamily="34" charset="0"/>
              <a:ea typeface="Calibri Light" panose="020F0302020204030204" pitchFamily="34" charset="0"/>
              <a:cs typeface="Calibri Light" panose="020F0302020204030204" pitchFamily="34" charset="0"/>
            </a:endParaRPr>
          </a:p>
          <a:p>
            <a:pPr>
              <a:buNone/>
              <a:defRPr/>
            </a:pPr>
            <a:r>
              <a:rPr lang="en-GB" sz="2900" dirty="0">
                <a:latin typeface="Calibri Light" panose="020F0302020204030204" pitchFamily="34" charset="0"/>
                <a:ea typeface="Calibri Light" panose="020F0302020204030204" pitchFamily="34" charset="0"/>
                <a:cs typeface="Calibri Light" panose="020F0302020204030204" pitchFamily="34" charset="0"/>
              </a:rPr>
              <a:t>‘The continuing hold of astrology on the human psyche is curious’</a:t>
            </a:r>
          </a:p>
          <a:p>
            <a:pPr>
              <a:buNone/>
              <a:defRPr/>
            </a:pPr>
            <a:endParaRPr lang="en-US" sz="2900" dirty="0">
              <a:latin typeface="Calibri Light" panose="020F0302020204030204" pitchFamily="34" charset="0"/>
              <a:ea typeface="Calibri Light" panose="020F0302020204030204" pitchFamily="34" charset="0"/>
              <a:cs typeface="Calibri Light" panose="020F0302020204030204" pitchFamily="34" charset="0"/>
            </a:endParaRPr>
          </a:p>
          <a:p>
            <a:pPr>
              <a:buNone/>
              <a:defRPr/>
            </a:pPr>
            <a:r>
              <a:rPr lang="en-GB" sz="2900" dirty="0">
                <a:latin typeface="Calibri Light" panose="020F0302020204030204" pitchFamily="34" charset="0"/>
                <a:ea typeface="Calibri Light" panose="020F0302020204030204" pitchFamily="34" charset="0"/>
                <a:cs typeface="Calibri Light" panose="020F0302020204030204" pitchFamily="34" charset="0"/>
              </a:rPr>
              <a:t>Alan </a:t>
            </a:r>
            <a:r>
              <a:rPr lang="en-GB" sz="2900" dirty="0" err="1">
                <a:latin typeface="Calibri Light" panose="020F0302020204030204" pitchFamily="34" charset="0"/>
                <a:ea typeface="Calibri Light" panose="020F0302020204030204" pitchFamily="34" charset="0"/>
                <a:cs typeface="Calibri Light" panose="020F0302020204030204" pitchFamily="34" charset="0"/>
              </a:rPr>
              <a:t>Smithers</a:t>
            </a:r>
            <a:r>
              <a:rPr lang="en-GB" sz="2900" dirty="0">
                <a:latin typeface="Calibri Light" panose="020F0302020204030204" pitchFamily="34" charset="0"/>
                <a:ea typeface="Calibri Light" panose="020F0302020204030204" pitchFamily="34" charset="0"/>
                <a:cs typeface="Calibri Light" panose="020F0302020204030204" pitchFamily="34" charset="0"/>
              </a:rPr>
              <a:t>, ‘Astrology, like literature and music, can invest life with meaning’, The </a:t>
            </a:r>
            <a:r>
              <a:rPr lang="en-GB" sz="2900" i="1" dirty="0">
                <a:latin typeface="Calibri Light" panose="020F0302020204030204" pitchFamily="34" charset="0"/>
                <a:ea typeface="Calibri Light" panose="020F0302020204030204" pitchFamily="34" charset="0"/>
                <a:cs typeface="Calibri Light" panose="020F0302020204030204" pitchFamily="34" charset="0"/>
              </a:rPr>
              <a:t>Independent</a:t>
            </a:r>
            <a:r>
              <a:rPr lang="en-GB" sz="2900" dirty="0">
                <a:latin typeface="Calibri Light" panose="020F0302020204030204" pitchFamily="34" charset="0"/>
                <a:ea typeface="Calibri Light" panose="020F0302020204030204" pitchFamily="34" charset="0"/>
                <a:cs typeface="Calibri Light" panose="020F0302020204030204" pitchFamily="34" charset="0"/>
              </a:rPr>
              <a:t> Wednesday 4 April 2001, </a:t>
            </a:r>
            <a:r>
              <a:rPr lang="en-GB" sz="2900" u="sng" dirty="0">
                <a:latin typeface="Calibri Light" panose="020F0302020204030204" pitchFamily="34" charset="0"/>
                <a:ea typeface="Calibri Light" panose="020F0302020204030204" pitchFamily="34" charset="0"/>
                <a:cs typeface="Calibri Light" panose="020F0302020204030204" pitchFamily="34" charset="0"/>
                <a:hlinkClick r:id="rId2"/>
              </a:rPr>
              <a:t>http://www.rudolfhsmit.nl/h-chai2.htm</a:t>
            </a:r>
            <a:r>
              <a:rPr lang="en-GB" sz="2900" dirty="0">
                <a:latin typeface="Calibri Light" panose="020F0302020204030204" pitchFamily="34" charset="0"/>
                <a:ea typeface="Calibri Light" panose="020F0302020204030204" pitchFamily="34" charset="0"/>
                <a:cs typeface="Calibri Light" panose="020F0302020204030204" pitchFamily="34" charset="0"/>
              </a:rPr>
              <a:t>, accessed 4 March 2003.</a:t>
            </a:r>
            <a:endParaRPr lang="en-US" sz="2900" dirty="0">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5" name="Content Placeholder 5" descr="Adorno.jpg">
            <a:extLst>
              <a:ext uri="{FF2B5EF4-FFF2-40B4-BE49-F238E27FC236}">
                <a16:creationId xmlns:a16="http://schemas.microsoft.com/office/drawing/2014/main" id="{A10CE2C8-F3F0-7723-D748-4ACB9B4D74C3}"/>
              </a:ext>
            </a:extLst>
          </p:cNvPr>
          <p:cNvPicPr>
            <a:picLocks noChangeAspect="1"/>
          </p:cNvPicPr>
          <p:nvPr/>
        </p:nvPicPr>
        <p:blipFill>
          <a:blip r:embed="rId3" cstate="print"/>
          <a:srcRect/>
          <a:stretch>
            <a:fillRect/>
          </a:stretch>
        </p:blipFill>
        <p:spPr>
          <a:xfrm>
            <a:off x="5054847" y="5257800"/>
            <a:ext cx="1024464" cy="1365952"/>
          </a:xfrm>
          <a:prstGeom prst="rect">
            <a:avLst/>
          </a:prstGeom>
        </p:spPr>
      </p:pic>
      <p:pic>
        <p:nvPicPr>
          <p:cNvPr id="6" name="Content Placeholder 4" descr="Alan-Smithers.JPG">
            <a:extLst>
              <a:ext uri="{FF2B5EF4-FFF2-40B4-BE49-F238E27FC236}">
                <a16:creationId xmlns:a16="http://schemas.microsoft.com/office/drawing/2014/main" id="{E3A9D973-F864-B180-2006-D0DE193CEFD9}"/>
              </a:ext>
            </a:extLst>
          </p:cNvPr>
          <p:cNvPicPr>
            <a:picLocks noChangeAspect="1"/>
          </p:cNvPicPr>
          <p:nvPr/>
        </p:nvPicPr>
        <p:blipFill>
          <a:blip r:embed="rId4" cstate="print"/>
          <a:srcRect/>
          <a:stretch>
            <a:fillRect/>
          </a:stretch>
        </p:blipFill>
        <p:spPr>
          <a:xfrm>
            <a:off x="6300192" y="5229200"/>
            <a:ext cx="1141263" cy="1483750"/>
          </a:xfrm>
          <a:prstGeom prst="rect">
            <a:avLst/>
          </a:prstGeom>
        </p:spPr>
      </p:pic>
    </p:spTree>
    <p:extLst>
      <p:ext uri="{BB962C8B-B14F-4D97-AF65-F5344CB8AC3E}">
        <p14:creationId xmlns:p14="http://schemas.microsoft.com/office/powerpoint/2010/main" val="1576476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latin typeface="Calibri Light" panose="020F0302020204030204" pitchFamily="34" charset="0"/>
                <a:ea typeface="Calibri Light" panose="020F0302020204030204" pitchFamily="34" charset="0"/>
                <a:cs typeface="Calibri Light" panose="020F0302020204030204" pitchFamily="34" charset="0"/>
              </a:rPr>
              <a:t>The sociology </a:t>
            </a:r>
            <a:br>
              <a:rPr lang="en-GB" dirty="0">
                <a:latin typeface="Calibri Light" panose="020F0302020204030204" pitchFamily="34" charset="0"/>
                <a:ea typeface="Calibri Light" panose="020F0302020204030204" pitchFamily="34" charset="0"/>
                <a:cs typeface="Calibri Light" panose="020F0302020204030204" pitchFamily="34" charset="0"/>
              </a:rPr>
            </a:br>
            <a:r>
              <a:rPr lang="en-GB" dirty="0">
                <a:latin typeface="Calibri Light" panose="020F0302020204030204" pitchFamily="34" charset="0"/>
                <a:ea typeface="Calibri Light" panose="020F0302020204030204" pitchFamily="34" charset="0"/>
                <a:cs typeface="Calibri Light" panose="020F0302020204030204" pitchFamily="34" charset="0"/>
              </a:rPr>
              <a:t>of modern astrology</a:t>
            </a:r>
          </a:p>
        </p:txBody>
      </p:sp>
      <p:sp>
        <p:nvSpPr>
          <p:cNvPr id="3" name="Content Placeholder 2"/>
          <p:cNvSpPr>
            <a:spLocks noGrp="1"/>
          </p:cNvSpPr>
          <p:nvPr>
            <p:ph idx="1"/>
          </p:nvPr>
        </p:nvSpPr>
        <p:spPr/>
        <p:txBody>
          <a:bodyPr>
            <a:normAutofit fontScale="70000" lnSpcReduction="20000"/>
          </a:bodyPr>
          <a:lstStyle/>
          <a:p>
            <a:endParaRPr lang="en-GB" b="1" dirty="0">
              <a:latin typeface="Cambria" pitchFamily="18" charset="0"/>
            </a:endParaRPr>
          </a:p>
          <a:p>
            <a:pPr marL="0" indent="0">
              <a:buNone/>
            </a:pPr>
            <a:r>
              <a:rPr lang="en-GB" b="1" dirty="0">
                <a:latin typeface="Calibri Light" panose="020F0302020204030204" pitchFamily="34" charset="0"/>
                <a:ea typeface="Calibri Light" panose="020F0302020204030204" pitchFamily="34" charset="0"/>
                <a:cs typeface="Calibri Light" panose="020F0302020204030204" pitchFamily="34" charset="0"/>
              </a:rPr>
              <a:t>Astrology is </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 </a:t>
            </a:r>
          </a:p>
          <a:p>
            <a:pPr marL="0" indent="0">
              <a:buNone/>
            </a:pPr>
            <a:r>
              <a:rPr lang="en-GB" b="1" dirty="0">
                <a:latin typeface="Calibri Light" panose="020F0302020204030204" pitchFamily="34" charset="0"/>
                <a:ea typeface="Calibri Light" panose="020F0302020204030204" pitchFamily="34" charset="0"/>
                <a:cs typeface="Calibri Light" panose="020F0302020204030204" pitchFamily="34" charset="0"/>
              </a:rPr>
              <a:t>one among a number of potential </a:t>
            </a:r>
            <a:r>
              <a:rPr lang="en-GB" b="1" u="sng" dirty="0">
                <a:latin typeface="Calibri Light" panose="020F0302020204030204" pitchFamily="34" charset="0"/>
                <a:ea typeface="Calibri Light" panose="020F0302020204030204" pitchFamily="34" charset="0"/>
                <a:cs typeface="Calibri Light" panose="020F0302020204030204" pitchFamily="34" charset="0"/>
              </a:rPr>
              <a:t>compensatory activities </a:t>
            </a:r>
            <a:r>
              <a:rPr lang="en-GB" b="1" dirty="0">
                <a:latin typeface="Calibri Light" panose="020F0302020204030204" pitchFamily="34" charset="0"/>
                <a:ea typeface="Calibri Light" panose="020F0302020204030204" pitchFamily="34" charset="0"/>
                <a:cs typeface="Calibri Light" panose="020F0302020204030204" pitchFamily="34" charset="0"/>
              </a:rPr>
              <a:t>that may be attractive to individuals who are </a:t>
            </a:r>
            <a:r>
              <a:rPr lang="en-GB" b="1" u="sng" dirty="0">
                <a:latin typeface="Calibri Light" panose="020F0302020204030204" pitchFamily="34" charset="0"/>
                <a:ea typeface="Calibri Light" panose="020F0302020204030204" pitchFamily="34" charset="0"/>
                <a:cs typeface="Calibri Light" panose="020F0302020204030204" pitchFamily="34" charset="0"/>
              </a:rPr>
              <a:t>struggling to come to terms with the uncertainties of life </a:t>
            </a:r>
            <a:r>
              <a:rPr lang="en-GB" b="1" dirty="0">
                <a:latin typeface="Calibri Light" panose="020F0302020204030204" pitchFamily="34" charset="0"/>
                <a:ea typeface="Calibri Light" panose="020F0302020204030204" pitchFamily="34" charset="0"/>
                <a:cs typeface="Calibri Light" panose="020F0302020204030204" pitchFamily="34" charset="0"/>
              </a:rPr>
              <a:t>in </a:t>
            </a:r>
            <a:r>
              <a:rPr lang="en-GB" b="1" u="sng" dirty="0">
                <a:latin typeface="Calibri Light" panose="020F0302020204030204" pitchFamily="34" charset="0"/>
                <a:ea typeface="Calibri Light" panose="020F0302020204030204" pitchFamily="34" charset="0"/>
                <a:cs typeface="Calibri Light" panose="020F0302020204030204" pitchFamily="34" charset="0"/>
              </a:rPr>
              <a:t>late modernity</a:t>
            </a:r>
            <a:r>
              <a:rPr lang="en-GB" dirty="0">
                <a:latin typeface="Calibri Light" panose="020F0302020204030204" pitchFamily="34" charset="0"/>
                <a:ea typeface="Calibri Light" panose="020F0302020204030204" pitchFamily="34" charset="0"/>
                <a:cs typeface="Calibri Light" panose="020F0302020204030204" pitchFamily="34" charset="0"/>
              </a:rPr>
              <a:t>… belief in astrology is prevalent among particular social groups; groups which, as we have indicated, may be experiencing difficulty in accommodating their religious feelings to life in an uncertain post-industrial culture. Paradoxical as it may seem, therefore, we conclude that </a:t>
            </a:r>
            <a:r>
              <a:rPr lang="en-GB" b="1" dirty="0">
                <a:latin typeface="Calibri Light" panose="020F0302020204030204" pitchFamily="34" charset="0"/>
                <a:ea typeface="Calibri Light" panose="020F0302020204030204" pitchFamily="34" charset="0"/>
                <a:cs typeface="Calibri Light" panose="020F0302020204030204" pitchFamily="34" charset="0"/>
              </a:rPr>
              <a:t>popular belief in astrology may be part and parcel of </a:t>
            </a:r>
            <a:r>
              <a:rPr lang="en-GB" b="1" u="sng" dirty="0">
                <a:latin typeface="Calibri Light" panose="020F0302020204030204" pitchFamily="34" charset="0"/>
                <a:ea typeface="Calibri Light" panose="020F0302020204030204" pitchFamily="34" charset="0"/>
                <a:cs typeface="Calibri Light" panose="020F0302020204030204" pitchFamily="34" charset="0"/>
              </a:rPr>
              <a:t>late modernity</a:t>
            </a:r>
            <a:r>
              <a:rPr lang="en-GB" b="1" dirty="0">
                <a:latin typeface="Calibri Light" panose="020F0302020204030204" pitchFamily="34" charset="0"/>
                <a:ea typeface="Calibri Light" panose="020F0302020204030204" pitchFamily="34" charset="0"/>
                <a:cs typeface="Calibri Light" panose="020F0302020204030204" pitchFamily="34" charset="0"/>
              </a:rPr>
              <a:t> itself.</a:t>
            </a:r>
            <a:r>
              <a:rPr lang="en-US" b="1" dirty="0">
                <a:latin typeface="Calibri Light" panose="020F0302020204030204" pitchFamily="34" charset="0"/>
                <a:ea typeface="Calibri Light" panose="020F0302020204030204" pitchFamily="34" charset="0"/>
                <a:cs typeface="Calibri Light" panose="020F0302020204030204" pitchFamily="34" charset="0"/>
              </a:rPr>
              <a:t> </a:t>
            </a:r>
            <a:endParaRPr lang="en-GB" b="1"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r>
              <a:rPr lang="en-US" sz="2300" dirty="0">
                <a:latin typeface="Calibri Light" panose="020F0302020204030204" pitchFamily="34" charset="0"/>
                <a:ea typeface="Calibri Light" panose="020F0302020204030204" pitchFamily="34" charset="0"/>
                <a:cs typeface="Calibri Light" panose="020F0302020204030204" pitchFamily="34" charset="0"/>
              </a:rPr>
              <a:t>John Bauer and Martin Durant, ‘British Public Perceptions of Astrology: An Approach from the Sociology of Knowledge’, Culture and Cosmos 1, no. 1 (1997): p. 69.</a:t>
            </a:r>
            <a:endParaRPr lang="en-GB" sz="2300" dirty="0">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4" name="Picture 3"/>
          <p:cNvPicPr/>
          <p:nvPr/>
        </p:nvPicPr>
        <p:blipFill>
          <a:blip r:embed="rId2" cstate="print"/>
          <a:srcRect l="7408" t="27762" r="81651" b="54618"/>
          <a:stretch>
            <a:fillRect/>
          </a:stretch>
        </p:blipFill>
        <p:spPr bwMode="auto">
          <a:xfrm>
            <a:off x="5148064" y="1"/>
            <a:ext cx="3995936" cy="2060848"/>
          </a:xfrm>
          <a:prstGeom prst="rect">
            <a:avLst/>
          </a:prstGeom>
          <a:noFill/>
          <a:ln w="9525">
            <a:noFill/>
            <a:miter lim="800000"/>
            <a:headEnd/>
            <a:tailEnd/>
          </a:ln>
        </p:spPr>
      </p:pic>
      <p:pic>
        <p:nvPicPr>
          <p:cNvPr id="5" name="Picture 4" descr="9af85b45-73d3-4114-b689-ef34bc31dd8c.jpg"/>
          <p:cNvPicPr>
            <a:picLocks noChangeAspect="1"/>
          </p:cNvPicPr>
          <p:nvPr/>
        </p:nvPicPr>
        <p:blipFill>
          <a:blip r:embed="rId3" cstate="print"/>
          <a:stretch>
            <a:fillRect/>
          </a:stretch>
        </p:blipFill>
        <p:spPr>
          <a:xfrm>
            <a:off x="3275856" y="5955621"/>
            <a:ext cx="2592288" cy="90237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Key Characteristics of the Modern are </a:t>
            </a:r>
            <a:r>
              <a:rPr lang="en-GB" i="1" dirty="0">
                <a:latin typeface="Calibri Light" panose="020F0302020204030204" pitchFamily="34" charset="0"/>
                <a:ea typeface="Calibri Light" panose="020F0302020204030204" pitchFamily="34" charset="0"/>
                <a:cs typeface="Calibri Light" panose="020F0302020204030204" pitchFamily="34" charset="0"/>
              </a:rPr>
              <a:t>supposed</a:t>
            </a:r>
            <a:r>
              <a:rPr lang="en-GB" dirty="0">
                <a:latin typeface="Calibri Light" panose="020F0302020204030204" pitchFamily="34" charset="0"/>
                <a:ea typeface="Calibri Light" panose="020F0302020204030204" pitchFamily="34" charset="0"/>
                <a:cs typeface="Calibri Light" panose="020F0302020204030204" pitchFamily="34" charset="0"/>
              </a:rPr>
              <a:t> to be</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4" name="Content Placeholder 3"/>
          <p:cNvSpPr>
            <a:spLocks noGrp="1"/>
          </p:cNvSpPr>
          <p:nvPr>
            <p:ph sz="half" idx="1"/>
          </p:nvPr>
        </p:nvSpPr>
        <p:spPr/>
        <p:txBody>
          <a:bodyPr>
            <a:normAutofit fontScale="40000" lnSpcReduction="20000"/>
          </a:bodyPr>
          <a:lstStyle/>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All or some of the following:</a:t>
            </a:r>
          </a:p>
          <a:p>
            <a:endParaRPr lang="en-GB" sz="3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Historically, emerged from the 18</a:t>
            </a:r>
            <a:r>
              <a:rPr lang="en-GB" sz="30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3000" dirty="0">
                <a:latin typeface="Calibri Light" panose="020F0302020204030204" pitchFamily="34" charset="0"/>
                <a:ea typeface="Calibri Light" panose="020F0302020204030204" pitchFamily="34" charset="0"/>
                <a:cs typeface="Calibri Light" panose="020F0302020204030204" pitchFamily="34" charset="0"/>
              </a:rPr>
              <a:t> c Enlightenment</a:t>
            </a:r>
            <a:endParaRPr lang="en-US" sz="3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The belief in the creation of a new, better world. </a:t>
            </a:r>
            <a:endParaRPr lang="en-US" sz="3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Rejects tradition.</a:t>
            </a:r>
            <a:endParaRPr lang="en-US" sz="3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Assumes single truth (monist) and a ‘grand’, or ‘</a:t>
            </a:r>
            <a:r>
              <a:rPr lang="en-GB" sz="3000" u="sng" dirty="0" err="1">
                <a:latin typeface="Calibri Light" panose="020F0302020204030204" pitchFamily="34" charset="0"/>
                <a:ea typeface="Calibri Light" panose="020F0302020204030204" pitchFamily="34" charset="0"/>
                <a:cs typeface="Calibri Light" panose="020F0302020204030204" pitchFamily="34" charset="0"/>
              </a:rPr>
              <a:t>metanarrative</a:t>
            </a:r>
            <a:r>
              <a:rPr lang="en-GB" sz="3000" dirty="0">
                <a:latin typeface="Calibri Light" panose="020F0302020204030204" pitchFamily="34" charset="0"/>
                <a:ea typeface="Calibri Light" panose="020F0302020204030204" pitchFamily="34" charset="0"/>
                <a:cs typeface="Calibri Light" panose="020F0302020204030204" pitchFamily="34" charset="0"/>
              </a:rPr>
              <a:t>’ in history (e.g., </a:t>
            </a:r>
            <a:r>
              <a:rPr lang="en-GB" sz="3000" u="sng" dirty="0">
                <a:latin typeface="Calibri Light" panose="020F0302020204030204" pitchFamily="34" charset="0"/>
                <a:ea typeface="Calibri Light" panose="020F0302020204030204" pitchFamily="34" charset="0"/>
                <a:cs typeface="Calibri Light" panose="020F0302020204030204" pitchFamily="34" charset="0"/>
              </a:rPr>
              <a:t>progress; evolution</a:t>
            </a:r>
            <a:r>
              <a:rPr lang="en-GB" sz="3000" dirty="0">
                <a:latin typeface="Calibri Light" panose="020F0302020204030204" pitchFamily="34" charset="0"/>
                <a:ea typeface="Calibri Light" panose="020F0302020204030204" pitchFamily="34" charset="0"/>
                <a:cs typeface="Calibri Light" panose="020F0302020204030204" pitchFamily="34" charset="0"/>
              </a:rPr>
              <a:t>).</a:t>
            </a:r>
            <a:endParaRPr lang="en-US" sz="3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The search for the ‘real’. The belief that the real can be objectively described (= science; positivism)</a:t>
            </a: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Often assumed to be secular, materialistic, </a:t>
            </a:r>
            <a:r>
              <a:rPr lang="en-GB" sz="3000" dirty="0" err="1">
                <a:latin typeface="Calibri Light" panose="020F0302020204030204" pitchFamily="34" charset="0"/>
                <a:ea typeface="Calibri Light" panose="020F0302020204030204" pitchFamily="34" charset="0"/>
                <a:cs typeface="Calibri Light" panose="020F0302020204030204" pitchFamily="34" charset="0"/>
              </a:rPr>
              <a:t>scientistic</a:t>
            </a:r>
            <a:r>
              <a:rPr lang="en-GB" sz="3000" dirty="0">
                <a:latin typeface="Calibri Light" panose="020F0302020204030204" pitchFamily="34" charset="0"/>
                <a:ea typeface="Calibri Light" panose="020F0302020204030204" pitchFamily="34" charset="0"/>
                <a:cs typeface="Calibri Light" panose="020F0302020204030204" pitchFamily="34" charset="0"/>
              </a:rPr>
              <a:t>**, positivist.</a:t>
            </a:r>
          </a:p>
          <a:p>
            <a:pPr>
              <a:buNone/>
            </a:pPr>
            <a:r>
              <a:rPr lang="en-US" sz="3000" dirty="0">
                <a:latin typeface="Calibri Light" panose="020F0302020204030204" pitchFamily="34" charset="0"/>
                <a:ea typeface="Calibri Light" panose="020F0302020204030204" pitchFamily="34" charset="0"/>
                <a:cs typeface="Calibri Light" panose="020F0302020204030204" pitchFamily="34" charset="0"/>
              </a:rPr>
              <a:t>Promises individuals “freedom, equality, justice, the good life, prosperity,” and emancipation from ignorance.</a:t>
            </a: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Industrialisation, mass-production, urbanisation</a:t>
            </a: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Technology</a:t>
            </a:r>
          </a:p>
          <a:p>
            <a:pPr>
              <a:buNone/>
            </a:pPr>
            <a:r>
              <a:rPr lang="en-GB" sz="3000" dirty="0">
                <a:latin typeface="Calibri Light" panose="020F0302020204030204" pitchFamily="34" charset="0"/>
                <a:ea typeface="Calibri Light" panose="020F0302020204030204" pitchFamily="34" charset="0"/>
                <a:cs typeface="Calibri Light" panose="020F0302020204030204" pitchFamily="34" charset="0"/>
              </a:rPr>
              <a:t>Materialism</a:t>
            </a:r>
          </a:p>
          <a:p>
            <a:pPr>
              <a:buNone/>
            </a:pPr>
            <a:r>
              <a:rPr lang="en-US" sz="3000" dirty="0">
                <a:latin typeface="Calibri Light" panose="020F0302020204030204" pitchFamily="34" charset="0"/>
                <a:ea typeface="Calibri Light" panose="020F0302020204030204" pitchFamily="34" charset="0"/>
                <a:cs typeface="Calibri Light" panose="020F0302020204030204" pitchFamily="34" charset="0"/>
              </a:rPr>
              <a:t>(hence supposedly hostile to religion, spirituality and esotericism)</a:t>
            </a:r>
          </a:p>
          <a:p>
            <a:pPr>
              <a:buNone/>
            </a:pPr>
            <a:r>
              <a:rPr lang="en-US" sz="3000" dirty="0">
                <a:latin typeface="Calibri Light" panose="020F0302020204030204" pitchFamily="34" charset="0"/>
                <a:ea typeface="Calibri Light" panose="020F0302020204030204" pitchFamily="34" charset="0"/>
                <a:cs typeface="Calibri Light" panose="020F0302020204030204" pitchFamily="34" charset="0"/>
              </a:rPr>
              <a:t>**scientism = the ideological belief that modern science can answer all questions and solve all problems.</a:t>
            </a:r>
          </a:p>
          <a:p>
            <a:pPr marL="0" indent="0">
              <a:buNone/>
            </a:pPr>
            <a:r>
              <a:rPr lang="en-US" sz="3000" dirty="0">
                <a:effectLst/>
                <a:latin typeface="Calibri Light" panose="020F0302020204030204" pitchFamily="34" charset="0"/>
                <a:ea typeface="Calibri Light" panose="020F0302020204030204" pitchFamily="34" charset="0"/>
                <a:cs typeface="Calibri Light" panose="020F0302020204030204" pitchFamily="34" charset="0"/>
              </a:rPr>
              <a:t>Childs, Peter, </a:t>
            </a:r>
            <a:r>
              <a:rPr lang="en-US" sz="3000" i="1" dirty="0">
                <a:effectLst/>
                <a:latin typeface="Calibri Light" panose="020F0302020204030204" pitchFamily="34" charset="0"/>
                <a:ea typeface="Calibri Light" panose="020F0302020204030204" pitchFamily="34" charset="0"/>
                <a:cs typeface="Calibri Light" panose="020F0302020204030204" pitchFamily="34" charset="0"/>
              </a:rPr>
              <a:t>Modernism</a:t>
            </a:r>
            <a:r>
              <a:rPr lang="en-US" sz="3000" dirty="0">
                <a:effectLst/>
                <a:latin typeface="Calibri Light" panose="020F0302020204030204" pitchFamily="34" charset="0"/>
                <a:ea typeface="Calibri Light" panose="020F0302020204030204" pitchFamily="34" charset="0"/>
                <a:cs typeface="Calibri Light" panose="020F0302020204030204" pitchFamily="34" charset="0"/>
              </a:rPr>
              <a:t> (London: Routledge, 2005), p.p. 17-18.</a:t>
            </a:r>
            <a:endParaRPr lang="en-GB" sz="30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US" dirty="0"/>
          </a:p>
        </p:txBody>
      </p:sp>
      <p:pic>
        <p:nvPicPr>
          <p:cNvPr id="7" name="Content Placeholder 6" descr="Graphical user interface&#10;&#10;Description automatically generated">
            <a:extLst>
              <a:ext uri="{FF2B5EF4-FFF2-40B4-BE49-F238E27FC236}">
                <a16:creationId xmlns:a16="http://schemas.microsoft.com/office/drawing/2014/main" id="{75260C6F-34B6-459B-A1B0-27FEF7BAAC2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777212"/>
            <a:ext cx="2150889" cy="3303575"/>
          </a:xfrm>
        </p:spPr>
      </p:pic>
      <p:pic>
        <p:nvPicPr>
          <p:cNvPr id="5" name="Picture 4" descr="C:\Users\Liz\Dropbox\SEAC 2016\Artwork\UWTSD Logo_200dpi.jpg"/>
          <p:cNvPicPr>
            <a:picLocks noChangeAspect="1" noChangeArrowheads="1"/>
          </p:cNvPicPr>
          <p:nvPr/>
        </p:nvPicPr>
        <p:blipFill>
          <a:blip r:embed="rId3" cstate="print"/>
          <a:srcRect/>
          <a:stretch>
            <a:fillRect/>
          </a:stretch>
        </p:blipFill>
        <p:spPr bwMode="auto">
          <a:xfrm>
            <a:off x="7164288" y="6021288"/>
            <a:ext cx="1660659" cy="637828"/>
          </a:xfrm>
          <a:prstGeom prst="rect">
            <a:avLst/>
          </a:prstGeom>
          <a:noFill/>
          <a:ln w="9525">
            <a:noFill/>
            <a:miter lim="800000"/>
            <a:headEnd/>
            <a:tailEnd/>
          </a:ln>
        </p:spPr>
      </p:pic>
      <p:pic>
        <p:nvPicPr>
          <p:cNvPr id="9" name="Picture 8" descr="A picture containing person, person, indoor, posing&#10;&#10;Description automatically generated">
            <a:extLst>
              <a:ext uri="{FF2B5EF4-FFF2-40B4-BE49-F238E27FC236}">
                <a16:creationId xmlns:a16="http://schemas.microsoft.com/office/drawing/2014/main" id="{CDA0171A-5421-4F88-A41D-AEE9E7741B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74840" y="4257746"/>
            <a:ext cx="1237655" cy="164608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Modern</a:t>
            </a:r>
            <a:r>
              <a:rPr lang="en-GB" i="1" dirty="0">
                <a:latin typeface="Calibri Light" panose="020F0302020204030204" pitchFamily="34" charset="0"/>
                <a:ea typeface="Calibri Light" panose="020F0302020204030204" pitchFamily="34" charset="0"/>
                <a:cs typeface="Calibri Light" panose="020F0302020204030204" pitchFamily="34" charset="0"/>
              </a:rPr>
              <a:t>ism</a:t>
            </a:r>
          </a:p>
        </p:txBody>
      </p:sp>
      <p:sp>
        <p:nvSpPr>
          <p:cNvPr id="3" name="Content Placeholder 2"/>
          <p:cNvSpPr>
            <a:spLocks noGrp="1"/>
          </p:cNvSpPr>
          <p:nvPr>
            <p:ph idx="1"/>
          </p:nvPr>
        </p:nvSpPr>
        <p:spPr/>
        <p:txBody>
          <a:bodyPr>
            <a:noAutofit/>
          </a:bodyPr>
          <a:lstStyle/>
          <a:p>
            <a:pPr>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The Tate  Gallery : ‘Modernism refers to the broad movement in Western arts and literature that gathered pace from around 1850, and is characterised by a deliberate rejection of the styles of the past; emphasising instead innovation and experimentation in forms, materials and techniques in order to create artworks that better reflected modern society’. It is ‘</a:t>
            </a:r>
            <a:r>
              <a:rPr lang="en-GB" sz="1800" b="1" dirty="0">
                <a:latin typeface="Calibri Light" panose="020F0302020204030204" pitchFamily="34" charset="0"/>
                <a:ea typeface="Calibri Light" panose="020F0302020204030204" pitchFamily="34" charset="0"/>
                <a:cs typeface="Calibri Light" panose="020F0302020204030204" pitchFamily="34" charset="0"/>
              </a:rPr>
              <a:t>associated with ideal visions of human life and society and a belief in progress,’ it is often influenced by social and political agendas and the desire to create a better life which involves constant innovation and experimentation. </a:t>
            </a:r>
          </a:p>
          <a:p>
            <a:pPr>
              <a:buNone/>
            </a:pPr>
            <a:endParaRPr lang="en-GB" sz="18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1800" dirty="0" err="1">
                <a:latin typeface="Calibri Light" panose="020F0302020204030204" pitchFamily="34" charset="0"/>
                <a:ea typeface="Calibri Light" panose="020F0302020204030204" pitchFamily="34" charset="0"/>
                <a:cs typeface="Calibri Light" panose="020F0302020204030204" pitchFamily="34" charset="0"/>
              </a:rPr>
              <a:t>Tate,'Modernism</a:t>
            </a:r>
            <a:r>
              <a:rPr lang="en-GB" sz="1800" dirty="0">
                <a:latin typeface="Calibri Light" panose="020F0302020204030204" pitchFamily="34" charset="0"/>
                <a:ea typeface="Calibri Light" panose="020F0302020204030204" pitchFamily="34" charset="0"/>
                <a:cs typeface="Calibri Light" panose="020F0302020204030204" pitchFamily="34" charset="0"/>
              </a:rPr>
              <a:t> ' http://www.tate.org.uk/learn/online-resources/glossary/m/modernism [accessed 18 March 2016]</a:t>
            </a:r>
          </a:p>
          <a:p>
            <a:pPr>
              <a:buNone/>
            </a:pPr>
            <a:endParaRPr lang="en-GB" sz="18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Tate Modern and Tate Britain are two of the major art galleries in London. The Tate therefore can claim to make authoritative definitions of any art movement.</a:t>
            </a:r>
          </a:p>
        </p:txBody>
      </p:sp>
      <p:pic>
        <p:nvPicPr>
          <p:cNvPr id="4" name="Picture 3" descr="250px-Tate_modern_london_2001_03.jpg"/>
          <p:cNvPicPr>
            <a:picLocks noChangeAspect="1"/>
          </p:cNvPicPr>
          <p:nvPr/>
        </p:nvPicPr>
        <p:blipFill>
          <a:blip r:embed="rId2" cstate="print"/>
          <a:stretch>
            <a:fillRect/>
          </a:stretch>
        </p:blipFill>
        <p:spPr>
          <a:xfrm>
            <a:off x="6588224" y="188640"/>
            <a:ext cx="2379588" cy="133256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0B88-FBBF-4557-8A11-9F9276679BD8}"/>
              </a:ext>
            </a:extLst>
          </p:cNvPr>
          <p:cNvSpPr>
            <a:spLocks noGrp="1"/>
          </p:cNvSpPr>
          <p:nvPr>
            <p:ph type="title"/>
          </p:nvPr>
        </p:nvSpPr>
        <p:spPr/>
        <p:txBody>
          <a:bodyPr/>
          <a:lstStyle/>
          <a:p>
            <a:r>
              <a:rPr lang="en-GB" dirty="0" err="1">
                <a:latin typeface="Calibri Light" panose="020F0302020204030204" pitchFamily="34" charset="0"/>
                <a:ea typeface="Calibri Light" panose="020F0302020204030204" pitchFamily="34" charset="0"/>
                <a:cs typeface="Calibri Light" panose="020F0302020204030204" pitchFamily="34" charset="0"/>
              </a:rPr>
              <a:t>Modernismo</a:t>
            </a:r>
            <a:r>
              <a:rPr lang="en-GB" dirty="0">
                <a:latin typeface="Calibri Light" panose="020F0302020204030204" pitchFamily="34" charset="0"/>
                <a:ea typeface="Calibri Light" panose="020F0302020204030204" pitchFamily="34" charset="0"/>
                <a:cs typeface="Calibri Light" panose="020F0302020204030204" pitchFamily="34" charset="0"/>
              </a:rPr>
              <a:t> - </a:t>
            </a:r>
            <a:r>
              <a:rPr lang="en-GB" dirty="0" err="1">
                <a:latin typeface="Calibri Light" panose="020F0302020204030204" pitchFamily="34" charset="0"/>
                <a:ea typeface="Calibri Light" panose="020F0302020204030204" pitchFamily="34" charset="0"/>
                <a:cs typeface="Calibri Light" panose="020F0302020204030204" pitchFamily="34" charset="0"/>
              </a:rPr>
              <a:t>Modernisme</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BD7D00F6-B919-428D-9C37-4977E572100B}"/>
              </a:ext>
            </a:extLst>
          </p:cNvPr>
          <p:cNvSpPr>
            <a:spLocks noGrp="1"/>
          </p:cNvSpPr>
          <p:nvPr>
            <p:ph sz="half" idx="1"/>
          </p:nvPr>
        </p:nvSpPr>
        <p:spPr/>
        <p:txBody>
          <a:bodyPr>
            <a:normAutofit fontScale="55000" lnSpcReduction="20000"/>
          </a:bodyPr>
          <a:lstStyle/>
          <a:p>
            <a:pPr marL="0" indent="0">
              <a:buNone/>
            </a:pPr>
            <a:r>
              <a:rPr lang="es-ES" dirty="0">
                <a:latin typeface="Calibri Light" panose="020F0302020204030204" pitchFamily="34" charset="0"/>
                <a:ea typeface="Calibri Light" panose="020F0302020204030204" pitchFamily="34" charset="0"/>
                <a:cs typeface="Calibri Light" panose="020F0302020204030204" pitchFamily="34" charset="0"/>
              </a:rPr>
              <a:t>Como casi siempre que se origina una corriente nueva, el modernismo nace con la intención de crear un arte nuevo, libre y moderno suponiendo una ruptura con todo lo anterior. Quiere alejarse tanto de las tradiciones academicista (como el historicismo) como de los rupturistas (realismo o impresionismo)</a:t>
            </a:r>
          </a:p>
          <a:p>
            <a:pPr marL="0" indent="0">
              <a:buNone/>
            </a:pPr>
            <a:r>
              <a:rPr lang="es-ES" dirty="0">
                <a:latin typeface="Calibri Light" panose="020F0302020204030204" pitchFamily="34" charset="0"/>
                <a:ea typeface="Calibri Light" panose="020F0302020204030204" pitchFamily="34" charset="0"/>
                <a:cs typeface="Calibri Light" panose="020F0302020204030204" pitchFamily="34" charset="0"/>
              </a:rPr>
              <a:t>https://www.casabatllo.es/antoni-gaudi/barcelona/modernismo/</a:t>
            </a:r>
          </a:p>
          <a:p>
            <a:pPr marL="0" indent="0">
              <a:buNone/>
            </a:pPr>
            <a:endParaRPr lang="en-GB"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i="1" dirty="0">
                <a:latin typeface="Calibri Light" panose="020F0302020204030204" pitchFamily="34" charset="0"/>
                <a:ea typeface="Calibri Light" panose="020F0302020204030204" pitchFamily="34" charset="0"/>
                <a:cs typeface="Calibri Light" panose="020F0302020204030204" pitchFamily="34" charset="0"/>
              </a:rPr>
              <a:t>(As almost always when a new trend originates, </a:t>
            </a:r>
            <a:r>
              <a:rPr lang="en-GB" b="1" i="1" dirty="0">
                <a:latin typeface="Calibri Light" panose="020F0302020204030204" pitchFamily="34" charset="0"/>
                <a:ea typeface="Calibri Light" panose="020F0302020204030204" pitchFamily="34" charset="0"/>
                <a:cs typeface="Calibri Light" panose="020F0302020204030204" pitchFamily="34" charset="0"/>
              </a:rPr>
              <a:t>modernism was born with the intention of creating a new, free and modern art, supposing a break with everything before it. </a:t>
            </a:r>
            <a:r>
              <a:rPr lang="en-GB" i="1" dirty="0">
                <a:latin typeface="Calibri Light" panose="020F0302020204030204" pitchFamily="34" charset="0"/>
                <a:ea typeface="Calibri Light" panose="020F0302020204030204" pitchFamily="34" charset="0"/>
                <a:cs typeface="Calibri Light" panose="020F0302020204030204" pitchFamily="34" charset="0"/>
              </a:rPr>
              <a:t>He wants to move away from both academic traditions (such as historicism) and </a:t>
            </a:r>
            <a:r>
              <a:rPr lang="en-GB" i="1" dirty="0" err="1">
                <a:latin typeface="Calibri Light" panose="020F0302020204030204" pitchFamily="34" charset="0"/>
                <a:ea typeface="Calibri Light" panose="020F0302020204030204" pitchFamily="34" charset="0"/>
                <a:cs typeface="Calibri Light" panose="020F0302020204030204" pitchFamily="34" charset="0"/>
              </a:rPr>
              <a:t>rupturists</a:t>
            </a:r>
            <a:r>
              <a:rPr lang="en-GB" i="1" dirty="0">
                <a:latin typeface="Calibri Light" panose="020F0302020204030204" pitchFamily="34" charset="0"/>
                <a:ea typeface="Calibri Light" panose="020F0302020204030204" pitchFamily="34" charset="0"/>
                <a:cs typeface="Calibri Light" panose="020F0302020204030204" pitchFamily="34" charset="0"/>
              </a:rPr>
              <a:t> (realism or impressionism))</a:t>
            </a:r>
          </a:p>
          <a:p>
            <a:pPr marL="0" indent="0">
              <a:buNone/>
            </a:pPr>
            <a:endParaRPr lang="en-GB" i="1"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Art Nouveau: poster by Alphonse </a:t>
            </a:r>
            <a:r>
              <a:rPr lang="en-GB" dirty="0" err="1">
                <a:latin typeface="Calibri Light" panose="020F0302020204030204" pitchFamily="34" charset="0"/>
                <a:ea typeface="Calibri Light" panose="020F0302020204030204" pitchFamily="34" charset="0"/>
                <a:cs typeface="Calibri Light" panose="020F0302020204030204" pitchFamily="34" charset="0"/>
              </a:rPr>
              <a:t>Mucha</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Note: lots of decoration!! </a:t>
            </a:r>
            <a:endParaRPr lang="es-ES" dirty="0">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6" name="Content Placeholder 5" descr="A picture containing text, fabric&#10;&#10;Description automatically generated">
            <a:extLst>
              <a:ext uri="{FF2B5EF4-FFF2-40B4-BE49-F238E27FC236}">
                <a16:creationId xmlns:a16="http://schemas.microsoft.com/office/drawing/2014/main" id="{8AD05E59-A8CD-43E9-A549-0319763317A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68207" y="1600200"/>
            <a:ext cx="3398586" cy="4525963"/>
          </a:xfrm>
        </p:spPr>
      </p:pic>
    </p:spTree>
    <p:extLst>
      <p:ext uri="{BB962C8B-B14F-4D97-AF65-F5344CB8AC3E}">
        <p14:creationId xmlns:p14="http://schemas.microsoft.com/office/powerpoint/2010/main" val="1761958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Questions: what about modern art?</a:t>
            </a:r>
            <a:endParaRPr lang="en-US" dirty="0">
              <a:latin typeface="Cambria" pitchFamily="18" charset="0"/>
            </a:endParaRPr>
          </a:p>
        </p:txBody>
      </p:sp>
      <p:pic>
        <p:nvPicPr>
          <p:cNvPr id="6" name="Content Placeholder 5" descr="Miro 1940 Personages in the Night Guided by the Phosphorescent Tracks of Snails.jpg"/>
          <p:cNvPicPr>
            <a:picLocks noGrp="1" noChangeAspect="1"/>
          </p:cNvPicPr>
          <p:nvPr>
            <p:ph sz="half" idx="1"/>
          </p:nvPr>
        </p:nvPicPr>
        <p:blipFill>
          <a:blip r:embed="rId2" cstate="print"/>
          <a:stretch>
            <a:fillRect/>
          </a:stretch>
        </p:blipFill>
        <p:spPr>
          <a:xfrm>
            <a:off x="457200" y="2188538"/>
            <a:ext cx="4038600" cy="3349286"/>
          </a:xfrm>
        </p:spPr>
      </p:pic>
      <p:sp>
        <p:nvSpPr>
          <p:cNvPr id="5" name="Content Placeholder 4"/>
          <p:cNvSpPr>
            <a:spLocks noGrp="1"/>
          </p:cNvSpPr>
          <p:nvPr>
            <p:ph sz="half" idx="2"/>
          </p:nvPr>
        </p:nvSpPr>
        <p:spPr/>
        <p:txBody>
          <a:bodyPr>
            <a:normAutofit fontScale="92500" lnSpcReduction="10000"/>
          </a:bodyPr>
          <a:lstStyle/>
          <a:p>
            <a:pPr>
              <a:buNone/>
            </a:pPr>
            <a:r>
              <a:rPr lang="en-GB" dirty="0" err="1">
                <a:latin typeface="Calibri Light" panose="020F0302020204030204" pitchFamily="34" charset="0"/>
                <a:ea typeface="Calibri Light" panose="020F0302020204030204" pitchFamily="34" charset="0"/>
                <a:cs typeface="Calibri Light" panose="020F0302020204030204" pitchFamily="34" charset="0"/>
              </a:rPr>
              <a:t>Vassily</a:t>
            </a:r>
            <a:r>
              <a:rPr lang="en-GB" dirty="0">
                <a:latin typeface="Calibri Light" panose="020F0302020204030204" pitchFamily="34" charset="0"/>
                <a:ea typeface="Calibri Light" panose="020F0302020204030204" pitchFamily="34" charset="0"/>
                <a:cs typeface="Calibri Light" panose="020F0302020204030204" pitchFamily="34" charset="0"/>
              </a:rPr>
              <a:t> Kandinsky:</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‘Founder of abstract art’</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Devoted Theosophist</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Advocate of spirituality and opponent of materialism</a:t>
            </a:r>
          </a:p>
          <a:p>
            <a:endParaRPr lang="en-GB" dirty="0"/>
          </a:p>
          <a:p>
            <a:endParaRPr lang="en-GB" dirty="0"/>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Left: Joan Miró. Personages in the Night Sky guided by the Phosphorescent Tracks of Snails</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Modern Art: Andre Breton: writer and founder of surrealism</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p:cNvSpPr>
            <a:spLocks noGrp="1"/>
          </p:cNvSpPr>
          <p:nvPr>
            <p:ph sz="half" idx="1"/>
          </p:nvPr>
        </p:nvSpPr>
        <p:spPr/>
        <p:txBody>
          <a:bodyPr/>
          <a:lstStyle/>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Right: horoscope cast by Breton for the </a:t>
            </a:r>
            <a:r>
              <a:rPr lang="en-US" dirty="0">
                <a:latin typeface="Calibri Light" panose="020F0302020204030204" pitchFamily="34" charset="0"/>
                <a:ea typeface="Calibri Light" panose="020F0302020204030204" pitchFamily="34" charset="0"/>
                <a:cs typeface="Calibri Light" panose="020F0302020204030204" pitchFamily="34" charset="0"/>
              </a:rPr>
              <a:t>surrealist poet Paul </a:t>
            </a:r>
            <a:r>
              <a:rPr lang="en-US" dirty="0" err="1">
                <a:latin typeface="Calibri Light" panose="020F0302020204030204" pitchFamily="34" charset="0"/>
                <a:ea typeface="Calibri Light" panose="020F0302020204030204" pitchFamily="34" charset="0"/>
                <a:cs typeface="Calibri Light" panose="020F0302020204030204" pitchFamily="34" charset="0"/>
              </a:rPr>
              <a:t>Eluard</a:t>
            </a:r>
            <a:r>
              <a:rPr lang="en-US" dirty="0">
                <a:latin typeface="Calibri Light" panose="020F0302020204030204" pitchFamily="34" charset="0"/>
                <a:ea typeface="Calibri Light" panose="020F0302020204030204" pitchFamily="34" charset="0"/>
                <a:cs typeface="Calibri Light" panose="020F0302020204030204" pitchFamily="34" charset="0"/>
              </a:rPr>
              <a:t> </a:t>
            </a:r>
          </a:p>
        </p:txBody>
      </p:sp>
      <p:pic>
        <p:nvPicPr>
          <p:cNvPr id="5" name="Content Placeholder 4" descr="Andre Breton Horoscope.jpg"/>
          <p:cNvPicPr>
            <a:picLocks noGrp="1" noChangeAspect="1"/>
          </p:cNvPicPr>
          <p:nvPr>
            <p:ph sz="half" idx="2"/>
          </p:nvPr>
        </p:nvPicPr>
        <p:blipFill>
          <a:blip r:embed="rId2" cstate="print"/>
          <a:stretch>
            <a:fillRect/>
          </a:stretch>
        </p:blipFill>
        <p:spPr>
          <a:xfrm>
            <a:off x="4839886" y="1600200"/>
            <a:ext cx="3655227" cy="4525963"/>
          </a:xfrm>
        </p:spPr>
      </p:pic>
      <p:pic>
        <p:nvPicPr>
          <p:cNvPr id="6" name="Picture 5" descr="Andre Breton.jpg"/>
          <p:cNvPicPr>
            <a:picLocks noChangeAspect="1"/>
          </p:cNvPicPr>
          <p:nvPr/>
        </p:nvPicPr>
        <p:blipFill>
          <a:blip r:embed="rId3" cstate="print"/>
          <a:stretch>
            <a:fillRect/>
          </a:stretch>
        </p:blipFill>
        <p:spPr>
          <a:xfrm>
            <a:off x="714348" y="4071942"/>
            <a:ext cx="1608964" cy="203993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a:latin typeface="Calibri Light" panose="020F0302020204030204" pitchFamily="34" charset="0"/>
                <a:ea typeface="Calibri Light" panose="020F0302020204030204" pitchFamily="34" charset="0"/>
                <a:cs typeface="Calibri Light" panose="020F0302020204030204" pitchFamily="34" charset="0"/>
              </a:rPr>
              <a:t>Modern Art: Gustav </a:t>
            </a:r>
            <a:r>
              <a:rPr lang="en-GB" sz="1800" dirty="0" err="1">
                <a:latin typeface="Calibri Light" panose="020F0302020204030204" pitchFamily="34" charset="0"/>
                <a:ea typeface="Calibri Light" panose="020F0302020204030204" pitchFamily="34" charset="0"/>
                <a:cs typeface="Calibri Light" panose="020F0302020204030204" pitchFamily="34" charset="0"/>
              </a:rPr>
              <a:t>Holst</a:t>
            </a:r>
            <a:br>
              <a:rPr lang="en-GB" sz="1800" dirty="0">
                <a:latin typeface="Calibri Light" panose="020F0302020204030204" pitchFamily="34" charset="0"/>
                <a:ea typeface="Calibri Light" panose="020F0302020204030204" pitchFamily="34" charset="0"/>
                <a:cs typeface="Calibri Light" panose="020F0302020204030204" pitchFamily="34" charset="0"/>
              </a:rPr>
            </a:br>
            <a:r>
              <a:rPr lang="en-GB" sz="1800" dirty="0">
                <a:latin typeface="Calibri Light" panose="020F0302020204030204" pitchFamily="34" charset="0"/>
                <a:ea typeface="Calibri Light" panose="020F0302020204030204" pitchFamily="34" charset="0"/>
                <a:cs typeface="Calibri Light" panose="020F0302020204030204" pitchFamily="34" charset="0"/>
              </a:rPr>
              <a:t>His major work, the ‘Planets Suite’ was inspired by reading the English theosophical Astrologer, Alan Leo</a:t>
            </a:r>
            <a:endParaRPr lang="en-US" sz="1800" dirty="0">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5" name="Content Placeholder 4" descr="Gustav Holst.jpg"/>
          <p:cNvPicPr>
            <a:picLocks noGrp="1" noChangeAspect="1"/>
          </p:cNvPicPr>
          <p:nvPr>
            <p:ph sz="half" idx="1"/>
          </p:nvPr>
        </p:nvPicPr>
        <p:blipFill>
          <a:blip r:embed="rId2" cstate="print"/>
          <a:stretch>
            <a:fillRect/>
          </a:stretch>
        </p:blipFill>
        <p:spPr>
          <a:xfrm>
            <a:off x="1857355" y="3643314"/>
            <a:ext cx="2443547" cy="3024192"/>
          </a:xfrm>
        </p:spPr>
      </p:pic>
      <p:pic>
        <p:nvPicPr>
          <p:cNvPr id="6" name="Content Placeholder 5" descr="The Planets.bmp"/>
          <p:cNvPicPr>
            <a:picLocks noGrp="1" noChangeAspect="1"/>
          </p:cNvPicPr>
          <p:nvPr>
            <p:ph sz="half" idx="2"/>
          </p:nvPr>
        </p:nvPicPr>
        <p:blipFill>
          <a:blip r:embed="rId3" cstate="print"/>
          <a:stretch>
            <a:fillRect/>
          </a:stretch>
        </p:blipFill>
        <p:spPr>
          <a:xfrm>
            <a:off x="4857752" y="1428736"/>
            <a:ext cx="3204382" cy="4525963"/>
          </a:xfrm>
        </p:spPr>
      </p:pic>
      <p:pic>
        <p:nvPicPr>
          <p:cNvPr id="7" name="Picture 6" descr="The Planets.jpg"/>
          <p:cNvPicPr>
            <a:picLocks noChangeAspect="1"/>
          </p:cNvPicPr>
          <p:nvPr/>
        </p:nvPicPr>
        <p:blipFill>
          <a:blip r:embed="rId4" cstate="print"/>
          <a:stretch>
            <a:fillRect/>
          </a:stretch>
        </p:blipFill>
        <p:spPr>
          <a:xfrm>
            <a:off x="428596" y="1571612"/>
            <a:ext cx="2084564" cy="211930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Postmodern: Key Characteristics of the Postmodern are </a:t>
            </a:r>
            <a:r>
              <a:rPr lang="en-GB" i="1" dirty="0">
                <a:latin typeface="Calibri Light" panose="020F0302020204030204" pitchFamily="34" charset="0"/>
                <a:ea typeface="Calibri Light" panose="020F0302020204030204" pitchFamily="34" charset="0"/>
                <a:cs typeface="Calibri Light" panose="020F0302020204030204" pitchFamily="34" charset="0"/>
              </a:rPr>
              <a:t>supposed </a:t>
            </a:r>
            <a:r>
              <a:rPr lang="en-GB" dirty="0">
                <a:latin typeface="Calibri Light" panose="020F0302020204030204" pitchFamily="34" charset="0"/>
                <a:ea typeface="Calibri Light" panose="020F0302020204030204" pitchFamily="34" charset="0"/>
                <a:cs typeface="Calibri Light" panose="020F0302020204030204" pitchFamily="34" charset="0"/>
              </a:rPr>
              <a:t>to be </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p:cNvSpPr>
            <a:spLocks noGrp="1"/>
          </p:cNvSpPr>
          <p:nvPr>
            <p:ph idx="1"/>
          </p:nvPr>
        </p:nvSpPr>
        <p:spPr/>
        <p:txBody>
          <a:bodyPr>
            <a:normAutofit fontScale="70000" lnSpcReduction="20000"/>
          </a:bodyPr>
          <a:lstStyle/>
          <a:p>
            <a:pPr lvl="0">
              <a:buNone/>
            </a:pPr>
            <a:r>
              <a:rPr lang="en-GB" dirty="0">
                <a:latin typeface="Calibri Light" panose="020F0302020204030204" pitchFamily="34" charset="0"/>
                <a:ea typeface="Calibri Light" panose="020F0302020204030204" pitchFamily="34" charset="0"/>
                <a:cs typeface="Calibri Light" panose="020F0302020204030204" pitchFamily="34" charset="0"/>
              </a:rPr>
              <a:t>A loss of faith in the future</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lvl="0"/>
            <a:r>
              <a:rPr lang="en-GB" dirty="0">
                <a:latin typeface="Calibri Light" panose="020F0302020204030204" pitchFamily="34" charset="0"/>
                <a:ea typeface="Calibri Light" panose="020F0302020204030204" pitchFamily="34" charset="0"/>
                <a:cs typeface="Calibri Light" panose="020F0302020204030204" pitchFamily="34" charset="0"/>
              </a:rPr>
              <a:t>A turning back to the past for inspiration</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lvl="0"/>
            <a:r>
              <a:rPr lang="en-GB" dirty="0">
                <a:latin typeface="Calibri Light" panose="020F0302020204030204" pitchFamily="34" charset="0"/>
                <a:ea typeface="Calibri Light" panose="020F0302020204030204" pitchFamily="34" charset="0"/>
                <a:cs typeface="Calibri Light" panose="020F0302020204030204" pitchFamily="34" charset="0"/>
              </a:rPr>
              <a:t>Pluralism - a belief in multiple truths (as opposed to the single truths of modernism) – cultural relativism (→ multi-</a:t>
            </a:r>
            <a:r>
              <a:rPr lang="en-GB" dirty="0" err="1">
                <a:latin typeface="Calibri Light" panose="020F0302020204030204" pitchFamily="34" charset="0"/>
                <a:ea typeface="Calibri Light" panose="020F0302020204030204" pitchFamily="34" charset="0"/>
                <a:cs typeface="Calibri Light" panose="020F0302020204030204" pitchFamily="34" charset="0"/>
              </a:rPr>
              <a:t>culturalism</a:t>
            </a:r>
            <a:r>
              <a:rPr lang="en-GB" dirty="0">
                <a:latin typeface="Calibri Light" panose="020F0302020204030204" pitchFamily="34" charset="0"/>
                <a:ea typeface="Calibri Light" panose="020F0302020204030204" pitchFamily="34" charset="0"/>
                <a:cs typeface="Calibri Light" panose="020F0302020204030204" pitchFamily="34" charset="0"/>
              </a:rPr>
              <a:t>)</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lvl="0"/>
            <a:r>
              <a:rPr lang="en-GB" dirty="0">
                <a:latin typeface="Calibri Light" panose="020F0302020204030204" pitchFamily="34" charset="0"/>
                <a:ea typeface="Calibri Light" panose="020F0302020204030204" pitchFamily="34" charset="0"/>
                <a:cs typeface="Calibri Light" panose="020F0302020204030204" pitchFamily="34" charset="0"/>
              </a:rPr>
              <a:t>The belief that all phenomena can be read as texts, discourses or narratives, the implication being that they require interpretation and hence that truth lies in the eye of the beholder as much as, or more so than in, the phenomenon itself. This is </a:t>
            </a:r>
          </a:p>
          <a:p>
            <a:pPr lvl="0"/>
            <a:r>
              <a:rPr lang="en-GB" dirty="0" err="1">
                <a:latin typeface="Calibri Light" panose="020F0302020204030204" pitchFamily="34" charset="0"/>
                <a:ea typeface="Calibri Light" panose="020F0302020204030204" pitchFamily="34" charset="0"/>
                <a:cs typeface="Calibri Light" panose="020F0302020204030204" pitchFamily="34" charset="0"/>
              </a:rPr>
              <a:t>A.relatively</a:t>
            </a:r>
            <a:r>
              <a:rPr lang="en-GB" dirty="0">
                <a:latin typeface="Calibri Light" panose="020F0302020204030204" pitchFamily="34" charset="0"/>
                <a:ea typeface="Calibri Light" panose="020F0302020204030204" pitchFamily="34" charset="0"/>
                <a:cs typeface="Calibri Light" panose="020F0302020204030204" pitchFamily="34" charset="0"/>
              </a:rPr>
              <a:t> uncontroversial when applied to the creative arts, </a:t>
            </a:r>
            <a:r>
              <a:rPr lang="en-GB" dirty="0" err="1">
                <a:latin typeface="Calibri Light" panose="020F0302020204030204" pitchFamily="34" charset="0"/>
                <a:ea typeface="Calibri Light" panose="020F0302020204030204" pitchFamily="34" charset="0"/>
                <a:cs typeface="Calibri Light" panose="020F0302020204030204" pitchFamily="34" charset="0"/>
              </a:rPr>
              <a:t>B.controversial</a:t>
            </a:r>
            <a:r>
              <a:rPr lang="en-GB" dirty="0">
                <a:latin typeface="Calibri Light" panose="020F0302020204030204" pitchFamily="34" charset="0"/>
                <a:ea typeface="Calibri Light" panose="020F0302020204030204" pitchFamily="34" charset="0"/>
                <a:cs typeface="Calibri Light" panose="020F0302020204030204" pitchFamily="34" charset="0"/>
              </a:rPr>
              <a:t> when applied to the humanities and social sciences, and </a:t>
            </a:r>
          </a:p>
          <a:p>
            <a:pPr lvl="0"/>
            <a:r>
              <a:rPr lang="en-GB" dirty="0" err="1">
                <a:latin typeface="Calibri Light" panose="020F0302020204030204" pitchFamily="34" charset="0"/>
                <a:ea typeface="Calibri Light" panose="020F0302020204030204" pitchFamily="34" charset="0"/>
                <a:cs typeface="Calibri Light" panose="020F0302020204030204" pitchFamily="34" charset="0"/>
              </a:rPr>
              <a:t>C.highly</a:t>
            </a:r>
            <a:r>
              <a:rPr lang="en-GB" dirty="0">
                <a:latin typeface="Calibri Light" panose="020F0302020204030204" pitchFamily="34" charset="0"/>
                <a:ea typeface="Calibri Light" panose="020F0302020204030204" pitchFamily="34" charset="0"/>
                <a:cs typeface="Calibri Light" panose="020F0302020204030204" pitchFamily="34" charset="0"/>
              </a:rPr>
              <a:t> contentious when applied to science.</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endParaRPr lang="en-US"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 Historian’s View</a:t>
            </a:r>
          </a:p>
        </p:txBody>
      </p:sp>
      <p:sp>
        <p:nvSpPr>
          <p:cNvPr id="3" name="Content Placeholder 2"/>
          <p:cNvSpPr>
            <a:spLocks noGrp="1"/>
          </p:cNvSpPr>
          <p:nvPr>
            <p:ph idx="1"/>
          </p:nvPr>
        </p:nvSpPr>
        <p:spPr/>
        <p:txBody>
          <a:bodyPr>
            <a:normAutofit fontScale="92500"/>
          </a:bodyPr>
          <a:lstStyle/>
          <a:p>
            <a:pPr lvl="0">
              <a:buNone/>
            </a:pPr>
            <a:r>
              <a:rPr lang="en-GB" sz="2300" dirty="0">
                <a:latin typeface="Calibri Light" panose="020F0302020204030204" pitchFamily="34" charset="0"/>
                <a:ea typeface="Calibri Light" panose="020F0302020204030204" pitchFamily="34" charset="0"/>
                <a:cs typeface="Calibri Light" panose="020F0302020204030204" pitchFamily="34" charset="0"/>
              </a:rPr>
              <a:t>‘The great overarching narratives such as Marxism and modernisation theory have collapsed. Innovation has come above all from historians writing about the marginal, the bizarre, the individual, the small-scale. </a:t>
            </a:r>
            <a:r>
              <a:rPr lang="en-GB" sz="2300" b="1" dirty="0">
                <a:latin typeface="Calibri Light" panose="020F0302020204030204" pitchFamily="34" charset="0"/>
                <a:ea typeface="Calibri Light" panose="020F0302020204030204" pitchFamily="34" charset="0"/>
                <a:cs typeface="Calibri Light" panose="020F0302020204030204" pitchFamily="34" charset="0"/>
              </a:rPr>
              <a:t>It seems reasonable to call these now-defunct </a:t>
            </a:r>
            <a:r>
              <a:rPr lang="en-GB" sz="2300" b="1" dirty="0" err="1">
                <a:latin typeface="Calibri Light" panose="020F0302020204030204" pitchFamily="34" charset="0"/>
                <a:ea typeface="Calibri Light" panose="020F0302020204030204" pitchFamily="34" charset="0"/>
                <a:cs typeface="Calibri Light" panose="020F0302020204030204" pitchFamily="34" charset="0"/>
              </a:rPr>
              <a:t>metanarratives</a:t>
            </a:r>
            <a:r>
              <a:rPr lang="en-GB" sz="2300" b="1" dirty="0">
                <a:latin typeface="Calibri Light" panose="020F0302020204030204" pitchFamily="34" charset="0"/>
                <a:ea typeface="Calibri Light" panose="020F0302020204030204" pitchFamily="34" charset="0"/>
                <a:cs typeface="Calibri Light" panose="020F0302020204030204" pitchFamily="34" charset="0"/>
              </a:rPr>
              <a:t>  ‘Modernist’, </a:t>
            </a:r>
            <a:r>
              <a:rPr lang="en-GB" sz="2300" dirty="0">
                <a:latin typeface="Calibri Light" panose="020F0302020204030204" pitchFamily="34" charset="0"/>
                <a:ea typeface="Calibri Light" panose="020F0302020204030204" pitchFamily="34" charset="0"/>
                <a:cs typeface="Calibri Light" panose="020F0302020204030204" pitchFamily="34" charset="0"/>
              </a:rPr>
              <a:t>as indeed many postmodernist writers on history do; and </a:t>
            </a:r>
            <a:r>
              <a:rPr lang="en-GB" sz="2300" b="1" dirty="0">
                <a:latin typeface="Calibri Light" panose="020F0302020204030204" pitchFamily="34" charset="0"/>
                <a:ea typeface="Calibri Light" panose="020F0302020204030204" pitchFamily="34" charset="0"/>
                <a:cs typeface="Calibri Light" panose="020F0302020204030204" pitchFamily="34" charset="0"/>
              </a:rPr>
              <a:t>equally reasonable to call the new development postmodern’, </a:t>
            </a:r>
            <a:r>
              <a:rPr lang="en-GB" sz="2300" dirty="0">
                <a:latin typeface="Calibri Light" panose="020F0302020204030204" pitchFamily="34" charset="0"/>
                <a:ea typeface="Calibri Light" panose="020F0302020204030204" pitchFamily="34" charset="0"/>
                <a:cs typeface="Calibri Light" panose="020F0302020204030204" pitchFamily="34" charset="0"/>
              </a:rPr>
              <a:t>even if those who have pioneered it and participated in it would not regard themselves as postmodernist in any sense at all’. </a:t>
            </a:r>
          </a:p>
          <a:p>
            <a:pPr>
              <a:buNone/>
            </a:pPr>
            <a:r>
              <a:rPr lang="en-US" sz="2300" dirty="0">
                <a:latin typeface="Calibri Light" panose="020F0302020204030204" pitchFamily="34" charset="0"/>
                <a:ea typeface="Calibri Light" panose="020F0302020204030204" pitchFamily="34" charset="0"/>
                <a:cs typeface="Calibri Light" panose="020F0302020204030204" pitchFamily="34" charset="0"/>
              </a:rPr>
              <a:t>Evans, Richard, </a:t>
            </a:r>
            <a:r>
              <a:rPr lang="en-US" sz="2300" i="1" dirty="0">
                <a:latin typeface="Calibri Light" panose="020F0302020204030204" pitchFamily="34" charset="0"/>
                <a:ea typeface="Calibri Light" panose="020F0302020204030204" pitchFamily="34" charset="0"/>
                <a:cs typeface="Calibri Light" panose="020F0302020204030204" pitchFamily="34" charset="0"/>
              </a:rPr>
              <a:t>In </a:t>
            </a:r>
            <a:r>
              <a:rPr lang="en-US" sz="2300" i="1" dirty="0" err="1">
                <a:latin typeface="Calibri Light" panose="020F0302020204030204" pitchFamily="34" charset="0"/>
                <a:ea typeface="Calibri Light" panose="020F0302020204030204" pitchFamily="34" charset="0"/>
                <a:cs typeface="Calibri Light" panose="020F0302020204030204" pitchFamily="34" charset="0"/>
              </a:rPr>
              <a:t>Defence</a:t>
            </a:r>
            <a:r>
              <a:rPr lang="en-US" sz="2300" i="1" dirty="0">
                <a:latin typeface="Calibri Light" panose="020F0302020204030204" pitchFamily="34" charset="0"/>
                <a:ea typeface="Calibri Light" panose="020F0302020204030204" pitchFamily="34" charset="0"/>
                <a:cs typeface="Calibri Light" panose="020F0302020204030204" pitchFamily="34" charset="0"/>
              </a:rPr>
              <a:t> of History</a:t>
            </a:r>
            <a:r>
              <a:rPr lang="en-US" sz="2300" dirty="0">
                <a:latin typeface="Calibri Light" panose="020F0302020204030204" pitchFamily="34" charset="0"/>
                <a:ea typeface="Calibri Light" panose="020F0302020204030204" pitchFamily="34" charset="0"/>
                <a:cs typeface="Calibri Light" panose="020F0302020204030204" pitchFamily="34" charset="0"/>
              </a:rPr>
              <a:t>, London: </a:t>
            </a:r>
            <a:r>
              <a:rPr lang="en-US" sz="2300" dirty="0" err="1">
                <a:latin typeface="Calibri Light" panose="020F0302020204030204" pitchFamily="34" charset="0"/>
                <a:ea typeface="Calibri Light" panose="020F0302020204030204" pitchFamily="34" charset="0"/>
                <a:cs typeface="Calibri Light" panose="020F0302020204030204" pitchFamily="34" charset="0"/>
              </a:rPr>
              <a:t>Granta</a:t>
            </a:r>
            <a:r>
              <a:rPr lang="en-US" sz="2300" dirty="0">
                <a:latin typeface="Calibri Light" panose="020F0302020204030204" pitchFamily="34" charset="0"/>
                <a:ea typeface="Calibri Light" panose="020F0302020204030204" pitchFamily="34" charset="0"/>
                <a:cs typeface="Calibri Light" panose="020F0302020204030204" pitchFamily="34" charset="0"/>
              </a:rPr>
              <a:t> Books 1997, p. 191.</a:t>
            </a:r>
          </a:p>
          <a:p>
            <a:pPr>
              <a:buNone/>
            </a:pPr>
            <a:endParaRPr lang="en-US" sz="23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US" sz="2300" dirty="0">
                <a:latin typeface="Calibri Light" panose="020F0302020204030204" pitchFamily="34" charset="0"/>
                <a:ea typeface="Calibri Light" panose="020F0302020204030204" pitchFamily="34" charset="0"/>
                <a:cs typeface="Calibri Light" panose="020F0302020204030204" pitchFamily="34" charset="0"/>
              </a:rPr>
              <a:t>In this case do we think astrology or post-modern? What does examining astrological texts tell us?</a:t>
            </a:r>
            <a:endParaRPr lang="en-GB" sz="2300" dirty="0">
              <a:latin typeface="Calibri Light" panose="020F0302020204030204" pitchFamily="34" charset="0"/>
              <a:ea typeface="Calibri Light" panose="020F0302020204030204" pitchFamily="34" charset="0"/>
              <a:cs typeface="Calibri Light" panose="020F0302020204030204" pitchFamily="34" charset="0"/>
            </a:endParaRPr>
          </a:p>
          <a:p>
            <a:r>
              <a:rPr lang="en-GB" sz="2300" dirty="0"/>
              <a:t> </a:t>
            </a:r>
          </a:p>
          <a:p>
            <a:endParaRPr lang="en-GB" dirty="0"/>
          </a:p>
        </p:txBody>
      </p:sp>
      <p:pic>
        <p:nvPicPr>
          <p:cNvPr id="4" name="Picture 3" descr="Richard Evans.jpg"/>
          <p:cNvPicPr>
            <a:picLocks noChangeAspect="1"/>
          </p:cNvPicPr>
          <p:nvPr/>
        </p:nvPicPr>
        <p:blipFill>
          <a:blip r:embed="rId2" cstate="print"/>
          <a:stretch>
            <a:fillRect/>
          </a:stretch>
        </p:blipFill>
        <p:spPr>
          <a:xfrm>
            <a:off x="467544" y="332656"/>
            <a:ext cx="1000100" cy="1269163"/>
          </a:xfrm>
          <a:prstGeom prst="rect">
            <a:avLst/>
          </a:prstGeom>
        </p:spPr>
      </p:pic>
      <p:pic>
        <p:nvPicPr>
          <p:cNvPr id="5" name="Picture 4" descr="Evans In Defence of History.jpeg"/>
          <p:cNvPicPr>
            <a:picLocks noChangeAspect="1"/>
          </p:cNvPicPr>
          <p:nvPr/>
        </p:nvPicPr>
        <p:blipFill>
          <a:blip r:embed="rId3" cstate="print"/>
          <a:stretch>
            <a:fillRect/>
          </a:stretch>
        </p:blipFill>
        <p:spPr>
          <a:xfrm>
            <a:off x="8024812" y="0"/>
            <a:ext cx="1119188" cy="1704218"/>
          </a:xfrm>
          <a:prstGeom prst="rect">
            <a:avLst/>
          </a:prstGeom>
        </p:spPr>
      </p:pic>
      <p:pic>
        <p:nvPicPr>
          <p:cNvPr id="6" name="Picture 5" descr="C:\Users\Liz\Dropbox\SEAC 2016\Artwork\UWTSD Logo_200dpi.jpg"/>
          <p:cNvPicPr>
            <a:picLocks noChangeAspect="1" noChangeArrowheads="1"/>
          </p:cNvPicPr>
          <p:nvPr/>
        </p:nvPicPr>
        <p:blipFill>
          <a:blip r:embed="rId4"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ADE15-6577-B2DC-48B6-0C03AE0916EC}"/>
              </a:ext>
            </a:extLst>
          </p:cNvPr>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Astrologers Lay Claim to the Modern</a:t>
            </a:r>
          </a:p>
        </p:txBody>
      </p:sp>
      <p:pic>
        <p:nvPicPr>
          <p:cNvPr id="7" name="Content Placeholder 6" descr="A book cover with text&#10;&#10;Description automatically generated">
            <a:extLst>
              <a:ext uri="{FF2B5EF4-FFF2-40B4-BE49-F238E27FC236}">
                <a16:creationId xmlns:a16="http://schemas.microsoft.com/office/drawing/2014/main" id="{D4A66039-9982-968E-0867-76F55F9BD7F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0" y="1556792"/>
            <a:ext cx="2964160" cy="4446240"/>
          </a:xfrm>
        </p:spPr>
      </p:pic>
      <p:pic>
        <p:nvPicPr>
          <p:cNvPr id="9" name="Content Placeholder 8" descr="A yellow cover with black text&#10;&#10;Description automatically generated">
            <a:extLst>
              <a:ext uri="{FF2B5EF4-FFF2-40B4-BE49-F238E27FC236}">
                <a16:creationId xmlns:a16="http://schemas.microsoft.com/office/drawing/2014/main" id="{7C137551-279B-6CDF-AE03-F8A4BD0BD80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115616" y="1556792"/>
            <a:ext cx="2644382" cy="4525963"/>
          </a:xfrm>
        </p:spPr>
      </p:pic>
    </p:spTree>
    <p:extLst>
      <p:ext uri="{BB962C8B-B14F-4D97-AF65-F5344CB8AC3E}">
        <p14:creationId xmlns:p14="http://schemas.microsoft.com/office/powerpoint/2010/main" val="415777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Western Astrologers lay claim to the Modern</a:t>
            </a:r>
          </a:p>
        </p:txBody>
      </p:sp>
      <p:sp>
        <p:nvSpPr>
          <p:cNvPr id="3" name="Content Placeholder 2"/>
          <p:cNvSpPr>
            <a:spLocks noGrp="1"/>
          </p:cNvSpPr>
          <p:nvPr>
            <p:ph sz="half" idx="1"/>
          </p:nvPr>
        </p:nvSpPr>
        <p:spPr/>
        <p:txBody>
          <a:bodyPr>
            <a:normAutofit fontScale="62500" lnSpcReduction="20000"/>
          </a:bodyPr>
          <a:lstStyle/>
          <a:p>
            <a:pPr>
              <a:buNone/>
            </a:pPr>
            <a:r>
              <a:rPr lang="en-GB" b="1" i="1" dirty="0">
                <a:latin typeface="Calibri Light" panose="020F0302020204030204" pitchFamily="34" charset="0"/>
                <a:ea typeface="Calibri Light" panose="020F0302020204030204" pitchFamily="34" charset="0"/>
                <a:cs typeface="Calibri Light" panose="020F0302020204030204" pitchFamily="34" charset="0"/>
              </a:rPr>
              <a:t>‘Psychology of Astrology</a:t>
            </a:r>
          </a:p>
          <a:p>
            <a:pPr>
              <a:buNone/>
            </a:pPr>
            <a:r>
              <a:rPr lang="en-GB" i="1" dirty="0">
                <a:latin typeface="Calibri Light" panose="020F0302020204030204" pitchFamily="34" charset="0"/>
                <a:ea typeface="Calibri Light" panose="020F0302020204030204" pitchFamily="34" charset="0"/>
                <a:cs typeface="Calibri Light" panose="020F0302020204030204" pitchFamily="34" charset="0"/>
              </a:rPr>
              <a:t>Whereas, in even more material days than the present, astrology was used in relation to purely physical happenings, it is now realised that many happenings in a man's life are coincident with certain psychological states, which in turn spring from an inner motivation. It is the study of man, from this point of view, which is perhaps the strongest trend in </a:t>
            </a:r>
            <a:r>
              <a:rPr lang="en-GB" b="1" i="1" dirty="0">
                <a:latin typeface="Calibri Light" panose="020F0302020204030204" pitchFamily="34" charset="0"/>
                <a:ea typeface="Calibri Light" panose="020F0302020204030204" pitchFamily="34" charset="0"/>
                <a:cs typeface="Calibri Light" panose="020F0302020204030204" pitchFamily="34" charset="0"/>
              </a:rPr>
              <a:t>MODERN ASTROLOGY</a:t>
            </a:r>
            <a:r>
              <a:rPr lang="en-GB" i="1" dirty="0">
                <a:latin typeface="Calibri Light" panose="020F0302020204030204" pitchFamily="34" charset="0"/>
                <a:ea typeface="Calibri Light" panose="020F0302020204030204" pitchFamily="34" charset="0"/>
                <a:cs typeface="Calibri Light" panose="020F0302020204030204" pitchFamily="34" charset="0"/>
              </a:rPr>
              <a:t>.’</a:t>
            </a:r>
          </a:p>
          <a:p>
            <a:pPr>
              <a:buNone/>
            </a:pPr>
            <a:endParaRPr lang="en-GB"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Hone, Margaret, </a:t>
            </a:r>
            <a:r>
              <a:rPr lang="en-GB" i="1" dirty="0">
                <a:latin typeface="Calibri Light" panose="020F0302020204030204" pitchFamily="34" charset="0"/>
                <a:ea typeface="Calibri Light" panose="020F0302020204030204" pitchFamily="34" charset="0"/>
                <a:cs typeface="Calibri Light" panose="020F0302020204030204" pitchFamily="34" charset="0"/>
              </a:rPr>
              <a:t>The Modern Textbook of Astrology</a:t>
            </a:r>
            <a:r>
              <a:rPr lang="en-GB" dirty="0">
                <a:latin typeface="Calibri Light" panose="020F0302020204030204" pitchFamily="34" charset="0"/>
                <a:ea typeface="Calibri Light" panose="020F0302020204030204" pitchFamily="34" charset="0"/>
                <a:cs typeface="Calibri Light" panose="020F0302020204030204" pitchFamily="34" charset="0"/>
              </a:rPr>
              <a:t>, (London: L.N. Fowler, fourth edition reprinted 1973, [1951]), p. 17.</a:t>
            </a:r>
          </a:p>
          <a:p>
            <a:r>
              <a:rPr lang="en-GB" dirty="0"/>
              <a:t> </a:t>
            </a:r>
          </a:p>
          <a:p>
            <a:endParaRPr lang="en-GB" dirty="0"/>
          </a:p>
        </p:txBody>
      </p:sp>
      <p:sp>
        <p:nvSpPr>
          <p:cNvPr id="5" name="Content Placeholder 4"/>
          <p:cNvSpPr>
            <a:spLocks noGrp="1"/>
          </p:cNvSpPr>
          <p:nvPr>
            <p:ph sz="half" idx="2"/>
          </p:nvPr>
        </p:nvSpPr>
        <p:spPr/>
        <p:txBody>
          <a:bodyPr>
            <a:normAutofit fontScale="62500" lnSpcReduction="20000"/>
          </a:bodyPr>
          <a:lstStyle/>
          <a:p>
            <a:pPr>
              <a:buNone/>
            </a:pPr>
            <a:r>
              <a:rPr lang="en-GB" i="1" dirty="0">
                <a:latin typeface="Calibri Light" panose="020F0302020204030204" pitchFamily="34" charset="0"/>
                <a:ea typeface="Calibri Light" panose="020F0302020204030204" pitchFamily="34" charset="0"/>
                <a:cs typeface="Calibri Light" panose="020F0302020204030204" pitchFamily="34" charset="0"/>
              </a:rPr>
              <a:t>‘Astrology as practised today by trained astrological-consultants is, by its correlation to </a:t>
            </a:r>
            <a:r>
              <a:rPr lang="en-GB" b="1" i="1" dirty="0">
                <a:latin typeface="Calibri Light" panose="020F0302020204030204" pitchFamily="34" charset="0"/>
                <a:ea typeface="Calibri Light" panose="020F0302020204030204" pitchFamily="34" charset="0"/>
                <a:cs typeface="Calibri Light" panose="020F0302020204030204" pitchFamily="34" charset="0"/>
              </a:rPr>
              <a:t>modern psychology </a:t>
            </a:r>
            <a:r>
              <a:rPr lang="en-GB" i="1" dirty="0">
                <a:latin typeface="Calibri Light" panose="020F0302020204030204" pitchFamily="34" charset="0"/>
                <a:ea typeface="Calibri Light" panose="020F0302020204030204" pitchFamily="34" charset="0"/>
                <a:cs typeface="Calibri Light" panose="020F0302020204030204" pitchFamily="34" charset="0"/>
              </a:rPr>
              <a:t>and the eradication of many muddle-headed esoteric theories and 'fortune-telling sensationalism', far removed from the astrology of even the turn of this century’.</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a:p>
            <a:pPr>
              <a:buNone/>
            </a:pPr>
            <a:endParaRPr lang="en-GB"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Jeff Mayo</a:t>
            </a:r>
            <a:r>
              <a:rPr lang="en-US" i="1" dirty="0">
                <a:latin typeface="Calibri Light" panose="020F0302020204030204" pitchFamily="34" charset="0"/>
                <a:ea typeface="Calibri Light" panose="020F0302020204030204" pitchFamily="34" charset="0"/>
                <a:cs typeface="Calibri Light" panose="020F0302020204030204" pitchFamily="34" charset="0"/>
              </a:rPr>
              <a:t>Teach Yourself Astrology</a:t>
            </a:r>
            <a:r>
              <a:rPr lang="en-US" dirty="0">
                <a:latin typeface="Calibri Light" panose="020F0302020204030204" pitchFamily="34" charset="0"/>
                <a:ea typeface="Calibri Light" panose="020F0302020204030204" pitchFamily="34" charset="0"/>
                <a:cs typeface="Calibri Light" panose="020F0302020204030204" pitchFamily="34" charset="0"/>
              </a:rPr>
              <a:t>, London: </a:t>
            </a:r>
            <a:r>
              <a:rPr lang="en-US" dirty="0" err="1">
                <a:latin typeface="Calibri Light" panose="020F0302020204030204" pitchFamily="34" charset="0"/>
                <a:ea typeface="Calibri Light" panose="020F0302020204030204" pitchFamily="34" charset="0"/>
                <a:cs typeface="Calibri Light" panose="020F0302020204030204" pitchFamily="34" charset="0"/>
              </a:rPr>
              <a:t>Hodder</a:t>
            </a:r>
            <a:r>
              <a:rPr lang="en-US" dirty="0">
                <a:latin typeface="Calibri Light" panose="020F0302020204030204" pitchFamily="34" charset="0"/>
                <a:ea typeface="Calibri Light" panose="020F0302020204030204" pitchFamily="34" charset="0"/>
                <a:cs typeface="Calibri Light" panose="020F0302020204030204" pitchFamily="34" charset="0"/>
              </a:rPr>
              <a:t> and Stoughton, 1981 [1964], p. 7.</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a:p>
            <a:endParaRPr lang="en-GB" dirty="0"/>
          </a:p>
        </p:txBody>
      </p:sp>
      <p:pic>
        <p:nvPicPr>
          <p:cNvPr id="4" name="Picture 3" descr="Margaret Hone.jpg"/>
          <p:cNvPicPr>
            <a:picLocks noChangeAspect="1"/>
          </p:cNvPicPr>
          <p:nvPr/>
        </p:nvPicPr>
        <p:blipFill>
          <a:blip r:embed="rId2" cstate="print"/>
          <a:stretch>
            <a:fillRect/>
          </a:stretch>
        </p:blipFill>
        <p:spPr>
          <a:xfrm>
            <a:off x="571472" y="5643578"/>
            <a:ext cx="1017846" cy="1059222"/>
          </a:xfrm>
          <a:prstGeom prst="rect">
            <a:avLst/>
          </a:prstGeom>
        </p:spPr>
      </p:pic>
      <p:pic>
        <p:nvPicPr>
          <p:cNvPr id="6" name="Picture 5" descr="jeff_mayo (1).jpg"/>
          <p:cNvPicPr>
            <a:picLocks noChangeAspect="1"/>
          </p:cNvPicPr>
          <p:nvPr/>
        </p:nvPicPr>
        <p:blipFill>
          <a:blip r:embed="rId3" cstate="print"/>
          <a:stretch>
            <a:fillRect/>
          </a:stretch>
        </p:blipFill>
        <p:spPr>
          <a:xfrm>
            <a:off x="7572396" y="5113340"/>
            <a:ext cx="1317719" cy="1744660"/>
          </a:xfrm>
          <a:prstGeom prst="rect">
            <a:avLst/>
          </a:prstGeom>
        </p:spPr>
      </p:pic>
    </p:spTree>
    <p:extLst>
      <p:ext uri="{BB962C8B-B14F-4D97-AF65-F5344CB8AC3E}">
        <p14:creationId xmlns:p14="http://schemas.microsoft.com/office/powerpoint/2010/main" val="1570492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Commentators sympathetic to astrology who comment on postmodernism: insiders</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p:cNvSpPr>
            <a:spLocks noGrp="1"/>
          </p:cNvSpPr>
          <p:nvPr>
            <p:ph idx="1"/>
          </p:nvPr>
        </p:nvSpPr>
        <p:spPr>
          <a:xfrm>
            <a:off x="467544" y="1772816"/>
            <a:ext cx="8229600" cy="4525963"/>
          </a:xfrm>
        </p:spPr>
        <p:txBody>
          <a:bodyPr>
            <a:normAutofit fontScale="77500" lnSpcReduction="20000"/>
          </a:bodyPr>
          <a:lstStyle/>
          <a:p>
            <a:pPr>
              <a:buNone/>
            </a:pPr>
            <a:endParaRPr lang="en-GB" dirty="0">
              <a:latin typeface="Cambria" pitchFamily="18" charset="0"/>
            </a:endParaRP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Tend to</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1.Agree with the sociologists’ claim that astrology is at odds with the modern</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2. BUT regard postmodernism as beneficial because:</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A)Modernism is seen to be antipathetic or hostile to astrology etc.</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B)Pluralism creates the space for alternative points of view</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C)’Science’ is no longer seen as the sole arbiter of truth</a:t>
            </a:r>
          </a:p>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D)Theory that the world can be read as a ‘text’ opens a rationale for the reading of horoscopes and ‘other’ divinatory practices.</a:t>
            </a:r>
          </a:p>
          <a:p>
            <a:endParaRPr lang="en-US" dirty="0"/>
          </a:p>
        </p:txBody>
      </p:sp>
      <p:pic>
        <p:nvPicPr>
          <p:cNvPr id="6" name="Picture 5" descr="Glenn Perry 2.jpg"/>
          <p:cNvPicPr>
            <a:picLocks noChangeAspect="1"/>
          </p:cNvPicPr>
          <p:nvPr/>
        </p:nvPicPr>
        <p:blipFill>
          <a:blip r:embed="rId2" cstate="print"/>
          <a:stretch>
            <a:fillRect/>
          </a:stretch>
        </p:blipFill>
        <p:spPr>
          <a:xfrm>
            <a:off x="4981230" y="5603319"/>
            <a:ext cx="1642492" cy="1254681"/>
          </a:xfrm>
          <a:prstGeom prst="rect">
            <a:avLst/>
          </a:prstGeom>
        </p:spPr>
      </p:pic>
      <p:pic>
        <p:nvPicPr>
          <p:cNvPr id="7" name="Picture 6" descr="patrick.jpeg"/>
          <p:cNvPicPr>
            <a:picLocks noChangeAspect="1"/>
          </p:cNvPicPr>
          <p:nvPr/>
        </p:nvPicPr>
        <p:blipFill>
          <a:blip r:embed="rId3" cstate="print"/>
          <a:stretch>
            <a:fillRect/>
          </a:stretch>
        </p:blipFill>
        <p:spPr>
          <a:xfrm>
            <a:off x="6623722" y="5517232"/>
            <a:ext cx="1224135" cy="1335267"/>
          </a:xfrm>
          <a:prstGeom prst="rect">
            <a:avLst/>
          </a:prstGeom>
        </p:spPr>
      </p:pic>
      <p:pic>
        <p:nvPicPr>
          <p:cNvPr id="8" name="Picture 7" descr="robert_hand.jpg"/>
          <p:cNvPicPr>
            <a:picLocks noChangeAspect="1"/>
          </p:cNvPicPr>
          <p:nvPr/>
        </p:nvPicPr>
        <p:blipFill>
          <a:blip r:embed="rId4" cstate="print"/>
          <a:stretch>
            <a:fillRect/>
          </a:stretch>
        </p:blipFill>
        <p:spPr>
          <a:xfrm>
            <a:off x="7847857" y="5517232"/>
            <a:ext cx="1296143" cy="1113954"/>
          </a:xfrm>
          <a:prstGeom prst="rect">
            <a:avLst/>
          </a:prstGeom>
        </p:spPr>
      </p:pic>
    </p:spTree>
    <p:extLst>
      <p:ext uri="{BB962C8B-B14F-4D97-AF65-F5344CB8AC3E}">
        <p14:creationId xmlns:p14="http://schemas.microsoft.com/office/powerpoint/2010/main" val="532045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Astrology lays claim to the Postmodern (1): Glenn Perry</a:t>
            </a:r>
          </a:p>
        </p:txBody>
      </p:sp>
      <p:sp>
        <p:nvSpPr>
          <p:cNvPr id="3" name="Content Placeholder 2"/>
          <p:cNvSpPr>
            <a:spLocks noGrp="1"/>
          </p:cNvSpPr>
          <p:nvPr>
            <p:ph idx="1"/>
          </p:nvPr>
        </p:nvSpPr>
        <p:spPr/>
        <p:txBody>
          <a:bodyPr>
            <a:normAutofit fontScale="92500" lnSpcReduction="20000"/>
          </a:bodyPr>
          <a:lstStyle/>
          <a:p>
            <a:pPr>
              <a:buNone/>
            </a:pPr>
            <a:r>
              <a:rPr lang="en-US" dirty="0">
                <a:latin typeface="Calibri Light" panose="020F0302020204030204" pitchFamily="34" charset="0"/>
                <a:ea typeface="Calibri Light" panose="020F0302020204030204" pitchFamily="34" charset="0"/>
                <a:cs typeface="Calibri Light" panose="020F0302020204030204" pitchFamily="34" charset="0"/>
              </a:rPr>
              <a:t>‘What is most interesting about these developments is that, implicit in the new, </a:t>
            </a:r>
            <a:r>
              <a:rPr lang="en-US" dirty="0" err="1">
                <a:latin typeface="Calibri Light" panose="020F0302020204030204" pitchFamily="34" charset="0"/>
                <a:ea typeface="Calibri Light" panose="020F0302020204030204" pitchFamily="34" charset="0"/>
                <a:cs typeface="Calibri Light" panose="020F0302020204030204" pitchFamily="34" charset="0"/>
              </a:rPr>
              <a:t>organismic</a:t>
            </a:r>
            <a:r>
              <a:rPr lang="en-US" dirty="0">
                <a:latin typeface="Calibri Light" panose="020F0302020204030204" pitchFamily="34" charset="0"/>
                <a:ea typeface="Calibri Light" panose="020F0302020204030204" pitchFamily="34" charset="0"/>
                <a:cs typeface="Calibri Light" panose="020F0302020204030204" pitchFamily="34" charset="0"/>
              </a:rPr>
              <a:t> paradigm of postmodern science are the very principles upon which astrology is based... </a:t>
            </a:r>
            <a:r>
              <a:rPr lang="en-US" b="1" dirty="0">
                <a:latin typeface="Calibri Light" panose="020F0302020204030204" pitchFamily="34" charset="0"/>
                <a:ea typeface="Calibri Light" panose="020F0302020204030204" pitchFamily="34" charset="0"/>
                <a:cs typeface="Calibri Light" panose="020F0302020204030204" pitchFamily="34" charset="0"/>
              </a:rPr>
              <a:t>The possibility of a </a:t>
            </a:r>
            <a:r>
              <a:rPr lang="en-US" b="1" u="sng" dirty="0">
                <a:latin typeface="Calibri Light" panose="020F0302020204030204" pitchFamily="34" charset="0"/>
                <a:ea typeface="Calibri Light" panose="020F0302020204030204" pitchFamily="34" charset="0"/>
                <a:cs typeface="Calibri Light" panose="020F0302020204030204" pitchFamily="34" charset="0"/>
              </a:rPr>
              <a:t>creative synthesis of modern and </a:t>
            </a:r>
            <a:r>
              <a:rPr lang="en-US" b="1" u="sng" dirty="0" err="1">
                <a:latin typeface="Calibri Light" panose="020F0302020204030204" pitchFamily="34" charset="0"/>
                <a:ea typeface="Calibri Light" panose="020F0302020204030204" pitchFamily="34" charset="0"/>
                <a:cs typeface="Calibri Light" panose="020F0302020204030204" pitchFamily="34" charset="0"/>
              </a:rPr>
              <a:t>premodern</a:t>
            </a:r>
            <a:r>
              <a:rPr lang="en-US" b="1" u="sng" dirty="0">
                <a:latin typeface="Calibri Light" panose="020F0302020204030204" pitchFamily="34" charset="0"/>
                <a:ea typeface="Calibri Light" panose="020F0302020204030204" pitchFamily="34" charset="0"/>
                <a:cs typeface="Calibri Light" panose="020F0302020204030204" pitchFamily="34" charset="0"/>
              </a:rPr>
              <a:t> </a:t>
            </a:r>
            <a:r>
              <a:rPr lang="en-US" b="1" dirty="0">
                <a:latin typeface="Calibri Light" panose="020F0302020204030204" pitchFamily="34" charset="0"/>
                <a:ea typeface="Calibri Light" panose="020F0302020204030204" pitchFamily="34" charset="0"/>
                <a:cs typeface="Calibri Light" panose="020F0302020204030204" pitchFamily="34" charset="0"/>
              </a:rPr>
              <a:t>truths may lead to an integration of psychology and astrology in a new, postmodern, </a:t>
            </a:r>
            <a:r>
              <a:rPr lang="en-US" b="1" dirty="0" err="1">
                <a:latin typeface="Calibri Light" panose="020F0302020204030204" pitchFamily="34" charset="0"/>
                <a:ea typeface="Calibri Light" panose="020F0302020204030204" pitchFamily="34" charset="0"/>
                <a:cs typeface="Calibri Light" panose="020F0302020204030204" pitchFamily="34" charset="0"/>
              </a:rPr>
              <a:t>astro</a:t>
            </a:r>
            <a:r>
              <a:rPr lang="en-US" b="1" dirty="0">
                <a:latin typeface="Calibri Light" panose="020F0302020204030204" pitchFamily="34" charset="0"/>
                <a:ea typeface="Calibri Light" panose="020F0302020204030204" pitchFamily="34" charset="0"/>
                <a:cs typeface="Calibri Light" panose="020F0302020204030204" pitchFamily="34" charset="0"/>
              </a:rPr>
              <a:t>-psychology.’ </a:t>
            </a:r>
            <a:endParaRPr lang="en-GB" b="1" dirty="0">
              <a:latin typeface="Calibri Light" panose="020F0302020204030204" pitchFamily="34" charset="0"/>
              <a:ea typeface="Calibri Light" panose="020F0302020204030204" pitchFamily="34" charset="0"/>
              <a:cs typeface="Calibri Light" panose="020F0302020204030204" pitchFamily="34" charset="0"/>
            </a:endParaRPr>
          </a:p>
          <a:p>
            <a:endParaRPr lang="en-GB"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2100" dirty="0">
                <a:latin typeface="Calibri Light" panose="020F0302020204030204" pitchFamily="34" charset="0"/>
                <a:ea typeface="Calibri Light" panose="020F0302020204030204" pitchFamily="34" charset="0"/>
                <a:cs typeface="Calibri Light" panose="020F0302020204030204" pitchFamily="34" charset="0"/>
              </a:rPr>
              <a:t>Glenn Perry, ‘The New Paradigm and Postmodern Astrology’, International Forum on New Science, University of Fort Collins, Colorado, 27 Sept. 1991, (accessed 20 January 2007),</a:t>
            </a:r>
          </a:p>
          <a:p>
            <a:pPr>
              <a:buNone/>
            </a:pPr>
            <a:r>
              <a:rPr lang="en-GB" sz="2100" dirty="0">
                <a:latin typeface="Calibri Light" panose="020F0302020204030204" pitchFamily="34" charset="0"/>
                <a:ea typeface="Calibri Light" panose="020F0302020204030204" pitchFamily="34" charset="0"/>
                <a:cs typeface="Calibri Light" panose="020F0302020204030204" pitchFamily="34" charset="0"/>
              </a:rPr>
              <a:t>http://www.aaperry.com/index.asp?pgid=21 </a:t>
            </a:r>
          </a:p>
          <a:p>
            <a:endParaRPr lang="en-GB" dirty="0"/>
          </a:p>
        </p:txBody>
      </p:sp>
      <p:pic>
        <p:nvPicPr>
          <p:cNvPr id="4" name="Picture 3" descr="Glenn Perry 2.jpg"/>
          <p:cNvPicPr>
            <a:picLocks noChangeAspect="1"/>
          </p:cNvPicPr>
          <p:nvPr/>
        </p:nvPicPr>
        <p:blipFill>
          <a:blip r:embed="rId2" cstate="print"/>
          <a:stretch>
            <a:fillRect/>
          </a:stretch>
        </p:blipFill>
        <p:spPr>
          <a:xfrm>
            <a:off x="7380313" y="5510739"/>
            <a:ext cx="1763688" cy="1347262"/>
          </a:xfrm>
          <a:prstGeom prst="rect">
            <a:avLst/>
          </a:prstGeom>
        </p:spPr>
      </p:pic>
    </p:spTree>
    <p:extLst>
      <p:ext uri="{BB962C8B-B14F-4D97-AF65-F5344CB8AC3E}">
        <p14:creationId xmlns:p14="http://schemas.microsoft.com/office/powerpoint/2010/main" val="3435103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Astrology lays claim to the Postmodern (2): Rob Hand</a:t>
            </a:r>
          </a:p>
        </p:txBody>
      </p:sp>
      <p:sp>
        <p:nvSpPr>
          <p:cNvPr id="3" name="Content Placeholder 2"/>
          <p:cNvSpPr>
            <a:spLocks noGrp="1"/>
          </p:cNvSpPr>
          <p:nvPr>
            <p:ph idx="1"/>
          </p:nvPr>
        </p:nvSpPr>
        <p:spPr>
          <a:xfrm>
            <a:off x="457200" y="1556792"/>
            <a:ext cx="8229600" cy="4525963"/>
          </a:xfrm>
        </p:spPr>
        <p:txBody>
          <a:bodyPr>
            <a:normAutofit fontScale="62500" lnSpcReduction="20000"/>
          </a:bodyPr>
          <a:lstStyle/>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‘in the 19th century a revival began, which for most of the 19th century was a revival of a portion of the tradition that had nearly died in 1700…But then with </a:t>
            </a:r>
            <a:r>
              <a:rPr lang="en-GB" b="1" dirty="0">
                <a:latin typeface="Calibri Light" panose="020F0302020204030204" pitchFamily="34" charset="0"/>
                <a:ea typeface="Calibri Light" panose="020F0302020204030204" pitchFamily="34" charset="0"/>
                <a:cs typeface="Calibri Light" panose="020F0302020204030204" pitchFamily="34" charset="0"/>
              </a:rPr>
              <a:t>Alan Leo, </a:t>
            </a:r>
            <a:r>
              <a:rPr lang="en-GB" dirty="0">
                <a:latin typeface="Calibri Light" panose="020F0302020204030204" pitchFamily="34" charset="0"/>
                <a:ea typeface="Calibri Light" panose="020F0302020204030204" pitchFamily="34" charset="0"/>
                <a:cs typeface="Calibri Light" panose="020F0302020204030204" pitchFamily="34" charset="0"/>
              </a:rPr>
              <a:t>and more recently people like </a:t>
            </a:r>
            <a:r>
              <a:rPr lang="en-GB" b="1" dirty="0">
                <a:latin typeface="Calibri Light" panose="020F0302020204030204" pitchFamily="34" charset="0"/>
                <a:ea typeface="Calibri Light" panose="020F0302020204030204" pitchFamily="34" charset="0"/>
                <a:cs typeface="Calibri Light" panose="020F0302020204030204" pitchFamily="34" charset="0"/>
              </a:rPr>
              <a:t>Dane Rudhyar</a:t>
            </a:r>
            <a:r>
              <a:rPr lang="en-GB" dirty="0">
                <a:latin typeface="Calibri Light" panose="020F0302020204030204" pitchFamily="34" charset="0"/>
                <a:ea typeface="Calibri Light" panose="020F0302020204030204" pitchFamily="34" charset="0"/>
                <a:cs typeface="Calibri Light" panose="020F0302020204030204" pitchFamily="34" charset="0"/>
              </a:rPr>
              <a:t>, and on another level people like the </a:t>
            </a:r>
            <a:r>
              <a:rPr lang="en-GB" b="1" dirty="0">
                <a:latin typeface="Calibri Light" panose="020F0302020204030204" pitchFamily="34" charset="0"/>
                <a:ea typeface="Calibri Light" panose="020F0302020204030204" pitchFamily="34" charset="0"/>
                <a:cs typeface="Calibri Light" panose="020F0302020204030204" pitchFamily="34" charset="0"/>
              </a:rPr>
              <a:t>Hamburg School </a:t>
            </a:r>
            <a:r>
              <a:rPr lang="en-GB" dirty="0">
                <a:latin typeface="Calibri Light" panose="020F0302020204030204" pitchFamily="34" charset="0"/>
                <a:ea typeface="Calibri Light" panose="020F0302020204030204" pitchFamily="34" charset="0"/>
                <a:cs typeface="Calibri Light" panose="020F0302020204030204" pitchFamily="34" charset="0"/>
              </a:rPr>
              <a:t>and </a:t>
            </a:r>
            <a:r>
              <a:rPr lang="en-GB" b="1" dirty="0" err="1">
                <a:latin typeface="Calibri Light" panose="020F0302020204030204" pitchFamily="34" charset="0"/>
                <a:ea typeface="Calibri Light" panose="020F0302020204030204" pitchFamily="34" charset="0"/>
                <a:cs typeface="Calibri Light" panose="020F0302020204030204" pitchFamily="34" charset="0"/>
              </a:rPr>
              <a:t>Cosmobiology</a:t>
            </a:r>
            <a:r>
              <a:rPr lang="en-GB" b="1" dirty="0">
                <a:latin typeface="Calibri Light" panose="020F0302020204030204" pitchFamily="34" charset="0"/>
                <a:ea typeface="Calibri Light" panose="020F0302020204030204" pitchFamily="34" charset="0"/>
                <a:cs typeface="Calibri Light" panose="020F0302020204030204" pitchFamily="34" charset="0"/>
              </a:rPr>
              <a:t> of </a:t>
            </a:r>
            <a:r>
              <a:rPr lang="en-GB" b="1" dirty="0" err="1">
                <a:latin typeface="Calibri Light" panose="020F0302020204030204" pitchFamily="34" charset="0"/>
                <a:ea typeface="Calibri Light" panose="020F0302020204030204" pitchFamily="34" charset="0"/>
                <a:cs typeface="Calibri Light" panose="020F0302020204030204" pitchFamily="34" charset="0"/>
              </a:rPr>
              <a:t>Ebertin</a:t>
            </a:r>
            <a:r>
              <a:rPr lang="en-GB" dirty="0">
                <a:latin typeface="Calibri Light" panose="020F0302020204030204" pitchFamily="34" charset="0"/>
                <a:ea typeface="Calibri Light" panose="020F0302020204030204" pitchFamily="34" charset="0"/>
                <a:cs typeface="Calibri Light" panose="020F0302020204030204" pitchFamily="34" charset="0"/>
              </a:rPr>
              <a:t>, a rather new kind of astrology began coming into existence, which it might be appropriate simply to call 20th century astrology, but I would like to call </a:t>
            </a:r>
            <a:r>
              <a:rPr lang="en-GB" b="1" dirty="0">
                <a:latin typeface="Calibri Light" panose="020F0302020204030204" pitchFamily="34" charset="0"/>
                <a:ea typeface="Calibri Light" panose="020F0302020204030204" pitchFamily="34" charset="0"/>
                <a:cs typeface="Calibri Light" panose="020F0302020204030204" pitchFamily="34" charset="0"/>
              </a:rPr>
              <a:t>modern astrology</a:t>
            </a:r>
            <a:r>
              <a:rPr lang="en-GB" dirty="0">
                <a:latin typeface="Calibri Light" panose="020F0302020204030204" pitchFamily="34" charset="0"/>
                <a:ea typeface="Calibri Light" panose="020F0302020204030204" pitchFamily="34" charset="0"/>
                <a:cs typeface="Calibri Light" panose="020F0302020204030204" pitchFamily="34" charset="0"/>
              </a:rPr>
              <a:t>. So what I am really going to be talking about is the question, what next?</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The beginning of what I will call – </a:t>
            </a:r>
            <a:r>
              <a:rPr lang="en-GB" b="1" dirty="0">
                <a:latin typeface="Calibri Light" panose="020F0302020204030204" pitchFamily="34" charset="0"/>
                <a:ea typeface="Calibri Light" panose="020F0302020204030204" pitchFamily="34" charset="0"/>
                <a:cs typeface="Calibri Light" panose="020F0302020204030204" pitchFamily="34" charset="0"/>
              </a:rPr>
              <a:t>for lack of a better term </a:t>
            </a:r>
            <a:r>
              <a:rPr lang="en-GB" dirty="0">
                <a:latin typeface="Calibri Light" panose="020F0302020204030204" pitchFamily="34" charset="0"/>
                <a:ea typeface="Calibri Light" panose="020F0302020204030204" pitchFamily="34" charset="0"/>
                <a:cs typeface="Calibri Light" panose="020F0302020204030204" pitchFamily="34" charset="0"/>
              </a:rPr>
              <a:t>– </a:t>
            </a:r>
            <a:r>
              <a:rPr lang="en-GB" b="1" dirty="0">
                <a:latin typeface="Calibri Light" panose="020F0302020204030204" pitchFamily="34" charset="0"/>
                <a:ea typeface="Calibri Light" panose="020F0302020204030204" pitchFamily="34" charset="0"/>
                <a:cs typeface="Calibri Light" panose="020F0302020204030204" pitchFamily="34" charset="0"/>
              </a:rPr>
              <a:t>post-modern astrology</a:t>
            </a:r>
            <a:r>
              <a:rPr lang="en-GB" dirty="0">
                <a:latin typeface="Calibri Light" panose="020F0302020204030204" pitchFamily="34" charset="0"/>
                <a:ea typeface="Calibri Light" panose="020F0302020204030204" pitchFamily="34" charset="0"/>
                <a:cs typeface="Calibri Light" panose="020F0302020204030204" pitchFamily="34" charset="0"/>
              </a:rPr>
              <a:t> actually happened quite a few years ago now. Two people are largely responsible for this new beginning. They are in the United States: Robert Zoller, who began studying </a:t>
            </a:r>
            <a:r>
              <a:rPr lang="en-GB" b="1" dirty="0">
                <a:latin typeface="Calibri Light" panose="020F0302020204030204" pitchFamily="34" charset="0"/>
                <a:ea typeface="Calibri Light" panose="020F0302020204030204" pitchFamily="34" charset="0"/>
                <a:cs typeface="Calibri Light" panose="020F0302020204030204" pitchFamily="34" charset="0"/>
              </a:rPr>
              <a:t>medieval astrology </a:t>
            </a:r>
            <a:r>
              <a:rPr lang="en-GB" dirty="0">
                <a:latin typeface="Calibri Light" panose="020F0302020204030204" pitchFamily="34" charset="0"/>
                <a:ea typeface="Calibri Light" panose="020F0302020204030204" pitchFamily="34" charset="0"/>
                <a:cs typeface="Calibri Light" panose="020F0302020204030204" pitchFamily="34" charset="0"/>
              </a:rPr>
              <a:t>in the original Latin in the 1970's, closely followed in this country [Great Britain] by the late Olivia Barclay, who began teaching her students horary directly from William Lilly’s text.’</a:t>
            </a:r>
          </a:p>
          <a:p>
            <a:endParaRPr lang="en-GB" dirty="0">
              <a:latin typeface="Calibri Light" panose="020F0302020204030204" pitchFamily="34" charset="0"/>
              <a:ea typeface="Calibri Light" panose="020F0302020204030204" pitchFamily="34" charset="0"/>
              <a:cs typeface="Calibri Light" panose="020F0302020204030204" pitchFamily="34" charset="0"/>
            </a:endParaRPr>
          </a:p>
          <a:p>
            <a:r>
              <a:rPr lang="en-GB" dirty="0">
                <a:latin typeface="Calibri Light" panose="020F0302020204030204" pitchFamily="34" charset="0"/>
                <a:ea typeface="Calibri Light" panose="020F0302020204030204" pitchFamily="34" charset="0"/>
                <a:cs typeface="Calibri Light" panose="020F0302020204030204" pitchFamily="34" charset="0"/>
              </a:rPr>
              <a:t>Hand, Robert, ‘Towards a Post-Modern Astrology’</a:t>
            </a:r>
          </a:p>
          <a:p>
            <a:r>
              <a:rPr lang="en-GB" dirty="0">
                <a:latin typeface="Calibri Light" panose="020F0302020204030204" pitchFamily="34" charset="0"/>
                <a:ea typeface="Calibri Light" panose="020F0302020204030204" pitchFamily="34" charset="0"/>
                <a:cs typeface="Calibri Light" panose="020F0302020204030204" pitchFamily="34" charset="0"/>
              </a:rPr>
              <a:t>http://www.astro.com/astrology/in_postmodern_e.htm</a:t>
            </a:r>
          </a:p>
          <a:p>
            <a:endParaRPr lang="en-GB" dirty="0"/>
          </a:p>
        </p:txBody>
      </p:sp>
      <p:pic>
        <p:nvPicPr>
          <p:cNvPr id="4" name="Picture 3" descr="robert_hand.jpg"/>
          <p:cNvPicPr>
            <a:picLocks noChangeAspect="1"/>
          </p:cNvPicPr>
          <p:nvPr/>
        </p:nvPicPr>
        <p:blipFill>
          <a:blip r:embed="rId2" cstate="print"/>
          <a:stretch>
            <a:fillRect/>
          </a:stretch>
        </p:blipFill>
        <p:spPr>
          <a:xfrm>
            <a:off x="7010007" y="4797152"/>
            <a:ext cx="2133993" cy="1834034"/>
          </a:xfrm>
          <a:prstGeom prst="rect">
            <a:avLst/>
          </a:prstGeom>
        </p:spPr>
      </p:pic>
    </p:spTree>
    <p:extLst>
      <p:ext uri="{BB962C8B-B14F-4D97-AF65-F5344CB8AC3E}">
        <p14:creationId xmlns:p14="http://schemas.microsoft.com/office/powerpoint/2010/main" val="3818898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1FB25-C046-1FB2-5048-3ED4C7833AA8}"/>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 recent discussion</a:t>
            </a:r>
          </a:p>
        </p:txBody>
      </p:sp>
      <p:sp>
        <p:nvSpPr>
          <p:cNvPr id="3" name="Content Placeholder 2">
            <a:extLst>
              <a:ext uri="{FF2B5EF4-FFF2-40B4-BE49-F238E27FC236}">
                <a16:creationId xmlns:a16="http://schemas.microsoft.com/office/drawing/2014/main" id="{00BD7C5B-C48D-AB49-B702-3479ADF0D45B}"/>
              </a:ext>
            </a:extLst>
          </p:cNvPr>
          <p:cNvSpPr>
            <a:spLocks noGrp="1"/>
          </p:cNvSpPr>
          <p:nvPr>
            <p:ph sz="half" idx="1"/>
          </p:nvPr>
        </p:nvSpPr>
        <p:spPr/>
        <p:txBody>
          <a:bodyPr/>
          <a:lstStyle/>
          <a:p>
            <a:pPr marL="0" indent="0" algn="just">
              <a:buNone/>
            </a:pP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Andrikopoulos</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Laura, ‘The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Psychologisation</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of Astrology in the Twentieth Century’, PhD thesis, University of Wales Trinity Saint David, 2023.</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algn="just"/>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https://repository.uwtsd.ac.uk/id/eprint/2388/</a:t>
            </a:r>
          </a:p>
          <a:p>
            <a:pPr marL="0" indent="0">
              <a:buNone/>
            </a:pPr>
            <a:endPar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Andrikopoulos</a:t>
            </a: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Laura, </a:t>
            </a:r>
            <a:r>
              <a:rPr lang="en-GB" sz="1800" i="1"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Jung and Twentieth Century Psychological Astrology Perspectives on Magic, Psychology and Culture</a:t>
            </a:r>
            <a:r>
              <a:rPr lang="en-GB"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(London: Routledge 2024).</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5" name="Picture 7" descr="The Vice Chancellor congratulating Laura.jpg">
            <a:extLst>
              <a:ext uri="{FF2B5EF4-FFF2-40B4-BE49-F238E27FC236}">
                <a16:creationId xmlns:a16="http://schemas.microsoft.com/office/drawing/2014/main" id="{D6FA20BC-8D1B-C261-9D4A-9AC2291F9C9C}"/>
              </a:ext>
            </a:extLst>
          </p:cNvPr>
          <p:cNvPicPr>
            <a:picLocks noGrp="1" noChangeAspect="1"/>
          </p:cNvPicPr>
          <p:nvPr>
            <p:ph sz="half" idx="2"/>
          </p:nvPr>
        </p:nvPicPr>
        <p:blipFill>
          <a:blip r:embed="rId2" cstate="print"/>
          <a:srcRect/>
          <a:stretch>
            <a:fillRect/>
          </a:stretch>
        </p:blipFill>
        <p:spPr bwMode="auto">
          <a:xfrm>
            <a:off x="5004048" y="1988841"/>
            <a:ext cx="3682752" cy="2451332"/>
          </a:xfrm>
          <a:prstGeom prst="rect">
            <a:avLst/>
          </a:prstGeom>
          <a:noFill/>
          <a:ln w="9525">
            <a:noFill/>
            <a:miter lim="800000"/>
            <a:headEnd/>
            <a:tailEnd/>
          </a:ln>
        </p:spPr>
      </p:pic>
    </p:spTree>
    <p:extLst>
      <p:ext uri="{BB962C8B-B14F-4D97-AF65-F5344CB8AC3E}">
        <p14:creationId xmlns:p14="http://schemas.microsoft.com/office/powerpoint/2010/main" val="314742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6B0C2-A4E3-6025-9AA3-8A6CF12527C8}"/>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Conclusions</a:t>
            </a:r>
          </a:p>
        </p:txBody>
      </p:sp>
      <p:sp>
        <p:nvSpPr>
          <p:cNvPr id="3" name="Content Placeholder 2">
            <a:extLst>
              <a:ext uri="{FF2B5EF4-FFF2-40B4-BE49-F238E27FC236}">
                <a16:creationId xmlns:a16="http://schemas.microsoft.com/office/drawing/2014/main" id="{D05B3640-66DE-AFEA-42BD-4F573518BE92}"/>
              </a:ext>
            </a:extLst>
          </p:cNvPr>
          <p:cNvSpPr>
            <a:spLocks noGrp="1"/>
          </p:cNvSpPr>
          <p:nvPr>
            <p:ph idx="1"/>
          </p:nvPr>
        </p:nvSpPr>
        <p:spPr/>
        <p:txBody>
          <a:bodyPr>
            <a:normAutofit fontScale="55000" lnSpcReduction="20000"/>
          </a:bodyPr>
          <a:lstStyle/>
          <a:p>
            <a:pPr marL="514350" indent="-514350">
              <a:buFont typeface="+mj-lt"/>
              <a:buAutoNum type="arabicPeriod"/>
            </a:pPr>
            <a:r>
              <a:rPr lang="en-GB" dirty="0">
                <a:latin typeface="Calibri Light" panose="020F0302020204030204" pitchFamily="34" charset="0"/>
                <a:ea typeface="Calibri Light" panose="020F0302020204030204" pitchFamily="34" charset="0"/>
                <a:cs typeface="Calibri Light" panose="020F0302020204030204" pitchFamily="34" charset="0"/>
              </a:rPr>
              <a:t>The framing of astrology as out of step with modernity provides a rhetorical means of dismissing it as irrelevant.</a:t>
            </a:r>
          </a:p>
          <a:p>
            <a:pPr marL="514350" indent="-514350">
              <a:buFont typeface="+mj-lt"/>
              <a:buAutoNum type="arabicPeriod"/>
            </a:pPr>
            <a:r>
              <a:rPr lang="en-GB" dirty="0">
                <a:latin typeface="Calibri Light" panose="020F0302020204030204" pitchFamily="34" charset="0"/>
                <a:ea typeface="Calibri Light" panose="020F0302020204030204" pitchFamily="34" charset="0"/>
                <a:cs typeface="Calibri Light" panose="020F0302020204030204" pitchFamily="34" charset="0"/>
              </a:rPr>
              <a:t>However, the very idea that some things can be out of step with modernity is itself based on a metaphysical notion of progress in which human knowledge progresses inevitably from magic to religion to science, which encapsulates a single truth based in atheism and materialism</a:t>
            </a:r>
          </a:p>
          <a:p>
            <a:pPr marL="514350" indent="-514350">
              <a:buFont typeface="+mj-lt"/>
              <a:buAutoNum type="arabicPeriod"/>
            </a:pPr>
            <a:r>
              <a:rPr lang="en-GB" dirty="0">
                <a:latin typeface="Calibri Light" panose="020F0302020204030204" pitchFamily="34" charset="0"/>
                <a:ea typeface="Calibri Light" panose="020F0302020204030204" pitchFamily="34" charset="0"/>
                <a:cs typeface="Calibri Light" panose="020F0302020204030204" pitchFamily="34" charset="0"/>
              </a:rPr>
              <a:t>One response to ideas of modernity is to identify a different kind of modern – modernism as an artistic and cultural movement.</a:t>
            </a:r>
          </a:p>
          <a:p>
            <a:pPr marL="514350" indent="-514350">
              <a:buFont typeface="+mj-lt"/>
              <a:buAutoNum type="arabicPeriod"/>
            </a:pPr>
            <a:r>
              <a:rPr lang="en-GB" dirty="0">
                <a:latin typeface="Calibri Light" panose="020F0302020204030204" pitchFamily="34" charset="0"/>
                <a:ea typeface="Calibri Light" panose="020F0302020204030204" pitchFamily="34" charset="0"/>
                <a:cs typeface="Calibri Light" panose="020F0302020204030204" pitchFamily="34" charset="0"/>
              </a:rPr>
              <a:t>Another is postmodernism, rejecting any idea of single truth and espousing notions of multiple truths. Patrick Curry, Glenn Perry and Robert Hand challenged modernity’s rejection of astrology by locating instead as postmodern.</a:t>
            </a:r>
          </a:p>
          <a:p>
            <a:pPr marL="514350" indent="-514350">
              <a:buFont typeface="+mj-lt"/>
              <a:buAutoNum type="arabicPeriod"/>
            </a:pPr>
            <a:r>
              <a:rPr lang="en-GB" dirty="0">
                <a:latin typeface="Calibri Light" panose="020F0302020204030204" pitchFamily="34" charset="0"/>
                <a:ea typeface="Calibri Light" panose="020F0302020204030204" pitchFamily="34" charset="0"/>
                <a:cs typeface="Calibri Light" panose="020F0302020204030204" pitchFamily="34" charset="0"/>
              </a:rPr>
              <a:t>However, astrology has been labelled modern by Alan Leo, Margaret Hone, Jeff Mayo and Liz Greene.</a:t>
            </a:r>
          </a:p>
          <a:p>
            <a:pPr marL="514350" indent="-514350">
              <a:buFont typeface="+mj-lt"/>
              <a:buAutoNum type="arabicPeriod"/>
            </a:pPr>
            <a:r>
              <a:rPr lang="en-GB" dirty="0">
                <a:latin typeface="Calibri Light" panose="020F0302020204030204" pitchFamily="34" charset="0"/>
                <a:ea typeface="Calibri Light" panose="020F0302020204030204" pitchFamily="34" charset="0"/>
                <a:cs typeface="Calibri Light" panose="020F0302020204030204" pitchFamily="34" charset="0"/>
              </a:rPr>
              <a:t>Therefore, we can set rhetorical positions (</a:t>
            </a:r>
            <a:r>
              <a:rPr lang="en-GB" dirty="0" err="1">
                <a:latin typeface="Calibri Light" panose="020F0302020204030204" pitchFamily="34" charset="0"/>
                <a:ea typeface="Calibri Light" panose="020F0302020204030204" pitchFamily="34" charset="0"/>
                <a:cs typeface="Calibri Light" panose="020F0302020204030204" pitchFamily="34" charset="0"/>
              </a:rPr>
              <a:t>eg</a:t>
            </a:r>
            <a:r>
              <a:rPr lang="en-GB" dirty="0">
                <a:latin typeface="Calibri Light" panose="020F0302020204030204" pitchFamily="34" charset="0"/>
                <a:ea typeface="Calibri Light" panose="020F0302020204030204" pitchFamily="34" charset="0"/>
                <a:cs typeface="Calibri Light" panose="020F0302020204030204" pitchFamily="34" charset="0"/>
              </a:rPr>
              <a:t> astrology is out of step with the modern) aside and then ask, in what senses is it or is it not modern?</a:t>
            </a:r>
          </a:p>
          <a:p>
            <a:pPr marL="514350" indent="-514350">
              <a:buFont typeface="+mj-lt"/>
              <a:buAutoNum type="arabicPeriod"/>
            </a:pPr>
            <a:r>
              <a:rPr lang="en-GB" dirty="0">
                <a:latin typeface="Calibri Light" panose="020F0302020204030204" pitchFamily="34" charset="0"/>
                <a:ea typeface="Calibri Light" panose="020F0302020204030204" pitchFamily="34" charset="0"/>
                <a:cs typeface="Calibri Light" panose="020F0302020204030204" pitchFamily="34" charset="0"/>
              </a:rPr>
              <a:t>This is important because it provides a wider context within which astrology and modern psychological astrology are discussed.</a:t>
            </a:r>
          </a:p>
          <a:p>
            <a:pPr marL="0" indent="0">
              <a:buNone/>
            </a:pP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538810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2146</TotalTime>
  <Words>2447</Words>
  <Application>Microsoft Office PowerPoint</Application>
  <PresentationFormat>On-screen Show (4:3)</PresentationFormat>
  <Paragraphs>142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Cambria</vt:lpstr>
      <vt:lpstr>Office Theme</vt:lpstr>
      <vt:lpstr>   Is Astrology Modern? AHSS 2024   </vt:lpstr>
      <vt:lpstr>Resources</vt:lpstr>
      <vt:lpstr>Why is this topic important?</vt:lpstr>
      <vt:lpstr>Definitions</vt:lpstr>
      <vt:lpstr>Astrology and the Modern world</vt:lpstr>
      <vt:lpstr>The sociology  of modern astrology</vt:lpstr>
      <vt:lpstr>Key Characteristics of the Modern are supposed to be</vt:lpstr>
      <vt:lpstr>Modernism</vt:lpstr>
      <vt:lpstr>Modernismo - Modernisme</vt:lpstr>
      <vt:lpstr>Questions: what about modern art?</vt:lpstr>
      <vt:lpstr>Modern Art: Andre Breton: writer and founder of surrealism</vt:lpstr>
      <vt:lpstr>Modern Art: Gustav Holst His major work, the ‘Planets Suite’ was inspired by reading the English theosophical Astrologer, Alan Leo</vt:lpstr>
      <vt:lpstr>Postmodern: Key Characteristics of the Postmodern are supposed to be </vt:lpstr>
      <vt:lpstr>A Historian’s View</vt:lpstr>
      <vt:lpstr>Astrologers Lay Claim to the Modern</vt:lpstr>
      <vt:lpstr>Western Astrologers lay claim to the Modern</vt:lpstr>
      <vt:lpstr>Commentators sympathetic to astrology who comment on postmodernism: insiders</vt:lpstr>
      <vt:lpstr>Astrology lays claim to the Postmodern (1): Glenn Perry</vt:lpstr>
      <vt:lpstr>Astrology lays claim to the Postmodern (2): Rob Hand</vt:lpstr>
      <vt:lpstr>A recent discussion</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185</cp:revision>
  <cp:lastPrinted>2019-12-09T15:07:52Z</cp:lastPrinted>
  <dcterms:created xsi:type="dcterms:W3CDTF">2012-03-26T09:22:01Z</dcterms:created>
  <dcterms:modified xsi:type="dcterms:W3CDTF">2024-12-03T17:58:44Z</dcterms:modified>
</cp:coreProperties>
</file>