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74" r:id="rId10"/>
    <p:sldId id="275" r:id="rId11"/>
    <p:sldId id="277" r:id="rId12"/>
    <p:sldId id="287" r:id="rId13"/>
    <p:sldId id="278" r:id="rId14"/>
    <p:sldId id="279" r:id="rId15"/>
    <p:sldId id="280" r:id="rId16"/>
    <p:sldId id="281" r:id="rId17"/>
    <p:sldId id="282" r:id="rId18"/>
    <p:sldId id="289" r:id="rId19"/>
    <p:sldId id="286" r:id="rId20"/>
    <p:sldId id="283" r:id="rId21"/>
    <p:sldId id="284" r:id="rId22"/>
    <p:sldId id="285" r:id="rId23"/>
    <p:sldId id="28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4AE8-28C3-4A40-BD96-18DCE32DDC3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37876D-1448-4B0A-AB4A-0BF3D60853F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37876D-1448-4B0A-AB4A-0BF3D60853F2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37876D-1448-4B0A-AB4A-0BF3D60853F2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37876D-1448-4B0A-AB4A-0BF3D60853F2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EBBF3A-A4B2-496F-A859-165527A38F6D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37876D-1448-4B0A-AB4A-0BF3D60853F2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1544ED-D9BF-4D9A-90D6-F30110E817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55402-14E3-4C93-89AE-0E223A5813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ED220-8D5D-4F49-8261-CE2D0E74ADED}" type="datetimeFigureOut">
              <a:rPr lang="en-GB" smtClean="0"/>
              <a:pPr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86090-462D-48B3-9671-858363AEB3F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Sparta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Sources and thoughts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Sparta?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smtClean="0"/>
              <a:t>What makes Sparta such an interesting subject?</a:t>
            </a:r>
          </a:p>
          <a:p>
            <a:r>
              <a:rPr lang="en-GB" sz="3600" smtClean="0"/>
              <a:t>How important was Sparta in Greek archaic and classical history?</a:t>
            </a:r>
          </a:p>
          <a:p>
            <a:r>
              <a:rPr lang="en-GB" sz="3600" smtClean="0"/>
              <a:t>What were the Greek conceptions of Sparta in the classical period?</a:t>
            </a:r>
          </a:p>
          <a:p>
            <a:r>
              <a:rPr lang="en-GB" sz="3600" smtClean="0"/>
              <a:t>What are our conceptions/pre-conceptions about Sparta?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Sources and Evidence </a:t>
            </a:r>
            <a:br>
              <a:rPr lang="en-GB" i="1" dirty="0" smtClean="0"/>
            </a:br>
            <a:endParaRPr lang="en-GB" b="1" dirty="0" smtClean="0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 and Evidence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There are all sorts of sources, which will be used in this course. </a:t>
            </a:r>
          </a:p>
          <a:p>
            <a:r>
              <a:rPr lang="en-GB" smtClean="0"/>
              <a:t>Some of them are literary, others epigraphical, others still archaeological.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Literary Sources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Literary Sources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Spartans did not write any histories. </a:t>
            </a:r>
          </a:p>
          <a:p>
            <a:r>
              <a:rPr lang="en-GB" smtClean="0"/>
              <a:t>The vast majority of our sources were written by non-Spartans.</a:t>
            </a:r>
          </a:p>
          <a:p>
            <a:r>
              <a:rPr lang="en-GB" smtClean="0"/>
              <a:t>A lot of the authors were not contemporary with the events they describe.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The Literary Sources: The Archaic Period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main literary sources on Sparta for the archaic period are </a:t>
            </a:r>
            <a:r>
              <a:rPr lang="en-GB" dirty="0" err="1" smtClean="0"/>
              <a:t>Tyrtaios</a:t>
            </a:r>
            <a:r>
              <a:rPr lang="en-GB" dirty="0" smtClean="0"/>
              <a:t>, </a:t>
            </a:r>
            <a:r>
              <a:rPr lang="en-GB" dirty="0" err="1" smtClean="0"/>
              <a:t>Alkman</a:t>
            </a:r>
            <a:r>
              <a:rPr lang="en-GB" dirty="0" smtClean="0"/>
              <a:t> and Herodotos </a:t>
            </a:r>
          </a:p>
          <a:p>
            <a:r>
              <a:rPr lang="en-GB" dirty="0" smtClean="0"/>
              <a:t>While </a:t>
            </a:r>
            <a:r>
              <a:rPr lang="en-GB" dirty="0" err="1" smtClean="0"/>
              <a:t>Tyrtaeus</a:t>
            </a:r>
            <a:r>
              <a:rPr lang="en-GB" dirty="0" smtClean="0"/>
              <a:t> and </a:t>
            </a:r>
            <a:r>
              <a:rPr lang="en-GB" dirty="0" err="1" smtClean="0"/>
              <a:t>Alkman</a:t>
            </a:r>
            <a:r>
              <a:rPr lang="en-GB" dirty="0" smtClean="0"/>
              <a:t> are sources for contemporary life, ideas and institutions, Herodotos is a later source for all his archaic period history.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The Literary Sources: The Classical Period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main literary sources for the classical period are Thucydides, Xenophon, Aristotle, Diodoros and Plutarch </a:t>
            </a:r>
          </a:p>
          <a:p>
            <a:r>
              <a:rPr lang="en-GB" dirty="0" smtClean="0"/>
              <a:t>Thucydides, Xenophon and Aristotle are contemporary sources when they refer to events of their own lifetime.</a:t>
            </a:r>
          </a:p>
          <a:p>
            <a:r>
              <a:rPr lang="en-GB" dirty="0" smtClean="0"/>
              <a:t>Diodoros and Plutarch are later sources. </a:t>
            </a:r>
          </a:p>
          <a:p>
            <a:r>
              <a:rPr lang="en-GB" dirty="0" smtClean="0"/>
              <a:t>Who is a historian and who is not?</a:t>
            </a:r>
          </a:p>
          <a:p>
            <a:r>
              <a:rPr lang="en-GB" dirty="0" smtClean="0"/>
              <a:t>How does that affect how we view the sources?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Epigraphic Evidence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Inscriptions</a:t>
            </a:r>
            <a:endParaRPr lang="en-US" smtClean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sz="2800" smtClean="0"/>
              <a:t>Inscriptions are documents on stone</a:t>
            </a:r>
          </a:p>
          <a:p>
            <a:r>
              <a:rPr lang="en-GB" sz="2800" smtClean="0"/>
              <a:t>There are state documents such as decrees and laws</a:t>
            </a:r>
          </a:p>
          <a:p>
            <a:r>
              <a:rPr lang="en-GB" sz="2800" smtClean="0"/>
              <a:t>Also there are private documents, such as horoi and funerary inscriptions</a:t>
            </a:r>
          </a:p>
          <a:p>
            <a:endParaRPr lang="en-US" sz="2800" smtClean="0"/>
          </a:p>
        </p:txBody>
      </p:sp>
      <p:pic>
        <p:nvPicPr>
          <p:cNvPr id="46084" name="Picture 4" descr="sevtopolis_inscrip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614988" y="2349500"/>
            <a:ext cx="2103437" cy="3027363"/>
          </a:xfr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Spartan Epigraphy 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Spartans did not write many inscriptions, either public or private in the archaic and classical periods. That changes in the Hellenistic and Roman period.</a:t>
            </a:r>
          </a:p>
          <a:p>
            <a:r>
              <a:rPr lang="en-GB" dirty="0" smtClean="0"/>
              <a:t>A lot of the epigraphic evidence relating to Sparta comes from other poleis and either mentions Sparta or refers to events that Sparta was involved in. </a:t>
            </a:r>
          </a:p>
          <a:p>
            <a:r>
              <a:rPr lang="en-GB" dirty="0" smtClean="0"/>
              <a:t>Still, often epigraphy gives us information that has not survived in the literary sources.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IG V, 1,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Inscription written between 428-421 BCE (</a:t>
            </a:r>
            <a:r>
              <a:rPr lang="en-GB" dirty="0" err="1" smtClean="0"/>
              <a:t>ie</a:t>
            </a:r>
            <a:r>
              <a:rPr lang="en-GB" dirty="0" smtClean="0"/>
              <a:t> during the </a:t>
            </a:r>
            <a:r>
              <a:rPr lang="en-GB" dirty="0" err="1" smtClean="0"/>
              <a:t>Archidamian</a:t>
            </a:r>
            <a:r>
              <a:rPr lang="en-GB" dirty="0" smtClean="0"/>
              <a:t> war). It records some people and states that gave money to the Spartans for the "war". </a:t>
            </a:r>
          </a:p>
          <a:p>
            <a:r>
              <a:rPr lang="en-GB" dirty="0" smtClean="0"/>
              <a:t>Lines 8-10: The friends of the </a:t>
            </a:r>
            <a:r>
              <a:rPr lang="en-GB" dirty="0" err="1" smtClean="0"/>
              <a:t>Chians</a:t>
            </a:r>
            <a:r>
              <a:rPr lang="en-GB" dirty="0" smtClean="0"/>
              <a:t> gave the Spartans for the war ... </a:t>
            </a:r>
            <a:r>
              <a:rPr lang="en-GB" dirty="0" err="1" smtClean="0"/>
              <a:t>Aeginetan</a:t>
            </a:r>
            <a:r>
              <a:rPr lang="en-GB" dirty="0" smtClean="0"/>
              <a:t> </a:t>
            </a:r>
            <a:r>
              <a:rPr lang="en-GB" dirty="0" err="1" smtClean="0"/>
              <a:t>staters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Archaeological Evidence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Limitations of Archaeology</a:t>
            </a:r>
            <a:endParaRPr lang="en-US" smtClean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Most perishable materials such as wood, fabric and foodstuffs do not survive</a:t>
            </a:r>
          </a:p>
          <a:p>
            <a:r>
              <a:rPr lang="en-GB" smtClean="0"/>
              <a:t>Metals survive well but were widely re-used both in antiquity and later</a:t>
            </a:r>
          </a:p>
          <a:p>
            <a:endParaRPr lang="en-US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Man-Induced Limitations</a:t>
            </a:r>
            <a:endParaRPr lang="en-US" smtClean="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sz="2800" smtClean="0"/>
              <a:t>Archaeologists, particularly until the mid-20</a:t>
            </a:r>
            <a:r>
              <a:rPr lang="en-GB" sz="2800" baseline="30000" smtClean="0"/>
              <a:t>th</a:t>
            </a:r>
            <a:r>
              <a:rPr lang="en-GB" sz="2800" smtClean="0"/>
              <a:t> century did not excavate everywhere and everything with the same vigour</a:t>
            </a:r>
            <a:endParaRPr lang="en-US" sz="2800" smtClean="0"/>
          </a:p>
        </p:txBody>
      </p:sp>
      <p:pic>
        <p:nvPicPr>
          <p:cNvPr id="51204" name="Picture 4" descr="ANTshoemake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881688" y="1600200"/>
            <a:ext cx="1571625" cy="2185988"/>
          </a:xfrm>
          <a:noFill/>
        </p:spPr>
      </p:pic>
      <p:pic>
        <p:nvPicPr>
          <p:cNvPr id="51205" name="Picture 5" descr="P145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959475" y="3938588"/>
            <a:ext cx="1416050" cy="2187575"/>
          </a:xfrm>
          <a:noFill/>
        </p:spPr>
      </p:pic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7575550" y="4024313"/>
            <a:ext cx="11112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cs typeface="Arial" charset="0"/>
              </a:rPr>
              <a:t>Thasian </a:t>
            </a:r>
          </a:p>
          <a:p>
            <a:r>
              <a:rPr lang="en-GB">
                <a:cs typeface="Arial" charset="0"/>
              </a:rPr>
              <a:t>Wine</a:t>
            </a:r>
          </a:p>
          <a:p>
            <a:r>
              <a:rPr lang="en-GB">
                <a:cs typeface="Arial" charset="0"/>
              </a:rPr>
              <a:t>Amphora</a:t>
            </a:r>
            <a:endParaRPr lang="en-US">
              <a:cs typeface="Arial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Man-Induced Limitations</a:t>
            </a:r>
            <a:br>
              <a:rPr lang="en-GB" smtClean="0"/>
            </a:br>
            <a:r>
              <a:rPr lang="en-GB" sz="3000" smtClean="0"/>
              <a:t>The pressure of tourism</a:t>
            </a:r>
            <a:endParaRPr lang="en-US" smtClean="0"/>
          </a:p>
        </p:txBody>
      </p:sp>
      <p:pic>
        <p:nvPicPr>
          <p:cNvPr id="52227" name="Picture 3" descr="Olympia20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465263"/>
            <a:ext cx="4211638" cy="3159125"/>
          </a:xfrm>
          <a:noFill/>
        </p:spPr>
      </p:pic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-92075" y="4816475"/>
            <a:ext cx="2587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>
                <a:cs typeface="Arial" charset="0"/>
              </a:rPr>
              <a:t>Ancient Olympia</a:t>
            </a:r>
            <a:endParaRPr lang="en-US" sz="2400" b="1">
              <a:cs typeface="Arial" charset="0"/>
            </a:endParaRPr>
          </a:p>
        </p:txBody>
      </p:sp>
      <p:pic>
        <p:nvPicPr>
          <p:cNvPr id="52229" name="Picture 5" descr="Silver-mine-1_300h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500563" y="1557338"/>
            <a:ext cx="4381500" cy="3286125"/>
          </a:xfrm>
          <a:noFill/>
        </p:spPr>
      </p:pic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4624388" y="4887913"/>
            <a:ext cx="35179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>
                <a:cs typeface="Arial" charset="0"/>
              </a:rPr>
              <a:t>Entrance to one of the </a:t>
            </a:r>
          </a:p>
          <a:p>
            <a:r>
              <a:rPr lang="en-GB" sz="2400" b="1">
                <a:cs typeface="Arial" charset="0"/>
              </a:rPr>
              <a:t>silver mines of Laurion</a:t>
            </a:r>
            <a:endParaRPr lang="en-US" sz="2400" b="1">
              <a:cs typeface="Arial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Spartan Archaeology 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Laconia has been excavated to some extent, mainly religious buildings, such as the temple of Artemis </a:t>
            </a:r>
            <a:r>
              <a:rPr lang="en-GB" dirty="0" err="1" smtClean="0"/>
              <a:t>Orthia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Messenian</a:t>
            </a:r>
            <a:r>
              <a:rPr lang="en-GB" dirty="0" smtClean="0"/>
              <a:t> has been excavated more, particularly the city of Messene.</a:t>
            </a:r>
          </a:p>
          <a:p>
            <a:r>
              <a:rPr lang="en-GB" dirty="0" smtClean="0"/>
              <a:t>Archaeology is particularly important in the study of the archaic period. </a:t>
            </a:r>
          </a:p>
          <a:p>
            <a:r>
              <a:rPr lang="en-GB" dirty="0" smtClean="0"/>
              <a:t>Archaeological evidence includes buildings, statuary and pottery.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7920000" cy="5939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Take advantage of the available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should take the time to read the archaeological reports from Sparta, or at least their English summaries, in the journal Archaeological Reports.</a:t>
            </a:r>
            <a:r>
              <a:rPr lang="en-GB" dirty="0"/>
              <a:t> </a:t>
            </a:r>
            <a:r>
              <a:rPr lang="en-GB" dirty="0" smtClean="0"/>
              <a:t>Don’t forget to also read on Messenia, since it was part of Sparta for such a long period.</a:t>
            </a:r>
          </a:p>
          <a:p>
            <a:r>
              <a:rPr lang="en-GB" dirty="0" smtClean="0"/>
              <a:t>You should also try to get an understanding of the sites. The CLASSICS ENHANCEMENT ACADEMY PROJECT photos from Sparta and Messenia (select photos only) are available in the P:Drive.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power of mystique?</a:t>
            </a:r>
          </a:p>
        </p:txBody>
      </p:sp>
      <p:sp>
        <p:nvSpPr>
          <p:cNvPr id="54275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smtClean="0"/>
              <a:t>Unlike Athens and other poleis in the archaic and classical periods, the vast majority of sources on Sparta were created by outsiders.</a:t>
            </a:r>
          </a:p>
          <a:p>
            <a:r>
              <a:rPr lang="en-GB" sz="3200" smtClean="0"/>
              <a:t>Thucydides, Xenophon, Herodotos were all outsiders.</a:t>
            </a:r>
          </a:p>
          <a:p>
            <a:r>
              <a:rPr lang="en-GB" sz="3200" smtClean="0"/>
              <a:t>Plutarch and Diodoros were not only outsiders but also lived long after the classical period.</a:t>
            </a:r>
          </a:p>
          <a:p>
            <a:r>
              <a:rPr lang="en-GB" sz="3200" smtClean="0"/>
              <a:t>Are we looking at Sparta through a rose-tinted glass?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 aristocratic ideal?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200" smtClean="0"/>
              <a:t>The Spartan constitution and social structure was essentially elitist. </a:t>
            </a:r>
          </a:p>
          <a:p>
            <a:r>
              <a:rPr lang="en-GB" sz="3200" smtClean="0"/>
              <a:t>Theoretically that elite was based not on power or wealth but on descent and merit.</a:t>
            </a:r>
          </a:p>
          <a:p>
            <a:r>
              <a:rPr lang="en-GB" sz="3200" smtClean="0"/>
              <a:t>Very importantly within the elite, again theoretically, all were equal.</a:t>
            </a:r>
          </a:p>
          <a:p>
            <a:r>
              <a:rPr lang="en-GB" sz="3200" smtClean="0"/>
              <a:t>Our sources were upper-class people. </a:t>
            </a:r>
          </a:p>
          <a:p>
            <a:r>
              <a:rPr lang="en-GB" sz="3200" smtClean="0"/>
              <a:t>How much is Sparta idealised?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On the other hand…</a:t>
            </a:r>
          </a:p>
        </p:txBody>
      </p:sp>
      <p:sp>
        <p:nvSpPr>
          <p:cNvPr id="5632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smtClean="0"/>
              <a:t>Sparta was one of the most powerful poleis in the Greek world in the classical period.</a:t>
            </a:r>
          </a:p>
          <a:p>
            <a:r>
              <a:rPr lang="en-GB" sz="3200" smtClean="0"/>
              <a:t>It enjoyed a hegemony in the Peloponnese for almost two centuries and over the Greek world for almost half a century.</a:t>
            </a:r>
          </a:p>
          <a:p>
            <a:r>
              <a:rPr lang="en-GB" sz="3200" smtClean="0"/>
              <a:t>It had the most powerful army in Greece until 371 BCE.</a:t>
            </a:r>
          </a:p>
          <a:p>
            <a:r>
              <a:rPr lang="en-GB" sz="3200" smtClean="0"/>
              <a:t>It won the Peloponnesian War, arguably the most important war in the classical period.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Follow-up </a:t>
            </a:r>
            <a:r>
              <a:rPr lang="en-GB" smtClean="0"/>
              <a:t>Reading is on Moodle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817</Words>
  <Application>Microsoft Office PowerPoint</Application>
  <PresentationFormat>On-screen Show (4:3)</PresentationFormat>
  <Paragraphs>98</Paragraphs>
  <Slides>23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Sparta</vt:lpstr>
      <vt:lpstr>Why Sparta?</vt:lpstr>
      <vt:lpstr>Sources and Evidence  </vt:lpstr>
      <vt:lpstr>Sources and Evidence </vt:lpstr>
      <vt:lpstr>The Literary Sources</vt:lpstr>
      <vt:lpstr>The Literary Sources</vt:lpstr>
      <vt:lpstr>The Literary Sources: The Archaic Period</vt:lpstr>
      <vt:lpstr>The Literary Sources: The Classical Period</vt:lpstr>
      <vt:lpstr>The Epigraphic Evidence </vt:lpstr>
      <vt:lpstr>Inscriptions</vt:lpstr>
      <vt:lpstr>Spartan Epigraphy </vt:lpstr>
      <vt:lpstr>IG V, 1, 1</vt:lpstr>
      <vt:lpstr>The Archaeological Evidence </vt:lpstr>
      <vt:lpstr>The Limitations of Archaeology</vt:lpstr>
      <vt:lpstr>Man-Induced Limitations</vt:lpstr>
      <vt:lpstr>Man-Induced Limitations The pressure of tourism</vt:lpstr>
      <vt:lpstr>Spartan Archaeology </vt:lpstr>
      <vt:lpstr>Slide 18</vt:lpstr>
      <vt:lpstr>Take advantage of the available material</vt:lpstr>
      <vt:lpstr>The power of mystique?</vt:lpstr>
      <vt:lpstr>An aristocratic ideal?</vt:lpstr>
      <vt:lpstr>On the other hand…</vt:lpstr>
      <vt:lpstr>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Sparta</dc:title>
  <dc:creator>Errietta Bissa</dc:creator>
  <cp:lastModifiedBy>Errietta Bissa</cp:lastModifiedBy>
  <cp:revision>9</cp:revision>
  <dcterms:created xsi:type="dcterms:W3CDTF">2013-01-18T11:47:14Z</dcterms:created>
  <dcterms:modified xsi:type="dcterms:W3CDTF">2013-01-29T11:32:16Z</dcterms:modified>
</cp:coreProperties>
</file>