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0" r:id="rId6"/>
    <p:sldId id="261" r:id="rId7"/>
    <p:sldId id="262" r:id="rId8"/>
    <p:sldId id="264" r:id="rId9"/>
    <p:sldId id="265" r:id="rId10"/>
    <p:sldId id="266" r:id="rId11"/>
    <p:sldId id="267" r:id="rId12"/>
    <p:sldId id="269"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66055" autoAdjust="0"/>
  </p:normalViewPr>
  <p:slideViewPr>
    <p:cSldViewPr snapToGrid="0">
      <p:cViewPr varScale="1">
        <p:scale>
          <a:sx n="44" d="100"/>
          <a:sy n="44" d="100"/>
        </p:scale>
        <p:origin x="1332"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5290-B52A-4D92-BE00-78E26A1BCF34}" type="datetimeFigureOut">
              <a:rPr lang="en-GB" smtClean="0"/>
              <a:t>30/06/2025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C3308C-22BA-4B68-9E7B-22F3B1050718}" type="slidenum">
              <a:rPr lang="en-GB" smtClean="0"/>
              <a:t>‹#›</a:t>
            </a:fld>
            <a:endParaRPr lang="en-GB"/>
          </a:p>
        </p:txBody>
      </p:sp>
    </p:spTree>
    <p:extLst>
      <p:ext uri="{BB962C8B-B14F-4D97-AF65-F5344CB8AC3E}">
        <p14:creationId xmlns:p14="http://schemas.microsoft.com/office/powerpoint/2010/main" val="2305657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slides below the presentation will revolve around 3 tasks. Task one is regarding the market research and website development for DNB Cars customisation and performance limited. Task two will be based on Excel for financial projection. The last task involves creating a promotional video for customer retention and the organisation's branding.</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2C3308C-22BA-4B68-9E7B-22F3B1050718}" type="slidenum">
              <a:rPr lang="en-GB" smtClean="0"/>
              <a:t>3</a:t>
            </a:fld>
            <a:endParaRPr lang="en-GB"/>
          </a:p>
        </p:txBody>
      </p:sp>
    </p:spTree>
    <p:extLst>
      <p:ext uri="{BB962C8B-B14F-4D97-AF65-F5344CB8AC3E}">
        <p14:creationId xmlns:p14="http://schemas.microsoft.com/office/powerpoint/2010/main" val="3947695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task revolves around the market research where a Google form was created with 10 questions, and feedback from the classmates and car owners has been gained. The goal behind drafting the questionnaire was to understand the user needs, explore budgets and booking habits, as well as identify the marketing platforms. Pinto and Guarda (2020) state that the quantitative and qualitative data are for the insights of business development.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2C3308C-22BA-4B68-9E7B-22F3B1050718}" type="slidenum">
              <a:rPr lang="en-GB" smtClean="0"/>
              <a:t>4</a:t>
            </a:fld>
            <a:endParaRPr lang="en-GB"/>
          </a:p>
        </p:txBody>
      </p:sp>
    </p:spTree>
    <p:extLst>
      <p:ext uri="{BB962C8B-B14F-4D97-AF65-F5344CB8AC3E}">
        <p14:creationId xmlns:p14="http://schemas.microsoft.com/office/powerpoint/2010/main" val="2140978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key findings from the questionnaire form are that the top services are easy remapping and dyno testing. The main platforms identified were Instagram and TikTok. The budget of the people ranges between 500 pounds to 1000 pounds every year. 75% of the people are open to online booking. Hanna (2025) social media platforms indicate the platforms which are used for communication and content creation.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2C3308C-22BA-4B68-9E7B-22F3B1050718}" type="slidenum">
              <a:rPr lang="en-GB" smtClean="0"/>
              <a:t>5</a:t>
            </a:fld>
            <a:endParaRPr lang="en-GB"/>
          </a:p>
        </p:txBody>
      </p:sp>
    </p:spTree>
    <p:extLst>
      <p:ext uri="{BB962C8B-B14F-4D97-AF65-F5344CB8AC3E}">
        <p14:creationId xmlns:p14="http://schemas.microsoft.com/office/powerpoint/2010/main" val="3177583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website and marketing can help the upper management of DNB Task with customisation and performance, but are limited in marketing their brand and promoting their brand value. Gartner (2025) states that a website refers to the collection of information and the files which are accessed through its web address. A two-page website has been drafted using Weebly, where the about us section of the company and the services offered have been stated. Information about the brand has also been stated on the first page of the website. Canva helped in visualising the marketing plans and the strategies of marketing strategies.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2C3308C-22BA-4B68-9E7B-22F3B1050718}" type="slidenum">
              <a:rPr lang="en-GB" smtClean="0"/>
              <a:t>6</a:t>
            </a:fld>
            <a:endParaRPr lang="en-GB"/>
          </a:p>
        </p:txBody>
      </p:sp>
    </p:spTree>
    <p:extLst>
      <p:ext uri="{BB962C8B-B14F-4D97-AF65-F5344CB8AC3E}">
        <p14:creationId xmlns:p14="http://schemas.microsoft.com/office/powerpoint/2010/main" val="1256453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CFI Team (2025) informs that Excel refers to the tool of Microsoft, which is used for data analysis and financial analysis. The second task can help the management of the firm in financial planning through Excel. A projected 12-month income and expenses statement has been presented in the spreadsheet of Axel. Various functions, such as sum and profit and loss calculation, have been there in Excel. The income sources are tuning, styling upgrading, whereas expenses are categorised to staff rent, tools and marketing. The data have been organised for ease and forecasting. Chat and line charts have been used for the comparison of monthly performance confidence has been gained in digital finance stores. Excel can be a very good tool if used with guidance for managing the spreadsheets regarding the finances of the company.</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2C3308C-22BA-4B68-9E7B-22F3B1050718}" type="slidenum">
              <a:rPr lang="en-GB" smtClean="0"/>
              <a:t>7</a:t>
            </a:fld>
            <a:endParaRPr lang="en-GB"/>
          </a:p>
        </p:txBody>
      </p:sp>
    </p:spTree>
    <p:extLst>
      <p:ext uri="{BB962C8B-B14F-4D97-AF65-F5344CB8AC3E}">
        <p14:creationId xmlns:p14="http://schemas.microsoft.com/office/powerpoint/2010/main" val="852417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promotional video has been created, which is two minutes features a personal improvement visual of services and booking information. In the video, at last, a discount of 10% is offered to the people who are new to the company, stop the videos designed for the Instagram and TikTok audience.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2C3308C-22BA-4B68-9E7B-22F3B1050718}" type="slidenum">
              <a:rPr lang="en-GB" smtClean="0"/>
              <a:t>8</a:t>
            </a:fld>
            <a:endParaRPr lang="en-GB"/>
          </a:p>
        </p:txBody>
      </p:sp>
    </p:spTree>
    <p:extLst>
      <p:ext uri="{BB962C8B-B14F-4D97-AF65-F5344CB8AC3E}">
        <p14:creationId xmlns:p14="http://schemas.microsoft.com/office/powerpoint/2010/main" val="2417714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tools which are used in the entire world are Google Forms, Excel, and, we believe, as well as Canva. Each tool has its benefits and learnings. The skills which can be improved by using the tools are data handling, visual storytelling, time and project management. There are a few more skills which need to be developed for better management and effectiveness in business planning. These skills include research, collaboration and statistical analysis. </a:t>
            </a:r>
            <a:endParaRPr lang="en-GB" dirty="0"/>
          </a:p>
        </p:txBody>
      </p:sp>
      <p:sp>
        <p:nvSpPr>
          <p:cNvPr id="4" name="Slide Number Placeholder 3"/>
          <p:cNvSpPr>
            <a:spLocks noGrp="1"/>
          </p:cNvSpPr>
          <p:nvPr>
            <p:ph type="sldNum" sz="quarter" idx="5"/>
          </p:nvPr>
        </p:nvSpPr>
        <p:spPr/>
        <p:txBody>
          <a:bodyPr/>
          <a:lstStyle/>
          <a:p>
            <a:fld id="{A2C3308C-22BA-4B68-9E7B-22F3B1050718}" type="slidenum">
              <a:rPr lang="en-GB" smtClean="0"/>
              <a:t>9</a:t>
            </a:fld>
            <a:endParaRPr lang="en-GB"/>
          </a:p>
        </p:txBody>
      </p:sp>
    </p:spTree>
    <p:extLst>
      <p:ext uri="{BB962C8B-B14F-4D97-AF65-F5344CB8AC3E}">
        <p14:creationId xmlns:p14="http://schemas.microsoft.com/office/powerpoint/2010/main" val="33376516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reflective part of the presentation, I have learned to use the data for planning a business I learn to design in the context of the mindset which the audience holds. I’ve learnt practical digital literacy and planning I gain stronger confidence in using digital tools professionally.</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2C3308C-22BA-4B68-9E7B-22F3B1050718}" type="slidenum">
              <a:rPr lang="en-GB" smtClean="0"/>
              <a:t>10</a:t>
            </a:fld>
            <a:endParaRPr lang="en-GB"/>
          </a:p>
        </p:txBody>
      </p:sp>
    </p:spTree>
    <p:extLst>
      <p:ext uri="{BB962C8B-B14F-4D97-AF65-F5344CB8AC3E}">
        <p14:creationId xmlns:p14="http://schemas.microsoft.com/office/powerpoint/2010/main" val="3058695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above flights of the presentation demonstrated the usage of digital tools which help in turning the ideas into a repeated brand. Each task of the presentation is linked to the real-world business planning. Additionally, the presentation can guide the upper management of DND cars' customisation and performance, limited to implementing the strategies and learn from the digital tools.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2C3308C-22BA-4B68-9E7B-22F3B1050718}" type="slidenum">
              <a:rPr lang="en-GB" smtClean="0"/>
              <a:t>11</a:t>
            </a:fld>
            <a:endParaRPr lang="en-GB"/>
          </a:p>
        </p:txBody>
      </p:sp>
    </p:spTree>
    <p:extLst>
      <p:ext uri="{BB962C8B-B14F-4D97-AF65-F5344CB8AC3E}">
        <p14:creationId xmlns:p14="http://schemas.microsoft.com/office/powerpoint/2010/main" val="2845152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C3308C-22BA-4B68-9E7B-22F3B1050718}" type="slidenum">
              <a:rPr lang="en-GB" smtClean="0"/>
              <a:t>12</a:t>
            </a:fld>
            <a:endParaRPr lang="en-GB"/>
          </a:p>
        </p:txBody>
      </p:sp>
    </p:spTree>
    <p:extLst>
      <p:ext uri="{BB962C8B-B14F-4D97-AF65-F5344CB8AC3E}">
        <p14:creationId xmlns:p14="http://schemas.microsoft.com/office/powerpoint/2010/main" val="38071616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C3308C-22BA-4B68-9E7B-22F3B1050718}" type="slidenum">
              <a:rPr lang="en-GB" smtClean="0"/>
              <a:t>13</a:t>
            </a:fld>
            <a:endParaRPr lang="en-GB"/>
          </a:p>
        </p:txBody>
      </p:sp>
    </p:spTree>
    <p:extLst>
      <p:ext uri="{BB962C8B-B14F-4D97-AF65-F5344CB8AC3E}">
        <p14:creationId xmlns:p14="http://schemas.microsoft.com/office/powerpoint/2010/main" val="22517620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BD7C6B32-2C04-48B0-BAB0-8CC145417239}" type="datetimeFigureOut">
              <a:rPr lang="en-GB" smtClean="0"/>
              <a:t>30/06/2025</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6ED93953-9D8B-48BC-BD4E-B23366220115}" type="slidenum">
              <a:rPr lang="en-GB" smtClean="0"/>
              <a:t>‹#›</a:t>
            </a:fld>
            <a:endParaRPr lang="en-GB"/>
          </a:p>
        </p:txBody>
      </p:sp>
    </p:spTree>
    <p:extLst>
      <p:ext uri="{BB962C8B-B14F-4D97-AF65-F5344CB8AC3E}">
        <p14:creationId xmlns:p14="http://schemas.microsoft.com/office/powerpoint/2010/main" val="104420012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7C6B32-2C04-48B0-BAB0-8CC145417239}" type="datetimeFigureOut">
              <a:rPr lang="en-GB" smtClean="0"/>
              <a:t>30/06/2025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D93953-9D8B-48BC-BD4E-B23366220115}" type="slidenum">
              <a:rPr lang="en-GB" smtClean="0"/>
              <a:t>‹#›</a:t>
            </a:fld>
            <a:endParaRPr lang="en-GB"/>
          </a:p>
        </p:txBody>
      </p:sp>
    </p:spTree>
    <p:extLst>
      <p:ext uri="{BB962C8B-B14F-4D97-AF65-F5344CB8AC3E}">
        <p14:creationId xmlns:p14="http://schemas.microsoft.com/office/powerpoint/2010/main" val="2825517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D7C6B32-2C04-48B0-BAB0-8CC145417239}" type="datetimeFigureOut">
              <a:rPr lang="en-GB" smtClean="0"/>
              <a:t>30/06/2025</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6ED93953-9D8B-48BC-BD4E-B23366220115}" type="slidenum">
              <a:rPr lang="en-GB" smtClean="0"/>
              <a:t>‹#›</a:t>
            </a:fld>
            <a:endParaRPr lang="en-GB"/>
          </a:p>
        </p:txBody>
      </p:sp>
    </p:spTree>
    <p:extLst>
      <p:ext uri="{BB962C8B-B14F-4D97-AF65-F5344CB8AC3E}">
        <p14:creationId xmlns:p14="http://schemas.microsoft.com/office/powerpoint/2010/main" val="115883153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7C6B32-2C04-48B0-BAB0-8CC145417239}" type="datetimeFigureOut">
              <a:rPr lang="en-GB" smtClean="0"/>
              <a:t>30/06/2025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D93953-9D8B-48BC-BD4E-B23366220115}" type="slidenum">
              <a:rPr lang="en-GB" smtClean="0"/>
              <a:t>‹#›</a:t>
            </a:fld>
            <a:endParaRPr lang="en-GB"/>
          </a:p>
        </p:txBody>
      </p:sp>
    </p:spTree>
    <p:extLst>
      <p:ext uri="{BB962C8B-B14F-4D97-AF65-F5344CB8AC3E}">
        <p14:creationId xmlns:p14="http://schemas.microsoft.com/office/powerpoint/2010/main" val="1274519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7C6B32-2C04-48B0-BAB0-8CC145417239}" type="datetimeFigureOut">
              <a:rPr lang="en-GB" smtClean="0"/>
              <a:t>30/06/2025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D93953-9D8B-48BC-BD4E-B23366220115}" type="slidenum">
              <a:rPr lang="en-GB" smtClean="0"/>
              <a:t>‹#›</a:t>
            </a:fld>
            <a:endParaRPr lang="en-GB"/>
          </a:p>
        </p:txBody>
      </p:sp>
    </p:spTree>
    <p:extLst>
      <p:ext uri="{BB962C8B-B14F-4D97-AF65-F5344CB8AC3E}">
        <p14:creationId xmlns:p14="http://schemas.microsoft.com/office/powerpoint/2010/main" val="206491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7C6B32-2C04-48B0-BAB0-8CC145417239}" type="datetimeFigureOut">
              <a:rPr lang="en-GB" smtClean="0"/>
              <a:t>30/06/2025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D93953-9D8B-48BC-BD4E-B23366220115}" type="slidenum">
              <a:rPr lang="en-GB" smtClean="0"/>
              <a:t>‹#›</a:t>
            </a:fld>
            <a:endParaRPr lang="en-GB"/>
          </a:p>
        </p:txBody>
      </p:sp>
    </p:spTree>
    <p:extLst>
      <p:ext uri="{BB962C8B-B14F-4D97-AF65-F5344CB8AC3E}">
        <p14:creationId xmlns:p14="http://schemas.microsoft.com/office/powerpoint/2010/main" val="217380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7C6B32-2C04-48B0-BAB0-8CC145417239}" type="datetimeFigureOut">
              <a:rPr lang="en-GB" smtClean="0"/>
              <a:t>30/06/2025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D93953-9D8B-48BC-BD4E-B23366220115}" type="slidenum">
              <a:rPr lang="en-GB" smtClean="0"/>
              <a:t>‹#›</a:t>
            </a:fld>
            <a:endParaRPr lang="en-GB"/>
          </a:p>
        </p:txBody>
      </p:sp>
    </p:spTree>
    <p:extLst>
      <p:ext uri="{BB962C8B-B14F-4D97-AF65-F5344CB8AC3E}">
        <p14:creationId xmlns:p14="http://schemas.microsoft.com/office/powerpoint/2010/main" val="3984649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D7C6B32-2C04-48B0-BAB0-8CC145417239}" type="datetimeFigureOut">
              <a:rPr lang="en-GB" smtClean="0"/>
              <a:t>30/06/2025</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6ED93953-9D8B-48BC-BD4E-B23366220115}"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85958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D7C6B32-2C04-48B0-BAB0-8CC145417239}" type="datetimeFigureOut">
              <a:rPr lang="en-GB" smtClean="0"/>
              <a:t>30/06/2025</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6ED93953-9D8B-48BC-BD4E-B23366220115}"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94153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7C6B32-2C04-48B0-BAB0-8CC145417239}" type="datetimeFigureOut">
              <a:rPr lang="en-GB" smtClean="0"/>
              <a:t>30/06/2025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93953-9D8B-48BC-BD4E-B23366220115}" type="slidenum">
              <a:rPr lang="en-GB" smtClean="0"/>
              <a:t>‹#›</a:t>
            </a:fld>
            <a:endParaRPr lang="en-GB"/>
          </a:p>
        </p:txBody>
      </p:sp>
    </p:spTree>
    <p:extLst>
      <p:ext uri="{BB962C8B-B14F-4D97-AF65-F5344CB8AC3E}">
        <p14:creationId xmlns:p14="http://schemas.microsoft.com/office/powerpoint/2010/main" val="2886250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7C6B32-2C04-48B0-BAB0-8CC145417239}" type="datetimeFigureOut">
              <a:rPr lang="en-GB" smtClean="0"/>
              <a:t>30/06/2025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D93953-9D8B-48BC-BD4E-B23366220115}" type="slidenum">
              <a:rPr lang="en-GB" smtClean="0"/>
              <a:t>‹#›</a:t>
            </a:fld>
            <a:endParaRPr lang="en-GB"/>
          </a:p>
        </p:txBody>
      </p:sp>
    </p:spTree>
    <p:extLst>
      <p:ext uri="{BB962C8B-B14F-4D97-AF65-F5344CB8AC3E}">
        <p14:creationId xmlns:p14="http://schemas.microsoft.com/office/powerpoint/2010/main" val="874406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BD7C6B32-2C04-48B0-BAB0-8CC145417239}" type="datetimeFigureOut">
              <a:rPr lang="en-GB" smtClean="0"/>
              <a:t>30/06/2025</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6ED93953-9D8B-48BC-BD4E-B23366220115}" type="slidenum">
              <a:rPr lang="en-GB" smtClean="0"/>
              <a:t>‹#›</a:t>
            </a:fld>
            <a:endParaRPr lang="en-GB"/>
          </a:p>
        </p:txBody>
      </p:sp>
    </p:spTree>
    <p:extLst>
      <p:ext uri="{BB962C8B-B14F-4D97-AF65-F5344CB8AC3E}">
        <p14:creationId xmlns:p14="http://schemas.microsoft.com/office/powerpoint/2010/main" val="24446875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VGquLJFAWgQ?feature=oembed" TargetMode="Externa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hyperlink" Target="https://youtube.com/shorts/VGquLJFAWgQ?feature=share"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s://www.wallpaperflare.com/danke-sand-word-at-daytime-thank-you-font-beach-text-land-wallpaper-zijk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F9436-5599-93F2-57B1-B07C7FDFB91D}"/>
              </a:ext>
            </a:extLst>
          </p:cNvPr>
          <p:cNvSpPr>
            <a:spLocks noGrp="1"/>
          </p:cNvSpPr>
          <p:nvPr>
            <p:ph type="ctrTitle"/>
          </p:nvPr>
        </p:nvSpPr>
        <p:spPr>
          <a:xfrm>
            <a:off x="1561708" y="2091263"/>
            <a:ext cx="9068586" cy="2260604"/>
          </a:xfrm>
        </p:spPr>
        <p:txBody>
          <a:bodyPr/>
          <a:lstStyle/>
          <a:p>
            <a:r>
              <a:rPr lang="en-GB" sz="5400" dirty="0"/>
              <a:t>Digital Skills for Personal and Professional</a:t>
            </a:r>
          </a:p>
        </p:txBody>
      </p:sp>
      <p:sp>
        <p:nvSpPr>
          <p:cNvPr id="3" name="Subtitle 2">
            <a:extLst>
              <a:ext uri="{FF2B5EF4-FFF2-40B4-BE49-F238E27FC236}">
                <a16:creationId xmlns:a16="http://schemas.microsoft.com/office/drawing/2014/main" id="{84B0BC30-A410-F844-FFD5-F95323D9F051}"/>
              </a:ext>
            </a:extLst>
          </p:cNvPr>
          <p:cNvSpPr>
            <a:spLocks noGrp="1"/>
          </p:cNvSpPr>
          <p:nvPr>
            <p:ph type="subTitle" idx="1"/>
          </p:nvPr>
        </p:nvSpPr>
        <p:spPr>
          <a:xfrm>
            <a:off x="1562100" y="4487334"/>
            <a:ext cx="9070848" cy="651930"/>
          </a:xfrm>
        </p:spPr>
        <p:txBody>
          <a:bodyPr/>
          <a:lstStyle/>
          <a:p>
            <a:r>
              <a:rPr lang="en-GB" dirty="0"/>
              <a:t>STUDENT NAME: - Ionel Silviu Regheni </a:t>
            </a:r>
          </a:p>
          <a:p>
            <a:r>
              <a:rPr lang="en-GB" dirty="0"/>
              <a:t>STUDENT ID: </a:t>
            </a:r>
            <a:r>
              <a:rPr lang="en-GB"/>
              <a:t>- 2412463</a:t>
            </a:r>
            <a:endParaRPr lang="en-GB" dirty="0"/>
          </a:p>
        </p:txBody>
      </p:sp>
    </p:spTree>
    <p:extLst>
      <p:ext uri="{BB962C8B-B14F-4D97-AF65-F5344CB8AC3E}">
        <p14:creationId xmlns:p14="http://schemas.microsoft.com/office/powerpoint/2010/main" val="444972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98BB9-911A-E769-F9F1-A06BA560EDEE}"/>
              </a:ext>
            </a:extLst>
          </p:cNvPr>
          <p:cNvSpPr>
            <a:spLocks noGrp="1"/>
          </p:cNvSpPr>
          <p:nvPr>
            <p:ph type="title"/>
          </p:nvPr>
        </p:nvSpPr>
        <p:spPr/>
        <p:txBody>
          <a:bodyPr/>
          <a:lstStyle/>
          <a:p>
            <a:r>
              <a:rPr lang="en-GB" dirty="0"/>
              <a:t>Table of Contents </a:t>
            </a:r>
          </a:p>
        </p:txBody>
      </p:sp>
      <p:sp>
        <p:nvSpPr>
          <p:cNvPr id="3" name="Content Placeholder 2">
            <a:extLst>
              <a:ext uri="{FF2B5EF4-FFF2-40B4-BE49-F238E27FC236}">
                <a16:creationId xmlns:a16="http://schemas.microsoft.com/office/drawing/2014/main" id="{22C4B86D-0B29-A3CD-6A8F-F6CF20C48931}"/>
              </a:ext>
            </a:extLst>
          </p:cNvPr>
          <p:cNvSpPr>
            <a:spLocks noGrp="1"/>
          </p:cNvSpPr>
          <p:nvPr>
            <p:ph idx="1"/>
          </p:nvPr>
        </p:nvSpPr>
        <p:spPr/>
        <p:txBody>
          <a:bodyPr/>
          <a:lstStyle/>
          <a:p>
            <a:r>
              <a:rPr lang="en-GB" dirty="0"/>
              <a:t>Slide 1: Introduction</a:t>
            </a:r>
          </a:p>
          <a:p>
            <a:r>
              <a:rPr lang="en-GB" dirty="0"/>
              <a:t>Slide 2: Task 1 – Market Research</a:t>
            </a:r>
          </a:p>
          <a:p>
            <a:r>
              <a:rPr lang="en-GB" dirty="0"/>
              <a:t>Slide 3: Task 1 – Key Findings</a:t>
            </a:r>
          </a:p>
          <a:p>
            <a:r>
              <a:rPr lang="en-GB" dirty="0"/>
              <a:t>Slide 4: Task 1 – Website &amp; Marketing</a:t>
            </a:r>
          </a:p>
          <a:p>
            <a:r>
              <a:rPr lang="en-GB" dirty="0"/>
              <a:t>Slide 5: Task 2 – Excel Financial Plan and  Learnings</a:t>
            </a:r>
          </a:p>
          <a:p>
            <a:r>
              <a:rPr lang="en-GB" dirty="0"/>
              <a:t>Slide 6: Task 3 – Promotional Video</a:t>
            </a:r>
          </a:p>
          <a:p>
            <a:r>
              <a:rPr lang="en-GB" dirty="0"/>
              <a:t>Slide 7: Digital Skills Developed and to be Developed</a:t>
            </a:r>
            <a:endParaRPr lang="en-IN" dirty="0"/>
          </a:p>
          <a:p>
            <a:r>
              <a:rPr lang="en-GB" dirty="0"/>
              <a:t>Slide 8: Reflection – What I Learned</a:t>
            </a:r>
            <a:endParaRPr lang="en-IN" dirty="0"/>
          </a:p>
          <a:p>
            <a:r>
              <a:rPr lang="en-GB" dirty="0"/>
              <a:t>Slide 9: Conclusion </a:t>
            </a:r>
          </a:p>
          <a:p>
            <a:r>
              <a:rPr lang="en-GB" dirty="0"/>
              <a:t>Slide 10: References </a:t>
            </a:r>
            <a:endParaRPr lang="en-IN" dirty="0"/>
          </a:p>
          <a:p>
            <a:endParaRPr lang="en-IN" dirty="0"/>
          </a:p>
          <a:p>
            <a:endParaRPr lang="en-IN" dirty="0"/>
          </a:p>
          <a:p>
            <a:endParaRPr lang="en-IN" dirty="0"/>
          </a:p>
          <a:p>
            <a:endParaRPr lang="en-IN" dirty="0"/>
          </a:p>
          <a:p>
            <a:endParaRPr lang="en-GB" dirty="0"/>
          </a:p>
        </p:txBody>
      </p:sp>
    </p:spTree>
    <p:extLst>
      <p:ext uri="{BB962C8B-B14F-4D97-AF65-F5344CB8AC3E}">
        <p14:creationId xmlns:p14="http://schemas.microsoft.com/office/powerpoint/2010/main" val="4181282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F3849-8828-D4AD-722E-F41C2F80F24F}"/>
              </a:ext>
            </a:extLst>
          </p:cNvPr>
          <p:cNvSpPr>
            <a:spLocks noGrp="1"/>
          </p:cNvSpPr>
          <p:nvPr>
            <p:ph type="title"/>
          </p:nvPr>
        </p:nvSpPr>
        <p:spPr/>
        <p:txBody>
          <a:bodyPr>
            <a:normAutofit fontScale="90000"/>
          </a:bodyPr>
          <a:lstStyle/>
          <a:p>
            <a:r>
              <a:rPr lang="en-GB" dirty="0"/>
              <a:t>Slide 1: Introduction</a:t>
            </a:r>
            <a:br>
              <a:rPr lang="en-IN" dirty="0"/>
            </a:br>
            <a:endParaRPr lang="en-GB" dirty="0"/>
          </a:p>
        </p:txBody>
      </p:sp>
      <p:sp>
        <p:nvSpPr>
          <p:cNvPr id="3" name="Content Placeholder 2">
            <a:extLst>
              <a:ext uri="{FF2B5EF4-FFF2-40B4-BE49-F238E27FC236}">
                <a16:creationId xmlns:a16="http://schemas.microsoft.com/office/drawing/2014/main" id="{86203EDF-CFEB-72CC-9341-39A5531F72FF}"/>
              </a:ext>
            </a:extLst>
          </p:cNvPr>
          <p:cNvSpPr>
            <a:spLocks noGrp="1"/>
          </p:cNvSpPr>
          <p:nvPr>
            <p:ph idx="1"/>
          </p:nvPr>
        </p:nvSpPr>
        <p:spPr/>
        <p:txBody>
          <a:bodyPr>
            <a:normAutofit/>
          </a:bodyPr>
          <a:lstStyle/>
          <a:p>
            <a:r>
              <a:rPr lang="en-GB" sz="3200" dirty="0"/>
              <a:t>Task 1: Market research and website</a:t>
            </a:r>
            <a:endParaRPr lang="en-IN" sz="3200" dirty="0"/>
          </a:p>
          <a:p>
            <a:r>
              <a:rPr lang="en-GB" sz="3200" dirty="0"/>
              <a:t>Task 2: Financial projection using Excel</a:t>
            </a:r>
            <a:endParaRPr lang="en-IN" sz="3200" dirty="0"/>
          </a:p>
          <a:p>
            <a:r>
              <a:rPr lang="en-GB" sz="3200" dirty="0"/>
              <a:t>Task 3: Promotional video advert</a:t>
            </a:r>
            <a:endParaRPr lang="en-IN" sz="3200" dirty="0"/>
          </a:p>
          <a:p>
            <a:endParaRPr lang="en-GB" sz="3200" dirty="0"/>
          </a:p>
        </p:txBody>
      </p:sp>
      <p:pic>
        <p:nvPicPr>
          <p:cNvPr id="1026" name="Picture 2" descr="25,858 Introduction Stock Photos - Free &amp; Royalty-Free Stock Photos from  Dreamstime">
            <a:extLst>
              <a:ext uri="{FF2B5EF4-FFF2-40B4-BE49-F238E27FC236}">
                <a16:creationId xmlns:a16="http://schemas.microsoft.com/office/drawing/2014/main" id="{1AEC9146-2A13-63FB-9445-0AE66606AA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0496" y="4069080"/>
            <a:ext cx="3603503" cy="2405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520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AD199-BD65-C15F-DA14-D1EF4527B7B9}"/>
              </a:ext>
            </a:extLst>
          </p:cNvPr>
          <p:cNvSpPr>
            <a:spLocks noGrp="1"/>
          </p:cNvSpPr>
          <p:nvPr>
            <p:ph type="title"/>
          </p:nvPr>
        </p:nvSpPr>
        <p:spPr/>
        <p:txBody>
          <a:bodyPr>
            <a:normAutofit fontScale="90000"/>
          </a:bodyPr>
          <a:lstStyle/>
          <a:p>
            <a:r>
              <a:rPr lang="en-GB" dirty="0"/>
              <a:t>Slide 2: Task 1 – Market Research</a:t>
            </a:r>
            <a:br>
              <a:rPr lang="en-IN" dirty="0"/>
            </a:br>
            <a:endParaRPr lang="en-GB" dirty="0"/>
          </a:p>
        </p:txBody>
      </p:sp>
      <p:sp>
        <p:nvSpPr>
          <p:cNvPr id="3" name="Content Placeholder 2">
            <a:extLst>
              <a:ext uri="{FF2B5EF4-FFF2-40B4-BE49-F238E27FC236}">
                <a16:creationId xmlns:a16="http://schemas.microsoft.com/office/drawing/2014/main" id="{284F3283-C684-DB6A-697D-5B2A17C4B2A5}"/>
              </a:ext>
            </a:extLst>
          </p:cNvPr>
          <p:cNvSpPr>
            <a:spLocks noGrp="1"/>
          </p:cNvSpPr>
          <p:nvPr>
            <p:ph sz="half" idx="1"/>
          </p:nvPr>
        </p:nvSpPr>
        <p:spPr/>
        <p:txBody>
          <a:bodyPr/>
          <a:lstStyle/>
          <a:p>
            <a:r>
              <a:rPr lang="en-US" dirty="0"/>
              <a:t>10-question Google Form shared with classmates and car owners</a:t>
            </a:r>
          </a:p>
          <a:p>
            <a:r>
              <a:rPr lang="en-US" dirty="0"/>
              <a:t>Goals:</a:t>
            </a:r>
          </a:p>
          <a:p>
            <a:pPr marL="0" indent="0">
              <a:buNone/>
            </a:pPr>
            <a:r>
              <a:rPr lang="en-US" dirty="0"/>
              <a:t>1.   Understand user needs</a:t>
            </a:r>
          </a:p>
          <a:p>
            <a:pPr marL="0" indent="0">
              <a:buNone/>
            </a:pPr>
            <a:r>
              <a:rPr lang="en-US" dirty="0"/>
              <a:t>2.   Explore budgets and booking habits</a:t>
            </a:r>
          </a:p>
          <a:p>
            <a:pPr marL="342900" indent="-342900">
              <a:buAutoNum type="arabicPeriod" startAt="3"/>
            </a:pPr>
            <a:r>
              <a:rPr lang="en-US" dirty="0"/>
              <a:t>Identify marketing platforms</a:t>
            </a:r>
          </a:p>
          <a:p>
            <a:pPr marL="342900" indent="-342900">
              <a:buAutoNum type="arabicPeriod" startAt="3"/>
            </a:pPr>
            <a:r>
              <a:rPr lang="en-GB" dirty="0"/>
              <a:t>Quantitative and Qualitative aspects (Pinto and Guarda, 2020)</a:t>
            </a:r>
            <a:endParaRPr lang="en-US" dirty="0"/>
          </a:p>
          <a:p>
            <a:r>
              <a:rPr lang="en-US" dirty="0"/>
              <a:t>Tools used: Google Forms and Excel</a:t>
            </a:r>
          </a:p>
          <a:p>
            <a:endParaRPr lang="en-GB" dirty="0"/>
          </a:p>
        </p:txBody>
      </p:sp>
      <p:pic>
        <p:nvPicPr>
          <p:cNvPr id="5" name="Picture 8" descr="5 Things to Consider When Conducting Market Research">
            <a:extLst>
              <a:ext uri="{FF2B5EF4-FFF2-40B4-BE49-F238E27FC236}">
                <a16:creationId xmlns:a16="http://schemas.microsoft.com/office/drawing/2014/main" id="{C3A7AF32-93F0-433A-BB8F-281B5EF1D85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70638" y="2194521"/>
            <a:ext cx="4754562" cy="35659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3470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1DBA3-2F48-4BE9-2008-1888E74F4C81}"/>
              </a:ext>
            </a:extLst>
          </p:cNvPr>
          <p:cNvSpPr>
            <a:spLocks noGrp="1"/>
          </p:cNvSpPr>
          <p:nvPr>
            <p:ph type="title"/>
          </p:nvPr>
        </p:nvSpPr>
        <p:spPr/>
        <p:txBody>
          <a:bodyPr>
            <a:normAutofit fontScale="90000"/>
          </a:bodyPr>
          <a:lstStyle/>
          <a:p>
            <a:r>
              <a:rPr lang="en-GB" dirty="0"/>
              <a:t>Slide 3: Task 1 – Key Findings</a:t>
            </a:r>
            <a:br>
              <a:rPr lang="en-IN" dirty="0"/>
            </a:br>
            <a:endParaRPr lang="en-GB" dirty="0"/>
          </a:p>
        </p:txBody>
      </p:sp>
      <p:sp>
        <p:nvSpPr>
          <p:cNvPr id="3" name="Content Placeholder 2">
            <a:extLst>
              <a:ext uri="{FF2B5EF4-FFF2-40B4-BE49-F238E27FC236}">
                <a16:creationId xmlns:a16="http://schemas.microsoft.com/office/drawing/2014/main" id="{735FA251-8D54-5FBB-15E6-4D56D935E1E0}"/>
              </a:ext>
            </a:extLst>
          </p:cNvPr>
          <p:cNvSpPr>
            <a:spLocks noGrp="1"/>
          </p:cNvSpPr>
          <p:nvPr>
            <p:ph idx="1"/>
          </p:nvPr>
        </p:nvSpPr>
        <p:spPr/>
        <p:txBody>
          <a:bodyPr/>
          <a:lstStyle/>
          <a:p>
            <a:r>
              <a:rPr lang="en-US" dirty="0"/>
              <a:t>Top services: ECU remapping, dyno testing</a:t>
            </a:r>
          </a:p>
          <a:p>
            <a:r>
              <a:rPr lang="en-US" dirty="0"/>
              <a:t>Social Media: Communication and </a:t>
            </a:r>
            <a:r>
              <a:rPr lang="en-GB" dirty="0"/>
              <a:t>Content Creation (Hanna, 2025)</a:t>
            </a:r>
            <a:endParaRPr lang="en-US" dirty="0"/>
          </a:p>
          <a:p>
            <a:r>
              <a:rPr lang="en-US" dirty="0"/>
              <a:t>Main platforms: Instagram, TikTok</a:t>
            </a:r>
          </a:p>
          <a:p>
            <a:r>
              <a:rPr lang="en-US" dirty="0"/>
              <a:t>Budgets: £500-£1000/year</a:t>
            </a:r>
          </a:p>
          <a:p>
            <a:r>
              <a:rPr lang="en-US" dirty="0"/>
              <a:t>75% open to online booking</a:t>
            </a:r>
          </a:p>
          <a:p>
            <a:r>
              <a:rPr lang="en-US" dirty="0"/>
              <a:t>Insights shaped services, pricing, and the website</a:t>
            </a:r>
          </a:p>
          <a:p>
            <a:endParaRPr lang="en-GB" dirty="0"/>
          </a:p>
        </p:txBody>
      </p:sp>
      <p:pic>
        <p:nvPicPr>
          <p:cNvPr id="3074" name="Picture 2" descr="Key Findings Powerpoint Presentation Slides | Presentation Graphics |  Presentation PowerPoint Example | Slide Templates">
            <a:extLst>
              <a:ext uri="{FF2B5EF4-FFF2-40B4-BE49-F238E27FC236}">
                <a16:creationId xmlns:a16="http://schemas.microsoft.com/office/drawing/2014/main" id="{327A00DE-F48C-40D3-8707-B25A67F20A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7916" y="3429000"/>
            <a:ext cx="4106146" cy="23097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218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21125-9582-7E55-FF5D-15A5B1D816C0}"/>
              </a:ext>
            </a:extLst>
          </p:cNvPr>
          <p:cNvSpPr>
            <a:spLocks noGrp="1"/>
          </p:cNvSpPr>
          <p:nvPr>
            <p:ph type="title"/>
          </p:nvPr>
        </p:nvSpPr>
        <p:spPr/>
        <p:txBody>
          <a:bodyPr>
            <a:normAutofit fontScale="90000"/>
          </a:bodyPr>
          <a:lstStyle/>
          <a:p>
            <a:r>
              <a:rPr lang="en-GB" dirty="0"/>
              <a:t>Slide 4: Task 1 – Website &amp; Marketing</a:t>
            </a:r>
            <a:br>
              <a:rPr lang="en-IN" dirty="0"/>
            </a:br>
            <a:endParaRPr lang="en-GB" dirty="0"/>
          </a:p>
        </p:txBody>
      </p:sp>
      <p:sp>
        <p:nvSpPr>
          <p:cNvPr id="3" name="Content Placeholder 2">
            <a:extLst>
              <a:ext uri="{FF2B5EF4-FFF2-40B4-BE49-F238E27FC236}">
                <a16:creationId xmlns:a16="http://schemas.microsoft.com/office/drawing/2014/main" id="{923BACF6-BAC2-B6F9-A04E-1623FE057EA7}"/>
              </a:ext>
            </a:extLst>
          </p:cNvPr>
          <p:cNvSpPr>
            <a:spLocks noGrp="1"/>
          </p:cNvSpPr>
          <p:nvPr>
            <p:ph sz="half" idx="1"/>
          </p:nvPr>
        </p:nvSpPr>
        <p:spPr/>
        <p:txBody>
          <a:bodyPr/>
          <a:lstStyle/>
          <a:p>
            <a:r>
              <a:rPr lang="en-US" dirty="0"/>
              <a:t>Built a 2-page website on Weebly</a:t>
            </a:r>
          </a:p>
          <a:p>
            <a:r>
              <a:rPr lang="en-US" dirty="0"/>
              <a:t>Website: Collection of information and files (Gartner, 2025). </a:t>
            </a:r>
          </a:p>
          <a:p>
            <a:pPr marL="0" indent="0">
              <a:buNone/>
            </a:pPr>
            <a:r>
              <a:rPr lang="en-US" dirty="0"/>
              <a:t>1.	Page 1:  Information about the Brand</a:t>
            </a:r>
          </a:p>
          <a:p>
            <a:pPr marL="0" indent="0">
              <a:buNone/>
            </a:pPr>
            <a:r>
              <a:rPr lang="en-US" dirty="0"/>
              <a:t>2.	Page 2: About and Services</a:t>
            </a:r>
          </a:p>
          <a:p>
            <a:pPr marL="0" indent="0">
              <a:buNone/>
            </a:pPr>
            <a:r>
              <a:rPr lang="en-US" dirty="0"/>
              <a:t>SEO strategies: Keywords and mobile layout</a:t>
            </a:r>
          </a:p>
          <a:p>
            <a:r>
              <a:rPr lang="en-US" dirty="0"/>
              <a:t>Canva visuals </a:t>
            </a:r>
          </a:p>
          <a:p>
            <a:endParaRPr lang="en-GB" dirty="0"/>
          </a:p>
        </p:txBody>
      </p:sp>
      <p:pic>
        <p:nvPicPr>
          <p:cNvPr id="5" name="Picture 2" descr="What is Web Marketing? | Digital Logic">
            <a:extLst>
              <a:ext uri="{FF2B5EF4-FFF2-40B4-BE49-F238E27FC236}">
                <a16:creationId xmlns:a16="http://schemas.microsoft.com/office/drawing/2014/main" id="{7924C19A-33D3-62A7-0F58-9CF82CBBD98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70321" y="2103120"/>
            <a:ext cx="4754879" cy="3749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7198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B87D7-0C3C-16EC-594E-43ACFC8A3B16}"/>
              </a:ext>
            </a:extLst>
          </p:cNvPr>
          <p:cNvSpPr>
            <a:spLocks noGrp="1"/>
          </p:cNvSpPr>
          <p:nvPr>
            <p:ph type="title"/>
          </p:nvPr>
        </p:nvSpPr>
        <p:spPr/>
        <p:txBody>
          <a:bodyPr>
            <a:normAutofit fontScale="90000"/>
          </a:bodyPr>
          <a:lstStyle/>
          <a:p>
            <a:r>
              <a:rPr lang="en-GB" dirty="0"/>
              <a:t>Slide 5: Task 2 – Excel Financial Plan and Learnings</a:t>
            </a:r>
            <a:br>
              <a:rPr lang="en-IN" dirty="0"/>
            </a:br>
            <a:endParaRPr lang="en-GB" dirty="0"/>
          </a:p>
        </p:txBody>
      </p:sp>
      <p:sp>
        <p:nvSpPr>
          <p:cNvPr id="3" name="Content Placeholder 2">
            <a:extLst>
              <a:ext uri="{FF2B5EF4-FFF2-40B4-BE49-F238E27FC236}">
                <a16:creationId xmlns:a16="http://schemas.microsoft.com/office/drawing/2014/main" id="{47E7B0B2-778F-F890-DC71-474B936B8F9C}"/>
              </a:ext>
            </a:extLst>
          </p:cNvPr>
          <p:cNvSpPr>
            <a:spLocks noGrp="1"/>
          </p:cNvSpPr>
          <p:nvPr>
            <p:ph sz="half" idx="1"/>
          </p:nvPr>
        </p:nvSpPr>
        <p:spPr/>
        <p:txBody>
          <a:bodyPr>
            <a:normAutofit fontScale="92500" lnSpcReduction="20000"/>
          </a:bodyPr>
          <a:lstStyle/>
          <a:p>
            <a:r>
              <a:rPr lang="en-GB" dirty="0"/>
              <a:t>Projected 12-month income &amp; expenses</a:t>
            </a:r>
          </a:p>
          <a:p>
            <a:r>
              <a:rPr lang="en-GB" dirty="0"/>
              <a:t>Excel: Financial Data Analysis (CFI Team, 2025)</a:t>
            </a:r>
            <a:endParaRPr lang="en-IN" dirty="0"/>
          </a:p>
          <a:p>
            <a:r>
              <a:rPr lang="en-GB" dirty="0"/>
              <a:t>Used SUM, basic formulas, and profit/loss calculations</a:t>
            </a:r>
            <a:endParaRPr lang="en-IN" dirty="0"/>
          </a:p>
          <a:p>
            <a:r>
              <a:rPr lang="en-GB" dirty="0"/>
              <a:t>Income sources: Tuning, styling, upgrades</a:t>
            </a:r>
            <a:endParaRPr lang="en-IN" dirty="0"/>
          </a:p>
          <a:p>
            <a:r>
              <a:rPr lang="en-GB" dirty="0"/>
              <a:t>Expense categories: Staff, rent, tools, marketing</a:t>
            </a:r>
            <a:endParaRPr lang="en-IN" dirty="0"/>
          </a:p>
          <a:p>
            <a:r>
              <a:rPr lang="en-GB" dirty="0"/>
              <a:t>Organised data for easy forecasting</a:t>
            </a:r>
            <a:endParaRPr lang="en-IN" dirty="0"/>
          </a:p>
          <a:p>
            <a:r>
              <a:rPr lang="en-GB" dirty="0"/>
              <a:t>Used a bar chart to compare monthly performance</a:t>
            </a:r>
            <a:endParaRPr lang="en-IN" dirty="0"/>
          </a:p>
          <a:p>
            <a:r>
              <a:rPr lang="en-GB" dirty="0"/>
              <a:t>Gained confidence in digital finance tools</a:t>
            </a:r>
            <a:endParaRPr lang="en-IN" dirty="0"/>
          </a:p>
          <a:p>
            <a:endParaRPr lang="en-GB" dirty="0"/>
          </a:p>
        </p:txBody>
      </p:sp>
      <p:pic>
        <p:nvPicPr>
          <p:cNvPr id="5" name="Picture 2" descr="Getting Your Financial Plan In Place">
            <a:extLst>
              <a:ext uri="{FF2B5EF4-FFF2-40B4-BE49-F238E27FC236}">
                <a16:creationId xmlns:a16="http://schemas.microsoft.com/office/drawing/2014/main" id="{C97A5489-DE72-5214-C101-62E97E4FE84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70322" y="2103120"/>
            <a:ext cx="4754877" cy="374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9915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8DC78-8310-EE7E-85B6-83CF14583B0B}"/>
              </a:ext>
            </a:extLst>
          </p:cNvPr>
          <p:cNvSpPr>
            <a:spLocks noGrp="1"/>
          </p:cNvSpPr>
          <p:nvPr>
            <p:ph type="title"/>
          </p:nvPr>
        </p:nvSpPr>
        <p:spPr/>
        <p:txBody>
          <a:bodyPr>
            <a:normAutofit fontScale="90000"/>
          </a:bodyPr>
          <a:lstStyle/>
          <a:p>
            <a:r>
              <a:rPr lang="en-GB" dirty="0"/>
              <a:t>Slide 6: Task 3 – Promotional Video</a:t>
            </a:r>
            <a:br>
              <a:rPr lang="en-IN" dirty="0"/>
            </a:br>
            <a:endParaRPr lang="en-GB" dirty="0"/>
          </a:p>
        </p:txBody>
      </p:sp>
      <p:sp>
        <p:nvSpPr>
          <p:cNvPr id="3" name="Content Placeholder 2">
            <a:extLst>
              <a:ext uri="{FF2B5EF4-FFF2-40B4-BE49-F238E27FC236}">
                <a16:creationId xmlns:a16="http://schemas.microsoft.com/office/drawing/2014/main" id="{DDCEF29E-F2F5-EDD1-9D8B-F07FB70DE2F2}"/>
              </a:ext>
            </a:extLst>
          </p:cNvPr>
          <p:cNvSpPr>
            <a:spLocks noGrp="1"/>
          </p:cNvSpPr>
          <p:nvPr>
            <p:ph idx="1"/>
          </p:nvPr>
        </p:nvSpPr>
        <p:spPr>
          <a:xfrm>
            <a:off x="1066800" y="2103120"/>
            <a:ext cx="4826000" cy="4112286"/>
          </a:xfrm>
        </p:spPr>
        <p:txBody>
          <a:bodyPr>
            <a:normAutofit/>
          </a:bodyPr>
          <a:lstStyle/>
          <a:p>
            <a:r>
              <a:rPr lang="en-GB" sz="2400" dirty="0"/>
              <a:t>Created a 2-minute video</a:t>
            </a:r>
            <a:endParaRPr lang="en-IN" sz="2400" dirty="0"/>
          </a:p>
          <a:p>
            <a:r>
              <a:rPr lang="en-GB" sz="2400" dirty="0"/>
              <a:t>Featured:</a:t>
            </a:r>
            <a:endParaRPr lang="en-IN" sz="2400" dirty="0"/>
          </a:p>
          <a:p>
            <a:r>
              <a:rPr lang="en-GB" sz="2400" dirty="0"/>
              <a:t>Personal intro</a:t>
            </a:r>
            <a:endParaRPr lang="en-IN" sz="2400" dirty="0"/>
          </a:p>
          <a:p>
            <a:r>
              <a:rPr lang="en-GB" sz="2400" dirty="0"/>
              <a:t>Visuals of services</a:t>
            </a:r>
            <a:endParaRPr lang="en-IN" sz="2400" dirty="0"/>
          </a:p>
          <a:p>
            <a:r>
              <a:rPr lang="en-GB" sz="2400" dirty="0"/>
              <a:t>Booking info and 10% offer</a:t>
            </a:r>
            <a:endParaRPr lang="en-IN" sz="2400" dirty="0"/>
          </a:p>
          <a:p>
            <a:r>
              <a:rPr lang="en-GB" sz="2400" dirty="0"/>
              <a:t>Designed for the Instagram/TikTok audience</a:t>
            </a:r>
            <a:endParaRPr lang="en-IN" sz="2400" dirty="0"/>
          </a:p>
          <a:p>
            <a:r>
              <a:rPr lang="en-GB" sz="2400" dirty="0">
                <a:hlinkClick r:id="rId4"/>
              </a:rPr>
              <a:t>https://youtube.com/shorts/VGquLJFAWgQ?feature=share</a:t>
            </a:r>
            <a:r>
              <a:rPr lang="en-GB" sz="2400" dirty="0"/>
              <a:t> </a:t>
            </a:r>
          </a:p>
        </p:txBody>
      </p:sp>
      <p:pic>
        <p:nvPicPr>
          <p:cNvPr id="6146" name="Picture 2" descr="4 Elements of a Successful Promotional Video">
            <a:extLst>
              <a:ext uri="{FF2B5EF4-FFF2-40B4-BE49-F238E27FC236}">
                <a16:creationId xmlns:a16="http://schemas.microsoft.com/office/drawing/2014/main" id="{A3F1E68F-4F86-9673-C605-36B5B7233D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2214907"/>
            <a:ext cx="5735782" cy="2628900"/>
          </a:xfrm>
          <a:prstGeom prst="rect">
            <a:avLst/>
          </a:prstGeom>
          <a:noFill/>
          <a:extLst>
            <a:ext uri="{909E8E84-426E-40DD-AFC4-6F175D3DCCD1}">
              <a14:hiddenFill xmlns:a14="http://schemas.microsoft.com/office/drawing/2010/main">
                <a:solidFill>
                  <a:srgbClr val="FFFFFF"/>
                </a:solidFill>
              </a14:hiddenFill>
            </a:ext>
          </a:extLst>
        </p:spPr>
      </p:pic>
      <p:pic>
        <p:nvPicPr>
          <p:cNvPr id="4" name="Online Media 3" title="DNB Car Customisation and Performance(Project for UWTSD)">
            <a:hlinkClick r:id="" action="ppaction://media"/>
            <a:extLst>
              <a:ext uri="{FF2B5EF4-FFF2-40B4-BE49-F238E27FC236}">
                <a16:creationId xmlns:a16="http://schemas.microsoft.com/office/drawing/2014/main" id="{95374D5D-D2B9-4822-89B6-7F6B164196F8}"/>
              </a:ext>
            </a:extLst>
          </p:cNvPr>
          <p:cNvPicPr>
            <a:picLocks noRot="1" noChangeAspect="1"/>
          </p:cNvPicPr>
          <p:nvPr>
            <a:videoFile r:link="rId1"/>
          </p:nvPr>
        </p:nvPicPr>
        <p:blipFill>
          <a:blip r:embed="rId6"/>
          <a:stretch>
            <a:fillRect/>
          </a:stretch>
        </p:blipFill>
        <p:spPr>
          <a:xfrm>
            <a:off x="6299202" y="5044520"/>
            <a:ext cx="2540000" cy="1435100"/>
          </a:xfrm>
          <a:prstGeom prst="rect">
            <a:avLst/>
          </a:prstGeom>
        </p:spPr>
      </p:pic>
    </p:spTree>
    <p:extLst>
      <p:ext uri="{BB962C8B-B14F-4D97-AF65-F5344CB8AC3E}">
        <p14:creationId xmlns:p14="http://schemas.microsoft.com/office/powerpoint/2010/main" val="1529383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4478-6612-DE09-8B3F-71DCD7D2E1DB}"/>
              </a:ext>
            </a:extLst>
          </p:cNvPr>
          <p:cNvSpPr>
            <a:spLocks noGrp="1"/>
          </p:cNvSpPr>
          <p:nvPr>
            <p:ph type="title"/>
          </p:nvPr>
        </p:nvSpPr>
        <p:spPr>
          <a:xfrm>
            <a:off x="1066800" y="845794"/>
            <a:ext cx="10058400" cy="1371600"/>
          </a:xfrm>
        </p:spPr>
        <p:txBody>
          <a:bodyPr>
            <a:normAutofit fontScale="90000"/>
          </a:bodyPr>
          <a:lstStyle/>
          <a:p>
            <a:r>
              <a:rPr lang="en-GB" dirty="0"/>
              <a:t>Slide 7: Digital Skills Developed and to be Developed</a:t>
            </a:r>
            <a:br>
              <a:rPr lang="en-IN" dirty="0"/>
            </a:br>
            <a:endParaRPr lang="en-GB" dirty="0"/>
          </a:p>
        </p:txBody>
      </p:sp>
      <p:sp>
        <p:nvSpPr>
          <p:cNvPr id="3" name="Content Placeholder 2">
            <a:extLst>
              <a:ext uri="{FF2B5EF4-FFF2-40B4-BE49-F238E27FC236}">
                <a16:creationId xmlns:a16="http://schemas.microsoft.com/office/drawing/2014/main" id="{9EC58F53-DE46-3E69-0357-DB08EF20A54A}"/>
              </a:ext>
            </a:extLst>
          </p:cNvPr>
          <p:cNvSpPr>
            <a:spLocks noGrp="1"/>
          </p:cNvSpPr>
          <p:nvPr>
            <p:ph sz="half" idx="1"/>
          </p:nvPr>
        </p:nvSpPr>
        <p:spPr>
          <a:xfrm>
            <a:off x="1066801" y="2466366"/>
            <a:ext cx="4754880" cy="3749040"/>
          </a:xfrm>
        </p:spPr>
        <p:txBody>
          <a:bodyPr/>
          <a:lstStyle/>
          <a:p>
            <a:pPr marL="0" indent="0">
              <a:buNone/>
            </a:pPr>
            <a:r>
              <a:rPr lang="en-GB" dirty="0"/>
              <a:t>Developed: - </a:t>
            </a:r>
            <a:endParaRPr lang="en-US" dirty="0"/>
          </a:p>
          <a:p>
            <a:r>
              <a:rPr lang="en-US" dirty="0"/>
              <a:t>Tools used:</a:t>
            </a:r>
          </a:p>
          <a:p>
            <a:pPr marL="0" indent="0">
              <a:buNone/>
            </a:pPr>
            <a:r>
              <a:rPr lang="en-US" dirty="0"/>
              <a:t>1.	Google Forms + Excel</a:t>
            </a:r>
          </a:p>
          <a:p>
            <a:pPr marL="0" indent="0">
              <a:buNone/>
            </a:pPr>
            <a:r>
              <a:rPr lang="en-US" dirty="0"/>
              <a:t>2.	Weebly for web design</a:t>
            </a:r>
          </a:p>
          <a:p>
            <a:pPr marL="0" indent="0">
              <a:buNone/>
            </a:pPr>
            <a:r>
              <a:rPr lang="en-US" dirty="0"/>
              <a:t>3.	Canva for visuals</a:t>
            </a:r>
          </a:p>
          <a:p>
            <a:r>
              <a:rPr lang="en-US" dirty="0"/>
              <a:t>Skills improved:</a:t>
            </a:r>
          </a:p>
          <a:p>
            <a:pPr marL="0" indent="0">
              <a:buNone/>
            </a:pPr>
            <a:r>
              <a:rPr lang="en-US" dirty="0"/>
              <a:t>1.	Data handling</a:t>
            </a:r>
          </a:p>
          <a:p>
            <a:pPr marL="0" indent="0">
              <a:buNone/>
            </a:pPr>
            <a:r>
              <a:rPr lang="en-US" dirty="0"/>
              <a:t>2.	Visual storytelling</a:t>
            </a:r>
          </a:p>
          <a:p>
            <a:pPr marL="0" indent="0">
              <a:buNone/>
            </a:pPr>
            <a:r>
              <a:rPr lang="en-US" dirty="0"/>
              <a:t>3.	Time &amp; project management</a:t>
            </a:r>
          </a:p>
          <a:p>
            <a:endParaRPr lang="en-GB" dirty="0"/>
          </a:p>
        </p:txBody>
      </p:sp>
      <p:sp>
        <p:nvSpPr>
          <p:cNvPr id="4" name="Content Placeholder 3">
            <a:extLst>
              <a:ext uri="{FF2B5EF4-FFF2-40B4-BE49-F238E27FC236}">
                <a16:creationId xmlns:a16="http://schemas.microsoft.com/office/drawing/2014/main" id="{332B8AC5-8BA4-200A-8E22-9ED104A44B96}"/>
              </a:ext>
            </a:extLst>
          </p:cNvPr>
          <p:cNvSpPr>
            <a:spLocks noGrp="1"/>
          </p:cNvSpPr>
          <p:nvPr>
            <p:ph sz="half" idx="2"/>
          </p:nvPr>
        </p:nvSpPr>
        <p:spPr>
          <a:xfrm>
            <a:off x="6370321" y="2397760"/>
            <a:ext cx="4754880" cy="3749040"/>
          </a:xfrm>
        </p:spPr>
        <p:txBody>
          <a:bodyPr/>
          <a:lstStyle/>
          <a:p>
            <a:pPr marL="0" indent="0">
              <a:buNone/>
            </a:pPr>
            <a:r>
              <a:rPr lang="en-GB" dirty="0"/>
              <a:t>To be Developed: - </a:t>
            </a:r>
          </a:p>
          <a:p>
            <a:pPr marL="0" indent="0">
              <a:buNone/>
            </a:pPr>
            <a:r>
              <a:rPr lang="en-GB" dirty="0"/>
              <a:t>4.	Research Skills </a:t>
            </a:r>
          </a:p>
          <a:p>
            <a:pPr marL="0" indent="0">
              <a:buNone/>
            </a:pPr>
            <a:r>
              <a:rPr lang="en-GB" dirty="0"/>
              <a:t>5.	Collaboration Skills</a:t>
            </a:r>
          </a:p>
          <a:p>
            <a:pPr marL="0" indent="0">
              <a:buNone/>
            </a:pPr>
            <a:r>
              <a:rPr lang="en-GB" dirty="0"/>
              <a:t>6.	Statistical Skills</a:t>
            </a:r>
          </a:p>
          <a:p>
            <a:pPr marL="0" indent="0">
              <a:buNone/>
            </a:pPr>
            <a:endParaRPr lang="en-GB" dirty="0"/>
          </a:p>
        </p:txBody>
      </p:sp>
    </p:spTree>
    <p:extLst>
      <p:ext uri="{BB962C8B-B14F-4D97-AF65-F5344CB8AC3E}">
        <p14:creationId xmlns:p14="http://schemas.microsoft.com/office/powerpoint/2010/main" val="3763585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0A61-54AD-75FF-5388-23AF5C3A93FE}"/>
              </a:ext>
            </a:extLst>
          </p:cNvPr>
          <p:cNvSpPr>
            <a:spLocks noGrp="1"/>
          </p:cNvSpPr>
          <p:nvPr>
            <p:ph type="title"/>
          </p:nvPr>
        </p:nvSpPr>
        <p:spPr/>
        <p:txBody>
          <a:bodyPr>
            <a:normAutofit fontScale="90000"/>
          </a:bodyPr>
          <a:lstStyle/>
          <a:p>
            <a:r>
              <a:rPr lang="en-GB" dirty="0"/>
              <a:t>Slide 8: Reflection – What I Learned</a:t>
            </a:r>
            <a:br>
              <a:rPr lang="en-IN" dirty="0"/>
            </a:br>
            <a:endParaRPr lang="en-GB" dirty="0"/>
          </a:p>
        </p:txBody>
      </p:sp>
      <p:sp>
        <p:nvSpPr>
          <p:cNvPr id="3" name="Content Placeholder 2">
            <a:extLst>
              <a:ext uri="{FF2B5EF4-FFF2-40B4-BE49-F238E27FC236}">
                <a16:creationId xmlns:a16="http://schemas.microsoft.com/office/drawing/2014/main" id="{7746E4B6-9D22-748C-1DEA-1B1492AC1C5A}"/>
              </a:ext>
            </a:extLst>
          </p:cNvPr>
          <p:cNvSpPr>
            <a:spLocks noGrp="1"/>
          </p:cNvSpPr>
          <p:nvPr>
            <p:ph idx="1"/>
          </p:nvPr>
        </p:nvSpPr>
        <p:spPr/>
        <p:txBody>
          <a:bodyPr/>
          <a:lstStyle/>
          <a:p>
            <a:r>
              <a:rPr lang="en-GB" dirty="0"/>
              <a:t>How to use data to plan a business</a:t>
            </a:r>
            <a:endParaRPr lang="en-IN" dirty="0"/>
          </a:p>
          <a:p>
            <a:r>
              <a:rPr lang="en-GB" dirty="0"/>
              <a:t>Design with audience needs in mind</a:t>
            </a:r>
            <a:endParaRPr lang="en-IN" dirty="0"/>
          </a:p>
          <a:p>
            <a:r>
              <a:rPr lang="en-GB" dirty="0"/>
              <a:t>Practical digital literacy and planning</a:t>
            </a:r>
            <a:endParaRPr lang="en-IN" dirty="0"/>
          </a:p>
          <a:p>
            <a:r>
              <a:rPr lang="en-GB" dirty="0"/>
              <a:t>Stronger confidence in using digital tools professionally</a:t>
            </a:r>
            <a:endParaRPr lang="en-IN" dirty="0"/>
          </a:p>
          <a:p>
            <a:endParaRPr lang="en-GB" dirty="0"/>
          </a:p>
        </p:txBody>
      </p:sp>
      <p:pic>
        <p:nvPicPr>
          <p:cNvPr id="7170" name="Picture 2" descr="Reflection &amp; its Types | Laws of Reflection | Physics | Letstute">
            <a:extLst>
              <a:ext uri="{FF2B5EF4-FFF2-40B4-BE49-F238E27FC236}">
                <a16:creationId xmlns:a16="http://schemas.microsoft.com/office/drawing/2014/main" id="{6EFAB1BA-2767-355D-FD53-71A104712A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6622" y="3725333"/>
            <a:ext cx="5057422" cy="284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2955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1EFD-A05B-AF3D-5FA5-C4039EB0EA37}"/>
              </a:ext>
            </a:extLst>
          </p:cNvPr>
          <p:cNvSpPr>
            <a:spLocks noGrp="1"/>
          </p:cNvSpPr>
          <p:nvPr>
            <p:ph type="title"/>
          </p:nvPr>
        </p:nvSpPr>
        <p:spPr/>
        <p:txBody>
          <a:bodyPr>
            <a:normAutofit fontScale="90000"/>
          </a:bodyPr>
          <a:lstStyle/>
          <a:p>
            <a:r>
              <a:rPr lang="en-GB" dirty="0"/>
              <a:t>Slide 9: Conclusion</a:t>
            </a:r>
            <a:br>
              <a:rPr lang="en-IN" dirty="0"/>
            </a:br>
            <a:endParaRPr lang="en-GB" dirty="0"/>
          </a:p>
        </p:txBody>
      </p:sp>
      <p:sp>
        <p:nvSpPr>
          <p:cNvPr id="3" name="Content Placeholder 2">
            <a:extLst>
              <a:ext uri="{FF2B5EF4-FFF2-40B4-BE49-F238E27FC236}">
                <a16:creationId xmlns:a16="http://schemas.microsoft.com/office/drawing/2014/main" id="{E56CB50E-BC9C-2F4F-7B90-A0577A7F2BC9}"/>
              </a:ext>
            </a:extLst>
          </p:cNvPr>
          <p:cNvSpPr>
            <a:spLocks noGrp="1"/>
          </p:cNvSpPr>
          <p:nvPr>
            <p:ph idx="1"/>
          </p:nvPr>
        </p:nvSpPr>
        <p:spPr/>
        <p:txBody>
          <a:bodyPr>
            <a:normAutofit/>
          </a:bodyPr>
          <a:lstStyle/>
          <a:p>
            <a:r>
              <a:rPr lang="en-GB" sz="3200" dirty="0"/>
              <a:t>Digital tools helped turn ideas into a brand</a:t>
            </a:r>
            <a:endParaRPr lang="en-IN" sz="3200" dirty="0"/>
          </a:p>
          <a:p>
            <a:r>
              <a:rPr lang="en-GB" sz="3200" dirty="0"/>
              <a:t>Each task is linked to real-world business planning</a:t>
            </a:r>
            <a:endParaRPr lang="en-IN" sz="3200" dirty="0"/>
          </a:p>
          <a:p>
            <a:endParaRPr lang="en-GB" sz="3200" dirty="0"/>
          </a:p>
        </p:txBody>
      </p:sp>
      <p:pic>
        <p:nvPicPr>
          <p:cNvPr id="8194" name="Picture 2" descr="Conclusion Sticker Stock Illustrations – 612 Conclusion Sticker Stock  Illustrations, Vectors &amp; Clipart - Dreamstime">
            <a:extLst>
              <a:ext uri="{FF2B5EF4-FFF2-40B4-BE49-F238E27FC236}">
                <a16:creationId xmlns:a16="http://schemas.microsoft.com/office/drawing/2014/main" id="{34A8B098-A53D-A2BA-65B6-9B933F0752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2932" y="3447796"/>
            <a:ext cx="6282267" cy="2921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413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85D2-D4FE-603E-0973-CC2DFFDCF4F6}"/>
              </a:ext>
            </a:extLst>
          </p:cNvPr>
          <p:cNvSpPr>
            <a:spLocks noGrp="1"/>
          </p:cNvSpPr>
          <p:nvPr>
            <p:ph type="title"/>
          </p:nvPr>
        </p:nvSpPr>
        <p:spPr/>
        <p:txBody>
          <a:bodyPr/>
          <a:lstStyle/>
          <a:p>
            <a:r>
              <a:rPr lang="en-GB" dirty="0"/>
              <a:t>Slide 10: References </a:t>
            </a:r>
          </a:p>
        </p:txBody>
      </p:sp>
      <p:sp>
        <p:nvSpPr>
          <p:cNvPr id="3" name="Content Placeholder 2">
            <a:extLst>
              <a:ext uri="{FF2B5EF4-FFF2-40B4-BE49-F238E27FC236}">
                <a16:creationId xmlns:a16="http://schemas.microsoft.com/office/drawing/2014/main" id="{7576FFDF-7E1E-4D09-F72F-3F4B79ED1EEF}"/>
              </a:ext>
            </a:extLst>
          </p:cNvPr>
          <p:cNvSpPr>
            <a:spLocks noGrp="1"/>
          </p:cNvSpPr>
          <p:nvPr>
            <p:ph idx="1"/>
          </p:nvPr>
        </p:nvSpPr>
        <p:spPr/>
        <p:txBody>
          <a:bodyPr/>
          <a:lstStyle/>
          <a:p>
            <a:r>
              <a:rPr lang="en-GB" dirty="0"/>
              <a:t>CFI Team (2025) Excel Definition.  [Online] Available at: https://corporatefinanceinstitute.com/resources/excel/excel-definition-overview [Accessed: 09 June 2025]. </a:t>
            </a:r>
          </a:p>
          <a:p>
            <a:r>
              <a:rPr lang="en-GB" dirty="0"/>
              <a:t>Gartner (2025) Information Technology: Glossary  [Online] Available at: https://www.gartner.com/en/information-technology/glossary/website [Accessed: 08 June 2025]. </a:t>
            </a:r>
          </a:p>
          <a:p>
            <a:r>
              <a:rPr lang="en-GB" dirty="0"/>
              <a:t>Hanna, K. (2025) What is social media?  [Online] Available at: https://www.techtarget.com/whatis/definition/social-media [Accessed: 10 June 2025]. </a:t>
            </a:r>
          </a:p>
          <a:p>
            <a:r>
              <a:rPr lang="en-GB" dirty="0"/>
              <a:t>Pinto, F. M., and Guarda, T. (2020). Digital Marketing Strategies and Models for Competitive Business. IGI Global.</a:t>
            </a:r>
          </a:p>
          <a:p>
            <a:endParaRPr lang="en-GB" dirty="0"/>
          </a:p>
        </p:txBody>
      </p:sp>
    </p:spTree>
    <p:extLst>
      <p:ext uri="{BB962C8B-B14F-4D97-AF65-F5344CB8AC3E}">
        <p14:creationId xmlns:p14="http://schemas.microsoft.com/office/powerpoint/2010/main" val="927807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A18F294-94D4-52B0-4168-504669BA71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37067" y="220132"/>
            <a:ext cx="11785600" cy="6485467"/>
          </a:xfrm>
          <a:prstGeom prst="rect">
            <a:avLst/>
          </a:prstGeom>
        </p:spPr>
      </p:pic>
    </p:spTree>
    <p:extLst>
      <p:ext uri="{BB962C8B-B14F-4D97-AF65-F5344CB8AC3E}">
        <p14:creationId xmlns:p14="http://schemas.microsoft.com/office/powerpoint/2010/main" val="11584169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86</TotalTime>
  <Words>1414</Words>
  <Application>Microsoft Office PowerPoint</Application>
  <PresentationFormat>Widescreen</PresentationFormat>
  <Paragraphs>107</Paragraphs>
  <Slides>13</Slides>
  <Notes>11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Century Gothic</vt:lpstr>
      <vt:lpstr>Garamond</vt:lpstr>
      <vt:lpstr>Savon</vt:lpstr>
      <vt:lpstr>Digital Skills for Personal and Professional</vt:lpstr>
      <vt:lpstr>Table of Contents </vt:lpstr>
      <vt:lpstr>Slide 1: Introduction </vt:lpstr>
      <vt:lpstr>Slide 2: Task 1 – Market Research </vt:lpstr>
      <vt:lpstr>Slide 3: Task 1 – Key Findings </vt:lpstr>
      <vt:lpstr>Slide 4: Task 1 – Website &amp; Marketing </vt:lpstr>
      <vt:lpstr>Slide 5: Task 2 – Excel Financial Plan and Learnings </vt:lpstr>
      <vt:lpstr>Slide 6: Task 3 – Promotional Video </vt:lpstr>
      <vt:lpstr>Slide 7: Digital Skills Developed and to be Developed </vt:lpstr>
      <vt:lpstr>Slide 8: Reflection – What I Learned </vt:lpstr>
      <vt:lpstr>Slide 9: Conclusion </vt:lpstr>
      <vt:lpstr>Slide 10: 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for Personal and Professional</dc:title>
  <cp:lastModifiedBy>Ionel Silviu Regheni</cp:lastModifiedBy>
  <cp:revision>30</cp:revision>
  <dcterms:created xsi:type="dcterms:W3CDTF">2025-06-09T18:48:04Z</dcterms:created>
  <dcterms:modified xsi:type="dcterms:W3CDTF">2025-06-30T01:16:21Z</dcterms:modified>
</cp:coreProperties>
</file>