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9DC942-3695-4723-B654-3E36B7FA4E1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19D26BD-ACF7-4ED4-9D4C-34689125B672}">
      <dgm:prSet/>
      <dgm:spPr/>
      <dgm:t>
        <a:bodyPr/>
        <a:lstStyle/>
        <a:p>
          <a:r>
            <a:rPr lang="en-GB"/>
            <a:t>The NHS is currently facing significant challenges, including increasing demand for services, workforce shortages and financial pressures. These challenges have created a growing need for healthcare interventions that not only improve patient outcomes but also support the efficient use of healthcare resources.</a:t>
          </a:r>
          <a:endParaRPr lang="en-US"/>
        </a:p>
      </dgm:t>
    </dgm:pt>
    <dgm:pt modelId="{FD6AA189-1C98-4242-AFBB-928E70D308CA}" type="parTrans" cxnId="{804768CD-550C-452C-BF8D-014FFFAE1149}">
      <dgm:prSet/>
      <dgm:spPr/>
      <dgm:t>
        <a:bodyPr/>
        <a:lstStyle/>
        <a:p>
          <a:endParaRPr lang="en-US"/>
        </a:p>
      </dgm:t>
    </dgm:pt>
    <dgm:pt modelId="{A65ED0BE-F8E8-4F73-8CB8-1847D58CC99C}" type="sibTrans" cxnId="{804768CD-550C-452C-BF8D-014FFFAE1149}">
      <dgm:prSet/>
      <dgm:spPr/>
      <dgm:t>
        <a:bodyPr/>
        <a:lstStyle/>
        <a:p>
          <a:endParaRPr lang="en-US"/>
        </a:p>
      </dgm:t>
    </dgm:pt>
    <dgm:pt modelId="{F52C49D2-033B-48A1-AC81-7839F4B8B3FC}">
      <dgm:prSet/>
      <dgm:spPr/>
      <dgm:t>
        <a:bodyPr/>
        <a:lstStyle/>
        <a:p>
          <a:r>
            <a:rPr lang="en-GB"/>
            <a:t>Occupational therapy is widely recognised for helping individuals regain independence and participate in meaningful daily activities. However, its contribution may extend beyond patient recovery. Through rehabilitation, discharge planning and functional assessment, occupational therapists may also support patient flow, reduce hospital length of stay and contribute to service efficiency.</a:t>
          </a:r>
          <a:endParaRPr lang="en-US"/>
        </a:p>
      </dgm:t>
    </dgm:pt>
    <dgm:pt modelId="{17DE54F6-5977-4726-91B6-F3FEC76FC682}" type="parTrans" cxnId="{F7A3F197-C5F5-430F-952E-D080CA26BA30}">
      <dgm:prSet/>
      <dgm:spPr/>
      <dgm:t>
        <a:bodyPr/>
        <a:lstStyle/>
        <a:p>
          <a:endParaRPr lang="en-US"/>
        </a:p>
      </dgm:t>
    </dgm:pt>
    <dgm:pt modelId="{247F7F2F-660B-4656-9B59-A06F2CE6A285}" type="sibTrans" cxnId="{F7A3F197-C5F5-430F-952E-D080CA26BA30}">
      <dgm:prSet/>
      <dgm:spPr/>
      <dgm:t>
        <a:bodyPr/>
        <a:lstStyle/>
        <a:p>
          <a:endParaRPr lang="en-US"/>
        </a:p>
      </dgm:t>
    </dgm:pt>
    <dgm:pt modelId="{4A28567C-C4FB-48F0-B95B-7F4E4E0C7EC0}">
      <dgm:prSet/>
      <dgm:spPr/>
      <dgm:t>
        <a:bodyPr/>
        <a:lstStyle/>
        <a:p>
          <a:r>
            <a:rPr lang="en-GB"/>
            <a:t>Recent research suggests that occupational therapy can improve both functional outcomes and discharge processes (Jenkins et al., 2024; Alkhawaldeh et al., 2022).</a:t>
          </a:r>
          <a:endParaRPr lang="en-US"/>
        </a:p>
      </dgm:t>
    </dgm:pt>
    <dgm:pt modelId="{F624C75D-26BF-47FE-B13C-27238275C776}" type="parTrans" cxnId="{B7BAB37E-B8D7-4969-9B0A-35B9F18D7E75}">
      <dgm:prSet/>
      <dgm:spPr/>
      <dgm:t>
        <a:bodyPr/>
        <a:lstStyle/>
        <a:p>
          <a:endParaRPr lang="en-US"/>
        </a:p>
      </dgm:t>
    </dgm:pt>
    <dgm:pt modelId="{D766B7C3-B306-4591-BAC6-78A09631A436}" type="sibTrans" cxnId="{B7BAB37E-B8D7-4969-9B0A-35B9F18D7E75}">
      <dgm:prSet/>
      <dgm:spPr/>
      <dgm:t>
        <a:bodyPr/>
        <a:lstStyle/>
        <a:p>
          <a:endParaRPr lang="en-US"/>
        </a:p>
      </dgm:t>
    </dgm:pt>
    <dgm:pt modelId="{58A78E49-2CEB-4A38-AE57-450C992F5A63}" type="pres">
      <dgm:prSet presAssocID="{699DC942-3695-4723-B654-3E36B7FA4E18}" presName="linear" presStyleCnt="0">
        <dgm:presLayoutVars>
          <dgm:animLvl val="lvl"/>
          <dgm:resizeHandles val="exact"/>
        </dgm:presLayoutVars>
      </dgm:prSet>
      <dgm:spPr/>
    </dgm:pt>
    <dgm:pt modelId="{44410C91-43CA-4680-ADE4-FE0A79A3FB32}" type="pres">
      <dgm:prSet presAssocID="{119D26BD-ACF7-4ED4-9D4C-34689125B672}" presName="parentText" presStyleLbl="node1" presStyleIdx="0" presStyleCnt="3">
        <dgm:presLayoutVars>
          <dgm:chMax val="0"/>
          <dgm:bulletEnabled val="1"/>
        </dgm:presLayoutVars>
      </dgm:prSet>
      <dgm:spPr/>
    </dgm:pt>
    <dgm:pt modelId="{DDC4997D-6C89-4B36-B249-B6A576AE9477}" type="pres">
      <dgm:prSet presAssocID="{A65ED0BE-F8E8-4F73-8CB8-1847D58CC99C}" presName="spacer" presStyleCnt="0"/>
      <dgm:spPr/>
    </dgm:pt>
    <dgm:pt modelId="{CB299E0F-34B4-40AC-8071-C7E62FB85F1C}" type="pres">
      <dgm:prSet presAssocID="{F52C49D2-033B-48A1-AC81-7839F4B8B3FC}" presName="parentText" presStyleLbl="node1" presStyleIdx="1" presStyleCnt="3">
        <dgm:presLayoutVars>
          <dgm:chMax val="0"/>
          <dgm:bulletEnabled val="1"/>
        </dgm:presLayoutVars>
      </dgm:prSet>
      <dgm:spPr/>
    </dgm:pt>
    <dgm:pt modelId="{8F1422F2-2D45-4788-960B-A2F4C91981EF}" type="pres">
      <dgm:prSet presAssocID="{247F7F2F-660B-4656-9B59-A06F2CE6A285}" presName="spacer" presStyleCnt="0"/>
      <dgm:spPr/>
    </dgm:pt>
    <dgm:pt modelId="{00FC7AE9-D14E-4CF5-9364-45D29254DC9E}" type="pres">
      <dgm:prSet presAssocID="{4A28567C-C4FB-48F0-B95B-7F4E4E0C7EC0}" presName="parentText" presStyleLbl="node1" presStyleIdx="2" presStyleCnt="3">
        <dgm:presLayoutVars>
          <dgm:chMax val="0"/>
          <dgm:bulletEnabled val="1"/>
        </dgm:presLayoutVars>
      </dgm:prSet>
      <dgm:spPr/>
    </dgm:pt>
  </dgm:ptLst>
  <dgm:cxnLst>
    <dgm:cxn modelId="{2DC01012-1491-40E5-AB5F-6D1F2F36C611}" type="presOf" srcId="{699DC942-3695-4723-B654-3E36B7FA4E18}" destId="{58A78E49-2CEB-4A38-AE57-450C992F5A63}" srcOrd="0" destOrd="0" presId="urn:microsoft.com/office/officeart/2005/8/layout/vList2"/>
    <dgm:cxn modelId="{4E318A75-99ED-4C1A-AB8A-F4018003F6A4}" type="presOf" srcId="{119D26BD-ACF7-4ED4-9D4C-34689125B672}" destId="{44410C91-43CA-4680-ADE4-FE0A79A3FB32}" srcOrd="0" destOrd="0" presId="urn:microsoft.com/office/officeart/2005/8/layout/vList2"/>
    <dgm:cxn modelId="{B7BAB37E-B8D7-4969-9B0A-35B9F18D7E75}" srcId="{699DC942-3695-4723-B654-3E36B7FA4E18}" destId="{4A28567C-C4FB-48F0-B95B-7F4E4E0C7EC0}" srcOrd="2" destOrd="0" parTransId="{F624C75D-26BF-47FE-B13C-27238275C776}" sibTransId="{D766B7C3-B306-4591-BAC6-78A09631A436}"/>
    <dgm:cxn modelId="{F7A3F197-C5F5-430F-952E-D080CA26BA30}" srcId="{699DC942-3695-4723-B654-3E36B7FA4E18}" destId="{F52C49D2-033B-48A1-AC81-7839F4B8B3FC}" srcOrd="1" destOrd="0" parTransId="{17DE54F6-5977-4726-91B6-F3FEC76FC682}" sibTransId="{247F7F2F-660B-4656-9B59-A06F2CE6A285}"/>
    <dgm:cxn modelId="{A7797D9A-8536-4EBF-AFEE-A7BDD6B79CBA}" type="presOf" srcId="{F52C49D2-033B-48A1-AC81-7839F4B8B3FC}" destId="{CB299E0F-34B4-40AC-8071-C7E62FB85F1C}" srcOrd="0" destOrd="0" presId="urn:microsoft.com/office/officeart/2005/8/layout/vList2"/>
    <dgm:cxn modelId="{804768CD-550C-452C-BF8D-014FFFAE1149}" srcId="{699DC942-3695-4723-B654-3E36B7FA4E18}" destId="{119D26BD-ACF7-4ED4-9D4C-34689125B672}" srcOrd="0" destOrd="0" parTransId="{FD6AA189-1C98-4242-AFBB-928E70D308CA}" sibTransId="{A65ED0BE-F8E8-4F73-8CB8-1847D58CC99C}"/>
    <dgm:cxn modelId="{A88885CD-B42D-45FC-BB24-2DE5A38EC073}" type="presOf" srcId="{4A28567C-C4FB-48F0-B95B-7F4E4E0C7EC0}" destId="{00FC7AE9-D14E-4CF5-9364-45D29254DC9E}" srcOrd="0" destOrd="0" presId="urn:microsoft.com/office/officeart/2005/8/layout/vList2"/>
    <dgm:cxn modelId="{D6847752-2E5E-407B-997E-B1E3B5F93F74}" type="presParOf" srcId="{58A78E49-2CEB-4A38-AE57-450C992F5A63}" destId="{44410C91-43CA-4680-ADE4-FE0A79A3FB32}" srcOrd="0" destOrd="0" presId="urn:microsoft.com/office/officeart/2005/8/layout/vList2"/>
    <dgm:cxn modelId="{55F8538A-49BD-41C8-A07B-EAB541462824}" type="presParOf" srcId="{58A78E49-2CEB-4A38-AE57-450C992F5A63}" destId="{DDC4997D-6C89-4B36-B249-B6A576AE9477}" srcOrd="1" destOrd="0" presId="urn:microsoft.com/office/officeart/2005/8/layout/vList2"/>
    <dgm:cxn modelId="{9F47D121-83EF-4E18-9FE7-00A5335293E5}" type="presParOf" srcId="{58A78E49-2CEB-4A38-AE57-450C992F5A63}" destId="{CB299E0F-34B4-40AC-8071-C7E62FB85F1C}" srcOrd="2" destOrd="0" presId="urn:microsoft.com/office/officeart/2005/8/layout/vList2"/>
    <dgm:cxn modelId="{4F68B110-E8CB-4C4E-B197-0431C7B9BCFD}" type="presParOf" srcId="{58A78E49-2CEB-4A38-AE57-450C992F5A63}" destId="{8F1422F2-2D45-4788-960B-A2F4C91981EF}" srcOrd="3" destOrd="0" presId="urn:microsoft.com/office/officeart/2005/8/layout/vList2"/>
    <dgm:cxn modelId="{5EC76BCB-0D90-41CE-A5EF-ACBFA768C882}" type="presParOf" srcId="{58A78E49-2CEB-4A38-AE57-450C992F5A63}" destId="{00FC7AE9-D14E-4CF5-9364-45D29254DC9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410C91-43CA-4680-ADE4-FE0A79A3FB32}">
      <dsp:nvSpPr>
        <dsp:cNvPr id="0" name=""/>
        <dsp:cNvSpPr/>
      </dsp:nvSpPr>
      <dsp:spPr>
        <a:xfrm>
          <a:off x="0" y="379708"/>
          <a:ext cx="6949440" cy="16450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NHS is currently facing significant challenges, including increasing demand for services, workforce shortages and financial pressures. These challenges have created a growing need for healthcare interventions that not only improve patient outcomes but also support the efficient use of healthcare resources.</a:t>
          </a:r>
          <a:endParaRPr lang="en-US" sz="1600" kern="1200"/>
        </a:p>
      </dsp:txBody>
      <dsp:txXfrm>
        <a:off x="80303" y="460011"/>
        <a:ext cx="6788834" cy="1484414"/>
      </dsp:txXfrm>
    </dsp:sp>
    <dsp:sp modelId="{CB299E0F-34B4-40AC-8071-C7E62FB85F1C}">
      <dsp:nvSpPr>
        <dsp:cNvPr id="0" name=""/>
        <dsp:cNvSpPr/>
      </dsp:nvSpPr>
      <dsp:spPr>
        <a:xfrm>
          <a:off x="0" y="2070808"/>
          <a:ext cx="6949440" cy="1645020"/>
        </a:xfrm>
        <a:prstGeom prst="roundRect">
          <a:avLst/>
        </a:prstGeom>
        <a:solidFill>
          <a:schemeClr val="accent2">
            <a:hueOff val="-520665"/>
            <a:satOff val="-10816"/>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Occupational therapy is widely recognised for helping individuals regain independence and participate in meaningful daily activities. However, its contribution may extend beyond patient recovery. Through rehabilitation, discharge planning and functional assessment, occupational therapists may also support patient flow, reduce hospital length of stay and contribute to service efficiency.</a:t>
          </a:r>
          <a:endParaRPr lang="en-US" sz="1600" kern="1200"/>
        </a:p>
      </dsp:txBody>
      <dsp:txXfrm>
        <a:off x="80303" y="2151111"/>
        <a:ext cx="6788834" cy="1484414"/>
      </dsp:txXfrm>
    </dsp:sp>
    <dsp:sp modelId="{00FC7AE9-D14E-4CF5-9364-45D29254DC9E}">
      <dsp:nvSpPr>
        <dsp:cNvPr id="0" name=""/>
        <dsp:cNvSpPr/>
      </dsp:nvSpPr>
      <dsp:spPr>
        <a:xfrm>
          <a:off x="0" y="3761909"/>
          <a:ext cx="6949440" cy="1645020"/>
        </a:xfrm>
        <a:prstGeom prst="roundRect">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Recent research suggests that occupational therapy can improve both functional outcomes and discharge processes (Jenkins et al., 2024; Alkhawaldeh et al., 2022).</a:t>
          </a:r>
          <a:endParaRPr lang="en-US" sz="1600" kern="1200"/>
        </a:p>
      </dsp:txBody>
      <dsp:txXfrm>
        <a:off x="80303" y="3842212"/>
        <a:ext cx="6788834" cy="148441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6/17/2026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62758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6/17/2026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3788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6/17/2026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39198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6/17/2026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41813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6/17/2026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04801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6/17/2026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80355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6/17/2026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68394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6/17/2026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36033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6/17/2026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57379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6/17/2026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14563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6/17/2026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96428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6/17/2026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625031280"/>
      </p:ext>
    </p:extLst>
  </p:cSld>
  <p:clrMap bg1="lt1" tx1="dk1" bg2="lt2" tx2="dk2" accent1="accent1" accent2="accent2" accent3="accent3" accent4="accent4" accent5="accent5" accent6="accent6" hlink="hlink" folHlink="folHlink"/>
  <p:sldLayoutIdLst>
    <p:sldLayoutId id="2147483736" r:id="rId1"/>
    <p:sldLayoutId id="2147483735" r:id="rId2"/>
    <p:sldLayoutId id="2147483734" r:id="rId3"/>
    <p:sldLayoutId id="2147483733" r:id="rId4"/>
    <p:sldLayoutId id="2147483732" r:id="rId5"/>
    <p:sldLayoutId id="2147483731" r:id="rId6"/>
    <p:sldLayoutId id="2147483730" r:id="rId7"/>
    <p:sldLayoutId id="2147483729" r:id="rId8"/>
    <p:sldLayoutId id="2147483728" r:id="rId9"/>
    <p:sldLayoutId id="2147483727" r:id="rId10"/>
    <p:sldLayoutId id="2147483726"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98916E-D888-76C5-887B-00F687F373CC}"/>
              </a:ext>
            </a:extLst>
          </p:cNvPr>
          <p:cNvSpPr>
            <a:spLocks noGrp="1"/>
          </p:cNvSpPr>
          <p:nvPr>
            <p:ph type="ctrTitle"/>
          </p:nvPr>
        </p:nvSpPr>
        <p:spPr>
          <a:xfrm>
            <a:off x="5568534" y="603504"/>
            <a:ext cx="5916169" cy="1527048"/>
          </a:xfrm>
        </p:spPr>
        <p:txBody>
          <a:bodyPr vert="horz" lIns="91440" tIns="45720" rIns="91440" bIns="45720" rtlCol="0" anchor="b">
            <a:normAutofit/>
          </a:bodyPr>
          <a:lstStyle/>
          <a:p>
            <a:pPr algn="l"/>
            <a:r>
              <a:rPr lang="en-US" sz="2800" b="1" kern="1200" dirty="0">
                <a:solidFill>
                  <a:schemeClr val="tx1"/>
                </a:solidFill>
                <a:latin typeface="+mj-lt"/>
                <a:ea typeface="+mj-ea"/>
                <a:cs typeface="+mj-cs"/>
              </a:rPr>
              <a:t>How Occupational Therapy Contributes to Patient Outcomes and NHS Operational </a:t>
            </a:r>
            <a:r>
              <a:rPr kumimoji="0" lang="en-US" sz="2800" b="1" i="0" u="none" strike="noStrike" kern="1200" normalizeH="0" noProof="0" dirty="0">
                <a:ln>
                  <a:noFill/>
                </a:ln>
                <a:solidFill>
                  <a:schemeClr val="tx1"/>
                </a:solidFill>
                <a:effectLst/>
                <a:uLnTx/>
                <a:uFillTx/>
                <a:latin typeface="+mj-lt"/>
                <a:ea typeface="+mj-ea"/>
                <a:cs typeface="+mj-cs"/>
              </a:rPr>
              <a:t> Efficiency</a:t>
            </a:r>
            <a:endParaRPr lang="en-US" sz="2800" b="1" kern="1200" dirty="0">
              <a:solidFill>
                <a:schemeClr val="tx1"/>
              </a:solidFill>
              <a:latin typeface="+mj-lt"/>
              <a:ea typeface="+mj-ea"/>
              <a:cs typeface="+mj-cs"/>
            </a:endParaRPr>
          </a:p>
        </p:txBody>
      </p:sp>
      <p:pic>
        <p:nvPicPr>
          <p:cNvPr id="4" name="Picture 3">
            <a:extLst>
              <a:ext uri="{FF2B5EF4-FFF2-40B4-BE49-F238E27FC236}">
                <a16:creationId xmlns:a16="http://schemas.microsoft.com/office/drawing/2014/main" id="{7C373DFE-FFF7-6E78-8F30-A07C4F0087E2}"/>
              </a:ext>
            </a:extLst>
          </p:cNvPr>
          <p:cNvPicPr>
            <a:picLocks noChangeAspect="1"/>
          </p:cNvPicPr>
          <p:nvPr/>
        </p:nvPicPr>
        <p:blipFill>
          <a:blip r:embed="rId2"/>
          <a:srcRect l="28609" r="28611" b="2"/>
          <a:stretch>
            <a:fillRect/>
          </a:stretch>
        </p:blipFill>
        <p:spPr>
          <a:xfrm>
            <a:off x="20" y="10"/>
            <a:ext cx="4910308" cy="6857990"/>
          </a:xfrm>
          <a:prstGeom prst="rect">
            <a:avLst/>
          </a:prstGeom>
        </p:spPr>
      </p:pic>
      <p:sp>
        <p:nvSpPr>
          <p:cNvPr id="3" name="Subtitle 2">
            <a:extLst>
              <a:ext uri="{FF2B5EF4-FFF2-40B4-BE49-F238E27FC236}">
                <a16:creationId xmlns:a16="http://schemas.microsoft.com/office/drawing/2014/main" id="{A0A529C9-7843-B776-5D6E-31F74B39CCDD}"/>
              </a:ext>
            </a:extLst>
          </p:cNvPr>
          <p:cNvSpPr>
            <a:spLocks noGrp="1"/>
          </p:cNvSpPr>
          <p:nvPr>
            <p:ph type="subTitle" idx="1"/>
          </p:nvPr>
        </p:nvSpPr>
        <p:spPr>
          <a:xfrm>
            <a:off x="5568533" y="2214282"/>
            <a:ext cx="5916169" cy="4095078"/>
          </a:xfrm>
        </p:spPr>
        <p:txBody>
          <a:bodyPr vert="horz" lIns="91440" tIns="45720" rIns="91440" bIns="45720" rtlCol="0">
            <a:normAutofit/>
          </a:bodyPr>
          <a:lstStyle/>
          <a:p>
            <a:pPr indent="-228600" algn="l">
              <a:buFont typeface="Arial" panose="020B0604020202020204" pitchFamily="34" charset="0"/>
              <a:buChar char="•"/>
            </a:pPr>
            <a:endParaRPr lang="en-US" dirty="0"/>
          </a:p>
          <a:p>
            <a:pPr indent="-228600" algn="l">
              <a:buFont typeface="Arial" panose="020B0604020202020204" pitchFamily="34" charset="0"/>
              <a:buChar char="•"/>
            </a:pPr>
            <a:endParaRPr lang="en-US" dirty="0"/>
          </a:p>
          <a:p>
            <a:pPr indent="-228600" algn="l">
              <a:buFont typeface="Arial" panose="020B0604020202020204" pitchFamily="34" charset="0"/>
              <a:buChar char="•"/>
            </a:pPr>
            <a:endParaRPr lang="en-US" dirty="0"/>
          </a:p>
          <a:p>
            <a:pPr indent="-228600" algn="l">
              <a:buFont typeface="Arial" panose="020B0604020202020204" pitchFamily="34" charset="0"/>
              <a:buChar char="•"/>
            </a:pPr>
            <a:endParaRPr lang="en-US" dirty="0"/>
          </a:p>
          <a:p>
            <a:pPr indent="-228600" algn="l">
              <a:buFont typeface="Arial" panose="020B0604020202020204" pitchFamily="34" charset="0"/>
              <a:buChar char="•"/>
            </a:pPr>
            <a:r>
              <a:rPr lang="en-US" dirty="0"/>
              <a:t>Ionela Catalina Simion</a:t>
            </a:r>
          </a:p>
          <a:p>
            <a:pPr indent="-228600" algn="l">
              <a:buFont typeface="Arial" panose="020B0604020202020204" pitchFamily="34" charset="0"/>
              <a:buChar char="•"/>
            </a:pPr>
            <a:r>
              <a:rPr lang="en-US" dirty="0"/>
              <a:t>Student ID: 2227035</a:t>
            </a:r>
          </a:p>
          <a:p>
            <a:pPr indent="-228600" algn="l">
              <a:buFont typeface="Arial" panose="020B0604020202020204" pitchFamily="34" charset="0"/>
              <a:buChar char="•"/>
            </a:pPr>
            <a:r>
              <a:rPr lang="en-US" dirty="0"/>
              <a:t>Developing a Research Proposal (BMSW5014_SWAN)</a:t>
            </a:r>
          </a:p>
          <a:p>
            <a:pPr indent="-228600" algn="l">
              <a:buFont typeface="Arial" panose="020B0604020202020204" pitchFamily="34" charset="0"/>
              <a:buChar char="•"/>
            </a:pPr>
            <a:endParaRPr lang="en-US" dirty="0"/>
          </a:p>
        </p:txBody>
      </p:sp>
    </p:spTree>
    <p:extLst>
      <p:ext uri="{BB962C8B-B14F-4D97-AF65-F5344CB8AC3E}">
        <p14:creationId xmlns:p14="http://schemas.microsoft.com/office/powerpoint/2010/main" val="257037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4FD239-8E19-AE9D-E968-F0196AF1E520}"/>
              </a:ext>
            </a:extLst>
          </p:cNvPr>
          <p:cNvSpPr>
            <a:spLocks noGrp="1"/>
          </p:cNvSpPr>
          <p:nvPr>
            <p:ph type="title"/>
          </p:nvPr>
        </p:nvSpPr>
        <p:spPr>
          <a:xfrm>
            <a:off x="612649" y="548638"/>
            <a:ext cx="3493008" cy="5788152"/>
          </a:xfrm>
        </p:spPr>
        <p:txBody>
          <a:bodyPr anchor="ctr">
            <a:normAutofit/>
          </a:bodyPr>
          <a:lstStyle/>
          <a:p>
            <a:r>
              <a:rPr lang="en-GB" sz="4000"/>
              <a:t>Introduction and Background</a:t>
            </a:r>
            <a:br>
              <a:rPr lang="en-GB" sz="4000"/>
            </a:br>
            <a:endParaRPr lang="en-GB" sz="4000"/>
          </a:p>
        </p:txBody>
      </p:sp>
      <p:graphicFrame>
        <p:nvGraphicFramePr>
          <p:cNvPr id="5" name="Content Placeholder 2">
            <a:extLst>
              <a:ext uri="{FF2B5EF4-FFF2-40B4-BE49-F238E27FC236}">
                <a16:creationId xmlns:a16="http://schemas.microsoft.com/office/drawing/2014/main" id="{4BD2BB7A-9BA6-9ADE-053A-A27B3F0AA266}"/>
              </a:ext>
            </a:extLst>
          </p:cNvPr>
          <p:cNvGraphicFramePr>
            <a:graphicFrameLocks noGrp="1"/>
          </p:cNvGraphicFramePr>
          <p:nvPr>
            <p:ph idx="1"/>
            <p:extLst>
              <p:ext uri="{D42A27DB-BD31-4B8C-83A1-F6EECF244321}">
                <p14:modId xmlns:p14="http://schemas.microsoft.com/office/powerpoint/2010/main" val="941533472"/>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512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87BCCE-54A7-406E-7B24-8BE5517D4B0F}"/>
              </a:ext>
            </a:extLst>
          </p:cNvPr>
          <p:cNvSpPr>
            <a:spLocks noGrp="1"/>
          </p:cNvSpPr>
          <p:nvPr>
            <p:ph type="title"/>
          </p:nvPr>
        </p:nvSpPr>
        <p:spPr>
          <a:xfrm>
            <a:off x="5568534" y="603504"/>
            <a:ext cx="5916169" cy="1527048"/>
          </a:xfrm>
        </p:spPr>
        <p:txBody>
          <a:bodyPr anchor="b">
            <a:normAutofit/>
          </a:bodyPr>
          <a:lstStyle/>
          <a:p>
            <a:r>
              <a:rPr lang="en-GB" dirty="0"/>
              <a:t>Research Aim and Research Questions</a:t>
            </a:r>
          </a:p>
        </p:txBody>
      </p:sp>
      <p:pic>
        <p:nvPicPr>
          <p:cNvPr id="5" name="Picture 4" descr="Magnifying glass and question mark">
            <a:extLst>
              <a:ext uri="{FF2B5EF4-FFF2-40B4-BE49-F238E27FC236}">
                <a16:creationId xmlns:a16="http://schemas.microsoft.com/office/drawing/2014/main" id="{A1D8B300-EF76-C2B0-6D34-A15A2495C22B}"/>
              </a:ext>
            </a:extLst>
          </p:cNvPr>
          <p:cNvPicPr>
            <a:picLocks noChangeAspect="1"/>
          </p:cNvPicPr>
          <p:nvPr/>
        </p:nvPicPr>
        <p:blipFill>
          <a:blip r:embed="rId2"/>
          <a:srcRect l="31687" r="28039"/>
          <a:stretch>
            <a:fillRect/>
          </a:stretch>
        </p:blipFill>
        <p:spPr>
          <a:xfrm>
            <a:off x="20" y="10"/>
            <a:ext cx="4910308" cy="6857990"/>
          </a:xfrm>
          <a:prstGeom prst="rect">
            <a:avLst/>
          </a:prstGeom>
        </p:spPr>
      </p:pic>
      <p:sp>
        <p:nvSpPr>
          <p:cNvPr id="3" name="Content Placeholder 2">
            <a:extLst>
              <a:ext uri="{FF2B5EF4-FFF2-40B4-BE49-F238E27FC236}">
                <a16:creationId xmlns:a16="http://schemas.microsoft.com/office/drawing/2014/main" id="{175C445F-7C02-F057-3FE0-E148E4B0C330}"/>
              </a:ext>
            </a:extLst>
          </p:cNvPr>
          <p:cNvSpPr>
            <a:spLocks noGrp="1"/>
          </p:cNvSpPr>
          <p:nvPr>
            <p:ph idx="1"/>
          </p:nvPr>
        </p:nvSpPr>
        <p:spPr>
          <a:xfrm>
            <a:off x="5568533" y="2214282"/>
            <a:ext cx="5916169" cy="4095078"/>
          </a:xfrm>
        </p:spPr>
        <p:txBody>
          <a:bodyPr>
            <a:normAutofit fontScale="62500" lnSpcReduction="20000"/>
          </a:bodyPr>
          <a:lstStyle/>
          <a:p>
            <a:r>
              <a:rPr lang="en-GB" b="1" dirty="0"/>
              <a:t>Research Aim</a:t>
            </a:r>
          </a:p>
          <a:p>
            <a:r>
              <a:rPr lang="en-GB" dirty="0"/>
              <a:t>To explore how occupational therapy contributes to patient outcomes and NHS operational efficiency within NHS healthcare settings.</a:t>
            </a:r>
          </a:p>
          <a:p>
            <a:r>
              <a:rPr lang="en-GB" b="1" dirty="0"/>
              <a:t>Research Questions</a:t>
            </a:r>
          </a:p>
          <a:p>
            <a:r>
              <a:rPr lang="en-GB" dirty="0"/>
              <a:t>How do occupational therapy interventions contribute to patient outcomes within NHS healthcare settings? </a:t>
            </a:r>
          </a:p>
          <a:p>
            <a:r>
              <a:rPr lang="en-GB" dirty="0"/>
              <a:t>In what ways does occupational therapy support operational efficiency within NHS services? </a:t>
            </a:r>
          </a:p>
          <a:p>
            <a:r>
              <a:rPr lang="en-GB" dirty="0"/>
              <a:t>How do healthcare professionals perceive the value of occupational therapy within multidisciplinary teams? </a:t>
            </a:r>
          </a:p>
          <a:p>
            <a:r>
              <a:rPr lang="en-GB" dirty="0"/>
              <a:t>What challenges affect the effectiveness and integration of occupational therapy within NHS settings? </a:t>
            </a:r>
          </a:p>
          <a:p>
            <a:r>
              <a:rPr lang="en-GB" dirty="0"/>
              <a:t>How could occupational therapy services be enhanced to better support patient outcomes and operational efficiency?</a:t>
            </a:r>
          </a:p>
          <a:p>
            <a:endParaRPr lang="en-GB" sz="1800" dirty="0"/>
          </a:p>
        </p:txBody>
      </p:sp>
    </p:spTree>
    <p:extLst>
      <p:ext uri="{BB962C8B-B14F-4D97-AF65-F5344CB8AC3E}">
        <p14:creationId xmlns:p14="http://schemas.microsoft.com/office/powerpoint/2010/main" val="993361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DD1D22E-5996-E45B-92B2-659F701A4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12" name="Title 11">
            <a:extLst>
              <a:ext uri="{FF2B5EF4-FFF2-40B4-BE49-F238E27FC236}">
                <a16:creationId xmlns:a16="http://schemas.microsoft.com/office/drawing/2014/main" id="{1509C403-B7F2-AA8F-893E-70443E2FAA9D}"/>
              </a:ext>
            </a:extLst>
          </p:cNvPr>
          <p:cNvSpPr>
            <a:spLocks noGrp="1"/>
          </p:cNvSpPr>
          <p:nvPr>
            <p:ph type="title"/>
          </p:nvPr>
        </p:nvSpPr>
        <p:spPr>
          <a:xfrm>
            <a:off x="614679" y="548639"/>
            <a:ext cx="3977640" cy="5719640"/>
          </a:xfrm>
        </p:spPr>
        <p:txBody>
          <a:bodyPr anchor="t">
            <a:normAutofit/>
          </a:bodyPr>
          <a:lstStyle/>
          <a:p>
            <a:r>
              <a:rPr lang="en-GB" dirty="0"/>
              <a:t>Why Is This Research Important?</a:t>
            </a:r>
          </a:p>
        </p:txBody>
      </p:sp>
      <p:sp>
        <p:nvSpPr>
          <p:cNvPr id="16" name="Content Placeholder 15">
            <a:extLst>
              <a:ext uri="{FF2B5EF4-FFF2-40B4-BE49-F238E27FC236}">
                <a16:creationId xmlns:a16="http://schemas.microsoft.com/office/drawing/2014/main" id="{9C3DD7A2-05ED-5816-95B1-48ACCB662AA6}"/>
              </a:ext>
            </a:extLst>
          </p:cNvPr>
          <p:cNvSpPr>
            <a:spLocks noGrp="1"/>
          </p:cNvSpPr>
          <p:nvPr>
            <p:ph idx="1"/>
          </p:nvPr>
        </p:nvSpPr>
        <p:spPr>
          <a:xfrm>
            <a:off x="5387542" y="548639"/>
            <a:ext cx="6189780" cy="5861304"/>
          </a:xfrm>
        </p:spPr>
        <p:txBody>
          <a:bodyPr anchor="t">
            <a:normAutofit/>
          </a:bodyPr>
          <a:lstStyle/>
          <a:p>
            <a:pPr>
              <a:lnSpc>
                <a:spcPct val="110000"/>
              </a:lnSpc>
            </a:pPr>
            <a:r>
              <a:rPr lang="en-GB" sz="1700"/>
              <a:t>Existing research demonstrates that occupational therapy can improve rehabilitation outcomes, independence and quality of life (</a:t>
            </a:r>
            <a:r>
              <a:rPr lang="en-GB" sz="1700" err="1"/>
              <a:t>Kielhofner</a:t>
            </a:r>
            <a:r>
              <a:rPr lang="en-GB" sz="1700"/>
              <a:t>, 2008; Law et al., 1996).</a:t>
            </a:r>
          </a:p>
          <a:p>
            <a:pPr>
              <a:lnSpc>
                <a:spcPct val="110000"/>
              </a:lnSpc>
            </a:pPr>
            <a:r>
              <a:rPr lang="en-GB" sz="1700"/>
              <a:t>Research has also shown that occupational therapy can support hospital discharge and reduce rehospitalisation (Provencher et al., 2020; García-Pérez et al., 2022).</a:t>
            </a:r>
          </a:p>
          <a:p>
            <a:pPr>
              <a:lnSpc>
                <a:spcPct val="110000"/>
              </a:lnSpc>
            </a:pPr>
            <a:r>
              <a:rPr lang="en-GB" sz="1700"/>
              <a:t>However, less attention has been given to how these outcomes contribute to:</a:t>
            </a:r>
          </a:p>
          <a:p>
            <a:pPr>
              <a:lnSpc>
                <a:spcPct val="110000"/>
              </a:lnSpc>
            </a:pPr>
            <a:r>
              <a:rPr lang="en-GB" sz="1700"/>
              <a:t>* Operational efficiency </a:t>
            </a:r>
          </a:p>
          <a:p>
            <a:pPr>
              <a:lnSpc>
                <a:spcPct val="110000"/>
              </a:lnSpc>
            </a:pPr>
            <a:r>
              <a:rPr lang="en-GB" sz="1700"/>
              <a:t>* Workforce planning </a:t>
            </a:r>
          </a:p>
          <a:p>
            <a:pPr>
              <a:lnSpc>
                <a:spcPct val="110000"/>
              </a:lnSpc>
            </a:pPr>
            <a:r>
              <a:rPr lang="en-GB" sz="1700"/>
              <a:t>* Service performance </a:t>
            </a:r>
          </a:p>
          <a:p>
            <a:pPr>
              <a:lnSpc>
                <a:spcPct val="110000"/>
              </a:lnSpc>
            </a:pPr>
            <a:r>
              <a:rPr lang="en-GB" sz="1700"/>
              <a:t>* Organisational effectiveness </a:t>
            </a:r>
          </a:p>
          <a:p>
            <a:pPr>
              <a:lnSpc>
                <a:spcPct val="110000"/>
              </a:lnSpc>
            </a:pPr>
            <a:r>
              <a:rPr lang="en-GB" sz="1700"/>
              <a:t>This study seeks to address this gap by exploring occupational therapy from a healthcare management perspective.</a:t>
            </a:r>
          </a:p>
          <a:p>
            <a:pPr>
              <a:lnSpc>
                <a:spcPct val="110000"/>
              </a:lnSpc>
            </a:pPr>
            <a:endParaRPr lang="en-GB" sz="1700"/>
          </a:p>
        </p:txBody>
      </p:sp>
    </p:spTree>
    <p:extLst>
      <p:ext uri="{BB962C8B-B14F-4D97-AF65-F5344CB8AC3E}">
        <p14:creationId xmlns:p14="http://schemas.microsoft.com/office/powerpoint/2010/main" val="1169874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29BF65-459E-A4F4-8EA3-CB5F05E80E18}"/>
              </a:ext>
            </a:extLst>
          </p:cNvPr>
          <p:cNvSpPr>
            <a:spLocks noGrp="1"/>
          </p:cNvSpPr>
          <p:nvPr>
            <p:ph type="title"/>
          </p:nvPr>
        </p:nvSpPr>
        <p:spPr>
          <a:xfrm>
            <a:off x="7123007" y="603501"/>
            <a:ext cx="4361693" cy="1527049"/>
          </a:xfrm>
        </p:spPr>
        <p:txBody>
          <a:bodyPr anchor="b">
            <a:normAutofit/>
          </a:bodyPr>
          <a:lstStyle/>
          <a:p>
            <a:r>
              <a:rPr lang="en-GB" dirty="0"/>
              <a:t>Research Methodology</a:t>
            </a:r>
          </a:p>
        </p:txBody>
      </p:sp>
      <p:pic>
        <p:nvPicPr>
          <p:cNvPr id="5" name="Picture 4" descr="Magnifying glass showing decling performance">
            <a:extLst>
              <a:ext uri="{FF2B5EF4-FFF2-40B4-BE49-F238E27FC236}">
                <a16:creationId xmlns:a16="http://schemas.microsoft.com/office/drawing/2014/main" id="{7FC0B717-B5ED-7BD2-94BC-01A271566FE0}"/>
              </a:ext>
            </a:extLst>
          </p:cNvPr>
          <p:cNvPicPr>
            <a:picLocks noChangeAspect="1"/>
          </p:cNvPicPr>
          <p:nvPr/>
        </p:nvPicPr>
        <p:blipFill>
          <a:blip r:embed="rId2"/>
          <a:srcRect l="3701" r="34265" b="-1"/>
          <a:stretch>
            <a:fillRect/>
          </a:stretch>
        </p:blipFill>
        <p:spPr>
          <a:xfrm>
            <a:off x="1" y="10"/>
            <a:ext cx="6373368" cy="6857990"/>
          </a:xfrm>
          <a:prstGeom prst="rect">
            <a:avLst/>
          </a:prstGeom>
        </p:spPr>
      </p:pic>
      <p:sp>
        <p:nvSpPr>
          <p:cNvPr id="3" name="Content Placeholder 2">
            <a:extLst>
              <a:ext uri="{FF2B5EF4-FFF2-40B4-BE49-F238E27FC236}">
                <a16:creationId xmlns:a16="http://schemas.microsoft.com/office/drawing/2014/main" id="{67722EBC-E1B7-B41A-BFAA-C3A519BDF18E}"/>
              </a:ext>
            </a:extLst>
          </p:cNvPr>
          <p:cNvSpPr>
            <a:spLocks noGrp="1"/>
          </p:cNvSpPr>
          <p:nvPr>
            <p:ph idx="1"/>
          </p:nvPr>
        </p:nvSpPr>
        <p:spPr>
          <a:xfrm>
            <a:off x="7123007" y="2212846"/>
            <a:ext cx="4361693" cy="4096514"/>
          </a:xfrm>
        </p:spPr>
        <p:txBody>
          <a:bodyPr>
            <a:normAutofit/>
          </a:bodyPr>
          <a:lstStyle/>
          <a:p>
            <a:pPr>
              <a:lnSpc>
                <a:spcPct val="110000"/>
              </a:lnSpc>
            </a:pPr>
            <a:r>
              <a:rPr lang="en-GB" sz="1300" b="1" dirty="0"/>
              <a:t>Research Philosophy</a:t>
            </a:r>
          </a:p>
          <a:p>
            <a:pPr>
              <a:lnSpc>
                <a:spcPct val="110000"/>
              </a:lnSpc>
            </a:pPr>
            <a:r>
              <a:rPr lang="en-GB" sz="1300" dirty="0"/>
              <a:t>Interpretivism</a:t>
            </a:r>
          </a:p>
          <a:p>
            <a:pPr>
              <a:lnSpc>
                <a:spcPct val="110000"/>
              </a:lnSpc>
            </a:pPr>
            <a:r>
              <a:rPr lang="en-GB" sz="1300" b="1" dirty="0"/>
              <a:t>Research Approach</a:t>
            </a:r>
          </a:p>
          <a:p>
            <a:pPr>
              <a:lnSpc>
                <a:spcPct val="110000"/>
              </a:lnSpc>
            </a:pPr>
            <a:r>
              <a:rPr lang="en-GB" sz="1300" dirty="0"/>
              <a:t>Inductive</a:t>
            </a:r>
          </a:p>
          <a:p>
            <a:pPr>
              <a:lnSpc>
                <a:spcPct val="110000"/>
              </a:lnSpc>
            </a:pPr>
            <a:r>
              <a:rPr lang="en-GB" sz="1300" b="1" dirty="0"/>
              <a:t>Research Design</a:t>
            </a:r>
          </a:p>
          <a:p>
            <a:pPr>
              <a:lnSpc>
                <a:spcPct val="110000"/>
              </a:lnSpc>
            </a:pPr>
            <a:r>
              <a:rPr lang="en-GB" sz="1300" dirty="0"/>
              <a:t>Qualitative research</a:t>
            </a:r>
          </a:p>
          <a:p>
            <a:pPr>
              <a:lnSpc>
                <a:spcPct val="110000"/>
              </a:lnSpc>
            </a:pPr>
            <a:r>
              <a:rPr lang="en-GB" sz="1300" b="1" dirty="0"/>
              <a:t>Data Collection Method</a:t>
            </a:r>
          </a:p>
          <a:p>
            <a:pPr>
              <a:lnSpc>
                <a:spcPct val="110000"/>
              </a:lnSpc>
            </a:pPr>
            <a:r>
              <a:rPr lang="en-GB" sz="1300" dirty="0"/>
              <a:t>Semi-structured interviews</a:t>
            </a:r>
          </a:p>
          <a:p>
            <a:pPr>
              <a:lnSpc>
                <a:spcPct val="110000"/>
              </a:lnSpc>
            </a:pPr>
            <a:r>
              <a:rPr lang="en-GB" sz="1300" dirty="0"/>
              <a:t>This approach was selected because the study aims to explore healthcare professionals' experiences and perceptions rather than measure predefined variables (Saunders, Lewis and Thornhill, 2023).</a:t>
            </a:r>
          </a:p>
          <a:p>
            <a:pPr>
              <a:lnSpc>
                <a:spcPct val="110000"/>
              </a:lnSpc>
            </a:pPr>
            <a:endParaRPr lang="en-GB" sz="1300" dirty="0"/>
          </a:p>
        </p:txBody>
      </p:sp>
    </p:spTree>
    <p:extLst>
      <p:ext uri="{BB962C8B-B14F-4D97-AF65-F5344CB8AC3E}">
        <p14:creationId xmlns:p14="http://schemas.microsoft.com/office/powerpoint/2010/main" val="3781022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E15D49-498C-AB78-616A-D4AB928068E7}"/>
              </a:ext>
            </a:extLst>
          </p:cNvPr>
          <p:cNvSpPr>
            <a:spLocks noGrp="1"/>
          </p:cNvSpPr>
          <p:nvPr>
            <p:ph type="title"/>
          </p:nvPr>
        </p:nvSpPr>
        <p:spPr>
          <a:xfrm>
            <a:off x="612648" y="603504"/>
            <a:ext cx="5862396" cy="1527048"/>
          </a:xfrm>
        </p:spPr>
        <p:txBody>
          <a:bodyPr anchor="b">
            <a:normAutofit/>
          </a:bodyPr>
          <a:lstStyle/>
          <a:p>
            <a:r>
              <a:rPr lang="en-GB" dirty="0"/>
              <a:t>Participants and Data Analysis</a:t>
            </a:r>
          </a:p>
        </p:txBody>
      </p:sp>
      <p:sp>
        <p:nvSpPr>
          <p:cNvPr id="3" name="Content Placeholder 2">
            <a:extLst>
              <a:ext uri="{FF2B5EF4-FFF2-40B4-BE49-F238E27FC236}">
                <a16:creationId xmlns:a16="http://schemas.microsoft.com/office/drawing/2014/main" id="{9F0156EC-FB87-6A85-0211-CF842B2086F1}"/>
              </a:ext>
            </a:extLst>
          </p:cNvPr>
          <p:cNvSpPr>
            <a:spLocks noGrp="1"/>
          </p:cNvSpPr>
          <p:nvPr>
            <p:ph idx="1"/>
          </p:nvPr>
        </p:nvSpPr>
        <p:spPr>
          <a:xfrm>
            <a:off x="612648" y="2212848"/>
            <a:ext cx="5862396" cy="4096512"/>
          </a:xfrm>
        </p:spPr>
        <p:txBody>
          <a:bodyPr>
            <a:normAutofit/>
          </a:bodyPr>
          <a:lstStyle/>
          <a:p>
            <a:pPr>
              <a:lnSpc>
                <a:spcPct val="110000"/>
              </a:lnSpc>
            </a:pPr>
            <a:r>
              <a:rPr lang="en-GB" sz="1000" b="1" dirty="0"/>
              <a:t>Sampling Strategy</a:t>
            </a:r>
          </a:p>
          <a:p>
            <a:pPr>
              <a:lnSpc>
                <a:spcPct val="110000"/>
              </a:lnSpc>
            </a:pPr>
            <a:r>
              <a:rPr lang="en-GB" sz="1000" dirty="0"/>
              <a:t>Purposive sampling</a:t>
            </a:r>
          </a:p>
          <a:p>
            <a:pPr>
              <a:lnSpc>
                <a:spcPct val="110000"/>
              </a:lnSpc>
            </a:pPr>
            <a:r>
              <a:rPr lang="en-GB" sz="1000" b="1" dirty="0"/>
              <a:t>Participants</a:t>
            </a:r>
          </a:p>
          <a:p>
            <a:pPr>
              <a:lnSpc>
                <a:spcPct val="110000"/>
              </a:lnSpc>
            </a:pPr>
            <a:r>
              <a:rPr lang="en-GB" sz="1000" dirty="0"/>
              <a:t>Occupational therapists </a:t>
            </a:r>
          </a:p>
          <a:p>
            <a:pPr>
              <a:lnSpc>
                <a:spcPct val="110000"/>
              </a:lnSpc>
            </a:pPr>
            <a:r>
              <a:rPr lang="en-GB" sz="1000" dirty="0"/>
              <a:t>Nurses </a:t>
            </a:r>
          </a:p>
          <a:p>
            <a:pPr>
              <a:lnSpc>
                <a:spcPct val="110000"/>
              </a:lnSpc>
            </a:pPr>
            <a:r>
              <a:rPr lang="en-GB" sz="1000" dirty="0"/>
              <a:t>Physiotherapists </a:t>
            </a:r>
          </a:p>
          <a:p>
            <a:pPr>
              <a:lnSpc>
                <a:spcPct val="110000"/>
              </a:lnSpc>
            </a:pPr>
            <a:r>
              <a:rPr lang="en-GB" sz="1000" dirty="0"/>
              <a:t>Discharge coordinators </a:t>
            </a:r>
          </a:p>
          <a:p>
            <a:pPr>
              <a:lnSpc>
                <a:spcPct val="110000"/>
              </a:lnSpc>
            </a:pPr>
            <a:r>
              <a:rPr lang="en-GB" sz="1000" dirty="0"/>
              <a:t>Ward managers </a:t>
            </a:r>
          </a:p>
          <a:p>
            <a:pPr>
              <a:lnSpc>
                <a:spcPct val="110000"/>
              </a:lnSpc>
            </a:pPr>
            <a:r>
              <a:rPr lang="en-GB" sz="1000" b="1" dirty="0"/>
              <a:t>Sample Size</a:t>
            </a:r>
          </a:p>
          <a:p>
            <a:pPr>
              <a:lnSpc>
                <a:spcPct val="110000"/>
              </a:lnSpc>
            </a:pPr>
            <a:r>
              <a:rPr lang="en-GB" sz="1000" dirty="0"/>
              <a:t>8–12 participants</a:t>
            </a:r>
          </a:p>
          <a:p>
            <a:pPr>
              <a:lnSpc>
                <a:spcPct val="110000"/>
              </a:lnSpc>
            </a:pPr>
            <a:r>
              <a:rPr lang="en-GB" sz="1000" b="1" dirty="0"/>
              <a:t>Data Analysis</a:t>
            </a:r>
          </a:p>
          <a:p>
            <a:pPr>
              <a:lnSpc>
                <a:spcPct val="110000"/>
              </a:lnSpc>
            </a:pPr>
            <a:r>
              <a:rPr lang="en-GB" sz="1000" dirty="0"/>
              <a:t>Braun and Clarke's (2022) Reflexive Thematic Analysis</a:t>
            </a:r>
          </a:p>
          <a:p>
            <a:pPr>
              <a:lnSpc>
                <a:spcPct val="110000"/>
              </a:lnSpc>
            </a:pPr>
            <a:r>
              <a:rPr lang="en-GB" sz="1000" dirty="0"/>
              <a:t>This approach allows patterns and themes to emerge from participants' experiences while recognising the active role of the researcher in the interpretation process.</a:t>
            </a:r>
          </a:p>
          <a:p>
            <a:pPr>
              <a:lnSpc>
                <a:spcPct val="110000"/>
              </a:lnSpc>
            </a:pPr>
            <a:endParaRPr lang="en-GB" sz="1000" dirty="0"/>
          </a:p>
        </p:txBody>
      </p:sp>
      <p:pic>
        <p:nvPicPr>
          <p:cNvPr id="7" name="Graphic 6" descr="Group">
            <a:extLst>
              <a:ext uri="{FF2B5EF4-FFF2-40B4-BE49-F238E27FC236}">
                <a16:creationId xmlns:a16="http://schemas.microsoft.com/office/drawing/2014/main" id="{79B8B5EE-980D-2A05-DEAB-84871E223E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091395" y="1102440"/>
            <a:ext cx="4681506" cy="4681506"/>
          </a:xfrm>
          <a:prstGeom prst="rect">
            <a:avLst/>
          </a:prstGeom>
        </p:spPr>
      </p:pic>
    </p:spTree>
    <p:extLst>
      <p:ext uri="{BB962C8B-B14F-4D97-AF65-F5344CB8AC3E}">
        <p14:creationId xmlns:p14="http://schemas.microsoft.com/office/powerpoint/2010/main" val="3344520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C48218-52FC-5220-5DEC-E3CACA433543}"/>
              </a:ext>
            </a:extLst>
          </p:cNvPr>
          <p:cNvSpPr>
            <a:spLocks noGrp="1"/>
          </p:cNvSpPr>
          <p:nvPr>
            <p:ph type="title"/>
          </p:nvPr>
        </p:nvSpPr>
        <p:spPr>
          <a:xfrm>
            <a:off x="612648" y="603504"/>
            <a:ext cx="5862396" cy="1527048"/>
          </a:xfrm>
        </p:spPr>
        <p:txBody>
          <a:bodyPr anchor="b">
            <a:normAutofit/>
          </a:bodyPr>
          <a:lstStyle/>
          <a:p>
            <a:r>
              <a:rPr lang="en-GB" dirty="0"/>
              <a:t>Ethical Considerations</a:t>
            </a:r>
          </a:p>
        </p:txBody>
      </p:sp>
      <p:sp>
        <p:nvSpPr>
          <p:cNvPr id="3" name="Content Placeholder 2">
            <a:extLst>
              <a:ext uri="{FF2B5EF4-FFF2-40B4-BE49-F238E27FC236}">
                <a16:creationId xmlns:a16="http://schemas.microsoft.com/office/drawing/2014/main" id="{C5CE305A-9115-8D1E-2162-8FCD3CEF03DA}"/>
              </a:ext>
            </a:extLst>
          </p:cNvPr>
          <p:cNvSpPr>
            <a:spLocks noGrp="1"/>
          </p:cNvSpPr>
          <p:nvPr>
            <p:ph idx="1"/>
          </p:nvPr>
        </p:nvSpPr>
        <p:spPr>
          <a:xfrm>
            <a:off x="612648" y="2212848"/>
            <a:ext cx="5862396" cy="4096512"/>
          </a:xfrm>
        </p:spPr>
        <p:txBody>
          <a:bodyPr>
            <a:normAutofit/>
          </a:bodyPr>
          <a:lstStyle/>
          <a:p>
            <a:pPr>
              <a:lnSpc>
                <a:spcPct val="110000"/>
              </a:lnSpc>
            </a:pPr>
            <a:r>
              <a:rPr lang="en-GB" sz="1300" dirty="0"/>
              <a:t>Several ethical issues must be considered throughout the research process.</a:t>
            </a:r>
          </a:p>
          <a:p>
            <a:pPr>
              <a:lnSpc>
                <a:spcPct val="110000"/>
              </a:lnSpc>
            </a:pPr>
            <a:r>
              <a:rPr lang="en-GB" sz="1300" b="1" dirty="0"/>
              <a:t>Informed Consent</a:t>
            </a:r>
          </a:p>
          <a:p>
            <a:pPr>
              <a:lnSpc>
                <a:spcPct val="110000"/>
              </a:lnSpc>
            </a:pPr>
            <a:r>
              <a:rPr lang="en-GB" sz="1300" dirty="0"/>
              <a:t>Participants will receive information about the study before providing consent.</a:t>
            </a:r>
          </a:p>
          <a:p>
            <a:pPr>
              <a:lnSpc>
                <a:spcPct val="110000"/>
              </a:lnSpc>
            </a:pPr>
            <a:r>
              <a:rPr lang="en-GB" sz="1300" b="1" dirty="0"/>
              <a:t>Confidentiality and Anonymity</a:t>
            </a:r>
          </a:p>
          <a:p>
            <a:pPr>
              <a:lnSpc>
                <a:spcPct val="110000"/>
              </a:lnSpc>
            </a:pPr>
            <a:r>
              <a:rPr lang="en-GB" sz="1300" dirty="0"/>
              <a:t>Personal information will be removed and participants will be assigned pseudonyms.</a:t>
            </a:r>
          </a:p>
          <a:p>
            <a:pPr>
              <a:lnSpc>
                <a:spcPct val="110000"/>
              </a:lnSpc>
            </a:pPr>
            <a:r>
              <a:rPr lang="en-GB" sz="1300" b="1" dirty="0"/>
              <a:t>Right to Withdraw</a:t>
            </a:r>
          </a:p>
          <a:p>
            <a:pPr>
              <a:lnSpc>
                <a:spcPct val="110000"/>
              </a:lnSpc>
            </a:pPr>
            <a:r>
              <a:rPr lang="en-GB" sz="1300" dirty="0"/>
              <a:t>Participants may withdraw at any stage without penalty.</a:t>
            </a:r>
          </a:p>
          <a:p>
            <a:pPr>
              <a:lnSpc>
                <a:spcPct val="110000"/>
              </a:lnSpc>
            </a:pPr>
            <a:r>
              <a:rPr lang="en-GB" sz="1300" b="1" dirty="0"/>
              <a:t>Data Protection</a:t>
            </a:r>
          </a:p>
          <a:p>
            <a:pPr>
              <a:lnSpc>
                <a:spcPct val="110000"/>
              </a:lnSpc>
            </a:pPr>
            <a:r>
              <a:rPr lang="en-GB" sz="1300" dirty="0"/>
              <a:t>Data will be stored securely in accordance with university ethical guidelines.</a:t>
            </a:r>
          </a:p>
          <a:p>
            <a:pPr>
              <a:lnSpc>
                <a:spcPct val="110000"/>
              </a:lnSpc>
            </a:pPr>
            <a:endParaRPr lang="en-GB" sz="1300" dirty="0"/>
          </a:p>
        </p:txBody>
      </p:sp>
      <p:pic>
        <p:nvPicPr>
          <p:cNvPr id="7" name="Graphic 6" descr="Contract">
            <a:extLst>
              <a:ext uri="{FF2B5EF4-FFF2-40B4-BE49-F238E27FC236}">
                <a16:creationId xmlns:a16="http://schemas.microsoft.com/office/drawing/2014/main" id="{1BB583F8-594C-FA90-B83D-1C14655CEB0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091395" y="1102440"/>
            <a:ext cx="4681506" cy="4681506"/>
          </a:xfrm>
          <a:prstGeom prst="rect">
            <a:avLst/>
          </a:prstGeom>
        </p:spPr>
      </p:pic>
    </p:spTree>
    <p:extLst>
      <p:ext uri="{BB962C8B-B14F-4D97-AF65-F5344CB8AC3E}">
        <p14:creationId xmlns:p14="http://schemas.microsoft.com/office/powerpoint/2010/main" val="452609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EA29CA-C3D4-2B90-D6BD-384FC012BA9C}"/>
              </a:ext>
            </a:extLst>
          </p:cNvPr>
          <p:cNvSpPr>
            <a:spLocks noGrp="1"/>
          </p:cNvSpPr>
          <p:nvPr>
            <p:ph type="title"/>
          </p:nvPr>
        </p:nvSpPr>
        <p:spPr>
          <a:xfrm>
            <a:off x="612648" y="603504"/>
            <a:ext cx="5862396" cy="1527048"/>
          </a:xfrm>
        </p:spPr>
        <p:txBody>
          <a:bodyPr anchor="b">
            <a:normAutofit/>
          </a:bodyPr>
          <a:lstStyle/>
          <a:p>
            <a:r>
              <a:rPr lang="en-GB" dirty="0"/>
              <a:t>Limitations and Future Recommendations</a:t>
            </a:r>
          </a:p>
        </p:txBody>
      </p:sp>
      <p:sp>
        <p:nvSpPr>
          <p:cNvPr id="3" name="Content Placeholder 2">
            <a:extLst>
              <a:ext uri="{FF2B5EF4-FFF2-40B4-BE49-F238E27FC236}">
                <a16:creationId xmlns:a16="http://schemas.microsoft.com/office/drawing/2014/main" id="{4DAF0E44-7C97-8CCC-315E-4E65D8EFAC43}"/>
              </a:ext>
            </a:extLst>
          </p:cNvPr>
          <p:cNvSpPr>
            <a:spLocks noGrp="1"/>
          </p:cNvSpPr>
          <p:nvPr>
            <p:ph idx="1"/>
          </p:nvPr>
        </p:nvSpPr>
        <p:spPr>
          <a:xfrm>
            <a:off x="612648" y="2212848"/>
            <a:ext cx="5862396" cy="4096512"/>
          </a:xfrm>
        </p:spPr>
        <p:txBody>
          <a:bodyPr>
            <a:normAutofit/>
          </a:bodyPr>
          <a:lstStyle/>
          <a:p>
            <a:pPr>
              <a:lnSpc>
                <a:spcPct val="110000"/>
              </a:lnSpc>
            </a:pPr>
            <a:r>
              <a:rPr lang="en-GB" sz="1100" b="1" dirty="0"/>
              <a:t>Limitations</a:t>
            </a:r>
          </a:p>
          <a:p>
            <a:pPr>
              <a:lnSpc>
                <a:spcPct val="110000"/>
              </a:lnSpc>
            </a:pPr>
            <a:r>
              <a:rPr lang="en-GB" sz="1100" dirty="0"/>
              <a:t>Small sample size </a:t>
            </a:r>
          </a:p>
          <a:p>
            <a:pPr>
              <a:lnSpc>
                <a:spcPct val="110000"/>
              </a:lnSpc>
            </a:pPr>
            <a:r>
              <a:rPr lang="en-GB" sz="1100" dirty="0"/>
              <a:t>Limited timeframe </a:t>
            </a:r>
          </a:p>
          <a:p>
            <a:pPr>
              <a:lnSpc>
                <a:spcPct val="110000"/>
              </a:lnSpc>
            </a:pPr>
            <a:r>
              <a:rPr lang="en-GB" sz="1100" dirty="0"/>
              <a:t>Potential self-selection bias </a:t>
            </a:r>
          </a:p>
          <a:p>
            <a:pPr>
              <a:lnSpc>
                <a:spcPct val="110000"/>
              </a:lnSpc>
            </a:pPr>
            <a:r>
              <a:rPr lang="en-GB" sz="1100" dirty="0"/>
              <a:t>Findings may not represent all NHS organisations </a:t>
            </a:r>
          </a:p>
          <a:p>
            <a:pPr>
              <a:lnSpc>
                <a:spcPct val="110000"/>
              </a:lnSpc>
            </a:pPr>
            <a:r>
              <a:rPr lang="en-GB" sz="1100" b="1" dirty="0"/>
              <a:t>Future Recommendations</a:t>
            </a:r>
          </a:p>
          <a:p>
            <a:pPr>
              <a:lnSpc>
                <a:spcPct val="110000"/>
              </a:lnSpc>
            </a:pPr>
            <a:r>
              <a:rPr lang="en-GB" sz="1100" dirty="0"/>
              <a:t>Larger participant samples </a:t>
            </a:r>
          </a:p>
          <a:p>
            <a:pPr>
              <a:lnSpc>
                <a:spcPct val="110000"/>
              </a:lnSpc>
            </a:pPr>
            <a:r>
              <a:rPr lang="en-GB" sz="1100" dirty="0"/>
              <a:t>Inclusion of multiple NHS trusts </a:t>
            </a:r>
          </a:p>
          <a:p>
            <a:pPr>
              <a:lnSpc>
                <a:spcPct val="110000"/>
              </a:lnSpc>
            </a:pPr>
            <a:r>
              <a:rPr lang="en-GB" sz="1100" dirty="0"/>
              <a:t>Mixed-methods approaches </a:t>
            </a:r>
          </a:p>
          <a:p>
            <a:pPr>
              <a:lnSpc>
                <a:spcPct val="110000"/>
              </a:lnSpc>
            </a:pPr>
            <a:r>
              <a:rPr lang="en-GB" sz="1100" dirty="0"/>
              <a:t>Greater exploration of organisational outcomes </a:t>
            </a:r>
          </a:p>
          <a:p>
            <a:pPr>
              <a:lnSpc>
                <a:spcPct val="110000"/>
              </a:lnSpc>
            </a:pPr>
            <a:r>
              <a:rPr lang="en-GB" sz="1100" dirty="0"/>
              <a:t>Although the study is small in scale, it may provide valuable insights into the wider contribution of occupational therapy within NHS services.</a:t>
            </a:r>
          </a:p>
          <a:p>
            <a:pPr>
              <a:lnSpc>
                <a:spcPct val="110000"/>
              </a:lnSpc>
            </a:pPr>
            <a:endParaRPr lang="en-GB" sz="1100" dirty="0"/>
          </a:p>
        </p:txBody>
      </p:sp>
      <p:pic>
        <p:nvPicPr>
          <p:cNvPr id="7" name="Graphic 6" descr="Laptop Secure">
            <a:extLst>
              <a:ext uri="{FF2B5EF4-FFF2-40B4-BE49-F238E27FC236}">
                <a16:creationId xmlns:a16="http://schemas.microsoft.com/office/drawing/2014/main" id="{6CFDDEB8-BEEE-09EC-924D-CAF730703B6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091395" y="1102440"/>
            <a:ext cx="4681506" cy="4681506"/>
          </a:xfrm>
          <a:prstGeom prst="rect">
            <a:avLst/>
          </a:prstGeom>
        </p:spPr>
      </p:pic>
    </p:spTree>
    <p:extLst>
      <p:ext uri="{BB962C8B-B14F-4D97-AF65-F5344CB8AC3E}">
        <p14:creationId xmlns:p14="http://schemas.microsoft.com/office/powerpoint/2010/main" val="2581360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B79CA-1CB8-A133-67D7-E2B7AC1F9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9C2DE9FA-06E9-2F16-A33E-D82D8A23FD6A}"/>
              </a:ext>
            </a:extLst>
          </p:cNvPr>
          <p:cNvSpPr>
            <a:spLocks noGrp="1"/>
          </p:cNvSpPr>
          <p:nvPr>
            <p:ph type="title"/>
          </p:nvPr>
        </p:nvSpPr>
        <p:spPr>
          <a:xfrm>
            <a:off x="614678" y="1543849"/>
            <a:ext cx="4145582" cy="4638825"/>
          </a:xfrm>
        </p:spPr>
        <p:txBody>
          <a:bodyPr anchor="t">
            <a:normAutofit/>
          </a:bodyPr>
          <a:lstStyle/>
          <a:p>
            <a:r>
              <a:rPr lang="en-GB" dirty="0"/>
              <a:t>Conclusion</a:t>
            </a:r>
          </a:p>
        </p:txBody>
      </p:sp>
      <p:sp>
        <p:nvSpPr>
          <p:cNvPr id="3" name="Content Placeholder 2">
            <a:extLst>
              <a:ext uri="{FF2B5EF4-FFF2-40B4-BE49-F238E27FC236}">
                <a16:creationId xmlns:a16="http://schemas.microsoft.com/office/drawing/2014/main" id="{76794180-8037-DF36-1371-50130A8838FE}"/>
              </a:ext>
            </a:extLst>
          </p:cNvPr>
          <p:cNvSpPr>
            <a:spLocks noGrp="1"/>
          </p:cNvSpPr>
          <p:nvPr>
            <p:ph idx="1"/>
          </p:nvPr>
        </p:nvSpPr>
        <p:spPr>
          <a:xfrm>
            <a:off x="5532120" y="1543849"/>
            <a:ext cx="5681358" cy="4818068"/>
          </a:xfrm>
        </p:spPr>
        <p:txBody>
          <a:bodyPr anchor="t">
            <a:normAutofit/>
          </a:bodyPr>
          <a:lstStyle/>
          <a:p>
            <a:pPr>
              <a:lnSpc>
                <a:spcPct val="110000"/>
              </a:lnSpc>
            </a:pPr>
            <a:r>
              <a:rPr lang="en-GB" dirty="0"/>
              <a:t>Occupational therapy is often associated with patient rehabilitation and independence. However, growing evidence suggests that its contribution may extend beyond clinical outcomes.</a:t>
            </a:r>
          </a:p>
          <a:p>
            <a:pPr>
              <a:lnSpc>
                <a:spcPct val="110000"/>
              </a:lnSpc>
            </a:pPr>
            <a:r>
              <a:rPr lang="en-GB" dirty="0"/>
              <a:t>By exploring the perspectives of healthcare professionals, this study seeks to develop a better understanding of how occupational therapy contributes to both patient outcomes and NHS operational efficiency.</a:t>
            </a:r>
          </a:p>
          <a:p>
            <a:pPr>
              <a:lnSpc>
                <a:spcPct val="110000"/>
              </a:lnSpc>
            </a:pPr>
            <a:r>
              <a:rPr lang="en-GB" dirty="0"/>
              <a:t>The findings may support future workforce planning, service development and healthcare management decisions.</a:t>
            </a:r>
          </a:p>
          <a:p>
            <a:pPr>
              <a:lnSpc>
                <a:spcPct val="110000"/>
              </a:lnSpc>
            </a:pPr>
            <a:endParaRPr lang="en-GB" dirty="0"/>
          </a:p>
        </p:txBody>
      </p:sp>
    </p:spTree>
    <p:extLst>
      <p:ext uri="{BB962C8B-B14F-4D97-AF65-F5344CB8AC3E}">
        <p14:creationId xmlns:p14="http://schemas.microsoft.com/office/powerpoint/2010/main" val="2482728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459F2-D879-DBC6-685B-3880174B324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378A7489-6220-4051-6F3C-728F6EA2BEA5}"/>
              </a:ext>
            </a:extLst>
          </p:cNvPr>
          <p:cNvSpPr>
            <a:spLocks noGrp="1"/>
          </p:cNvSpPr>
          <p:nvPr>
            <p:ph idx="1"/>
          </p:nvPr>
        </p:nvSpPr>
        <p:spPr/>
        <p:txBody>
          <a:bodyPr>
            <a:normAutofit fontScale="92500" lnSpcReduction="10000"/>
          </a:bodyPr>
          <a:lstStyle/>
          <a:p>
            <a:r>
              <a:rPr lang="en-GB" dirty="0" err="1"/>
              <a:t>Alkhawaldeh</a:t>
            </a:r>
            <a:r>
              <a:rPr lang="en-GB" dirty="0"/>
              <a:t>, O.I. et al. (2022) </a:t>
            </a:r>
            <a:r>
              <a:rPr lang="en-GB" i="1" dirty="0"/>
              <a:t>Irish Journal of Medical Science</a:t>
            </a:r>
            <a:r>
              <a:rPr lang="en-GB" dirty="0"/>
              <a:t>, 192(6), pp. 2821–2828.</a:t>
            </a:r>
          </a:p>
          <a:p>
            <a:r>
              <a:rPr lang="en-GB" dirty="0"/>
              <a:t>Braun, V. and Clarke, V. (2022) </a:t>
            </a:r>
            <a:r>
              <a:rPr lang="en-GB" i="1" dirty="0"/>
              <a:t>Thematic Analysis: A Practical Guide</a:t>
            </a:r>
            <a:r>
              <a:rPr lang="en-GB" dirty="0"/>
              <a:t>. London: SAGE.</a:t>
            </a:r>
          </a:p>
          <a:p>
            <a:r>
              <a:rPr lang="en-GB" dirty="0"/>
              <a:t>García-Pérez, P. et al. (2022) </a:t>
            </a:r>
            <a:r>
              <a:rPr lang="en-GB" i="1" dirty="0"/>
              <a:t>International Journal of Environmental Research and Public Health</a:t>
            </a:r>
            <a:r>
              <a:rPr lang="en-GB" dirty="0"/>
              <a:t>, 19(18), 11504.</a:t>
            </a:r>
          </a:p>
          <a:p>
            <a:r>
              <a:rPr lang="en-GB" dirty="0"/>
              <a:t>Jenkins, A.S. et al. (2024) </a:t>
            </a:r>
            <a:r>
              <a:rPr lang="en-GB" i="1" dirty="0"/>
              <a:t>PM&amp;R</a:t>
            </a:r>
            <a:r>
              <a:rPr lang="en-GB" dirty="0"/>
              <a:t>, 16(3), pp. 219–225.</a:t>
            </a:r>
          </a:p>
          <a:p>
            <a:r>
              <a:rPr lang="en-GB" dirty="0" err="1"/>
              <a:t>Kielhofner</a:t>
            </a:r>
            <a:r>
              <a:rPr lang="en-GB" dirty="0"/>
              <a:t>, G. (2008) </a:t>
            </a:r>
            <a:r>
              <a:rPr lang="en-GB" i="1" dirty="0"/>
              <a:t>Model of Human Occupation: Theory and Application</a:t>
            </a:r>
            <a:r>
              <a:rPr lang="en-GB" dirty="0"/>
              <a:t>. 4th </a:t>
            </a:r>
            <a:r>
              <a:rPr lang="en-GB" dirty="0" err="1"/>
              <a:t>edn</a:t>
            </a:r>
            <a:r>
              <a:rPr lang="en-GB" dirty="0"/>
              <a:t>. Baltimore: Lippincott Williams &amp; Wilkins.</a:t>
            </a:r>
          </a:p>
          <a:p>
            <a:r>
              <a:rPr lang="en-GB" dirty="0"/>
              <a:t>Law, M. et al. (1996) </a:t>
            </a:r>
            <a:r>
              <a:rPr lang="en-GB" i="1" dirty="0"/>
              <a:t>Canadian Journal of Occupational Therapy</a:t>
            </a:r>
            <a:r>
              <a:rPr lang="en-GB" dirty="0"/>
              <a:t>, 63(1), pp. 9–23.</a:t>
            </a:r>
          </a:p>
          <a:p>
            <a:r>
              <a:rPr lang="en-GB" dirty="0"/>
              <a:t>Provencher, V. et al. (2020) </a:t>
            </a:r>
            <a:r>
              <a:rPr lang="en-GB" i="1" dirty="0"/>
              <a:t>BMC Geriatrics</a:t>
            </a:r>
            <a:r>
              <a:rPr lang="en-GB" dirty="0"/>
              <a:t>, 20.</a:t>
            </a:r>
          </a:p>
          <a:p>
            <a:r>
              <a:rPr lang="en-GB" dirty="0"/>
              <a:t>Saunders, M.N.K., Lewis, P. and Thornhill, A. (2023) </a:t>
            </a:r>
            <a:r>
              <a:rPr lang="en-GB" i="1" dirty="0"/>
              <a:t>Research Methods for Business Students</a:t>
            </a:r>
            <a:r>
              <a:rPr lang="en-GB" dirty="0"/>
              <a:t>. 9th </a:t>
            </a:r>
            <a:r>
              <a:rPr lang="en-GB" dirty="0" err="1"/>
              <a:t>edn</a:t>
            </a:r>
            <a:r>
              <a:rPr lang="en-GB" dirty="0"/>
              <a:t>. Harlow: Pearson.</a:t>
            </a:r>
          </a:p>
          <a:p>
            <a:endParaRPr lang="en-GB" dirty="0"/>
          </a:p>
        </p:txBody>
      </p:sp>
    </p:spTree>
    <p:extLst>
      <p:ext uri="{BB962C8B-B14F-4D97-AF65-F5344CB8AC3E}">
        <p14:creationId xmlns:p14="http://schemas.microsoft.com/office/powerpoint/2010/main" val="4277715780"/>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23</TotalTime>
  <Words>852</Words>
  <Application>Microsoft Office PowerPoint</Application>
  <PresentationFormat>Widescreen</PresentationFormat>
  <Paragraphs>89</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Neue Haas Grotesk Text Pro</vt:lpstr>
      <vt:lpstr>VanillaVTI</vt:lpstr>
      <vt:lpstr>How Occupational Therapy Contributes to Patient Outcomes and NHS Operational  Efficiency</vt:lpstr>
      <vt:lpstr>Introduction and Background </vt:lpstr>
      <vt:lpstr>Research Aim and Research Questions</vt:lpstr>
      <vt:lpstr>Why Is This Research Important?</vt:lpstr>
      <vt:lpstr>Research Methodology</vt:lpstr>
      <vt:lpstr>Participants and Data Analysis</vt:lpstr>
      <vt:lpstr>Ethical Considerations</vt:lpstr>
      <vt:lpstr>Limitations and Future Recommendations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Ionela-Catalina Simion (2227035)</dc:creator>
  <cp:lastModifiedBy>Ionela-Catalina Simion (2227035)</cp:lastModifiedBy>
  <cp:revision>1</cp:revision>
  <dcterms:created xsi:type="dcterms:W3CDTF">2026-06-17T12:21:44Z</dcterms:created>
  <dcterms:modified xsi:type="dcterms:W3CDTF">2026-06-17T12:45:18Z</dcterms:modified>
</cp:coreProperties>
</file>