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2"/>
  </p:notesMasterIdLst>
  <p:sldIdLst>
    <p:sldId id="256" r:id="rId2"/>
    <p:sldId id="257" r:id="rId3"/>
    <p:sldId id="258" r:id="rId4"/>
    <p:sldId id="259" r:id="rId5"/>
    <p:sldId id="260" r:id="rId6"/>
    <p:sldId id="336" r:id="rId7"/>
    <p:sldId id="263" r:id="rId8"/>
    <p:sldId id="270" r:id="rId9"/>
    <p:sldId id="325" r:id="rId10"/>
    <p:sldId id="326" r:id="rId11"/>
    <p:sldId id="327" r:id="rId12"/>
    <p:sldId id="328" r:id="rId13"/>
    <p:sldId id="329" r:id="rId14"/>
    <p:sldId id="330" r:id="rId15"/>
    <p:sldId id="261" r:id="rId16"/>
    <p:sldId id="269" r:id="rId17"/>
    <p:sldId id="331" r:id="rId18"/>
    <p:sldId id="332" r:id="rId19"/>
    <p:sldId id="333" r:id="rId20"/>
    <p:sldId id="334" r:id="rId21"/>
    <p:sldId id="335" r:id="rId22"/>
    <p:sldId id="322" r:id="rId23"/>
    <p:sldId id="271" r:id="rId24"/>
    <p:sldId id="262" r:id="rId25"/>
    <p:sldId id="323" r:id="rId26"/>
    <p:sldId id="324" r:id="rId27"/>
    <p:sldId id="320" r:id="rId28"/>
    <p:sldId id="321" r:id="rId29"/>
    <p:sldId id="310" r:id="rId30"/>
    <p:sldId id="272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09" autoAdjust="0"/>
    <p:restoredTop sz="94672"/>
  </p:normalViewPr>
  <p:slideViewPr>
    <p:cSldViewPr snapToGrid="0">
      <p:cViewPr varScale="1">
        <p:scale>
          <a:sx n="99" d="100"/>
          <a:sy n="99" d="100"/>
        </p:scale>
        <p:origin x="70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54252A-E827-ED44-835E-562D40B60A96}" type="datetimeFigureOut">
              <a:rPr lang="en-US" smtClean="0"/>
              <a:t>10/7/22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9DF9CA-70AD-A944-8DD9-994B021ED6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814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Shape 165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66" name="Shape 166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Compared to &lt;4hours, 8-11 15% higher, &gt;11 40% higher risk</a:t>
            </a:r>
          </a:p>
          <a:p>
            <a:r>
              <a:t>Inactivity also associated with decreased mental health, plus PA interventions can treat mental health issues.</a:t>
            </a:r>
          </a:p>
          <a:p>
            <a:r>
              <a:t>WHO list physical inactivity higher on risk factors for premature mortality than obesity or high cholesterol.</a:t>
            </a:r>
          </a:p>
          <a:p>
            <a:r>
              <a:t>That’s the bad news, the problem. Now for the solution. Remember lifestyle is a choice. Small habits can add up to make a big difference.</a:t>
            </a:r>
          </a:p>
        </p:txBody>
      </p:sp>
    </p:spTree>
    <p:extLst>
      <p:ext uri="{BB962C8B-B14F-4D97-AF65-F5344CB8AC3E}">
        <p14:creationId xmlns:p14="http://schemas.microsoft.com/office/powerpoint/2010/main" val="39357449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C8DCA1CD-8FC9-432D-9740-FB42216D0F2A}" type="datetimeFigureOut">
              <a:rPr lang="en-GB" smtClean="0"/>
              <a:t>07/10/2022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19B5D-4361-4148-B7E3-6755DD357F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1939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CA1CD-8FC9-432D-9740-FB42216D0F2A}" type="datetimeFigureOut">
              <a:rPr lang="en-GB" smtClean="0"/>
              <a:t>07/10/2022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19B5D-4361-4148-B7E3-6755DD357F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5809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CA1CD-8FC9-432D-9740-FB42216D0F2A}" type="datetimeFigureOut">
              <a:rPr lang="en-GB" smtClean="0"/>
              <a:t>07/10/2022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19B5D-4361-4148-B7E3-6755DD357F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65646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CA1CD-8FC9-432D-9740-FB42216D0F2A}" type="datetimeFigureOut">
              <a:rPr lang="en-GB" smtClean="0"/>
              <a:t>07/10/2022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19B5D-4361-4148-B7E3-6755DD357F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96839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CA1CD-8FC9-432D-9740-FB42216D0F2A}" type="datetimeFigureOut">
              <a:rPr lang="en-GB" smtClean="0"/>
              <a:t>07/10/2022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19B5D-4361-4148-B7E3-6755DD357F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83350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CA1CD-8FC9-432D-9740-FB42216D0F2A}" type="datetimeFigureOut">
              <a:rPr lang="en-GB" smtClean="0"/>
              <a:t>07/10/2022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19B5D-4361-4148-B7E3-6755DD357F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62233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CA1CD-8FC9-432D-9740-FB42216D0F2A}" type="datetimeFigureOut">
              <a:rPr lang="en-GB" smtClean="0"/>
              <a:t>07/10/2022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19B5D-4361-4148-B7E3-6755DD357F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77289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CA1CD-8FC9-432D-9740-FB42216D0F2A}" type="datetimeFigureOut">
              <a:rPr lang="en-GB" smtClean="0"/>
              <a:t>07/10/2022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19B5D-4361-4148-B7E3-6755DD357F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46678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CA1CD-8FC9-432D-9740-FB42216D0F2A}" type="datetimeFigureOut">
              <a:rPr lang="en-GB" smtClean="0"/>
              <a:t>07/10/2022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19B5D-4361-4148-B7E3-6755DD357F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42473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CA1CD-8FC9-432D-9740-FB42216D0F2A}" type="datetimeFigureOut">
              <a:rPr lang="en-GB" smtClean="0"/>
              <a:t>07/10/2022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19B5D-4361-4148-B7E3-6755DD357F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74465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CA1CD-8FC9-432D-9740-FB42216D0F2A}" type="datetimeFigureOut">
              <a:rPr lang="en-GB" smtClean="0"/>
              <a:t>07/10/2022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19B5D-4361-4148-B7E3-6755DD357F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054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Cen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Text"/>
          <p:cNvSpPr txBox="1">
            <a:spLocks noGrp="1"/>
          </p:cNvSpPr>
          <p:nvPr>
            <p:ph type="title"/>
          </p:nvPr>
        </p:nvSpPr>
        <p:spPr>
          <a:xfrm>
            <a:off x="1190625" y="2268141"/>
            <a:ext cx="9810750" cy="2321719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1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5917310" y="6500812"/>
            <a:ext cx="345473" cy="267891"/>
          </a:xfrm>
          <a:prstGeom prst="rect">
            <a:avLst/>
          </a:prstGeom>
        </p:spPr>
        <p:txBody>
          <a:bodyPr anchor="t"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55536521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5360" y="6525344"/>
            <a:ext cx="1294837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DCA1CD-8FC9-432D-9740-FB42216D0F2A}" type="datetimeFigureOut">
              <a:rPr lang="en-GB" smtClean="0"/>
              <a:t>07/10/2022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08501" y="6380973"/>
            <a:ext cx="973899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219B5D-4361-4148-B7E3-6755DD357F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22830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Physical Activity and Health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Guidelines for Exercise Testing and Prescription ACSM (2018) and UK Chief Medical Officers’ Physical Activity Guidelines (2020)</a:t>
            </a:r>
          </a:p>
        </p:txBody>
      </p:sp>
    </p:spTree>
    <p:extLst>
      <p:ext uri="{BB962C8B-B14F-4D97-AF65-F5344CB8AC3E}">
        <p14:creationId xmlns:p14="http://schemas.microsoft.com/office/powerpoint/2010/main" val="40996228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Key terms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Physical Activity - ‘</a:t>
            </a:r>
            <a:r>
              <a:rPr lang="en-GB" i="1" dirty="0"/>
              <a:t>any bodily movement produced by the contraction of skeletal muscles that results in a substantial increase in caloric requirements over resting energy expenditure’</a:t>
            </a:r>
          </a:p>
          <a:p>
            <a:r>
              <a:rPr lang="en-GB" dirty="0"/>
              <a:t>Exercise - ‘a type of PA consisting of planned, structured, and repetitive bodily movement done to improve and/or maintain one or more components of physical fitness’</a:t>
            </a:r>
          </a:p>
        </p:txBody>
      </p:sp>
    </p:spTree>
    <p:extLst>
      <p:ext uri="{BB962C8B-B14F-4D97-AF65-F5344CB8AC3E}">
        <p14:creationId xmlns:p14="http://schemas.microsoft.com/office/powerpoint/2010/main" val="9657464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Physical Fitness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‘the ability to carry out daily tasks with vigour and alertness, without undue fatigue, and with ample energy to enjoy leisure-time pursuits and meet unforeseen emergencies’</a:t>
            </a:r>
          </a:p>
          <a:p>
            <a:r>
              <a:rPr lang="en-GB" dirty="0"/>
              <a:t>Generally divided into health-related and skill-related components.</a:t>
            </a:r>
          </a:p>
        </p:txBody>
      </p:sp>
    </p:spTree>
    <p:extLst>
      <p:ext uri="{BB962C8B-B14F-4D97-AF65-F5344CB8AC3E}">
        <p14:creationId xmlns:p14="http://schemas.microsoft.com/office/powerpoint/2010/main" val="8281244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Health-related physical fitness components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Cardiorespiratory endurance</a:t>
            </a:r>
          </a:p>
          <a:p>
            <a:r>
              <a:rPr lang="en-GB" dirty="0"/>
              <a:t>Body Composition</a:t>
            </a:r>
          </a:p>
          <a:p>
            <a:r>
              <a:rPr lang="en-GB" dirty="0"/>
              <a:t>Muscular Strength</a:t>
            </a:r>
          </a:p>
          <a:p>
            <a:r>
              <a:rPr lang="en-GB" dirty="0"/>
              <a:t>Muscular Endurance</a:t>
            </a:r>
          </a:p>
          <a:p>
            <a:r>
              <a:rPr lang="en-GB" dirty="0"/>
              <a:t>Flexibility</a:t>
            </a:r>
          </a:p>
        </p:txBody>
      </p:sp>
    </p:spTree>
    <p:extLst>
      <p:ext uri="{BB962C8B-B14F-4D97-AF65-F5344CB8AC3E}">
        <p14:creationId xmlns:p14="http://schemas.microsoft.com/office/powerpoint/2010/main" val="35724772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Skill-related physical fitness components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Agility</a:t>
            </a:r>
          </a:p>
          <a:p>
            <a:r>
              <a:rPr lang="en-GB" dirty="0"/>
              <a:t>Coordination</a:t>
            </a:r>
          </a:p>
          <a:p>
            <a:r>
              <a:rPr lang="en-GB" dirty="0"/>
              <a:t>Balance</a:t>
            </a:r>
          </a:p>
          <a:p>
            <a:r>
              <a:rPr lang="en-GB" dirty="0"/>
              <a:t>Power</a:t>
            </a:r>
          </a:p>
          <a:p>
            <a:r>
              <a:rPr lang="en-GB" dirty="0"/>
              <a:t>Reaction time</a:t>
            </a:r>
          </a:p>
          <a:p>
            <a:r>
              <a:rPr lang="en-GB" dirty="0"/>
              <a:t>Speed</a:t>
            </a:r>
          </a:p>
        </p:txBody>
      </p:sp>
    </p:spTree>
    <p:extLst>
      <p:ext uri="{BB962C8B-B14F-4D97-AF65-F5344CB8AC3E}">
        <p14:creationId xmlns:p14="http://schemas.microsoft.com/office/powerpoint/2010/main" val="132182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409FE0-7382-775C-9EE0-2F7B3F1838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UK Chief Medical Officers’ Guidelines (2020)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89C774-0748-AC3D-DEA8-9B226DBDFF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73149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Benefits of Physical Activity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Regular PA reduces likelihood of:</a:t>
            </a:r>
          </a:p>
          <a:p>
            <a:pPr marL="0" indent="0">
              <a:buNone/>
            </a:pPr>
            <a:r>
              <a:rPr lang="en-GB" dirty="0"/>
              <a:t>Premature mortality, CVD, hypertension, stroke, osteoporosis, Type 2 diabetes, metabolic syndrome, obesity, 13 different cancers, depression, falls, cognitive function decline.</a:t>
            </a:r>
          </a:p>
        </p:txBody>
      </p:sp>
    </p:spTree>
    <p:extLst>
      <p:ext uri="{BB962C8B-B14F-4D97-AF65-F5344CB8AC3E}">
        <p14:creationId xmlns:p14="http://schemas.microsoft.com/office/powerpoint/2010/main" val="13083994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9BECB1-A079-7945-BB77-E914979831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A picture containing parking, outdoor, screenshot, meter&#10;&#10;Description automatically generated">
            <a:extLst>
              <a:ext uri="{FF2B5EF4-FFF2-40B4-BE49-F238E27FC236}">
                <a16:creationId xmlns:a16="http://schemas.microsoft.com/office/drawing/2014/main" id="{204CEFA8-7D29-E14C-A6E1-DAC14F5346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52" t="11310" r="10638" b="59505"/>
          <a:stretch/>
        </p:blipFill>
        <p:spPr>
          <a:xfrm>
            <a:off x="1465542" y="446088"/>
            <a:ext cx="9510078" cy="4940300"/>
          </a:xfrm>
        </p:spPr>
      </p:pic>
    </p:spTree>
    <p:extLst>
      <p:ext uri="{BB962C8B-B14F-4D97-AF65-F5344CB8AC3E}">
        <p14:creationId xmlns:p14="http://schemas.microsoft.com/office/powerpoint/2010/main" val="25752540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B56882-8153-A56F-BF86-94EBB50B49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Diagram&#10;&#10;Description automatically generated">
            <a:extLst>
              <a:ext uri="{FF2B5EF4-FFF2-40B4-BE49-F238E27FC236}">
                <a16:creationId xmlns:a16="http://schemas.microsoft.com/office/drawing/2014/main" id="{8538B905-8CED-72FC-CC6E-EE8058F8B2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0124" y="274638"/>
            <a:ext cx="8604077" cy="5404134"/>
          </a:xfrm>
        </p:spPr>
      </p:pic>
    </p:spTree>
    <p:extLst>
      <p:ext uri="{BB962C8B-B14F-4D97-AF65-F5344CB8AC3E}">
        <p14:creationId xmlns:p14="http://schemas.microsoft.com/office/powerpoint/2010/main" val="35233755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928484-27EB-AD50-E81A-41FEFAEAE6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A picture containing diagram&#10;&#10;Description automatically generated">
            <a:extLst>
              <a:ext uri="{FF2B5EF4-FFF2-40B4-BE49-F238E27FC236}">
                <a16:creationId xmlns:a16="http://schemas.microsoft.com/office/drawing/2014/main" id="{34EF8C17-E396-33DA-13D1-713D2A96CA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6910" y="274638"/>
            <a:ext cx="8296439" cy="5379010"/>
          </a:xfrm>
        </p:spPr>
      </p:pic>
    </p:spTree>
    <p:extLst>
      <p:ext uri="{BB962C8B-B14F-4D97-AF65-F5344CB8AC3E}">
        <p14:creationId xmlns:p14="http://schemas.microsoft.com/office/powerpoint/2010/main" val="7158102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8C5532-2DAD-D765-99EA-993B4B4436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A picture containing chart&#10;&#10;Description automatically generated">
            <a:extLst>
              <a:ext uri="{FF2B5EF4-FFF2-40B4-BE49-F238E27FC236}">
                <a16:creationId xmlns:a16="http://schemas.microsoft.com/office/drawing/2014/main" id="{783071B0-E829-D322-A520-09304504A6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957" y="274638"/>
            <a:ext cx="11181443" cy="5241925"/>
          </a:xfrm>
        </p:spPr>
      </p:pic>
    </p:spTree>
    <p:extLst>
      <p:ext uri="{BB962C8B-B14F-4D97-AF65-F5344CB8AC3E}">
        <p14:creationId xmlns:p14="http://schemas.microsoft.com/office/powerpoint/2010/main" val="41346134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F30ECA-8D7A-E8B3-5F78-FE5D1477E3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Diagram&#10;&#10;Description automatically generated">
            <a:extLst>
              <a:ext uri="{FF2B5EF4-FFF2-40B4-BE49-F238E27FC236}">
                <a16:creationId xmlns:a16="http://schemas.microsoft.com/office/drawing/2014/main" id="{8995B335-0CD7-8E85-628B-4805AA191A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607" y="274638"/>
            <a:ext cx="8800713" cy="5199688"/>
          </a:xfrm>
        </p:spPr>
      </p:pic>
    </p:spTree>
    <p:extLst>
      <p:ext uri="{BB962C8B-B14F-4D97-AF65-F5344CB8AC3E}">
        <p14:creationId xmlns:p14="http://schemas.microsoft.com/office/powerpoint/2010/main" val="17288518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959981-09EA-74BB-A1CB-F448E0954E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A picture containing table&#10;&#10;Description automatically generated">
            <a:extLst>
              <a:ext uri="{FF2B5EF4-FFF2-40B4-BE49-F238E27FC236}">
                <a16:creationId xmlns:a16="http://schemas.microsoft.com/office/drawing/2014/main" id="{94718DD7-5D3F-AC4D-C455-F19927B29C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9347" y="274638"/>
            <a:ext cx="5393306" cy="5383693"/>
          </a:xfrm>
        </p:spPr>
      </p:pic>
    </p:spTree>
    <p:extLst>
      <p:ext uri="{BB962C8B-B14F-4D97-AF65-F5344CB8AC3E}">
        <p14:creationId xmlns:p14="http://schemas.microsoft.com/office/powerpoint/2010/main" val="19769500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646AA4-EF7A-650C-7B5D-71AA74274C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Graphical user interface, diagram&#10;&#10;Description automatically generated">
            <a:extLst>
              <a:ext uri="{FF2B5EF4-FFF2-40B4-BE49-F238E27FC236}">
                <a16:creationId xmlns:a16="http://schemas.microsoft.com/office/drawing/2014/main" id="{1A5D9C0D-76BF-0518-4F70-7F7D17F67F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3656" y="210317"/>
            <a:ext cx="6579283" cy="5388502"/>
          </a:xfrm>
        </p:spPr>
      </p:pic>
    </p:spTree>
    <p:extLst>
      <p:ext uri="{BB962C8B-B14F-4D97-AF65-F5344CB8AC3E}">
        <p14:creationId xmlns:p14="http://schemas.microsoft.com/office/powerpoint/2010/main" val="4329840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 anchor="ctr">
            <a:normAutofit/>
          </a:bodyPr>
          <a:lstStyle/>
          <a:p>
            <a:r>
              <a:rPr lang="en-GB" dirty="0"/>
              <a:t>Physical Activity Recommendations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dirty="0"/>
              <a:t>All adults should participate in moderate intensity PA for 150 min/week or vigorous intensity PA for 75 min/week, or a combination of the two.</a:t>
            </a:r>
          </a:p>
          <a:p>
            <a:pPr>
              <a:lnSpc>
                <a:spcPct val="90000"/>
              </a:lnSpc>
            </a:pPr>
            <a:r>
              <a:rPr lang="en-GB" dirty="0"/>
              <a:t>Bouts should last a minimum of 10 mins</a:t>
            </a:r>
          </a:p>
          <a:p>
            <a:pPr>
              <a:lnSpc>
                <a:spcPct val="90000"/>
              </a:lnSpc>
            </a:pPr>
            <a:r>
              <a:rPr lang="en-GB" dirty="0"/>
              <a:t>Activities that maintain or improve muscular strength should be performed at least twice per week.</a:t>
            </a:r>
          </a:p>
          <a:p>
            <a:pPr>
              <a:lnSpc>
                <a:spcPct val="90000"/>
              </a:lnSpc>
            </a:pPr>
            <a:r>
              <a:rPr lang="en-GB" dirty="0"/>
              <a:t>Additional benefits are gained from greater amounts of PA</a:t>
            </a:r>
          </a:p>
        </p:txBody>
      </p:sp>
    </p:spTree>
    <p:extLst>
      <p:ext uri="{BB962C8B-B14F-4D97-AF65-F5344CB8AC3E}">
        <p14:creationId xmlns:p14="http://schemas.microsoft.com/office/powerpoint/2010/main" val="19220556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5F042B-B5D8-D249-B91E-9CCE5724BC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A picture containing parking, outdoor, screenshot, meter&#10;&#10;Description automatically generated">
            <a:extLst>
              <a:ext uri="{FF2B5EF4-FFF2-40B4-BE49-F238E27FC236}">
                <a16:creationId xmlns:a16="http://schemas.microsoft.com/office/drawing/2014/main" id="{41C5E3FB-2356-A34A-AF83-EB4AE246C7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20" t="40859" r="10639" b="9890"/>
          <a:stretch/>
        </p:blipFill>
        <p:spPr>
          <a:xfrm>
            <a:off x="2557462" y="274638"/>
            <a:ext cx="6324600" cy="5473213"/>
          </a:xfrm>
        </p:spPr>
      </p:pic>
    </p:spTree>
    <p:extLst>
      <p:ext uri="{BB962C8B-B14F-4D97-AF65-F5344CB8AC3E}">
        <p14:creationId xmlns:p14="http://schemas.microsoft.com/office/powerpoint/2010/main" val="30364530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C2EA45E-C037-04CB-CF02-6207B4E7E7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 descr="A picture containing diagram&#10;&#10;Description automatically generated">
            <a:extLst>
              <a:ext uri="{FF2B5EF4-FFF2-40B4-BE49-F238E27FC236}">
                <a16:creationId xmlns:a16="http://schemas.microsoft.com/office/drawing/2014/main" id="{DB84CD3C-9549-D961-873E-77A14E779F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5337" y="178786"/>
            <a:ext cx="4461325" cy="5415973"/>
          </a:xfrm>
        </p:spPr>
      </p:pic>
    </p:spTree>
    <p:extLst>
      <p:ext uri="{BB962C8B-B14F-4D97-AF65-F5344CB8AC3E}">
        <p14:creationId xmlns:p14="http://schemas.microsoft.com/office/powerpoint/2010/main" val="146266233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1329C8-BFDD-5F50-F324-4B5BDE2BC4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WHO (2020) Guidelines</a:t>
            </a:r>
          </a:p>
        </p:txBody>
      </p:sp>
    </p:spTree>
    <p:extLst>
      <p:ext uri="{BB962C8B-B14F-4D97-AF65-F5344CB8AC3E}">
        <p14:creationId xmlns:p14="http://schemas.microsoft.com/office/powerpoint/2010/main" val="3130366528"/>
      </p:ext>
    </p:extLst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2AFAFE47-C001-E38A-8FA7-7E203C00B7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 descr="Text&#10;&#10;Description automatically generated">
            <a:extLst>
              <a:ext uri="{FF2B5EF4-FFF2-40B4-BE49-F238E27FC236}">
                <a16:creationId xmlns:a16="http://schemas.microsoft.com/office/drawing/2014/main" id="{2DC533BE-1D50-D7DF-E0B9-FB236D2B51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1311" y="274638"/>
            <a:ext cx="6533603" cy="5312467"/>
          </a:xfrm>
        </p:spPr>
      </p:pic>
    </p:spTree>
    <p:extLst>
      <p:ext uri="{BB962C8B-B14F-4D97-AF65-F5344CB8AC3E}">
        <p14:creationId xmlns:p14="http://schemas.microsoft.com/office/powerpoint/2010/main" val="226098993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E723ED9-D7FA-67E6-F56A-C1BE3257EF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 descr="Text&#10;&#10;Description automatically generated">
            <a:extLst>
              <a:ext uri="{FF2B5EF4-FFF2-40B4-BE49-F238E27FC236}">
                <a16:creationId xmlns:a16="http://schemas.microsoft.com/office/drawing/2014/main" id="{7F7B72DE-19A8-AE71-0AB9-F5A4127586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0332" y="274638"/>
            <a:ext cx="9431131" cy="5122425"/>
          </a:xfrm>
        </p:spPr>
      </p:pic>
    </p:spTree>
    <p:extLst>
      <p:ext uri="{BB962C8B-B14F-4D97-AF65-F5344CB8AC3E}">
        <p14:creationId xmlns:p14="http://schemas.microsoft.com/office/powerpoint/2010/main" val="19516051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0E47B5-2B72-F600-2F9D-7929D528D4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A picture containing text&#10;&#10;Description automatically generated">
            <a:extLst>
              <a:ext uri="{FF2B5EF4-FFF2-40B4-BE49-F238E27FC236}">
                <a16:creationId xmlns:a16="http://schemas.microsoft.com/office/drawing/2014/main" id="{6507A18A-191F-A562-20ED-AA16292655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613" y="551793"/>
            <a:ext cx="11075048" cy="4537814"/>
          </a:xfrm>
        </p:spPr>
      </p:pic>
    </p:spTree>
    <p:extLst>
      <p:ext uri="{BB962C8B-B14F-4D97-AF65-F5344CB8AC3E}">
        <p14:creationId xmlns:p14="http://schemas.microsoft.com/office/powerpoint/2010/main" val="268718106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E46C761-955B-3C4C-8202-03390EF549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0625" y="2268141"/>
            <a:ext cx="9810750" cy="2321719"/>
          </a:xfrm>
        </p:spPr>
        <p:txBody>
          <a:bodyPr anchor="ctr">
            <a:normAutofit/>
          </a:bodyPr>
          <a:lstStyle/>
          <a:p>
            <a:r>
              <a:rPr lang="en-US" dirty="0"/>
              <a:t>Physical Activity Intensity Zones</a:t>
            </a:r>
          </a:p>
        </p:txBody>
      </p:sp>
    </p:spTree>
    <p:extLst>
      <p:ext uri="{BB962C8B-B14F-4D97-AF65-F5344CB8AC3E}">
        <p14:creationId xmlns:p14="http://schemas.microsoft.com/office/powerpoint/2010/main" val="1601286066"/>
      </p:ext>
    </p:extLst>
  </p:cSld>
  <p:clrMapOvr>
    <a:masterClrMapping/>
  </p:clrMapOvr>
  <p:transition spd="med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Table&#10;&#10;Description automatically generated">
            <a:extLst>
              <a:ext uri="{FF2B5EF4-FFF2-40B4-BE49-F238E27FC236}">
                <a16:creationId xmlns:a16="http://schemas.microsoft.com/office/drawing/2014/main" id="{686A604E-4A87-1F4B-8CAF-C67925499C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650" y="1218122"/>
            <a:ext cx="11950700" cy="4421756"/>
          </a:xfrm>
          <a:noFill/>
        </p:spPr>
      </p:pic>
    </p:spTree>
    <p:extLst>
      <p:ext uri="{BB962C8B-B14F-4D97-AF65-F5344CB8AC3E}">
        <p14:creationId xmlns:p14="http://schemas.microsoft.com/office/powerpoint/2010/main" val="147294052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Actual Physical Activity Levels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Physical Inactivity is a global pandemic that has been identified as one of the four leading contributors to premature mortality.</a:t>
            </a:r>
          </a:p>
          <a:p>
            <a:r>
              <a:rPr lang="en-GB" dirty="0"/>
              <a:t>Globally 31.1% of adults are physically inactive</a:t>
            </a:r>
          </a:p>
          <a:p>
            <a:r>
              <a:rPr lang="en-GB" dirty="0"/>
              <a:t>IN the US, only 51% of adults meet aerobic activity guidelines, 29% meet muscle strengthening guidelines, and 20% meet both.</a:t>
            </a:r>
          </a:p>
        </p:txBody>
      </p:sp>
    </p:spTree>
    <p:extLst>
      <p:ext uri="{BB962C8B-B14F-4D97-AF65-F5344CB8AC3E}">
        <p14:creationId xmlns:p14="http://schemas.microsoft.com/office/powerpoint/2010/main" val="202078901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0F90E42-A069-F84F-B649-B5B0A1A734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0625" y="2268141"/>
            <a:ext cx="9810750" cy="2321719"/>
          </a:xfrm>
        </p:spPr>
        <p:txBody>
          <a:bodyPr anchor="ctr">
            <a:normAutofit/>
          </a:bodyPr>
          <a:lstStyle/>
          <a:p>
            <a:r>
              <a:rPr lang="en-US" dirty="0"/>
              <a:t>Sedentary </a:t>
            </a:r>
            <a:r>
              <a:rPr lang="en-US" dirty="0" err="1"/>
              <a:t>Behaviour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4517156"/>
      </p:ext>
    </p:extLst>
  </p:cSld>
  <p:clrMapOvr>
    <a:masterClrMapping/>
  </p:clrMapOvr>
  <p:transition spd="med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9688E4A-CF6C-A546-8BC6-4F5C8FC714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742A91F2-E0BE-411C-93A7-4AF154DA8EEF-L0-001.jpeg" descr="742A91F2-E0BE-411C-93A7-4AF154DA8EEF-L0-001.jpeg">
            <a:extLst>
              <a:ext uri="{FF2B5EF4-FFF2-40B4-BE49-F238E27FC236}">
                <a16:creationId xmlns:a16="http://schemas.microsoft.com/office/drawing/2014/main" id="{B6AEC79D-942B-E44A-BC45-F5FDA51FCA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30054" y="402038"/>
            <a:ext cx="5131892" cy="5114526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394606341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" name="99F18DD3-0903-4DC5-9C35-080D33090C9B-L0-001.jpeg" descr="99F18DD3-0903-4DC5-9C35-080D33090C9B-L0-001.jpeg"/>
          <p:cNvPicPr>
            <a:picLocks noChangeAspect="1"/>
          </p:cNvPicPr>
          <p:nvPr/>
        </p:nvPicPr>
        <p:blipFill rotWithShape="1">
          <a:blip r:embed="rId3"/>
          <a:srcRect r="1" b="12802"/>
          <a:stretch/>
        </p:blipFill>
        <p:spPr>
          <a:xfrm>
            <a:off x="120650" y="68269"/>
            <a:ext cx="11950700" cy="672146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6061723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26CA16-E929-1047-90FD-5A12505BDA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 anchor="ctr">
            <a:normAutofit/>
          </a:bodyPr>
          <a:lstStyle/>
          <a:p>
            <a:r>
              <a:rPr lang="en-US" dirty="0"/>
              <a:t>Stamatakis et al (2019)</a:t>
            </a:r>
          </a:p>
        </p:txBody>
      </p:sp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74E9D94B-B91B-7F40-89EA-7926A3DAE9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8888" y="1177669"/>
            <a:ext cx="6501218" cy="43395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264800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AADDF8-5758-9049-8A45-906A0542B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 anchor="ctr">
            <a:normAutofit/>
          </a:bodyPr>
          <a:lstStyle/>
          <a:p>
            <a:r>
              <a:rPr lang="en-US"/>
              <a:t>Financial Implications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993C59-6997-4D42-833A-04EA790E6D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>
            <a:normAutofit/>
          </a:bodyPr>
          <a:lstStyle/>
          <a:p>
            <a:r>
              <a:rPr lang="en-GB"/>
              <a:t>The negative impact of this physical inactivity is vast and is estimated to cost worldwide health care systems $53.8 billion per year (Ding et al., 2016).</a:t>
            </a:r>
          </a:p>
          <a:p>
            <a:pPr marL="1371600" lvl="3" indent="0">
              <a:buNone/>
            </a:pPr>
            <a:r>
              <a:rPr lang="en-GB" sz="3200"/>
              <a:t>	Cited in Draper and Stratton (2018)</a:t>
            </a:r>
          </a:p>
          <a:p>
            <a:endParaRPr lang="en-GB"/>
          </a:p>
          <a:p>
            <a:pPr marL="0" indent="0">
              <a:buNone/>
            </a:pPr>
            <a:br>
              <a:rPr lang="en-GB"/>
            </a:b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715548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B4F8947-B446-9B4C-BFDF-00751CFAFA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0625" y="2268141"/>
            <a:ext cx="9810750" cy="2321719"/>
          </a:xfrm>
        </p:spPr>
        <p:txBody>
          <a:bodyPr anchor="ctr">
            <a:normAutofit/>
          </a:bodyPr>
          <a:lstStyle/>
          <a:p>
            <a:r>
              <a:rPr lang="en-US" dirty="0"/>
              <a:t>Move more, Sit Less</a:t>
            </a:r>
          </a:p>
        </p:txBody>
      </p:sp>
    </p:spTree>
    <p:extLst>
      <p:ext uri="{BB962C8B-B14F-4D97-AF65-F5344CB8AC3E}">
        <p14:creationId xmlns:p14="http://schemas.microsoft.com/office/powerpoint/2010/main" val="3067115096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UWTSD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" id="{20F24604-5A6A-41F4-BB04-4C3669D9A545}" vid="{267164F6-FA3C-4AA4-B16E-B3C9A9883C7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473</Words>
  <Application>Microsoft Macintosh PowerPoint</Application>
  <PresentationFormat>Widescreen</PresentationFormat>
  <Paragraphs>48</Paragraphs>
  <Slides>30</Slides>
  <Notes>1</Notes>
  <HiddenSlides>6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4" baseType="lpstr">
      <vt:lpstr>Arial</vt:lpstr>
      <vt:lpstr>Calibri</vt:lpstr>
      <vt:lpstr>Myriad Pro</vt:lpstr>
      <vt:lpstr>UWTSD</vt:lpstr>
      <vt:lpstr>Physical Activity and Health</vt:lpstr>
      <vt:lpstr>Key terms</vt:lpstr>
      <vt:lpstr>Physical Fitness</vt:lpstr>
      <vt:lpstr>Health-related physical fitness components</vt:lpstr>
      <vt:lpstr>Skill-related physical fitness components</vt:lpstr>
      <vt:lpstr>UK Chief Medical Officers’ Guidelines (2020)</vt:lpstr>
      <vt:lpstr>Benefits of Physical Activity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Physical Activity Recommendations</vt:lpstr>
      <vt:lpstr>PowerPoint Presentation</vt:lpstr>
      <vt:lpstr>PowerPoint Presentation</vt:lpstr>
      <vt:lpstr>WHO (2020) Guidelines</vt:lpstr>
      <vt:lpstr>PowerPoint Presentation</vt:lpstr>
      <vt:lpstr>PowerPoint Presentation</vt:lpstr>
      <vt:lpstr>PowerPoint Presentation</vt:lpstr>
      <vt:lpstr>Physical Activity Intensity Zones</vt:lpstr>
      <vt:lpstr>PowerPoint Presentation</vt:lpstr>
      <vt:lpstr>Actual Physical Activity Levels</vt:lpstr>
      <vt:lpstr>Sedentary Behaviour</vt:lpstr>
      <vt:lpstr>PowerPoint Presentation</vt:lpstr>
      <vt:lpstr>PowerPoint Presentation</vt:lpstr>
      <vt:lpstr>Stamatakis et al (2019)</vt:lpstr>
      <vt:lpstr>Financial Implications</vt:lpstr>
      <vt:lpstr>Move more, Sit Less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Physical Activity and Health</dc:title>
  <dc:creator>Geraint Forster</dc:creator>
  <cp:lastModifiedBy>Geraint Forster</cp:lastModifiedBy>
  <cp:revision>3</cp:revision>
  <dcterms:created xsi:type="dcterms:W3CDTF">2020-10-01T14:07:40Z</dcterms:created>
  <dcterms:modified xsi:type="dcterms:W3CDTF">2022-10-07T10:25:43Z</dcterms:modified>
</cp:coreProperties>
</file>