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 id="2147483664" r:id="rId2"/>
  </p:sldMasterIdLst>
  <p:sldIdLst>
    <p:sldId id="294" r:id="rId3"/>
    <p:sldId id="297" r:id="rId4"/>
    <p:sldId id="312" r:id="rId5"/>
    <p:sldId id="313" r:id="rId6"/>
    <p:sldId id="341" r:id="rId7"/>
    <p:sldId id="258" r:id="rId8"/>
    <p:sldId id="299" r:id="rId9"/>
    <p:sldId id="259" r:id="rId10"/>
    <p:sldId id="320" r:id="rId11"/>
    <p:sldId id="331" r:id="rId12"/>
    <p:sldId id="293" r:id="rId13"/>
    <p:sldId id="343" r:id="rId14"/>
    <p:sldId id="325" r:id="rId15"/>
    <p:sldId id="342" r:id="rId16"/>
    <p:sldId id="321" r:id="rId17"/>
    <p:sldId id="322" r:id="rId18"/>
    <p:sldId id="327" r:id="rId19"/>
    <p:sldId id="334" r:id="rId20"/>
    <p:sldId id="335" r:id="rId21"/>
    <p:sldId id="336" r:id="rId22"/>
    <p:sldId id="326" r:id="rId23"/>
    <p:sldId id="328" r:id="rId24"/>
    <p:sldId id="349" r:id="rId25"/>
    <p:sldId id="347" r:id="rId26"/>
    <p:sldId id="348" r:id="rId27"/>
    <p:sldId id="345" r:id="rId28"/>
    <p:sldId id="350" r:id="rId29"/>
    <p:sldId id="344" r:id="rId30"/>
    <p:sldId id="339" r:id="rId31"/>
    <p:sldId id="329" r:id="rId32"/>
    <p:sldId id="337" r:id="rId33"/>
    <p:sldId id="324" r:id="rId34"/>
    <p:sldId id="330" r:id="rId35"/>
    <p:sldId id="332" r:id="rId36"/>
    <p:sldId id="338" r:id="rId37"/>
    <p:sldId id="282" r:id="rId38"/>
    <p:sldId id="291" r:id="rId39"/>
    <p:sldId id="333" r:id="rId40"/>
    <p:sldId id="351"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A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8AA8-E28F-49C4-AB42-9C4019AB1AC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53EB5E1-8D72-4F09-96A7-2B8B6ABDE0C7}">
      <dgm:prSet/>
      <dgm:spPr/>
      <dgm:t>
        <a:bodyPr/>
        <a:lstStyle/>
        <a:p>
          <a:r>
            <a:rPr lang="en-US" dirty="0"/>
            <a:t>How are you feeling about returning to study at level 5?</a:t>
          </a:r>
        </a:p>
      </dgm:t>
    </dgm:pt>
    <dgm:pt modelId="{1406082E-8CAA-4677-A970-12D1FE7695F1}" type="parTrans" cxnId="{173328AD-4E2E-43B8-9539-3F3A6C687CBA}">
      <dgm:prSet/>
      <dgm:spPr/>
      <dgm:t>
        <a:bodyPr/>
        <a:lstStyle/>
        <a:p>
          <a:endParaRPr lang="en-US"/>
        </a:p>
      </dgm:t>
    </dgm:pt>
    <dgm:pt modelId="{7EFDAB14-B0C9-42F8-AB9B-5A864E1637E1}" type="sibTrans" cxnId="{173328AD-4E2E-43B8-9539-3F3A6C687CBA}">
      <dgm:prSet/>
      <dgm:spPr/>
      <dgm:t>
        <a:bodyPr/>
        <a:lstStyle/>
        <a:p>
          <a:endParaRPr lang="en-US"/>
        </a:p>
      </dgm:t>
    </dgm:pt>
    <dgm:pt modelId="{450FEFFE-6038-4C5C-8FE3-66DFE151DE30}">
      <dgm:prSet/>
      <dgm:spPr/>
      <dgm:t>
        <a:bodyPr/>
        <a:lstStyle/>
        <a:p>
          <a:r>
            <a:rPr lang="en-US" dirty="0"/>
            <a:t>What are your motivations for studying the course?</a:t>
          </a:r>
        </a:p>
      </dgm:t>
    </dgm:pt>
    <dgm:pt modelId="{31D368BA-86A2-4F83-9E31-C486D6AFF312}" type="parTrans" cxnId="{548014EA-1E79-4B97-B92A-AF971635D8EA}">
      <dgm:prSet/>
      <dgm:spPr/>
      <dgm:t>
        <a:bodyPr/>
        <a:lstStyle/>
        <a:p>
          <a:endParaRPr lang="en-US"/>
        </a:p>
      </dgm:t>
    </dgm:pt>
    <dgm:pt modelId="{DB68C5D7-DC0C-4111-B92E-6AA033B7964D}" type="sibTrans" cxnId="{548014EA-1E79-4B97-B92A-AF971635D8EA}">
      <dgm:prSet/>
      <dgm:spPr/>
      <dgm:t>
        <a:bodyPr/>
        <a:lstStyle/>
        <a:p>
          <a:endParaRPr lang="en-US"/>
        </a:p>
      </dgm:t>
    </dgm:pt>
    <dgm:pt modelId="{DF60A276-F0D8-4334-B304-5A181FFFC316}">
      <dgm:prSet/>
      <dgm:spPr/>
      <dgm:t>
        <a:bodyPr/>
        <a:lstStyle/>
        <a:p>
          <a:r>
            <a:rPr lang="en-GB" dirty="0"/>
            <a:t>What are you hoping to learn/achieve?</a:t>
          </a:r>
          <a:endParaRPr lang="en-US" dirty="0"/>
        </a:p>
      </dgm:t>
    </dgm:pt>
    <dgm:pt modelId="{7442FCE7-4906-48CB-8C67-3701006CD8C3}" type="parTrans" cxnId="{958A4BE3-F186-4274-84E9-A3D3DA45B75B}">
      <dgm:prSet/>
      <dgm:spPr/>
      <dgm:t>
        <a:bodyPr/>
        <a:lstStyle/>
        <a:p>
          <a:endParaRPr lang="en-US"/>
        </a:p>
      </dgm:t>
    </dgm:pt>
    <dgm:pt modelId="{684972AF-5E7D-4017-B4E4-F98365102CF3}" type="sibTrans" cxnId="{958A4BE3-F186-4274-84E9-A3D3DA45B75B}">
      <dgm:prSet/>
      <dgm:spPr/>
      <dgm:t>
        <a:bodyPr/>
        <a:lstStyle/>
        <a:p>
          <a:endParaRPr lang="en-US"/>
        </a:p>
      </dgm:t>
    </dgm:pt>
    <dgm:pt modelId="{3BE2911B-D3D0-490B-BCE4-5C84FE1DA719}">
      <dgm:prSet/>
      <dgm:spPr/>
      <dgm:t>
        <a:bodyPr/>
        <a:lstStyle/>
        <a:p>
          <a:r>
            <a:rPr lang="en-US" dirty="0"/>
            <a:t>What are you not looking forward to?</a:t>
          </a:r>
        </a:p>
      </dgm:t>
    </dgm:pt>
    <dgm:pt modelId="{44B84AB5-6C11-4A2F-A6C4-B5E293D07E63}" type="parTrans" cxnId="{4F080A50-53E1-4AB8-A84F-496E3368F67D}">
      <dgm:prSet/>
      <dgm:spPr/>
      <dgm:t>
        <a:bodyPr/>
        <a:lstStyle/>
        <a:p>
          <a:endParaRPr lang="en-US"/>
        </a:p>
      </dgm:t>
    </dgm:pt>
    <dgm:pt modelId="{5A74864D-399C-4017-8674-3B5448A48B87}" type="sibTrans" cxnId="{4F080A50-53E1-4AB8-A84F-496E3368F67D}">
      <dgm:prSet/>
      <dgm:spPr/>
      <dgm:t>
        <a:bodyPr/>
        <a:lstStyle/>
        <a:p>
          <a:endParaRPr lang="en-US"/>
        </a:p>
      </dgm:t>
    </dgm:pt>
    <dgm:pt modelId="{BA4C3761-0A14-4C88-83C7-FD5A7456E557}">
      <dgm:prSet/>
      <dgm:spPr/>
      <dgm:t>
        <a:bodyPr/>
        <a:lstStyle/>
        <a:p>
          <a:r>
            <a:rPr lang="en-US" dirty="0"/>
            <a:t>What strategies/plans do you have to manage life, work and study?</a:t>
          </a:r>
        </a:p>
      </dgm:t>
    </dgm:pt>
    <dgm:pt modelId="{EB8C8604-A53B-416A-8CB1-861850E33704}" type="parTrans" cxnId="{7FC78749-D672-4964-B543-9F19ED1C1E3B}">
      <dgm:prSet/>
      <dgm:spPr/>
      <dgm:t>
        <a:bodyPr/>
        <a:lstStyle/>
        <a:p>
          <a:endParaRPr lang="en-US"/>
        </a:p>
      </dgm:t>
    </dgm:pt>
    <dgm:pt modelId="{1C2478DE-4C86-4E56-8CF7-8A36A5C2246A}" type="sibTrans" cxnId="{7FC78749-D672-4964-B543-9F19ED1C1E3B}">
      <dgm:prSet/>
      <dgm:spPr/>
      <dgm:t>
        <a:bodyPr/>
        <a:lstStyle/>
        <a:p>
          <a:endParaRPr lang="en-US"/>
        </a:p>
      </dgm:t>
    </dgm:pt>
    <dgm:pt modelId="{B707A300-1E8F-487E-954C-E6A0E523512D}">
      <dgm:prSet/>
      <dgm:spPr/>
      <dgm:t>
        <a:bodyPr/>
        <a:lstStyle/>
        <a:p>
          <a:r>
            <a:rPr lang="en-GB" dirty="0"/>
            <a:t> Am I demonstrating the requirements of the professional endorsement at placement and in lectures?</a:t>
          </a:r>
          <a:endParaRPr lang="en-US" dirty="0"/>
        </a:p>
      </dgm:t>
    </dgm:pt>
    <dgm:pt modelId="{28D7CD3E-6F66-4A1D-97C5-F8E9FCFD0A32}" type="parTrans" cxnId="{3DD5B1EB-9F75-455A-91B6-B111DF383D7F}">
      <dgm:prSet/>
      <dgm:spPr/>
      <dgm:t>
        <a:bodyPr/>
        <a:lstStyle/>
        <a:p>
          <a:endParaRPr lang="en-US"/>
        </a:p>
      </dgm:t>
    </dgm:pt>
    <dgm:pt modelId="{465017F6-5110-4AF1-AD33-25FA4FFA5AEF}" type="sibTrans" cxnId="{3DD5B1EB-9F75-455A-91B6-B111DF383D7F}">
      <dgm:prSet/>
      <dgm:spPr/>
      <dgm:t>
        <a:bodyPr/>
        <a:lstStyle/>
        <a:p>
          <a:endParaRPr lang="en-US"/>
        </a:p>
      </dgm:t>
    </dgm:pt>
    <dgm:pt modelId="{E1940E83-4F11-4AEC-A2AA-EFE5799D5E4B}">
      <dgm:prSet/>
      <dgm:spPr/>
      <dgm:t>
        <a:bodyPr/>
        <a:lstStyle/>
        <a:p>
          <a:r>
            <a:rPr lang="en-GB" dirty="0"/>
            <a:t>How will you manage the  natural dips in motivation/ or the challenges that you will face? </a:t>
          </a:r>
          <a:endParaRPr lang="en-US" dirty="0"/>
        </a:p>
      </dgm:t>
    </dgm:pt>
    <dgm:pt modelId="{67468E63-650C-448C-A4DC-2846779B60FC}" type="parTrans" cxnId="{98A0A704-DFBB-4B78-BC12-F75A850E093F}">
      <dgm:prSet/>
      <dgm:spPr/>
      <dgm:t>
        <a:bodyPr/>
        <a:lstStyle/>
        <a:p>
          <a:endParaRPr lang="en-GB"/>
        </a:p>
      </dgm:t>
    </dgm:pt>
    <dgm:pt modelId="{108026A6-2211-4FB1-9FC7-9155EDAD956F}" type="sibTrans" cxnId="{98A0A704-DFBB-4B78-BC12-F75A850E093F}">
      <dgm:prSet/>
      <dgm:spPr/>
      <dgm:t>
        <a:bodyPr/>
        <a:lstStyle/>
        <a:p>
          <a:endParaRPr lang="en-GB"/>
        </a:p>
      </dgm:t>
    </dgm:pt>
    <dgm:pt modelId="{560F233E-0723-4603-92F4-E14CCD90C6D4}">
      <dgm:prSet/>
      <dgm:spPr/>
      <dgm:t>
        <a:bodyPr/>
        <a:lstStyle/>
        <a:p>
          <a:r>
            <a:rPr lang="en-GB" dirty="0"/>
            <a:t>What are you looking forward to on placement?</a:t>
          </a:r>
          <a:endParaRPr lang="en-US" dirty="0"/>
        </a:p>
      </dgm:t>
    </dgm:pt>
    <dgm:pt modelId="{A4D529FF-9944-4461-BCD7-CCF3900A3AFD}" type="parTrans" cxnId="{200C0A88-70D4-4C9C-9321-52B6ED63FAC6}">
      <dgm:prSet/>
      <dgm:spPr/>
      <dgm:t>
        <a:bodyPr/>
        <a:lstStyle/>
        <a:p>
          <a:endParaRPr lang="en-GB"/>
        </a:p>
      </dgm:t>
    </dgm:pt>
    <dgm:pt modelId="{2EF0060A-9E34-42F3-95F8-9F97996EE1AD}" type="sibTrans" cxnId="{200C0A88-70D4-4C9C-9321-52B6ED63FAC6}">
      <dgm:prSet/>
      <dgm:spPr/>
      <dgm:t>
        <a:bodyPr/>
        <a:lstStyle/>
        <a:p>
          <a:endParaRPr lang="en-GB"/>
        </a:p>
      </dgm:t>
    </dgm:pt>
    <dgm:pt modelId="{2A713866-E3B3-47B9-A794-8849C641C4A2}" type="pres">
      <dgm:prSet presAssocID="{CCB48AA8-E28F-49C4-AB42-9C4019AB1ACC}" presName="Name0" presStyleCnt="0">
        <dgm:presLayoutVars>
          <dgm:dir/>
          <dgm:resizeHandles val="exact"/>
        </dgm:presLayoutVars>
      </dgm:prSet>
      <dgm:spPr/>
    </dgm:pt>
    <dgm:pt modelId="{DEAD59D3-65F0-4F70-B036-7736F7B942BC}" type="pres">
      <dgm:prSet presAssocID="{E53EB5E1-8D72-4F09-96A7-2B8B6ABDE0C7}" presName="node" presStyleLbl="node1" presStyleIdx="0" presStyleCnt="8">
        <dgm:presLayoutVars>
          <dgm:bulletEnabled val="1"/>
        </dgm:presLayoutVars>
      </dgm:prSet>
      <dgm:spPr/>
    </dgm:pt>
    <dgm:pt modelId="{F59E059B-A18D-4623-894F-6CD88D8A9830}" type="pres">
      <dgm:prSet presAssocID="{7EFDAB14-B0C9-42F8-AB9B-5A864E1637E1}" presName="sibTrans" presStyleLbl="sibTrans1D1" presStyleIdx="0" presStyleCnt="7"/>
      <dgm:spPr/>
    </dgm:pt>
    <dgm:pt modelId="{C0C2BD7A-99F3-4800-9D72-F9EAD0A4B781}" type="pres">
      <dgm:prSet presAssocID="{7EFDAB14-B0C9-42F8-AB9B-5A864E1637E1}" presName="connectorText" presStyleLbl="sibTrans1D1" presStyleIdx="0" presStyleCnt="7"/>
      <dgm:spPr/>
    </dgm:pt>
    <dgm:pt modelId="{2945C928-E5CF-482F-A385-B6A6F2F9310D}" type="pres">
      <dgm:prSet presAssocID="{450FEFFE-6038-4C5C-8FE3-66DFE151DE30}" presName="node" presStyleLbl="node1" presStyleIdx="1" presStyleCnt="8">
        <dgm:presLayoutVars>
          <dgm:bulletEnabled val="1"/>
        </dgm:presLayoutVars>
      </dgm:prSet>
      <dgm:spPr/>
    </dgm:pt>
    <dgm:pt modelId="{C0A569FA-F5A4-428E-8411-1C4565DC0889}" type="pres">
      <dgm:prSet presAssocID="{DB68C5D7-DC0C-4111-B92E-6AA033B7964D}" presName="sibTrans" presStyleLbl="sibTrans1D1" presStyleIdx="1" presStyleCnt="7"/>
      <dgm:spPr/>
    </dgm:pt>
    <dgm:pt modelId="{7B8FD7E6-4C39-4271-853B-93FF06BE1A26}" type="pres">
      <dgm:prSet presAssocID="{DB68C5D7-DC0C-4111-B92E-6AA033B7964D}" presName="connectorText" presStyleLbl="sibTrans1D1" presStyleIdx="1" presStyleCnt="7"/>
      <dgm:spPr/>
    </dgm:pt>
    <dgm:pt modelId="{F67EBBF2-1559-46CA-9494-3DE3941EF08F}" type="pres">
      <dgm:prSet presAssocID="{DF60A276-F0D8-4334-B304-5A181FFFC316}" presName="node" presStyleLbl="node1" presStyleIdx="2" presStyleCnt="8">
        <dgm:presLayoutVars>
          <dgm:bulletEnabled val="1"/>
        </dgm:presLayoutVars>
      </dgm:prSet>
      <dgm:spPr/>
    </dgm:pt>
    <dgm:pt modelId="{60A87940-9996-4DF7-914B-030E8D37E593}" type="pres">
      <dgm:prSet presAssocID="{684972AF-5E7D-4017-B4E4-F98365102CF3}" presName="sibTrans" presStyleLbl="sibTrans1D1" presStyleIdx="2" presStyleCnt="7"/>
      <dgm:spPr/>
    </dgm:pt>
    <dgm:pt modelId="{35601BF5-467C-4342-A77F-45773F7B63E9}" type="pres">
      <dgm:prSet presAssocID="{684972AF-5E7D-4017-B4E4-F98365102CF3}" presName="connectorText" presStyleLbl="sibTrans1D1" presStyleIdx="2" presStyleCnt="7"/>
      <dgm:spPr/>
    </dgm:pt>
    <dgm:pt modelId="{977EB2A5-C498-480F-9A1B-935A1C71365C}" type="pres">
      <dgm:prSet presAssocID="{560F233E-0723-4603-92F4-E14CCD90C6D4}" presName="node" presStyleLbl="node1" presStyleIdx="3" presStyleCnt="8">
        <dgm:presLayoutVars>
          <dgm:bulletEnabled val="1"/>
        </dgm:presLayoutVars>
      </dgm:prSet>
      <dgm:spPr/>
    </dgm:pt>
    <dgm:pt modelId="{9A2CC617-0155-416E-B885-D6B43F5E1A55}" type="pres">
      <dgm:prSet presAssocID="{2EF0060A-9E34-42F3-95F8-9F97996EE1AD}" presName="sibTrans" presStyleLbl="sibTrans1D1" presStyleIdx="3" presStyleCnt="7"/>
      <dgm:spPr/>
    </dgm:pt>
    <dgm:pt modelId="{863F3DD2-6F7A-4DA1-A119-FFFC1ED0B274}" type="pres">
      <dgm:prSet presAssocID="{2EF0060A-9E34-42F3-95F8-9F97996EE1AD}" presName="connectorText" presStyleLbl="sibTrans1D1" presStyleIdx="3" presStyleCnt="7"/>
      <dgm:spPr/>
    </dgm:pt>
    <dgm:pt modelId="{D389612B-1F7C-4368-B813-4019643B2A1B}" type="pres">
      <dgm:prSet presAssocID="{3BE2911B-D3D0-490B-BCE4-5C84FE1DA719}" presName="node" presStyleLbl="node1" presStyleIdx="4" presStyleCnt="8">
        <dgm:presLayoutVars>
          <dgm:bulletEnabled val="1"/>
        </dgm:presLayoutVars>
      </dgm:prSet>
      <dgm:spPr/>
    </dgm:pt>
    <dgm:pt modelId="{E1838CBE-E287-4C7A-A0B2-40F1300C6453}" type="pres">
      <dgm:prSet presAssocID="{5A74864D-399C-4017-8674-3B5448A48B87}" presName="sibTrans" presStyleLbl="sibTrans1D1" presStyleIdx="4" presStyleCnt="7"/>
      <dgm:spPr/>
    </dgm:pt>
    <dgm:pt modelId="{5BB7E453-BFFA-4E85-978A-5356ADAC6130}" type="pres">
      <dgm:prSet presAssocID="{5A74864D-399C-4017-8674-3B5448A48B87}" presName="connectorText" presStyleLbl="sibTrans1D1" presStyleIdx="4" presStyleCnt="7"/>
      <dgm:spPr/>
    </dgm:pt>
    <dgm:pt modelId="{C488D1B7-2660-496C-BE7E-DB710D763791}" type="pres">
      <dgm:prSet presAssocID="{E1940E83-4F11-4AEC-A2AA-EFE5799D5E4B}" presName="node" presStyleLbl="node1" presStyleIdx="5" presStyleCnt="8">
        <dgm:presLayoutVars>
          <dgm:bulletEnabled val="1"/>
        </dgm:presLayoutVars>
      </dgm:prSet>
      <dgm:spPr/>
    </dgm:pt>
    <dgm:pt modelId="{B5225C08-1169-4C81-B791-69AB3E36AD56}" type="pres">
      <dgm:prSet presAssocID="{108026A6-2211-4FB1-9FC7-9155EDAD956F}" presName="sibTrans" presStyleLbl="sibTrans1D1" presStyleIdx="5" presStyleCnt="7"/>
      <dgm:spPr/>
    </dgm:pt>
    <dgm:pt modelId="{0F143388-C440-4FA4-AE16-72517DBAA02E}" type="pres">
      <dgm:prSet presAssocID="{108026A6-2211-4FB1-9FC7-9155EDAD956F}" presName="connectorText" presStyleLbl="sibTrans1D1" presStyleIdx="5" presStyleCnt="7"/>
      <dgm:spPr/>
    </dgm:pt>
    <dgm:pt modelId="{08348BFE-3B10-45DF-AD2E-BF3741325579}" type="pres">
      <dgm:prSet presAssocID="{BA4C3761-0A14-4C88-83C7-FD5A7456E557}" presName="node" presStyleLbl="node1" presStyleIdx="6" presStyleCnt="8">
        <dgm:presLayoutVars>
          <dgm:bulletEnabled val="1"/>
        </dgm:presLayoutVars>
      </dgm:prSet>
      <dgm:spPr/>
    </dgm:pt>
    <dgm:pt modelId="{3188831C-63CE-41E0-904A-36FDF6A22B70}" type="pres">
      <dgm:prSet presAssocID="{1C2478DE-4C86-4E56-8CF7-8A36A5C2246A}" presName="sibTrans" presStyleLbl="sibTrans1D1" presStyleIdx="6" presStyleCnt="7"/>
      <dgm:spPr/>
    </dgm:pt>
    <dgm:pt modelId="{814B042F-DD4B-4121-BCBA-3B82F05297BC}" type="pres">
      <dgm:prSet presAssocID="{1C2478DE-4C86-4E56-8CF7-8A36A5C2246A}" presName="connectorText" presStyleLbl="sibTrans1D1" presStyleIdx="6" presStyleCnt="7"/>
      <dgm:spPr/>
    </dgm:pt>
    <dgm:pt modelId="{79E9952D-D834-4E16-81F5-AD50A4026AE7}" type="pres">
      <dgm:prSet presAssocID="{B707A300-1E8F-487E-954C-E6A0E523512D}" presName="node" presStyleLbl="node1" presStyleIdx="7" presStyleCnt="8">
        <dgm:presLayoutVars>
          <dgm:bulletEnabled val="1"/>
        </dgm:presLayoutVars>
      </dgm:prSet>
      <dgm:spPr/>
    </dgm:pt>
  </dgm:ptLst>
  <dgm:cxnLst>
    <dgm:cxn modelId="{96705D01-7235-4D76-80DF-8916B77691D3}" type="presOf" srcId="{1C2478DE-4C86-4E56-8CF7-8A36A5C2246A}" destId="{814B042F-DD4B-4121-BCBA-3B82F05297BC}" srcOrd="1" destOrd="0" presId="urn:microsoft.com/office/officeart/2016/7/layout/RepeatingBendingProcessNew"/>
    <dgm:cxn modelId="{98A0A704-DFBB-4B78-BC12-F75A850E093F}" srcId="{CCB48AA8-E28F-49C4-AB42-9C4019AB1ACC}" destId="{E1940E83-4F11-4AEC-A2AA-EFE5799D5E4B}" srcOrd="5" destOrd="0" parTransId="{67468E63-650C-448C-A4DC-2846779B60FC}" sibTransId="{108026A6-2211-4FB1-9FC7-9155EDAD956F}"/>
    <dgm:cxn modelId="{E652B705-9962-4A40-8E91-3C4B4440FE18}" type="presOf" srcId="{DF60A276-F0D8-4334-B304-5A181FFFC316}" destId="{F67EBBF2-1559-46CA-9494-3DE3941EF08F}" srcOrd="0" destOrd="0" presId="urn:microsoft.com/office/officeart/2016/7/layout/RepeatingBendingProcessNew"/>
    <dgm:cxn modelId="{B8D42710-FFFC-47F8-940E-952E824B172F}" type="presOf" srcId="{684972AF-5E7D-4017-B4E4-F98365102CF3}" destId="{35601BF5-467C-4342-A77F-45773F7B63E9}" srcOrd="1" destOrd="0" presId="urn:microsoft.com/office/officeart/2016/7/layout/RepeatingBendingProcessNew"/>
    <dgm:cxn modelId="{20289827-7A96-4694-8064-5E8A07BD755F}" type="presOf" srcId="{3BE2911B-D3D0-490B-BCE4-5C84FE1DA719}" destId="{D389612B-1F7C-4368-B813-4019643B2A1B}" srcOrd="0" destOrd="0" presId="urn:microsoft.com/office/officeart/2016/7/layout/RepeatingBendingProcessNew"/>
    <dgm:cxn modelId="{1BC5AB27-E3CD-4DEA-A4BE-4571ED47C336}" type="presOf" srcId="{2EF0060A-9E34-42F3-95F8-9F97996EE1AD}" destId="{863F3DD2-6F7A-4DA1-A119-FFFC1ED0B274}" srcOrd="1" destOrd="0" presId="urn:microsoft.com/office/officeart/2016/7/layout/RepeatingBendingProcessNew"/>
    <dgm:cxn modelId="{C97A6C28-15DA-4D1A-B879-B0F1BEF1237D}" type="presOf" srcId="{CCB48AA8-E28F-49C4-AB42-9C4019AB1ACC}" destId="{2A713866-E3B3-47B9-A794-8849C641C4A2}" srcOrd="0" destOrd="0" presId="urn:microsoft.com/office/officeart/2016/7/layout/RepeatingBendingProcessNew"/>
    <dgm:cxn modelId="{10B05032-65D6-4603-BA97-617BE4D90F41}" type="presOf" srcId="{5A74864D-399C-4017-8674-3B5448A48B87}" destId="{5BB7E453-BFFA-4E85-978A-5356ADAC6130}" srcOrd="1" destOrd="0" presId="urn:microsoft.com/office/officeart/2016/7/layout/RepeatingBendingProcessNew"/>
    <dgm:cxn modelId="{7FC78749-D672-4964-B543-9F19ED1C1E3B}" srcId="{CCB48AA8-E28F-49C4-AB42-9C4019AB1ACC}" destId="{BA4C3761-0A14-4C88-83C7-FD5A7456E557}" srcOrd="6" destOrd="0" parTransId="{EB8C8604-A53B-416A-8CB1-861850E33704}" sibTransId="{1C2478DE-4C86-4E56-8CF7-8A36A5C2246A}"/>
    <dgm:cxn modelId="{4F080A50-53E1-4AB8-A84F-496E3368F67D}" srcId="{CCB48AA8-E28F-49C4-AB42-9C4019AB1ACC}" destId="{3BE2911B-D3D0-490B-BCE4-5C84FE1DA719}" srcOrd="4" destOrd="0" parTransId="{44B84AB5-6C11-4A2F-A6C4-B5E293D07E63}" sibTransId="{5A74864D-399C-4017-8674-3B5448A48B87}"/>
    <dgm:cxn modelId="{D42D1E74-3B5F-4DAC-AF12-F8EF1ED97CEB}" type="presOf" srcId="{684972AF-5E7D-4017-B4E4-F98365102CF3}" destId="{60A87940-9996-4DF7-914B-030E8D37E593}" srcOrd="0" destOrd="0" presId="urn:microsoft.com/office/officeart/2016/7/layout/RepeatingBendingProcessNew"/>
    <dgm:cxn modelId="{F5651F86-CC9B-4672-9C62-9113D982F1A7}" type="presOf" srcId="{108026A6-2211-4FB1-9FC7-9155EDAD956F}" destId="{B5225C08-1169-4C81-B791-69AB3E36AD56}" srcOrd="0" destOrd="0" presId="urn:microsoft.com/office/officeart/2016/7/layout/RepeatingBendingProcessNew"/>
    <dgm:cxn modelId="{200C0A88-70D4-4C9C-9321-52B6ED63FAC6}" srcId="{CCB48AA8-E28F-49C4-AB42-9C4019AB1ACC}" destId="{560F233E-0723-4603-92F4-E14CCD90C6D4}" srcOrd="3" destOrd="0" parTransId="{A4D529FF-9944-4461-BCD7-CCF3900A3AFD}" sibTransId="{2EF0060A-9E34-42F3-95F8-9F97996EE1AD}"/>
    <dgm:cxn modelId="{5F291D8C-E88A-41FE-B24E-A052517008AB}" type="presOf" srcId="{DB68C5D7-DC0C-4111-B92E-6AA033B7964D}" destId="{C0A569FA-F5A4-428E-8411-1C4565DC0889}" srcOrd="0" destOrd="0" presId="urn:microsoft.com/office/officeart/2016/7/layout/RepeatingBendingProcessNew"/>
    <dgm:cxn modelId="{24C9F797-9CBE-4227-8F57-4ABDD675AEBA}" type="presOf" srcId="{560F233E-0723-4603-92F4-E14CCD90C6D4}" destId="{977EB2A5-C498-480F-9A1B-935A1C71365C}" srcOrd="0" destOrd="0" presId="urn:microsoft.com/office/officeart/2016/7/layout/RepeatingBendingProcessNew"/>
    <dgm:cxn modelId="{7FA53EA6-9646-4123-82AF-D05D3A46D016}" type="presOf" srcId="{DB68C5D7-DC0C-4111-B92E-6AA033B7964D}" destId="{7B8FD7E6-4C39-4271-853B-93FF06BE1A26}" srcOrd="1" destOrd="0" presId="urn:microsoft.com/office/officeart/2016/7/layout/RepeatingBendingProcessNew"/>
    <dgm:cxn modelId="{173328AD-4E2E-43B8-9539-3F3A6C687CBA}" srcId="{CCB48AA8-E28F-49C4-AB42-9C4019AB1ACC}" destId="{E53EB5E1-8D72-4F09-96A7-2B8B6ABDE0C7}" srcOrd="0" destOrd="0" parTransId="{1406082E-8CAA-4677-A970-12D1FE7695F1}" sibTransId="{7EFDAB14-B0C9-42F8-AB9B-5A864E1637E1}"/>
    <dgm:cxn modelId="{1F0D9DB2-FDAC-4809-87C5-22848E1C9616}" type="presOf" srcId="{E1940E83-4F11-4AEC-A2AA-EFE5799D5E4B}" destId="{C488D1B7-2660-496C-BE7E-DB710D763791}" srcOrd="0" destOrd="0" presId="urn:microsoft.com/office/officeart/2016/7/layout/RepeatingBendingProcessNew"/>
    <dgm:cxn modelId="{C1D73DBB-E20C-4D67-B5EE-2270D2F677C0}" type="presOf" srcId="{7EFDAB14-B0C9-42F8-AB9B-5A864E1637E1}" destId="{C0C2BD7A-99F3-4800-9D72-F9EAD0A4B781}" srcOrd="1" destOrd="0" presId="urn:microsoft.com/office/officeart/2016/7/layout/RepeatingBendingProcessNew"/>
    <dgm:cxn modelId="{EF90F4C0-B3B3-40B5-AB96-B7198C72907B}" type="presOf" srcId="{E53EB5E1-8D72-4F09-96A7-2B8B6ABDE0C7}" destId="{DEAD59D3-65F0-4F70-B036-7736F7B942BC}" srcOrd="0" destOrd="0" presId="urn:microsoft.com/office/officeart/2016/7/layout/RepeatingBendingProcessNew"/>
    <dgm:cxn modelId="{FD40A9C5-1E36-416A-B49F-156712AF8101}" type="presOf" srcId="{B707A300-1E8F-487E-954C-E6A0E523512D}" destId="{79E9952D-D834-4E16-81F5-AD50A4026AE7}" srcOrd="0" destOrd="0" presId="urn:microsoft.com/office/officeart/2016/7/layout/RepeatingBendingProcessNew"/>
    <dgm:cxn modelId="{274B66C6-0EC9-42AE-B171-FCF8EA22EA44}" type="presOf" srcId="{7EFDAB14-B0C9-42F8-AB9B-5A864E1637E1}" destId="{F59E059B-A18D-4623-894F-6CD88D8A9830}" srcOrd="0" destOrd="0" presId="urn:microsoft.com/office/officeart/2016/7/layout/RepeatingBendingProcessNew"/>
    <dgm:cxn modelId="{FB38CCCC-32A5-4257-A264-B22BBB9078E3}" type="presOf" srcId="{108026A6-2211-4FB1-9FC7-9155EDAD956F}" destId="{0F143388-C440-4FA4-AE16-72517DBAA02E}" srcOrd="1" destOrd="0" presId="urn:microsoft.com/office/officeart/2016/7/layout/RepeatingBendingProcessNew"/>
    <dgm:cxn modelId="{9A8012D8-176B-42FA-9A47-52BC2DED3522}" type="presOf" srcId="{1C2478DE-4C86-4E56-8CF7-8A36A5C2246A}" destId="{3188831C-63CE-41E0-904A-36FDF6A22B70}" srcOrd="0" destOrd="0" presId="urn:microsoft.com/office/officeart/2016/7/layout/RepeatingBendingProcessNew"/>
    <dgm:cxn modelId="{958A4BE3-F186-4274-84E9-A3D3DA45B75B}" srcId="{CCB48AA8-E28F-49C4-AB42-9C4019AB1ACC}" destId="{DF60A276-F0D8-4334-B304-5A181FFFC316}" srcOrd="2" destOrd="0" parTransId="{7442FCE7-4906-48CB-8C67-3701006CD8C3}" sibTransId="{684972AF-5E7D-4017-B4E4-F98365102CF3}"/>
    <dgm:cxn modelId="{C89E77E4-E520-4A8D-8E00-52C7CA11520B}" type="presOf" srcId="{BA4C3761-0A14-4C88-83C7-FD5A7456E557}" destId="{08348BFE-3B10-45DF-AD2E-BF3741325579}" srcOrd="0" destOrd="0" presId="urn:microsoft.com/office/officeart/2016/7/layout/RepeatingBendingProcessNew"/>
    <dgm:cxn modelId="{548014EA-1E79-4B97-B92A-AF971635D8EA}" srcId="{CCB48AA8-E28F-49C4-AB42-9C4019AB1ACC}" destId="{450FEFFE-6038-4C5C-8FE3-66DFE151DE30}" srcOrd="1" destOrd="0" parTransId="{31D368BA-86A2-4F83-9E31-C486D6AFF312}" sibTransId="{DB68C5D7-DC0C-4111-B92E-6AA033B7964D}"/>
    <dgm:cxn modelId="{3DD5B1EB-9F75-455A-91B6-B111DF383D7F}" srcId="{CCB48AA8-E28F-49C4-AB42-9C4019AB1ACC}" destId="{B707A300-1E8F-487E-954C-E6A0E523512D}" srcOrd="7" destOrd="0" parTransId="{28D7CD3E-6F66-4A1D-97C5-F8E9FCFD0A32}" sibTransId="{465017F6-5110-4AF1-AD33-25FA4FFA5AEF}"/>
    <dgm:cxn modelId="{D27AE5EE-5D96-438C-959C-F3D6E865917B}" type="presOf" srcId="{5A74864D-399C-4017-8674-3B5448A48B87}" destId="{E1838CBE-E287-4C7A-A0B2-40F1300C6453}" srcOrd="0" destOrd="0" presId="urn:microsoft.com/office/officeart/2016/7/layout/RepeatingBendingProcessNew"/>
    <dgm:cxn modelId="{6BB86DF4-1679-4F85-8339-3E6257DC25CB}" type="presOf" srcId="{450FEFFE-6038-4C5C-8FE3-66DFE151DE30}" destId="{2945C928-E5CF-482F-A385-B6A6F2F9310D}" srcOrd="0" destOrd="0" presId="urn:microsoft.com/office/officeart/2016/7/layout/RepeatingBendingProcessNew"/>
    <dgm:cxn modelId="{FC02E6FC-17AE-4EA5-8D5D-4FABD3F901B8}" type="presOf" srcId="{2EF0060A-9E34-42F3-95F8-9F97996EE1AD}" destId="{9A2CC617-0155-416E-B885-D6B43F5E1A55}" srcOrd="0" destOrd="0" presId="urn:microsoft.com/office/officeart/2016/7/layout/RepeatingBendingProcessNew"/>
    <dgm:cxn modelId="{7DAD6627-989F-4054-AFE8-2AB6102AA8A4}" type="presParOf" srcId="{2A713866-E3B3-47B9-A794-8849C641C4A2}" destId="{DEAD59D3-65F0-4F70-B036-7736F7B942BC}" srcOrd="0" destOrd="0" presId="urn:microsoft.com/office/officeart/2016/7/layout/RepeatingBendingProcessNew"/>
    <dgm:cxn modelId="{C38DE6D1-7F1B-4F24-88CD-58C0A5F87A4B}" type="presParOf" srcId="{2A713866-E3B3-47B9-A794-8849C641C4A2}" destId="{F59E059B-A18D-4623-894F-6CD88D8A9830}" srcOrd="1" destOrd="0" presId="urn:microsoft.com/office/officeart/2016/7/layout/RepeatingBendingProcessNew"/>
    <dgm:cxn modelId="{F38ADA7A-E337-461D-879A-7E7E52EC583D}" type="presParOf" srcId="{F59E059B-A18D-4623-894F-6CD88D8A9830}" destId="{C0C2BD7A-99F3-4800-9D72-F9EAD0A4B781}" srcOrd="0" destOrd="0" presId="urn:microsoft.com/office/officeart/2016/7/layout/RepeatingBendingProcessNew"/>
    <dgm:cxn modelId="{950DD977-ADD2-4938-B4AE-2FFDC5641906}" type="presParOf" srcId="{2A713866-E3B3-47B9-A794-8849C641C4A2}" destId="{2945C928-E5CF-482F-A385-B6A6F2F9310D}" srcOrd="2" destOrd="0" presId="urn:microsoft.com/office/officeart/2016/7/layout/RepeatingBendingProcessNew"/>
    <dgm:cxn modelId="{DA10605E-4F94-49FC-8E1D-49252F344753}" type="presParOf" srcId="{2A713866-E3B3-47B9-A794-8849C641C4A2}" destId="{C0A569FA-F5A4-428E-8411-1C4565DC0889}" srcOrd="3" destOrd="0" presId="urn:microsoft.com/office/officeart/2016/7/layout/RepeatingBendingProcessNew"/>
    <dgm:cxn modelId="{0890588C-94EA-44B5-81CB-A6FACD47A8F2}" type="presParOf" srcId="{C0A569FA-F5A4-428E-8411-1C4565DC0889}" destId="{7B8FD7E6-4C39-4271-853B-93FF06BE1A26}" srcOrd="0" destOrd="0" presId="urn:microsoft.com/office/officeart/2016/7/layout/RepeatingBendingProcessNew"/>
    <dgm:cxn modelId="{30741F8E-04DF-4C9F-B20D-76949D559AFC}" type="presParOf" srcId="{2A713866-E3B3-47B9-A794-8849C641C4A2}" destId="{F67EBBF2-1559-46CA-9494-3DE3941EF08F}" srcOrd="4" destOrd="0" presId="urn:microsoft.com/office/officeart/2016/7/layout/RepeatingBendingProcessNew"/>
    <dgm:cxn modelId="{1F1A074D-B633-49A7-BC31-2892D4765FC0}" type="presParOf" srcId="{2A713866-E3B3-47B9-A794-8849C641C4A2}" destId="{60A87940-9996-4DF7-914B-030E8D37E593}" srcOrd="5" destOrd="0" presId="urn:microsoft.com/office/officeart/2016/7/layout/RepeatingBendingProcessNew"/>
    <dgm:cxn modelId="{44E4E7A2-A974-420A-BDED-C6A9B04423E3}" type="presParOf" srcId="{60A87940-9996-4DF7-914B-030E8D37E593}" destId="{35601BF5-467C-4342-A77F-45773F7B63E9}" srcOrd="0" destOrd="0" presId="urn:microsoft.com/office/officeart/2016/7/layout/RepeatingBendingProcessNew"/>
    <dgm:cxn modelId="{B89A8AFE-BDB0-4305-B997-3BD30199FC43}" type="presParOf" srcId="{2A713866-E3B3-47B9-A794-8849C641C4A2}" destId="{977EB2A5-C498-480F-9A1B-935A1C71365C}" srcOrd="6" destOrd="0" presId="urn:microsoft.com/office/officeart/2016/7/layout/RepeatingBendingProcessNew"/>
    <dgm:cxn modelId="{2F34C7DB-BF93-4501-B99C-A10A593B1A76}" type="presParOf" srcId="{2A713866-E3B3-47B9-A794-8849C641C4A2}" destId="{9A2CC617-0155-416E-B885-D6B43F5E1A55}" srcOrd="7" destOrd="0" presId="urn:microsoft.com/office/officeart/2016/7/layout/RepeatingBendingProcessNew"/>
    <dgm:cxn modelId="{A34A4C33-8B40-42FB-9BEC-184855C5098A}" type="presParOf" srcId="{9A2CC617-0155-416E-B885-D6B43F5E1A55}" destId="{863F3DD2-6F7A-4DA1-A119-FFFC1ED0B274}" srcOrd="0" destOrd="0" presId="urn:microsoft.com/office/officeart/2016/7/layout/RepeatingBendingProcessNew"/>
    <dgm:cxn modelId="{6A3173A3-D48A-4A10-A1C0-2643A1C8A508}" type="presParOf" srcId="{2A713866-E3B3-47B9-A794-8849C641C4A2}" destId="{D389612B-1F7C-4368-B813-4019643B2A1B}" srcOrd="8" destOrd="0" presId="urn:microsoft.com/office/officeart/2016/7/layout/RepeatingBendingProcessNew"/>
    <dgm:cxn modelId="{6170AFFA-D176-4C1F-A19F-5472FA6C538D}" type="presParOf" srcId="{2A713866-E3B3-47B9-A794-8849C641C4A2}" destId="{E1838CBE-E287-4C7A-A0B2-40F1300C6453}" srcOrd="9" destOrd="0" presId="urn:microsoft.com/office/officeart/2016/7/layout/RepeatingBendingProcessNew"/>
    <dgm:cxn modelId="{F1252C82-10CE-4058-A53E-6FB4322AEE52}" type="presParOf" srcId="{E1838CBE-E287-4C7A-A0B2-40F1300C6453}" destId="{5BB7E453-BFFA-4E85-978A-5356ADAC6130}" srcOrd="0" destOrd="0" presId="urn:microsoft.com/office/officeart/2016/7/layout/RepeatingBendingProcessNew"/>
    <dgm:cxn modelId="{4CAEBDB8-BB5D-4060-BDEA-3954660DE7D3}" type="presParOf" srcId="{2A713866-E3B3-47B9-A794-8849C641C4A2}" destId="{C488D1B7-2660-496C-BE7E-DB710D763791}" srcOrd="10" destOrd="0" presId="urn:microsoft.com/office/officeart/2016/7/layout/RepeatingBendingProcessNew"/>
    <dgm:cxn modelId="{EC479E29-FC3F-4C09-BE8C-790DA67378D9}" type="presParOf" srcId="{2A713866-E3B3-47B9-A794-8849C641C4A2}" destId="{B5225C08-1169-4C81-B791-69AB3E36AD56}" srcOrd="11" destOrd="0" presId="urn:microsoft.com/office/officeart/2016/7/layout/RepeatingBendingProcessNew"/>
    <dgm:cxn modelId="{9F82D2CA-53AA-477B-9650-ABFBEBFD990B}" type="presParOf" srcId="{B5225C08-1169-4C81-B791-69AB3E36AD56}" destId="{0F143388-C440-4FA4-AE16-72517DBAA02E}" srcOrd="0" destOrd="0" presId="urn:microsoft.com/office/officeart/2016/7/layout/RepeatingBendingProcessNew"/>
    <dgm:cxn modelId="{5337464F-A3C1-429E-BD86-F014C68DA5B1}" type="presParOf" srcId="{2A713866-E3B3-47B9-A794-8849C641C4A2}" destId="{08348BFE-3B10-45DF-AD2E-BF3741325579}" srcOrd="12" destOrd="0" presId="urn:microsoft.com/office/officeart/2016/7/layout/RepeatingBendingProcessNew"/>
    <dgm:cxn modelId="{CDF016A2-3E5A-414B-B8E7-C743B4B7A4F2}" type="presParOf" srcId="{2A713866-E3B3-47B9-A794-8849C641C4A2}" destId="{3188831C-63CE-41E0-904A-36FDF6A22B70}" srcOrd="13" destOrd="0" presId="urn:microsoft.com/office/officeart/2016/7/layout/RepeatingBendingProcessNew"/>
    <dgm:cxn modelId="{4A81816F-1DD3-4D6E-B412-8DAC13E39C9B}" type="presParOf" srcId="{3188831C-63CE-41E0-904A-36FDF6A22B70}" destId="{814B042F-DD4B-4121-BCBA-3B82F05297BC}" srcOrd="0" destOrd="0" presId="urn:microsoft.com/office/officeart/2016/7/layout/RepeatingBendingProcessNew"/>
    <dgm:cxn modelId="{1152BC42-7E51-4D38-9785-22E20B2EFC98}" type="presParOf" srcId="{2A713866-E3B3-47B9-A794-8849C641C4A2}" destId="{79E9952D-D834-4E16-81F5-AD50A4026AE7}"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GB" dirty="0"/>
            <a:t>How many hours required for level 5 placement?</a:t>
          </a:r>
          <a:endParaRPr lang="en-US" dirty="0"/>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How many face to face?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GB"/>
            <a:t>How many assessment components?</a:t>
          </a:r>
          <a:endParaRPr lang="en-US"/>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GB" dirty="0"/>
            <a:t>What are these?</a:t>
          </a:r>
          <a:endParaRPr lang="en-US" dirty="0"/>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46088803-EBF1-4E67-B2D4-7005EC4D5BF1}">
      <dgm:prSet/>
      <dgm:spPr/>
      <dgm:t>
        <a:bodyPr/>
        <a:lstStyle/>
        <a:p>
          <a:r>
            <a:rPr lang="en-GB" dirty="0"/>
            <a:t>What is the total word count?</a:t>
          </a:r>
          <a:endParaRPr lang="en-US" dirty="0"/>
        </a:p>
      </dgm:t>
    </dgm:pt>
    <dgm:pt modelId="{7C47C123-BC78-4146-9A16-D5CCCF149A40}" type="parTrans" cxnId="{4AE497A8-FF6F-4317-9102-351EE8EDBCA2}">
      <dgm:prSet/>
      <dgm:spPr/>
      <dgm:t>
        <a:bodyPr/>
        <a:lstStyle/>
        <a:p>
          <a:endParaRPr lang="en-US"/>
        </a:p>
      </dgm:t>
    </dgm:pt>
    <dgm:pt modelId="{4155D8A9-30E1-4E87-897B-40A5FF8F94A8}" type="sibTrans" cxnId="{4AE497A8-FF6F-4317-9102-351EE8EDBCA2}">
      <dgm:prSet/>
      <dgm:spPr/>
      <dgm:t>
        <a:bodyPr/>
        <a:lstStyle/>
        <a:p>
          <a:endParaRPr lang="en-US"/>
        </a:p>
      </dgm:t>
    </dgm:pt>
    <dgm:pt modelId="{D09ECD38-867C-4FA7-802C-40157B08E2D9}">
      <dgm:prSet/>
      <dgm:spPr/>
      <dgm:t>
        <a:bodyPr/>
        <a:lstStyle/>
        <a:p>
          <a:r>
            <a:rPr lang="en-GB"/>
            <a:t>How many reports?</a:t>
          </a:r>
          <a:endParaRPr lang="en-US"/>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GB" dirty="0"/>
            <a:t>By whom?</a:t>
          </a:r>
          <a:endParaRPr lang="en-US" dirty="0"/>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750769F0-7ECB-4B47-AEE6-1A835FD89A20}">
      <dgm:prSet/>
      <dgm:spPr/>
      <dgm:t>
        <a:bodyPr/>
        <a:lstStyle/>
        <a:p>
          <a:r>
            <a:rPr lang="en-GB"/>
            <a:t>Where can I locate the report templates?</a:t>
          </a:r>
          <a:endParaRPr lang="en-US"/>
        </a:p>
      </dgm:t>
    </dgm:pt>
    <dgm:pt modelId="{D216C130-1AE7-447C-9BE1-66895B6DAD5B}" type="parTrans" cxnId="{6F58983B-6A21-4D90-B098-E7A5D20FFC0D}">
      <dgm:prSet/>
      <dgm:spPr/>
      <dgm:t>
        <a:bodyPr/>
        <a:lstStyle/>
        <a:p>
          <a:endParaRPr lang="en-US"/>
        </a:p>
      </dgm:t>
    </dgm:pt>
    <dgm:pt modelId="{239A9FD5-C9CC-4E19-9071-E6024A494742}" type="sibTrans" cxnId="{6F58983B-6A21-4D90-B098-E7A5D20FFC0D}">
      <dgm:prSet/>
      <dgm:spPr/>
      <dgm:t>
        <a:bodyPr/>
        <a:lstStyle/>
        <a:p>
          <a:endParaRPr lang="en-US"/>
        </a:p>
      </dgm:t>
    </dgm:pt>
    <dgm:pt modelId="{FA59EF29-BA58-4B49-A060-6BE64C298384}">
      <dgm:prSet/>
      <dgm:spPr/>
      <dgm:t>
        <a:bodyPr/>
        <a:lstStyle/>
        <a:p>
          <a:r>
            <a:rPr lang="en-GB"/>
            <a:t>Who sends these to the LM and Supervisor?</a:t>
          </a:r>
          <a:endParaRPr lang="en-US"/>
        </a:p>
      </dgm:t>
    </dgm:pt>
    <dgm:pt modelId="{2314CC79-04D8-45F7-8C82-D81CC56FB6EA}" type="parTrans" cxnId="{EBFDF6C4-0B34-41EE-91EC-F5A762B972B5}">
      <dgm:prSet/>
      <dgm:spPr/>
      <dgm:t>
        <a:bodyPr/>
        <a:lstStyle/>
        <a:p>
          <a:endParaRPr lang="en-US"/>
        </a:p>
      </dgm:t>
    </dgm:pt>
    <dgm:pt modelId="{1EC1E36A-C940-4CCB-B019-C5199760637F}" type="sibTrans" cxnId="{EBFDF6C4-0B34-41EE-91EC-F5A762B972B5}">
      <dgm:prSet/>
      <dgm:spPr/>
      <dgm:t>
        <a:bodyPr/>
        <a:lstStyle/>
        <a:p>
          <a:endParaRPr lang="en-US"/>
        </a:p>
      </dgm:t>
    </dgm:pt>
    <dgm:pt modelId="{2642FBEA-B06A-4031-A495-1A5ED5D1348F}">
      <dgm:prSet/>
      <dgm:spPr/>
      <dgm:t>
        <a:bodyPr/>
        <a:lstStyle/>
        <a:p>
          <a:r>
            <a:rPr lang="en-GB"/>
            <a:t>How many supervision sessions?</a:t>
          </a:r>
          <a:endParaRPr lang="en-US"/>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a:t>Who is responsible for organising the supervision sessions? </a:t>
          </a:r>
          <a:endParaRPr lang="en-US"/>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How many non-face to face?</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How will I record these?</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2933C2E0-5508-4D8C-8216-C6002B78FA34}">
      <dgm:prSet/>
      <dgm:spPr/>
      <dgm:t>
        <a:bodyPr/>
        <a:lstStyle/>
        <a:p>
          <a:r>
            <a:rPr lang="en-US" dirty="0"/>
            <a:t>How many sections are required for the Portfolio?</a:t>
          </a:r>
        </a:p>
      </dgm:t>
    </dgm:pt>
    <dgm:pt modelId="{1165FB13-85D1-4CC9-B1CD-E4FD6AC0CEC4}" type="parTrans" cxnId="{F3E0FBC5-A041-4989-A7AA-80E707C2EFF7}">
      <dgm:prSet/>
      <dgm:spPr/>
      <dgm:t>
        <a:bodyPr/>
        <a:lstStyle/>
        <a:p>
          <a:endParaRPr lang="en-GB"/>
        </a:p>
      </dgm:t>
    </dgm:pt>
    <dgm:pt modelId="{E13B09B5-2C64-4163-9004-B8B1073572C7}" type="sibTrans" cxnId="{F3E0FBC5-A041-4989-A7AA-80E707C2EFF7}">
      <dgm:prSet/>
      <dgm:spPr/>
      <dgm:t>
        <a:bodyPr/>
        <a:lstStyle/>
        <a:p>
          <a:endParaRPr lang="en-GB"/>
        </a:p>
      </dgm:t>
    </dgm:pt>
    <dgm:pt modelId="{8CA5BAE2-AC9B-4BB1-BC87-1C134934EBA6}">
      <dgm:prSet/>
      <dgm:spPr/>
      <dgm:t>
        <a:bodyPr/>
        <a:lstStyle/>
        <a:p>
          <a:r>
            <a:rPr lang="en-US" dirty="0"/>
            <a:t>What about overnight/residential placements?</a:t>
          </a:r>
        </a:p>
      </dgm:t>
    </dgm:pt>
    <dgm:pt modelId="{FAE1E3B4-617F-407A-89BF-27A3B578D331}" type="parTrans" cxnId="{1DE41A95-3FB1-49CE-877A-EC4CBB1826E1}">
      <dgm:prSet/>
      <dgm:spPr/>
      <dgm:t>
        <a:bodyPr/>
        <a:lstStyle/>
        <a:p>
          <a:endParaRPr lang="en-GB"/>
        </a:p>
      </dgm:t>
    </dgm:pt>
    <dgm:pt modelId="{A51C1891-BF7F-4DF1-8CB8-5AFB78C182D2}" type="sibTrans" cxnId="{1DE41A95-3FB1-49CE-877A-EC4CBB1826E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13CB8126-275C-4D44-89B9-35203B213C20}" srcId="{77C9CD23-F145-4460-86EA-DFB5C23312C2}" destId="{3DD64092-72A9-4E8F-A4B9-102E02E7123D}" srcOrd="1" destOrd="0" parTransId="{B00B2F49-B19E-45F4-BE1B-758816F12EF1}" sibTransId="{4482CE93-0305-4F61-BE3F-2D9327FB2D29}"/>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EF8C7937-F63C-4382-9584-B346A66D3844}" type="presOf" srcId="{3DD64092-72A9-4E8F-A4B9-102E02E7123D}" destId="{F3890225-A0B2-4A16-9BA5-79BFC8518FFF}" srcOrd="0" destOrd="0" presId="urn:microsoft.com/office/officeart/2005/8/layout/hList1"/>
    <dgm:cxn modelId="{6F58983B-6A21-4D90-B098-E7A5D20FFC0D}" srcId="{D09ECD38-867C-4FA7-802C-40157B08E2D9}" destId="{750769F0-7ECB-4B47-AEE6-1A835FD89A20}" srcOrd="1" destOrd="0" parTransId="{D216C130-1AE7-447C-9BE1-66895B6DAD5B}" sibTransId="{239A9FD5-C9CC-4E19-9071-E6024A494742}"/>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19ACB26E-FC74-47CF-AA53-A45835833177}" type="presOf" srcId="{8CA5BAE2-AC9B-4BB1-BC87-1C134934EBA6}" destId="{519E7204-6ED0-47A5-8C22-832CFFE4174F}" srcOrd="0" destOrd="3" presId="urn:microsoft.com/office/officeart/2005/8/layout/hList1"/>
    <dgm:cxn modelId="{DFE5E377-8016-4896-8BCD-83D353D4C76B}" type="presOf" srcId="{46088803-EBF1-4E67-B2D4-7005EC4D5BF1}" destId="{05D08026-11B9-4523-A57F-B9D98D26FA3E}" srcOrd="0" destOrd="2" presId="urn:microsoft.com/office/officeart/2005/8/layout/hList1"/>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1DE41A95-3FB1-49CE-877A-EC4CBB1826E1}" srcId="{EA95F281-F3F5-4DC6-B0FB-0CFC86B879F4}" destId="{8CA5BAE2-AC9B-4BB1-BC87-1C134934EBA6}" srcOrd="3" destOrd="0" parTransId="{FAE1E3B4-617F-407A-89BF-27A3B578D331}" sibTransId="{A51C1891-BF7F-4DF1-8CB8-5AFB78C182D2}"/>
    <dgm:cxn modelId="{C77AAE9B-4B07-4D9A-A6FA-8FFF068DDE68}" type="presOf" srcId="{750769F0-7ECB-4B47-AEE6-1A835FD89A20}" destId="{F4BB18B3-3A39-4999-92CC-48AC9A83C6B2}" srcOrd="0" destOrd="1" presId="urn:microsoft.com/office/officeart/2005/8/layout/hList1"/>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4AE497A8-FF6F-4317-9102-351EE8EDBCA2}" srcId="{3DD64092-72A9-4E8F-A4B9-102E02E7123D}" destId="{46088803-EBF1-4E67-B2D4-7005EC4D5BF1}" srcOrd="2" destOrd="0" parTransId="{7C47C123-BC78-4146-9A16-D5CCCF149A40}" sibTransId="{4155D8A9-30E1-4E87-897B-40A5FF8F94A8}"/>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EBFDF6C4-0B34-41EE-91EC-F5A762B972B5}" srcId="{D09ECD38-867C-4FA7-802C-40157B08E2D9}" destId="{FA59EF29-BA58-4B49-A060-6BE64C298384}" srcOrd="2" destOrd="0" parTransId="{2314CC79-04D8-45F7-8C82-D81CC56FB6EA}" sibTransId="{1EC1E36A-C940-4CCB-B019-C5199760637F}"/>
    <dgm:cxn modelId="{F3E0FBC5-A041-4989-A7AA-80E707C2EFF7}" srcId="{3DD64092-72A9-4E8F-A4B9-102E02E7123D}" destId="{2933C2E0-5508-4D8C-8216-C6002B78FA34}" srcOrd="1" destOrd="0" parTransId="{1165FB13-85D1-4CC9-B1CD-E4FD6AC0CEC4}" sibTransId="{E13B09B5-2C64-4163-9004-B8B1073572C7}"/>
    <dgm:cxn modelId="{0520A4DA-87A4-46C3-A585-549DA94E8365}" type="presOf" srcId="{2933C2E0-5508-4D8C-8216-C6002B78FA34}" destId="{05D08026-11B9-4523-A57F-B9D98D26FA3E}" srcOrd="0" destOrd="1"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3A9BFCEE-EDC9-484E-9B81-F04C5000E4AD}" type="presOf" srcId="{FA59EF29-BA58-4B49-A060-6BE64C298384}" destId="{F4BB18B3-3A39-4999-92CC-48AC9A83C6B2}" srcOrd="0" destOrd="2"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US" dirty="0"/>
            <a:t>What is the three-way meeting?</a:t>
          </a: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Who organises this meeting?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US" dirty="0"/>
            <a:t>Who will be my Line Manager/Learning Mentor?</a:t>
          </a: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US" dirty="0"/>
            <a:t>What is their role?</a:t>
          </a:r>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D09ECD38-867C-4FA7-802C-40157B08E2D9}">
      <dgm:prSet/>
      <dgm:spPr/>
      <dgm:t>
        <a:bodyPr/>
        <a:lstStyle/>
        <a:p>
          <a:r>
            <a:rPr lang="en-US" dirty="0"/>
            <a:t>Who will be my Supervisor?</a:t>
          </a: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US" dirty="0"/>
            <a:t>What is their role?</a:t>
          </a:r>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2642FBEA-B06A-4031-A495-1A5ED5D1348F}">
      <dgm:prSet/>
      <dgm:spPr/>
      <dgm:t>
        <a:bodyPr/>
        <a:lstStyle/>
        <a:p>
          <a:r>
            <a:rPr lang="en-US" dirty="0"/>
            <a:t>Who will be my Visiting Tutor?</a:t>
          </a: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dirty="0"/>
            <a:t>What do they do? </a:t>
          </a:r>
          <a:endParaRPr lang="en-US" dirty="0"/>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Who needs to be present?</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What is the purpose of this meeting?</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5A9E97A8-55E4-4D23-90A0-7C2CBC5AEED0}">
      <dgm:prSet/>
      <dgm:spPr/>
      <dgm:t>
        <a:bodyPr/>
        <a:lstStyle/>
        <a:p>
          <a:r>
            <a:rPr lang="en-US" dirty="0"/>
            <a:t>How can I manage this process well?</a:t>
          </a:r>
        </a:p>
      </dgm:t>
    </dgm:pt>
    <dgm:pt modelId="{438B6DBF-7499-4BA5-83BF-E7116D9A68EF}" type="parTrans" cxnId="{30CCC811-67F9-4857-BCC6-90AD6D62229C}">
      <dgm:prSet/>
      <dgm:spPr/>
      <dgm:t>
        <a:bodyPr/>
        <a:lstStyle/>
        <a:p>
          <a:endParaRPr lang="en-GB"/>
        </a:p>
      </dgm:t>
    </dgm:pt>
    <dgm:pt modelId="{A52F72A6-A871-48BE-BAF4-9A7468577AAD}" type="sibTrans" cxnId="{30CCC811-67F9-4857-BCC6-90AD6D62229C}">
      <dgm:prSet/>
      <dgm:spPr/>
      <dgm:t>
        <a:bodyPr/>
        <a:lstStyle/>
        <a:p>
          <a:endParaRPr lang="en-GB"/>
        </a:p>
      </dgm:t>
    </dgm:pt>
    <dgm:pt modelId="{A43E7EF4-0F25-4E71-9B97-28ABA110CE92}">
      <dgm:prSet/>
      <dgm:spPr/>
      <dgm:t>
        <a:bodyPr/>
        <a:lstStyle/>
        <a:p>
          <a:r>
            <a:rPr lang="en-US" dirty="0"/>
            <a:t>Their responsibility?</a:t>
          </a:r>
        </a:p>
      </dgm:t>
    </dgm:pt>
    <dgm:pt modelId="{2E193BAD-5B1C-42AB-9AFB-9527213FB764}" type="parTrans" cxnId="{0EAE82A4-71D6-4CB8-901B-5F424D9ED0A8}">
      <dgm:prSet/>
      <dgm:spPr/>
      <dgm:t>
        <a:bodyPr/>
        <a:lstStyle/>
        <a:p>
          <a:endParaRPr lang="en-GB"/>
        </a:p>
      </dgm:t>
    </dgm:pt>
    <dgm:pt modelId="{8708892E-5707-42F4-B045-E88A9A971B30}" type="sibTrans" cxnId="{0EAE82A4-71D6-4CB8-901B-5F424D9ED0A8}">
      <dgm:prSet/>
      <dgm:spPr/>
      <dgm:t>
        <a:bodyPr/>
        <a:lstStyle/>
        <a:p>
          <a:endParaRPr lang="en-GB"/>
        </a:p>
      </dgm:t>
    </dgm:pt>
    <dgm:pt modelId="{638C7F94-6DD7-4CB4-BD9D-6F8FF90C3296}">
      <dgm:prSet/>
      <dgm:spPr/>
      <dgm:t>
        <a:bodyPr/>
        <a:lstStyle/>
        <a:p>
          <a:r>
            <a:rPr lang="en-US" dirty="0"/>
            <a:t>My responsibility?</a:t>
          </a:r>
        </a:p>
      </dgm:t>
    </dgm:pt>
    <dgm:pt modelId="{05B72E30-6D44-4476-BF76-0841D47E3E36}" type="parTrans" cxnId="{0F620F9D-1E5C-49C6-9DF9-4112D5D67164}">
      <dgm:prSet/>
      <dgm:spPr/>
      <dgm:t>
        <a:bodyPr/>
        <a:lstStyle/>
        <a:p>
          <a:endParaRPr lang="en-GB"/>
        </a:p>
      </dgm:t>
    </dgm:pt>
    <dgm:pt modelId="{DDE03C2B-7723-4AE4-81FB-6FBD3538EBA7}" type="sibTrans" cxnId="{0F620F9D-1E5C-49C6-9DF9-4112D5D67164}">
      <dgm:prSet/>
      <dgm:spPr/>
      <dgm:t>
        <a:bodyPr/>
        <a:lstStyle/>
        <a:p>
          <a:endParaRPr lang="en-GB"/>
        </a:p>
      </dgm:t>
    </dgm:pt>
    <dgm:pt modelId="{FCB2EE22-6744-42A2-BD13-9E06E8E3A6A9}">
      <dgm:prSet/>
      <dgm:spPr/>
      <dgm:t>
        <a:bodyPr/>
        <a:lstStyle/>
        <a:p>
          <a:r>
            <a:rPr lang="en-US" dirty="0"/>
            <a:t>Who is this?</a:t>
          </a:r>
        </a:p>
      </dgm:t>
    </dgm:pt>
    <dgm:pt modelId="{B9034357-E094-429B-8AAE-9EC7FBA62D65}" type="parTrans" cxnId="{9DBAD613-4F39-44F5-B4FF-99A928B51AC1}">
      <dgm:prSet/>
      <dgm:spPr/>
      <dgm:t>
        <a:bodyPr/>
        <a:lstStyle/>
        <a:p>
          <a:endParaRPr lang="en-GB"/>
        </a:p>
      </dgm:t>
    </dgm:pt>
    <dgm:pt modelId="{A849057B-0231-4738-8873-7852BD092E7B}" type="sibTrans" cxnId="{9DBAD613-4F39-44F5-B4FF-99A928B51AC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30CCC811-67F9-4857-BCC6-90AD6D62229C}" srcId="{3DD64092-72A9-4E8F-A4B9-102E02E7123D}" destId="{5A9E97A8-55E4-4D23-90A0-7C2CBC5AEED0}" srcOrd="1" destOrd="0" parTransId="{438B6DBF-7499-4BA5-83BF-E7116D9A68EF}" sibTransId="{A52F72A6-A871-48BE-BAF4-9A7468577AAD}"/>
    <dgm:cxn modelId="{9DBAD613-4F39-44F5-B4FF-99A928B51AC1}" srcId="{2642FBEA-B06A-4031-A495-1A5ED5D1348F}" destId="{FCB2EE22-6744-42A2-BD13-9E06E8E3A6A9}" srcOrd="1" destOrd="0" parTransId="{B9034357-E094-429B-8AAE-9EC7FBA62D65}" sibTransId="{A849057B-0231-4738-8873-7852BD092E7B}"/>
    <dgm:cxn modelId="{13CB8126-275C-4D44-89B9-35203B213C20}" srcId="{77C9CD23-F145-4460-86EA-DFB5C23312C2}" destId="{3DD64092-72A9-4E8F-A4B9-102E02E7123D}" srcOrd="1" destOrd="0" parTransId="{B00B2F49-B19E-45F4-BE1B-758816F12EF1}" sibTransId="{4482CE93-0305-4F61-BE3F-2D9327FB2D29}"/>
    <dgm:cxn modelId="{6590CB2B-80C1-4381-AA96-1556B611A476}" type="presOf" srcId="{A43E7EF4-0F25-4E71-9B97-28ABA110CE92}" destId="{F4BB18B3-3A39-4999-92CC-48AC9A83C6B2}" srcOrd="0" destOrd="1" presId="urn:microsoft.com/office/officeart/2005/8/layout/hList1"/>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3516D534-CD03-4396-8DC8-5A91D0678006}" type="presOf" srcId="{FCB2EE22-6744-42A2-BD13-9E06E8E3A6A9}" destId="{E581F958-0366-4BF8-AAE3-134526ED1E10}" srcOrd="0" destOrd="1" presId="urn:microsoft.com/office/officeart/2005/8/layout/hList1"/>
    <dgm:cxn modelId="{EF8C7937-F63C-4382-9584-B346A66D3844}" type="presOf" srcId="{3DD64092-72A9-4E8F-A4B9-102E02E7123D}" destId="{F3890225-A0B2-4A16-9BA5-79BFC8518FFF}" srcOrd="0" destOrd="0" presId="urn:microsoft.com/office/officeart/2005/8/layout/hList1"/>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6C81A09B-B9BC-4B01-BC9E-80F24C854350}" type="presOf" srcId="{5A9E97A8-55E4-4D23-90A0-7C2CBC5AEED0}" destId="{05D08026-11B9-4523-A57F-B9D98D26FA3E}" srcOrd="0" destOrd="1" presId="urn:microsoft.com/office/officeart/2005/8/layout/hList1"/>
    <dgm:cxn modelId="{0F620F9D-1E5C-49C6-9DF9-4112D5D67164}" srcId="{D09ECD38-867C-4FA7-802C-40157B08E2D9}" destId="{638C7F94-6DD7-4CB4-BD9D-6F8FF90C3296}" srcOrd="2" destOrd="0" parTransId="{05B72E30-6D44-4476-BF76-0841D47E3E36}" sibTransId="{DDE03C2B-7723-4AE4-81FB-6FBD3538EBA7}"/>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0EAE82A4-71D6-4CB8-901B-5F424D9ED0A8}" srcId="{D09ECD38-867C-4FA7-802C-40157B08E2D9}" destId="{A43E7EF4-0F25-4E71-9B97-28ABA110CE92}" srcOrd="1" destOrd="0" parTransId="{2E193BAD-5B1C-42AB-9AFB-9527213FB764}" sibTransId="{8708892E-5707-42F4-B045-E88A9A971B30}"/>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5A0D0FD9-65CB-4430-8F82-ECC7FCEC674C}" type="presOf" srcId="{638C7F94-6DD7-4CB4-BD9D-6F8FF90C3296}" destId="{F4BB18B3-3A39-4999-92CC-48AC9A83C6B2}" srcOrd="0" destOrd="2"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FA47D8-03A8-4128-9BA5-75D8176EB3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BC1029-6843-4BD8-B23E-E9C100DACB77}">
      <dgm:prSet/>
      <dgm:spPr/>
      <dgm:t>
        <a:bodyPr/>
        <a:lstStyle/>
        <a:p>
          <a:r>
            <a:rPr lang="fr-FR" b="0" i="0" baseline="0"/>
            <a:t>Frances Chester </a:t>
          </a:r>
          <a:endParaRPr lang="en-US"/>
        </a:p>
      </dgm:t>
    </dgm:pt>
    <dgm:pt modelId="{1C08B7E6-8E4D-4F3A-96B5-857B7B6D7195}" type="parTrans" cxnId="{18BB791F-155A-4EFF-A683-F9E566B787C7}">
      <dgm:prSet/>
      <dgm:spPr/>
      <dgm:t>
        <a:bodyPr/>
        <a:lstStyle/>
        <a:p>
          <a:endParaRPr lang="en-US"/>
        </a:p>
      </dgm:t>
    </dgm:pt>
    <dgm:pt modelId="{3C69C9DC-3171-4ED4-B725-8BABF6FC95CE}" type="sibTrans" cxnId="{18BB791F-155A-4EFF-A683-F9E566B787C7}">
      <dgm:prSet/>
      <dgm:spPr/>
      <dgm:t>
        <a:bodyPr/>
        <a:lstStyle/>
        <a:p>
          <a:endParaRPr lang="en-US"/>
        </a:p>
      </dgm:t>
    </dgm:pt>
    <dgm:pt modelId="{0B215AFA-9E54-4D12-BA31-1B2A6E57C590}">
      <dgm:prSet/>
      <dgm:spPr/>
      <dgm:t>
        <a:bodyPr/>
        <a:lstStyle/>
        <a:p>
          <a:r>
            <a:rPr lang="fr-FR" b="0" i="0" baseline="0"/>
            <a:t>Fieldwork Coordinator and Visiting Tutor</a:t>
          </a:r>
          <a:endParaRPr lang="en-US"/>
        </a:p>
      </dgm:t>
    </dgm:pt>
    <dgm:pt modelId="{96617A76-2696-4682-94C1-10F9AC4062F8}" type="parTrans" cxnId="{4AC19444-B803-473C-BE92-B2FE159B8ACC}">
      <dgm:prSet/>
      <dgm:spPr/>
      <dgm:t>
        <a:bodyPr/>
        <a:lstStyle/>
        <a:p>
          <a:endParaRPr lang="en-US"/>
        </a:p>
      </dgm:t>
    </dgm:pt>
    <dgm:pt modelId="{C30C88CB-78FE-48F3-97C0-1A35A80C5A5B}" type="sibTrans" cxnId="{4AC19444-B803-473C-BE92-B2FE159B8ACC}">
      <dgm:prSet/>
      <dgm:spPr/>
      <dgm:t>
        <a:bodyPr/>
        <a:lstStyle/>
        <a:p>
          <a:endParaRPr lang="en-US"/>
        </a:p>
      </dgm:t>
    </dgm:pt>
    <dgm:pt modelId="{529406DF-144D-47DD-8E4F-24A406DDEC3B}">
      <dgm:prSet/>
      <dgm:spPr/>
      <dgm:t>
        <a:bodyPr/>
        <a:lstStyle/>
        <a:p>
          <a:r>
            <a:rPr lang="fr-FR" b="0" i="0" baseline="0"/>
            <a:t>f.chester@uwtsd.ac.uk</a:t>
          </a:r>
          <a:endParaRPr lang="en-US"/>
        </a:p>
      </dgm:t>
    </dgm:pt>
    <dgm:pt modelId="{28B5D487-7392-41EA-8CC7-3051B20BBE66}" type="parTrans" cxnId="{3FB252D9-EA1B-41C1-B8C3-E62B34B1BD21}">
      <dgm:prSet/>
      <dgm:spPr/>
      <dgm:t>
        <a:bodyPr/>
        <a:lstStyle/>
        <a:p>
          <a:endParaRPr lang="en-US"/>
        </a:p>
      </dgm:t>
    </dgm:pt>
    <dgm:pt modelId="{8BAD995B-38D6-4320-8FAB-3A702B037EF5}" type="sibTrans" cxnId="{3FB252D9-EA1B-41C1-B8C3-E62B34B1BD21}">
      <dgm:prSet/>
      <dgm:spPr/>
      <dgm:t>
        <a:bodyPr/>
        <a:lstStyle/>
        <a:p>
          <a:endParaRPr lang="en-US"/>
        </a:p>
      </dgm:t>
    </dgm:pt>
    <dgm:pt modelId="{17466035-3C55-4837-9106-680BA84C4785}" type="pres">
      <dgm:prSet presAssocID="{9EFA47D8-03A8-4128-9BA5-75D8176EB3E9}" presName="linear" presStyleCnt="0">
        <dgm:presLayoutVars>
          <dgm:animLvl val="lvl"/>
          <dgm:resizeHandles val="exact"/>
        </dgm:presLayoutVars>
      </dgm:prSet>
      <dgm:spPr/>
    </dgm:pt>
    <dgm:pt modelId="{0CFCBD0E-4632-4C47-A7B9-B650025AC7D0}" type="pres">
      <dgm:prSet presAssocID="{3FBC1029-6843-4BD8-B23E-E9C100DACB77}" presName="parentText" presStyleLbl="node1" presStyleIdx="0" presStyleCnt="3" custLinFactY="100000" custLinFactNeighborX="680" custLinFactNeighborY="106070">
        <dgm:presLayoutVars>
          <dgm:chMax val="0"/>
          <dgm:bulletEnabled val="1"/>
        </dgm:presLayoutVars>
      </dgm:prSet>
      <dgm:spPr/>
    </dgm:pt>
    <dgm:pt modelId="{A4048D01-1D7F-4CA4-8A39-9C17B55E3FCC}" type="pres">
      <dgm:prSet presAssocID="{3C69C9DC-3171-4ED4-B725-8BABF6FC95CE}" presName="spacer" presStyleCnt="0"/>
      <dgm:spPr/>
    </dgm:pt>
    <dgm:pt modelId="{5305D68D-B2A5-41AD-B201-BC8A34791E51}" type="pres">
      <dgm:prSet presAssocID="{0B215AFA-9E54-4D12-BA31-1B2A6E57C590}" presName="parentText" presStyleLbl="node1" presStyleIdx="1" presStyleCnt="3" custLinFactY="-144252" custLinFactNeighborX="3127" custLinFactNeighborY="-200000">
        <dgm:presLayoutVars>
          <dgm:chMax val="0"/>
          <dgm:bulletEnabled val="1"/>
        </dgm:presLayoutVars>
      </dgm:prSet>
      <dgm:spPr/>
    </dgm:pt>
    <dgm:pt modelId="{91D6A886-D837-4B35-9EBB-A52B13149D6A}" type="pres">
      <dgm:prSet presAssocID="{C30C88CB-78FE-48F3-97C0-1A35A80C5A5B}" presName="spacer" presStyleCnt="0"/>
      <dgm:spPr/>
    </dgm:pt>
    <dgm:pt modelId="{DB7FFC15-37AE-4D48-830F-83D0E10D8411}" type="pres">
      <dgm:prSet presAssocID="{529406DF-144D-47DD-8E4F-24A406DDEC3B}" presName="parentText" presStyleLbl="node1" presStyleIdx="2" presStyleCnt="3">
        <dgm:presLayoutVars>
          <dgm:chMax val="0"/>
          <dgm:bulletEnabled val="1"/>
        </dgm:presLayoutVars>
      </dgm:prSet>
      <dgm:spPr/>
    </dgm:pt>
  </dgm:ptLst>
  <dgm:cxnLst>
    <dgm:cxn modelId="{6F998C01-346F-4EC2-844D-44B5A2DC95F1}" type="presOf" srcId="{9EFA47D8-03A8-4128-9BA5-75D8176EB3E9}" destId="{17466035-3C55-4837-9106-680BA84C4785}" srcOrd="0" destOrd="0" presId="urn:microsoft.com/office/officeart/2005/8/layout/vList2"/>
    <dgm:cxn modelId="{18BB791F-155A-4EFF-A683-F9E566B787C7}" srcId="{9EFA47D8-03A8-4128-9BA5-75D8176EB3E9}" destId="{3FBC1029-6843-4BD8-B23E-E9C100DACB77}" srcOrd="0" destOrd="0" parTransId="{1C08B7E6-8E4D-4F3A-96B5-857B7B6D7195}" sibTransId="{3C69C9DC-3171-4ED4-B725-8BABF6FC95CE}"/>
    <dgm:cxn modelId="{CBCE183C-01EB-45E1-ACDA-696083D75D33}" type="presOf" srcId="{0B215AFA-9E54-4D12-BA31-1B2A6E57C590}" destId="{5305D68D-B2A5-41AD-B201-BC8A34791E51}" srcOrd="0" destOrd="0" presId="urn:microsoft.com/office/officeart/2005/8/layout/vList2"/>
    <dgm:cxn modelId="{4AC19444-B803-473C-BE92-B2FE159B8ACC}" srcId="{9EFA47D8-03A8-4128-9BA5-75D8176EB3E9}" destId="{0B215AFA-9E54-4D12-BA31-1B2A6E57C590}" srcOrd="1" destOrd="0" parTransId="{96617A76-2696-4682-94C1-10F9AC4062F8}" sibTransId="{C30C88CB-78FE-48F3-97C0-1A35A80C5A5B}"/>
    <dgm:cxn modelId="{755D629D-2A68-4116-BAE1-30850FCF95E3}" type="presOf" srcId="{3FBC1029-6843-4BD8-B23E-E9C100DACB77}" destId="{0CFCBD0E-4632-4C47-A7B9-B650025AC7D0}" srcOrd="0" destOrd="0" presId="urn:microsoft.com/office/officeart/2005/8/layout/vList2"/>
    <dgm:cxn modelId="{3FB252D9-EA1B-41C1-B8C3-E62B34B1BD21}" srcId="{9EFA47D8-03A8-4128-9BA5-75D8176EB3E9}" destId="{529406DF-144D-47DD-8E4F-24A406DDEC3B}" srcOrd="2" destOrd="0" parTransId="{28B5D487-7392-41EA-8CC7-3051B20BBE66}" sibTransId="{8BAD995B-38D6-4320-8FAB-3A702B037EF5}"/>
    <dgm:cxn modelId="{0CA8E0EB-267D-4AAE-814C-E91C7B2A55BD}" type="presOf" srcId="{529406DF-144D-47DD-8E4F-24A406DDEC3B}" destId="{DB7FFC15-37AE-4D48-830F-83D0E10D8411}" srcOrd="0" destOrd="0" presId="urn:microsoft.com/office/officeart/2005/8/layout/vList2"/>
    <dgm:cxn modelId="{0425DB80-A1E4-4EC9-B78A-C0228138CABD}" type="presParOf" srcId="{17466035-3C55-4837-9106-680BA84C4785}" destId="{0CFCBD0E-4632-4C47-A7B9-B650025AC7D0}" srcOrd="0" destOrd="0" presId="urn:microsoft.com/office/officeart/2005/8/layout/vList2"/>
    <dgm:cxn modelId="{BECA34A1-BE77-45F6-9D9E-189DA7525F39}" type="presParOf" srcId="{17466035-3C55-4837-9106-680BA84C4785}" destId="{A4048D01-1D7F-4CA4-8A39-9C17B55E3FCC}" srcOrd="1" destOrd="0" presId="urn:microsoft.com/office/officeart/2005/8/layout/vList2"/>
    <dgm:cxn modelId="{370833DE-8CAD-47BF-9B78-708E38E30445}" type="presParOf" srcId="{17466035-3C55-4837-9106-680BA84C4785}" destId="{5305D68D-B2A5-41AD-B201-BC8A34791E51}" srcOrd="2" destOrd="0" presId="urn:microsoft.com/office/officeart/2005/8/layout/vList2"/>
    <dgm:cxn modelId="{7587AD43-2D74-4525-AABD-7D3092BFD7E4}" type="presParOf" srcId="{17466035-3C55-4837-9106-680BA84C4785}" destId="{91D6A886-D837-4B35-9EBB-A52B13149D6A}" srcOrd="3" destOrd="0" presId="urn:microsoft.com/office/officeart/2005/8/layout/vList2"/>
    <dgm:cxn modelId="{485F195B-D6DB-41D5-8318-DE75CAAC2E60}" type="presParOf" srcId="{17466035-3C55-4837-9106-680BA84C4785}" destId="{DB7FFC15-37AE-4D48-830F-83D0E10D84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E059B-A18D-4623-894F-6CD88D8A9830}">
      <dsp:nvSpPr>
        <dsp:cNvPr id="0" name=""/>
        <dsp:cNvSpPr/>
      </dsp:nvSpPr>
      <dsp:spPr>
        <a:xfrm>
          <a:off x="2486533" y="86840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2830" y="911267"/>
        <a:ext cx="28589" cy="5717"/>
      </dsp:txXfrm>
    </dsp:sp>
    <dsp:sp modelId="{DEAD59D3-65F0-4F70-B036-7736F7B942BC}">
      <dsp:nvSpPr>
        <dsp:cNvPr id="0" name=""/>
        <dsp:cNvSpPr/>
      </dsp:nvSpPr>
      <dsp:spPr>
        <a:xfrm>
          <a:off x="2320"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How are you feeling about returning to study at level 5?</a:t>
          </a:r>
        </a:p>
      </dsp:txBody>
      <dsp:txXfrm>
        <a:off x="2320" y="168322"/>
        <a:ext cx="2486012" cy="1491607"/>
      </dsp:txXfrm>
    </dsp:sp>
    <dsp:sp modelId="{C0A569FA-F5A4-428E-8411-1C4565DC0889}">
      <dsp:nvSpPr>
        <dsp:cNvPr id="0" name=""/>
        <dsp:cNvSpPr/>
      </dsp:nvSpPr>
      <dsp:spPr>
        <a:xfrm>
          <a:off x="5544329" y="86840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0626" y="911267"/>
        <a:ext cx="28589" cy="5717"/>
      </dsp:txXfrm>
    </dsp:sp>
    <dsp:sp modelId="{2945C928-E5CF-482F-A385-B6A6F2F9310D}">
      <dsp:nvSpPr>
        <dsp:cNvPr id="0" name=""/>
        <dsp:cNvSpPr/>
      </dsp:nvSpPr>
      <dsp:spPr>
        <a:xfrm>
          <a:off x="3060116"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What are your motivations for studying the course?</a:t>
          </a:r>
        </a:p>
      </dsp:txBody>
      <dsp:txXfrm>
        <a:off x="3060116" y="168322"/>
        <a:ext cx="2486012" cy="1491607"/>
      </dsp:txXfrm>
    </dsp:sp>
    <dsp:sp modelId="{60A87940-9996-4DF7-914B-030E8D37E593}">
      <dsp:nvSpPr>
        <dsp:cNvPr id="0" name=""/>
        <dsp:cNvSpPr/>
      </dsp:nvSpPr>
      <dsp:spPr>
        <a:xfrm>
          <a:off x="8602125" y="86840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8422" y="911267"/>
        <a:ext cx="28589" cy="5717"/>
      </dsp:txXfrm>
    </dsp:sp>
    <dsp:sp modelId="{F67EBBF2-1559-46CA-9494-3DE3941EF08F}">
      <dsp:nvSpPr>
        <dsp:cNvPr id="0" name=""/>
        <dsp:cNvSpPr/>
      </dsp:nvSpPr>
      <dsp:spPr>
        <a:xfrm>
          <a:off x="6117912"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What are you hoping to learn/achieve?</a:t>
          </a:r>
          <a:endParaRPr lang="en-US" sz="1600" kern="1200" dirty="0"/>
        </a:p>
      </dsp:txBody>
      <dsp:txXfrm>
        <a:off x="6117912" y="168322"/>
        <a:ext cx="2486012" cy="1491607"/>
      </dsp:txXfrm>
    </dsp:sp>
    <dsp:sp modelId="{9A2CC617-0155-416E-B885-D6B43F5E1A55}">
      <dsp:nvSpPr>
        <dsp:cNvPr id="0" name=""/>
        <dsp:cNvSpPr/>
      </dsp:nvSpPr>
      <dsp:spPr>
        <a:xfrm>
          <a:off x="1245327" y="1658130"/>
          <a:ext cx="9173387" cy="541182"/>
        </a:xfrm>
        <a:custGeom>
          <a:avLst/>
          <a:gdLst/>
          <a:ahLst/>
          <a:cxnLst/>
          <a:rect l="0" t="0" r="0" b="0"/>
          <a:pathLst>
            <a:path>
              <a:moveTo>
                <a:pt x="9173387" y="0"/>
              </a:moveTo>
              <a:lnTo>
                <a:pt x="9173387" y="287691"/>
              </a:lnTo>
              <a:lnTo>
                <a:pt x="0" y="287691"/>
              </a:lnTo>
              <a:lnTo>
                <a:pt x="0" y="54118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02241" y="1925862"/>
        <a:ext cx="459559" cy="5717"/>
      </dsp:txXfrm>
    </dsp:sp>
    <dsp:sp modelId="{977EB2A5-C498-480F-9A1B-935A1C71365C}">
      <dsp:nvSpPr>
        <dsp:cNvPr id="0" name=""/>
        <dsp:cNvSpPr/>
      </dsp:nvSpPr>
      <dsp:spPr>
        <a:xfrm>
          <a:off x="9175708"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What are you looking forward to on placement?</a:t>
          </a:r>
          <a:endParaRPr lang="en-US" sz="1600" kern="1200" dirty="0"/>
        </a:p>
      </dsp:txBody>
      <dsp:txXfrm>
        <a:off x="9175708" y="168322"/>
        <a:ext cx="2486012" cy="1491607"/>
      </dsp:txXfrm>
    </dsp:sp>
    <dsp:sp modelId="{E1838CBE-E287-4C7A-A0B2-40F1300C6453}">
      <dsp:nvSpPr>
        <dsp:cNvPr id="0" name=""/>
        <dsp:cNvSpPr/>
      </dsp:nvSpPr>
      <dsp:spPr>
        <a:xfrm>
          <a:off x="2486533" y="293179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2830" y="2974657"/>
        <a:ext cx="28589" cy="5717"/>
      </dsp:txXfrm>
    </dsp:sp>
    <dsp:sp modelId="{D389612B-1F7C-4368-B813-4019643B2A1B}">
      <dsp:nvSpPr>
        <dsp:cNvPr id="0" name=""/>
        <dsp:cNvSpPr/>
      </dsp:nvSpPr>
      <dsp:spPr>
        <a:xfrm>
          <a:off x="2320"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What are you not looking forward to?</a:t>
          </a:r>
        </a:p>
      </dsp:txBody>
      <dsp:txXfrm>
        <a:off x="2320" y="2231712"/>
        <a:ext cx="2486012" cy="1491607"/>
      </dsp:txXfrm>
    </dsp:sp>
    <dsp:sp modelId="{B5225C08-1169-4C81-B791-69AB3E36AD56}">
      <dsp:nvSpPr>
        <dsp:cNvPr id="0" name=""/>
        <dsp:cNvSpPr/>
      </dsp:nvSpPr>
      <dsp:spPr>
        <a:xfrm>
          <a:off x="5544329" y="293179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00626" y="2974657"/>
        <a:ext cx="28589" cy="5717"/>
      </dsp:txXfrm>
    </dsp:sp>
    <dsp:sp modelId="{C488D1B7-2660-496C-BE7E-DB710D763791}">
      <dsp:nvSpPr>
        <dsp:cNvPr id="0" name=""/>
        <dsp:cNvSpPr/>
      </dsp:nvSpPr>
      <dsp:spPr>
        <a:xfrm>
          <a:off x="3060116"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How will you manage the  natural dips in motivation/ or the challenges that you will face? </a:t>
          </a:r>
          <a:endParaRPr lang="en-US" sz="1600" kern="1200" dirty="0"/>
        </a:p>
      </dsp:txBody>
      <dsp:txXfrm>
        <a:off x="3060116" y="2231712"/>
        <a:ext cx="2486012" cy="1491607"/>
      </dsp:txXfrm>
    </dsp:sp>
    <dsp:sp modelId="{3188831C-63CE-41E0-904A-36FDF6A22B70}">
      <dsp:nvSpPr>
        <dsp:cNvPr id="0" name=""/>
        <dsp:cNvSpPr/>
      </dsp:nvSpPr>
      <dsp:spPr>
        <a:xfrm>
          <a:off x="8602125" y="293179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8422" y="2974657"/>
        <a:ext cx="28589" cy="5717"/>
      </dsp:txXfrm>
    </dsp:sp>
    <dsp:sp modelId="{08348BFE-3B10-45DF-AD2E-BF3741325579}">
      <dsp:nvSpPr>
        <dsp:cNvPr id="0" name=""/>
        <dsp:cNvSpPr/>
      </dsp:nvSpPr>
      <dsp:spPr>
        <a:xfrm>
          <a:off x="6117912"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What strategies/plans do you have to manage life, work and study?</a:t>
          </a:r>
        </a:p>
      </dsp:txBody>
      <dsp:txXfrm>
        <a:off x="6117912" y="2231712"/>
        <a:ext cx="2486012" cy="1491607"/>
      </dsp:txXfrm>
    </dsp:sp>
    <dsp:sp modelId="{79E9952D-D834-4E16-81F5-AD50A4026AE7}">
      <dsp:nvSpPr>
        <dsp:cNvPr id="0" name=""/>
        <dsp:cNvSpPr/>
      </dsp:nvSpPr>
      <dsp:spPr>
        <a:xfrm>
          <a:off x="9175708"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 Am I demonstrating the requirements of the professional endorsement at placement and in lectures?</a:t>
          </a:r>
          <a:endParaRPr lang="en-US" sz="1600" kern="1200" dirty="0"/>
        </a:p>
      </dsp:txBody>
      <dsp:txXfrm>
        <a:off x="9175708" y="2231712"/>
        <a:ext cx="2486012" cy="14916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How many hours required for level 5 placement?</a:t>
          </a:r>
          <a:endParaRPr lang="en-US" sz="1700" kern="1200" dirty="0"/>
        </a:p>
      </dsp:txBody>
      <dsp:txXfrm>
        <a:off x="4171" y="292571"/>
        <a:ext cx="2508435" cy="858875"/>
      </dsp:txXfrm>
    </dsp:sp>
    <dsp:sp modelId="{519E7204-6ED0-47A5-8C22-832CFFE4174F}">
      <dsp:nvSpPr>
        <dsp:cNvPr id="0" name=""/>
        <dsp:cNvSpPr/>
      </dsp:nvSpPr>
      <dsp:spPr>
        <a:xfrm>
          <a:off x="4171"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How many face to face? </a:t>
          </a:r>
          <a:endParaRPr lang="en-US" sz="1700" kern="1200" dirty="0"/>
        </a:p>
        <a:p>
          <a:pPr marL="171450" lvl="1" indent="-171450" algn="l" defTabSz="755650">
            <a:lnSpc>
              <a:spcPct val="90000"/>
            </a:lnSpc>
            <a:spcBef>
              <a:spcPct val="0"/>
            </a:spcBef>
            <a:spcAft>
              <a:spcPct val="15000"/>
            </a:spcAft>
            <a:buChar char="•"/>
          </a:pPr>
          <a:r>
            <a:rPr lang="en-GB" sz="1700" kern="1200" dirty="0"/>
            <a:t>How many non-face to face?</a:t>
          </a:r>
          <a:endParaRPr lang="en-US" sz="1700" kern="1200" dirty="0"/>
        </a:p>
        <a:p>
          <a:pPr marL="171450" lvl="1" indent="-171450" algn="l" defTabSz="755650">
            <a:lnSpc>
              <a:spcPct val="90000"/>
            </a:lnSpc>
            <a:spcBef>
              <a:spcPct val="0"/>
            </a:spcBef>
            <a:spcAft>
              <a:spcPct val="15000"/>
            </a:spcAft>
            <a:buChar char="•"/>
          </a:pPr>
          <a:r>
            <a:rPr lang="en-US" sz="1700" kern="1200" dirty="0"/>
            <a:t>How will I record these?</a:t>
          </a:r>
        </a:p>
        <a:p>
          <a:pPr marL="171450" lvl="1" indent="-171450" algn="l" defTabSz="755650">
            <a:lnSpc>
              <a:spcPct val="90000"/>
            </a:lnSpc>
            <a:spcBef>
              <a:spcPct val="0"/>
            </a:spcBef>
            <a:spcAft>
              <a:spcPct val="15000"/>
            </a:spcAft>
            <a:buChar char="•"/>
          </a:pPr>
          <a:r>
            <a:rPr lang="en-US" sz="1700" kern="1200" dirty="0"/>
            <a:t>What about overnight/residential placements?</a:t>
          </a:r>
        </a:p>
      </dsp:txBody>
      <dsp:txXfrm>
        <a:off x="4171" y="1151446"/>
        <a:ext cx="2508435" cy="2006595"/>
      </dsp:txXfrm>
    </dsp:sp>
    <dsp:sp modelId="{F3890225-A0B2-4A16-9BA5-79BFC8518FFF}">
      <dsp:nvSpPr>
        <dsp:cNvPr id="0" name=""/>
        <dsp:cNvSpPr/>
      </dsp:nvSpPr>
      <dsp:spPr>
        <a:xfrm>
          <a:off x="2863788"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assessment components?</a:t>
          </a:r>
          <a:endParaRPr lang="en-US" sz="1700" kern="1200"/>
        </a:p>
      </dsp:txBody>
      <dsp:txXfrm>
        <a:off x="2863788" y="292571"/>
        <a:ext cx="2508435" cy="858875"/>
      </dsp:txXfrm>
    </dsp:sp>
    <dsp:sp modelId="{05D08026-11B9-4523-A57F-B9D98D26FA3E}">
      <dsp:nvSpPr>
        <dsp:cNvPr id="0" name=""/>
        <dsp:cNvSpPr/>
      </dsp:nvSpPr>
      <dsp:spPr>
        <a:xfrm>
          <a:off x="2863788"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What are these?</a:t>
          </a:r>
          <a:endParaRPr lang="en-US" sz="1700" kern="1200" dirty="0"/>
        </a:p>
        <a:p>
          <a:pPr marL="171450" lvl="1" indent="-171450" algn="l" defTabSz="755650">
            <a:lnSpc>
              <a:spcPct val="90000"/>
            </a:lnSpc>
            <a:spcBef>
              <a:spcPct val="0"/>
            </a:spcBef>
            <a:spcAft>
              <a:spcPct val="15000"/>
            </a:spcAft>
            <a:buChar char="•"/>
          </a:pPr>
          <a:r>
            <a:rPr lang="en-US" sz="1700" kern="1200" dirty="0"/>
            <a:t>How many sections are required for the Portfolio?</a:t>
          </a:r>
        </a:p>
        <a:p>
          <a:pPr marL="171450" lvl="1" indent="-171450" algn="l" defTabSz="755650">
            <a:lnSpc>
              <a:spcPct val="90000"/>
            </a:lnSpc>
            <a:spcBef>
              <a:spcPct val="0"/>
            </a:spcBef>
            <a:spcAft>
              <a:spcPct val="15000"/>
            </a:spcAft>
            <a:buChar char="•"/>
          </a:pPr>
          <a:r>
            <a:rPr lang="en-GB" sz="1700" kern="1200" dirty="0"/>
            <a:t>What is the total word count?</a:t>
          </a:r>
          <a:endParaRPr lang="en-US" sz="1700" kern="1200" dirty="0"/>
        </a:p>
      </dsp:txBody>
      <dsp:txXfrm>
        <a:off x="2863788" y="1151446"/>
        <a:ext cx="2508435" cy="2006595"/>
      </dsp:txXfrm>
    </dsp:sp>
    <dsp:sp modelId="{29CECC60-2A8E-4D46-BAEB-35EB2BBBD0CE}">
      <dsp:nvSpPr>
        <dsp:cNvPr id="0" name=""/>
        <dsp:cNvSpPr/>
      </dsp:nvSpPr>
      <dsp:spPr>
        <a:xfrm>
          <a:off x="5723405"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reports?</a:t>
          </a:r>
          <a:endParaRPr lang="en-US" sz="1700" kern="1200"/>
        </a:p>
      </dsp:txBody>
      <dsp:txXfrm>
        <a:off x="5723405" y="292571"/>
        <a:ext cx="2508435" cy="858875"/>
      </dsp:txXfrm>
    </dsp:sp>
    <dsp:sp modelId="{F4BB18B3-3A39-4999-92CC-48AC9A83C6B2}">
      <dsp:nvSpPr>
        <dsp:cNvPr id="0" name=""/>
        <dsp:cNvSpPr/>
      </dsp:nvSpPr>
      <dsp:spPr>
        <a:xfrm>
          <a:off x="5723405"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By whom?</a:t>
          </a:r>
          <a:endParaRPr lang="en-US" sz="1700" kern="1200" dirty="0"/>
        </a:p>
        <a:p>
          <a:pPr marL="171450" lvl="1" indent="-171450" algn="l" defTabSz="755650">
            <a:lnSpc>
              <a:spcPct val="90000"/>
            </a:lnSpc>
            <a:spcBef>
              <a:spcPct val="0"/>
            </a:spcBef>
            <a:spcAft>
              <a:spcPct val="15000"/>
            </a:spcAft>
            <a:buChar char="•"/>
          </a:pPr>
          <a:r>
            <a:rPr lang="en-GB" sz="1700" kern="1200"/>
            <a:t>Where can I locate the report templates?</a:t>
          </a:r>
          <a:endParaRPr lang="en-US" sz="1700" kern="1200"/>
        </a:p>
        <a:p>
          <a:pPr marL="171450" lvl="1" indent="-171450" algn="l" defTabSz="755650">
            <a:lnSpc>
              <a:spcPct val="90000"/>
            </a:lnSpc>
            <a:spcBef>
              <a:spcPct val="0"/>
            </a:spcBef>
            <a:spcAft>
              <a:spcPct val="15000"/>
            </a:spcAft>
            <a:buChar char="•"/>
          </a:pPr>
          <a:r>
            <a:rPr lang="en-GB" sz="1700" kern="1200"/>
            <a:t>Who sends these to the LM and Supervisor?</a:t>
          </a:r>
          <a:endParaRPr lang="en-US" sz="1700" kern="1200"/>
        </a:p>
      </dsp:txBody>
      <dsp:txXfrm>
        <a:off x="5723405" y="1151446"/>
        <a:ext cx="2508435" cy="2006595"/>
      </dsp:txXfrm>
    </dsp:sp>
    <dsp:sp modelId="{66B8F4A8-1C0E-4496-8C26-00F858C8395F}">
      <dsp:nvSpPr>
        <dsp:cNvPr id="0" name=""/>
        <dsp:cNvSpPr/>
      </dsp:nvSpPr>
      <dsp:spPr>
        <a:xfrm>
          <a:off x="8583022"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supervision sessions?</a:t>
          </a:r>
          <a:endParaRPr lang="en-US" sz="1700" kern="1200"/>
        </a:p>
      </dsp:txBody>
      <dsp:txXfrm>
        <a:off x="8583022" y="292571"/>
        <a:ext cx="2508435" cy="858875"/>
      </dsp:txXfrm>
    </dsp:sp>
    <dsp:sp modelId="{E581F958-0366-4BF8-AAE3-134526ED1E10}">
      <dsp:nvSpPr>
        <dsp:cNvPr id="0" name=""/>
        <dsp:cNvSpPr/>
      </dsp:nvSpPr>
      <dsp:spPr>
        <a:xfrm>
          <a:off x="8583022"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Who is responsible for organising the supervision sessions? </a:t>
          </a:r>
          <a:endParaRPr lang="en-US" sz="1700" kern="1200"/>
        </a:p>
      </dsp:txBody>
      <dsp:txXfrm>
        <a:off x="8583022" y="1151446"/>
        <a:ext cx="2508435" cy="20065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What is the three-way meeting?</a:t>
          </a:r>
        </a:p>
      </dsp:txBody>
      <dsp:txXfrm>
        <a:off x="4171" y="43269"/>
        <a:ext cx="2508435" cy="1003374"/>
      </dsp:txXfrm>
    </dsp:sp>
    <dsp:sp modelId="{519E7204-6ED0-47A5-8C22-832CFFE4174F}">
      <dsp:nvSpPr>
        <dsp:cNvPr id="0" name=""/>
        <dsp:cNvSpPr/>
      </dsp:nvSpPr>
      <dsp:spPr>
        <a:xfrm>
          <a:off x="4171"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Who organises this meeting? </a:t>
          </a:r>
          <a:endParaRPr lang="en-US" sz="2000" kern="1200" dirty="0"/>
        </a:p>
        <a:p>
          <a:pPr marL="228600" lvl="1" indent="-228600" algn="l" defTabSz="889000">
            <a:lnSpc>
              <a:spcPct val="90000"/>
            </a:lnSpc>
            <a:spcBef>
              <a:spcPct val="0"/>
            </a:spcBef>
            <a:spcAft>
              <a:spcPct val="15000"/>
            </a:spcAft>
            <a:buChar char="•"/>
          </a:pPr>
          <a:r>
            <a:rPr lang="en-GB" sz="2000" kern="1200" dirty="0"/>
            <a:t>Who needs to be present?</a:t>
          </a:r>
          <a:endParaRPr lang="en-US" sz="2000" kern="1200" dirty="0"/>
        </a:p>
        <a:p>
          <a:pPr marL="228600" lvl="1" indent="-228600" algn="l" defTabSz="889000">
            <a:lnSpc>
              <a:spcPct val="90000"/>
            </a:lnSpc>
            <a:spcBef>
              <a:spcPct val="0"/>
            </a:spcBef>
            <a:spcAft>
              <a:spcPct val="15000"/>
            </a:spcAft>
            <a:buChar char="•"/>
          </a:pPr>
          <a:r>
            <a:rPr lang="en-US" sz="2000" kern="1200" dirty="0"/>
            <a:t>What is the purpose of this meeting?</a:t>
          </a:r>
        </a:p>
      </dsp:txBody>
      <dsp:txXfrm>
        <a:off x="4171" y="1046643"/>
        <a:ext cx="2508435" cy="2360699"/>
      </dsp:txXfrm>
    </dsp:sp>
    <dsp:sp modelId="{F3890225-A0B2-4A16-9BA5-79BFC8518FFF}">
      <dsp:nvSpPr>
        <dsp:cNvPr id="0" name=""/>
        <dsp:cNvSpPr/>
      </dsp:nvSpPr>
      <dsp:spPr>
        <a:xfrm>
          <a:off x="2863788"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Line Manager/Learning Mentor?</a:t>
          </a:r>
        </a:p>
      </dsp:txBody>
      <dsp:txXfrm>
        <a:off x="2863788" y="43269"/>
        <a:ext cx="2508435" cy="1003374"/>
      </dsp:txXfrm>
    </dsp:sp>
    <dsp:sp modelId="{05D08026-11B9-4523-A57F-B9D98D26FA3E}">
      <dsp:nvSpPr>
        <dsp:cNvPr id="0" name=""/>
        <dsp:cNvSpPr/>
      </dsp:nvSpPr>
      <dsp:spPr>
        <a:xfrm>
          <a:off x="2863788"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How can I manage this process well?</a:t>
          </a:r>
        </a:p>
      </dsp:txBody>
      <dsp:txXfrm>
        <a:off x="2863788" y="1046643"/>
        <a:ext cx="2508435" cy="2360699"/>
      </dsp:txXfrm>
    </dsp:sp>
    <dsp:sp modelId="{29CECC60-2A8E-4D46-BAEB-35EB2BBBD0CE}">
      <dsp:nvSpPr>
        <dsp:cNvPr id="0" name=""/>
        <dsp:cNvSpPr/>
      </dsp:nvSpPr>
      <dsp:spPr>
        <a:xfrm>
          <a:off x="5723405"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Supervisor?</a:t>
          </a:r>
        </a:p>
      </dsp:txBody>
      <dsp:txXfrm>
        <a:off x="5723405" y="43269"/>
        <a:ext cx="2508435" cy="1003374"/>
      </dsp:txXfrm>
    </dsp:sp>
    <dsp:sp modelId="{F4BB18B3-3A39-4999-92CC-48AC9A83C6B2}">
      <dsp:nvSpPr>
        <dsp:cNvPr id="0" name=""/>
        <dsp:cNvSpPr/>
      </dsp:nvSpPr>
      <dsp:spPr>
        <a:xfrm>
          <a:off x="5723405"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Their responsibility?</a:t>
          </a:r>
        </a:p>
        <a:p>
          <a:pPr marL="228600" lvl="1" indent="-228600" algn="l" defTabSz="889000">
            <a:lnSpc>
              <a:spcPct val="90000"/>
            </a:lnSpc>
            <a:spcBef>
              <a:spcPct val="0"/>
            </a:spcBef>
            <a:spcAft>
              <a:spcPct val="15000"/>
            </a:spcAft>
            <a:buChar char="•"/>
          </a:pPr>
          <a:r>
            <a:rPr lang="en-US" sz="2000" kern="1200" dirty="0"/>
            <a:t>My responsibility?</a:t>
          </a:r>
        </a:p>
      </dsp:txBody>
      <dsp:txXfrm>
        <a:off x="5723405" y="1046643"/>
        <a:ext cx="2508435" cy="2360699"/>
      </dsp:txXfrm>
    </dsp:sp>
    <dsp:sp modelId="{66B8F4A8-1C0E-4496-8C26-00F858C8395F}">
      <dsp:nvSpPr>
        <dsp:cNvPr id="0" name=""/>
        <dsp:cNvSpPr/>
      </dsp:nvSpPr>
      <dsp:spPr>
        <a:xfrm>
          <a:off x="8583022"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Visiting Tutor?</a:t>
          </a:r>
        </a:p>
      </dsp:txBody>
      <dsp:txXfrm>
        <a:off x="8583022" y="43269"/>
        <a:ext cx="2508435" cy="1003374"/>
      </dsp:txXfrm>
    </dsp:sp>
    <dsp:sp modelId="{E581F958-0366-4BF8-AAE3-134526ED1E10}">
      <dsp:nvSpPr>
        <dsp:cNvPr id="0" name=""/>
        <dsp:cNvSpPr/>
      </dsp:nvSpPr>
      <dsp:spPr>
        <a:xfrm>
          <a:off x="8583022"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What do they do? </a:t>
          </a:r>
          <a:endParaRPr lang="en-US" sz="2000" kern="1200" dirty="0"/>
        </a:p>
        <a:p>
          <a:pPr marL="228600" lvl="1" indent="-228600" algn="l" defTabSz="889000">
            <a:lnSpc>
              <a:spcPct val="90000"/>
            </a:lnSpc>
            <a:spcBef>
              <a:spcPct val="0"/>
            </a:spcBef>
            <a:spcAft>
              <a:spcPct val="15000"/>
            </a:spcAft>
            <a:buChar char="•"/>
          </a:pPr>
          <a:r>
            <a:rPr lang="en-US" sz="2000" kern="1200" dirty="0"/>
            <a:t>Who is this?</a:t>
          </a:r>
        </a:p>
      </dsp:txBody>
      <dsp:txXfrm>
        <a:off x="8583022" y="1046643"/>
        <a:ext cx="2508435" cy="23606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CBD0E-4632-4C47-A7B9-B650025AC7D0}">
      <dsp:nvSpPr>
        <dsp:cNvPr id="0" name=""/>
        <dsp:cNvSpPr/>
      </dsp:nvSpPr>
      <dsp:spPr>
        <a:xfrm>
          <a:off x="0" y="1276455"/>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Frances Chester </a:t>
          </a:r>
          <a:endParaRPr lang="en-US" sz="4600" kern="1200"/>
        </a:p>
      </dsp:txBody>
      <dsp:txXfrm>
        <a:off x="53859" y="1330314"/>
        <a:ext cx="10407882" cy="995592"/>
      </dsp:txXfrm>
    </dsp:sp>
    <dsp:sp modelId="{5305D68D-B2A5-41AD-B201-BC8A34791E51}">
      <dsp:nvSpPr>
        <dsp:cNvPr id="0" name=""/>
        <dsp:cNvSpPr/>
      </dsp:nvSpPr>
      <dsp:spPr>
        <a:xfrm>
          <a:off x="0" y="0"/>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Fieldwork Coordinator and Visiting Tutor</a:t>
          </a:r>
          <a:endParaRPr lang="en-US" sz="4600" kern="1200"/>
        </a:p>
      </dsp:txBody>
      <dsp:txXfrm>
        <a:off x="53859" y="53859"/>
        <a:ext cx="10407882" cy="995592"/>
      </dsp:txXfrm>
    </dsp:sp>
    <dsp:sp modelId="{DB7FFC15-37AE-4D48-830F-83D0E10D8411}">
      <dsp:nvSpPr>
        <dsp:cNvPr id="0" name=""/>
        <dsp:cNvSpPr/>
      </dsp:nvSpPr>
      <dsp:spPr>
        <a:xfrm>
          <a:off x="0" y="2504204"/>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f.chester@uwtsd.ac.uk</a:t>
          </a:r>
          <a:endParaRPr lang="en-US" sz="4600" kern="1200"/>
        </a:p>
      </dsp:txBody>
      <dsp:txXfrm>
        <a:off x="53859" y="2558063"/>
        <a:ext cx="10407882" cy="99559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914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64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957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39895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664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7160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00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1092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152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259084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09181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3461178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5.xm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5.xm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br>
              <a:rPr lang="en-US" sz="5600" dirty="0">
                <a:solidFill>
                  <a:srgbClr val="454545"/>
                </a:solidFill>
              </a:rPr>
            </a:br>
            <a:r>
              <a:rPr lang="en-US" sz="5600" dirty="0">
                <a:solidFill>
                  <a:srgbClr val="454545"/>
                </a:solidFill>
              </a:rPr>
              <a:t>Lecture 2 Recap and THE NEXT STEPS…</a:t>
            </a:r>
          </a:p>
        </p:txBody>
      </p:sp>
    </p:spTree>
    <p:extLst>
      <p:ext uri="{BB962C8B-B14F-4D97-AF65-F5344CB8AC3E}">
        <p14:creationId xmlns:p14="http://schemas.microsoft.com/office/powerpoint/2010/main" val="248091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1B1A-79EC-69DE-15C7-49B13E6D0A4E}"/>
              </a:ext>
            </a:extLst>
          </p:cNvPr>
          <p:cNvSpPr>
            <a:spLocks noGrp="1"/>
          </p:cNvSpPr>
          <p:nvPr>
            <p:ph type="title"/>
          </p:nvPr>
        </p:nvSpPr>
        <p:spPr/>
        <p:txBody>
          <a:bodyPr/>
          <a:lstStyle/>
          <a:p>
            <a:r>
              <a:rPr lang="en-GB" dirty="0"/>
              <a:t>Pause Point</a:t>
            </a:r>
            <a:br>
              <a:rPr lang="en-GB" dirty="0"/>
            </a:br>
            <a:r>
              <a:rPr lang="en-GB" dirty="0"/>
              <a:t>Reflect on the following: Some Prompts</a:t>
            </a:r>
          </a:p>
        </p:txBody>
      </p:sp>
      <p:graphicFrame>
        <p:nvGraphicFramePr>
          <p:cNvPr id="7" name="Content Placeholder 2">
            <a:extLst>
              <a:ext uri="{FF2B5EF4-FFF2-40B4-BE49-F238E27FC236}">
                <a16:creationId xmlns:a16="http://schemas.microsoft.com/office/drawing/2014/main" id="{0587A393-EF9C-7A51-3890-6FA941114805}"/>
              </a:ext>
            </a:extLst>
          </p:cNvPr>
          <p:cNvGraphicFramePr>
            <a:graphicFrameLocks noGrp="1"/>
          </p:cNvGraphicFramePr>
          <p:nvPr>
            <p:ph idx="1"/>
            <p:extLst>
              <p:ext uri="{D42A27DB-BD31-4B8C-83A1-F6EECF244321}">
                <p14:modId xmlns:p14="http://schemas.microsoft.com/office/powerpoint/2010/main" val="14913194"/>
              </p:ext>
            </p:extLst>
          </p:nvPr>
        </p:nvGraphicFramePr>
        <p:xfrm>
          <a:off x="108858" y="1932214"/>
          <a:ext cx="11664042" cy="3891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9431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835A3-BA47-0972-60F8-EE352F3EFDBC}"/>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59ED40FA-3609-0141-6FB1-85DF7168366E}"/>
              </a:ext>
            </a:extLst>
          </p:cNvPr>
          <p:cNvSpPr>
            <a:spLocks noGrp="1"/>
          </p:cNvSpPr>
          <p:nvPr>
            <p:ph idx="1"/>
          </p:nvPr>
        </p:nvSpPr>
        <p:spPr>
          <a:xfrm>
            <a:off x="928048" y="2015732"/>
            <a:ext cx="10727139" cy="3893749"/>
          </a:xfrm>
        </p:spPr>
        <p:txBody>
          <a:bodyPr/>
          <a:lstStyle/>
          <a:p>
            <a:pPr lvl="1" algn="just"/>
            <a:r>
              <a:rPr lang="en-GB" sz="2400" dirty="0"/>
              <a:t>Finishing off the discussions around the requirements of the placement and the module requirements.</a:t>
            </a:r>
          </a:p>
          <a:p>
            <a:pPr lvl="1" algn="just"/>
            <a:r>
              <a:rPr lang="en-GB" sz="2400" dirty="0"/>
              <a:t>Assessments and Submission dates on Turnitin – how do I submit these?</a:t>
            </a:r>
          </a:p>
          <a:p>
            <a:pPr lvl="1" algn="just"/>
            <a:r>
              <a:rPr lang="en-GB" sz="2400" dirty="0"/>
              <a:t>An introduction to the Fieldwork Guidelines – on Moodle</a:t>
            </a:r>
          </a:p>
          <a:p>
            <a:pPr lvl="1" algn="just"/>
            <a:r>
              <a:rPr lang="en-GB" sz="2400" dirty="0"/>
              <a:t>An Introduction to the National Occupational Standards – on Moodle</a:t>
            </a:r>
          </a:p>
          <a:p>
            <a:pPr lvl="1" algn="just"/>
            <a:r>
              <a:rPr lang="en-GB" sz="2400" dirty="0"/>
              <a:t>Portfolio Requirements and unpacking what these are – some examples and a directed study practical activity.</a:t>
            </a:r>
          </a:p>
          <a:p>
            <a:endParaRPr lang="en-GB" dirty="0"/>
          </a:p>
        </p:txBody>
      </p:sp>
    </p:spTree>
    <p:extLst>
      <p:ext uri="{BB962C8B-B14F-4D97-AF65-F5344CB8AC3E}">
        <p14:creationId xmlns:p14="http://schemas.microsoft.com/office/powerpoint/2010/main" val="4085055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14F1-F9C0-029B-4CFB-660993373BA7}"/>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5000">
                <a:solidFill>
                  <a:srgbClr val="454545"/>
                </a:solidFill>
              </a:rPr>
              <a:t>There are 3 Assessment Components linked to the Placement and Portfolio</a:t>
            </a:r>
          </a:p>
        </p:txBody>
      </p:sp>
    </p:spTree>
    <p:extLst>
      <p:ext uri="{BB962C8B-B14F-4D97-AF65-F5344CB8AC3E}">
        <p14:creationId xmlns:p14="http://schemas.microsoft.com/office/powerpoint/2010/main" val="3469487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2129D-70E7-8B30-75B1-A05BD720680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7200" dirty="0">
                <a:solidFill>
                  <a:srgbClr val="454545"/>
                </a:solidFill>
              </a:rPr>
              <a:t>What are These?</a:t>
            </a:r>
          </a:p>
        </p:txBody>
      </p:sp>
    </p:spTree>
    <p:extLst>
      <p:ext uri="{BB962C8B-B14F-4D97-AF65-F5344CB8AC3E}">
        <p14:creationId xmlns:p14="http://schemas.microsoft.com/office/powerpoint/2010/main" val="1918229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464024"/>
            <a:ext cx="6997361" cy="6052781"/>
          </a:xfrm>
        </p:spPr>
        <p:txBody>
          <a:bodyPr anchor="t">
            <a:normAutofit fontScale="70000" lnSpcReduction="20000"/>
          </a:bodyPr>
          <a:lstStyle/>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dirty="0">
              <a:latin typeface="Calibri" panose="020F0502020204030204" pitchFamily="34" charset="0"/>
              <a:ea typeface="Calibri" panose="020F0502020204030204" pitchFamily="34" charset="0"/>
            </a:endParaRPr>
          </a:p>
          <a:p>
            <a:pPr lvl="0" fontAlgn="base" hangingPunct="0">
              <a:lnSpc>
                <a:spcPct val="110000"/>
              </a:lnSpc>
            </a:pPr>
            <a:r>
              <a:rPr lang="en-GB" dirty="0"/>
              <a:t>An information sheet of the work placement identifying the aims, objectives, vision and background of the organisation, along with roles and responsibilities of the trainee youth worker whilst on placement (approx. 500-700 words).</a:t>
            </a:r>
          </a:p>
          <a:p>
            <a:pPr lvl="0" fontAlgn="base" hangingPunct="0">
              <a:lnSpc>
                <a:spcPct val="110000"/>
              </a:lnSpc>
            </a:pPr>
            <a:r>
              <a:rPr lang="en-GB" dirty="0"/>
              <a:t>A community profile (approx. 1000-1200 words).</a:t>
            </a:r>
          </a:p>
          <a:p>
            <a:pPr lvl="0" fontAlgn="base" hangingPunct="0">
              <a:lnSpc>
                <a:spcPct val="110000"/>
              </a:lnSpc>
            </a:pPr>
            <a:r>
              <a:rPr lang="en-GB" dirty="0"/>
              <a:t>An example of a needs assessment, for example NAOMIE (approx. 800-1000words).</a:t>
            </a:r>
          </a:p>
          <a:p>
            <a:pPr lvl="0" fontAlgn="base" hangingPunct="0">
              <a:lnSpc>
                <a:spcPct val="110000"/>
              </a:lnSpc>
            </a:pPr>
            <a:r>
              <a:rPr lang="en-GB" dirty="0"/>
              <a:t>An in-depth analysis of a piece of work planned and developed by the student, demonstrating its links to policy (approx. 1000-1200 words).</a:t>
            </a:r>
          </a:p>
          <a:p>
            <a:pPr lvl="0" fontAlgn="base" hangingPunct="0">
              <a:lnSpc>
                <a:spcPct val="110000"/>
              </a:lnSpc>
            </a:pPr>
            <a:r>
              <a:rPr lang="en-GB" dirty="0"/>
              <a:t>A summary of your own learning and development, linked to your professional development plan and underpinned with reference to examples from your practice and appropriate literature such as National Occupational Standards for Youth Work (approx. 800-1000 words).</a:t>
            </a:r>
          </a:p>
          <a:p>
            <a:pPr lvl="0" fontAlgn="base" hangingPunct="0">
              <a:lnSpc>
                <a:spcPct val="110000"/>
              </a:lnSpc>
            </a:pPr>
            <a:endParaRPr lang="en-GB" sz="1600" b="1" dirty="0"/>
          </a:p>
          <a:p>
            <a:pPr>
              <a:lnSpc>
                <a:spcPct val="110000"/>
              </a:lnSpc>
            </a:pPr>
            <a:endParaRPr lang="en-GB" sz="1600" dirty="0"/>
          </a:p>
        </p:txBody>
      </p:sp>
    </p:spTree>
    <p:extLst>
      <p:ext uri="{BB962C8B-B14F-4D97-AF65-F5344CB8AC3E}">
        <p14:creationId xmlns:p14="http://schemas.microsoft.com/office/powerpoint/2010/main" val="2525835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212271"/>
            <a:ext cx="6990537" cy="6427366"/>
          </a:xfrm>
        </p:spPr>
        <p:txBody>
          <a:bodyPr anchor="t">
            <a:normAutofit/>
          </a:bodyPr>
          <a:lstStyle/>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500" b="1" dirty="0"/>
              <a:t>Assessment Components 2 and </a:t>
            </a:r>
            <a:r>
              <a:rPr lang="en-GB" sz="2500" b="1" dirty="0">
                <a:solidFill>
                  <a:srgbClr val="FFFFFF"/>
                </a:solidFill>
              </a:rPr>
              <a:t>3</a:t>
            </a:r>
            <a:endParaRPr lang="en-GB" sz="2500" dirty="0">
              <a:solidFill>
                <a:srgbClr val="FFFFFF"/>
              </a:solidFill>
            </a:endParaRPr>
          </a:p>
        </p:txBody>
      </p:sp>
      <p:sp>
        <p:nvSpPr>
          <p:cNvPr id="3" name="Content Placeholder 2"/>
          <p:cNvSpPr>
            <a:spLocks noGrp="1"/>
          </p:cNvSpPr>
          <p:nvPr>
            <p:ph idx="1"/>
          </p:nvPr>
        </p:nvSpPr>
        <p:spPr>
          <a:xfrm>
            <a:off x="4169229" y="525439"/>
            <a:ext cx="7963631" cy="6121021"/>
          </a:xfrm>
        </p:spPr>
        <p:txBody>
          <a:bodyPr anchor="t">
            <a:normAutofit/>
          </a:bodyPr>
          <a:lstStyle/>
          <a:p>
            <a:r>
              <a:rPr lang="en-GB" sz="2800" b="1" dirty="0"/>
              <a:t>Assessment Component 2 – 10%</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r>
              <a:rPr lang="en-GB" sz="2800" b="1" dirty="0"/>
              <a:t> </a:t>
            </a:r>
            <a:endParaRPr lang="en-GB" sz="2800" dirty="0"/>
          </a:p>
          <a:p>
            <a:r>
              <a:rPr lang="en-GB" sz="2800" b="1" dirty="0"/>
              <a:t>Assessment Component 3 – 10%</a:t>
            </a:r>
            <a:endParaRPr lang="en-GB" sz="2800" dirty="0"/>
          </a:p>
          <a:p>
            <a:pPr lvl="1"/>
            <a:r>
              <a:rPr lang="en-GB" sz="28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1715651623"/>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35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566243967"/>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5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376" y="643467"/>
            <a:ext cx="6980830" cy="4127545"/>
          </a:xfrm>
        </p:spPr>
        <p:txBody>
          <a:bodyPr vert="horz" lIns="91440" tIns="45720" rIns="91440" bIns="0" rtlCol="0" anchor="ctr">
            <a:normAutofit/>
          </a:bodyPr>
          <a:lstStyle/>
          <a:p>
            <a:r>
              <a:rPr lang="en-US" sz="4800" dirty="0"/>
              <a:t>Final Submission Deadline</a:t>
            </a:r>
            <a:br>
              <a:rPr lang="en-US" sz="4800" dirty="0"/>
            </a:br>
            <a:endParaRPr lang="en-US" sz="4800" dirty="0"/>
          </a:p>
        </p:txBody>
      </p:sp>
      <p:sp>
        <p:nvSpPr>
          <p:cNvPr id="3" name="Content Placeholder 2"/>
          <p:cNvSpPr>
            <a:spLocks noGrp="1"/>
          </p:cNvSpPr>
          <p:nvPr>
            <p:ph idx="1"/>
          </p:nvPr>
        </p:nvSpPr>
        <p:spPr>
          <a:xfrm>
            <a:off x="4969329" y="5118231"/>
            <a:ext cx="6667499" cy="1380538"/>
          </a:xfrm>
        </p:spPr>
        <p:txBody>
          <a:bodyPr vert="horz" lIns="91440" tIns="91440" rIns="91440" bIns="91440" rtlCol="0">
            <a:noAutofit/>
          </a:bodyPr>
          <a:lstStyle/>
          <a:p>
            <a:pPr marL="0" indent="0">
              <a:buNone/>
            </a:pPr>
            <a:r>
              <a:rPr lang="en-US" sz="2800" cap="all" dirty="0"/>
              <a:t>Friday the </a:t>
            </a:r>
            <a:r>
              <a:rPr lang="en-US" cap="all" dirty="0"/>
              <a:t>1st</a:t>
            </a:r>
            <a:r>
              <a:rPr lang="en-US" sz="2800" cap="all" dirty="0"/>
              <a:t> of May 2025 by 3pm.</a:t>
            </a:r>
          </a:p>
          <a:p>
            <a:pPr marL="0" indent="0">
              <a:buNone/>
            </a:pPr>
            <a:endParaRPr lang="en-US" sz="2800" cap="all" dirty="0">
              <a:solidFill>
                <a:srgbClr val="FFFFFF"/>
              </a:solidFill>
            </a:endParaRP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29335" r="25394" b="-2"/>
          <a:stretch/>
        </p:blipFill>
        <p:spPr>
          <a:xfrm>
            <a:off x="3179" y="-2"/>
            <a:ext cx="4651117" cy="5981702"/>
          </a:xfrm>
          <a:prstGeom prst="rect">
            <a:avLst/>
          </a:prstGeom>
        </p:spPr>
      </p:pic>
    </p:spTree>
    <p:extLst>
      <p:ext uri="{BB962C8B-B14F-4D97-AF65-F5344CB8AC3E}">
        <p14:creationId xmlns:p14="http://schemas.microsoft.com/office/powerpoint/2010/main" val="2169730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p:txBody>
          <a:bodyPr>
            <a:normAutofit/>
          </a:bodyPr>
          <a:lstStyle/>
          <a:p>
            <a:r>
              <a:rPr lang="en-GB" sz="2700"/>
              <a:t>Submission Deadlines for Individual Components</a:t>
            </a:r>
            <a:br>
              <a:rPr lang="en-GB" sz="2700"/>
            </a:br>
            <a:endParaRPr lang="en-GB" sz="270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idx="1"/>
          </p:nvPr>
        </p:nvSpPr>
        <p:spPr>
          <a:xfrm>
            <a:off x="547028" y="2015734"/>
            <a:ext cx="6398299" cy="3975633"/>
          </a:xfrm>
        </p:spPr>
        <p:txBody>
          <a:bodyPr>
            <a:normAutofit fontScale="85000" lnSpcReduction="20000"/>
          </a:bodyPr>
          <a:lstStyle/>
          <a:p>
            <a:pPr>
              <a:lnSpc>
                <a:spcPct val="110000"/>
              </a:lnSpc>
            </a:pPr>
            <a:r>
              <a:rPr lang="en-GB" sz="2800" dirty="0"/>
              <a:t>Completed Final Portfolio 22</a:t>
            </a:r>
            <a:r>
              <a:rPr lang="en-GB" sz="2800" baseline="30000" dirty="0"/>
              <a:t>nd</a:t>
            </a:r>
            <a:r>
              <a:rPr lang="en-GB" sz="2800" dirty="0"/>
              <a:t> March 2023</a:t>
            </a:r>
          </a:p>
          <a:p>
            <a:pPr lvl="1">
              <a:lnSpc>
                <a:spcPct val="110000"/>
              </a:lnSpc>
            </a:pPr>
            <a:r>
              <a:rPr lang="en-GB" sz="2800" dirty="0"/>
              <a:t>Information Sheet –  </a:t>
            </a:r>
            <a:r>
              <a:rPr lang="en-GB" sz="2800" b="1" dirty="0"/>
              <a:t>5/12/24</a:t>
            </a:r>
          </a:p>
          <a:p>
            <a:pPr lvl="1">
              <a:lnSpc>
                <a:spcPct val="110000"/>
              </a:lnSpc>
            </a:pPr>
            <a:r>
              <a:rPr lang="en-GB" sz="2800" dirty="0"/>
              <a:t>Community Profile – </a:t>
            </a:r>
            <a:r>
              <a:rPr lang="en-GB" sz="2800" b="1" dirty="0"/>
              <a:t>23/01/25</a:t>
            </a:r>
          </a:p>
          <a:p>
            <a:pPr lvl="1">
              <a:lnSpc>
                <a:spcPct val="110000"/>
              </a:lnSpc>
            </a:pPr>
            <a:r>
              <a:rPr lang="en-GB" sz="2800" dirty="0"/>
              <a:t>NAOMIE – </a:t>
            </a:r>
            <a:r>
              <a:rPr lang="en-GB" sz="2800" b="1" dirty="0"/>
              <a:t>20/2/25</a:t>
            </a:r>
          </a:p>
          <a:p>
            <a:pPr lvl="1">
              <a:lnSpc>
                <a:spcPct val="110000"/>
              </a:lnSpc>
            </a:pPr>
            <a:r>
              <a:rPr lang="en-GB" sz="2800" dirty="0"/>
              <a:t>In Depth Analysis – </a:t>
            </a:r>
            <a:r>
              <a:rPr lang="en-GB" sz="2800" b="1" dirty="0"/>
              <a:t>27/3/25</a:t>
            </a:r>
          </a:p>
          <a:p>
            <a:pPr lvl="1">
              <a:lnSpc>
                <a:spcPct val="110000"/>
              </a:lnSpc>
            </a:pPr>
            <a:r>
              <a:rPr lang="en-GB" sz="2800" dirty="0"/>
              <a:t>A Summary of Learning – </a:t>
            </a:r>
            <a:r>
              <a:rPr lang="en-GB" sz="2800" b="1" dirty="0"/>
              <a:t>01/5/25</a:t>
            </a:r>
          </a:p>
          <a:p>
            <a:pPr lvl="1">
              <a:lnSpc>
                <a:spcPct val="110000"/>
              </a:lnSpc>
            </a:pPr>
            <a:endParaRPr lang="en-GB" sz="2400" dirty="0"/>
          </a:p>
          <a:p>
            <a:pPr lvl="1">
              <a:lnSpc>
                <a:spcPct val="110000"/>
              </a:lnSpc>
            </a:pPr>
            <a:endParaRPr lang="en-GB" sz="2400" dirty="0"/>
          </a:p>
          <a:p>
            <a:pPr marL="457200" lvl="1" indent="0">
              <a:lnSpc>
                <a:spcPct val="110000"/>
              </a:lnSpc>
              <a:buNone/>
            </a:pPr>
            <a:r>
              <a:rPr lang="en-GB" sz="2400" dirty="0"/>
              <a:t>See previous slides for full description of assessment components the above is a brief description of them. </a:t>
            </a:r>
          </a:p>
        </p:txBody>
      </p:sp>
      <p:pic>
        <p:nvPicPr>
          <p:cNvPr id="7" name="Graphic 6" descr="Daily Calendar">
            <a:extLst>
              <a:ext uri="{FF2B5EF4-FFF2-40B4-BE49-F238E27FC236}">
                <a16:creationId xmlns:a16="http://schemas.microsoft.com/office/drawing/2014/main" id="{5993B24A-A42C-EE4E-B1C6-6DB43D0D72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00414" y="2015734"/>
            <a:ext cx="3450613" cy="3450613"/>
          </a:xfrm>
          <a:prstGeom prst="rect">
            <a:avLst/>
          </a:prstGeom>
        </p:spPr>
      </p:pic>
    </p:spTree>
    <p:extLst>
      <p:ext uri="{BB962C8B-B14F-4D97-AF65-F5344CB8AC3E}">
        <p14:creationId xmlns:p14="http://schemas.microsoft.com/office/powerpoint/2010/main" val="242829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B827-5EE5-0303-8245-760A1C5C2EA4}"/>
              </a:ext>
            </a:extLst>
          </p:cNvPr>
          <p:cNvSpPr>
            <a:spLocks noGrp="1"/>
          </p:cNvSpPr>
          <p:nvPr>
            <p:ph type="title"/>
          </p:nvPr>
        </p:nvSpPr>
        <p:spPr/>
        <p:txBody>
          <a:bodyPr/>
          <a:lstStyle/>
          <a:p>
            <a:r>
              <a:rPr lang="en-GB" dirty="0"/>
              <a:t>Additional ‘Behind the Scenes’ work required for the portfolio. </a:t>
            </a:r>
          </a:p>
        </p:txBody>
      </p:sp>
      <p:sp>
        <p:nvSpPr>
          <p:cNvPr id="3" name="Content Placeholder 2">
            <a:extLst>
              <a:ext uri="{FF2B5EF4-FFF2-40B4-BE49-F238E27FC236}">
                <a16:creationId xmlns:a16="http://schemas.microsoft.com/office/drawing/2014/main" id="{73AE10B6-26DE-D631-1A6F-F31AAE47E956}"/>
              </a:ext>
            </a:extLst>
          </p:cNvPr>
          <p:cNvSpPr>
            <a:spLocks noGrp="1"/>
          </p:cNvSpPr>
          <p:nvPr>
            <p:ph idx="1"/>
          </p:nvPr>
        </p:nvSpPr>
        <p:spPr>
          <a:xfrm>
            <a:off x="680357" y="2015732"/>
            <a:ext cx="10983686" cy="3889768"/>
          </a:xfrm>
        </p:spPr>
        <p:txBody>
          <a:bodyPr>
            <a:normAutofit fontScale="85000" lnSpcReduction="20000"/>
          </a:bodyPr>
          <a:lstStyle/>
          <a:p>
            <a:r>
              <a:rPr lang="en-GB" dirty="0"/>
              <a:t>The fieldwork module spans two semesters, which means it starts now and ends at the end of the academic year. Student need to be mindful that they cannot put this to one side or ‘park’ this module to focus on the other modules. </a:t>
            </a:r>
          </a:p>
          <a:p>
            <a:r>
              <a:rPr lang="en-GB" dirty="0"/>
              <a:t>Student need to learn to manage the portfolio alongside the other modules being taught and to ‘chip away’ at the work required throughout the academic year.  This is why there is a suggested deadline schedule as part of this module.</a:t>
            </a:r>
          </a:p>
          <a:p>
            <a:r>
              <a:rPr lang="en-GB" dirty="0"/>
              <a:t>In addition to the portfolio sections that require engagement in reading and writing, the student also needs to manage the supervisor process, which involves writing reflective accounts, and providing any other further evidence that the line manager asks to see. For example, risk assessments and session plans.</a:t>
            </a:r>
          </a:p>
          <a:p>
            <a:r>
              <a:rPr lang="en-GB" dirty="0"/>
              <a:t>The student also needs to manage the supervision process which needs to span the entire duration of the placement – so from now until you complete your hours and other placement requirements.    </a:t>
            </a:r>
          </a:p>
        </p:txBody>
      </p:sp>
    </p:spTree>
    <p:extLst>
      <p:ext uri="{BB962C8B-B14F-4D97-AF65-F5344CB8AC3E}">
        <p14:creationId xmlns:p14="http://schemas.microsoft.com/office/powerpoint/2010/main" val="4146593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F8C3E-7AEF-91D4-972C-A9E1A8C81710}"/>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dirty="0"/>
              <a:t>RECAP and Moving on…..</a:t>
            </a:r>
          </a:p>
        </p:txBody>
      </p:sp>
      <p:pic>
        <p:nvPicPr>
          <p:cNvPr id="45" name="Graphic 44" descr="Chevron Arrows">
            <a:extLst>
              <a:ext uri="{FF2B5EF4-FFF2-40B4-BE49-F238E27FC236}">
                <a16:creationId xmlns:a16="http://schemas.microsoft.com/office/drawing/2014/main" id="{38E95CA7-C6FF-8FE6-6A55-9F1B1685AF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1303574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391886"/>
            <a:ext cx="2727813" cy="5393871"/>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191000" y="228600"/>
            <a:ext cx="7498307" cy="6047014"/>
          </a:xfrm>
        </p:spPr>
        <p:txBody>
          <a:bodyPr anchor="t">
            <a:normAutofit fontScale="62500" lnSpcReduction="20000"/>
          </a:bodyPr>
          <a:lstStyle/>
          <a:p>
            <a:pPr lvl="0" fontAlgn="base" hangingPunct="0">
              <a:lnSpc>
                <a:spcPct val="110000"/>
              </a:lnSpc>
            </a:pPr>
            <a:r>
              <a:rPr lang="en-GB" sz="3800" dirty="0"/>
              <a:t>An information sheet of the work placement identifying the aims, objectives, vision and background of the organisation, along with roles and responsibilities of the trainee youth worker whilst on placement.</a:t>
            </a:r>
          </a:p>
          <a:p>
            <a:pPr lvl="0" fontAlgn="base" hangingPunct="0">
              <a:lnSpc>
                <a:spcPct val="110000"/>
              </a:lnSpc>
            </a:pPr>
            <a:r>
              <a:rPr lang="en-GB" sz="3800" dirty="0"/>
              <a:t>A community profile.</a:t>
            </a:r>
          </a:p>
          <a:p>
            <a:pPr lvl="0" fontAlgn="base" hangingPunct="0">
              <a:lnSpc>
                <a:spcPct val="110000"/>
              </a:lnSpc>
            </a:pPr>
            <a:r>
              <a:rPr lang="en-GB" sz="3800" dirty="0"/>
              <a:t>An example of a needs assessment, for example NAOMIE.</a:t>
            </a:r>
          </a:p>
          <a:p>
            <a:pPr lvl="0" fontAlgn="base" hangingPunct="0">
              <a:lnSpc>
                <a:spcPct val="110000"/>
              </a:lnSpc>
            </a:pPr>
            <a:r>
              <a:rPr lang="en-GB" sz="3800" dirty="0"/>
              <a:t>An in-depth analysis of a piece of work planned and developed by the student, demonstrating its links to policy.</a:t>
            </a:r>
          </a:p>
          <a:p>
            <a:pPr lvl="0" fontAlgn="base" hangingPunct="0">
              <a:lnSpc>
                <a:spcPct val="110000"/>
              </a:lnSpc>
            </a:pPr>
            <a:r>
              <a:rPr lang="en-GB" sz="3800" dirty="0"/>
              <a:t>A summary of your own learning and development, linked to your professional development plan and underpinned with reference to examples from your practice and appropriate literature such as National Occupational Standards for Youth Work</a:t>
            </a:r>
            <a:r>
              <a:rPr lang="en-GB" sz="2000" dirty="0"/>
              <a:t>.</a:t>
            </a:r>
          </a:p>
          <a:p>
            <a:pPr>
              <a:lnSpc>
                <a:spcPct val="110000"/>
              </a:lnSpc>
            </a:pPr>
            <a:endParaRPr lang="en-GB" sz="1900" dirty="0"/>
          </a:p>
        </p:txBody>
      </p:sp>
    </p:spTree>
    <p:extLst>
      <p:ext uri="{BB962C8B-B14F-4D97-AF65-F5344CB8AC3E}">
        <p14:creationId xmlns:p14="http://schemas.microsoft.com/office/powerpoint/2010/main" val="1405497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3658495"/>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3200" dirty="0"/>
              <a:t>An information sheet of the work placement identifying the aims, objectives, vision and background of the organisation, along with roles and responsibilities of the trainee youth worker whilst on placement.</a:t>
            </a:r>
          </a:p>
          <a:p>
            <a:pPr marL="0" indent="0">
              <a:lnSpc>
                <a:spcPct val="110000"/>
              </a:lnSpc>
              <a:buNone/>
            </a:pPr>
            <a:endParaRPr lang="en-GB" sz="1900" dirty="0"/>
          </a:p>
        </p:txBody>
      </p:sp>
    </p:spTree>
    <p:extLst>
      <p:ext uri="{BB962C8B-B14F-4D97-AF65-F5344CB8AC3E}">
        <p14:creationId xmlns:p14="http://schemas.microsoft.com/office/powerpoint/2010/main" val="3711419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Examples</a:t>
            </a:r>
          </a:p>
        </p:txBody>
      </p:sp>
      <p:pic>
        <p:nvPicPr>
          <p:cNvPr id="4" name="Picture 2">
            <a:extLst>
              <a:ext uri="{FF2B5EF4-FFF2-40B4-BE49-F238E27FC236}">
                <a16:creationId xmlns:a16="http://schemas.microsoft.com/office/drawing/2014/main" id="{E7F9A61B-6F9B-B6C5-AA39-E3B1FFB2B8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06054" y="1825625"/>
            <a:ext cx="2779892" cy="36401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019CD1FF-E525-CC9C-BE8A-B72D91C9D54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87482" y="486823"/>
            <a:ext cx="3321855"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8834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C189-7EEF-6401-425C-AC221EBC1389}"/>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dirty="0"/>
              <a:t>Examples</a:t>
            </a:r>
          </a:p>
        </p:txBody>
      </p:sp>
      <p:pic>
        <p:nvPicPr>
          <p:cNvPr id="4" name="Picture 2">
            <a:extLst>
              <a:ext uri="{FF2B5EF4-FFF2-40B4-BE49-F238E27FC236}">
                <a16:creationId xmlns:a16="http://schemas.microsoft.com/office/drawing/2014/main" id="{3F378DB5-6859-1E35-9674-951258D6240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92011" y="1825625"/>
            <a:ext cx="2407978" cy="36401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D8105C22-9F86-0F33-388C-2FEDAE15FE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9114" y="486823"/>
            <a:ext cx="3630866"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871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C0DB-20E1-503A-5712-E2DDA83DC51F}"/>
              </a:ext>
            </a:extLst>
          </p:cNvPr>
          <p:cNvSpPr>
            <a:spLocks noGrp="1"/>
          </p:cNvSpPr>
          <p:nvPr>
            <p:ph type="title"/>
          </p:nvPr>
        </p:nvSpPr>
        <p:spPr/>
        <p:txBody>
          <a:bodyPr>
            <a:normAutofit/>
          </a:bodyPr>
          <a:lstStyle/>
          <a:p>
            <a:r>
              <a:rPr lang="en-GB" dirty="0"/>
              <a:t>Examples</a:t>
            </a:r>
          </a:p>
        </p:txBody>
      </p:sp>
      <p:sp>
        <p:nvSpPr>
          <p:cNvPr id="9" name="Content Placeholder 8">
            <a:extLst>
              <a:ext uri="{FF2B5EF4-FFF2-40B4-BE49-F238E27FC236}">
                <a16:creationId xmlns:a16="http://schemas.microsoft.com/office/drawing/2014/main" id="{22419D94-10B1-1D3C-63F9-D7A17D7922E3}"/>
              </a:ext>
            </a:extLst>
          </p:cNvPr>
          <p:cNvSpPr>
            <a:spLocks noGrp="1"/>
          </p:cNvSpPr>
          <p:nvPr>
            <p:ph idx="1"/>
          </p:nvPr>
        </p:nvSpPr>
        <p:spPr>
          <a:xfrm>
            <a:off x="1451579" y="2015732"/>
            <a:ext cx="4174339" cy="3450613"/>
          </a:xfrm>
        </p:spPr>
        <p:txBody>
          <a:bodyPr>
            <a:normAutofit/>
          </a:bodyPr>
          <a:lstStyle/>
          <a:p>
            <a:r>
              <a:rPr lang="en-US" dirty="0"/>
              <a:t>You can be creative in your design.</a:t>
            </a:r>
          </a:p>
        </p:txBody>
      </p:sp>
      <p:pic>
        <p:nvPicPr>
          <p:cNvPr id="4" name="Picture 2">
            <a:extLst>
              <a:ext uri="{FF2B5EF4-FFF2-40B4-BE49-F238E27FC236}">
                <a16:creationId xmlns:a16="http://schemas.microsoft.com/office/drawing/2014/main" id="{776158A6-2E3E-81A1-8D22-014B56C549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 b="498"/>
          <a:stretch/>
        </p:blipFill>
        <p:spPr bwMode="auto">
          <a:xfrm>
            <a:off x="6088521" y="2043541"/>
            <a:ext cx="2410182" cy="33898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52DD95DB-F66D-312C-5875-226A92C320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5" r="-6" b="-6"/>
          <a:stretch/>
        </p:blipFill>
        <p:spPr bwMode="auto">
          <a:xfrm>
            <a:off x="8666054" y="2063202"/>
            <a:ext cx="2388799" cy="33597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9226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5970-09A0-71D7-8700-847C189E7F90}"/>
              </a:ext>
            </a:extLst>
          </p:cNvPr>
          <p:cNvSpPr>
            <a:spLocks noGrp="1"/>
          </p:cNvSpPr>
          <p:nvPr>
            <p:ph type="title"/>
          </p:nvPr>
        </p:nvSpPr>
        <p:spPr>
          <a:xfrm>
            <a:off x="1451580" y="804519"/>
            <a:ext cx="3525184" cy="1049235"/>
          </a:xfrm>
        </p:spPr>
        <p:txBody>
          <a:bodyPr>
            <a:normAutofit/>
          </a:bodyPr>
          <a:lstStyle/>
          <a:p>
            <a:r>
              <a:rPr lang="en-GB" dirty="0"/>
              <a:t>Examples</a:t>
            </a:r>
          </a:p>
        </p:txBody>
      </p:sp>
      <p:pic>
        <p:nvPicPr>
          <p:cNvPr id="4" name="Picture 2">
            <a:extLst>
              <a:ext uri="{FF2B5EF4-FFF2-40B4-BE49-F238E27FC236}">
                <a16:creationId xmlns:a16="http://schemas.microsoft.com/office/drawing/2014/main" id="{D417D0A0-5E3C-96C8-2F3E-0EA7032ABB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62" r="9381" b="2"/>
          <a:stretch/>
        </p:blipFill>
        <p:spPr bwMode="auto">
          <a:xfrm>
            <a:off x="6094411" y="1116346"/>
            <a:ext cx="2328669" cy="386510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CEBA6B96-DBD9-098C-ADE0-0DFC1E3E13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 b="27527"/>
          <a:stretch/>
        </p:blipFill>
        <p:spPr bwMode="auto">
          <a:xfrm>
            <a:off x="8586806" y="1124571"/>
            <a:ext cx="2328670" cy="23855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F122CF17-E069-42D7-10C2-C3AA482F90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97" r="-4" b="36893"/>
          <a:stretch/>
        </p:blipFill>
        <p:spPr bwMode="auto">
          <a:xfrm>
            <a:off x="8582871" y="3682478"/>
            <a:ext cx="2332302" cy="13057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7205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723900"/>
            <a:ext cx="2727813" cy="5100703"/>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5400" b="0" i="0" dirty="0">
                <a:effectLst/>
              </a:rPr>
              <a:t>A community profile. </a:t>
            </a:r>
          </a:p>
          <a:p>
            <a:pPr marL="0" indent="0">
              <a:lnSpc>
                <a:spcPct val="110000"/>
              </a:lnSpc>
              <a:buNone/>
            </a:pPr>
            <a:endParaRPr lang="en-GB" sz="1900" dirty="0"/>
          </a:p>
        </p:txBody>
      </p:sp>
      <p:pic>
        <p:nvPicPr>
          <p:cNvPr id="5" name="Picture 6" descr="Image result for Community Planning">
            <a:extLst>
              <a:ext uri="{FF2B5EF4-FFF2-40B4-BE49-F238E27FC236}">
                <a16:creationId xmlns:a16="http://schemas.microsoft.com/office/drawing/2014/main" id="{33942C08-CBE8-50BE-5B09-B611789C1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03" y="2461260"/>
            <a:ext cx="4524375"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207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6623" y="804520"/>
            <a:ext cx="2830940" cy="1049235"/>
          </a:xfrm>
        </p:spPr>
        <p:txBody>
          <a:bodyPr vert="horz" lIns="91440" tIns="45720" rIns="91440" bIns="0" rtlCol="0">
            <a:normAutofit/>
          </a:bodyPr>
          <a:lstStyle/>
          <a:p>
            <a:r>
              <a:rPr lang="en-US" dirty="0"/>
              <a:t>Examples</a:t>
            </a:r>
          </a:p>
        </p:txBody>
      </p:sp>
      <p:sp>
        <p:nvSpPr>
          <p:cNvPr id="6199" name="Content Placeholder 6198">
            <a:extLst>
              <a:ext uri="{FF2B5EF4-FFF2-40B4-BE49-F238E27FC236}">
                <a16:creationId xmlns:a16="http://schemas.microsoft.com/office/drawing/2014/main" id="{76663C3F-61CC-EC2E-A7E6-FFBE5D0EB679}"/>
              </a:ext>
            </a:extLst>
          </p:cNvPr>
          <p:cNvSpPr>
            <a:spLocks noGrp="1"/>
          </p:cNvSpPr>
          <p:nvPr>
            <p:ph idx="1"/>
          </p:nvPr>
        </p:nvSpPr>
        <p:spPr>
          <a:xfrm>
            <a:off x="656624" y="2015732"/>
            <a:ext cx="2828026" cy="3287567"/>
          </a:xfrm>
        </p:spPr>
        <p:txBody>
          <a:bodyPr>
            <a:normAutofit/>
          </a:bodyPr>
          <a:lstStyle/>
          <a:p>
            <a:r>
              <a:rPr lang="en-US" sz="3200" dirty="0"/>
              <a:t>Community Profile</a:t>
            </a:r>
          </a:p>
        </p:txBody>
      </p:sp>
      <p:pic>
        <p:nvPicPr>
          <p:cNvPr id="4" name="Picture 2">
            <a:extLst>
              <a:ext uri="{FF2B5EF4-FFF2-40B4-BE49-F238E27FC236}">
                <a16:creationId xmlns:a16="http://schemas.microsoft.com/office/drawing/2014/main" id="{AFA0ED52-5221-D09B-27ED-32F52A5256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2" r="19667" b="-1"/>
          <a:stretch/>
        </p:blipFill>
        <p:spPr bwMode="auto">
          <a:xfrm>
            <a:off x="4615683" y="1122808"/>
            <a:ext cx="3880765" cy="385864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333D766D-EAE7-5457-9EED-528CCE75FF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14" r="20278" b="-6"/>
          <a:stretch/>
        </p:blipFill>
        <p:spPr bwMode="auto">
          <a:xfrm>
            <a:off x="8663686" y="1124571"/>
            <a:ext cx="2251790" cy="2216222"/>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C7914A62-2112-EA5B-5BA3-6A4B0396CD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735" r="-5" b="-5"/>
          <a:stretch/>
        </p:blipFill>
        <p:spPr bwMode="auto">
          <a:xfrm>
            <a:off x="8660174" y="3506448"/>
            <a:ext cx="2255303" cy="147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35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642258"/>
            <a:ext cx="2727813" cy="518234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4000" dirty="0"/>
              <a:t>A NAMOIE MODEL OF PLANNING</a:t>
            </a:r>
            <a:r>
              <a:rPr lang="en-GB" sz="4000" b="0" i="0" dirty="0">
                <a:effectLst/>
              </a:rPr>
              <a:t>. </a:t>
            </a:r>
          </a:p>
          <a:p>
            <a:pPr marL="0" indent="0">
              <a:lnSpc>
                <a:spcPct val="110000"/>
              </a:lnSpc>
              <a:buNone/>
            </a:pPr>
            <a:endParaRPr lang="en-GB" sz="1900" dirty="0"/>
          </a:p>
        </p:txBody>
      </p:sp>
      <p:pic>
        <p:nvPicPr>
          <p:cNvPr id="3074" name="Picture 2" descr="Image result for naomie model planning youth work">
            <a:extLst>
              <a:ext uri="{FF2B5EF4-FFF2-40B4-BE49-F238E27FC236}">
                <a16:creationId xmlns:a16="http://schemas.microsoft.com/office/drawing/2014/main" id="{B4AA584E-341C-2512-2E39-2D2C12E4C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6179" y="1643743"/>
            <a:ext cx="5249780" cy="4120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815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2088E-DDD6-847A-034C-1D9ECF057699}"/>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NAOMIE Model of Planning</a:t>
            </a:r>
            <a:endParaRPr lang="en-US" sz="3600" dirty="0"/>
          </a:p>
        </p:txBody>
      </p:sp>
      <p:pic>
        <p:nvPicPr>
          <p:cNvPr id="1026" name="Picture 2">
            <a:extLst>
              <a:ext uri="{FF2B5EF4-FFF2-40B4-BE49-F238E27FC236}">
                <a16:creationId xmlns:a16="http://schemas.microsoft.com/office/drawing/2014/main" id="{5FCB27F8-504E-E0DE-F5E6-0B61BBC7407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4730948" y="1825625"/>
            <a:ext cx="2730103" cy="36401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6148338-12BE-5C55-8603-E73B6BC96C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5232"/>
          <a:stretch/>
        </p:blipFill>
        <p:spPr bwMode="auto">
          <a:xfrm>
            <a:off x="7858342" y="729019"/>
            <a:ext cx="3692411" cy="4665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5220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59921727-3CB7-F65C-A4EF-D86CD4A575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799" r="1" b="7805"/>
          <a:stretch/>
        </p:blipFill>
        <p:spPr bwMode="auto">
          <a:xfrm>
            <a:off x="2" y="10"/>
            <a:ext cx="609440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7E562CCA-04A7-B4F2-4246-5420F7D15D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0" r="7749"/>
          <a:stretch/>
        </p:blipFill>
        <p:spPr bwMode="auto">
          <a:xfrm>
            <a:off x="6096051" y="10"/>
            <a:ext cx="609440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A0C51AA-AE12-A789-589E-361290FC24E8}"/>
              </a:ext>
            </a:extLst>
          </p:cNvPr>
          <p:cNvSpPr>
            <a:spLocks noGrp="1"/>
          </p:cNvSpPr>
          <p:nvPr>
            <p:ph type="title"/>
          </p:nvPr>
        </p:nvSpPr>
        <p:spPr>
          <a:xfrm>
            <a:off x="1289027" y="4727606"/>
            <a:ext cx="9608678" cy="744349"/>
          </a:xfrm>
        </p:spPr>
        <p:txBody>
          <a:bodyPr vert="horz" lIns="91440" tIns="45720" rIns="91440" bIns="0" rtlCol="0" anchor="b">
            <a:normAutofit/>
          </a:bodyPr>
          <a:lstStyle/>
          <a:p>
            <a:pPr algn="ctr"/>
            <a:r>
              <a:rPr lang="en-US" sz="4400">
                <a:solidFill>
                  <a:srgbClr val="FFFFFE"/>
                </a:solidFill>
              </a:rPr>
              <a:t> NAOMIE</a:t>
            </a:r>
          </a:p>
        </p:txBody>
      </p:sp>
    </p:spTree>
    <p:extLst>
      <p:ext uri="{BB962C8B-B14F-4D97-AF65-F5344CB8AC3E}">
        <p14:creationId xmlns:p14="http://schemas.microsoft.com/office/powerpoint/2010/main" val="26773511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0"/>
            <a:ext cx="2727813" cy="587828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6"/>
            <a:ext cx="7262431" cy="6179023"/>
          </a:xfrm>
        </p:spPr>
        <p:txBody>
          <a:bodyPr anchor="t">
            <a:normAutofit/>
          </a:bodyPr>
          <a:lstStyle/>
          <a:p>
            <a:pPr lvl="0" fontAlgn="base" hangingPunct="0">
              <a:lnSpc>
                <a:spcPct val="110000"/>
              </a:lnSpc>
            </a:pPr>
            <a:r>
              <a:rPr lang="en-GB" sz="3800" dirty="0"/>
              <a:t>An in-depth analysis of a piece of work planned and developed by the student, demonstrating its links to policy.</a:t>
            </a:r>
          </a:p>
          <a:p>
            <a:pPr marL="0" indent="0">
              <a:lnSpc>
                <a:spcPct val="110000"/>
              </a:lnSpc>
              <a:buNone/>
            </a:pPr>
            <a:endParaRPr lang="en-GB" sz="1900" dirty="0"/>
          </a:p>
        </p:txBody>
      </p:sp>
    </p:spTree>
    <p:extLst>
      <p:ext uri="{BB962C8B-B14F-4D97-AF65-F5344CB8AC3E}">
        <p14:creationId xmlns:p14="http://schemas.microsoft.com/office/powerpoint/2010/main" val="2779659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128" name="Picture 8">
            <a:extLst>
              <a:ext uri="{FF2B5EF4-FFF2-40B4-BE49-F238E27FC236}">
                <a16:creationId xmlns:a16="http://schemas.microsoft.com/office/drawing/2014/main" id="{4F8B5B48-9612-D138-405C-104EC7E7B3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949" r="33152" b="1"/>
          <a:stretch/>
        </p:blipFill>
        <p:spPr bwMode="auto">
          <a:xfrm>
            <a:off x="5718604" y="1106133"/>
            <a:ext cx="1980590" cy="385796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4C914CC6-B517-1CCB-5167-96BC7B76D3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99" r="28892" b="3"/>
          <a:stretch/>
        </p:blipFill>
        <p:spPr bwMode="auto">
          <a:xfrm>
            <a:off x="3404319" y="1122808"/>
            <a:ext cx="1980590" cy="385796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8493F979-923A-D237-1A3D-2FC12C5763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51" r="30380" b="1"/>
          <a:stretch/>
        </p:blipFill>
        <p:spPr bwMode="auto">
          <a:xfrm>
            <a:off x="1153691" y="1122808"/>
            <a:ext cx="1980590" cy="3857960"/>
          </a:xfrm>
          <a:prstGeom prst="rect">
            <a:avLst/>
          </a:prstGeom>
          <a:noFill/>
          <a:extLst>
            <a:ext uri="{909E8E84-426E-40DD-AFC4-6F175D3DCCD1}">
              <a14:hiddenFill xmlns:a14="http://schemas.microsoft.com/office/drawing/2010/main">
                <a:solidFill>
                  <a:srgbClr val="FFFFFF"/>
                </a:solidFill>
              </a14:hiddenFill>
            </a:ext>
          </a:extLst>
        </p:spPr>
      </p:pic>
      <p:sp>
        <p:nvSpPr>
          <p:cNvPr id="5158" name="Content Placeholder 5157">
            <a:extLst>
              <a:ext uri="{FF2B5EF4-FFF2-40B4-BE49-F238E27FC236}">
                <a16:creationId xmlns:a16="http://schemas.microsoft.com/office/drawing/2014/main" id="{CA00D2BF-D6E2-7F6F-8A56-EBB857BD7372}"/>
              </a:ext>
            </a:extLst>
          </p:cNvPr>
          <p:cNvSpPr>
            <a:spLocks noGrp="1"/>
          </p:cNvSpPr>
          <p:nvPr>
            <p:ph idx="1"/>
          </p:nvPr>
        </p:nvSpPr>
        <p:spPr>
          <a:xfrm>
            <a:off x="8669416" y="2015732"/>
            <a:ext cx="2864820" cy="3287567"/>
          </a:xfrm>
        </p:spPr>
        <p:txBody>
          <a:bodyPr>
            <a:normAutofit/>
          </a:bodyPr>
          <a:lstStyle/>
          <a:p>
            <a:pPr marL="0" indent="0">
              <a:buNone/>
            </a:pPr>
            <a:endParaRPr lang="en-US" dirty="0"/>
          </a:p>
        </p:txBody>
      </p:sp>
    </p:spTree>
    <p:extLst>
      <p:ext uri="{BB962C8B-B14F-4D97-AF65-F5344CB8AC3E}">
        <p14:creationId xmlns:p14="http://schemas.microsoft.com/office/powerpoint/2010/main" val="492095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68730"/>
            <a:ext cx="2727813" cy="5666014"/>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6"/>
            <a:ext cx="7262431" cy="6179023"/>
          </a:xfrm>
        </p:spPr>
        <p:txBody>
          <a:bodyPr anchor="t">
            <a:normAutofit/>
          </a:bodyPr>
          <a:lstStyle/>
          <a:p>
            <a:pPr lvl="0" fontAlgn="base" hangingPunct="0">
              <a:lnSpc>
                <a:spcPct val="110000"/>
              </a:lnSpc>
            </a:pPr>
            <a:r>
              <a:rPr lang="en-GB" sz="3800" dirty="0"/>
              <a:t>A summary of your own learning and development, linked to your professional development plan and underpinned with reference to examples from your practice and appropriate literature such as National Occupational Standards for Youth Work</a:t>
            </a:r>
            <a:r>
              <a:rPr lang="en-GB" sz="2000" dirty="0"/>
              <a:t>.</a:t>
            </a:r>
          </a:p>
          <a:p>
            <a:pPr>
              <a:lnSpc>
                <a:spcPct val="110000"/>
              </a:lnSpc>
            </a:pPr>
            <a:endParaRPr lang="en-GB" sz="1900" dirty="0"/>
          </a:p>
        </p:txBody>
      </p:sp>
    </p:spTree>
    <p:extLst>
      <p:ext uri="{BB962C8B-B14F-4D97-AF65-F5344CB8AC3E}">
        <p14:creationId xmlns:p14="http://schemas.microsoft.com/office/powerpoint/2010/main" val="4094825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4F-813E-E6C9-84E2-205821B8B57F}"/>
              </a:ext>
            </a:extLst>
          </p:cNvPr>
          <p:cNvSpPr>
            <a:spLocks noGrp="1"/>
          </p:cNvSpPr>
          <p:nvPr>
            <p:ph type="title"/>
          </p:nvPr>
        </p:nvSpPr>
        <p:spPr>
          <a:xfrm>
            <a:off x="1451580" y="804519"/>
            <a:ext cx="3525184" cy="1049235"/>
          </a:xfrm>
        </p:spPr>
        <p:txBody>
          <a:bodyPr>
            <a:normAutofit/>
          </a:bodyPr>
          <a:lstStyle/>
          <a:p>
            <a:r>
              <a:rPr lang="en-GB" dirty="0"/>
              <a:t>Essay Format</a:t>
            </a:r>
          </a:p>
        </p:txBody>
      </p:sp>
      <p:sp>
        <p:nvSpPr>
          <p:cNvPr id="8202" name="Content Placeholder 8201">
            <a:extLst>
              <a:ext uri="{FF2B5EF4-FFF2-40B4-BE49-F238E27FC236}">
                <a16:creationId xmlns:a16="http://schemas.microsoft.com/office/drawing/2014/main" id="{D39E059A-D4D8-40C3-7D6B-70A4CDB53963}"/>
              </a:ext>
            </a:extLst>
          </p:cNvPr>
          <p:cNvSpPr>
            <a:spLocks noGrp="1"/>
          </p:cNvSpPr>
          <p:nvPr>
            <p:ph idx="1"/>
          </p:nvPr>
        </p:nvSpPr>
        <p:spPr>
          <a:xfrm>
            <a:off x="1451580" y="2015732"/>
            <a:ext cx="3525184" cy="3450613"/>
          </a:xfrm>
        </p:spPr>
        <p:txBody>
          <a:bodyPr>
            <a:normAutofit/>
          </a:bodyPr>
          <a:lstStyle/>
          <a:p>
            <a:endParaRPr lang="en-US" dirty="0"/>
          </a:p>
        </p:txBody>
      </p:sp>
      <p:pic>
        <p:nvPicPr>
          <p:cNvPr id="8198" name="Picture 6" descr="Image result for essay">
            <a:extLst>
              <a:ext uri="{FF2B5EF4-FFF2-40B4-BE49-F238E27FC236}">
                <a16:creationId xmlns:a16="http://schemas.microsoft.com/office/drawing/2014/main" id="{3175AA77-9E3C-E2A2-9D3E-8CECDCE44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41" r="9983" b="2"/>
          <a:stretch/>
        </p:blipFill>
        <p:spPr bwMode="auto">
          <a:xfrm>
            <a:off x="6094411" y="1116346"/>
            <a:ext cx="2328669" cy="3865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essay">
            <a:extLst>
              <a:ext uri="{FF2B5EF4-FFF2-40B4-BE49-F238E27FC236}">
                <a16:creationId xmlns:a16="http://schemas.microsoft.com/office/drawing/2014/main" id="{9D26DBD2-E735-1B25-15DD-75B590D76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0" r="7755" b="2"/>
          <a:stretch/>
        </p:blipFill>
        <p:spPr bwMode="auto">
          <a:xfrm>
            <a:off x="8586806" y="1116345"/>
            <a:ext cx="2328670" cy="3865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685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PDP Examples</a:t>
            </a:r>
          </a:p>
        </p:txBody>
      </p:sp>
      <p:pic>
        <p:nvPicPr>
          <p:cNvPr id="7" name="Content Placeholder 6">
            <a:extLst>
              <a:ext uri="{FF2B5EF4-FFF2-40B4-BE49-F238E27FC236}">
                <a16:creationId xmlns:a16="http://schemas.microsoft.com/office/drawing/2014/main" id="{E98E3F92-B015-4EAE-014F-EBF92CDCB818}"/>
              </a:ext>
            </a:extLst>
          </p:cNvPr>
          <p:cNvPicPr>
            <a:picLocks noGrp="1" noChangeAspect="1"/>
          </p:cNvPicPr>
          <p:nvPr>
            <p:ph idx="1"/>
          </p:nvPr>
        </p:nvPicPr>
        <p:blipFill>
          <a:blip r:embed="rId2"/>
          <a:stretch>
            <a:fillRect/>
          </a:stretch>
        </p:blipFill>
        <p:spPr>
          <a:xfrm>
            <a:off x="3365896" y="1066800"/>
            <a:ext cx="8314475" cy="4398963"/>
          </a:xfrm>
          <a:prstGeom prst="rect">
            <a:avLst/>
          </a:prstGeom>
        </p:spPr>
      </p:pic>
    </p:spTree>
    <p:extLst>
      <p:ext uri="{BB962C8B-B14F-4D97-AF65-F5344CB8AC3E}">
        <p14:creationId xmlns:p14="http://schemas.microsoft.com/office/powerpoint/2010/main" val="3651862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A7B-C379-3C7A-7E18-1C726C9104A4}"/>
              </a:ext>
            </a:extLst>
          </p:cNvPr>
          <p:cNvSpPr>
            <a:spLocks noGrp="1"/>
          </p:cNvSpPr>
          <p:nvPr>
            <p:ph type="title"/>
          </p:nvPr>
        </p:nvSpPr>
        <p:spPr/>
        <p:txBody>
          <a:bodyPr/>
          <a:lstStyle/>
          <a:p>
            <a:r>
              <a:rPr lang="en-GB" dirty="0"/>
              <a:t>NOS Evidence Matrix Example</a:t>
            </a:r>
          </a:p>
        </p:txBody>
      </p:sp>
      <p:pic>
        <p:nvPicPr>
          <p:cNvPr id="5" name="Content Placeholder 4">
            <a:extLst>
              <a:ext uri="{FF2B5EF4-FFF2-40B4-BE49-F238E27FC236}">
                <a16:creationId xmlns:a16="http://schemas.microsoft.com/office/drawing/2014/main" id="{60ED172C-2E34-4F10-6250-278C0B5C8373}"/>
              </a:ext>
            </a:extLst>
          </p:cNvPr>
          <p:cNvPicPr>
            <a:picLocks noGrp="1" noChangeAspect="1"/>
          </p:cNvPicPr>
          <p:nvPr>
            <p:ph idx="1"/>
          </p:nvPr>
        </p:nvPicPr>
        <p:blipFill>
          <a:blip r:embed="rId2"/>
          <a:stretch>
            <a:fillRect/>
          </a:stretch>
        </p:blipFill>
        <p:spPr>
          <a:xfrm>
            <a:off x="1643743" y="1556656"/>
            <a:ext cx="9029699" cy="4245429"/>
          </a:xfrm>
        </p:spPr>
      </p:pic>
    </p:spTree>
    <p:extLst>
      <p:ext uri="{BB962C8B-B14F-4D97-AF65-F5344CB8AC3E}">
        <p14:creationId xmlns:p14="http://schemas.microsoft.com/office/powerpoint/2010/main" val="2596495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4584527"/>
          </a:xfrm>
        </p:spPr>
        <p:txBody>
          <a:bodyPr>
            <a:normAutofit/>
          </a:bodyPr>
          <a:lstStyle/>
          <a:p>
            <a:r>
              <a:rPr lang="en-GB" dirty="0"/>
              <a:t>How to Present the Portfolio</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223157"/>
            <a:ext cx="7262431" cy="5649686"/>
          </a:xfrm>
        </p:spPr>
        <p:txBody>
          <a:bodyPr anchor="t">
            <a:normAutofit fontScale="70000" lnSpcReduction="20000"/>
          </a:bodyPr>
          <a:lstStyle/>
          <a:p>
            <a:pPr>
              <a:lnSpc>
                <a:spcPct val="110000"/>
              </a:lnSpc>
            </a:pPr>
            <a:r>
              <a:rPr lang="en-GB" b="0" i="0" dirty="0">
                <a:effectLst/>
              </a:rPr>
              <a:t>Brand your Portfolio</a:t>
            </a:r>
          </a:p>
          <a:p>
            <a:pPr>
              <a:lnSpc>
                <a:spcPct val="110000"/>
              </a:lnSpc>
            </a:pPr>
            <a:r>
              <a:rPr lang="en-GB" dirty="0"/>
              <a:t>Provide a contents page</a:t>
            </a:r>
            <a:endParaRPr lang="en-GB" b="0" i="0" dirty="0">
              <a:effectLst/>
            </a:endParaRPr>
          </a:p>
          <a:p>
            <a:pPr>
              <a:lnSpc>
                <a:spcPct val="110000"/>
              </a:lnSpc>
            </a:pPr>
            <a:r>
              <a:rPr lang="en-GB" dirty="0"/>
              <a:t>Provide an Introduction, what can the reader expect </a:t>
            </a:r>
          </a:p>
          <a:p>
            <a:pPr>
              <a:lnSpc>
                <a:spcPct val="110000"/>
              </a:lnSpc>
            </a:pPr>
            <a:r>
              <a:rPr lang="en-GB" b="0" i="0" dirty="0">
                <a:effectLst/>
              </a:rPr>
              <a:t>An observation and evaluation of the structure and work of the </a:t>
            </a:r>
          </a:p>
          <a:p>
            <a:pPr lvl="0" fontAlgn="base" hangingPunct="0">
              <a:lnSpc>
                <a:spcPct val="110000"/>
              </a:lnSpc>
            </a:pPr>
            <a:r>
              <a:rPr lang="en-GB" sz="2000" dirty="0"/>
              <a:t>An information sheet of the work placement identifying the aims, objectives, vision and background of the organisation, along with roles and responsibilities of the trainee youth worker whilst on placement.</a:t>
            </a:r>
          </a:p>
          <a:p>
            <a:pPr lvl="0" fontAlgn="base" hangingPunct="0">
              <a:lnSpc>
                <a:spcPct val="110000"/>
              </a:lnSpc>
            </a:pPr>
            <a:r>
              <a:rPr lang="en-GB" sz="2000" dirty="0"/>
              <a:t>A community profile.</a:t>
            </a:r>
          </a:p>
          <a:p>
            <a:pPr lvl="0" fontAlgn="base" hangingPunct="0">
              <a:lnSpc>
                <a:spcPct val="110000"/>
              </a:lnSpc>
            </a:pPr>
            <a:r>
              <a:rPr lang="en-GB" sz="2000" dirty="0"/>
              <a:t>An example of a needs assessment, for example NAOMIE.</a:t>
            </a:r>
          </a:p>
          <a:p>
            <a:pPr lvl="0" fontAlgn="base" hangingPunct="0">
              <a:lnSpc>
                <a:spcPct val="110000"/>
              </a:lnSpc>
            </a:pPr>
            <a:r>
              <a:rPr lang="en-GB" sz="2000" dirty="0"/>
              <a:t>An in-depth analysis of a piece of work planned and developed by the student, demonstrating its links to policy.</a:t>
            </a:r>
          </a:p>
          <a:p>
            <a:pPr lvl="0" fontAlgn="base" hangingPunct="0">
              <a:lnSpc>
                <a:spcPct val="110000"/>
              </a:lnSpc>
            </a:pPr>
            <a:r>
              <a:rPr lang="en-GB" sz="2000" dirty="0"/>
              <a:t>A summary of your own learning and development, linked to your professional development plan and underpinned with reference to examples from your practice and appropriate literature such as National Occupational Standards for Youth Work.</a:t>
            </a:r>
          </a:p>
          <a:p>
            <a:pPr lvl="1">
              <a:lnSpc>
                <a:spcPct val="110000"/>
              </a:lnSpc>
            </a:pPr>
            <a:r>
              <a:rPr lang="en-GB" sz="2000" dirty="0"/>
              <a:t>This section should include your PDP</a:t>
            </a:r>
          </a:p>
          <a:p>
            <a:pPr lvl="1">
              <a:lnSpc>
                <a:spcPct val="110000"/>
              </a:lnSpc>
            </a:pPr>
            <a:r>
              <a:rPr lang="en-GB" sz="2000" dirty="0"/>
              <a:t>Record of hours </a:t>
            </a:r>
          </a:p>
          <a:p>
            <a:pPr lvl="1">
              <a:lnSpc>
                <a:spcPct val="110000"/>
              </a:lnSpc>
            </a:pPr>
            <a:r>
              <a:rPr lang="en-GB" sz="2000" b="0" i="0" dirty="0">
                <a:effectLst/>
              </a:rPr>
              <a:t>NOS Evidence Matrix</a:t>
            </a:r>
          </a:p>
          <a:p>
            <a:pPr lvl="1">
              <a:lnSpc>
                <a:spcPct val="110000"/>
              </a:lnSpc>
            </a:pPr>
            <a:r>
              <a:rPr lang="en-GB" sz="2000" b="0" i="0" dirty="0">
                <a:effectLst/>
              </a:rPr>
              <a:t>Completed Reports</a:t>
            </a:r>
          </a:p>
          <a:p>
            <a:pPr lvl="1">
              <a:lnSpc>
                <a:spcPct val="110000"/>
              </a:lnSpc>
            </a:pPr>
            <a:r>
              <a:rPr lang="en-GB" sz="2000" b="0" i="0" dirty="0">
                <a:effectLst/>
              </a:rPr>
              <a:t>(These sections are not included in the word count).</a:t>
            </a:r>
          </a:p>
          <a:p>
            <a:pPr lvl="1">
              <a:lnSpc>
                <a:spcPct val="110000"/>
              </a:lnSpc>
            </a:pPr>
            <a:endParaRPr lang="en-GB" sz="2000" b="0" i="0" dirty="0">
              <a:effectLst/>
            </a:endParaRPr>
          </a:p>
          <a:p>
            <a:pPr>
              <a:lnSpc>
                <a:spcPct val="110000"/>
              </a:lnSpc>
            </a:pPr>
            <a:endParaRPr lang="en-GB" sz="1900" dirty="0"/>
          </a:p>
        </p:txBody>
      </p:sp>
    </p:spTree>
    <p:extLst>
      <p:ext uri="{BB962C8B-B14F-4D97-AF65-F5344CB8AC3E}">
        <p14:creationId xmlns:p14="http://schemas.microsoft.com/office/powerpoint/2010/main" val="1171618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Person writing on a notepad">
            <a:extLst>
              <a:ext uri="{FF2B5EF4-FFF2-40B4-BE49-F238E27FC236}">
                <a16:creationId xmlns:a16="http://schemas.microsoft.com/office/drawing/2014/main" id="{0FBA2C49-CB16-8957-9EA9-C79A8A3FC86A}"/>
              </a:ext>
            </a:extLst>
          </p:cNvPr>
          <p:cNvPicPr>
            <a:picLocks noChangeAspect="1"/>
          </p:cNvPicPr>
          <p:nvPr/>
        </p:nvPicPr>
        <p:blipFill rotWithShape="1">
          <a:blip r:embed="rId2"/>
          <a:srcRect t="13176" r="-1" b="15844"/>
          <a:stretch/>
        </p:blipFill>
        <p:spPr>
          <a:xfrm>
            <a:off x="20" y="5986"/>
            <a:ext cx="12191675" cy="6857990"/>
          </a:xfrm>
          <a:prstGeom prst="rect">
            <a:avLst/>
          </a:prstGeom>
        </p:spPr>
      </p:pic>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094412" y="5239131"/>
            <a:ext cx="5279490" cy="960087"/>
          </a:xfrm>
        </p:spPr>
        <p:txBody>
          <a:bodyPr vert="horz" lIns="91440" tIns="45720" rIns="91440" bIns="45720" rtlCol="0" anchor="t">
            <a:normAutofit fontScale="90000"/>
          </a:bodyPr>
          <a:lstStyle/>
          <a:p>
            <a:r>
              <a:rPr lang="en-US" dirty="0">
                <a:solidFill>
                  <a:srgbClr val="FFFFFE"/>
                </a:solidFill>
              </a:rPr>
              <a:t>What is meant by Branding?</a:t>
            </a:r>
          </a:p>
        </p:txBody>
      </p:sp>
    </p:spTree>
    <p:extLst>
      <p:ext uri="{BB962C8B-B14F-4D97-AF65-F5344CB8AC3E}">
        <p14:creationId xmlns:p14="http://schemas.microsoft.com/office/powerpoint/2010/main" val="19553366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0B805-2C91-39B1-83EA-D533170DB7CF}"/>
              </a:ext>
            </a:extLst>
          </p:cNvPr>
          <p:cNvSpPr>
            <a:spLocks noGrp="1"/>
          </p:cNvSpPr>
          <p:nvPr>
            <p:ph type="title"/>
          </p:nvPr>
        </p:nvSpPr>
        <p:spPr>
          <a:xfrm>
            <a:off x="1452617" y="963699"/>
            <a:ext cx="4960388" cy="2380031"/>
          </a:xfrm>
        </p:spPr>
        <p:txBody>
          <a:bodyPr vert="horz" lIns="91440" tIns="45720" rIns="91440" bIns="0" rtlCol="0" anchor="b">
            <a:normAutofit/>
          </a:bodyPr>
          <a:lstStyle/>
          <a:p>
            <a:r>
              <a:rPr lang="en-US" sz="5400" dirty="0"/>
              <a:t>Portfolio</a:t>
            </a:r>
            <a:br>
              <a:rPr lang="en-US" sz="5400" dirty="0"/>
            </a:br>
            <a:r>
              <a:rPr lang="en-US" sz="5400" dirty="0"/>
              <a:t>Check list</a:t>
            </a:r>
          </a:p>
        </p:txBody>
      </p:sp>
      <p:pic>
        <p:nvPicPr>
          <p:cNvPr id="4" name="Picture 3">
            <a:extLst>
              <a:ext uri="{FF2B5EF4-FFF2-40B4-BE49-F238E27FC236}">
                <a16:creationId xmlns:a16="http://schemas.microsoft.com/office/drawing/2014/main" id="{A6E945C1-8CAB-0F39-5726-E5556B37A566}"/>
              </a:ext>
            </a:extLst>
          </p:cNvPr>
          <p:cNvPicPr>
            <a:picLocks noChangeAspect="1"/>
          </p:cNvPicPr>
          <p:nvPr/>
        </p:nvPicPr>
        <p:blipFill>
          <a:blip r:embed="rId2"/>
          <a:stretch>
            <a:fillRect/>
          </a:stretch>
        </p:blipFill>
        <p:spPr>
          <a:xfrm>
            <a:off x="5143500" y="593271"/>
            <a:ext cx="5629812" cy="5061858"/>
          </a:xfrm>
          <a:prstGeom prst="rect">
            <a:avLst/>
          </a:prstGeom>
        </p:spPr>
      </p:pic>
    </p:spTree>
    <p:extLst>
      <p:ext uri="{BB962C8B-B14F-4D97-AF65-F5344CB8AC3E}">
        <p14:creationId xmlns:p14="http://schemas.microsoft.com/office/powerpoint/2010/main" val="34034162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A8A3-FDAC-4D15-03DA-DD0C87F473F3}"/>
              </a:ext>
            </a:extLst>
          </p:cNvPr>
          <p:cNvSpPr>
            <a:spLocks noGrp="1"/>
          </p:cNvSpPr>
          <p:nvPr>
            <p:ph type="title"/>
          </p:nvPr>
        </p:nvSpPr>
        <p:spPr>
          <a:xfrm>
            <a:off x="1451580" y="804520"/>
            <a:ext cx="4176511" cy="1049235"/>
          </a:xfrm>
        </p:spPr>
        <p:txBody>
          <a:bodyPr>
            <a:normAutofit/>
          </a:bodyPr>
          <a:lstStyle/>
          <a:p>
            <a:r>
              <a:rPr lang="en-GB" dirty="0"/>
              <a:t>On Moodle</a:t>
            </a:r>
          </a:p>
        </p:txBody>
      </p:sp>
      <p:sp>
        <p:nvSpPr>
          <p:cNvPr id="3" name="Content Placeholder 2">
            <a:extLst>
              <a:ext uri="{FF2B5EF4-FFF2-40B4-BE49-F238E27FC236}">
                <a16:creationId xmlns:a16="http://schemas.microsoft.com/office/drawing/2014/main" id="{8CCA9819-09F4-1C02-2823-B3EFF451CA05}"/>
              </a:ext>
            </a:extLst>
          </p:cNvPr>
          <p:cNvSpPr>
            <a:spLocks noGrp="1"/>
          </p:cNvSpPr>
          <p:nvPr>
            <p:ph idx="1"/>
          </p:nvPr>
        </p:nvSpPr>
        <p:spPr>
          <a:xfrm>
            <a:off x="1451581" y="2015732"/>
            <a:ext cx="4172212" cy="4037748"/>
          </a:xfrm>
        </p:spPr>
        <p:txBody>
          <a:bodyPr>
            <a:normAutofit fontScale="92500" lnSpcReduction="10000"/>
          </a:bodyPr>
          <a:lstStyle/>
          <a:p>
            <a:r>
              <a:rPr lang="en-GB" dirty="0"/>
              <a:t>PDP</a:t>
            </a:r>
          </a:p>
          <a:p>
            <a:r>
              <a:rPr lang="en-GB" dirty="0"/>
              <a:t>NOS</a:t>
            </a:r>
          </a:p>
          <a:p>
            <a:r>
              <a:rPr lang="en-GB" dirty="0"/>
              <a:t>NOS Evidence Matrix</a:t>
            </a:r>
          </a:p>
          <a:p>
            <a:r>
              <a:rPr lang="en-GB" dirty="0"/>
              <a:t>Level 5 Fieldwork Guidelines</a:t>
            </a:r>
          </a:p>
          <a:p>
            <a:r>
              <a:rPr lang="en-GB" dirty="0"/>
              <a:t>GA36 FORM</a:t>
            </a:r>
          </a:p>
          <a:p>
            <a:r>
              <a:rPr lang="en-GB" dirty="0"/>
              <a:t>Portfolio Checklist</a:t>
            </a:r>
          </a:p>
          <a:p>
            <a:r>
              <a:rPr lang="en-GB" dirty="0"/>
              <a:t>Suggested Word Count</a:t>
            </a:r>
          </a:p>
          <a:p>
            <a:r>
              <a:rPr lang="en-GB" dirty="0"/>
              <a:t>PPTS</a:t>
            </a:r>
          </a:p>
          <a:p>
            <a:endParaRPr lang="en-GB" dirty="0"/>
          </a:p>
        </p:txBody>
      </p:sp>
      <p:pic>
        <p:nvPicPr>
          <p:cNvPr id="7" name="Graphic 6" descr="Checkmark">
            <a:extLst>
              <a:ext uri="{FF2B5EF4-FFF2-40B4-BE49-F238E27FC236}">
                <a16:creationId xmlns:a16="http://schemas.microsoft.com/office/drawing/2014/main" id="{BD3F1131-1442-E02B-AD0A-6B7F00697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3995802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sz="5400"/>
              <a:t>Any Question????</a:t>
            </a:r>
          </a:p>
        </p:txBody>
      </p:sp>
      <p:pic>
        <p:nvPicPr>
          <p:cNvPr id="7" name="Graphic 6" descr="Help">
            <a:extLst>
              <a:ext uri="{FF2B5EF4-FFF2-40B4-BE49-F238E27FC236}">
                <a16:creationId xmlns:a16="http://schemas.microsoft.com/office/drawing/2014/main" id="{8A58A7F2-B091-F347-BF16-CA60B442B0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110427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normAutofit/>
          </a:bodyPr>
          <a:lstStyle/>
          <a:p>
            <a:pPr marL="0" indent="0">
              <a:buNone/>
            </a:pPr>
            <a:r>
              <a:rPr lang="fr-FR" sz="4000" dirty="0"/>
              <a:t>Frances Chester </a:t>
            </a:r>
          </a:p>
          <a:p>
            <a:pPr marL="0" indent="0">
              <a:buNone/>
            </a:pPr>
            <a:r>
              <a:rPr lang="fr-FR" sz="4000" dirty="0"/>
              <a:t>Fieldwork Coordinator and Visiting Tutor</a:t>
            </a:r>
          </a:p>
          <a:p>
            <a:pPr marL="0" indent="0">
              <a:buNone/>
            </a:pPr>
            <a:r>
              <a:rPr lang="fr-FR" sz="4000" dirty="0"/>
              <a:t>f.chester@uwtsd.ac.uk</a:t>
            </a:r>
            <a:endParaRPr lang="en-GB" sz="4000" dirty="0"/>
          </a:p>
        </p:txBody>
      </p:sp>
    </p:spTree>
    <p:extLst>
      <p:ext uri="{BB962C8B-B14F-4D97-AF65-F5344CB8AC3E}">
        <p14:creationId xmlns:p14="http://schemas.microsoft.com/office/powerpoint/2010/main" val="3851502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401E-05CC-8CF2-54DC-4F0504C72C77}"/>
              </a:ext>
            </a:extLst>
          </p:cNvPr>
          <p:cNvSpPr>
            <a:spLocks noGrp="1"/>
          </p:cNvSpPr>
          <p:nvPr>
            <p:ph type="title"/>
          </p:nvPr>
        </p:nvSpPr>
        <p:spPr/>
        <p:txBody>
          <a:bodyPr/>
          <a:lstStyle/>
          <a:p>
            <a:endParaRPr lang="en-GB"/>
          </a:p>
        </p:txBody>
      </p:sp>
      <p:graphicFrame>
        <p:nvGraphicFramePr>
          <p:cNvPr id="5" name="Content Placeholder 2">
            <a:extLst>
              <a:ext uri="{FF2B5EF4-FFF2-40B4-BE49-F238E27FC236}">
                <a16:creationId xmlns:a16="http://schemas.microsoft.com/office/drawing/2014/main" id="{08AEB680-C297-FDC3-16B3-B635C735BE46}"/>
              </a:ext>
            </a:extLst>
          </p:cNvPr>
          <p:cNvGraphicFramePr>
            <a:graphicFrameLocks noGrp="1"/>
          </p:cNvGraphicFramePr>
          <p:nvPr>
            <p:ph idx="1"/>
            <p:extLst>
              <p:ext uri="{D42A27DB-BD31-4B8C-83A1-F6EECF244321}">
                <p14:modId xmlns:p14="http://schemas.microsoft.com/office/powerpoint/2010/main" val="358529052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3359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B46C1-3837-7219-5731-32DB648986A8}"/>
              </a:ext>
            </a:extLst>
          </p:cNvPr>
          <p:cNvSpPr>
            <a:spLocks noGrp="1"/>
          </p:cNvSpPr>
          <p:nvPr>
            <p:ph type="title"/>
          </p:nvPr>
        </p:nvSpPr>
        <p:spPr/>
        <p:txBody>
          <a:bodyPr/>
          <a:lstStyle/>
          <a:p>
            <a:r>
              <a:rPr lang="en-GB" dirty="0"/>
              <a:t>Placement Progression Meetings with Fran.</a:t>
            </a:r>
          </a:p>
        </p:txBody>
      </p:sp>
      <p:sp>
        <p:nvSpPr>
          <p:cNvPr id="3" name="Content Placeholder 2">
            <a:extLst>
              <a:ext uri="{FF2B5EF4-FFF2-40B4-BE49-F238E27FC236}">
                <a16:creationId xmlns:a16="http://schemas.microsoft.com/office/drawing/2014/main" id="{4DC39304-DD24-1AE1-5258-50918FA75DD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258069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879</TotalTime>
  <Words>1560</Words>
  <Application>Microsoft Office PowerPoint</Application>
  <PresentationFormat>Widescreen</PresentationFormat>
  <Paragraphs>145</Paragraphs>
  <Slides>39</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Helvetica-Bold</vt:lpstr>
      <vt:lpstr>Arial</vt:lpstr>
      <vt:lpstr>Calibri</vt:lpstr>
      <vt:lpstr>Calibri Light</vt:lpstr>
      <vt:lpstr>Gill Sans MT</vt:lpstr>
      <vt:lpstr>Holding PAge</vt:lpstr>
      <vt:lpstr>Accessible 2</vt:lpstr>
      <vt:lpstr> Lecture 2 Recap and THE NEXT STEPS…</vt:lpstr>
      <vt:lpstr>Pause Point Reflect on the following: Some Prompts</vt:lpstr>
      <vt:lpstr>Today</vt:lpstr>
      <vt:lpstr>There are 3 Assessment Components linked to the Placement and Portfolio</vt:lpstr>
      <vt:lpstr>What are These?</vt:lpstr>
      <vt:lpstr>Level 5 Assessment Component 1 – 80% </vt:lpstr>
      <vt:lpstr>Assessment Component 1 – 80% </vt:lpstr>
      <vt:lpstr>Assessment Components 2 and 3</vt:lpstr>
      <vt:lpstr>Pause Point – checking in</vt:lpstr>
      <vt:lpstr>Pause Point – checking in</vt:lpstr>
      <vt:lpstr>Final Submission Deadline </vt:lpstr>
      <vt:lpstr>Submission Deadlines for Individual Components </vt:lpstr>
      <vt:lpstr>Additional ‘Behind the Scenes’ work required for the portfolio. </vt:lpstr>
      <vt:lpstr>RECAP and Moving on…..</vt:lpstr>
      <vt:lpstr>What will Be included in the Portfolio    What will I actually submit?</vt:lpstr>
      <vt:lpstr>What will Be included in the Portfolio    What will I submit?</vt:lpstr>
      <vt:lpstr>Examples</vt:lpstr>
      <vt:lpstr>Examples</vt:lpstr>
      <vt:lpstr>Examples</vt:lpstr>
      <vt:lpstr>Examples</vt:lpstr>
      <vt:lpstr>What will Be included in the Portfolio    What will I submit?</vt:lpstr>
      <vt:lpstr>Examples</vt:lpstr>
      <vt:lpstr>What will Be included in the Portfolio    What will I submit?</vt:lpstr>
      <vt:lpstr>NAOMIE Model of Planning</vt:lpstr>
      <vt:lpstr> NAOMIE</vt:lpstr>
      <vt:lpstr>What will Be included in the Portfolio    What will I actually submit?</vt:lpstr>
      <vt:lpstr>PowerPoint Presentation</vt:lpstr>
      <vt:lpstr>What will Be included in the Portfolio    What will I actually submit?</vt:lpstr>
      <vt:lpstr>Essay Format</vt:lpstr>
      <vt:lpstr>PDP Examples</vt:lpstr>
      <vt:lpstr>NOS Evidence Matrix Example</vt:lpstr>
      <vt:lpstr>How to Present the Portfolio</vt:lpstr>
      <vt:lpstr>What is meant by Branding?</vt:lpstr>
      <vt:lpstr>Portfolio Check list</vt:lpstr>
      <vt:lpstr>On Moodle</vt:lpstr>
      <vt:lpstr>Any Question????</vt:lpstr>
      <vt:lpstr>Any Questions?</vt:lpstr>
      <vt:lpstr>PowerPoint Presentation</vt:lpstr>
      <vt:lpstr>Placement Progression Meetings with Fran.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Fieldwork Placement</dc:title>
  <dc:creator>Alana Enoch</dc:creator>
  <cp:lastModifiedBy>Alana Enoch</cp:lastModifiedBy>
  <cp:revision>35</cp:revision>
  <dcterms:created xsi:type="dcterms:W3CDTF">2019-09-18T09:26:28Z</dcterms:created>
  <dcterms:modified xsi:type="dcterms:W3CDTF">2024-09-10T09:37:41Z</dcterms:modified>
</cp:coreProperties>
</file>