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2" r:id="rId1"/>
  </p:sldMasterIdLst>
  <p:notesMasterIdLst>
    <p:notesMasterId r:id="rId12"/>
  </p:notesMasterIdLst>
  <p:sldIdLst>
    <p:sldId id="278" r:id="rId2"/>
    <p:sldId id="339" r:id="rId3"/>
    <p:sldId id="318" r:id="rId4"/>
    <p:sldId id="319" r:id="rId5"/>
    <p:sldId id="320" r:id="rId6"/>
    <p:sldId id="321" r:id="rId7"/>
    <p:sldId id="322" r:id="rId8"/>
    <p:sldId id="323" r:id="rId9"/>
    <p:sldId id="324" r:id="rId10"/>
    <p:sldId id="325" r:id="rId11"/>
  </p:sldIdLst>
  <p:sldSz cx="9144000" cy="6858000" type="screen4x3"/>
  <p:notesSz cx="6858000" cy="9144000"/>
  <p:defaultTextStyle>
    <a:defPPr>
      <a:defRPr lang="en-GB"/>
    </a:defPPr>
    <a:lvl1pPr algn="l" rtl="0" fontAlgn="base">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1pPr>
    <a:lvl2pPr marL="457200" algn="l" rtl="0" fontAlgn="base">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2pPr>
    <a:lvl3pPr marL="914400" algn="l" rtl="0" fontAlgn="base">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3pPr>
    <a:lvl4pPr marL="1371600" algn="l" rtl="0" fontAlgn="base">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4pPr>
    <a:lvl5pPr marL="1828800" algn="l" rtl="0" fontAlgn="base">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272" autoAdjust="0"/>
    <p:restoredTop sz="94660"/>
  </p:normalViewPr>
  <p:slideViewPr>
    <p:cSldViewPr>
      <p:cViewPr varScale="1">
        <p:scale>
          <a:sx n="63" d="100"/>
          <a:sy n="63" d="100"/>
        </p:scale>
        <p:origin x="1200" y="52"/>
      </p:cViewPr>
      <p:guideLst>
        <p:guide orient="horz" pos="2160"/>
        <p:guide pos="2880"/>
      </p:guideLst>
    </p:cSldViewPr>
  </p:slideViewPr>
  <p:outlineViewPr>
    <p:cViewPr>
      <p:scale>
        <a:sx n="33" d="100"/>
        <a:sy n="33" d="100"/>
      </p:scale>
      <p:origin x="168" y="19752"/>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ven Pattinson" userId="b52b1ba7-b527-49a6-9e22-bcb6af20c0fa" providerId="ADAL" clId="{6E890CAC-B66E-4927-89C9-372447AB40CC}"/>
    <pc:docChg chg="undo custSel addSld delSld modSld">
      <pc:chgData name="Steven Pattinson" userId="b52b1ba7-b527-49a6-9e22-bcb6af20c0fa" providerId="ADAL" clId="{6E890CAC-B66E-4927-89C9-372447AB40CC}" dt="2024-03-01T10:49:55.357" v="24" actId="680"/>
      <pc:docMkLst>
        <pc:docMk/>
      </pc:docMkLst>
      <pc:sldChg chg="addSp delSp modSp new del mod modClrScheme chgLayout">
        <pc:chgData name="Steven Pattinson" userId="b52b1ba7-b527-49a6-9e22-bcb6af20c0fa" providerId="ADAL" clId="{6E890CAC-B66E-4927-89C9-372447AB40CC}" dt="2024-03-01T10:49:55.357" v="24" actId="680"/>
        <pc:sldMkLst>
          <pc:docMk/>
          <pc:sldMk cId="1132096728" sldId="329"/>
        </pc:sldMkLst>
        <pc:spChg chg="add del mod ord">
          <ac:chgData name="Steven Pattinson" userId="b52b1ba7-b527-49a6-9e22-bcb6af20c0fa" providerId="ADAL" clId="{6E890CAC-B66E-4927-89C9-372447AB40CC}" dt="2024-03-01T10:49:55.085" v="23" actId="700"/>
          <ac:spMkLst>
            <pc:docMk/>
            <pc:sldMk cId="1132096728" sldId="329"/>
            <ac:spMk id="2" creationId="{1B5D5592-84A0-A334-12F0-C0D79BA94106}"/>
          </ac:spMkLst>
        </pc:spChg>
        <pc:spChg chg="add del mod ord">
          <ac:chgData name="Steven Pattinson" userId="b52b1ba7-b527-49a6-9e22-bcb6af20c0fa" providerId="ADAL" clId="{6E890CAC-B66E-4927-89C9-372447AB40CC}" dt="2024-03-01T10:49:55.085" v="23" actId="700"/>
          <ac:spMkLst>
            <pc:docMk/>
            <pc:sldMk cId="1132096728" sldId="329"/>
            <ac:spMk id="3" creationId="{E9CB78BB-7E56-12D9-40D1-10C371004DCA}"/>
          </ac:spMkLst>
        </pc:spChg>
        <pc:spChg chg="add del mod ord">
          <ac:chgData name="Steven Pattinson" userId="b52b1ba7-b527-49a6-9e22-bcb6af20c0fa" providerId="ADAL" clId="{6E890CAC-B66E-4927-89C9-372447AB40CC}" dt="2024-03-01T10:49:55.085" v="23" actId="700"/>
          <ac:spMkLst>
            <pc:docMk/>
            <pc:sldMk cId="1132096728" sldId="329"/>
            <ac:spMk id="4" creationId="{79732F88-A4CE-A384-2730-00CFAA842019}"/>
          </ac:spMkLst>
        </pc:spChg>
        <pc:spChg chg="add del mod ord">
          <ac:chgData name="Steven Pattinson" userId="b52b1ba7-b527-49a6-9e22-bcb6af20c0fa" providerId="ADAL" clId="{6E890CAC-B66E-4927-89C9-372447AB40CC}" dt="2024-03-01T10:49:55.085" v="23" actId="700"/>
          <ac:spMkLst>
            <pc:docMk/>
            <pc:sldMk cId="1132096728" sldId="329"/>
            <ac:spMk id="5" creationId="{2CF6A504-5A91-79E1-C037-7DA41E71407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Arial" pitchFamily="-1" charset="0"/>
                <a:ea typeface="ＭＳ Ｐゴシック" pitchFamily="-1" charset="-128"/>
                <a:cs typeface="ＭＳ Ｐゴシック" pitchFamily="-1" charset="-128"/>
              </a:defRPr>
            </a:lvl1pPr>
          </a:lstStyle>
          <a:p>
            <a:pPr>
              <a:defRPr/>
            </a:pPr>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a:defRPr sz="1200">
                <a:latin typeface="Arial" pitchFamily="34" charset="0"/>
                <a:ea typeface="MS PGothic" pitchFamily="34" charset="-128"/>
              </a:defRPr>
            </a:lvl1pPr>
          </a:lstStyle>
          <a:p>
            <a:pPr>
              <a:defRPr/>
            </a:pPr>
            <a:fld id="{3E783A1E-DA4D-403E-8B1F-02DA930930FD}" type="datetime1">
              <a:rPr lang="en-US"/>
              <a:pPr>
                <a:defRPr/>
              </a:pPr>
              <a:t>9/19/2024</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wrap="square" lIns="91440" tIns="45720" rIns="91440" bIns="45720" numCol="1" anchor="t" anchorCtr="0" compatLnSpc="1">
            <a:prstTxWarp prst="textNoShape">
              <a:avLst/>
            </a:prstTxWarp>
            <a:normAutofit/>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atin typeface="Arial" pitchFamily="-1" charset="0"/>
                <a:ea typeface="ＭＳ Ｐゴシック" pitchFamily="-1" charset="-128"/>
                <a:cs typeface="ＭＳ Ｐゴシック" pitchFamily="-1" charset="-128"/>
              </a:defRPr>
            </a:lvl1pPr>
          </a:lstStyle>
          <a:p>
            <a:pPr>
              <a:defRPr/>
            </a:pPr>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154FC9F0-6AD2-4A44-9C5D-C3911EF9C3F2}" type="slidenum">
              <a:rPr lang="en-US" altLang="en-US"/>
              <a:pPr/>
              <a:t>‹#›</a:t>
            </a:fld>
            <a:endParaRPr lang="en-US" altLang="en-US" dirty="0"/>
          </a:p>
        </p:txBody>
      </p:sp>
    </p:spTree>
    <p:extLst>
      <p:ext uri="{BB962C8B-B14F-4D97-AF65-F5344CB8AC3E}">
        <p14:creationId xmlns:p14="http://schemas.microsoft.com/office/powerpoint/2010/main" val="255366745"/>
      </p:ext>
    </p:extLst>
  </p:cSld>
  <p:clrMap bg1="lt1" tx1="dk1" bg2="lt2" tx2="dk2" accent1="accent1" accent2="accent2" accent3="accent3" accent4="accent4" accent5="accent5" accent6="accent6" hlink="hlink" folHlink="folHlink"/>
  <p:notesStyle>
    <a:lvl1pPr algn="l" defTabSz="457200" rtl="0" eaLnBrk="0" fontAlgn="base" hangingPunct="0">
      <a:spcBef>
        <a:spcPct val="30000"/>
      </a:spcBef>
      <a:spcAft>
        <a:spcPct val="0"/>
      </a:spcAft>
      <a:defRPr sz="1200" kern="1200">
        <a:solidFill>
          <a:schemeClr val="tx1"/>
        </a:solidFill>
        <a:latin typeface="+mn-lt"/>
        <a:ea typeface="MS PGothic" panose="020B0600070205080204" pitchFamily="34" charset="-128"/>
        <a:cs typeface="ＭＳ Ｐゴシック" pitchFamily="-1" charset="-128"/>
      </a:defRPr>
    </a:lvl1pPr>
    <a:lvl2pPr marL="457200" algn="l" defTabSz="457200" rtl="0" eaLnBrk="0" fontAlgn="base" hangingPunct="0">
      <a:spcBef>
        <a:spcPct val="30000"/>
      </a:spcBef>
      <a:spcAft>
        <a:spcPct val="0"/>
      </a:spcAft>
      <a:defRPr sz="1200" kern="1200">
        <a:solidFill>
          <a:schemeClr val="tx1"/>
        </a:solidFill>
        <a:latin typeface="+mn-lt"/>
        <a:ea typeface="MS PGothic" panose="020B0600070205080204" pitchFamily="34" charset="-128"/>
        <a:cs typeface="+mn-cs"/>
      </a:defRPr>
    </a:lvl2pPr>
    <a:lvl3pPr marL="914400" algn="l" defTabSz="457200" rtl="0" eaLnBrk="0" fontAlgn="base" hangingPunct="0">
      <a:spcBef>
        <a:spcPct val="30000"/>
      </a:spcBef>
      <a:spcAft>
        <a:spcPct val="0"/>
      </a:spcAft>
      <a:defRPr sz="1200" kern="1200">
        <a:solidFill>
          <a:schemeClr val="tx1"/>
        </a:solidFill>
        <a:latin typeface="+mn-lt"/>
        <a:ea typeface="MS PGothic" panose="020B0600070205080204" pitchFamily="34" charset="-128"/>
        <a:cs typeface="+mn-cs"/>
      </a:defRPr>
    </a:lvl3pPr>
    <a:lvl4pPr marL="1371600" algn="l" defTabSz="457200" rtl="0" eaLnBrk="0" fontAlgn="base" hangingPunct="0">
      <a:spcBef>
        <a:spcPct val="30000"/>
      </a:spcBef>
      <a:spcAft>
        <a:spcPct val="0"/>
      </a:spcAft>
      <a:defRPr sz="1200" kern="1200">
        <a:solidFill>
          <a:schemeClr val="tx1"/>
        </a:solidFill>
        <a:latin typeface="+mn-lt"/>
        <a:ea typeface="MS PGothic" panose="020B0600070205080204" pitchFamily="34" charset="-128"/>
        <a:cs typeface="+mn-cs"/>
      </a:defRPr>
    </a:lvl4pPr>
    <a:lvl5pPr marL="1828800" algn="l" defTabSz="457200" rtl="0" eaLnBrk="0" fontAlgn="base" hangingPunct="0">
      <a:spcBef>
        <a:spcPct val="30000"/>
      </a:spcBef>
      <a:spcAft>
        <a:spcPct val="0"/>
      </a:spcAft>
      <a:defRPr sz="1200" kern="1200">
        <a:solidFill>
          <a:schemeClr val="tx1"/>
        </a:solidFill>
        <a:latin typeface="+mn-lt"/>
        <a:ea typeface="MS PGothic" panose="020B0600070205080204" pitchFamily="34" charset="-128"/>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_design background">
    <p:spTree>
      <p:nvGrpSpPr>
        <p:cNvPr id="1" name=""/>
        <p:cNvGrpSpPr/>
        <p:nvPr/>
      </p:nvGrpSpPr>
      <p:grpSpPr>
        <a:xfrm>
          <a:off x="0" y="0"/>
          <a:ext cx="0" cy="0"/>
          <a:chOff x="0" y="0"/>
          <a:chExt cx="0" cy="0"/>
        </a:xfrm>
      </p:grpSpPr>
    </p:spTree>
    <p:extLst>
      <p:ext uri="{BB962C8B-B14F-4D97-AF65-F5344CB8AC3E}">
        <p14:creationId xmlns:p14="http://schemas.microsoft.com/office/powerpoint/2010/main" val="12845240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_no desig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16971001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pPr>
              <a:defRPr/>
            </a:pPr>
            <a:endParaRPr lang="en-GB" dirty="0"/>
          </a:p>
        </p:txBody>
      </p:sp>
      <p:sp>
        <p:nvSpPr>
          <p:cNvPr id="6" name="Slide Number Placeholder 5"/>
          <p:cNvSpPr>
            <a:spLocks noGrp="1"/>
          </p:cNvSpPr>
          <p:nvPr>
            <p:ph type="sldNum" sz="quarter" idx="12"/>
          </p:nvPr>
        </p:nvSpPr>
        <p:spPr/>
        <p:txBody>
          <a:bodyPr/>
          <a:lstStyle/>
          <a:p>
            <a:fld id="{1A25EBA2-EFA1-4DA5-A7AF-C4D3391E311C}" type="slidenum">
              <a:rPr lang="en-GB" altLang="en-US" smtClean="0"/>
              <a:pPr/>
              <a:t>‹#›</a:t>
            </a:fld>
            <a:endParaRPr lang="en-GB" altLang="en-US" dirty="0"/>
          </a:p>
        </p:txBody>
      </p:sp>
    </p:spTree>
    <p:extLst>
      <p:ext uri="{BB962C8B-B14F-4D97-AF65-F5344CB8AC3E}">
        <p14:creationId xmlns:p14="http://schemas.microsoft.com/office/powerpoint/2010/main" val="23627323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Chapter Slide">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lgn="ctr">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5" name="Footer Placeholder 4"/>
          <p:cNvSpPr>
            <a:spLocks noGrp="1"/>
          </p:cNvSpPr>
          <p:nvPr>
            <p:ph type="ftr" sz="quarter" idx="11"/>
          </p:nvPr>
        </p:nvSpPr>
        <p:spPr/>
        <p:txBody>
          <a:bodyPr/>
          <a:lstStyle/>
          <a:p>
            <a:pPr>
              <a:defRPr/>
            </a:pPr>
            <a:endParaRPr lang="en-GB" dirty="0"/>
          </a:p>
        </p:txBody>
      </p:sp>
      <p:sp>
        <p:nvSpPr>
          <p:cNvPr id="6" name="Slide Number Placeholder 5"/>
          <p:cNvSpPr>
            <a:spLocks noGrp="1"/>
          </p:cNvSpPr>
          <p:nvPr>
            <p:ph type="sldNum" sz="quarter" idx="12"/>
          </p:nvPr>
        </p:nvSpPr>
        <p:spPr/>
        <p:txBody>
          <a:bodyPr/>
          <a:lstStyle/>
          <a:p>
            <a:fld id="{8E39A586-040E-4720-908F-2C31FD6D2427}" type="slidenum">
              <a:rPr lang="en-GB" altLang="en-US" smtClean="0"/>
              <a:pPr/>
              <a:t>‹#›</a:t>
            </a:fld>
            <a:endParaRPr lang="en-GB" altLang="en-US" dirty="0"/>
          </a:p>
        </p:txBody>
      </p:sp>
    </p:spTree>
    <p:extLst>
      <p:ext uri="{BB962C8B-B14F-4D97-AF65-F5344CB8AC3E}">
        <p14:creationId xmlns:p14="http://schemas.microsoft.com/office/powerpoint/2010/main" val="37792978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2178120"/>
            <a:ext cx="38862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2178119"/>
            <a:ext cx="38862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lstStyle/>
          <a:p>
            <a:pPr>
              <a:defRPr/>
            </a:pPr>
            <a:endParaRPr lang="en-GB" dirty="0"/>
          </a:p>
        </p:txBody>
      </p:sp>
      <p:sp>
        <p:nvSpPr>
          <p:cNvPr id="7" name="Slide Number Placeholder 6"/>
          <p:cNvSpPr>
            <a:spLocks noGrp="1"/>
          </p:cNvSpPr>
          <p:nvPr>
            <p:ph type="sldNum" sz="quarter" idx="12"/>
          </p:nvPr>
        </p:nvSpPr>
        <p:spPr/>
        <p:txBody>
          <a:bodyPr/>
          <a:lstStyle/>
          <a:p>
            <a:fld id="{A2B708A8-C867-44AF-BB45-F74B8FB0CDA9}" type="slidenum">
              <a:rPr lang="en-GB" altLang="en-US" smtClean="0"/>
              <a:pPr/>
              <a:t>‹#›</a:t>
            </a:fld>
            <a:endParaRPr lang="en-GB" altLang="en-US" dirty="0"/>
          </a:p>
        </p:txBody>
      </p:sp>
    </p:spTree>
    <p:extLst>
      <p:ext uri="{BB962C8B-B14F-4D97-AF65-F5344CB8AC3E}">
        <p14:creationId xmlns:p14="http://schemas.microsoft.com/office/powerpoint/2010/main" val="21300494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765817"/>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2102404"/>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937339"/>
            <a:ext cx="3868340" cy="34064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2102398"/>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937327"/>
            <a:ext cx="3887391" cy="34064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pPr>
              <a:defRPr/>
            </a:pPr>
            <a:endParaRPr lang="en-GB" dirty="0"/>
          </a:p>
        </p:txBody>
      </p:sp>
      <p:sp>
        <p:nvSpPr>
          <p:cNvPr id="9" name="Slide Number Placeholder 8"/>
          <p:cNvSpPr>
            <a:spLocks noGrp="1"/>
          </p:cNvSpPr>
          <p:nvPr>
            <p:ph type="sldNum" sz="quarter" idx="12"/>
          </p:nvPr>
        </p:nvSpPr>
        <p:spPr/>
        <p:txBody>
          <a:bodyPr/>
          <a:lstStyle/>
          <a:p>
            <a:fld id="{F393DD15-13DD-4CA7-9EF8-F0081A0F1862}" type="slidenum">
              <a:rPr lang="en-GB" altLang="en-US" smtClean="0"/>
              <a:pPr/>
              <a:t>‹#›</a:t>
            </a:fld>
            <a:endParaRPr lang="en-GB" altLang="en-US" dirty="0"/>
          </a:p>
        </p:txBody>
      </p:sp>
    </p:spTree>
    <p:extLst>
      <p:ext uri="{BB962C8B-B14F-4D97-AF65-F5344CB8AC3E}">
        <p14:creationId xmlns:p14="http://schemas.microsoft.com/office/powerpoint/2010/main" val="18114341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pPr>
              <a:defRPr/>
            </a:pPr>
            <a:endParaRPr lang="en-GB" dirty="0"/>
          </a:p>
        </p:txBody>
      </p:sp>
      <p:sp>
        <p:nvSpPr>
          <p:cNvPr id="5" name="Slide Number Placeholder 4"/>
          <p:cNvSpPr>
            <a:spLocks noGrp="1"/>
          </p:cNvSpPr>
          <p:nvPr>
            <p:ph type="sldNum" sz="quarter" idx="12"/>
          </p:nvPr>
        </p:nvSpPr>
        <p:spPr/>
        <p:txBody>
          <a:bodyPr/>
          <a:lstStyle/>
          <a:p>
            <a:fld id="{0A838F80-9B5A-489B-A538-784BFABD8227}" type="slidenum">
              <a:rPr lang="en-GB" altLang="en-US" smtClean="0"/>
              <a:pPr/>
              <a:t>‹#›</a:t>
            </a:fld>
            <a:endParaRPr lang="en-GB" altLang="en-US" dirty="0"/>
          </a:p>
        </p:txBody>
      </p:sp>
    </p:spTree>
    <p:extLst>
      <p:ext uri="{BB962C8B-B14F-4D97-AF65-F5344CB8AC3E}">
        <p14:creationId xmlns:p14="http://schemas.microsoft.com/office/powerpoint/2010/main" val="37069118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pPr>
              <a:defRPr/>
            </a:pPr>
            <a:endParaRPr lang="en-GB" dirty="0"/>
          </a:p>
        </p:txBody>
      </p:sp>
      <p:sp>
        <p:nvSpPr>
          <p:cNvPr id="4" name="Slide Number Placeholder 3"/>
          <p:cNvSpPr>
            <a:spLocks noGrp="1"/>
          </p:cNvSpPr>
          <p:nvPr>
            <p:ph type="sldNum" sz="quarter" idx="12"/>
          </p:nvPr>
        </p:nvSpPr>
        <p:spPr/>
        <p:txBody>
          <a:bodyPr/>
          <a:lstStyle/>
          <a:p>
            <a:fld id="{0E2D97D9-5E3F-492E-8A3D-DAB940B69464}" type="slidenum">
              <a:rPr lang="en-GB" altLang="en-US" smtClean="0"/>
              <a:pPr/>
              <a:t>‹#›</a:t>
            </a:fld>
            <a:endParaRPr lang="en-GB" altLang="en-US" dirty="0"/>
          </a:p>
        </p:txBody>
      </p:sp>
    </p:spTree>
    <p:extLst>
      <p:ext uri="{BB962C8B-B14F-4D97-AF65-F5344CB8AC3E}">
        <p14:creationId xmlns:p14="http://schemas.microsoft.com/office/powerpoint/2010/main" val="10329557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C686B-8071-4C26-8690-34C56671B596}"/>
              </a:ext>
            </a:extLst>
          </p:cNvPr>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940EB49-51FD-4BF5-8417-6D73B7715CAF}"/>
              </a:ext>
            </a:extLst>
          </p:cNvPr>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63C80C4-E90C-4AA2-8128-4C3A8213A706}"/>
              </a:ext>
            </a:extLst>
          </p:cNvPr>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FE6C9D3-95C6-4C1E-865C-4211F47BC62B}"/>
              </a:ext>
            </a:extLst>
          </p:cNvPr>
          <p:cNvSpPr>
            <a:spLocks noGrp="1"/>
          </p:cNvSpPr>
          <p:nvPr>
            <p:ph type="dt" sz="half" idx="10"/>
          </p:nvPr>
        </p:nvSpPr>
        <p:spPr>
          <a:xfrm>
            <a:off x="628650" y="6356351"/>
            <a:ext cx="2057400" cy="365125"/>
          </a:xfrm>
          <a:prstGeom prst="rect">
            <a:avLst/>
          </a:prstGeom>
        </p:spPr>
        <p:txBody>
          <a:bodyPr/>
          <a:lstStyle/>
          <a:p>
            <a:endParaRPr lang="en-US" dirty="0"/>
          </a:p>
        </p:txBody>
      </p:sp>
      <p:sp>
        <p:nvSpPr>
          <p:cNvPr id="6" name="Footer Placeholder 5">
            <a:extLst>
              <a:ext uri="{FF2B5EF4-FFF2-40B4-BE49-F238E27FC236}">
                <a16:creationId xmlns:a16="http://schemas.microsoft.com/office/drawing/2014/main" id="{56685DF9-3CD0-4CD2-B8FC-825158FBC898}"/>
              </a:ext>
            </a:extLst>
          </p:cNvPr>
          <p:cNvSpPr>
            <a:spLocks noGrp="1"/>
          </p:cNvSpPr>
          <p:nvPr>
            <p:ph type="ftr" sz="quarter" idx="11"/>
          </p:nvPr>
        </p:nvSpPr>
        <p:spPr/>
        <p:txBody>
          <a:bodyPr/>
          <a:lstStyle/>
          <a:p>
            <a:r>
              <a:rPr lang="en-US" dirty="0"/>
              <a:t>Effective Instructional Strategies: From Theory to Practice 3rd Edition © 2012 SAGE Publications, Inc. </a:t>
            </a:r>
          </a:p>
        </p:txBody>
      </p:sp>
      <p:sp>
        <p:nvSpPr>
          <p:cNvPr id="7" name="Slide Number Placeholder 6">
            <a:extLst>
              <a:ext uri="{FF2B5EF4-FFF2-40B4-BE49-F238E27FC236}">
                <a16:creationId xmlns:a16="http://schemas.microsoft.com/office/drawing/2014/main" id="{247D6F2C-966A-4C2C-A7D5-497C12A180F2}"/>
              </a:ext>
            </a:extLst>
          </p:cNvPr>
          <p:cNvSpPr>
            <a:spLocks noGrp="1"/>
          </p:cNvSpPr>
          <p:nvPr>
            <p:ph type="sldNum" sz="quarter" idx="12"/>
          </p:nvPr>
        </p:nvSpPr>
        <p:spPr/>
        <p:txBody>
          <a:bodyPr/>
          <a:lstStyle/>
          <a:p>
            <a:fld id="{462AAB62-32E8-4B98-B261-29EF66DB7EA1}" type="slidenum">
              <a:rPr lang="en-US" smtClean="0"/>
              <a:pPr/>
              <a:t>‹#›</a:t>
            </a:fld>
            <a:endParaRPr lang="en-US" dirty="0"/>
          </a:p>
        </p:txBody>
      </p:sp>
    </p:spTree>
    <p:extLst>
      <p:ext uri="{BB962C8B-B14F-4D97-AF65-F5344CB8AC3E}">
        <p14:creationId xmlns:p14="http://schemas.microsoft.com/office/powerpoint/2010/main" val="26936631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427148"/>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2020388"/>
            <a:ext cx="7886700" cy="4152952"/>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GB"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E39A586-040E-4720-908F-2C31FD6D2427}" type="slidenum">
              <a:rPr lang="en-GB" altLang="en-US" smtClean="0"/>
              <a:pPr/>
              <a:t>‹#›</a:t>
            </a:fld>
            <a:endParaRPr lang="en-GB" altLang="en-US" dirty="0"/>
          </a:p>
        </p:txBody>
      </p:sp>
    </p:spTree>
    <p:extLst>
      <p:ext uri="{BB962C8B-B14F-4D97-AF65-F5344CB8AC3E}">
        <p14:creationId xmlns:p14="http://schemas.microsoft.com/office/powerpoint/2010/main" val="2579707673"/>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Lst>
  <p:hf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p:cNvSpPr>
            <a:spLocks noGrp="1"/>
          </p:cNvSpPr>
          <p:nvPr>
            <p:ph type="body" sz="half" idx="2"/>
          </p:nvPr>
        </p:nvSpPr>
        <p:spPr>
          <a:xfrm>
            <a:off x="4860032" y="1523206"/>
            <a:ext cx="3445768" cy="3811588"/>
          </a:xfrm>
        </p:spPr>
        <p:txBody>
          <a:bodyPr>
            <a:normAutofit/>
          </a:bodyPr>
          <a:lstStyle/>
          <a:p>
            <a:r>
              <a:rPr lang="en-US" sz="3600" b="1" dirty="0">
                <a:solidFill>
                  <a:schemeClr val="bg1">
                    <a:lumMod val="65000"/>
                  </a:schemeClr>
                </a:solidFill>
              </a:rPr>
              <a:t>Managing Change, Creativity and Innovation, 5e</a:t>
            </a:r>
          </a:p>
          <a:p>
            <a:endParaRPr lang="en-US" sz="2000" dirty="0">
              <a:solidFill>
                <a:schemeClr val="bg1">
                  <a:lumMod val="65000"/>
                </a:schemeClr>
              </a:solidFill>
            </a:endParaRPr>
          </a:p>
          <a:p>
            <a:r>
              <a:rPr lang="en-US" sz="2000" dirty="0">
                <a:solidFill>
                  <a:schemeClr val="bg1">
                    <a:lumMod val="65000"/>
                  </a:schemeClr>
                </a:solidFill>
              </a:rPr>
              <a:t>© Patrick Dawson, Constantine </a:t>
            </a:r>
            <a:r>
              <a:rPr lang="en-US" sz="2000" dirty="0" err="1">
                <a:solidFill>
                  <a:schemeClr val="bg1">
                    <a:lumMod val="65000"/>
                  </a:schemeClr>
                </a:solidFill>
              </a:rPr>
              <a:t>Andriopoulos</a:t>
            </a:r>
            <a:r>
              <a:rPr lang="en-US" sz="2000" dirty="0">
                <a:solidFill>
                  <a:schemeClr val="bg1">
                    <a:lumMod val="65000"/>
                  </a:schemeClr>
                </a:solidFill>
              </a:rPr>
              <a:t>, Steven Pattinson</a:t>
            </a:r>
          </a:p>
        </p:txBody>
      </p:sp>
      <p:pic>
        <p:nvPicPr>
          <p:cNvPr id="6" name="Content Placeholder 5">
            <a:extLst>
              <a:ext uri="{FF2B5EF4-FFF2-40B4-BE49-F238E27FC236}">
                <a16:creationId xmlns:a16="http://schemas.microsoft.com/office/drawing/2014/main" id="{251A1210-9784-5A78-544F-41A25155B9B3}"/>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829244" y="992188"/>
            <a:ext cx="3743266" cy="4873625"/>
          </a:xfr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23900" y="2362200"/>
            <a:ext cx="7696200" cy="2133600"/>
          </a:xfrm>
        </p:spPr>
        <p:txBody>
          <a:bodyPr>
            <a:noAutofit/>
          </a:bodyPr>
          <a:lstStyle/>
          <a:p>
            <a:pPr>
              <a:lnSpc>
                <a:spcPct val="150000"/>
              </a:lnSpc>
            </a:pPr>
            <a:r>
              <a:rPr lang="en-US" sz="4400" dirty="0"/>
              <a:t>Chapter 16</a:t>
            </a:r>
            <a:br>
              <a:rPr lang="en-US" sz="4400" dirty="0"/>
            </a:br>
            <a:r>
              <a:rPr lang="en-US" sz="4400" dirty="0"/>
              <a:t> Conclusion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title"/>
          </p:nvPr>
        </p:nvSpPr>
        <p:spPr/>
        <p:txBody>
          <a:bodyPr/>
          <a:lstStyle/>
          <a:p>
            <a:r>
              <a:rPr lang="en-US" altLang="en-US" dirty="0"/>
              <a:t>Lessons from </a:t>
            </a:r>
            <a:r>
              <a:rPr lang="en-US" altLang="en-US" i="1" dirty="0"/>
              <a:t>managing change, creativity and innovation </a:t>
            </a:r>
            <a:r>
              <a:rPr lang="en-US" altLang="en-US" dirty="0"/>
              <a:t>(1 of 8)</a:t>
            </a:r>
          </a:p>
        </p:txBody>
      </p:sp>
      <p:sp>
        <p:nvSpPr>
          <p:cNvPr id="3075" name="Content Placeholder 2"/>
          <p:cNvSpPr>
            <a:spLocks noGrp="1"/>
          </p:cNvSpPr>
          <p:nvPr>
            <p:ph idx="1"/>
          </p:nvPr>
        </p:nvSpPr>
        <p:spPr/>
        <p:txBody>
          <a:bodyPr/>
          <a:lstStyle/>
          <a:p>
            <a:pPr marL="457200" indent="-457200">
              <a:buFont typeface="+mj-lt"/>
              <a:buAutoNum type="arabicPeriod"/>
            </a:pPr>
            <a:r>
              <a:rPr lang="en-US" b="1" dirty="0"/>
              <a:t>There are neither universal prescriptions </a:t>
            </a:r>
            <a:r>
              <a:rPr lang="en-US" dirty="0"/>
              <a:t>on how best to manage change, creativity or innovation, nor simple recipes to competitive success. We recognize that this will not prevent continuing company demand for such solutions and therefore stress the importance of being aware of the serious limitations of stage models that propose following a specified number of steps in a particular sequence (sometimes referred to as n-step guides). We recommend that practicing managers and employees should challenge – where possible and practicable – the assumptions behind linear sequential packages for ‘company success’.</a:t>
            </a:r>
            <a:endParaRPr lang="en-AU" dirty="0"/>
          </a:p>
        </p:txBody>
      </p:sp>
      <p:sp>
        <p:nvSpPr>
          <p:cNvPr id="6" name="Slide Number Placeholder 5"/>
          <p:cNvSpPr>
            <a:spLocks noGrp="1"/>
          </p:cNvSpPr>
          <p:nvPr>
            <p:ph type="sldNum" sz="quarter" idx="12"/>
          </p:nvPr>
        </p:nvSpPr>
        <p:spPr/>
        <p:txBody>
          <a:bodyPr/>
          <a:lstStyle/>
          <a:p>
            <a:fld id="{1A25EBA2-EFA1-4DA5-A7AF-C4D3391E311C}" type="slidenum">
              <a:rPr lang="en-GB" altLang="en-US" smtClean="0"/>
              <a:pPr/>
              <a:t>3</a:t>
            </a:fld>
            <a:endParaRPr lang="en-GB" alt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title"/>
          </p:nvPr>
        </p:nvSpPr>
        <p:spPr/>
        <p:txBody>
          <a:bodyPr/>
          <a:lstStyle/>
          <a:p>
            <a:r>
              <a:rPr lang="en-US" altLang="en-US" dirty="0"/>
              <a:t>Lessons from </a:t>
            </a:r>
            <a:r>
              <a:rPr lang="en-US" altLang="en-US" i="1" dirty="0"/>
              <a:t>managing change, creativity and innovation </a:t>
            </a:r>
            <a:r>
              <a:rPr lang="en-US" altLang="en-US" dirty="0"/>
              <a:t>(2 of 8)</a:t>
            </a:r>
          </a:p>
        </p:txBody>
      </p:sp>
      <p:sp>
        <p:nvSpPr>
          <p:cNvPr id="3075" name="Content Placeholder 2"/>
          <p:cNvSpPr>
            <a:spLocks noGrp="1"/>
          </p:cNvSpPr>
          <p:nvPr>
            <p:ph idx="1"/>
          </p:nvPr>
        </p:nvSpPr>
        <p:spPr/>
        <p:txBody>
          <a:bodyPr/>
          <a:lstStyle/>
          <a:p>
            <a:pPr marL="457200" indent="-457200">
              <a:buFont typeface="+mj-lt"/>
              <a:buAutoNum type="arabicPeriod" startAt="2"/>
            </a:pPr>
            <a:r>
              <a:rPr lang="en-US" b="1" dirty="0"/>
              <a:t>Change is a political process </a:t>
            </a:r>
            <a:r>
              <a:rPr lang="en-US" dirty="0"/>
              <a:t>and the strategies that promote change, creativity and innovation should be sensitive to the socio-cultural environment, temporal contextual conditions and the shifting character of expectations in the views and reactions of employee groups and key political players. Political sensitivity and astuteness (the ability to </a:t>
            </a:r>
            <a:r>
              <a:rPr lang="en-US" dirty="0" err="1"/>
              <a:t>manoeuvre</a:t>
            </a:r>
            <a:r>
              <a:rPr lang="en-US" dirty="0"/>
              <a:t> through shifting terrain) are often well-honed skills in those individuals and groups (change agents, trade unionists and the like) who are able to shape these processes in certain preferred directions.</a:t>
            </a:r>
            <a:endParaRPr lang="en-GB" altLang="en-US" dirty="0"/>
          </a:p>
        </p:txBody>
      </p:sp>
      <p:sp>
        <p:nvSpPr>
          <p:cNvPr id="6" name="Slide Number Placeholder 5"/>
          <p:cNvSpPr>
            <a:spLocks noGrp="1"/>
          </p:cNvSpPr>
          <p:nvPr>
            <p:ph type="sldNum" sz="quarter" idx="12"/>
          </p:nvPr>
        </p:nvSpPr>
        <p:spPr/>
        <p:txBody>
          <a:bodyPr/>
          <a:lstStyle/>
          <a:p>
            <a:fld id="{1A25EBA2-EFA1-4DA5-A7AF-C4D3391E311C}" type="slidenum">
              <a:rPr lang="en-GB" altLang="en-US" smtClean="0"/>
              <a:pPr/>
              <a:t>4</a:t>
            </a:fld>
            <a:endParaRPr lang="en-GB" altLang="en-US" dirty="0"/>
          </a:p>
        </p:txBody>
      </p:sp>
    </p:spTree>
    <p:extLst>
      <p:ext uri="{BB962C8B-B14F-4D97-AF65-F5344CB8AC3E}">
        <p14:creationId xmlns:p14="http://schemas.microsoft.com/office/powerpoint/2010/main" val="37993107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title"/>
          </p:nvPr>
        </p:nvSpPr>
        <p:spPr/>
        <p:txBody>
          <a:bodyPr/>
          <a:lstStyle/>
          <a:p>
            <a:r>
              <a:rPr lang="en-US" altLang="en-US" dirty="0"/>
              <a:t>Lessons from </a:t>
            </a:r>
            <a:r>
              <a:rPr lang="en-US" altLang="en-US" i="1" dirty="0"/>
              <a:t>managing change, creativity and innovation </a:t>
            </a:r>
            <a:r>
              <a:rPr lang="en-US" altLang="en-US" dirty="0"/>
              <a:t>(3 of 8)</a:t>
            </a:r>
          </a:p>
        </p:txBody>
      </p:sp>
      <p:sp>
        <p:nvSpPr>
          <p:cNvPr id="3075" name="Content Placeholder 2"/>
          <p:cNvSpPr>
            <a:spLocks noGrp="1"/>
          </p:cNvSpPr>
          <p:nvPr>
            <p:ph idx="1"/>
          </p:nvPr>
        </p:nvSpPr>
        <p:spPr/>
        <p:txBody>
          <a:bodyPr/>
          <a:lstStyle/>
          <a:p>
            <a:pPr marL="457200" indent="-457200">
              <a:buFont typeface="+mj-lt"/>
              <a:buAutoNum type="arabicPeriod" startAt="3"/>
            </a:pPr>
            <a:r>
              <a:rPr lang="en-US" b="1" dirty="0"/>
              <a:t>Time, planning and flexibility is essential. </a:t>
            </a:r>
            <a:r>
              <a:rPr lang="en-US" dirty="0"/>
              <a:t>Changing the attitudes and </a:t>
            </a:r>
            <a:r>
              <a:rPr lang="en-US" dirty="0" err="1"/>
              <a:t>behaviours</a:t>
            </a:r>
            <a:r>
              <a:rPr lang="en-US" dirty="0"/>
              <a:t> of employees, generating commitment and support for change, creativity and innovation is a long-term goal. Moreover, any radical large-scale strategic and/or operational change requires considerable planning – including numerous revisions and modifications to planned changes – and is unlikely to experience a line of continual improvement.</a:t>
            </a:r>
            <a:endParaRPr lang="en-GB" altLang="en-US" dirty="0"/>
          </a:p>
        </p:txBody>
      </p:sp>
      <p:sp>
        <p:nvSpPr>
          <p:cNvPr id="6" name="Slide Number Placeholder 5"/>
          <p:cNvSpPr>
            <a:spLocks noGrp="1"/>
          </p:cNvSpPr>
          <p:nvPr>
            <p:ph type="sldNum" sz="quarter" idx="12"/>
          </p:nvPr>
        </p:nvSpPr>
        <p:spPr/>
        <p:txBody>
          <a:bodyPr/>
          <a:lstStyle/>
          <a:p>
            <a:fld id="{1A25EBA2-EFA1-4DA5-A7AF-C4D3391E311C}" type="slidenum">
              <a:rPr lang="en-GB" altLang="en-US" smtClean="0"/>
              <a:pPr/>
              <a:t>5</a:t>
            </a:fld>
            <a:endParaRPr lang="en-GB" altLang="en-US" dirty="0"/>
          </a:p>
        </p:txBody>
      </p:sp>
    </p:spTree>
    <p:extLst>
      <p:ext uri="{BB962C8B-B14F-4D97-AF65-F5344CB8AC3E}">
        <p14:creationId xmlns:p14="http://schemas.microsoft.com/office/powerpoint/2010/main" val="3101853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title"/>
          </p:nvPr>
        </p:nvSpPr>
        <p:spPr/>
        <p:txBody>
          <a:bodyPr/>
          <a:lstStyle/>
          <a:p>
            <a:r>
              <a:rPr lang="en-US" altLang="en-US" dirty="0"/>
              <a:t>Lessons from </a:t>
            </a:r>
            <a:r>
              <a:rPr lang="en-US" altLang="en-US" i="1" dirty="0"/>
              <a:t>managing change, creativity and innovation </a:t>
            </a:r>
            <a:r>
              <a:rPr lang="en-US" altLang="en-US" dirty="0"/>
              <a:t>(4 of 8)</a:t>
            </a:r>
          </a:p>
        </p:txBody>
      </p:sp>
      <p:sp>
        <p:nvSpPr>
          <p:cNvPr id="3075" name="Content Placeholder 2"/>
          <p:cNvSpPr>
            <a:spLocks noGrp="1"/>
          </p:cNvSpPr>
          <p:nvPr>
            <p:ph idx="1"/>
          </p:nvPr>
        </p:nvSpPr>
        <p:spPr/>
        <p:txBody>
          <a:bodyPr>
            <a:normAutofit fontScale="92500"/>
          </a:bodyPr>
          <a:lstStyle/>
          <a:p>
            <a:pPr marL="457200" indent="-457200">
              <a:buFont typeface="+mj-lt"/>
              <a:buAutoNum type="arabicPeriod" startAt="4"/>
            </a:pPr>
            <a:r>
              <a:rPr lang="en-US" b="1" dirty="0"/>
              <a:t>Continuous critical reflection is central</a:t>
            </a:r>
            <a:r>
              <a:rPr lang="en-US" dirty="0"/>
              <a:t>. Resistance is not a natural negative response that needs to be ‘overcome’; it requires assessment and serious consideration. Similarly, casting a jaundiced eye on a ‘failed’ project that has not enabled the translation of new ideas into commercial products may result in negative employee experience and thereby inadvertently support the assumption that the problem rests with employees and not with other elements of the organization. Such a view can create a self-fulfilling prophecy that can be hard to overcome, especially if this position appeals to common-sense assumptions about why individuals and groups resist change. Individual and group experience will vary in context and over time and no silver bullets exist that guarantee acceptance.</a:t>
            </a:r>
            <a:endParaRPr lang="en-GB" altLang="en-US" dirty="0"/>
          </a:p>
        </p:txBody>
      </p:sp>
      <p:sp>
        <p:nvSpPr>
          <p:cNvPr id="6" name="Slide Number Placeholder 5"/>
          <p:cNvSpPr>
            <a:spLocks noGrp="1"/>
          </p:cNvSpPr>
          <p:nvPr>
            <p:ph type="sldNum" sz="quarter" idx="12"/>
          </p:nvPr>
        </p:nvSpPr>
        <p:spPr/>
        <p:txBody>
          <a:bodyPr/>
          <a:lstStyle/>
          <a:p>
            <a:fld id="{1A25EBA2-EFA1-4DA5-A7AF-C4D3391E311C}" type="slidenum">
              <a:rPr lang="en-GB" altLang="en-US" smtClean="0"/>
              <a:pPr/>
              <a:t>6</a:t>
            </a:fld>
            <a:endParaRPr lang="en-GB" altLang="en-US" dirty="0"/>
          </a:p>
        </p:txBody>
      </p:sp>
    </p:spTree>
    <p:extLst>
      <p:ext uri="{BB962C8B-B14F-4D97-AF65-F5344CB8AC3E}">
        <p14:creationId xmlns:p14="http://schemas.microsoft.com/office/powerpoint/2010/main" val="5868860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title"/>
          </p:nvPr>
        </p:nvSpPr>
        <p:spPr/>
        <p:txBody>
          <a:bodyPr/>
          <a:lstStyle/>
          <a:p>
            <a:r>
              <a:rPr lang="en-US" altLang="en-US" dirty="0"/>
              <a:t>Lessons from </a:t>
            </a:r>
            <a:r>
              <a:rPr lang="en-US" altLang="en-US" i="1" dirty="0"/>
              <a:t>managing change, creativity and innovation </a:t>
            </a:r>
            <a:r>
              <a:rPr lang="en-US" altLang="en-US" dirty="0"/>
              <a:t>(5 of 8)</a:t>
            </a:r>
          </a:p>
        </p:txBody>
      </p:sp>
      <p:sp>
        <p:nvSpPr>
          <p:cNvPr id="3075" name="Content Placeholder 2"/>
          <p:cNvSpPr>
            <a:spLocks noGrp="1"/>
          </p:cNvSpPr>
          <p:nvPr>
            <p:ph idx="1"/>
          </p:nvPr>
        </p:nvSpPr>
        <p:spPr/>
        <p:txBody>
          <a:bodyPr>
            <a:normAutofit fontScale="92500"/>
          </a:bodyPr>
          <a:lstStyle/>
          <a:p>
            <a:pPr marL="457200" indent="-457200">
              <a:buFont typeface="+mj-lt"/>
              <a:buAutoNum type="arabicPeriod" startAt="5"/>
            </a:pPr>
            <a:r>
              <a:rPr lang="en-US" b="1" dirty="0"/>
              <a:t>Learn from all experiences and do not simply focus on anecdotes of ‘success’</a:t>
            </a:r>
            <a:r>
              <a:rPr lang="en-US" dirty="0"/>
              <a:t>. It is important to learn from all experiences (the good, the bad and the ugly) and not simply to focus attention on so-called ‘success’ stories or the views of those in dominant positions. Such stories are often post hoc rationalized accounts constructed to convey a certain preferred message to an intended audience. As such, the experiences and views of different groups and individuals at various levels within an organization are all potential sources of knowledge for understanding and shaping processes of change, creativity and innovation. We can generally learn more from failure than the reconstructed (selective and partisan) stories of success.</a:t>
            </a:r>
            <a:endParaRPr lang="en-GB" altLang="en-US" dirty="0"/>
          </a:p>
        </p:txBody>
      </p:sp>
      <p:sp>
        <p:nvSpPr>
          <p:cNvPr id="6" name="Slide Number Placeholder 5"/>
          <p:cNvSpPr>
            <a:spLocks noGrp="1"/>
          </p:cNvSpPr>
          <p:nvPr>
            <p:ph type="sldNum" sz="quarter" idx="12"/>
          </p:nvPr>
        </p:nvSpPr>
        <p:spPr/>
        <p:txBody>
          <a:bodyPr/>
          <a:lstStyle/>
          <a:p>
            <a:fld id="{1A25EBA2-EFA1-4DA5-A7AF-C4D3391E311C}" type="slidenum">
              <a:rPr lang="en-GB" altLang="en-US" smtClean="0"/>
              <a:pPr/>
              <a:t>7</a:t>
            </a:fld>
            <a:endParaRPr lang="en-GB" altLang="en-US" dirty="0"/>
          </a:p>
        </p:txBody>
      </p:sp>
    </p:spTree>
    <p:extLst>
      <p:ext uri="{BB962C8B-B14F-4D97-AF65-F5344CB8AC3E}">
        <p14:creationId xmlns:p14="http://schemas.microsoft.com/office/powerpoint/2010/main" val="17444601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title"/>
          </p:nvPr>
        </p:nvSpPr>
        <p:spPr/>
        <p:txBody>
          <a:bodyPr/>
          <a:lstStyle/>
          <a:p>
            <a:r>
              <a:rPr lang="en-US" altLang="en-US" dirty="0"/>
              <a:t>Lessons from </a:t>
            </a:r>
            <a:r>
              <a:rPr lang="en-US" altLang="en-US" i="1" dirty="0"/>
              <a:t>managing change, creativity and innovation </a:t>
            </a:r>
            <a:r>
              <a:rPr lang="en-US" altLang="en-US" dirty="0"/>
              <a:t>(6 of 8)</a:t>
            </a:r>
          </a:p>
        </p:txBody>
      </p:sp>
      <p:sp>
        <p:nvSpPr>
          <p:cNvPr id="3075" name="Content Placeholder 2"/>
          <p:cNvSpPr>
            <a:spLocks noGrp="1"/>
          </p:cNvSpPr>
          <p:nvPr>
            <p:ph idx="1"/>
          </p:nvPr>
        </p:nvSpPr>
        <p:spPr/>
        <p:txBody>
          <a:bodyPr/>
          <a:lstStyle/>
          <a:p>
            <a:pPr marL="457200" indent="-457200">
              <a:buFont typeface="+mj-lt"/>
              <a:buAutoNum type="arabicPeriod" startAt="6"/>
            </a:pPr>
            <a:r>
              <a:rPr lang="en-US" b="1" dirty="0"/>
              <a:t>Align training, education and staff development with the practical need of new operating philosophies and working procedures</a:t>
            </a:r>
            <a:r>
              <a:rPr lang="en-US" dirty="0"/>
              <a:t>. It is important to train employees in new techniques and procedures and for that training to be when needed and as required. Change agents must ensure that there is no misalignment of training </a:t>
            </a:r>
            <a:r>
              <a:rPr lang="en-US" dirty="0" err="1"/>
              <a:t>programmes</a:t>
            </a:r>
            <a:r>
              <a:rPr lang="en-US" dirty="0"/>
              <a:t> with initiatives that seek to develop new skills as this can be a major source of employee skepticism and frustration.</a:t>
            </a:r>
            <a:endParaRPr lang="en-GB" altLang="en-US" dirty="0"/>
          </a:p>
        </p:txBody>
      </p:sp>
      <p:sp>
        <p:nvSpPr>
          <p:cNvPr id="6" name="Slide Number Placeholder 5"/>
          <p:cNvSpPr>
            <a:spLocks noGrp="1"/>
          </p:cNvSpPr>
          <p:nvPr>
            <p:ph type="sldNum" sz="quarter" idx="12"/>
          </p:nvPr>
        </p:nvSpPr>
        <p:spPr/>
        <p:txBody>
          <a:bodyPr/>
          <a:lstStyle/>
          <a:p>
            <a:fld id="{1A25EBA2-EFA1-4DA5-A7AF-C4D3391E311C}" type="slidenum">
              <a:rPr lang="en-GB" altLang="en-US" smtClean="0"/>
              <a:pPr/>
              <a:t>8</a:t>
            </a:fld>
            <a:endParaRPr lang="en-GB" altLang="en-US" dirty="0"/>
          </a:p>
        </p:txBody>
      </p:sp>
    </p:spTree>
    <p:extLst>
      <p:ext uri="{BB962C8B-B14F-4D97-AF65-F5344CB8AC3E}">
        <p14:creationId xmlns:p14="http://schemas.microsoft.com/office/powerpoint/2010/main" val="3955626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title"/>
          </p:nvPr>
        </p:nvSpPr>
        <p:spPr/>
        <p:txBody>
          <a:bodyPr/>
          <a:lstStyle/>
          <a:p>
            <a:r>
              <a:rPr lang="en-US" altLang="en-US" dirty="0"/>
              <a:t>Lessons from </a:t>
            </a:r>
            <a:r>
              <a:rPr lang="en-US" altLang="en-US" i="1" dirty="0"/>
              <a:t>managing change, creativity and innovation </a:t>
            </a:r>
            <a:r>
              <a:rPr lang="en-US" altLang="en-US" dirty="0"/>
              <a:t>(7 of 8)</a:t>
            </a:r>
          </a:p>
        </p:txBody>
      </p:sp>
      <p:sp>
        <p:nvSpPr>
          <p:cNvPr id="3075" name="Content Placeholder 2"/>
          <p:cNvSpPr>
            <a:spLocks noGrp="1"/>
          </p:cNvSpPr>
          <p:nvPr>
            <p:ph idx="1"/>
          </p:nvPr>
        </p:nvSpPr>
        <p:spPr/>
        <p:txBody>
          <a:bodyPr>
            <a:normAutofit fontScale="92500"/>
          </a:bodyPr>
          <a:lstStyle/>
          <a:p>
            <a:pPr marL="457200" indent="-457200">
              <a:buFont typeface="+mj-lt"/>
              <a:buAutoNum type="arabicPeriod" startAt="7"/>
            </a:pPr>
            <a:r>
              <a:rPr lang="en-US" b="1" dirty="0"/>
              <a:t>Communication</a:t>
            </a:r>
            <a:r>
              <a:rPr lang="en-US" dirty="0"/>
              <a:t>. Communication is central to managing change, promoting creativity and supporting the innovation process, but it also needs to be contextual. As supported by much of the literature, employee communication should be ongoing and consistent. It is important to be aware of competing narratives that co-exist at any given time, and these can undermine and misdirect attention and create environments of mistrust and uncertainty. The choice of what, when and how to communicate as well as the releasing of disconfirming information are all key decisions that in practice are often political issues. Communication is a crucial medium both for those seeking to steer processes in certain preferred directions and for those wishing to resist the intentions of others.</a:t>
            </a:r>
            <a:endParaRPr lang="en-GB" altLang="en-US" dirty="0"/>
          </a:p>
        </p:txBody>
      </p:sp>
      <p:sp>
        <p:nvSpPr>
          <p:cNvPr id="6" name="Slide Number Placeholder 5"/>
          <p:cNvSpPr>
            <a:spLocks noGrp="1"/>
          </p:cNvSpPr>
          <p:nvPr>
            <p:ph type="sldNum" sz="quarter" idx="12"/>
          </p:nvPr>
        </p:nvSpPr>
        <p:spPr/>
        <p:txBody>
          <a:bodyPr/>
          <a:lstStyle/>
          <a:p>
            <a:fld id="{1A25EBA2-EFA1-4DA5-A7AF-C4D3391E311C}" type="slidenum">
              <a:rPr lang="en-GB" altLang="en-US" smtClean="0"/>
              <a:pPr/>
              <a:t>9</a:t>
            </a:fld>
            <a:endParaRPr lang="en-GB" altLang="en-US" dirty="0"/>
          </a:p>
        </p:txBody>
      </p:sp>
    </p:spTree>
    <p:extLst>
      <p:ext uri="{BB962C8B-B14F-4D97-AF65-F5344CB8AC3E}">
        <p14:creationId xmlns:p14="http://schemas.microsoft.com/office/powerpoint/2010/main" val="29460485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title"/>
          </p:nvPr>
        </p:nvSpPr>
        <p:spPr/>
        <p:txBody>
          <a:bodyPr/>
          <a:lstStyle/>
          <a:p>
            <a:r>
              <a:rPr lang="en-US" altLang="en-US" dirty="0"/>
              <a:t>Lessons from </a:t>
            </a:r>
            <a:r>
              <a:rPr lang="en-US" altLang="en-US" i="1" dirty="0"/>
              <a:t>managing change, creativity and innovation </a:t>
            </a:r>
            <a:r>
              <a:rPr lang="en-US" altLang="en-US" dirty="0"/>
              <a:t>(8 of 8)</a:t>
            </a:r>
          </a:p>
        </p:txBody>
      </p:sp>
      <p:sp>
        <p:nvSpPr>
          <p:cNvPr id="3075" name="Content Placeholder 2"/>
          <p:cNvSpPr>
            <a:spLocks noGrp="1"/>
          </p:cNvSpPr>
          <p:nvPr>
            <p:ph idx="1"/>
          </p:nvPr>
        </p:nvSpPr>
        <p:spPr/>
        <p:txBody>
          <a:bodyPr/>
          <a:lstStyle/>
          <a:p>
            <a:pPr marL="457200" indent="-457200">
              <a:buFont typeface="+mj-lt"/>
              <a:buAutoNum type="arabicPeriod" startAt="8"/>
            </a:pPr>
            <a:r>
              <a:rPr lang="en-US" b="1" dirty="0"/>
              <a:t>Contradictions provide healthy food for critical reflection</a:t>
            </a:r>
            <a:r>
              <a:rPr lang="en-US" dirty="0"/>
              <a:t>. Managing these processes is complex, demanding and difficult as it involves orchestrating interweaving processes – that may contradict as well as </a:t>
            </a:r>
            <a:r>
              <a:rPr lang="en-US"/>
              <a:t>compliment – </a:t>
            </a:r>
            <a:r>
              <a:rPr lang="en-US" dirty="0"/>
              <a:t>towards a set of objectives, which may themselves refine and change over time. These processes have an ongoing history that is never static but open to change as the past is fluid in the context of the present and in the light of future expectations. For us, this draws attention to significance of multiple temporalities and the value of a processual approach in understanding the theory and practice of change, creativity and innovation.</a:t>
            </a:r>
            <a:endParaRPr lang="en-GB" altLang="en-US" dirty="0"/>
          </a:p>
        </p:txBody>
      </p:sp>
      <p:sp>
        <p:nvSpPr>
          <p:cNvPr id="6" name="Slide Number Placeholder 5"/>
          <p:cNvSpPr>
            <a:spLocks noGrp="1"/>
          </p:cNvSpPr>
          <p:nvPr>
            <p:ph type="sldNum" sz="quarter" idx="12"/>
          </p:nvPr>
        </p:nvSpPr>
        <p:spPr/>
        <p:txBody>
          <a:bodyPr/>
          <a:lstStyle/>
          <a:p>
            <a:fld id="{1A25EBA2-EFA1-4DA5-A7AF-C4D3391E311C}" type="slidenum">
              <a:rPr lang="en-GB" altLang="en-US" smtClean="0"/>
              <a:pPr/>
              <a:t>10</a:t>
            </a:fld>
            <a:endParaRPr lang="en-GB" altLang="en-US" dirty="0"/>
          </a:p>
        </p:txBody>
      </p:sp>
    </p:spTree>
    <p:extLst>
      <p:ext uri="{BB962C8B-B14F-4D97-AF65-F5344CB8AC3E}">
        <p14:creationId xmlns:p14="http://schemas.microsoft.com/office/powerpoint/2010/main" val="3256910611"/>
      </p:ext>
    </p:extLst>
  </p:cSld>
  <p:clrMapOvr>
    <a:masterClrMapping/>
  </p:clrMapOvr>
</p:sld>
</file>

<file path=ppt/theme/theme1.xml><?xml version="1.0" encoding="utf-8"?>
<a:theme xmlns:a="http://schemas.openxmlformats.org/drawingml/2006/main" name="CDC PPT master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DC PPT master theme" id="{54717623-23ED-4358-9C73-6518671C19EC}" vid="{8348790F-27F1-4F39-885D-2376FA45C8D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CW_TEMPLATE_PPTX</Template>
  <TotalTime>1843</TotalTime>
  <Words>959</Words>
  <Application>Microsoft Office PowerPoint</Application>
  <PresentationFormat>On-screen Show (4:3)</PresentationFormat>
  <Paragraphs>28</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Courier New</vt:lpstr>
      <vt:lpstr>CDC PPT master theme</vt:lpstr>
      <vt:lpstr>PowerPoint Presentation</vt:lpstr>
      <vt:lpstr>Chapter 16  Conclusion </vt:lpstr>
      <vt:lpstr>Lessons from managing change, creativity and innovation (1 of 8)</vt:lpstr>
      <vt:lpstr>Lessons from managing change, creativity and innovation (2 of 8)</vt:lpstr>
      <vt:lpstr>Lessons from managing change, creativity and innovation (3 of 8)</vt:lpstr>
      <vt:lpstr>Lessons from managing change, creativity and innovation (4 of 8)</vt:lpstr>
      <vt:lpstr>Lessons from managing change, creativity and innovation (5 of 8)</vt:lpstr>
      <vt:lpstr>Lessons from managing change, creativity and innovation (6 of 8)</vt:lpstr>
      <vt:lpstr>Lessons from managing change, creativity and innovation (7 of 8)</vt:lpstr>
      <vt:lpstr>Lessons from managing change, creativity and innovation (8 of 8)</vt:lpstr>
    </vt:vector>
  </TitlesOfParts>
  <Company>NASA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Conceptual Blockbusting</dc:title>
  <dc:creator>Konstantinos Andriopoulos</dc:creator>
  <cp:lastModifiedBy>Gimmy</cp:lastModifiedBy>
  <cp:revision>65</cp:revision>
  <dcterms:created xsi:type="dcterms:W3CDTF">2014-01-08T16:42:29Z</dcterms:created>
  <dcterms:modified xsi:type="dcterms:W3CDTF">2024-09-19T01:29:45Z</dcterms:modified>
</cp:coreProperties>
</file>