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27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</p:sldIdLst>
  <p:sldSz cx="18288000" cy="10287000"/>
  <p:notesSz cx="6858000" cy="9144000"/>
  <p:embeddedFontLst>
    <p:embeddedFont>
      <p:font typeface="Biro Script Plus" panose="020B0604020202020204" charset="0"/>
      <p:regular r:id="rId28"/>
    </p:embeddedFont>
    <p:embeddedFont>
      <p:font typeface="Biro Script Plus Bold" panose="020B0604020202020204" charset="0"/>
      <p:regular r:id="rId29"/>
    </p:embeddedFont>
    <p:embeddedFont>
      <p:font typeface="DM Sans" pitchFamily="2" charset="0"/>
      <p:regular r:id="rId30"/>
    </p:embeddedFont>
    <p:embeddedFont>
      <p:font typeface="DM Sans Bold" charset="0"/>
      <p:regular r:id="rId31"/>
    </p:embeddedFont>
    <p:embeddedFont>
      <p:font typeface="DM Sans Bold Italics" panose="020B0604020202020204" charset="0"/>
      <p:regular r:id="rId32"/>
    </p:embeddedFont>
    <p:embeddedFont>
      <p:font typeface="Intro Rust G Base2Line" panose="020B0604020202020204" charset="0"/>
      <p:regular r:id="rId33"/>
    </p:embeddedFont>
    <p:embeddedFont>
      <p:font typeface="Open Sans" panose="020B0606030504020204" pitchFamily="34" charset="0"/>
      <p:regular r:id="rId34"/>
      <p:bold r:id="rId35"/>
      <p:italic r:id="rId36"/>
      <p:boldItalic r:id="rId3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30508" autoAdjust="0"/>
  </p:normalViewPr>
  <p:slideViewPr>
    <p:cSldViewPr>
      <p:cViewPr varScale="1">
        <p:scale>
          <a:sx n="20" d="100"/>
          <a:sy n="20" d="100"/>
        </p:scale>
        <p:origin x="3576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font" Target="fonts/font7.fntdata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font" Target="fonts/font2.fntdata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5.fntdata"/><Relationship Id="rId37" Type="http://schemas.openxmlformats.org/officeDocument/2006/relationships/font" Target="fonts/font10.fntdata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font" Target="fonts/font1.fntdata"/><Relationship Id="rId36" Type="http://schemas.openxmlformats.org/officeDocument/2006/relationships/font" Target="fonts/font9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font" Target="fonts/font3.fntdata"/><Relationship Id="rId35" Type="http://schemas.openxmlformats.org/officeDocument/2006/relationships/font" Target="fonts/font8.fntdata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6.fntdata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02.10.2026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18" Type="http://schemas.openxmlformats.org/officeDocument/2006/relationships/image" Target="../media/image1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" Type="http://schemas.openxmlformats.org/officeDocument/2006/relationships/image" Target="../media/image1.jpeg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8.png"/><Relationship Id="rId4" Type="http://schemas.openxmlformats.org/officeDocument/2006/relationships/image" Target="../media/image19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1.jpeg"/><Relationship Id="rId7" Type="http://schemas.openxmlformats.org/officeDocument/2006/relationships/image" Target="../media/image2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6.png"/><Relationship Id="rId10" Type="http://schemas.openxmlformats.org/officeDocument/2006/relationships/image" Target="../media/image26.png"/><Relationship Id="rId4" Type="http://schemas.openxmlformats.org/officeDocument/2006/relationships/image" Target="../media/image8.png"/><Relationship Id="rId9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1.jpe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6.png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32.png"/><Relationship Id="rId4" Type="http://schemas.openxmlformats.org/officeDocument/2006/relationships/image" Target="../media/image3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35.jpeg"/><Relationship Id="rId4" Type="http://schemas.openxmlformats.org/officeDocument/2006/relationships/image" Target="../media/image3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13" Type="http://schemas.openxmlformats.org/officeDocument/2006/relationships/image" Target="../media/image47.png"/><Relationship Id="rId18" Type="http://schemas.openxmlformats.org/officeDocument/2006/relationships/image" Target="../media/image52.png"/><Relationship Id="rId3" Type="http://schemas.openxmlformats.org/officeDocument/2006/relationships/image" Target="../media/image1.jpeg"/><Relationship Id="rId7" Type="http://schemas.openxmlformats.org/officeDocument/2006/relationships/image" Target="../media/image41.png"/><Relationship Id="rId12" Type="http://schemas.openxmlformats.org/officeDocument/2006/relationships/image" Target="../media/image46.png"/><Relationship Id="rId17" Type="http://schemas.openxmlformats.org/officeDocument/2006/relationships/image" Target="../media/image51.png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50.png"/><Relationship Id="rId20" Type="http://schemas.openxmlformats.org/officeDocument/2006/relationships/image" Target="../media/image5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11" Type="http://schemas.openxmlformats.org/officeDocument/2006/relationships/image" Target="../media/image45.png"/><Relationship Id="rId5" Type="http://schemas.openxmlformats.org/officeDocument/2006/relationships/image" Target="../media/image39.png"/><Relationship Id="rId15" Type="http://schemas.openxmlformats.org/officeDocument/2006/relationships/image" Target="../media/image49.png"/><Relationship Id="rId10" Type="http://schemas.openxmlformats.org/officeDocument/2006/relationships/image" Target="../media/image44.png"/><Relationship Id="rId19" Type="http://schemas.openxmlformats.org/officeDocument/2006/relationships/image" Target="../media/image53.png"/><Relationship Id="rId4" Type="http://schemas.openxmlformats.org/officeDocument/2006/relationships/image" Target="../media/image38.png"/><Relationship Id="rId9" Type="http://schemas.openxmlformats.org/officeDocument/2006/relationships/image" Target="../media/image43.png"/><Relationship Id="rId14" Type="http://schemas.openxmlformats.org/officeDocument/2006/relationships/image" Target="../media/image48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jpe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5" Type="http://schemas.openxmlformats.org/officeDocument/2006/relationships/image" Target="../media/image55.jpe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5" Type="http://schemas.openxmlformats.org/officeDocument/2006/relationships/image" Target="../media/image57.png"/><Relationship Id="rId4" Type="http://schemas.openxmlformats.org/officeDocument/2006/relationships/image" Target="../media/image3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8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1.jpe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61.jpeg"/><Relationship Id="rId4" Type="http://schemas.openxmlformats.org/officeDocument/2006/relationships/image" Target="../media/image9.png"/><Relationship Id="rId9" Type="http://schemas.openxmlformats.org/officeDocument/2006/relationships/image" Target="../media/image60.pn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13" Type="http://schemas.openxmlformats.org/officeDocument/2006/relationships/image" Target="../media/image70.png"/><Relationship Id="rId3" Type="http://schemas.openxmlformats.org/officeDocument/2006/relationships/image" Target="../media/image33.png"/><Relationship Id="rId7" Type="http://schemas.openxmlformats.org/officeDocument/2006/relationships/image" Target="../media/image64.png"/><Relationship Id="rId12" Type="http://schemas.openxmlformats.org/officeDocument/2006/relationships/image" Target="../media/image6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png"/><Relationship Id="rId11" Type="http://schemas.openxmlformats.org/officeDocument/2006/relationships/image" Target="../media/image68.png"/><Relationship Id="rId5" Type="http://schemas.openxmlformats.org/officeDocument/2006/relationships/image" Target="../media/image62.png"/><Relationship Id="rId15" Type="http://schemas.openxmlformats.org/officeDocument/2006/relationships/image" Target="../media/image72.png"/><Relationship Id="rId10" Type="http://schemas.openxmlformats.org/officeDocument/2006/relationships/image" Target="../media/image67.png"/><Relationship Id="rId4" Type="http://schemas.openxmlformats.org/officeDocument/2006/relationships/image" Target="../media/image34.png"/><Relationship Id="rId9" Type="http://schemas.openxmlformats.org/officeDocument/2006/relationships/image" Target="../media/image66.png"/><Relationship Id="rId14" Type="http://schemas.openxmlformats.org/officeDocument/2006/relationships/image" Target="../media/image7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8.png"/><Relationship Id="rId4" Type="http://schemas.openxmlformats.org/officeDocument/2006/relationships/image" Target="../media/image19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3.png"/><Relationship Id="rId5" Type="http://schemas.openxmlformats.org/officeDocument/2006/relationships/image" Target="../media/image6.png"/><Relationship Id="rId4" Type="http://schemas.openxmlformats.org/officeDocument/2006/relationships/image" Target="../media/image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6.png"/><Relationship Id="rId5" Type="http://schemas.openxmlformats.org/officeDocument/2006/relationships/image" Target="../media/image6.png"/><Relationship Id="rId4" Type="http://schemas.openxmlformats.org/officeDocument/2006/relationships/image" Target="../media/image75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1.jpe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6.png"/><Relationship Id="rId5" Type="http://schemas.openxmlformats.org/officeDocument/2006/relationships/image" Target="../media/image77.jpeg"/><Relationship Id="rId4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8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81.png"/><Relationship Id="rId5" Type="http://schemas.openxmlformats.org/officeDocument/2006/relationships/image" Target="../media/image9.png"/><Relationship Id="rId10" Type="http://schemas.openxmlformats.org/officeDocument/2006/relationships/image" Target="../media/image80.png"/><Relationship Id="rId4" Type="http://schemas.openxmlformats.org/officeDocument/2006/relationships/image" Target="../media/image5.png"/><Relationship Id="rId9" Type="http://schemas.openxmlformats.org/officeDocument/2006/relationships/image" Target="../media/image79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3.png"/><Relationship Id="rId5" Type="http://schemas.openxmlformats.org/officeDocument/2006/relationships/image" Target="../media/image82.png"/><Relationship Id="rId4" Type="http://schemas.openxmlformats.org/officeDocument/2006/relationships/image" Target="../media/image18.png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5.png"/><Relationship Id="rId3" Type="http://schemas.openxmlformats.org/officeDocument/2006/relationships/image" Target="../media/image1.jpe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18.png"/><Relationship Id="rId4" Type="http://schemas.openxmlformats.org/officeDocument/2006/relationships/image" Target="../media/image59.sv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6.png"/><Relationship Id="rId3" Type="http://schemas.openxmlformats.org/officeDocument/2006/relationships/image" Target="../media/image1.jpe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4796975" y="408544"/>
            <a:ext cx="3101357" cy="3932078"/>
          </a:xfrm>
          <a:custGeom>
            <a:avLst/>
            <a:gdLst/>
            <a:ahLst/>
            <a:cxnLst/>
            <a:rect l="l" t="t" r="r" b="b"/>
            <a:pathLst>
              <a:path w="3101357" h="3932078">
                <a:moveTo>
                  <a:pt x="0" y="0"/>
                </a:moveTo>
                <a:lnTo>
                  <a:pt x="3101358" y="0"/>
                </a:lnTo>
                <a:lnTo>
                  <a:pt x="3101358" y="3932078"/>
                </a:lnTo>
                <a:lnTo>
                  <a:pt x="0" y="393207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3162721" y="4881732"/>
            <a:ext cx="12213079" cy="17479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557"/>
              </a:lnSpc>
            </a:pPr>
            <a:r>
              <a:rPr lang="en-US" sz="14601" spc="-788">
                <a:solidFill>
                  <a:srgbClr val="B73F99"/>
                </a:solidFill>
                <a:latin typeface="Intro Rust G Base2Line"/>
                <a:ea typeface="Intro Rust G Base2Line"/>
                <a:cs typeface="Intro Rust G Base2Line"/>
                <a:sym typeface="Intro Rust G Base2Line"/>
              </a:rPr>
              <a:t>MARKETING</a:t>
            </a:r>
          </a:p>
        </p:txBody>
      </p:sp>
      <p:sp>
        <p:nvSpPr>
          <p:cNvPr id="5" name="Freeform 5"/>
          <p:cNvSpPr/>
          <p:nvPr/>
        </p:nvSpPr>
        <p:spPr>
          <a:xfrm>
            <a:off x="703949" y="4370789"/>
            <a:ext cx="5560333" cy="6981772"/>
          </a:xfrm>
          <a:custGeom>
            <a:avLst/>
            <a:gdLst/>
            <a:ahLst/>
            <a:cxnLst/>
            <a:rect l="l" t="t" r="r" b="b"/>
            <a:pathLst>
              <a:path w="5560333" h="6981772">
                <a:moveTo>
                  <a:pt x="0" y="0"/>
                </a:moveTo>
                <a:lnTo>
                  <a:pt x="5560333" y="0"/>
                </a:lnTo>
                <a:lnTo>
                  <a:pt x="5560333" y="6981772"/>
                </a:lnTo>
                <a:lnTo>
                  <a:pt x="0" y="698177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150294">
            <a:off x="-2291067" y="-917577"/>
            <a:ext cx="7471357" cy="5202675"/>
          </a:xfrm>
          <a:custGeom>
            <a:avLst/>
            <a:gdLst/>
            <a:ahLst/>
            <a:cxnLst/>
            <a:rect l="l" t="t" r="r" b="b"/>
            <a:pathLst>
              <a:path w="7471357" h="5202675">
                <a:moveTo>
                  <a:pt x="0" y="0"/>
                </a:moveTo>
                <a:lnTo>
                  <a:pt x="7471357" y="0"/>
                </a:lnTo>
                <a:lnTo>
                  <a:pt x="7471357" y="5202675"/>
                </a:lnTo>
                <a:lnTo>
                  <a:pt x="0" y="520267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r="-19323" b="-7092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5311888">
            <a:off x="4254968" y="-13488568"/>
            <a:ext cx="15195177" cy="15407024"/>
          </a:xfrm>
          <a:custGeom>
            <a:avLst/>
            <a:gdLst/>
            <a:ahLst/>
            <a:cxnLst/>
            <a:rect l="l" t="t" r="r" b="b"/>
            <a:pathLst>
              <a:path w="15195177" h="15407024">
                <a:moveTo>
                  <a:pt x="0" y="0"/>
                </a:moveTo>
                <a:lnTo>
                  <a:pt x="15195178" y="0"/>
                </a:lnTo>
                <a:lnTo>
                  <a:pt x="15195178" y="15407024"/>
                </a:lnTo>
                <a:lnTo>
                  <a:pt x="0" y="1540702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468264" flipH="1">
            <a:off x="3924907" y="8092088"/>
            <a:ext cx="1846219" cy="1705445"/>
          </a:xfrm>
          <a:custGeom>
            <a:avLst/>
            <a:gdLst/>
            <a:ahLst/>
            <a:cxnLst/>
            <a:rect l="l" t="t" r="r" b="b"/>
            <a:pathLst>
              <a:path w="1846219" h="1705445">
                <a:moveTo>
                  <a:pt x="1846219" y="0"/>
                </a:moveTo>
                <a:lnTo>
                  <a:pt x="0" y="0"/>
                </a:lnTo>
                <a:lnTo>
                  <a:pt x="0" y="1705445"/>
                </a:lnTo>
                <a:lnTo>
                  <a:pt x="1846219" y="1705445"/>
                </a:lnTo>
                <a:lnTo>
                  <a:pt x="1846219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 rot="-233961">
            <a:off x="-1796015" y="2151595"/>
            <a:ext cx="20688593" cy="30845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5111"/>
              </a:lnSpc>
              <a:spcBef>
                <a:spcPct val="0"/>
              </a:spcBef>
            </a:pPr>
            <a:r>
              <a:rPr lang="en-US" sz="17937">
                <a:solidFill>
                  <a:srgbClr val="363636"/>
                </a:solidFill>
                <a:latin typeface="Biro Script Plus"/>
                <a:ea typeface="Biro Script Plus"/>
                <a:cs typeface="Biro Script Plus"/>
                <a:sym typeface="Biro Script Plus"/>
              </a:rPr>
              <a:t>What is </a:t>
            </a:r>
          </a:p>
        </p:txBody>
      </p:sp>
      <p:sp>
        <p:nvSpPr>
          <p:cNvPr id="10" name="Freeform 10"/>
          <p:cNvSpPr/>
          <p:nvPr/>
        </p:nvSpPr>
        <p:spPr>
          <a:xfrm flipH="1" flipV="1">
            <a:off x="13580393" y="5981517"/>
            <a:ext cx="7093037" cy="4939232"/>
          </a:xfrm>
          <a:custGeom>
            <a:avLst/>
            <a:gdLst/>
            <a:ahLst/>
            <a:cxnLst/>
            <a:rect l="l" t="t" r="r" b="b"/>
            <a:pathLst>
              <a:path w="7093037" h="4939232">
                <a:moveTo>
                  <a:pt x="7093037" y="4939232"/>
                </a:moveTo>
                <a:lnTo>
                  <a:pt x="0" y="4939232"/>
                </a:lnTo>
                <a:lnTo>
                  <a:pt x="0" y="0"/>
                </a:lnTo>
                <a:lnTo>
                  <a:pt x="7093037" y="0"/>
                </a:lnTo>
                <a:lnTo>
                  <a:pt x="7093037" y="4939232"/>
                </a:lnTo>
                <a:close/>
              </a:path>
            </a:pathLst>
          </a:custGeom>
          <a:blipFill>
            <a:blip r:embed="rId5"/>
            <a:stretch>
              <a:fillRect r="-19323" b="-7092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5248263">
            <a:off x="2052787" y="7142782"/>
            <a:ext cx="10097199" cy="13951225"/>
          </a:xfrm>
          <a:custGeom>
            <a:avLst/>
            <a:gdLst/>
            <a:ahLst/>
            <a:cxnLst/>
            <a:rect l="l" t="t" r="r" b="b"/>
            <a:pathLst>
              <a:path w="10097199" h="13951225">
                <a:moveTo>
                  <a:pt x="0" y="0"/>
                </a:moveTo>
                <a:lnTo>
                  <a:pt x="10097200" y="0"/>
                </a:lnTo>
                <a:lnTo>
                  <a:pt x="10097200" y="13951225"/>
                </a:lnTo>
                <a:lnTo>
                  <a:pt x="0" y="1395122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1633189">
            <a:off x="-11064392" y="1171194"/>
            <a:ext cx="12566707" cy="12297296"/>
          </a:xfrm>
          <a:custGeom>
            <a:avLst/>
            <a:gdLst/>
            <a:ahLst/>
            <a:cxnLst/>
            <a:rect l="l" t="t" r="r" b="b"/>
            <a:pathLst>
              <a:path w="12566707" h="12297296">
                <a:moveTo>
                  <a:pt x="0" y="0"/>
                </a:moveTo>
                <a:lnTo>
                  <a:pt x="12566707" y="0"/>
                </a:lnTo>
                <a:lnTo>
                  <a:pt x="12566707" y="12297296"/>
                </a:lnTo>
                <a:lnTo>
                  <a:pt x="0" y="12297296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8891239">
            <a:off x="17533907" y="-2877295"/>
            <a:ext cx="12566707" cy="12297296"/>
          </a:xfrm>
          <a:custGeom>
            <a:avLst/>
            <a:gdLst/>
            <a:ahLst/>
            <a:cxnLst/>
            <a:rect l="l" t="t" r="r" b="b"/>
            <a:pathLst>
              <a:path w="12566707" h="12297296">
                <a:moveTo>
                  <a:pt x="0" y="0"/>
                </a:moveTo>
                <a:lnTo>
                  <a:pt x="12566707" y="0"/>
                </a:lnTo>
                <a:lnTo>
                  <a:pt x="12566707" y="12297296"/>
                </a:lnTo>
                <a:lnTo>
                  <a:pt x="0" y="12297296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4657678" y="7396042"/>
            <a:ext cx="9270448" cy="931266"/>
          </a:xfrm>
          <a:custGeom>
            <a:avLst/>
            <a:gdLst/>
            <a:ahLst/>
            <a:cxnLst/>
            <a:rect l="l" t="t" r="r" b="b"/>
            <a:pathLst>
              <a:path w="9270448" h="931266">
                <a:moveTo>
                  <a:pt x="0" y="0"/>
                </a:moveTo>
                <a:lnTo>
                  <a:pt x="9270449" y="0"/>
                </a:lnTo>
                <a:lnTo>
                  <a:pt x="9270449" y="931266"/>
                </a:lnTo>
                <a:lnTo>
                  <a:pt x="0" y="931266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t="-74226" b="-7422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 rot="-142215">
            <a:off x="16854091" y="4840600"/>
            <a:ext cx="5630485" cy="10003274"/>
          </a:xfrm>
          <a:custGeom>
            <a:avLst/>
            <a:gdLst/>
            <a:ahLst/>
            <a:cxnLst/>
            <a:rect l="l" t="t" r="r" b="b"/>
            <a:pathLst>
              <a:path w="5630485" h="10003274">
                <a:moveTo>
                  <a:pt x="0" y="0"/>
                </a:moveTo>
                <a:lnTo>
                  <a:pt x="5630485" y="0"/>
                </a:lnTo>
                <a:lnTo>
                  <a:pt x="5630485" y="10003274"/>
                </a:lnTo>
                <a:lnTo>
                  <a:pt x="0" y="10003274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 rot="2140992">
            <a:off x="4337883" y="305733"/>
            <a:ext cx="1294559" cy="2200373"/>
          </a:xfrm>
          <a:custGeom>
            <a:avLst/>
            <a:gdLst/>
            <a:ahLst/>
            <a:cxnLst/>
            <a:rect l="l" t="t" r="r" b="b"/>
            <a:pathLst>
              <a:path w="1294559" h="2200373">
                <a:moveTo>
                  <a:pt x="0" y="0"/>
                </a:moveTo>
                <a:lnTo>
                  <a:pt x="1294559" y="0"/>
                </a:lnTo>
                <a:lnTo>
                  <a:pt x="1294559" y="2200373"/>
                </a:lnTo>
                <a:lnTo>
                  <a:pt x="0" y="2200373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 rot="-1211024">
            <a:off x="551521" y="7999216"/>
            <a:ext cx="1942872" cy="1942872"/>
          </a:xfrm>
          <a:custGeom>
            <a:avLst/>
            <a:gdLst/>
            <a:ahLst/>
            <a:cxnLst/>
            <a:rect l="l" t="t" r="r" b="b"/>
            <a:pathLst>
              <a:path w="1942872" h="1942872">
                <a:moveTo>
                  <a:pt x="0" y="0"/>
                </a:moveTo>
                <a:lnTo>
                  <a:pt x="1942872" y="0"/>
                </a:lnTo>
                <a:lnTo>
                  <a:pt x="1942872" y="1942873"/>
                </a:lnTo>
                <a:lnTo>
                  <a:pt x="0" y="1942873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 rot="660943">
            <a:off x="655640" y="2117427"/>
            <a:ext cx="2307852" cy="2307852"/>
          </a:xfrm>
          <a:custGeom>
            <a:avLst/>
            <a:gdLst/>
            <a:ahLst/>
            <a:cxnLst/>
            <a:rect l="l" t="t" r="r" b="b"/>
            <a:pathLst>
              <a:path w="2307852" h="2307852">
                <a:moveTo>
                  <a:pt x="0" y="0"/>
                </a:moveTo>
                <a:lnTo>
                  <a:pt x="2307852" y="0"/>
                </a:lnTo>
                <a:lnTo>
                  <a:pt x="2307852" y="2307852"/>
                </a:lnTo>
                <a:lnTo>
                  <a:pt x="0" y="2307852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6570316" y="-2068226"/>
            <a:ext cx="4953540" cy="4953540"/>
          </a:xfrm>
          <a:custGeom>
            <a:avLst/>
            <a:gdLst/>
            <a:ahLst/>
            <a:cxnLst/>
            <a:rect l="l" t="t" r="r" b="b"/>
            <a:pathLst>
              <a:path w="4953540" h="4953540">
                <a:moveTo>
                  <a:pt x="0" y="0"/>
                </a:moveTo>
                <a:lnTo>
                  <a:pt x="4953540" y="0"/>
                </a:lnTo>
                <a:lnTo>
                  <a:pt x="4953540" y="4953540"/>
                </a:lnTo>
                <a:lnTo>
                  <a:pt x="0" y="4953540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Freeform 20"/>
          <p:cNvSpPr/>
          <p:nvPr/>
        </p:nvSpPr>
        <p:spPr>
          <a:xfrm rot="647662">
            <a:off x="12082272" y="5235888"/>
            <a:ext cx="5871866" cy="5871866"/>
          </a:xfrm>
          <a:custGeom>
            <a:avLst/>
            <a:gdLst/>
            <a:ahLst/>
            <a:cxnLst/>
            <a:rect l="l" t="t" r="r" b="b"/>
            <a:pathLst>
              <a:path w="5871866" h="5871866">
                <a:moveTo>
                  <a:pt x="0" y="0"/>
                </a:moveTo>
                <a:lnTo>
                  <a:pt x="5871866" y="0"/>
                </a:lnTo>
                <a:lnTo>
                  <a:pt x="5871866" y="5871865"/>
                </a:lnTo>
                <a:lnTo>
                  <a:pt x="0" y="5871865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1" name="Freeform 21"/>
          <p:cNvSpPr/>
          <p:nvPr/>
        </p:nvSpPr>
        <p:spPr>
          <a:xfrm rot="-539750">
            <a:off x="13501774" y="7024957"/>
            <a:ext cx="1512830" cy="1397477"/>
          </a:xfrm>
          <a:custGeom>
            <a:avLst/>
            <a:gdLst/>
            <a:ahLst/>
            <a:cxnLst/>
            <a:rect l="l" t="t" r="r" b="b"/>
            <a:pathLst>
              <a:path w="1512830" h="1397477">
                <a:moveTo>
                  <a:pt x="0" y="0"/>
                </a:moveTo>
                <a:lnTo>
                  <a:pt x="1512830" y="0"/>
                </a:lnTo>
                <a:lnTo>
                  <a:pt x="1512830" y="1397476"/>
                </a:lnTo>
                <a:lnTo>
                  <a:pt x="0" y="139747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2" name="Freeform 22"/>
          <p:cNvSpPr/>
          <p:nvPr/>
        </p:nvSpPr>
        <p:spPr>
          <a:xfrm rot="-875260">
            <a:off x="545842" y="-386509"/>
            <a:ext cx="2948087" cy="2948087"/>
          </a:xfrm>
          <a:custGeom>
            <a:avLst/>
            <a:gdLst/>
            <a:ahLst/>
            <a:cxnLst/>
            <a:rect l="l" t="t" r="r" b="b"/>
            <a:pathLst>
              <a:path w="2948087" h="2948087">
                <a:moveTo>
                  <a:pt x="0" y="0"/>
                </a:moveTo>
                <a:lnTo>
                  <a:pt x="2948087" y="0"/>
                </a:lnTo>
                <a:lnTo>
                  <a:pt x="2948087" y="2948087"/>
                </a:lnTo>
                <a:lnTo>
                  <a:pt x="0" y="2948087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3" name="Freeform 23"/>
          <p:cNvSpPr/>
          <p:nvPr/>
        </p:nvSpPr>
        <p:spPr>
          <a:xfrm>
            <a:off x="14973372" y="3041036"/>
            <a:ext cx="4307081" cy="7652077"/>
          </a:xfrm>
          <a:custGeom>
            <a:avLst/>
            <a:gdLst/>
            <a:ahLst/>
            <a:cxnLst/>
            <a:rect l="l" t="t" r="r" b="b"/>
            <a:pathLst>
              <a:path w="4307081" h="7652077">
                <a:moveTo>
                  <a:pt x="0" y="0"/>
                </a:moveTo>
                <a:lnTo>
                  <a:pt x="4307080" y="0"/>
                </a:lnTo>
                <a:lnTo>
                  <a:pt x="4307080" y="7652077"/>
                </a:lnTo>
                <a:lnTo>
                  <a:pt x="0" y="7652077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4" name="Freeform 24"/>
          <p:cNvSpPr/>
          <p:nvPr/>
        </p:nvSpPr>
        <p:spPr>
          <a:xfrm>
            <a:off x="9827643" y="217963"/>
            <a:ext cx="6924026" cy="3886389"/>
          </a:xfrm>
          <a:custGeom>
            <a:avLst/>
            <a:gdLst/>
            <a:ahLst/>
            <a:cxnLst/>
            <a:rect l="l" t="t" r="r" b="b"/>
            <a:pathLst>
              <a:path w="6924026" h="3886389">
                <a:moveTo>
                  <a:pt x="0" y="0"/>
                </a:moveTo>
                <a:lnTo>
                  <a:pt x="6924026" y="0"/>
                </a:lnTo>
                <a:lnTo>
                  <a:pt x="6924026" y="3886388"/>
                </a:lnTo>
                <a:lnTo>
                  <a:pt x="0" y="3886388"/>
                </a:lnTo>
                <a:lnTo>
                  <a:pt x="0" y="0"/>
                </a:lnTo>
                <a:close/>
              </a:path>
            </a:pathLst>
          </a:custGeom>
          <a:blipFill>
            <a:blip r:embed="rId1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5" name="TextBox 25"/>
          <p:cNvSpPr txBox="1"/>
          <p:nvPr/>
        </p:nvSpPr>
        <p:spPr>
          <a:xfrm>
            <a:off x="4870513" y="7476676"/>
            <a:ext cx="8531308" cy="68427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56"/>
              </a:lnSpc>
              <a:spcBef>
                <a:spcPct val="0"/>
              </a:spcBef>
            </a:pPr>
            <a:r>
              <a:rPr lang="en-US" sz="3969">
                <a:solidFill>
                  <a:srgbClr val="363636"/>
                </a:solidFill>
                <a:latin typeface="Biro Script Plus"/>
                <a:ea typeface="Biro Script Plus"/>
                <a:cs typeface="Biro Script Plus"/>
                <a:sym typeface="Biro Script Plus"/>
              </a:rPr>
              <a:t>Marketing Fundamentals BMBM4005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7268416" y="545209"/>
            <a:ext cx="13425904" cy="10321164"/>
          </a:xfrm>
          <a:custGeom>
            <a:avLst/>
            <a:gdLst/>
            <a:ahLst/>
            <a:cxnLst/>
            <a:rect l="l" t="t" r="r" b="b"/>
            <a:pathLst>
              <a:path w="13425904" h="10321164">
                <a:moveTo>
                  <a:pt x="0" y="0"/>
                </a:moveTo>
                <a:lnTo>
                  <a:pt x="13425904" y="0"/>
                </a:lnTo>
                <a:lnTo>
                  <a:pt x="13425904" y="10321164"/>
                </a:lnTo>
                <a:lnTo>
                  <a:pt x="0" y="1032116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 rot="170869">
            <a:off x="8292103" y="3386740"/>
            <a:ext cx="9100081" cy="61180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3507"/>
              </a:lnSpc>
            </a:pPr>
            <a:r>
              <a:rPr lang="en-US" sz="2505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You have 5 minutes to get to know each other.</a:t>
            </a:r>
          </a:p>
          <a:p>
            <a:pPr algn="just">
              <a:lnSpc>
                <a:spcPts val="3507"/>
              </a:lnSpc>
            </a:pPr>
            <a:r>
              <a:rPr lang="en-US" sz="2505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Ask your partner the following questions:</a:t>
            </a:r>
          </a:p>
          <a:p>
            <a:pPr marL="540870" lvl="1" indent="-270435" algn="just">
              <a:lnSpc>
                <a:spcPts val="3507"/>
              </a:lnSpc>
              <a:buFont typeface="Arial"/>
              <a:buChar char="•"/>
            </a:pPr>
            <a:r>
              <a:rPr lang="en-US" sz="2505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👤 What is your name?</a:t>
            </a:r>
          </a:p>
          <a:p>
            <a:pPr marL="540870" lvl="1" indent="-270435" algn="just">
              <a:lnSpc>
                <a:spcPts val="3507"/>
              </a:lnSpc>
              <a:buFont typeface="Arial"/>
              <a:buChar char="•"/>
            </a:pPr>
            <a:r>
              <a:rPr lang="en-US" sz="2505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📍 Where are you from?</a:t>
            </a:r>
          </a:p>
          <a:p>
            <a:pPr marL="540870" lvl="1" indent="-270435" algn="just">
              <a:lnSpc>
                <a:spcPts val="3507"/>
              </a:lnSpc>
              <a:buFont typeface="Arial"/>
              <a:buChar char="•"/>
            </a:pPr>
            <a:r>
              <a:rPr lang="en-US" sz="2505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🛍️ What is your favourite brand and why?</a:t>
            </a:r>
          </a:p>
          <a:p>
            <a:pPr marL="540870" lvl="1" indent="-270435" algn="just">
              <a:lnSpc>
                <a:spcPts val="3507"/>
              </a:lnSpc>
              <a:buFont typeface="Arial"/>
              <a:buChar char="•"/>
            </a:pPr>
            <a:r>
              <a:rPr lang="en-US" sz="2505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💼 What made you choose to study Business?</a:t>
            </a:r>
          </a:p>
          <a:p>
            <a:pPr marL="540870" lvl="1" indent="-270435" algn="just">
              <a:lnSpc>
                <a:spcPts val="3507"/>
              </a:lnSpc>
              <a:buFont typeface="Arial"/>
              <a:buChar char="•"/>
            </a:pPr>
            <a:r>
              <a:rPr lang="en-US" sz="2505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🌟Tell me one interesting or surprising fact about yourself!</a:t>
            </a:r>
          </a:p>
          <a:p>
            <a:pPr algn="just">
              <a:lnSpc>
                <a:spcPts val="3507"/>
              </a:lnSpc>
            </a:pPr>
            <a:endParaRPr lang="en-US" sz="2505">
              <a:solidFill>
                <a:srgbClr val="363636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algn="just">
              <a:lnSpc>
                <a:spcPts val="3507"/>
              </a:lnSpc>
            </a:pPr>
            <a:r>
              <a:rPr lang="en-US" sz="2505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Each person will introduce their partner to the rest of the class, sharing what they discovered.</a:t>
            </a:r>
          </a:p>
          <a:p>
            <a:pPr algn="just">
              <a:lnSpc>
                <a:spcPts val="3507"/>
              </a:lnSpc>
            </a:pPr>
            <a:endParaRPr lang="en-US" sz="2505">
              <a:solidFill>
                <a:srgbClr val="363636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algn="just">
              <a:lnSpc>
                <a:spcPts val="3507"/>
              </a:lnSpc>
            </a:pPr>
            <a:r>
              <a:rPr lang="en-US" sz="2505" b="1">
                <a:solidFill>
                  <a:srgbClr val="363636"/>
                </a:solidFill>
                <a:latin typeface="DM Sans Bold"/>
                <a:ea typeface="DM Sans Bold"/>
                <a:cs typeface="DM Sans Bold"/>
                <a:sym typeface="DM Sans Bold"/>
              </a:rPr>
              <a:t>Bonus: </a:t>
            </a:r>
            <a:r>
              <a:rPr lang="en-US" sz="2505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Can you find something you both have in common?</a:t>
            </a:r>
          </a:p>
          <a:p>
            <a:pPr algn="ctr">
              <a:lnSpc>
                <a:spcPts val="3507"/>
              </a:lnSpc>
              <a:spcBef>
                <a:spcPct val="0"/>
              </a:spcBef>
            </a:pPr>
            <a:endParaRPr lang="en-US" sz="2505">
              <a:solidFill>
                <a:srgbClr val="363636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5" name="TextBox 5"/>
          <p:cNvSpPr txBox="1"/>
          <p:nvPr/>
        </p:nvSpPr>
        <p:spPr>
          <a:xfrm rot="-158960">
            <a:off x="8902523" y="1753315"/>
            <a:ext cx="8324599" cy="15847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887"/>
              </a:lnSpc>
              <a:spcBef>
                <a:spcPct val="0"/>
              </a:spcBef>
            </a:pPr>
            <a:r>
              <a:rPr lang="en-US" sz="11540" spc="-553">
                <a:solidFill>
                  <a:srgbClr val="363636"/>
                </a:solidFill>
                <a:latin typeface="Biro Script Plus"/>
                <a:ea typeface="Biro Script Plus"/>
                <a:cs typeface="Biro Script Plus"/>
                <a:sym typeface="Biro Script Plus"/>
              </a:rPr>
              <a:t>Introduction</a:t>
            </a:r>
          </a:p>
        </p:txBody>
      </p:sp>
      <p:grpSp>
        <p:nvGrpSpPr>
          <p:cNvPr id="6" name="Group 6"/>
          <p:cNvGrpSpPr/>
          <p:nvPr/>
        </p:nvGrpSpPr>
        <p:grpSpPr>
          <a:xfrm rot="1124965">
            <a:off x="-1151413" y="-2078855"/>
            <a:ext cx="8250851" cy="6938711"/>
            <a:chOff x="0" y="0"/>
            <a:chExt cx="1000856" cy="841689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000856" cy="841689"/>
            </a:xfrm>
            <a:custGeom>
              <a:avLst/>
              <a:gdLst/>
              <a:ahLst/>
              <a:cxnLst/>
              <a:rect l="l" t="t" r="r" b="b"/>
              <a:pathLst>
                <a:path w="1000856" h="841689">
                  <a:moveTo>
                    <a:pt x="21581" y="0"/>
                  </a:moveTo>
                  <a:lnTo>
                    <a:pt x="979275" y="0"/>
                  </a:lnTo>
                  <a:cubicBezTo>
                    <a:pt x="984999" y="0"/>
                    <a:pt x="990488" y="2274"/>
                    <a:pt x="994535" y="6321"/>
                  </a:cubicBezTo>
                  <a:cubicBezTo>
                    <a:pt x="998583" y="10368"/>
                    <a:pt x="1000856" y="15858"/>
                    <a:pt x="1000856" y="21581"/>
                  </a:cubicBezTo>
                  <a:lnTo>
                    <a:pt x="1000856" y="820108"/>
                  </a:lnTo>
                  <a:cubicBezTo>
                    <a:pt x="1000856" y="825832"/>
                    <a:pt x="998583" y="831321"/>
                    <a:pt x="994535" y="835368"/>
                  </a:cubicBezTo>
                  <a:cubicBezTo>
                    <a:pt x="990488" y="839416"/>
                    <a:pt x="984999" y="841689"/>
                    <a:pt x="979275" y="841689"/>
                  </a:cubicBezTo>
                  <a:lnTo>
                    <a:pt x="21581" y="841689"/>
                  </a:lnTo>
                  <a:cubicBezTo>
                    <a:pt x="15858" y="841689"/>
                    <a:pt x="10368" y="839416"/>
                    <a:pt x="6321" y="835368"/>
                  </a:cubicBezTo>
                  <a:cubicBezTo>
                    <a:pt x="2274" y="831321"/>
                    <a:pt x="0" y="825832"/>
                    <a:pt x="0" y="820108"/>
                  </a:cubicBezTo>
                  <a:lnTo>
                    <a:pt x="0" y="21581"/>
                  </a:lnTo>
                  <a:cubicBezTo>
                    <a:pt x="0" y="15858"/>
                    <a:pt x="2274" y="10368"/>
                    <a:pt x="6321" y="6321"/>
                  </a:cubicBezTo>
                  <a:cubicBezTo>
                    <a:pt x="10368" y="2274"/>
                    <a:pt x="15858" y="0"/>
                    <a:pt x="21581" y="0"/>
                  </a:cubicBezTo>
                  <a:close/>
                </a:path>
              </a:pathLst>
            </a:custGeom>
            <a:blipFill>
              <a:blip r:embed="rId4"/>
              <a:stretch>
                <a:fillRect t="-39071" b="-3907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Freeform 8"/>
          <p:cNvSpPr/>
          <p:nvPr/>
        </p:nvSpPr>
        <p:spPr>
          <a:xfrm rot="554984">
            <a:off x="-1250027" y="-3363260"/>
            <a:ext cx="9992658" cy="9780314"/>
          </a:xfrm>
          <a:custGeom>
            <a:avLst/>
            <a:gdLst/>
            <a:ahLst/>
            <a:cxnLst/>
            <a:rect l="l" t="t" r="r" b="b"/>
            <a:pathLst>
              <a:path w="9992658" h="9780314">
                <a:moveTo>
                  <a:pt x="0" y="0"/>
                </a:moveTo>
                <a:lnTo>
                  <a:pt x="9992658" y="0"/>
                </a:lnTo>
                <a:lnTo>
                  <a:pt x="9992658" y="9780313"/>
                </a:lnTo>
                <a:lnTo>
                  <a:pt x="0" y="9780313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 rot="-764231">
            <a:off x="-1418181" y="6498619"/>
            <a:ext cx="10884296" cy="27332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511"/>
              </a:lnSpc>
            </a:pPr>
            <a:r>
              <a:rPr lang="en-US" sz="10205" spc="-489">
                <a:solidFill>
                  <a:srgbClr val="B73F99"/>
                </a:solidFill>
                <a:latin typeface="Intro Rust G Base2Line"/>
                <a:ea typeface="Intro Rust G Base2Line"/>
                <a:cs typeface="Intro Rust G Base2Line"/>
                <a:sym typeface="Intro Rust G Base2Line"/>
              </a:rPr>
              <a:t>Your</a:t>
            </a:r>
          </a:p>
          <a:p>
            <a:pPr marL="0" lvl="0" indent="0" algn="ctr">
              <a:lnSpc>
                <a:spcPts val="10511"/>
              </a:lnSpc>
              <a:spcBef>
                <a:spcPct val="0"/>
              </a:spcBef>
            </a:pPr>
            <a:r>
              <a:rPr lang="en-US" sz="10205" spc="-489">
                <a:solidFill>
                  <a:srgbClr val="B73F99"/>
                </a:solidFill>
                <a:latin typeface="Intro Rust G Base2Line"/>
                <a:ea typeface="Intro Rust G Base2Line"/>
                <a:cs typeface="Intro Rust G Base2Line"/>
                <a:sym typeface="Intro Rust G Base2Line"/>
              </a:rPr>
              <a:t>Turn</a:t>
            </a:r>
          </a:p>
        </p:txBody>
      </p:sp>
      <p:sp>
        <p:nvSpPr>
          <p:cNvPr id="10" name="Freeform 10"/>
          <p:cNvSpPr/>
          <p:nvPr/>
        </p:nvSpPr>
        <p:spPr>
          <a:xfrm rot="-539750">
            <a:off x="16566719" y="8831996"/>
            <a:ext cx="1937981" cy="1790210"/>
          </a:xfrm>
          <a:custGeom>
            <a:avLst/>
            <a:gdLst/>
            <a:ahLst/>
            <a:cxnLst/>
            <a:rect l="l" t="t" r="r" b="b"/>
            <a:pathLst>
              <a:path w="1937981" h="1790210">
                <a:moveTo>
                  <a:pt x="0" y="0"/>
                </a:moveTo>
                <a:lnTo>
                  <a:pt x="1937981" y="0"/>
                </a:lnTo>
                <a:lnTo>
                  <a:pt x="1937981" y="1790210"/>
                </a:lnTo>
                <a:lnTo>
                  <a:pt x="0" y="179021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226596">
            <a:off x="-2285262" y="-926530"/>
            <a:ext cx="7737096" cy="5387722"/>
          </a:xfrm>
          <a:custGeom>
            <a:avLst/>
            <a:gdLst/>
            <a:ahLst/>
            <a:cxnLst/>
            <a:rect l="l" t="t" r="r" b="b"/>
            <a:pathLst>
              <a:path w="7737096" h="5387722">
                <a:moveTo>
                  <a:pt x="0" y="0"/>
                </a:moveTo>
                <a:lnTo>
                  <a:pt x="7737096" y="0"/>
                </a:lnTo>
                <a:lnTo>
                  <a:pt x="7737096" y="5387722"/>
                </a:lnTo>
                <a:lnTo>
                  <a:pt x="0" y="538772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19323" b="-7092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1181502">
            <a:off x="15596968" y="3521123"/>
            <a:ext cx="8466528" cy="7720611"/>
          </a:xfrm>
          <a:custGeom>
            <a:avLst/>
            <a:gdLst/>
            <a:ahLst/>
            <a:cxnLst/>
            <a:rect l="l" t="t" r="r" b="b"/>
            <a:pathLst>
              <a:path w="8466528" h="7720611">
                <a:moveTo>
                  <a:pt x="0" y="0"/>
                </a:moveTo>
                <a:lnTo>
                  <a:pt x="8466528" y="0"/>
                </a:lnTo>
                <a:lnTo>
                  <a:pt x="8466528" y="7720611"/>
                </a:lnTo>
                <a:lnTo>
                  <a:pt x="0" y="772061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518" t="-995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1857242" y="2662027"/>
            <a:ext cx="14463912" cy="18840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79"/>
              </a:lnSpc>
            </a:pPr>
            <a:r>
              <a:rPr lang="en-US" sz="2699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To explore the current activities and trends in marketing.</a:t>
            </a:r>
          </a:p>
          <a:p>
            <a:pPr algn="l">
              <a:lnSpc>
                <a:spcPts val="3779"/>
              </a:lnSpc>
              <a:spcBef>
                <a:spcPct val="0"/>
              </a:spcBef>
            </a:pPr>
            <a:r>
              <a:rPr lang="en-US" sz="2699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To encourage studentsto investigate the range of possibilities and future opportunities in this field.</a:t>
            </a:r>
          </a:p>
          <a:p>
            <a:pPr algn="l">
              <a:lnSpc>
                <a:spcPts val="3779"/>
              </a:lnSpc>
              <a:spcBef>
                <a:spcPct val="0"/>
              </a:spcBef>
            </a:pPr>
            <a:endParaRPr lang="en-US" sz="2699">
              <a:solidFill>
                <a:srgbClr val="363636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2284452" y="1705019"/>
            <a:ext cx="5545863" cy="10046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505"/>
              </a:lnSpc>
              <a:spcBef>
                <a:spcPct val="0"/>
              </a:spcBef>
            </a:pPr>
            <a:r>
              <a:rPr lang="en-US" sz="7286" spc="-349">
                <a:solidFill>
                  <a:srgbClr val="363636"/>
                </a:solidFill>
                <a:latin typeface="Biro Script Plus"/>
                <a:ea typeface="Biro Script Plus"/>
                <a:cs typeface="Biro Script Plus"/>
                <a:sym typeface="Biro Script Plus"/>
              </a:rPr>
              <a:t>Module Aims</a:t>
            </a:r>
          </a:p>
        </p:txBody>
      </p:sp>
      <p:sp>
        <p:nvSpPr>
          <p:cNvPr id="7" name="Freeform 7"/>
          <p:cNvSpPr/>
          <p:nvPr/>
        </p:nvSpPr>
        <p:spPr>
          <a:xfrm rot="-9603847">
            <a:off x="10512006" y="-6645551"/>
            <a:ext cx="10705171" cy="8229600"/>
          </a:xfrm>
          <a:custGeom>
            <a:avLst/>
            <a:gdLst/>
            <a:ahLst/>
            <a:cxnLst/>
            <a:rect l="l" t="t" r="r" b="b"/>
            <a:pathLst>
              <a:path w="10705171" h="8229600">
                <a:moveTo>
                  <a:pt x="0" y="0"/>
                </a:moveTo>
                <a:lnTo>
                  <a:pt x="10705171" y="0"/>
                </a:lnTo>
                <a:lnTo>
                  <a:pt x="1070517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1676475">
            <a:off x="-3373862" y="8513167"/>
            <a:ext cx="10705171" cy="8229600"/>
          </a:xfrm>
          <a:custGeom>
            <a:avLst/>
            <a:gdLst/>
            <a:ahLst/>
            <a:cxnLst/>
            <a:rect l="l" t="t" r="r" b="b"/>
            <a:pathLst>
              <a:path w="10705171" h="8229600">
                <a:moveTo>
                  <a:pt x="0" y="0"/>
                </a:moveTo>
                <a:lnTo>
                  <a:pt x="10705170" y="0"/>
                </a:lnTo>
                <a:lnTo>
                  <a:pt x="10705170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-271901" y="5480162"/>
            <a:ext cx="7393452" cy="10046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505"/>
              </a:lnSpc>
              <a:spcBef>
                <a:spcPct val="0"/>
              </a:spcBef>
            </a:pPr>
            <a:r>
              <a:rPr lang="en-US" sz="7286" spc="-349">
                <a:solidFill>
                  <a:srgbClr val="363636"/>
                </a:solidFill>
                <a:latin typeface="Biro Script Plus"/>
                <a:ea typeface="Biro Script Plus"/>
                <a:cs typeface="Biro Script Plus"/>
                <a:sym typeface="Biro Script Plus"/>
              </a:rPr>
              <a:t>Learning Outcomes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74632" y="6562431"/>
            <a:ext cx="15403364" cy="33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79"/>
              </a:lnSpc>
            </a:pPr>
            <a:r>
              <a:rPr lang="en-US" sz="2699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Upon the successful completion of this module, the student should be able to:</a:t>
            </a:r>
          </a:p>
          <a:p>
            <a:pPr marL="582928" lvl="1" indent="-291464" algn="l">
              <a:lnSpc>
                <a:spcPts val="3779"/>
              </a:lnSpc>
              <a:buFont typeface="Arial"/>
              <a:buChar char="•"/>
            </a:pPr>
            <a:r>
              <a:rPr lang="en-US" sz="2699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evaluate the role and function of marketing in driving success and delivering results;</a:t>
            </a:r>
          </a:p>
          <a:p>
            <a:pPr marL="582928" lvl="1" indent="-291464" algn="l">
              <a:lnSpc>
                <a:spcPts val="3779"/>
              </a:lnSpc>
              <a:buFont typeface="Arial"/>
              <a:buChar char="•"/>
            </a:pPr>
            <a:r>
              <a:rPr lang="en-US" sz="2699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identify factors and trends in the marketingenvironment and how they affectmarketing planning;</a:t>
            </a:r>
          </a:p>
          <a:p>
            <a:pPr marL="582928" lvl="1" indent="-291464" algn="l">
              <a:lnSpc>
                <a:spcPts val="3779"/>
              </a:lnSpc>
              <a:buFont typeface="Arial"/>
              <a:buChar char="•"/>
            </a:pPr>
            <a:r>
              <a:rPr lang="en-US" sz="2699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identify the elements of the marketing mix and apply them to satisfy customer needs.</a:t>
            </a:r>
          </a:p>
          <a:p>
            <a:pPr algn="l">
              <a:lnSpc>
                <a:spcPts val="3779"/>
              </a:lnSpc>
              <a:spcBef>
                <a:spcPct val="0"/>
              </a:spcBef>
            </a:pPr>
            <a:endParaRPr lang="en-US" sz="2699">
              <a:solidFill>
                <a:srgbClr val="363636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algn="l">
              <a:lnSpc>
                <a:spcPts val="3779"/>
              </a:lnSpc>
              <a:spcBef>
                <a:spcPct val="0"/>
              </a:spcBef>
            </a:pPr>
            <a:endParaRPr lang="en-US" sz="2699">
              <a:solidFill>
                <a:srgbClr val="363636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4441017" y="9718571"/>
            <a:ext cx="14627233" cy="3514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677"/>
              </a:lnSpc>
              <a:spcBef>
                <a:spcPct val="0"/>
              </a:spcBef>
            </a:pPr>
            <a:r>
              <a:rPr lang="en-US" sz="2599" spc="-124">
                <a:solidFill>
                  <a:srgbClr val="363636"/>
                </a:solidFill>
                <a:latin typeface="Biro Script Plus"/>
                <a:ea typeface="Biro Script Plus"/>
                <a:cs typeface="Biro Script Plus"/>
                <a:sym typeface="Biro Script Plus"/>
              </a:rPr>
              <a:t>All this and more can be found in the module handbook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380471" y="-2525290"/>
            <a:ext cx="9058635" cy="11783590"/>
          </a:xfrm>
          <a:custGeom>
            <a:avLst/>
            <a:gdLst/>
            <a:ahLst/>
            <a:cxnLst/>
            <a:rect l="l" t="t" r="r" b="b"/>
            <a:pathLst>
              <a:path w="9058635" h="11783590">
                <a:moveTo>
                  <a:pt x="0" y="0"/>
                </a:moveTo>
                <a:lnTo>
                  <a:pt x="9058635" y="0"/>
                </a:lnTo>
                <a:lnTo>
                  <a:pt x="9058635" y="11783590"/>
                </a:lnTo>
                <a:lnTo>
                  <a:pt x="0" y="1178359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563323" y="3913867"/>
            <a:ext cx="7171049" cy="34378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938"/>
              </a:lnSpc>
            </a:pPr>
            <a:r>
              <a:rPr lang="en-US" sz="8678" spc="-416">
                <a:solidFill>
                  <a:srgbClr val="B73F99"/>
                </a:solidFill>
                <a:latin typeface="Intro Rust G Base2Line"/>
                <a:ea typeface="Intro Rust G Base2Line"/>
                <a:cs typeface="Intro Rust G Base2Line"/>
                <a:sym typeface="Intro Rust G Base2Line"/>
              </a:rPr>
              <a:t>What are</a:t>
            </a:r>
          </a:p>
          <a:p>
            <a:pPr algn="ctr">
              <a:lnSpc>
                <a:spcPts val="8938"/>
              </a:lnSpc>
            </a:pPr>
            <a:r>
              <a:rPr lang="en-US" sz="8678" spc="-416">
                <a:solidFill>
                  <a:srgbClr val="B73F99"/>
                </a:solidFill>
                <a:latin typeface="Intro Rust G Base2Line"/>
                <a:ea typeface="Intro Rust G Base2Line"/>
                <a:cs typeface="Intro Rust G Base2Line"/>
                <a:sym typeface="Intro Rust G Base2Line"/>
              </a:rPr>
              <a:t>We doing</a:t>
            </a:r>
          </a:p>
          <a:p>
            <a:pPr marL="0" lvl="0" indent="0" algn="ctr">
              <a:lnSpc>
                <a:spcPts val="8938"/>
              </a:lnSpc>
              <a:spcBef>
                <a:spcPct val="0"/>
              </a:spcBef>
            </a:pPr>
            <a:r>
              <a:rPr lang="en-US" sz="8678" spc="-416">
                <a:solidFill>
                  <a:srgbClr val="B73F99"/>
                </a:solidFill>
                <a:latin typeface="Intro Rust G Base2Line"/>
                <a:ea typeface="Intro Rust G Base2Line"/>
                <a:cs typeface="Intro Rust G Base2Line"/>
                <a:sym typeface="Intro Rust G Base2Line"/>
              </a:rPr>
              <a:t>today?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589973" y="2499785"/>
            <a:ext cx="6268252" cy="1057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Definitions of marketing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  <a:endParaRPr lang="en-US" sz="3000">
              <a:solidFill>
                <a:srgbClr val="363636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2774121" y="2810163"/>
            <a:ext cx="2635151" cy="13109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691"/>
              </a:lnSpc>
              <a:spcBef>
                <a:spcPct val="0"/>
              </a:spcBef>
            </a:pPr>
            <a:r>
              <a:rPr lang="en-US" sz="7636">
                <a:solidFill>
                  <a:srgbClr val="363636"/>
                </a:solidFill>
                <a:latin typeface="Biro Script Plus"/>
                <a:ea typeface="Biro Script Plus"/>
                <a:cs typeface="Biro Script Plus"/>
                <a:sym typeface="Biro Script Plus"/>
              </a:rPr>
              <a:t>Content</a:t>
            </a:r>
          </a:p>
        </p:txBody>
      </p:sp>
      <p:sp>
        <p:nvSpPr>
          <p:cNvPr id="7" name="Freeform 7"/>
          <p:cNvSpPr/>
          <p:nvPr/>
        </p:nvSpPr>
        <p:spPr>
          <a:xfrm rot="8526386">
            <a:off x="15742174" y="-5421224"/>
            <a:ext cx="12566707" cy="12297296"/>
          </a:xfrm>
          <a:custGeom>
            <a:avLst/>
            <a:gdLst/>
            <a:ahLst/>
            <a:cxnLst/>
            <a:rect l="l" t="t" r="r" b="b"/>
            <a:pathLst>
              <a:path w="12566707" h="12297296">
                <a:moveTo>
                  <a:pt x="0" y="0"/>
                </a:moveTo>
                <a:lnTo>
                  <a:pt x="12566707" y="0"/>
                </a:lnTo>
                <a:lnTo>
                  <a:pt x="12566707" y="12297296"/>
                </a:lnTo>
                <a:lnTo>
                  <a:pt x="0" y="1229729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9506048" y="2457475"/>
            <a:ext cx="750549" cy="693320"/>
          </a:xfrm>
          <a:custGeom>
            <a:avLst/>
            <a:gdLst/>
            <a:ahLst/>
            <a:cxnLst/>
            <a:rect l="l" t="t" r="r" b="b"/>
            <a:pathLst>
              <a:path w="750549" h="693320">
                <a:moveTo>
                  <a:pt x="0" y="0"/>
                </a:moveTo>
                <a:lnTo>
                  <a:pt x="750550" y="0"/>
                </a:lnTo>
                <a:lnTo>
                  <a:pt x="750550" y="693320"/>
                </a:lnTo>
                <a:lnTo>
                  <a:pt x="0" y="69332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589973" y="3576110"/>
            <a:ext cx="6268252" cy="1057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Evolution of marketing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  <a:endParaRPr lang="en-US" sz="3000">
              <a:solidFill>
                <a:srgbClr val="363636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10" name="Freeform 10"/>
          <p:cNvSpPr/>
          <p:nvPr/>
        </p:nvSpPr>
        <p:spPr>
          <a:xfrm>
            <a:off x="9506048" y="3524725"/>
            <a:ext cx="750549" cy="693320"/>
          </a:xfrm>
          <a:custGeom>
            <a:avLst/>
            <a:gdLst/>
            <a:ahLst/>
            <a:cxnLst/>
            <a:rect l="l" t="t" r="r" b="b"/>
            <a:pathLst>
              <a:path w="750549" h="693320">
                <a:moveTo>
                  <a:pt x="0" y="0"/>
                </a:moveTo>
                <a:lnTo>
                  <a:pt x="750550" y="0"/>
                </a:lnTo>
                <a:lnTo>
                  <a:pt x="750550" y="693320"/>
                </a:lnTo>
                <a:lnTo>
                  <a:pt x="0" y="69332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10589973" y="4650430"/>
            <a:ext cx="6268252" cy="523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Forms of marketing</a:t>
            </a:r>
          </a:p>
        </p:txBody>
      </p:sp>
      <p:sp>
        <p:nvSpPr>
          <p:cNvPr id="12" name="Freeform 12"/>
          <p:cNvSpPr/>
          <p:nvPr/>
        </p:nvSpPr>
        <p:spPr>
          <a:xfrm>
            <a:off x="9506048" y="4599045"/>
            <a:ext cx="750549" cy="693320"/>
          </a:xfrm>
          <a:custGeom>
            <a:avLst/>
            <a:gdLst/>
            <a:ahLst/>
            <a:cxnLst/>
            <a:rect l="l" t="t" r="r" b="b"/>
            <a:pathLst>
              <a:path w="750549" h="693320">
                <a:moveTo>
                  <a:pt x="0" y="0"/>
                </a:moveTo>
                <a:lnTo>
                  <a:pt x="750550" y="0"/>
                </a:lnTo>
                <a:lnTo>
                  <a:pt x="750550" y="693320"/>
                </a:lnTo>
                <a:lnTo>
                  <a:pt x="0" y="69332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3"/>
          <p:cNvSpPr txBox="1"/>
          <p:nvPr/>
        </p:nvSpPr>
        <p:spPr>
          <a:xfrm>
            <a:off x="10589973" y="5724750"/>
            <a:ext cx="6268252" cy="523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Understanding the market place</a:t>
            </a:r>
          </a:p>
        </p:txBody>
      </p:sp>
      <p:sp>
        <p:nvSpPr>
          <p:cNvPr id="14" name="Freeform 14"/>
          <p:cNvSpPr/>
          <p:nvPr/>
        </p:nvSpPr>
        <p:spPr>
          <a:xfrm>
            <a:off x="9506048" y="5673365"/>
            <a:ext cx="750549" cy="693320"/>
          </a:xfrm>
          <a:custGeom>
            <a:avLst/>
            <a:gdLst/>
            <a:ahLst/>
            <a:cxnLst/>
            <a:rect l="l" t="t" r="r" b="b"/>
            <a:pathLst>
              <a:path w="750549" h="693320">
                <a:moveTo>
                  <a:pt x="0" y="0"/>
                </a:moveTo>
                <a:lnTo>
                  <a:pt x="750550" y="0"/>
                </a:lnTo>
                <a:lnTo>
                  <a:pt x="750550" y="693320"/>
                </a:lnTo>
                <a:lnTo>
                  <a:pt x="0" y="69332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10589973" y="6799070"/>
            <a:ext cx="6268252" cy="1590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Components of a good marketing strategy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  <a:endParaRPr lang="en-US" sz="3000">
              <a:solidFill>
                <a:srgbClr val="363636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16" name="Freeform 16"/>
          <p:cNvSpPr/>
          <p:nvPr/>
        </p:nvSpPr>
        <p:spPr>
          <a:xfrm>
            <a:off x="9506048" y="6747685"/>
            <a:ext cx="750549" cy="693320"/>
          </a:xfrm>
          <a:custGeom>
            <a:avLst/>
            <a:gdLst/>
            <a:ahLst/>
            <a:cxnLst/>
            <a:rect l="l" t="t" r="r" b="b"/>
            <a:pathLst>
              <a:path w="750549" h="693320">
                <a:moveTo>
                  <a:pt x="0" y="0"/>
                </a:moveTo>
                <a:lnTo>
                  <a:pt x="750550" y="0"/>
                </a:lnTo>
                <a:lnTo>
                  <a:pt x="750550" y="693320"/>
                </a:lnTo>
                <a:lnTo>
                  <a:pt x="0" y="69332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TextBox 17"/>
          <p:cNvSpPr txBox="1"/>
          <p:nvPr/>
        </p:nvSpPr>
        <p:spPr>
          <a:xfrm>
            <a:off x="10589973" y="8070960"/>
            <a:ext cx="6268252" cy="1057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Societal marketing concept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  <a:endParaRPr lang="en-US" sz="3000">
              <a:solidFill>
                <a:srgbClr val="363636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18" name="Freeform 18"/>
          <p:cNvSpPr/>
          <p:nvPr/>
        </p:nvSpPr>
        <p:spPr>
          <a:xfrm>
            <a:off x="9506048" y="7939615"/>
            <a:ext cx="750549" cy="693320"/>
          </a:xfrm>
          <a:custGeom>
            <a:avLst/>
            <a:gdLst/>
            <a:ahLst/>
            <a:cxnLst/>
            <a:rect l="l" t="t" r="r" b="b"/>
            <a:pathLst>
              <a:path w="750549" h="693320">
                <a:moveTo>
                  <a:pt x="0" y="0"/>
                </a:moveTo>
                <a:lnTo>
                  <a:pt x="750550" y="0"/>
                </a:lnTo>
                <a:lnTo>
                  <a:pt x="750550" y="693320"/>
                </a:lnTo>
                <a:lnTo>
                  <a:pt x="0" y="69332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73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50521" y="-743524"/>
            <a:ext cx="19070877" cy="12024568"/>
          </a:xfrm>
          <a:custGeom>
            <a:avLst/>
            <a:gdLst/>
            <a:ahLst/>
            <a:cxnLst/>
            <a:rect l="l" t="t" r="r" b="b"/>
            <a:pathLst>
              <a:path w="19070877" h="12024568">
                <a:moveTo>
                  <a:pt x="0" y="0"/>
                </a:moveTo>
                <a:lnTo>
                  <a:pt x="19070877" y="0"/>
                </a:lnTo>
                <a:lnTo>
                  <a:pt x="19070877" y="12024568"/>
                </a:lnTo>
                <a:lnTo>
                  <a:pt x="0" y="1202456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3374" t="-8920" b="-38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8891239">
            <a:off x="17210755" y="-3981397"/>
            <a:ext cx="12566707" cy="12297296"/>
          </a:xfrm>
          <a:custGeom>
            <a:avLst/>
            <a:gdLst/>
            <a:ahLst/>
            <a:cxnLst/>
            <a:rect l="l" t="t" r="r" b="b"/>
            <a:pathLst>
              <a:path w="12566707" h="12297296">
                <a:moveTo>
                  <a:pt x="0" y="0"/>
                </a:moveTo>
                <a:lnTo>
                  <a:pt x="12566707" y="0"/>
                </a:lnTo>
                <a:lnTo>
                  <a:pt x="12566707" y="12297296"/>
                </a:lnTo>
                <a:lnTo>
                  <a:pt x="0" y="1229729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633189">
            <a:off x="-11064392" y="1171194"/>
            <a:ext cx="12566707" cy="12297296"/>
          </a:xfrm>
          <a:custGeom>
            <a:avLst/>
            <a:gdLst/>
            <a:ahLst/>
            <a:cxnLst/>
            <a:rect l="l" t="t" r="r" b="b"/>
            <a:pathLst>
              <a:path w="12566707" h="12297296">
                <a:moveTo>
                  <a:pt x="0" y="0"/>
                </a:moveTo>
                <a:lnTo>
                  <a:pt x="12566707" y="0"/>
                </a:lnTo>
                <a:lnTo>
                  <a:pt x="12566707" y="12297296"/>
                </a:lnTo>
                <a:lnTo>
                  <a:pt x="0" y="1229729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3067890" y="2534614"/>
            <a:ext cx="12152221" cy="538655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8414"/>
              </a:lnSpc>
              <a:spcBef>
                <a:spcPct val="0"/>
              </a:spcBef>
            </a:pPr>
            <a:r>
              <a:rPr lang="en-US" sz="8169" spc="-392">
                <a:solidFill>
                  <a:srgbClr val="B73F99"/>
                </a:solidFill>
                <a:latin typeface="Intro Rust G Base2Line"/>
                <a:ea typeface="Intro Rust G Base2Line"/>
                <a:cs typeface="Intro Rust G Base2Line"/>
                <a:sym typeface="Intro Rust G Base2Line"/>
              </a:rPr>
              <a:t>How many times do you think you've been marketed to since waking up this morning?</a:t>
            </a:r>
          </a:p>
        </p:txBody>
      </p:sp>
      <p:sp>
        <p:nvSpPr>
          <p:cNvPr id="6" name="Freeform 6"/>
          <p:cNvSpPr/>
          <p:nvPr/>
        </p:nvSpPr>
        <p:spPr>
          <a:xfrm rot="207440" flipH="1">
            <a:off x="12841148" y="5875851"/>
            <a:ext cx="3517134" cy="3248953"/>
          </a:xfrm>
          <a:custGeom>
            <a:avLst/>
            <a:gdLst/>
            <a:ahLst/>
            <a:cxnLst/>
            <a:rect l="l" t="t" r="r" b="b"/>
            <a:pathLst>
              <a:path w="3517134" h="3248953">
                <a:moveTo>
                  <a:pt x="3517135" y="0"/>
                </a:moveTo>
                <a:lnTo>
                  <a:pt x="0" y="0"/>
                </a:lnTo>
                <a:lnTo>
                  <a:pt x="0" y="3248953"/>
                </a:lnTo>
                <a:lnTo>
                  <a:pt x="3517135" y="3248953"/>
                </a:lnTo>
                <a:lnTo>
                  <a:pt x="3517135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1140634">
            <a:off x="-1299385" y="-751823"/>
            <a:ext cx="4998234" cy="4470296"/>
          </a:xfrm>
          <a:custGeom>
            <a:avLst/>
            <a:gdLst/>
            <a:ahLst/>
            <a:cxnLst/>
            <a:rect l="l" t="t" r="r" b="b"/>
            <a:pathLst>
              <a:path w="4998234" h="4470296">
                <a:moveTo>
                  <a:pt x="0" y="0"/>
                </a:moveTo>
                <a:lnTo>
                  <a:pt x="4998234" y="0"/>
                </a:lnTo>
                <a:lnTo>
                  <a:pt x="4998234" y="4470295"/>
                </a:lnTo>
                <a:lnTo>
                  <a:pt x="0" y="447029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509291">
            <a:off x="-1768114" y="5596985"/>
            <a:ext cx="8687625" cy="5794578"/>
          </a:xfrm>
          <a:custGeom>
            <a:avLst/>
            <a:gdLst/>
            <a:ahLst/>
            <a:cxnLst/>
            <a:rect l="l" t="t" r="r" b="b"/>
            <a:pathLst>
              <a:path w="8687625" h="5794578">
                <a:moveTo>
                  <a:pt x="0" y="0"/>
                </a:moveTo>
                <a:lnTo>
                  <a:pt x="8687624" y="0"/>
                </a:lnTo>
                <a:lnTo>
                  <a:pt x="8687624" y="5794578"/>
                </a:lnTo>
                <a:lnTo>
                  <a:pt x="0" y="5794578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-1111313">
            <a:off x="9051373" y="7021827"/>
            <a:ext cx="4395249" cy="3208531"/>
          </a:xfrm>
          <a:custGeom>
            <a:avLst/>
            <a:gdLst/>
            <a:ahLst/>
            <a:cxnLst/>
            <a:rect l="l" t="t" r="r" b="b"/>
            <a:pathLst>
              <a:path w="4395249" h="3208531">
                <a:moveTo>
                  <a:pt x="0" y="0"/>
                </a:moveTo>
                <a:lnTo>
                  <a:pt x="4395248" y="0"/>
                </a:lnTo>
                <a:lnTo>
                  <a:pt x="4395248" y="3208532"/>
                </a:lnTo>
                <a:lnTo>
                  <a:pt x="0" y="320853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4377863" y="-34341"/>
            <a:ext cx="3774585" cy="4890259"/>
          </a:xfrm>
          <a:custGeom>
            <a:avLst/>
            <a:gdLst/>
            <a:ahLst/>
            <a:cxnLst/>
            <a:rect l="l" t="t" r="r" b="b"/>
            <a:pathLst>
              <a:path w="3774585" h="4890259">
                <a:moveTo>
                  <a:pt x="0" y="0"/>
                </a:moveTo>
                <a:lnTo>
                  <a:pt x="3774586" y="0"/>
                </a:lnTo>
                <a:lnTo>
                  <a:pt x="3774586" y="4890260"/>
                </a:lnTo>
                <a:lnTo>
                  <a:pt x="0" y="4890260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flipH="1">
            <a:off x="13503325" y="5165980"/>
            <a:ext cx="4784675" cy="4784675"/>
          </a:xfrm>
          <a:custGeom>
            <a:avLst/>
            <a:gdLst/>
            <a:ahLst/>
            <a:cxnLst/>
            <a:rect l="l" t="t" r="r" b="b"/>
            <a:pathLst>
              <a:path w="4784675" h="4784675">
                <a:moveTo>
                  <a:pt x="4784675" y="0"/>
                </a:moveTo>
                <a:lnTo>
                  <a:pt x="0" y="0"/>
                </a:lnTo>
                <a:lnTo>
                  <a:pt x="0" y="4784675"/>
                </a:lnTo>
                <a:lnTo>
                  <a:pt x="4784675" y="4784675"/>
                </a:lnTo>
                <a:lnTo>
                  <a:pt x="4784675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1737568"/>
            <a:ext cx="18288000" cy="12024568"/>
          </a:xfrm>
          <a:custGeom>
            <a:avLst/>
            <a:gdLst/>
            <a:ahLst/>
            <a:cxnLst/>
            <a:rect l="l" t="t" r="r" b="b"/>
            <a:pathLst>
              <a:path w="18288000" h="12024568">
                <a:moveTo>
                  <a:pt x="0" y="0"/>
                </a:moveTo>
                <a:lnTo>
                  <a:pt x="18288000" y="0"/>
                </a:lnTo>
                <a:lnTo>
                  <a:pt x="18288000" y="12024568"/>
                </a:lnTo>
                <a:lnTo>
                  <a:pt x="0" y="1202456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3492" t="-8474" r="-349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8891239">
            <a:off x="17210755" y="-3981397"/>
            <a:ext cx="12566707" cy="12297296"/>
          </a:xfrm>
          <a:custGeom>
            <a:avLst/>
            <a:gdLst/>
            <a:ahLst/>
            <a:cxnLst/>
            <a:rect l="l" t="t" r="r" b="b"/>
            <a:pathLst>
              <a:path w="12566707" h="12297296">
                <a:moveTo>
                  <a:pt x="0" y="0"/>
                </a:moveTo>
                <a:lnTo>
                  <a:pt x="12566707" y="0"/>
                </a:lnTo>
                <a:lnTo>
                  <a:pt x="12566707" y="12297296"/>
                </a:lnTo>
                <a:lnTo>
                  <a:pt x="0" y="1229729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1633189">
            <a:off x="-10413702" y="325688"/>
            <a:ext cx="12566707" cy="12297296"/>
          </a:xfrm>
          <a:custGeom>
            <a:avLst/>
            <a:gdLst/>
            <a:ahLst/>
            <a:cxnLst/>
            <a:rect l="l" t="t" r="r" b="b"/>
            <a:pathLst>
              <a:path w="12566707" h="12297296">
                <a:moveTo>
                  <a:pt x="0" y="0"/>
                </a:moveTo>
                <a:lnTo>
                  <a:pt x="12566707" y="0"/>
                </a:lnTo>
                <a:lnTo>
                  <a:pt x="12566707" y="12297296"/>
                </a:lnTo>
                <a:lnTo>
                  <a:pt x="0" y="1229729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207440" flipH="1">
            <a:off x="15656189" y="8838166"/>
            <a:ext cx="3517134" cy="3248953"/>
          </a:xfrm>
          <a:custGeom>
            <a:avLst/>
            <a:gdLst/>
            <a:ahLst/>
            <a:cxnLst/>
            <a:rect l="l" t="t" r="r" b="b"/>
            <a:pathLst>
              <a:path w="3517134" h="3248953">
                <a:moveTo>
                  <a:pt x="3517135" y="0"/>
                </a:moveTo>
                <a:lnTo>
                  <a:pt x="0" y="0"/>
                </a:lnTo>
                <a:lnTo>
                  <a:pt x="0" y="3248952"/>
                </a:lnTo>
                <a:lnTo>
                  <a:pt x="3517135" y="3248952"/>
                </a:lnTo>
                <a:lnTo>
                  <a:pt x="3517135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589932" y="2809370"/>
            <a:ext cx="5963387" cy="5963387"/>
          </a:xfrm>
          <a:custGeom>
            <a:avLst/>
            <a:gdLst/>
            <a:ahLst/>
            <a:cxnLst/>
            <a:rect l="l" t="t" r="r" b="b"/>
            <a:pathLst>
              <a:path w="5963387" h="5963387">
                <a:moveTo>
                  <a:pt x="0" y="0"/>
                </a:moveTo>
                <a:lnTo>
                  <a:pt x="5963387" y="0"/>
                </a:lnTo>
                <a:lnTo>
                  <a:pt x="5963387" y="5963387"/>
                </a:lnTo>
                <a:lnTo>
                  <a:pt x="0" y="596338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0901325" y="2567562"/>
            <a:ext cx="6205195" cy="6205195"/>
          </a:xfrm>
          <a:custGeom>
            <a:avLst/>
            <a:gdLst/>
            <a:ahLst/>
            <a:cxnLst/>
            <a:rect l="l" t="t" r="r" b="b"/>
            <a:pathLst>
              <a:path w="6205195" h="6205195">
                <a:moveTo>
                  <a:pt x="0" y="0"/>
                </a:moveTo>
                <a:lnTo>
                  <a:pt x="6205195" y="0"/>
                </a:lnTo>
                <a:lnTo>
                  <a:pt x="6205195" y="6205195"/>
                </a:lnTo>
                <a:lnTo>
                  <a:pt x="0" y="6205195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5470273" y="2567562"/>
            <a:ext cx="6447003" cy="6447003"/>
          </a:xfrm>
          <a:custGeom>
            <a:avLst/>
            <a:gdLst/>
            <a:ahLst/>
            <a:cxnLst/>
            <a:rect l="l" t="t" r="r" b="b"/>
            <a:pathLst>
              <a:path w="6447003" h="6447003">
                <a:moveTo>
                  <a:pt x="0" y="0"/>
                </a:moveTo>
                <a:lnTo>
                  <a:pt x="6447003" y="0"/>
                </a:lnTo>
                <a:lnTo>
                  <a:pt x="6447003" y="6447003"/>
                </a:lnTo>
                <a:lnTo>
                  <a:pt x="0" y="6447003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28700" y="639456"/>
            <a:ext cx="14396401" cy="1527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90"/>
              </a:lnSpc>
            </a:pPr>
            <a:r>
              <a:rPr lang="en-US" sz="4350">
                <a:solidFill>
                  <a:srgbClr val="000000"/>
                </a:solidFill>
                <a:latin typeface="Biro Script Plus"/>
                <a:ea typeface="Biro Script Plus"/>
                <a:cs typeface="Biro Script Plus"/>
                <a:sym typeface="Biro Script Plus"/>
              </a:rPr>
              <a:t>Let’s assume they all hold the same amount of water, which would you choose and why?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-1080041">
            <a:off x="10582099" y="1369844"/>
            <a:ext cx="6829283" cy="3661254"/>
            <a:chOff x="0" y="0"/>
            <a:chExt cx="1058035" cy="567224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058035" cy="567224"/>
            </a:xfrm>
            <a:custGeom>
              <a:avLst/>
              <a:gdLst/>
              <a:ahLst/>
              <a:cxnLst/>
              <a:rect l="l" t="t" r="r" b="b"/>
              <a:pathLst>
                <a:path w="1058035" h="567224">
                  <a:moveTo>
                    <a:pt x="529017" y="0"/>
                  </a:moveTo>
                  <a:cubicBezTo>
                    <a:pt x="236849" y="0"/>
                    <a:pt x="0" y="126977"/>
                    <a:pt x="0" y="283612"/>
                  </a:cubicBezTo>
                  <a:cubicBezTo>
                    <a:pt x="0" y="440247"/>
                    <a:pt x="236849" y="567224"/>
                    <a:pt x="529017" y="567224"/>
                  </a:cubicBezTo>
                  <a:cubicBezTo>
                    <a:pt x="821186" y="567224"/>
                    <a:pt x="1058035" y="440247"/>
                    <a:pt x="1058035" y="283612"/>
                  </a:cubicBezTo>
                  <a:cubicBezTo>
                    <a:pt x="1058035" y="126977"/>
                    <a:pt x="821186" y="0"/>
                    <a:pt x="529017" y="0"/>
                  </a:cubicBezTo>
                  <a:close/>
                </a:path>
              </a:pathLst>
            </a:custGeom>
            <a:blipFill>
              <a:blip r:embed="rId3"/>
              <a:stretch>
                <a:fillRect t="-12176" b="-12176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5" name="Group 5"/>
          <p:cNvGrpSpPr/>
          <p:nvPr/>
        </p:nvGrpSpPr>
        <p:grpSpPr>
          <a:xfrm rot="-1080041">
            <a:off x="11921077" y="4755026"/>
            <a:ext cx="6495075" cy="3805874"/>
            <a:chOff x="0" y="0"/>
            <a:chExt cx="1006257" cy="589630"/>
          </a:xfrm>
        </p:grpSpPr>
        <p:sp>
          <p:nvSpPr>
            <p:cNvPr id="6" name="Freeform 6"/>
            <p:cNvSpPr/>
            <p:nvPr/>
          </p:nvSpPr>
          <p:spPr>
            <a:xfrm rot="744137">
              <a:off x="7624" y="-12812"/>
              <a:ext cx="991009" cy="615255"/>
            </a:xfrm>
            <a:custGeom>
              <a:avLst/>
              <a:gdLst/>
              <a:ahLst/>
              <a:cxnLst/>
              <a:rect l="l" t="t" r="r" b="b"/>
              <a:pathLst>
                <a:path w="991009" h="615255">
                  <a:moveTo>
                    <a:pt x="432186" y="19692"/>
                  </a:moveTo>
                  <a:cubicBezTo>
                    <a:pt x="160800" y="79371"/>
                    <a:pt x="-30853" y="256664"/>
                    <a:pt x="4117" y="415686"/>
                  </a:cubicBezTo>
                  <a:cubicBezTo>
                    <a:pt x="39087" y="574708"/>
                    <a:pt x="287437" y="655241"/>
                    <a:pt x="558823" y="595562"/>
                  </a:cubicBezTo>
                  <a:cubicBezTo>
                    <a:pt x="830209" y="535882"/>
                    <a:pt x="1021862" y="358590"/>
                    <a:pt x="986892" y="199568"/>
                  </a:cubicBezTo>
                  <a:cubicBezTo>
                    <a:pt x="951922" y="40546"/>
                    <a:pt x="703572" y="-39987"/>
                    <a:pt x="432186" y="19692"/>
                  </a:cubicBezTo>
                  <a:close/>
                </a:path>
              </a:pathLst>
            </a:custGeom>
            <a:blipFill>
              <a:blip r:embed="rId4"/>
              <a:stretch>
                <a:fillRect l="-10854" t="-26175" r="-20682" b="-1498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Freeform 7"/>
          <p:cNvSpPr/>
          <p:nvPr/>
        </p:nvSpPr>
        <p:spPr>
          <a:xfrm rot="-978818">
            <a:off x="10939721" y="877467"/>
            <a:ext cx="7427214" cy="8229600"/>
          </a:xfrm>
          <a:custGeom>
            <a:avLst/>
            <a:gdLst/>
            <a:ahLst/>
            <a:cxnLst/>
            <a:rect l="l" t="t" r="r" b="b"/>
            <a:pathLst>
              <a:path w="7427214" h="8229600">
                <a:moveTo>
                  <a:pt x="0" y="0"/>
                </a:moveTo>
                <a:lnTo>
                  <a:pt x="7427214" y="0"/>
                </a:lnTo>
                <a:lnTo>
                  <a:pt x="7427214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8891239">
            <a:off x="17210755" y="-3981397"/>
            <a:ext cx="12566707" cy="12297296"/>
          </a:xfrm>
          <a:custGeom>
            <a:avLst/>
            <a:gdLst/>
            <a:ahLst/>
            <a:cxnLst/>
            <a:rect l="l" t="t" r="r" b="b"/>
            <a:pathLst>
              <a:path w="12566707" h="12297296">
                <a:moveTo>
                  <a:pt x="0" y="0"/>
                </a:moveTo>
                <a:lnTo>
                  <a:pt x="12566707" y="0"/>
                </a:lnTo>
                <a:lnTo>
                  <a:pt x="12566707" y="12297296"/>
                </a:lnTo>
                <a:lnTo>
                  <a:pt x="0" y="1229729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-1633189">
            <a:off x="-11064392" y="1171194"/>
            <a:ext cx="12566707" cy="12297296"/>
          </a:xfrm>
          <a:custGeom>
            <a:avLst/>
            <a:gdLst/>
            <a:ahLst/>
            <a:cxnLst/>
            <a:rect l="l" t="t" r="r" b="b"/>
            <a:pathLst>
              <a:path w="12566707" h="12297296">
                <a:moveTo>
                  <a:pt x="0" y="0"/>
                </a:moveTo>
                <a:lnTo>
                  <a:pt x="12566707" y="0"/>
                </a:lnTo>
                <a:lnTo>
                  <a:pt x="12566707" y="12297296"/>
                </a:lnTo>
                <a:lnTo>
                  <a:pt x="0" y="1229729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990948" y="866970"/>
            <a:ext cx="9519916" cy="25810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9987"/>
              </a:lnSpc>
              <a:spcBef>
                <a:spcPct val="0"/>
              </a:spcBef>
            </a:pPr>
            <a:r>
              <a:rPr lang="en-US" sz="9696" spc="-465">
                <a:solidFill>
                  <a:srgbClr val="B73F99"/>
                </a:solidFill>
                <a:latin typeface="Intro Rust G Base2Line"/>
                <a:ea typeface="Intro Rust G Base2Line"/>
                <a:cs typeface="Intro Rust G Base2Line"/>
                <a:sym typeface="Intro Rust G Base2Line"/>
              </a:rPr>
              <a:t>What is Marketing?</a:t>
            </a:r>
          </a:p>
        </p:txBody>
      </p:sp>
      <p:sp>
        <p:nvSpPr>
          <p:cNvPr id="11" name="Freeform 11"/>
          <p:cNvSpPr/>
          <p:nvPr/>
        </p:nvSpPr>
        <p:spPr>
          <a:xfrm rot="207440" flipH="1">
            <a:off x="9312518" y="3001947"/>
            <a:ext cx="1824392" cy="1685282"/>
          </a:xfrm>
          <a:custGeom>
            <a:avLst/>
            <a:gdLst/>
            <a:ahLst/>
            <a:cxnLst/>
            <a:rect l="l" t="t" r="r" b="b"/>
            <a:pathLst>
              <a:path w="1824392" h="1685282">
                <a:moveTo>
                  <a:pt x="1824391" y="0"/>
                </a:moveTo>
                <a:lnTo>
                  <a:pt x="0" y="0"/>
                </a:lnTo>
                <a:lnTo>
                  <a:pt x="0" y="1685282"/>
                </a:lnTo>
                <a:lnTo>
                  <a:pt x="1824391" y="1685282"/>
                </a:lnTo>
                <a:lnTo>
                  <a:pt x="1824391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2539631" y="3777913"/>
            <a:ext cx="7014990" cy="22256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07"/>
              </a:lnSpc>
            </a:pPr>
            <a:r>
              <a:rPr lang="en-US" sz="3148" b="1">
                <a:solidFill>
                  <a:srgbClr val="363636"/>
                </a:solidFill>
                <a:latin typeface="DM Sans Bold"/>
                <a:ea typeface="DM Sans Bold"/>
                <a:cs typeface="DM Sans Bold"/>
                <a:sym typeface="DM Sans Bold"/>
              </a:rPr>
              <a:t>What does Marketing mean to you/an organisation you are associated with?</a:t>
            </a:r>
          </a:p>
          <a:p>
            <a:pPr algn="l">
              <a:lnSpc>
                <a:spcPts val="4407"/>
              </a:lnSpc>
              <a:spcBef>
                <a:spcPct val="0"/>
              </a:spcBef>
            </a:pPr>
            <a:endParaRPr lang="en-US" sz="3148" b="1">
              <a:solidFill>
                <a:srgbClr val="363636"/>
              </a:solidFill>
              <a:latin typeface="DM Sans Bold"/>
              <a:ea typeface="DM Sans Bold"/>
              <a:cs typeface="DM Sans Bold"/>
              <a:sym typeface="DM Sans Bold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979979" y="6336937"/>
            <a:ext cx="8015071" cy="11061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07"/>
              </a:lnSpc>
            </a:pPr>
            <a:r>
              <a:rPr lang="en-US" sz="3148" b="1">
                <a:solidFill>
                  <a:srgbClr val="363636"/>
                </a:solidFill>
                <a:latin typeface="DM Sans Bold"/>
                <a:ea typeface="DM Sans Bold"/>
                <a:cs typeface="DM Sans Bold"/>
                <a:sym typeface="DM Sans Bold"/>
              </a:rPr>
              <a:t>What do you think marketers do?</a:t>
            </a:r>
          </a:p>
          <a:p>
            <a:pPr algn="l">
              <a:lnSpc>
                <a:spcPts val="4407"/>
              </a:lnSpc>
              <a:spcBef>
                <a:spcPct val="0"/>
              </a:spcBef>
            </a:pPr>
            <a:endParaRPr lang="en-US" sz="3148" b="1">
              <a:solidFill>
                <a:srgbClr val="363636"/>
              </a:solidFill>
              <a:latin typeface="DM Sans Bold"/>
              <a:ea typeface="DM Sans Bold"/>
              <a:cs typeface="DM Sans Bold"/>
              <a:sym typeface="DM Sans Bold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1892135" y="3954118"/>
            <a:ext cx="306651" cy="306651"/>
            <a:chOff x="0" y="0"/>
            <a:chExt cx="812800" cy="812800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6363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500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2386306" y="6403612"/>
            <a:ext cx="306651" cy="306651"/>
            <a:chOff x="0" y="0"/>
            <a:chExt cx="812800" cy="81280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63636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500"/>
                </a:lnSpc>
              </a:pPr>
              <a:endParaRPr/>
            </a:p>
          </p:txBody>
        </p:sp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7613752">
            <a:off x="184669" y="5442606"/>
            <a:ext cx="4972618" cy="4812195"/>
          </a:xfrm>
          <a:custGeom>
            <a:avLst/>
            <a:gdLst/>
            <a:ahLst/>
            <a:cxnLst/>
            <a:rect l="l" t="t" r="r" b="b"/>
            <a:pathLst>
              <a:path w="4972618" h="4812195">
                <a:moveTo>
                  <a:pt x="0" y="0"/>
                </a:moveTo>
                <a:lnTo>
                  <a:pt x="4972618" y="0"/>
                </a:lnTo>
                <a:lnTo>
                  <a:pt x="4972618" y="4812195"/>
                </a:lnTo>
                <a:lnTo>
                  <a:pt x="0" y="481219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93708" b="-99665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4538581">
            <a:off x="-1910961" y="-1411905"/>
            <a:ext cx="9163878" cy="7727419"/>
          </a:xfrm>
          <a:custGeom>
            <a:avLst/>
            <a:gdLst/>
            <a:ahLst/>
            <a:cxnLst/>
            <a:rect l="l" t="t" r="r" b="b"/>
            <a:pathLst>
              <a:path w="9163878" h="7727419">
                <a:moveTo>
                  <a:pt x="0" y="0"/>
                </a:moveTo>
                <a:lnTo>
                  <a:pt x="9163878" y="0"/>
                </a:lnTo>
                <a:lnTo>
                  <a:pt x="9163878" y="7727419"/>
                </a:lnTo>
                <a:lnTo>
                  <a:pt x="0" y="772741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12511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5" name="Group 5"/>
          <p:cNvGrpSpPr/>
          <p:nvPr/>
        </p:nvGrpSpPr>
        <p:grpSpPr>
          <a:xfrm rot="-1392462">
            <a:off x="-4216308" y="1244271"/>
            <a:ext cx="8970081" cy="7655103"/>
            <a:chOff x="0" y="0"/>
            <a:chExt cx="1088101" cy="928590"/>
          </a:xfrm>
        </p:grpSpPr>
        <p:sp>
          <p:nvSpPr>
            <p:cNvPr id="6" name="Freeform 6"/>
            <p:cNvSpPr/>
            <p:nvPr/>
          </p:nvSpPr>
          <p:spPr>
            <a:xfrm rot="1503543">
              <a:off x="-138903" y="-180191"/>
              <a:ext cx="1365908" cy="1288973"/>
            </a:xfrm>
            <a:custGeom>
              <a:avLst/>
              <a:gdLst/>
              <a:ahLst/>
              <a:cxnLst/>
              <a:rect l="l" t="t" r="r" b="b"/>
              <a:pathLst>
                <a:path w="1365908" h="1288973">
                  <a:moveTo>
                    <a:pt x="11443" y="445920"/>
                  </a:moveTo>
                  <a:lnTo>
                    <a:pt x="961158" y="1868"/>
                  </a:lnTo>
                  <a:cubicBezTo>
                    <a:pt x="965928" y="-362"/>
                    <a:pt x="971387" y="-606"/>
                    <a:pt x="976336" y="1190"/>
                  </a:cubicBezTo>
                  <a:cubicBezTo>
                    <a:pt x="981286" y="2986"/>
                    <a:pt x="985319" y="6674"/>
                    <a:pt x="987549" y="11443"/>
                  </a:cubicBezTo>
                  <a:lnTo>
                    <a:pt x="1364039" y="816662"/>
                  </a:lnTo>
                  <a:cubicBezTo>
                    <a:pt x="1366269" y="821431"/>
                    <a:pt x="1366513" y="826891"/>
                    <a:pt x="1364718" y="831840"/>
                  </a:cubicBezTo>
                  <a:cubicBezTo>
                    <a:pt x="1362922" y="836789"/>
                    <a:pt x="1359234" y="840822"/>
                    <a:pt x="1354465" y="843052"/>
                  </a:cubicBezTo>
                  <a:lnTo>
                    <a:pt x="404749" y="1287104"/>
                  </a:lnTo>
                  <a:cubicBezTo>
                    <a:pt x="399980" y="1289334"/>
                    <a:pt x="394520" y="1289578"/>
                    <a:pt x="389571" y="1287782"/>
                  </a:cubicBezTo>
                  <a:cubicBezTo>
                    <a:pt x="384622" y="1285987"/>
                    <a:pt x="380589" y="1282299"/>
                    <a:pt x="378359" y="1277529"/>
                  </a:cubicBezTo>
                  <a:lnTo>
                    <a:pt x="1868" y="472311"/>
                  </a:lnTo>
                  <a:cubicBezTo>
                    <a:pt x="-362" y="467541"/>
                    <a:pt x="-606" y="462082"/>
                    <a:pt x="1190" y="457132"/>
                  </a:cubicBezTo>
                  <a:cubicBezTo>
                    <a:pt x="2985" y="452183"/>
                    <a:pt x="6674" y="448150"/>
                    <a:pt x="11443" y="445920"/>
                  </a:cubicBezTo>
                  <a:close/>
                </a:path>
              </a:pathLst>
            </a:custGeom>
            <a:blipFill>
              <a:blip r:embed="rId5"/>
              <a:stretch>
                <a:fillRect l="-27075" t="-507" r="-15911" b="-507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Freeform 7"/>
          <p:cNvSpPr/>
          <p:nvPr/>
        </p:nvSpPr>
        <p:spPr>
          <a:xfrm rot="-1962444">
            <a:off x="-4727597" y="770042"/>
            <a:ext cx="9992658" cy="9780314"/>
          </a:xfrm>
          <a:custGeom>
            <a:avLst/>
            <a:gdLst/>
            <a:ahLst/>
            <a:cxnLst/>
            <a:rect l="l" t="t" r="r" b="b"/>
            <a:pathLst>
              <a:path w="9992658" h="9780314">
                <a:moveTo>
                  <a:pt x="0" y="0"/>
                </a:moveTo>
                <a:lnTo>
                  <a:pt x="9992658" y="0"/>
                </a:lnTo>
                <a:lnTo>
                  <a:pt x="9992658" y="9780314"/>
                </a:lnTo>
                <a:lnTo>
                  <a:pt x="0" y="978031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>
            <a:off x="6598048" y="2530167"/>
            <a:ext cx="10854567" cy="23602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79"/>
              </a:lnSpc>
            </a:pPr>
            <a:r>
              <a:rPr lang="en-US" sz="2700" b="1">
                <a:solidFill>
                  <a:srgbClr val="363636"/>
                </a:solidFill>
                <a:latin typeface="DM Sans Bold"/>
                <a:ea typeface="DM Sans Bold"/>
                <a:cs typeface="DM Sans Bold"/>
                <a:sym typeface="DM Sans Bold"/>
              </a:rPr>
              <a:t>“Marketing is the management process responsible for </a:t>
            </a:r>
            <a:r>
              <a:rPr lang="en-US" sz="2700" b="1">
                <a:solidFill>
                  <a:srgbClr val="B73F99"/>
                </a:solidFill>
                <a:latin typeface="DM Sans Bold"/>
                <a:ea typeface="DM Sans Bold"/>
                <a:cs typeface="DM Sans Bold"/>
                <a:sym typeface="DM Sans Bold"/>
              </a:rPr>
              <a:t>identifying, anticipating and satisfying </a:t>
            </a:r>
            <a:r>
              <a:rPr lang="en-US" sz="2700" b="1">
                <a:solidFill>
                  <a:srgbClr val="363636"/>
                </a:solidFill>
                <a:latin typeface="DM Sans Bold"/>
                <a:ea typeface="DM Sans Bold"/>
                <a:cs typeface="DM Sans Bold"/>
                <a:sym typeface="DM Sans Bold"/>
              </a:rPr>
              <a:t>customer requirements </a:t>
            </a:r>
            <a:r>
              <a:rPr lang="en-US" sz="2700" b="1">
                <a:solidFill>
                  <a:srgbClr val="B73F99"/>
                </a:solidFill>
                <a:latin typeface="DM Sans Bold"/>
                <a:ea typeface="DM Sans Bold"/>
                <a:cs typeface="DM Sans Bold"/>
                <a:sym typeface="DM Sans Bold"/>
              </a:rPr>
              <a:t>profitably</a:t>
            </a:r>
            <a:r>
              <a:rPr lang="en-US" sz="2700" b="1">
                <a:solidFill>
                  <a:srgbClr val="363636"/>
                </a:solidFill>
                <a:latin typeface="DM Sans Bold"/>
                <a:ea typeface="DM Sans Bold"/>
                <a:cs typeface="DM Sans Bold"/>
                <a:sym typeface="DM Sans Bold"/>
              </a:rPr>
              <a:t>.” </a:t>
            </a:r>
          </a:p>
          <a:p>
            <a:pPr algn="l">
              <a:lnSpc>
                <a:spcPts val="3779"/>
              </a:lnSpc>
            </a:pPr>
            <a:r>
              <a:rPr lang="en-US" sz="2700" b="1">
                <a:solidFill>
                  <a:srgbClr val="363636"/>
                </a:solidFill>
                <a:latin typeface="DM Sans Bold"/>
                <a:ea typeface="DM Sans Bold"/>
                <a:cs typeface="DM Sans Bold"/>
                <a:sym typeface="DM Sans Bold"/>
              </a:rPr>
              <a:t>- </a:t>
            </a:r>
            <a:r>
              <a:rPr lang="en-US" sz="270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T</a:t>
            </a:r>
            <a:r>
              <a:rPr lang="en-US" sz="2700" b="1">
                <a:solidFill>
                  <a:srgbClr val="363636"/>
                </a:solidFill>
                <a:latin typeface="DM Sans Bold"/>
                <a:ea typeface="DM Sans Bold"/>
                <a:cs typeface="DM Sans Bold"/>
                <a:sym typeface="DM Sans Bold"/>
              </a:rPr>
              <a:t>he Chartered Institute of Marketing 2025</a:t>
            </a:r>
          </a:p>
          <a:p>
            <a:pPr algn="l">
              <a:lnSpc>
                <a:spcPts val="3779"/>
              </a:lnSpc>
            </a:pPr>
            <a:endParaRPr lang="en-US" sz="2700" b="1">
              <a:solidFill>
                <a:srgbClr val="363636"/>
              </a:solidFill>
              <a:latin typeface="DM Sans Bold"/>
              <a:ea typeface="DM Sans Bold"/>
              <a:cs typeface="DM Sans Bold"/>
              <a:sym typeface="DM Sans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225793" y="1247900"/>
            <a:ext cx="7227460" cy="13298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028"/>
              </a:lnSpc>
              <a:spcBef>
                <a:spcPct val="0"/>
              </a:spcBef>
            </a:pPr>
            <a:r>
              <a:rPr lang="en-US" sz="9736" u="none" strike="noStrike" spc="-467">
                <a:solidFill>
                  <a:srgbClr val="B73F99"/>
                </a:solidFill>
                <a:latin typeface="Intro Rust G Base2Line"/>
                <a:ea typeface="Intro Rust G Base2Line"/>
                <a:cs typeface="Intro Rust G Base2Line"/>
                <a:sym typeface="Intro Rust G Base2Line"/>
              </a:rPr>
              <a:t>Marketing 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98048" y="4842837"/>
            <a:ext cx="10666677" cy="18840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79"/>
              </a:lnSpc>
            </a:pPr>
            <a:r>
              <a:rPr lang="en-US" sz="2700" b="1">
                <a:solidFill>
                  <a:srgbClr val="363636"/>
                </a:solidFill>
                <a:latin typeface="DM Sans Bold"/>
                <a:ea typeface="DM Sans Bold"/>
                <a:cs typeface="DM Sans Bold"/>
                <a:sym typeface="DM Sans Bold"/>
              </a:rPr>
              <a:t>“Marketing is the process by which companies </a:t>
            </a:r>
            <a:r>
              <a:rPr lang="en-US" sz="2700" b="1">
                <a:solidFill>
                  <a:srgbClr val="B73F99"/>
                </a:solidFill>
                <a:latin typeface="DM Sans Bold"/>
                <a:ea typeface="DM Sans Bold"/>
                <a:cs typeface="DM Sans Bold"/>
                <a:sym typeface="DM Sans Bold"/>
              </a:rPr>
              <a:t>create value for customers and build strong customer relationships</a:t>
            </a:r>
            <a:r>
              <a:rPr lang="en-US" sz="2700" b="1">
                <a:solidFill>
                  <a:srgbClr val="363636"/>
                </a:solidFill>
                <a:latin typeface="DM Sans Bold"/>
                <a:ea typeface="DM Sans Bold"/>
                <a:cs typeface="DM Sans Bold"/>
                <a:sym typeface="DM Sans Bold"/>
              </a:rPr>
              <a:t> to capture </a:t>
            </a:r>
            <a:r>
              <a:rPr lang="en-US" sz="2700" b="1">
                <a:solidFill>
                  <a:srgbClr val="B73F99"/>
                </a:solidFill>
                <a:latin typeface="DM Sans Bold"/>
                <a:ea typeface="DM Sans Bold"/>
                <a:cs typeface="DM Sans Bold"/>
                <a:sym typeface="DM Sans Bold"/>
              </a:rPr>
              <a:t>value from customers</a:t>
            </a:r>
            <a:r>
              <a:rPr lang="en-US" sz="2700" b="1">
                <a:solidFill>
                  <a:srgbClr val="363636"/>
                </a:solidFill>
                <a:latin typeface="DM Sans Bold"/>
                <a:ea typeface="DM Sans Bold"/>
                <a:cs typeface="DM Sans Bold"/>
                <a:sym typeface="DM Sans Bold"/>
              </a:rPr>
              <a:t> in return.” - Kotler et al. 2023</a:t>
            </a:r>
          </a:p>
          <a:p>
            <a:pPr algn="l">
              <a:lnSpc>
                <a:spcPts val="3779"/>
              </a:lnSpc>
              <a:spcBef>
                <a:spcPct val="0"/>
              </a:spcBef>
            </a:pPr>
            <a:endParaRPr lang="en-US" sz="2700" b="1">
              <a:solidFill>
                <a:srgbClr val="363636"/>
              </a:solidFill>
              <a:latin typeface="DM Sans Bold"/>
              <a:ea typeface="DM Sans Bold"/>
              <a:cs typeface="DM Sans Bold"/>
              <a:sym typeface="DM Sans Bold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598048" y="6801737"/>
            <a:ext cx="11339951" cy="33127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79"/>
              </a:lnSpc>
            </a:pPr>
            <a:r>
              <a:rPr lang="en-US" sz="2700" b="1">
                <a:solidFill>
                  <a:srgbClr val="363636"/>
                </a:solidFill>
                <a:latin typeface="DM Sans Bold"/>
                <a:ea typeface="DM Sans Bold"/>
                <a:cs typeface="DM Sans Bold"/>
                <a:sym typeface="DM Sans Bold"/>
              </a:rPr>
              <a:t>“Marketing is the </a:t>
            </a:r>
            <a:r>
              <a:rPr lang="en-US" sz="2700" b="1">
                <a:solidFill>
                  <a:srgbClr val="B73F99"/>
                </a:solidFill>
                <a:latin typeface="DM Sans Bold"/>
                <a:ea typeface="DM Sans Bold"/>
                <a:cs typeface="DM Sans Bold"/>
                <a:sym typeface="DM Sans Bold"/>
              </a:rPr>
              <a:t>activity, set of institutions, and processes</a:t>
            </a:r>
            <a:r>
              <a:rPr lang="en-US" sz="2700" b="1">
                <a:solidFill>
                  <a:srgbClr val="363636"/>
                </a:solidFill>
                <a:latin typeface="DM Sans Bold"/>
                <a:ea typeface="DM Sans Bold"/>
                <a:cs typeface="DM Sans Bold"/>
                <a:sym typeface="DM Sans Bold"/>
              </a:rPr>
              <a:t> for </a:t>
            </a:r>
            <a:r>
              <a:rPr lang="en-US" sz="2700" b="1">
                <a:solidFill>
                  <a:srgbClr val="B73F99"/>
                </a:solidFill>
                <a:latin typeface="DM Sans Bold"/>
                <a:ea typeface="DM Sans Bold"/>
                <a:cs typeface="DM Sans Bold"/>
                <a:sym typeface="DM Sans Bold"/>
              </a:rPr>
              <a:t>creating, communicating, delivering, and exchanging offerings</a:t>
            </a:r>
            <a:r>
              <a:rPr lang="en-US" sz="2700" b="1">
                <a:solidFill>
                  <a:srgbClr val="363636"/>
                </a:solidFill>
                <a:latin typeface="DM Sans Bold"/>
                <a:ea typeface="DM Sans Bold"/>
                <a:cs typeface="DM Sans Bold"/>
                <a:sym typeface="DM Sans Bold"/>
              </a:rPr>
              <a:t> that have </a:t>
            </a:r>
            <a:r>
              <a:rPr lang="en-US" sz="2700" b="1">
                <a:solidFill>
                  <a:srgbClr val="B73F99"/>
                </a:solidFill>
                <a:latin typeface="DM Sans Bold"/>
                <a:ea typeface="DM Sans Bold"/>
                <a:cs typeface="DM Sans Bold"/>
                <a:sym typeface="DM Sans Bold"/>
              </a:rPr>
              <a:t>value for customers</a:t>
            </a:r>
            <a:r>
              <a:rPr lang="en-US" sz="2700" b="1">
                <a:solidFill>
                  <a:srgbClr val="363636"/>
                </a:solidFill>
                <a:latin typeface="DM Sans Bold"/>
                <a:ea typeface="DM Sans Bold"/>
                <a:cs typeface="DM Sans Bold"/>
                <a:sym typeface="DM Sans Bold"/>
              </a:rPr>
              <a:t>, clients, partners, and society at large”-  AMA (2024)</a:t>
            </a:r>
          </a:p>
          <a:p>
            <a:pPr algn="l">
              <a:lnSpc>
                <a:spcPts val="3779"/>
              </a:lnSpc>
            </a:pPr>
            <a:r>
              <a:rPr lang="en-US" sz="2700" b="1" i="1">
                <a:solidFill>
                  <a:srgbClr val="363636"/>
                </a:solidFill>
                <a:latin typeface="DM Sans Bold Italics"/>
                <a:ea typeface="DM Sans Bold Italics"/>
                <a:cs typeface="DM Sans Bold Italics"/>
                <a:sym typeface="DM Sans Bold Italics"/>
              </a:rPr>
              <a:t>Example: A community motorcycle event, it creates value for different groups. </a:t>
            </a:r>
          </a:p>
          <a:p>
            <a:pPr algn="l">
              <a:lnSpc>
                <a:spcPts val="3779"/>
              </a:lnSpc>
              <a:spcBef>
                <a:spcPct val="0"/>
              </a:spcBef>
            </a:pPr>
            <a:endParaRPr lang="en-US" sz="2700" b="1" i="1">
              <a:solidFill>
                <a:srgbClr val="363636"/>
              </a:solidFill>
              <a:latin typeface="DM Sans Bold Italics"/>
              <a:ea typeface="DM Sans Bold Italics"/>
              <a:cs typeface="DM Sans Bold Italics"/>
              <a:sym typeface="DM Sans Bold Italics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165819" y="486481"/>
            <a:ext cx="4830710" cy="12177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141"/>
              </a:lnSpc>
              <a:spcBef>
                <a:spcPct val="0"/>
              </a:spcBef>
            </a:pPr>
            <a:r>
              <a:rPr lang="en-US" sz="8875" spc="-426">
                <a:solidFill>
                  <a:srgbClr val="363636"/>
                </a:solidFill>
                <a:latin typeface="Biro Script Plus"/>
                <a:ea typeface="Biro Script Plus"/>
                <a:cs typeface="Biro Script Plus"/>
                <a:sym typeface="Biro Script Plus"/>
              </a:rPr>
              <a:t>Definitions of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1440697" y="1648748"/>
            <a:ext cx="15406606" cy="7337396"/>
          </a:xfrm>
          <a:custGeom>
            <a:avLst/>
            <a:gdLst/>
            <a:ahLst/>
            <a:cxnLst/>
            <a:rect l="l" t="t" r="r" b="b"/>
            <a:pathLst>
              <a:path w="15406606" h="7337396">
                <a:moveTo>
                  <a:pt x="0" y="0"/>
                </a:moveTo>
                <a:lnTo>
                  <a:pt x="15406606" y="0"/>
                </a:lnTo>
                <a:lnTo>
                  <a:pt x="15406606" y="7337397"/>
                </a:lnTo>
                <a:lnTo>
                  <a:pt x="0" y="7337397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2608121">
            <a:off x="-6309265" y="-1488737"/>
            <a:ext cx="8397551" cy="8229600"/>
          </a:xfrm>
          <a:custGeom>
            <a:avLst/>
            <a:gdLst/>
            <a:ahLst/>
            <a:cxnLst/>
            <a:rect l="l" t="t" r="r" b="b"/>
            <a:pathLst>
              <a:path w="8397551" h="8229600">
                <a:moveTo>
                  <a:pt x="0" y="0"/>
                </a:moveTo>
                <a:lnTo>
                  <a:pt x="8397551" y="0"/>
                </a:lnTo>
                <a:lnTo>
                  <a:pt x="839755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2113767" y="3798600"/>
            <a:ext cx="14309399" cy="29519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51"/>
              </a:lnSpc>
              <a:spcBef>
                <a:spcPct val="0"/>
              </a:spcBef>
            </a:pPr>
            <a:r>
              <a:rPr lang="en-US" sz="4179">
                <a:solidFill>
                  <a:srgbClr val="F0EFEF"/>
                </a:solidFill>
                <a:latin typeface="DM Sans"/>
                <a:ea typeface="DM Sans"/>
                <a:cs typeface="DM Sans"/>
                <a:sym typeface="DM Sans"/>
              </a:rPr>
              <a:t>Advertising helps customers discover the product. Marketing helps determine why the product exists, who it is for, what it costs, where it is available and why someone should choose it.</a:t>
            </a:r>
          </a:p>
        </p:txBody>
      </p:sp>
      <p:sp>
        <p:nvSpPr>
          <p:cNvPr id="6" name="Freeform 6"/>
          <p:cNvSpPr/>
          <p:nvPr/>
        </p:nvSpPr>
        <p:spPr>
          <a:xfrm rot="9584738">
            <a:off x="16290432" y="5406745"/>
            <a:ext cx="8397551" cy="8229600"/>
          </a:xfrm>
          <a:custGeom>
            <a:avLst/>
            <a:gdLst/>
            <a:ahLst/>
            <a:cxnLst/>
            <a:rect l="l" t="t" r="r" b="b"/>
            <a:pathLst>
              <a:path w="8397551" h="8229600">
                <a:moveTo>
                  <a:pt x="0" y="0"/>
                </a:moveTo>
                <a:lnTo>
                  <a:pt x="8397551" y="0"/>
                </a:lnTo>
                <a:lnTo>
                  <a:pt x="839755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9259" b="-925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845113" y="6150035"/>
            <a:ext cx="13511260" cy="3866952"/>
          </a:xfrm>
          <a:custGeom>
            <a:avLst/>
            <a:gdLst/>
            <a:ahLst/>
            <a:cxnLst/>
            <a:rect l="l" t="t" r="r" b="b"/>
            <a:pathLst>
              <a:path w="13511260" h="3866952">
                <a:moveTo>
                  <a:pt x="0" y="0"/>
                </a:moveTo>
                <a:lnTo>
                  <a:pt x="13511260" y="0"/>
                </a:lnTo>
                <a:lnTo>
                  <a:pt x="13511260" y="3866952"/>
                </a:lnTo>
                <a:lnTo>
                  <a:pt x="0" y="386695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9206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858173" flipH="1">
            <a:off x="-4088859" y="-3057916"/>
            <a:ext cx="8485413" cy="3961913"/>
          </a:xfrm>
          <a:custGeom>
            <a:avLst/>
            <a:gdLst/>
            <a:ahLst/>
            <a:cxnLst/>
            <a:rect l="l" t="t" r="r" b="b"/>
            <a:pathLst>
              <a:path w="8485413" h="3961913">
                <a:moveTo>
                  <a:pt x="8485414" y="0"/>
                </a:moveTo>
                <a:lnTo>
                  <a:pt x="0" y="0"/>
                </a:lnTo>
                <a:lnTo>
                  <a:pt x="0" y="3961913"/>
                </a:lnTo>
                <a:lnTo>
                  <a:pt x="8485414" y="3961913"/>
                </a:lnTo>
                <a:lnTo>
                  <a:pt x="8485414" y="0"/>
                </a:lnTo>
                <a:close/>
              </a:path>
            </a:pathLst>
          </a:custGeom>
          <a:blipFill>
            <a:blip r:embed="rId5"/>
            <a:stretch>
              <a:fillRect t="-12110" b="-12110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-11362370" y="-4748930"/>
            <a:ext cx="13831261" cy="8229600"/>
          </a:xfrm>
          <a:custGeom>
            <a:avLst/>
            <a:gdLst/>
            <a:ahLst/>
            <a:cxnLst/>
            <a:rect l="l" t="t" r="r" b="b"/>
            <a:pathLst>
              <a:path w="13831261" h="8229600">
                <a:moveTo>
                  <a:pt x="0" y="0"/>
                </a:moveTo>
                <a:lnTo>
                  <a:pt x="13831261" y="0"/>
                </a:lnTo>
                <a:lnTo>
                  <a:pt x="1383126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1182186">
            <a:off x="-13219656" y="8968393"/>
            <a:ext cx="16230600" cy="4625721"/>
          </a:xfrm>
          <a:custGeom>
            <a:avLst/>
            <a:gdLst/>
            <a:ahLst/>
            <a:cxnLst/>
            <a:rect l="l" t="t" r="r" b="b"/>
            <a:pathLst>
              <a:path w="16230600" h="4625721">
                <a:moveTo>
                  <a:pt x="0" y="0"/>
                </a:moveTo>
                <a:lnTo>
                  <a:pt x="16230600" y="0"/>
                </a:lnTo>
                <a:lnTo>
                  <a:pt x="16230600" y="4625721"/>
                </a:lnTo>
                <a:lnTo>
                  <a:pt x="0" y="4625721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8552143">
            <a:off x="-11685218" y="5105844"/>
            <a:ext cx="16230600" cy="5680710"/>
          </a:xfrm>
          <a:custGeom>
            <a:avLst/>
            <a:gdLst/>
            <a:ahLst/>
            <a:cxnLst/>
            <a:rect l="l" t="t" r="r" b="b"/>
            <a:pathLst>
              <a:path w="16230600" h="5680710">
                <a:moveTo>
                  <a:pt x="0" y="0"/>
                </a:moveTo>
                <a:lnTo>
                  <a:pt x="16230600" y="0"/>
                </a:lnTo>
                <a:lnTo>
                  <a:pt x="16230600" y="5680710"/>
                </a:lnTo>
                <a:lnTo>
                  <a:pt x="0" y="568071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-1427072" y="-630999"/>
            <a:ext cx="5672353" cy="3573582"/>
          </a:xfrm>
          <a:custGeom>
            <a:avLst/>
            <a:gdLst/>
            <a:ahLst/>
            <a:cxnLst/>
            <a:rect l="l" t="t" r="r" b="b"/>
            <a:pathLst>
              <a:path w="5672353" h="3573582">
                <a:moveTo>
                  <a:pt x="0" y="0"/>
                </a:moveTo>
                <a:lnTo>
                  <a:pt x="5672353" y="0"/>
                </a:lnTo>
                <a:lnTo>
                  <a:pt x="5672353" y="3573583"/>
                </a:lnTo>
                <a:lnTo>
                  <a:pt x="0" y="3573583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8043275" y="-1379241"/>
            <a:ext cx="16230600" cy="5843016"/>
          </a:xfrm>
          <a:custGeom>
            <a:avLst/>
            <a:gdLst/>
            <a:ahLst/>
            <a:cxnLst/>
            <a:rect l="l" t="t" r="r" b="b"/>
            <a:pathLst>
              <a:path w="16230600" h="5843016">
                <a:moveTo>
                  <a:pt x="0" y="0"/>
                </a:moveTo>
                <a:lnTo>
                  <a:pt x="16230600" y="0"/>
                </a:lnTo>
                <a:lnTo>
                  <a:pt x="16230600" y="5843016"/>
                </a:lnTo>
                <a:lnTo>
                  <a:pt x="0" y="5843016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2102161">
            <a:off x="16984929" y="1348286"/>
            <a:ext cx="2545326" cy="4894857"/>
          </a:xfrm>
          <a:custGeom>
            <a:avLst/>
            <a:gdLst/>
            <a:ahLst/>
            <a:cxnLst/>
            <a:rect l="l" t="t" r="r" b="b"/>
            <a:pathLst>
              <a:path w="2545326" h="4894857">
                <a:moveTo>
                  <a:pt x="0" y="0"/>
                </a:moveTo>
                <a:lnTo>
                  <a:pt x="2545326" y="0"/>
                </a:lnTo>
                <a:lnTo>
                  <a:pt x="2545326" y="4894857"/>
                </a:lnTo>
                <a:lnTo>
                  <a:pt x="0" y="4894857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6180879">
            <a:off x="10642426" y="8352018"/>
            <a:ext cx="16230600" cy="4950333"/>
          </a:xfrm>
          <a:custGeom>
            <a:avLst/>
            <a:gdLst/>
            <a:ahLst/>
            <a:cxnLst/>
            <a:rect l="l" t="t" r="r" b="b"/>
            <a:pathLst>
              <a:path w="16230600" h="4950333">
                <a:moveTo>
                  <a:pt x="0" y="0"/>
                </a:moveTo>
                <a:lnTo>
                  <a:pt x="16230600" y="0"/>
                </a:lnTo>
                <a:lnTo>
                  <a:pt x="16230600" y="4950333"/>
                </a:lnTo>
                <a:lnTo>
                  <a:pt x="0" y="4950333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16925704" y="7407516"/>
            <a:ext cx="7788595" cy="5452016"/>
          </a:xfrm>
          <a:custGeom>
            <a:avLst/>
            <a:gdLst/>
            <a:ahLst/>
            <a:cxnLst/>
            <a:rect l="l" t="t" r="r" b="b"/>
            <a:pathLst>
              <a:path w="7788595" h="5452016">
                <a:moveTo>
                  <a:pt x="0" y="0"/>
                </a:moveTo>
                <a:lnTo>
                  <a:pt x="7788595" y="0"/>
                </a:lnTo>
                <a:lnTo>
                  <a:pt x="7788595" y="5452017"/>
                </a:lnTo>
                <a:lnTo>
                  <a:pt x="0" y="5452017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-454107" y="8511507"/>
            <a:ext cx="3133131" cy="2161861"/>
          </a:xfrm>
          <a:custGeom>
            <a:avLst/>
            <a:gdLst/>
            <a:ahLst/>
            <a:cxnLst/>
            <a:rect l="l" t="t" r="r" b="b"/>
            <a:pathLst>
              <a:path w="3133131" h="2161861">
                <a:moveTo>
                  <a:pt x="0" y="0"/>
                </a:moveTo>
                <a:lnTo>
                  <a:pt x="3133131" y="0"/>
                </a:lnTo>
                <a:lnTo>
                  <a:pt x="3133131" y="2161860"/>
                </a:lnTo>
                <a:lnTo>
                  <a:pt x="0" y="2161860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14873574" y="8845240"/>
            <a:ext cx="3565307" cy="3137471"/>
          </a:xfrm>
          <a:custGeom>
            <a:avLst/>
            <a:gdLst/>
            <a:ahLst/>
            <a:cxnLst/>
            <a:rect l="l" t="t" r="r" b="b"/>
            <a:pathLst>
              <a:path w="3565307" h="3137471">
                <a:moveTo>
                  <a:pt x="0" y="0"/>
                </a:moveTo>
                <a:lnTo>
                  <a:pt x="3565308" y="0"/>
                </a:lnTo>
                <a:lnTo>
                  <a:pt x="3565308" y="3137471"/>
                </a:lnTo>
                <a:lnTo>
                  <a:pt x="0" y="3137471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Freeform 15"/>
          <p:cNvSpPr/>
          <p:nvPr/>
        </p:nvSpPr>
        <p:spPr>
          <a:xfrm rot="-10698576">
            <a:off x="9179229" y="-6158108"/>
            <a:ext cx="8572500" cy="8229600"/>
          </a:xfrm>
          <a:custGeom>
            <a:avLst/>
            <a:gdLst/>
            <a:ahLst/>
            <a:cxnLst/>
            <a:rect l="l" t="t" r="r" b="b"/>
            <a:pathLst>
              <a:path w="8572500" h="8229600">
                <a:moveTo>
                  <a:pt x="0" y="0"/>
                </a:moveTo>
                <a:lnTo>
                  <a:pt x="8572500" y="0"/>
                </a:lnTo>
                <a:lnTo>
                  <a:pt x="8572500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/>
          <p:nvPr/>
        </p:nvSpPr>
        <p:spPr>
          <a:xfrm>
            <a:off x="1694839" y="3286859"/>
            <a:ext cx="3817569" cy="2863177"/>
          </a:xfrm>
          <a:custGeom>
            <a:avLst/>
            <a:gdLst/>
            <a:ahLst/>
            <a:cxnLst/>
            <a:rect l="l" t="t" r="r" b="b"/>
            <a:pathLst>
              <a:path w="3817569" h="2863177">
                <a:moveTo>
                  <a:pt x="0" y="0"/>
                </a:moveTo>
                <a:lnTo>
                  <a:pt x="3817569" y="0"/>
                </a:lnTo>
                <a:lnTo>
                  <a:pt x="3817569" y="2863176"/>
                </a:lnTo>
                <a:lnTo>
                  <a:pt x="0" y="2863176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4713535" y="3217758"/>
            <a:ext cx="4346179" cy="2890209"/>
          </a:xfrm>
          <a:custGeom>
            <a:avLst/>
            <a:gdLst/>
            <a:ahLst/>
            <a:cxnLst/>
            <a:rect l="l" t="t" r="r" b="b"/>
            <a:pathLst>
              <a:path w="4346179" h="2890209">
                <a:moveTo>
                  <a:pt x="0" y="0"/>
                </a:moveTo>
                <a:lnTo>
                  <a:pt x="4346179" y="0"/>
                </a:lnTo>
                <a:lnTo>
                  <a:pt x="4346179" y="2890209"/>
                </a:lnTo>
                <a:lnTo>
                  <a:pt x="0" y="2890209"/>
                </a:lnTo>
                <a:lnTo>
                  <a:pt x="0" y="0"/>
                </a:lnTo>
                <a:close/>
              </a:path>
            </a:pathLst>
          </a:custGeom>
          <a:blipFill>
            <a:blip r:embed="rId1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9589482" y="3163982"/>
            <a:ext cx="5233752" cy="2943985"/>
          </a:xfrm>
          <a:custGeom>
            <a:avLst/>
            <a:gdLst/>
            <a:ahLst/>
            <a:cxnLst/>
            <a:rect l="l" t="t" r="r" b="b"/>
            <a:pathLst>
              <a:path w="5233752" h="2943985">
                <a:moveTo>
                  <a:pt x="0" y="0"/>
                </a:moveTo>
                <a:lnTo>
                  <a:pt x="5233752" y="0"/>
                </a:lnTo>
                <a:lnTo>
                  <a:pt x="5233752" y="2943985"/>
                </a:lnTo>
                <a:lnTo>
                  <a:pt x="0" y="2943985"/>
                </a:lnTo>
                <a:lnTo>
                  <a:pt x="0" y="0"/>
                </a:lnTo>
                <a:close/>
              </a:path>
            </a:pathLst>
          </a:custGeom>
          <a:blipFill>
            <a:blip r:embed="rId1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Freeform 19"/>
          <p:cNvSpPr/>
          <p:nvPr/>
        </p:nvSpPr>
        <p:spPr>
          <a:xfrm>
            <a:off x="14493981" y="6542385"/>
            <a:ext cx="2995394" cy="2995394"/>
          </a:xfrm>
          <a:custGeom>
            <a:avLst/>
            <a:gdLst/>
            <a:ahLst/>
            <a:cxnLst/>
            <a:rect l="l" t="t" r="r" b="b"/>
            <a:pathLst>
              <a:path w="2995394" h="2995394">
                <a:moveTo>
                  <a:pt x="0" y="0"/>
                </a:moveTo>
                <a:lnTo>
                  <a:pt x="2995395" y="0"/>
                </a:lnTo>
                <a:lnTo>
                  <a:pt x="2995395" y="2995394"/>
                </a:lnTo>
                <a:lnTo>
                  <a:pt x="0" y="2995394"/>
                </a:lnTo>
                <a:lnTo>
                  <a:pt x="0" y="0"/>
                </a:lnTo>
                <a:close/>
              </a:path>
            </a:pathLst>
          </a:custGeom>
          <a:blipFill>
            <a:blip r:embed="rId2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 rot="-45945">
            <a:off x="3121354" y="1100335"/>
            <a:ext cx="10518508" cy="13142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987"/>
              </a:lnSpc>
              <a:spcBef>
                <a:spcPct val="0"/>
              </a:spcBef>
            </a:pPr>
            <a:r>
              <a:rPr lang="en-US" sz="9696" u="none" strike="noStrike" spc="-465">
                <a:solidFill>
                  <a:srgbClr val="B73F99"/>
                </a:solidFill>
                <a:latin typeface="Intro Rust G Base2Line"/>
                <a:ea typeface="Intro Rust G Base2Line"/>
                <a:cs typeface="Intro Rust G Base2Line"/>
                <a:sym typeface="Intro Rust G Base2Line"/>
              </a:rPr>
              <a:t>Marketing</a:t>
            </a:r>
          </a:p>
        </p:txBody>
      </p:sp>
      <p:sp>
        <p:nvSpPr>
          <p:cNvPr id="21" name="TextBox 21"/>
          <p:cNvSpPr txBox="1"/>
          <p:nvPr/>
        </p:nvSpPr>
        <p:spPr>
          <a:xfrm rot="-45945">
            <a:off x="4826569" y="252886"/>
            <a:ext cx="7371146" cy="13428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987"/>
              </a:lnSpc>
              <a:spcBef>
                <a:spcPct val="0"/>
              </a:spcBef>
            </a:pPr>
            <a:r>
              <a:rPr lang="en-US" sz="9696" spc="-465">
                <a:solidFill>
                  <a:srgbClr val="3F3C3B"/>
                </a:solidFill>
                <a:latin typeface="Biro Script Plus"/>
                <a:ea typeface="Biro Script Plus"/>
                <a:cs typeface="Biro Script Plus"/>
                <a:sym typeface="Biro Script Plus"/>
              </a:rPr>
              <a:t>Evolution of</a:t>
            </a:r>
          </a:p>
        </p:txBody>
      </p:sp>
      <p:sp>
        <p:nvSpPr>
          <p:cNvPr id="22" name="TextBox 22"/>
          <p:cNvSpPr txBox="1"/>
          <p:nvPr/>
        </p:nvSpPr>
        <p:spPr>
          <a:xfrm rot="2348809">
            <a:off x="14913519" y="5809502"/>
            <a:ext cx="3709038" cy="12427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53"/>
              </a:lnSpc>
            </a:pPr>
            <a:r>
              <a:rPr lang="en-US" sz="3823">
                <a:solidFill>
                  <a:srgbClr val="000000"/>
                </a:solidFill>
                <a:latin typeface="Biro Script Plus"/>
                <a:ea typeface="Biro Script Plus"/>
                <a:cs typeface="Biro Script Plus"/>
                <a:sym typeface="Biro Script Plus"/>
              </a:rPr>
              <a:t>But it can go wrong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9259" b="-925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0410904" flipH="1">
            <a:off x="-411918" y="4127210"/>
            <a:ext cx="7737096" cy="5387722"/>
          </a:xfrm>
          <a:custGeom>
            <a:avLst/>
            <a:gdLst/>
            <a:ahLst/>
            <a:cxnLst/>
            <a:rect l="l" t="t" r="r" b="b"/>
            <a:pathLst>
              <a:path w="7737096" h="5387722">
                <a:moveTo>
                  <a:pt x="7737096" y="0"/>
                </a:moveTo>
                <a:lnTo>
                  <a:pt x="0" y="0"/>
                </a:lnTo>
                <a:lnTo>
                  <a:pt x="0" y="5387722"/>
                </a:lnTo>
                <a:lnTo>
                  <a:pt x="7737096" y="5387722"/>
                </a:lnTo>
                <a:lnTo>
                  <a:pt x="7737096" y="0"/>
                </a:lnTo>
                <a:close/>
              </a:path>
            </a:pathLst>
          </a:custGeom>
          <a:blipFill>
            <a:blip r:embed="rId4"/>
            <a:stretch>
              <a:fillRect r="-19323" b="-70927"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1696026" y="2688606"/>
            <a:ext cx="6064670" cy="6064670"/>
            <a:chOff x="0" y="0"/>
            <a:chExt cx="19050000" cy="19050000"/>
          </a:xfrm>
        </p:grpSpPr>
        <p:sp>
          <p:nvSpPr>
            <p:cNvPr id="5" name="Freeform 5"/>
            <p:cNvSpPr/>
            <p:nvPr/>
          </p:nvSpPr>
          <p:spPr>
            <a:xfrm>
              <a:off x="741564" y="780669"/>
              <a:ext cx="17566872" cy="17488662"/>
            </a:xfrm>
            <a:custGeom>
              <a:avLst/>
              <a:gdLst/>
              <a:ahLst/>
              <a:cxnLst/>
              <a:rect l="l" t="t" r="r" b="b"/>
              <a:pathLst>
                <a:path w="17566872" h="17488662">
                  <a:moveTo>
                    <a:pt x="8783436" y="88"/>
                  </a:moveTo>
                  <a:cubicBezTo>
                    <a:pt x="5650103" y="-13925"/>
                    <a:pt x="2748769" y="1649647"/>
                    <a:pt x="1178044" y="4360882"/>
                  </a:cubicBezTo>
                  <a:cubicBezTo>
                    <a:pt x="-392682" y="7072116"/>
                    <a:pt x="-392682" y="10416545"/>
                    <a:pt x="1178044" y="13127780"/>
                  </a:cubicBezTo>
                  <a:cubicBezTo>
                    <a:pt x="2748769" y="15839014"/>
                    <a:pt x="5650103" y="17502587"/>
                    <a:pt x="8783436" y="17488574"/>
                  </a:cubicBezTo>
                  <a:cubicBezTo>
                    <a:pt x="11916769" y="17502587"/>
                    <a:pt x="14818102" y="15839014"/>
                    <a:pt x="16388828" y="13127780"/>
                  </a:cubicBezTo>
                  <a:cubicBezTo>
                    <a:pt x="17959553" y="10416545"/>
                    <a:pt x="17959553" y="7072116"/>
                    <a:pt x="16388828" y="4360882"/>
                  </a:cubicBezTo>
                  <a:cubicBezTo>
                    <a:pt x="14818102" y="1649647"/>
                    <a:pt x="11916769" y="-13925"/>
                    <a:pt x="8783436" y="88"/>
                  </a:cubicBezTo>
                  <a:close/>
                </a:path>
              </a:pathLst>
            </a:custGeom>
            <a:blipFill>
              <a:blip r:embed="rId5"/>
              <a:stretch>
                <a:fillRect l="223" t="-25046" r="223" b="-25046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6"/>
            <p:cNvSpPr/>
            <p:nvPr/>
          </p:nvSpPr>
          <p:spPr>
            <a:xfrm>
              <a:off x="0" y="0"/>
              <a:ext cx="19050000" cy="19050000"/>
            </a:xfrm>
            <a:custGeom>
              <a:avLst/>
              <a:gdLst/>
              <a:ahLst/>
              <a:cxnLst/>
              <a:rect l="l" t="t" r="r" b="b"/>
              <a:pathLst>
                <a:path w="19050000" h="19050000">
                  <a:moveTo>
                    <a:pt x="0" y="0"/>
                  </a:moveTo>
                  <a:lnTo>
                    <a:pt x="19050000" y="0"/>
                  </a:lnTo>
                  <a:lnTo>
                    <a:pt x="19050000" y="19050000"/>
                  </a:lnTo>
                  <a:lnTo>
                    <a:pt x="0" y="1905000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TextBox 7"/>
          <p:cNvSpPr txBox="1"/>
          <p:nvPr/>
        </p:nvSpPr>
        <p:spPr>
          <a:xfrm rot="-199981">
            <a:off x="-28737" y="737390"/>
            <a:ext cx="7832597" cy="13940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527"/>
              </a:lnSpc>
              <a:spcBef>
                <a:spcPct val="0"/>
              </a:spcBef>
            </a:pPr>
            <a:r>
              <a:rPr lang="en-US" sz="10220" u="none" strike="noStrike" spc="-490">
                <a:solidFill>
                  <a:srgbClr val="B73F99"/>
                </a:solidFill>
                <a:latin typeface="Intro Rust G Base2Line"/>
                <a:ea typeface="Intro Rust G Base2Line"/>
                <a:cs typeface="Intro Rust G Base2Line"/>
                <a:sym typeface="Intro Rust G Base2Line"/>
              </a:rPr>
              <a:t>Marketing</a:t>
            </a:r>
          </a:p>
        </p:txBody>
      </p:sp>
      <p:sp>
        <p:nvSpPr>
          <p:cNvPr id="8" name="TextBox 8"/>
          <p:cNvSpPr txBox="1"/>
          <p:nvPr/>
        </p:nvSpPr>
        <p:spPr>
          <a:xfrm rot="-199981">
            <a:off x="1228641" y="1424704"/>
            <a:ext cx="4392964" cy="15008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1249"/>
              </a:lnSpc>
              <a:spcBef>
                <a:spcPct val="0"/>
              </a:spcBef>
            </a:pPr>
            <a:r>
              <a:rPr lang="en-US" sz="10922" spc="-524">
                <a:solidFill>
                  <a:srgbClr val="363636"/>
                </a:solidFill>
                <a:latin typeface="Biro Script Plus"/>
                <a:ea typeface="Biro Script Plus"/>
                <a:cs typeface="Biro Script Plus"/>
                <a:sym typeface="Biro Script Plus"/>
              </a:rPr>
              <a:t>Concept</a:t>
            </a:r>
          </a:p>
        </p:txBody>
      </p:sp>
      <p:sp>
        <p:nvSpPr>
          <p:cNvPr id="9" name="Freeform 9"/>
          <p:cNvSpPr/>
          <p:nvPr/>
        </p:nvSpPr>
        <p:spPr>
          <a:xfrm rot="7748327">
            <a:off x="16742513" y="-7185984"/>
            <a:ext cx="12566707" cy="12297296"/>
          </a:xfrm>
          <a:custGeom>
            <a:avLst/>
            <a:gdLst/>
            <a:ahLst/>
            <a:cxnLst/>
            <a:rect l="l" t="t" r="r" b="b"/>
            <a:pathLst>
              <a:path w="12566707" h="12297296">
                <a:moveTo>
                  <a:pt x="0" y="0"/>
                </a:moveTo>
                <a:lnTo>
                  <a:pt x="12566707" y="0"/>
                </a:lnTo>
                <a:lnTo>
                  <a:pt x="12566707" y="12297296"/>
                </a:lnTo>
                <a:lnTo>
                  <a:pt x="0" y="1229729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8180331" y="1621382"/>
            <a:ext cx="9796382" cy="81038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4590"/>
              </a:lnSpc>
              <a:buFont typeface="Arial"/>
              <a:buChar char="•"/>
            </a:pPr>
            <a:r>
              <a:rPr lang="en-US" sz="300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It is a business philosophy that focuses on understanding and satisfying customer needs.</a:t>
            </a:r>
          </a:p>
          <a:p>
            <a:pPr marL="647700" lvl="1" indent="-323850" algn="l">
              <a:lnSpc>
                <a:spcPts val="4590"/>
              </a:lnSpc>
              <a:buFont typeface="Arial"/>
              <a:buChar char="•"/>
            </a:pPr>
            <a:r>
              <a:rPr lang="en-US" sz="300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It was developed in the 1950s as an alternative to production, product, and sales-oriented approaches.</a:t>
            </a:r>
          </a:p>
          <a:p>
            <a:pPr marL="647700" lvl="1" indent="-323850" algn="l">
              <a:lnSpc>
                <a:spcPts val="4590"/>
              </a:lnSpc>
              <a:buFont typeface="Arial"/>
              <a:buChar char="•"/>
            </a:pPr>
            <a:r>
              <a:rPr lang="en-US" sz="300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The concept suggests that businesses achieve their goals by meeting customer needs better than their competitors.</a:t>
            </a:r>
          </a:p>
          <a:p>
            <a:pPr marL="647700" lvl="1" indent="-323850" algn="l">
              <a:lnSpc>
                <a:spcPts val="4590"/>
              </a:lnSpc>
              <a:buFont typeface="Arial"/>
              <a:buChar char="•"/>
            </a:pPr>
            <a:r>
              <a:rPr lang="en-US" sz="300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Companies should focus on creating, delivering, and communicating value to their customers.</a:t>
            </a:r>
          </a:p>
          <a:p>
            <a:pPr marL="647700" lvl="1" indent="-323850" algn="l">
              <a:lnSpc>
                <a:spcPts val="4590"/>
              </a:lnSpc>
              <a:buFont typeface="Arial"/>
              <a:buChar char="•"/>
            </a:pPr>
            <a:r>
              <a:rPr lang="en-US" sz="300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Success comes from building long-term customer satisfaction rather than simply selling products.</a:t>
            </a:r>
          </a:p>
          <a:p>
            <a:pPr algn="l">
              <a:lnSpc>
                <a:spcPts val="4590"/>
              </a:lnSpc>
            </a:pPr>
            <a:endParaRPr lang="en-US" sz="3000">
              <a:solidFill>
                <a:srgbClr val="363636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algn="l">
              <a:lnSpc>
                <a:spcPts val="4590"/>
              </a:lnSpc>
            </a:pPr>
            <a:endParaRPr lang="en-US" sz="3000">
              <a:solidFill>
                <a:srgbClr val="363636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11" name="Freeform 11"/>
          <p:cNvSpPr/>
          <p:nvPr/>
        </p:nvSpPr>
        <p:spPr>
          <a:xfrm rot="-1718158">
            <a:off x="6884122" y="3971429"/>
            <a:ext cx="1441106" cy="1331222"/>
          </a:xfrm>
          <a:custGeom>
            <a:avLst/>
            <a:gdLst/>
            <a:ahLst/>
            <a:cxnLst/>
            <a:rect l="l" t="t" r="r" b="b"/>
            <a:pathLst>
              <a:path w="1441106" h="1331222">
                <a:moveTo>
                  <a:pt x="0" y="0"/>
                </a:moveTo>
                <a:lnTo>
                  <a:pt x="1441106" y="0"/>
                </a:lnTo>
                <a:lnTo>
                  <a:pt x="1441106" y="1331222"/>
                </a:lnTo>
                <a:lnTo>
                  <a:pt x="0" y="133122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9259" b="-925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3446245">
            <a:off x="-3028382" y="-3333744"/>
            <a:ext cx="9163878" cy="7727419"/>
          </a:xfrm>
          <a:custGeom>
            <a:avLst/>
            <a:gdLst/>
            <a:ahLst/>
            <a:cxnLst/>
            <a:rect l="l" t="t" r="r" b="b"/>
            <a:pathLst>
              <a:path w="9163878" h="7727419">
                <a:moveTo>
                  <a:pt x="0" y="0"/>
                </a:moveTo>
                <a:lnTo>
                  <a:pt x="9163878" y="0"/>
                </a:lnTo>
                <a:lnTo>
                  <a:pt x="9163878" y="7727419"/>
                </a:lnTo>
                <a:lnTo>
                  <a:pt x="0" y="772741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125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2319591">
            <a:off x="-5478629" y="5798441"/>
            <a:ext cx="9163878" cy="7727419"/>
          </a:xfrm>
          <a:custGeom>
            <a:avLst/>
            <a:gdLst/>
            <a:ahLst/>
            <a:cxnLst/>
            <a:rect l="l" t="t" r="r" b="b"/>
            <a:pathLst>
              <a:path w="9163878" h="7727419">
                <a:moveTo>
                  <a:pt x="0" y="0"/>
                </a:moveTo>
                <a:lnTo>
                  <a:pt x="9163878" y="0"/>
                </a:lnTo>
                <a:lnTo>
                  <a:pt x="9163878" y="7727419"/>
                </a:lnTo>
                <a:lnTo>
                  <a:pt x="0" y="772741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125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12197096" y="5005708"/>
            <a:ext cx="5803945" cy="4961829"/>
          </a:xfrm>
          <a:custGeom>
            <a:avLst/>
            <a:gdLst/>
            <a:ahLst/>
            <a:cxnLst/>
            <a:rect l="l" t="t" r="r" b="b"/>
            <a:pathLst>
              <a:path w="5803945" h="4961829">
                <a:moveTo>
                  <a:pt x="0" y="0"/>
                </a:moveTo>
                <a:lnTo>
                  <a:pt x="5803945" y="0"/>
                </a:lnTo>
                <a:lnTo>
                  <a:pt x="5803945" y="4961829"/>
                </a:lnTo>
                <a:lnTo>
                  <a:pt x="0" y="496182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b="-1356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10650582" y="626678"/>
            <a:ext cx="7350459" cy="12450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390"/>
              </a:lnSpc>
              <a:spcBef>
                <a:spcPct val="0"/>
              </a:spcBef>
            </a:pPr>
            <a:r>
              <a:rPr lang="en-US" sz="9116" spc="-437" dirty="0">
                <a:solidFill>
                  <a:srgbClr val="B73F99"/>
                </a:solidFill>
                <a:latin typeface="Intro Rust G Base2Line"/>
                <a:ea typeface="Intro Rust G Base2Line"/>
                <a:cs typeface="Intro Rust G Base2Line"/>
                <a:sym typeface="Intro Rust G Base2Line"/>
              </a:rPr>
              <a:t>Marketing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31190" y="666851"/>
            <a:ext cx="4446410" cy="12177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141"/>
              </a:lnSpc>
              <a:spcBef>
                <a:spcPct val="0"/>
              </a:spcBef>
            </a:pPr>
            <a:r>
              <a:rPr lang="en-US" sz="8875" spc="-426" dirty="0">
                <a:solidFill>
                  <a:srgbClr val="363636"/>
                </a:solidFill>
                <a:latin typeface="Biro Script Plus"/>
                <a:ea typeface="Biro Script Plus"/>
                <a:cs typeface="Biro Script Plus"/>
                <a:sym typeface="Biro Script Plus"/>
              </a:rPr>
              <a:t>Forms of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899934" y="-1626639"/>
            <a:ext cx="7361124" cy="7385606"/>
          </a:xfrm>
          <a:prstGeom prst="rect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5094843" y="1680439"/>
            <a:ext cx="12906198" cy="3843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80"/>
              </a:lnSpc>
            </a:pPr>
            <a:r>
              <a:rPr lang="en-US" sz="2414" dirty="0">
                <a:solidFill>
                  <a:srgbClr val="000000"/>
                </a:solidFill>
                <a:latin typeface="Intro Rust G Base2Line"/>
                <a:ea typeface="Intro Rust G Base2Line"/>
                <a:cs typeface="Intro Rust G Base2Line"/>
                <a:sym typeface="Intro Rust G Base2Line"/>
              </a:rPr>
              <a:t>Traditional</a:t>
            </a:r>
          </a:p>
          <a:p>
            <a:pPr algn="l">
              <a:lnSpc>
                <a:spcPts val="3380"/>
              </a:lnSpc>
            </a:pPr>
            <a:r>
              <a:rPr lang="en-US" sz="2414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television, radio, print, direct mail, outdoor advertising and in-person events.</a:t>
            </a:r>
          </a:p>
          <a:p>
            <a:pPr algn="l">
              <a:lnSpc>
                <a:spcPts val="3380"/>
              </a:lnSpc>
            </a:pPr>
            <a:r>
              <a:rPr lang="en-US" sz="2414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Traditional channels can offer broad reach, physical visibility and credibility in particular contexts.</a:t>
            </a:r>
          </a:p>
          <a:p>
            <a:pPr algn="l">
              <a:lnSpc>
                <a:spcPts val="3380"/>
              </a:lnSpc>
            </a:pPr>
            <a:r>
              <a:rPr lang="en-US" sz="2414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Example: A billboard outside a car dealership might be effective because it reaches people travelling through that location.</a:t>
            </a:r>
          </a:p>
          <a:p>
            <a:pPr algn="l">
              <a:lnSpc>
                <a:spcPts val="3380"/>
              </a:lnSpc>
            </a:pPr>
            <a:r>
              <a:rPr lang="en-US" sz="2414" dirty="0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However, the business may struggle to determine precisely how many purchases resulted from that billboard.</a:t>
            </a:r>
          </a:p>
          <a:p>
            <a:pPr algn="l">
              <a:lnSpc>
                <a:spcPts val="3380"/>
              </a:lnSpc>
            </a:pPr>
            <a:endParaRPr lang="en-US" sz="2414" dirty="0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742038" y="5255130"/>
            <a:ext cx="9289307" cy="38439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380"/>
              </a:lnSpc>
            </a:pPr>
            <a:r>
              <a:rPr lang="en-US" sz="2414">
                <a:solidFill>
                  <a:srgbClr val="000000"/>
                </a:solidFill>
                <a:latin typeface="Intro Rust G Base2Line"/>
                <a:ea typeface="Intro Rust G Base2Line"/>
                <a:cs typeface="Intro Rust G Base2Line"/>
                <a:sym typeface="Intro Rust G Base2Line"/>
              </a:rPr>
              <a:t>Contemporary &amp; Digital Marketing</a:t>
            </a:r>
          </a:p>
          <a:p>
            <a:pPr algn="l">
              <a:lnSpc>
                <a:spcPts val="3380"/>
              </a:lnSpc>
            </a:pPr>
            <a:r>
              <a:rPr lang="en-US" sz="2414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Digital channels can support personalised communications, interaction and detailed measurement. </a:t>
            </a:r>
          </a:p>
          <a:p>
            <a:pPr algn="l">
              <a:lnSpc>
                <a:spcPts val="3380"/>
              </a:lnSpc>
            </a:pPr>
            <a:endParaRPr lang="en-US" sz="2414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  <a:p>
            <a:pPr algn="l">
              <a:lnSpc>
                <a:spcPts val="3380"/>
              </a:lnSpc>
            </a:pPr>
            <a:r>
              <a:rPr lang="en-US" sz="2414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We can obtain lots of data from this type of marketing, however, not every metric proves commercial success.</a:t>
            </a:r>
          </a:p>
          <a:p>
            <a:pPr algn="l">
              <a:lnSpc>
                <a:spcPts val="3380"/>
              </a:lnSpc>
            </a:pPr>
            <a:r>
              <a:rPr lang="en-US" sz="2414">
                <a:solidFill>
                  <a:srgbClr val="000000"/>
                </a:solidFill>
                <a:latin typeface="Open Sans"/>
                <a:ea typeface="Open Sans"/>
                <a:cs typeface="Open Sans"/>
                <a:sym typeface="Open Sans"/>
              </a:rPr>
              <a:t>A video receiving 100,000 views does not necessarily mean it generated sales.</a:t>
            </a:r>
          </a:p>
          <a:p>
            <a:pPr algn="l">
              <a:lnSpc>
                <a:spcPts val="3380"/>
              </a:lnSpc>
            </a:pPr>
            <a:endParaRPr lang="en-US" sz="2414">
              <a:solidFill>
                <a:srgbClr val="000000"/>
              </a:solidFill>
              <a:latin typeface="Open Sans"/>
              <a:ea typeface="Open Sans"/>
              <a:cs typeface="Open Sans"/>
              <a:sym typeface="Open Sans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4146405" y="8841027"/>
            <a:ext cx="7789684" cy="10297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43"/>
              </a:lnSpc>
            </a:pPr>
            <a:r>
              <a:rPr lang="en-US" sz="2959">
                <a:solidFill>
                  <a:srgbClr val="000000"/>
                </a:solidFill>
                <a:latin typeface="Biro Script Plus"/>
                <a:ea typeface="Biro Script Plus"/>
                <a:cs typeface="Biro Script Plus"/>
                <a:sym typeface="Biro Script Plus"/>
              </a:rPr>
              <a:t>Why would somebody voluntarily share an advertisement for a company?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85697" y="2300685"/>
            <a:ext cx="7419399" cy="7378929"/>
          </a:xfrm>
          <a:custGeom>
            <a:avLst/>
            <a:gdLst/>
            <a:ahLst/>
            <a:cxnLst/>
            <a:rect l="l" t="t" r="r" b="b"/>
            <a:pathLst>
              <a:path w="7419399" h="7378929">
                <a:moveTo>
                  <a:pt x="0" y="0"/>
                </a:moveTo>
                <a:lnTo>
                  <a:pt x="7419398" y="0"/>
                </a:lnTo>
                <a:lnTo>
                  <a:pt x="7419398" y="7378929"/>
                </a:lnTo>
                <a:lnTo>
                  <a:pt x="0" y="737892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134351" flipH="1">
            <a:off x="6840582" y="822710"/>
            <a:ext cx="10705171" cy="8229600"/>
          </a:xfrm>
          <a:custGeom>
            <a:avLst/>
            <a:gdLst/>
            <a:ahLst/>
            <a:cxnLst/>
            <a:rect l="l" t="t" r="r" b="b"/>
            <a:pathLst>
              <a:path w="10705171" h="8229600">
                <a:moveTo>
                  <a:pt x="10705171" y="0"/>
                </a:moveTo>
                <a:lnTo>
                  <a:pt x="0" y="0"/>
                </a:lnTo>
                <a:lnTo>
                  <a:pt x="0" y="8229600"/>
                </a:lnTo>
                <a:lnTo>
                  <a:pt x="10705171" y="8229600"/>
                </a:lnTo>
                <a:lnTo>
                  <a:pt x="10705171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 rot="-446124">
            <a:off x="1239520" y="4539116"/>
            <a:ext cx="6575994" cy="49268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657"/>
              </a:lnSpc>
              <a:spcBef>
                <a:spcPct val="0"/>
              </a:spcBef>
            </a:pPr>
            <a:r>
              <a:rPr lang="en-US" sz="9375" spc="-731">
                <a:solidFill>
                  <a:srgbClr val="3F3C3B"/>
                </a:solidFill>
                <a:latin typeface="Intro Rust G Base2Line"/>
                <a:ea typeface="Intro Rust G Base2Line"/>
                <a:cs typeface="Intro Rust G Base2Line"/>
                <a:sym typeface="Intro Rust G Base2Line"/>
              </a:rPr>
              <a:t>Why is Marketing Important?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94868" y="3448758"/>
            <a:ext cx="6850360" cy="4791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 b="1">
                <a:solidFill>
                  <a:srgbClr val="3F3C3B"/>
                </a:solidFill>
                <a:latin typeface="DM Sans Bold"/>
                <a:ea typeface="DM Sans Bold"/>
                <a:cs typeface="DM Sans Bold"/>
                <a:sym typeface="DM Sans Bold"/>
              </a:rPr>
              <a:t>Work with a partner 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3F3C3B"/>
                </a:solidFill>
                <a:latin typeface="DM Sans"/>
                <a:ea typeface="DM Sans"/>
                <a:cs typeface="DM Sans"/>
                <a:sym typeface="DM Sans"/>
              </a:rPr>
              <a:t>List as many reasons as you can why you think marketing is important  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3F3C3B"/>
                </a:solidFill>
                <a:latin typeface="DM Sans"/>
                <a:ea typeface="DM Sans"/>
                <a:cs typeface="DM Sans"/>
                <a:sym typeface="DM Sans"/>
              </a:rPr>
              <a:t> Use examples to support your answers  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3F3C3B"/>
                </a:solidFill>
                <a:latin typeface="DM Sans"/>
                <a:ea typeface="DM Sans"/>
                <a:cs typeface="DM Sans"/>
                <a:sym typeface="DM Sans"/>
              </a:rPr>
              <a:t> Feedback to the group</a:t>
            </a: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3F3C3B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algn="l">
              <a:lnSpc>
                <a:spcPts val="4200"/>
              </a:lnSpc>
            </a:pPr>
            <a:endParaRPr lang="en-US" sz="3000">
              <a:solidFill>
                <a:srgbClr val="3F3C3B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7" name="Freeform 7"/>
          <p:cNvSpPr/>
          <p:nvPr/>
        </p:nvSpPr>
        <p:spPr>
          <a:xfrm rot="2700000">
            <a:off x="-5254653" y="-10245431"/>
            <a:ext cx="12566707" cy="12297296"/>
          </a:xfrm>
          <a:custGeom>
            <a:avLst/>
            <a:gdLst/>
            <a:ahLst/>
            <a:cxnLst/>
            <a:rect l="l" t="t" r="r" b="b"/>
            <a:pathLst>
              <a:path w="12566707" h="12297296">
                <a:moveTo>
                  <a:pt x="0" y="0"/>
                </a:moveTo>
                <a:lnTo>
                  <a:pt x="12566706" y="0"/>
                </a:lnTo>
                <a:lnTo>
                  <a:pt x="12566706" y="12297296"/>
                </a:lnTo>
                <a:lnTo>
                  <a:pt x="0" y="1229729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790886">
            <a:off x="15323286" y="838587"/>
            <a:ext cx="2178409" cy="2012305"/>
          </a:xfrm>
          <a:custGeom>
            <a:avLst/>
            <a:gdLst/>
            <a:ahLst/>
            <a:cxnLst/>
            <a:rect l="l" t="t" r="r" b="b"/>
            <a:pathLst>
              <a:path w="2178409" h="2012305">
                <a:moveTo>
                  <a:pt x="0" y="0"/>
                </a:moveTo>
                <a:lnTo>
                  <a:pt x="2178409" y="0"/>
                </a:lnTo>
                <a:lnTo>
                  <a:pt x="2178409" y="2012306"/>
                </a:lnTo>
                <a:lnTo>
                  <a:pt x="0" y="201230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9259" b="-925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226382">
            <a:off x="584132" y="1585471"/>
            <a:ext cx="5877907" cy="1467028"/>
          </a:xfrm>
          <a:custGeom>
            <a:avLst/>
            <a:gdLst/>
            <a:ahLst/>
            <a:cxnLst/>
            <a:rect l="l" t="t" r="r" b="b"/>
            <a:pathLst>
              <a:path w="5877907" h="1467028">
                <a:moveTo>
                  <a:pt x="0" y="0"/>
                </a:moveTo>
                <a:lnTo>
                  <a:pt x="5877908" y="0"/>
                </a:lnTo>
                <a:lnTo>
                  <a:pt x="5877908" y="1467027"/>
                </a:lnTo>
                <a:lnTo>
                  <a:pt x="0" y="146702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 rot="-309420">
            <a:off x="955303" y="2020547"/>
            <a:ext cx="5151121" cy="7558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65"/>
              </a:lnSpc>
            </a:pPr>
            <a:r>
              <a:rPr lang="en-US" sz="6343" spc="-380">
                <a:solidFill>
                  <a:srgbClr val="363636"/>
                </a:solidFill>
                <a:latin typeface="Biro Script Plus"/>
                <a:ea typeface="Biro Script Plus"/>
                <a:cs typeface="Biro Script Plus"/>
                <a:sym typeface="Biro Script Plus"/>
              </a:rPr>
              <a:t>Types of</a:t>
            </a:r>
          </a:p>
        </p:txBody>
      </p:sp>
      <p:sp>
        <p:nvSpPr>
          <p:cNvPr id="5" name="TextBox 5"/>
          <p:cNvSpPr txBox="1"/>
          <p:nvPr/>
        </p:nvSpPr>
        <p:spPr>
          <a:xfrm rot="76158">
            <a:off x="1409604" y="2553509"/>
            <a:ext cx="9042100" cy="11273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967"/>
              </a:lnSpc>
            </a:pPr>
            <a:r>
              <a:rPr lang="en-US" sz="9600" spc="-576">
                <a:solidFill>
                  <a:srgbClr val="B73F99"/>
                </a:solidFill>
                <a:latin typeface="Intro Rust G Base2Line"/>
                <a:ea typeface="Intro Rust G Base2Line"/>
                <a:cs typeface="Intro Rust G Base2Line"/>
                <a:sym typeface="Intro Rust G Base2Line"/>
              </a:rPr>
              <a:t>Markets</a:t>
            </a:r>
          </a:p>
        </p:txBody>
      </p:sp>
      <p:sp>
        <p:nvSpPr>
          <p:cNvPr id="6" name="Freeform 6"/>
          <p:cNvSpPr/>
          <p:nvPr/>
        </p:nvSpPr>
        <p:spPr>
          <a:xfrm rot="150294">
            <a:off x="-2291067" y="-917577"/>
            <a:ext cx="7471357" cy="5202675"/>
          </a:xfrm>
          <a:custGeom>
            <a:avLst/>
            <a:gdLst/>
            <a:ahLst/>
            <a:cxnLst/>
            <a:rect l="l" t="t" r="r" b="b"/>
            <a:pathLst>
              <a:path w="7471357" h="5202675">
                <a:moveTo>
                  <a:pt x="0" y="0"/>
                </a:moveTo>
                <a:lnTo>
                  <a:pt x="7471357" y="0"/>
                </a:lnTo>
                <a:lnTo>
                  <a:pt x="7471357" y="5202675"/>
                </a:lnTo>
                <a:lnTo>
                  <a:pt x="0" y="520267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r="-19323" b="-7092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5311888">
            <a:off x="3917013" y="-13359098"/>
            <a:ext cx="15195177" cy="15407024"/>
          </a:xfrm>
          <a:custGeom>
            <a:avLst/>
            <a:gdLst/>
            <a:ahLst/>
            <a:cxnLst/>
            <a:rect l="l" t="t" r="r" b="b"/>
            <a:pathLst>
              <a:path w="15195177" h="15407024">
                <a:moveTo>
                  <a:pt x="0" y="0"/>
                </a:moveTo>
                <a:lnTo>
                  <a:pt x="15195177" y="0"/>
                </a:lnTo>
                <a:lnTo>
                  <a:pt x="15195177" y="15407024"/>
                </a:lnTo>
                <a:lnTo>
                  <a:pt x="0" y="1540702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flipH="1" flipV="1">
            <a:off x="13580393" y="5981517"/>
            <a:ext cx="7093037" cy="4939232"/>
          </a:xfrm>
          <a:custGeom>
            <a:avLst/>
            <a:gdLst/>
            <a:ahLst/>
            <a:cxnLst/>
            <a:rect l="l" t="t" r="r" b="b"/>
            <a:pathLst>
              <a:path w="7093037" h="4939232">
                <a:moveTo>
                  <a:pt x="7093037" y="4939232"/>
                </a:moveTo>
                <a:lnTo>
                  <a:pt x="0" y="4939232"/>
                </a:lnTo>
                <a:lnTo>
                  <a:pt x="0" y="0"/>
                </a:lnTo>
                <a:lnTo>
                  <a:pt x="7093037" y="0"/>
                </a:lnTo>
                <a:lnTo>
                  <a:pt x="7093037" y="4939232"/>
                </a:lnTo>
                <a:close/>
              </a:path>
            </a:pathLst>
          </a:custGeom>
          <a:blipFill>
            <a:blip r:embed="rId5"/>
            <a:stretch>
              <a:fillRect r="-19323" b="-7092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5248263">
            <a:off x="2052787" y="7142782"/>
            <a:ext cx="10097199" cy="13951225"/>
          </a:xfrm>
          <a:custGeom>
            <a:avLst/>
            <a:gdLst/>
            <a:ahLst/>
            <a:cxnLst/>
            <a:rect l="l" t="t" r="r" b="b"/>
            <a:pathLst>
              <a:path w="10097199" h="13951225">
                <a:moveTo>
                  <a:pt x="0" y="0"/>
                </a:moveTo>
                <a:lnTo>
                  <a:pt x="10097200" y="0"/>
                </a:lnTo>
                <a:lnTo>
                  <a:pt x="10097200" y="13951225"/>
                </a:lnTo>
                <a:lnTo>
                  <a:pt x="0" y="13951225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1633189">
            <a:off x="-11064392" y="1171194"/>
            <a:ext cx="12566707" cy="12297296"/>
          </a:xfrm>
          <a:custGeom>
            <a:avLst/>
            <a:gdLst/>
            <a:ahLst/>
            <a:cxnLst/>
            <a:rect l="l" t="t" r="r" b="b"/>
            <a:pathLst>
              <a:path w="12566707" h="12297296">
                <a:moveTo>
                  <a:pt x="0" y="0"/>
                </a:moveTo>
                <a:lnTo>
                  <a:pt x="12566707" y="0"/>
                </a:lnTo>
                <a:lnTo>
                  <a:pt x="12566707" y="12297296"/>
                </a:lnTo>
                <a:lnTo>
                  <a:pt x="0" y="1229729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8891239">
            <a:off x="17533907" y="-2877295"/>
            <a:ext cx="12566707" cy="12297296"/>
          </a:xfrm>
          <a:custGeom>
            <a:avLst/>
            <a:gdLst/>
            <a:ahLst/>
            <a:cxnLst/>
            <a:rect l="l" t="t" r="r" b="b"/>
            <a:pathLst>
              <a:path w="12566707" h="12297296">
                <a:moveTo>
                  <a:pt x="0" y="0"/>
                </a:moveTo>
                <a:lnTo>
                  <a:pt x="12566707" y="0"/>
                </a:lnTo>
                <a:lnTo>
                  <a:pt x="12566707" y="12297296"/>
                </a:lnTo>
                <a:lnTo>
                  <a:pt x="0" y="12297296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6043792">
            <a:off x="10095352" y="997385"/>
            <a:ext cx="6583680" cy="8229600"/>
          </a:xfrm>
          <a:custGeom>
            <a:avLst/>
            <a:gdLst/>
            <a:ahLst/>
            <a:cxnLst/>
            <a:rect l="l" t="t" r="r" b="b"/>
            <a:pathLst>
              <a:path w="6583680" h="8229600">
                <a:moveTo>
                  <a:pt x="0" y="0"/>
                </a:moveTo>
                <a:lnTo>
                  <a:pt x="6583680" y="0"/>
                </a:lnTo>
                <a:lnTo>
                  <a:pt x="6583680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654551">
            <a:off x="9797405" y="2421096"/>
            <a:ext cx="7278504" cy="5362941"/>
          </a:xfrm>
          <a:custGeom>
            <a:avLst/>
            <a:gdLst/>
            <a:ahLst/>
            <a:cxnLst/>
            <a:rect l="l" t="t" r="r" b="b"/>
            <a:pathLst>
              <a:path w="7278504" h="5362941">
                <a:moveTo>
                  <a:pt x="0" y="0"/>
                </a:moveTo>
                <a:lnTo>
                  <a:pt x="7278503" y="0"/>
                </a:lnTo>
                <a:lnTo>
                  <a:pt x="7278503" y="5362940"/>
                </a:lnTo>
                <a:lnTo>
                  <a:pt x="0" y="5362940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-5399" r="-539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>
            <a:off x="2529690" y="3772820"/>
            <a:ext cx="7200553" cy="54854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46"/>
              </a:lnSpc>
            </a:pPr>
            <a:r>
              <a:rPr lang="en-US" sz="5175">
                <a:solidFill>
                  <a:srgbClr val="3F3C3B"/>
                </a:solidFill>
                <a:latin typeface="DM Sans"/>
                <a:ea typeface="DM Sans"/>
                <a:cs typeface="DM Sans"/>
                <a:sym typeface="DM Sans"/>
              </a:rPr>
              <a:t>•Consumer – B2C</a:t>
            </a:r>
          </a:p>
          <a:p>
            <a:pPr algn="l">
              <a:lnSpc>
                <a:spcPts val="7246"/>
              </a:lnSpc>
            </a:pPr>
            <a:r>
              <a:rPr lang="en-US" sz="5175">
                <a:solidFill>
                  <a:srgbClr val="3F3C3B"/>
                </a:solidFill>
                <a:latin typeface="DM Sans"/>
                <a:ea typeface="DM Sans"/>
                <a:cs typeface="DM Sans"/>
                <a:sym typeface="DM Sans"/>
              </a:rPr>
              <a:t>•Business – B2B</a:t>
            </a:r>
          </a:p>
          <a:p>
            <a:pPr algn="l">
              <a:lnSpc>
                <a:spcPts val="7246"/>
              </a:lnSpc>
            </a:pPr>
            <a:r>
              <a:rPr lang="en-US" sz="5175">
                <a:solidFill>
                  <a:srgbClr val="3F3C3B"/>
                </a:solidFill>
                <a:latin typeface="DM Sans"/>
                <a:ea typeface="DM Sans"/>
                <a:cs typeface="DM Sans"/>
                <a:sym typeface="DM Sans"/>
              </a:rPr>
              <a:t>•Not for Profit – NFP</a:t>
            </a:r>
          </a:p>
          <a:p>
            <a:pPr algn="l">
              <a:lnSpc>
                <a:spcPts val="7246"/>
              </a:lnSpc>
            </a:pPr>
            <a:r>
              <a:rPr lang="en-US" sz="5175">
                <a:solidFill>
                  <a:srgbClr val="3F3C3B"/>
                </a:solidFill>
                <a:latin typeface="DM Sans"/>
                <a:ea typeface="DM Sans"/>
                <a:cs typeface="DM Sans"/>
                <a:sym typeface="DM Sans"/>
              </a:rPr>
              <a:t>•Government – B2G</a:t>
            </a:r>
          </a:p>
          <a:p>
            <a:pPr algn="l">
              <a:lnSpc>
                <a:spcPts val="7246"/>
              </a:lnSpc>
            </a:pPr>
            <a:r>
              <a:rPr lang="en-US" sz="5175">
                <a:solidFill>
                  <a:srgbClr val="3F3C3B"/>
                </a:solidFill>
                <a:latin typeface="DM Sans"/>
                <a:ea typeface="DM Sans"/>
                <a:cs typeface="DM Sans"/>
                <a:sym typeface="DM Sans"/>
              </a:rPr>
              <a:t>•Global Markets </a:t>
            </a:r>
          </a:p>
          <a:p>
            <a:pPr algn="l">
              <a:lnSpc>
                <a:spcPts val="7246"/>
              </a:lnSpc>
              <a:spcBef>
                <a:spcPct val="0"/>
              </a:spcBef>
            </a:pPr>
            <a:endParaRPr lang="en-US" sz="5175">
              <a:solidFill>
                <a:srgbClr val="3F3C3B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0EF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7613752">
            <a:off x="-9249854" y="9447183"/>
            <a:ext cx="13948990" cy="4812195"/>
          </a:xfrm>
          <a:custGeom>
            <a:avLst/>
            <a:gdLst/>
            <a:ahLst/>
            <a:cxnLst/>
            <a:rect l="l" t="t" r="r" b="b"/>
            <a:pathLst>
              <a:path w="13948990" h="4812195">
                <a:moveTo>
                  <a:pt x="0" y="0"/>
                </a:moveTo>
                <a:lnTo>
                  <a:pt x="13948990" y="0"/>
                </a:lnTo>
                <a:lnTo>
                  <a:pt x="13948990" y="4812195"/>
                </a:lnTo>
                <a:lnTo>
                  <a:pt x="0" y="481219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22406" b="-16673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4538581">
            <a:off x="-5465221" y="-2586220"/>
            <a:ext cx="9163878" cy="7727419"/>
          </a:xfrm>
          <a:custGeom>
            <a:avLst/>
            <a:gdLst/>
            <a:ahLst/>
            <a:cxnLst/>
            <a:rect l="l" t="t" r="r" b="b"/>
            <a:pathLst>
              <a:path w="9163878" h="7727419">
                <a:moveTo>
                  <a:pt x="0" y="0"/>
                </a:moveTo>
                <a:lnTo>
                  <a:pt x="9163877" y="0"/>
                </a:lnTo>
                <a:lnTo>
                  <a:pt x="9163877" y="7727419"/>
                </a:lnTo>
                <a:lnTo>
                  <a:pt x="0" y="772741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b="-1251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14603662" y="6994221"/>
            <a:ext cx="12660923" cy="8229600"/>
          </a:xfrm>
          <a:custGeom>
            <a:avLst/>
            <a:gdLst/>
            <a:ahLst/>
            <a:cxnLst/>
            <a:rect l="l" t="t" r="r" b="b"/>
            <a:pathLst>
              <a:path w="12660923" h="8229600">
                <a:moveTo>
                  <a:pt x="0" y="0"/>
                </a:moveTo>
                <a:lnTo>
                  <a:pt x="12660923" y="0"/>
                </a:lnTo>
                <a:lnTo>
                  <a:pt x="12660923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5618036">
            <a:off x="10030516" y="2996530"/>
            <a:ext cx="17357942" cy="5356098"/>
          </a:xfrm>
          <a:custGeom>
            <a:avLst/>
            <a:gdLst/>
            <a:ahLst/>
            <a:cxnLst/>
            <a:rect l="l" t="t" r="r" b="b"/>
            <a:pathLst>
              <a:path w="17357942" h="5356098">
                <a:moveTo>
                  <a:pt x="0" y="0"/>
                </a:moveTo>
                <a:lnTo>
                  <a:pt x="17357943" y="0"/>
                </a:lnTo>
                <a:lnTo>
                  <a:pt x="17357943" y="5356098"/>
                </a:lnTo>
                <a:lnTo>
                  <a:pt x="0" y="535609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t="-3472" b="-3472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1741943">
            <a:off x="-372934" y="-1141548"/>
            <a:ext cx="3027166" cy="3983113"/>
          </a:xfrm>
          <a:custGeom>
            <a:avLst/>
            <a:gdLst/>
            <a:ahLst/>
            <a:cxnLst/>
            <a:rect l="l" t="t" r="r" b="b"/>
            <a:pathLst>
              <a:path w="3027166" h="3983113">
                <a:moveTo>
                  <a:pt x="0" y="0"/>
                </a:moveTo>
                <a:lnTo>
                  <a:pt x="3027165" y="0"/>
                </a:lnTo>
                <a:lnTo>
                  <a:pt x="3027165" y="3983113"/>
                </a:lnTo>
                <a:lnTo>
                  <a:pt x="0" y="398311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8685234" y="-4717826"/>
            <a:ext cx="16230600" cy="5599557"/>
          </a:xfrm>
          <a:custGeom>
            <a:avLst/>
            <a:gdLst/>
            <a:ahLst/>
            <a:cxnLst/>
            <a:rect l="l" t="t" r="r" b="b"/>
            <a:pathLst>
              <a:path w="16230600" h="5599557">
                <a:moveTo>
                  <a:pt x="0" y="0"/>
                </a:moveTo>
                <a:lnTo>
                  <a:pt x="16230600" y="0"/>
                </a:lnTo>
                <a:lnTo>
                  <a:pt x="16230600" y="5599557"/>
                </a:lnTo>
                <a:lnTo>
                  <a:pt x="0" y="5599557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7283071" y="-145615"/>
            <a:ext cx="12469091" cy="8229600"/>
          </a:xfrm>
          <a:custGeom>
            <a:avLst/>
            <a:gdLst/>
            <a:ahLst/>
            <a:cxnLst/>
            <a:rect l="l" t="t" r="r" b="b"/>
            <a:pathLst>
              <a:path w="12469091" h="8229600">
                <a:moveTo>
                  <a:pt x="0" y="0"/>
                </a:moveTo>
                <a:lnTo>
                  <a:pt x="12469091" y="0"/>
                </a:lnTo>
                <a:lnTo>
                  <a:pt x="1246909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3449527">
            <a:off x="14556810" y="1205834"/>
            <a:ext cx="7209933" cy="901242"/>
          </a:xfrm>
          <a:custGeom>
            <a:avLst/>
            <a:gdLst/>
            <a:ahLst/>
            <a:cxnLst/>
            <a:rect l="l" t="t" r="r" b="b"/>
            <a:pathLst>
              <a:path w="7209933" h="901242">
                <a:moveTo>
                  <a:pt x="0" y="0"/>
                </a:moveTo>
                <a:lnTo>
                  <a:pt x="7209933" y="0"/>
                </a:lnTo>
                <a:lnTo>
                  <a:pt x="7209933" y="901241"/>
                </a:lnTo>
                <a:lnTo>
                  <a:pt x="0" y="901241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6300284" y="339768"/>
            <a:ext cx="2771673" cy="2384111"/>
          </a:xfrm>
          <a:custGeom>
            <a:avLst/>
            <a:gdLst/>
            <a:ahLst/>
            <a:cxnLst/>
            <a:rect l="l" t="t" r="r" b="b"/>
            <a:pathLst>
              <a:path w="2771673" h="2384111">
                <a:moveTo>
                  <a:pt x="0" y="0"/>
                </a:moveTo>
                <a:lnTo>
                  <a:pt x="2771673" y="0"/>
                </a:lnTo>
                <a:lnTo>
                  <a:pt x="2771673" y="2384112"/>
                </a:lnTo>
                <a:lnTo>
                  <a:pt x="0" y="2384112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t="-571" b="-571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7003323" y="8537920"/>
            <a:ext cx="1176236" cy="1299708"/>
          </a:xfrm>
          <a:custGeom>
            <a:avLst/>
            <a:gdLst/>
            <a:ahLst/>
            <a:cxnLst/>
            <a:rect l="l" t="t" r="r" b="b"/>
            <a:pathLst>
              <a:path w="1176236" h="1299708">
                <a:moveTo>
                  <a:pt x="0" y="0"/>
                </a:moveTo>
                <a:lnTo>
                  <a:pt x="1176236" y="0"/>
                </a:lnTo>
                <a:lnTo>
                  <a:pt x="1176236" y="1299709"/>
                </a:lnTo>
                <a:lnTo>
                  <a:pt x="0" y="1299709"/>
                </a:lnTo>
                <a:lnTo>
                  <a:pt x="0" y="0"/>
                </a:lnTo>
                <a:close/>
              </a:path>
            </a:pathLst>
          </a:custGeom>
          <a:blipFill>
            <a:blip r:embed="rId12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3015934" y="1656455"/>
            <a:ext cx="3038877" cy="3038877"/>
          </a:xfrm>
          <a:custGeom>
            <a:avLst/>
            <a:gdLst/>
            <a:ahLst/>
            <a:cxnLst/>
            <a:rect l="l" t="t" r="r" b="b"/>
            <a:pathLst>
              <a:path w="3038877" h="3038877">
                <a:moveTo>
                  <a:pt x="0" y="0"/>
                </a:moveTo>
                <a:lnTo>
                  <a:pt x="3038877" y="0"/>
                </a:lnTo>
                <a:lnTo>
                  <a:pt x="3038877" y="3038877"/>
                </a:lnTo>
                <a:lnTo>
                  <a:pt x="0" y="3038877"/>
                </a:lnTo>
                <a:lnTo>
                  <a:pt x="0" y="0"/>
                </a:lnTo>
                <a:close/>
              </a:path>
            </a:pathLst>
          </a:custGeom>
          <a:blipFill>
            <a:blip r:embed="rId1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3015934" y="4628957"/>
            <a:ext cx="2907394" cy="2907394"/>
          </a:xfrm>
          <a:custGeom>
            <a:avLst/>
            <a:gdLst/>
            <a:ahLst/>
            <a:cxnLst/>
            <a:rect l="l" t="t" r="r" b="b"/>
            <a:pathLst>
              <a:path w="2907394" h="2907394">
                <a:moveTo>
                  <a:pt x="0" y="0"/>
                </a:moveTo>
                <a:lnTo>
                  <a:pt x="2907393" y="0"/>
                </a:lnTo>
                <a:lnTo>
                  <a:pt x="2907393" y="2907394"/>
                </a:lnTo>
                <a:lnTo>
                  <a:pt x="0" y="2907394"/>
                </a:lnTo>
                <a:lnTo>
                  <a:pt x="0" y="0"/>
                </a:lnTo>
                <a:close/>
              </a:path>
            </a:pathLst>
          </a:custGeom>
          <a:blipFill>
            <a:blip r:embed="rId1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Freeform 14"/>
          <p:cNvSpPr/>
          <p:nvPr/>
        </p:nvSpPr>
        <p:spPr>
          <a:xfrm>
            <a:off x="3371852" y="7303951"/>
            <a:ext cx="2327039" cy="3374487"/>
          </a:xfrm>
          <a:custGeom>
            <a:avLst/>
            <a:gdLst/>
            <a:ahLst/>
            <a:cxnLst/>
            <a:rect l="l" t="t" r="r" b="b"/>
            <a:pathLst>
              <a:path w="2327039" h="3374487">
                <a:moveTo>
                  <a:pt x="0" y="0"/>
                </a:moveTo>
                <a:lnTo>
                  <a:pt x="2327040" y="0"/>
                </a:lnTo>
                <a:lnTo>
                  <a:pt x="2327040" y="3374487"/>
                </a:lnTo>
                <a:lnTo>
                  <a:pt x="0" y="3374487"/>
                </a:lnTo>
                <a:lnTo>
                  <a:pt x="0" y="0"/>
                </a:lnTo>
                <a:close/>
              </a:path>
            </a:pathLst>
          </a:custGeom>
          <a:blipFill>
            <a:blip r:embed="rId15"/>
            <a:stretch>
              <a:fillRect l="-187426" t="-32056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5" name="TextBox 15"/>
          <p:cNvSpPr txBox="1"/>
          <p:nvPr/>
        </p:nvSpPr>
        <p:spPr>
          <a:xfrm>
            <a:off x="6054811" y="2156173"/>
            <a:ext cx="13719896" cy="3190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 b="1" dirty="0">
                <a:solidFill>
                  <a:srgbClr val="363636"/>
                </a:solidFill>
                <a:latin typeface="DM Sans Bold"/>
                <a:ea typeface="DM Sans Bold"/>
                <a:cs typeface="DM Sans Bold"/>
                <a:sym typeface="DM Sans Bold"/>
              </a:rPr>
              <a:t>Needs</a:t>
            </a:r>
          </a:p>
          <a:p>
            <a:pPr algn="l">
              <a:lnSpc>
                <a:spcPts val="4200"/>
              </a:lnSpc>
            </a:pPr>
            <a:r>
              <a:rPr lang="en-US" sz="3000" dirty="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States of felt deprivation</a:t>
            </a:r>
          </a:p>
          <a:p>
            <a:pPr algn="l">
              <a:lnSpc>
                <a:spcPts val="4200"/>
              </a:lnSpc>
            </a:pPr>
            <a:r>
              <a:rPr lang="en-US" sz="3000" dirty="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• Physical needs - Food, clothing, warmth, and safety</a:t>
            </a:r>
          </a:p>
          <a:p>
            <a:pPr algn="l">
              <a:lnSpc>
                <a:spcPts val="4200"/>
              </a:lnSpc>
            </a:pPr>
            <a:r>
              <a:rPr lang="en-US" sz="3000" dirty="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• Social needs - Belonging and affection</a:t>
            </a:r>
          </a:p>
          <a:p>
            <a:pPr algn="l">
              <a:lnSpc>
                <a:spcPts val="4200"/>
              </a:lnSpc>
            </a:pPr>
            <a:r>
              <a:rPr lang="en-US" sz="3000" dirty="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• Individual needs - Knowledge and self-expression</a:t>
            </a:r>
          </a:p>
          <a:p>
            <a:pPr algn="l">
              <a:lnSpc>
                <a:spcPts val="4200"/>
              </a:lnSpc>
            </a:pPr>
            <a:endParaRPr lang="en-US" sz="3000" dirty="0">
              <a:solidFill>
                <a:srgbClr val="363636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5265826" y="304142"/>
            <a:ext cx="6445503" cy="11185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8469"/>
              </a:lnSpc>
              <a:spcBef>
                <a:spcPct val="0"/>
              </a:spcBef>
            </a:pPr>
            <a:r>
              <a:rPr lang="en-US" sz="8223" spc="-394" dirty="0">
                <a:solidFill>
                  <a:srgbClr val="B73F99"/>
                </a:solidFill>
                <a:latin typeface="Intro Rust G Base2Line"/>
                <a:ea typeface="Intro Rust G Base2Line"/>
                <a:cs typeface="Intro Rust G Base2Line"/>
                <a:sym typeface="Intro Rust G Base2Line"/>
              </a:rPr>
              <a:t>Customer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112751" y="5333217"/>
            <a:ext cx="10890572" cy="21240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 b="1">
                <a:solidFill>
                  <a:srgbClr val="363636"/>
                </a:solidFill>
                <a:latin typeface="DM Sans Bold"/>
                <a:ea typeface="DM Sans Bold"/>
                <a:cs typeface="DM Sans Bold"/>
                <a:sym typeface="DM Sans Bold"/>
              </a:rPr>
              <a:t>Wants</a:t>
            </a: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Form taken by human needs when shaped by culture and individual personality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  <a:endParaRPr lang="en-US" sz="3000">
              <a:solidFill>
                <a:srgbClr val="363636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6112751" y="8359100"/>
            <a:ext cx="11596045" cy="1590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00"/>
              </a:lnSpc>
            </a:pPr>
            <a:r>
              <a:rPr lang="en-US" sz="3000" b="1">
                <a:solidFill>
                  <a:srgbClr val="363636"/>
                </a:solidFill>
                <a:latin typeface="DM Sans Bold"/>
                <a:ea typeface="DM Sans Bold"/>
                <a:cs typeface="DM Sans Bold"/>
                <a:sym typeface="DM Sans Bold"/>
              </a:rPr>
              <a:t>Demands</a:t>
            </a:r>
          </a:p>
          <a:p>
            <a:pPr algn="l">
              <a:lnSpc>
                <a:spcPts val="4200"/>
              </a:lnSpc>
            </a:pPr>
            <a:r>
              <a:rPr lang="en-US" sz="300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Human wants that are backed by buying power.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  <a:endParaRPr lang="en-US" sz="3000">
              <a:solidFill>
                <a:srgbClr val="363636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3527686" y="1197852"/>
            <a:ext cx="12053259" cy="12177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9141"/>
              </a:lnSpc>
              <a:spcBef>
                <a:spcPct val="0"/>
              </a:spcBef>
            </a:pPr>
            <a:r>
              <a:rPr lang="en-US" sz="8875" spc="-426" dirty="0">
                <a:solidFill>
                  <a:srgbClr val="363636"/>
                </a:solidFill>
                <a:latin typeface="Biro Script Plus"/>
                <a:ea typeface="Biro Script Plus"/>
                <a:cs typeface="Biro Script Plus"/>
                <a:sym typeface="Biro Script Plus"/>
              </a:rPr>
              <a:t>Needs, Wants and Demands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7190128" y="1284529"/>
            <a:ext cx="10705171" cy="8229600"/>
          </a:xfrm>
          <a:custGeom>
            <a:avLst/>
            <a:gdLst/>
            <a:ahLst/>
            <a:cxnLst/>
            <a:rect l="l" t="t" r="r" b="b"/>
            <a:pathLst>
              <a:path w="10705171" h="8229600">
                <a:moveTo>
                  <a:pt x="0" y="0"/>
                </a:moveTo>
                <a:lnTo>
                  <a:pt x="10705171" y="0"/>
                </a:lnTo>
                <a:lnTo>
                  <a:pt x="1070517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907657" y="6525094"/>
            <a:ext cx="7361351" cy="14005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511"/>
              </a:lnSpc>
              <a:spcBef>
                <a:spcPct val="0"/>
              </a:spcBef>
            </a:pPr>
            <a:r>
              <a:rPr lang="en-US" sz="10205" spc="-489">
                <a:solidFill>
                  <a:srgbClr val="B73F99"/>
                </a:solidFill>
                <a:latin typeface="Intro Rust G Base2Line"/>
                <a:ea typeface="Intro Rust G Base2Line"/>
                <a:cs typeface="Intro Rust G Base2Line"/>
                <a:sym typeface="Intro Rust G Base2Line"/>
              </a:rPr>
              <a:t>Task</a:t>
            </a:r>
          </a:p>
        </p:txBody>
      </p:sp>
      <p:sp>
        <p:nvSpPr>
          <p:cNvPr id="5" name="TextBox 5"/>
          <p:cNvSpPr txBox="1"/>
          <p:nvPr/>
        </p:nvSpPr>
        <p:spPr>
          <a:xfrm rot="170869">
            <a:off x="8344537" y="3848031"/>
            <a:ext cx="6053888" cy="4257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 Choose a brand that you are loyal to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 Why do you buy this brand over other competitor offerings?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 Do you feel the brand is marketed effectively?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How?</a:t>
            </a:r>
          </a:p>
        </p:txBody>
      </p:sp>
      <p:sp>
        <p:nvSpPr>
          <p:cNvPr id="6" name="TextBox 6"/>
          <p:cNvSpPr txBox="1"/>
          <p:nvPr/>
        </p:nvSpPr>
        <p:spPr>
          <a:xfrm rot="-158960">
            <a:off x="8695687" y="2927185"/>
            <a:ext cx="5551524" cy="10568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927"/>
              </a:lnSpc>
              <a:spcBef>
                <a:spcPct val="0"/>
              </a:spcBef>
            </a:pPr>
            <a:r>
              <a:rPr lang="en-US" sz="7696" spc="-369">
                <a:solidFill>
                  <a:srgbClr val="363636"/>
                </a:solidFill>
                <a:latin typeface="Biro Script Plus"/>
                <a:ea typeface="Biro Script Plus"/>
                <a:cs typeface="Biro Script Plus"/>
                <a:sym typeface="Biro Script Plus"/>
              </a:rPr>
              <a:t>Pairs</a:t>
            </a:r>
          </a:p>
        </p:txBody>
      </p:sp>
      <p:grpSp>
        <p:nvGrpSpPr>
          <p:cNvPr id="7" name="Group 7"/>
          <p:cNvGrpSpPr/>
          <p:nvPr/>
        </p:nvGrpSpPr>
        <p:grpSpPr>
          <a:xfrm rot="1124965">
            <a:off x="-478139" y="-3174883"/>
            <a:ext cx="8250851" cy="6938711"/>
            <a:chOff x="0" y="0"/>
            <a:chExt cx="1000856" cy="841689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000856" cy="841689"/>
            </a:xfrm>
            <a:custGeom>
              <a:avLst/>
              <a:gdLst/>
              <a:ahLst/>
              <a:cxnLst/>
              <a:rect l="l" t="t" r="r" b="b"/>
              <a:pathLst>
                <a:path w="1000856" h="841689">
                  <a:moveTo>
                    <a:pt x="21581" y="0"/>
                  </a:moveTo>
                  <a:lnTo>
                    <a:pt x="979275" y="0"/>
                  </a:lnTo>
                  <a:cubicBezTo>
                    <a:pt x="984999" y="0"/>
                    <a:pt x="990488" y="2274"/>
                    <a:pt x="994535" y="6321"/>
                  </a:cubicBezTo>
                  <a:cubicBezTo>
                    <a:pt x="998583" y="10368"/>
                    <a:pt x="1000856" y="15858"/>
                    <a:pt x="1000856" y="21581"/>
                  </a:cubicBezTo>
                  <a:lnTo>
                    <a:pt x="1000856" y="820108"/>
                  </a:lnTo>
                  <a:cubicBezTo>
                    <a:pt x="1000856" y="825832"/>
                    <a:pt x="998583" y="831321"/>
                    <a:pt x="994535" y="835368"/>
                  </a:cubicBezTo>
                  <a:cubicBezTo>
                    <a:pt x="990488" y="839416"/>
                    <a:pt x="984999" y="841689"/>
                    <a:pt x="979275" y="841689"/>
                  </a:cubicBezTo>
                  <a:lnTo>
                    <a:pt x="21581" y="841689"/>
                  </a:lnTo>
                  <a:cubicBezTo>
                    <a:pt x="15858" y="841689"/>
                    <a:pt x="10368" y="839416"/>
                    <a:pt x="6321" y="835368"/>
                  </a:cubicBezTo>
                  <a:cubicBezTo>
                    <a:pt x="2274" y="831321"/>
                    <a:pt x="0" y="825832"/>
                    <a:pt x="0" y="820108"/>
                  </a:cubicBezTo>
                  <a:lnTo>
                    <a:pt x="0" y="21581"/>
                  </a:lnTo>
                  <a:cubicBezTo>
                    <a:pt x="0" y="15858"/>
                    <a:pt x="2274" y="10368"/>
                    <a:pt x="6321" y="6321"/>
                  </a:cubicBezTo>
                  <a:cubicBezTo>
                    <a:pt x="10368" y="2274"/>
                    <a:pt x="15858" y="0"/>
                    <a:pt x="21581" y="0"/>
                  </a:cubicBezTo>
                  <a:close/>
                </a:path>
              </a:pathLst>
            </a:custGeom>
            <a:blipFill>
              <a:blip r:embed="rId4"/>
              <a:stretch>
                <a:fillRect t="-39071" b="-39071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9" name="Freeform 9"/>
          <p:cNvSpPr/>
          <p:nvPr/>
        </p:nvSpPr>
        <p:spPr>
          <a:xfrm rot="554984">
            <a:off x="-576753" y="-4459288"/>
            <a:ext cx="9992658" cy="9780314"/>
          </a:xfrm>
          <a:custGeom>
            <a:avLst/>
            <a:gdLst/>
            <a:ahLst/>
            <a:cxnLst/>
            <a:rect l="l" t="t" r="r" b="b"/>
            <a:pathLst>
              <a:path w="9992658" h="9780314">
                <a:moveTo>
                  <a:pt x="0" y="0"/>
                </a:moveTo>
                <a:lnTo>
                  <a:pt x="9992658" y="0"/>
                </a:lnTo>
                <a:lnTo>
                  <a:pt x="9992658" y="9780314"/>
                </a:lnTo>
                <a:lnTo>
                  <a:pt x="0" y="978031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539750">
            <a:off x="14625185" y="7516763"/>
            <a:ext cx="1937981" cy="1790210"/>
          </a:xfrm>
          <a:custGeom>
            <a:avLst/>
            <a:gdLst/>
            <a:ahLst/>
            <a:cxnLst/>
            <a:rect l="l" t="t" r="r" b="b"/>
            <a:pathLst>
              <a:path w="1937981" h="1790210">
                <a:moveTo>
                  <a:pt x="0" y="0"/>
                </a:moveTo>
                <a:lnTo>
                  <a:pt x="1937981" y="0"/>
                </a:lnTo>
                <a:lnTo>
                  <a:pt x="1937981" y="1790210"/>
                </a:lnTo>
                <a:lnTo>
                  <a:pt x="0" y="179021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-4420114" y="-1538866"/>
            <a:ext cx="9058635" cy="11783590"/>
          </a:xfrm>
          <a:custGeom>
            <a:avLst/>
            <a:gdLst/>
            <a:ahLst/>
            <a:cxnLst/>
            <a:rect l="l" t="t" r="r" b="b"/>
            <a:pathLst>
              <a:path w="9058635" h="11783590">
                <a:moveTo>
                  <a:pt x="0" y="0"/>
                </a:moveTo>
                <a:lnTo>
                  <a:pt x="9058635" y="0"/>
                </a:lnTo>
                <a:lnTo>
                  <a:pt x="9058635" y="11783591"/>
                </a:lnTo>
                <a:lnTo>
                  <a:pt x="0" y="1178359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>
            <a:off x="11623419" y="2087949"/>
            <a:ext cx="6150731" cy="53968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19"/>
              </a:lnSpc>
            </a:pPr>
            <a:r>
              <a:rPr lang="en-US" sz="3299" b="1">
                <a:solidFill>
                  <a:srgbClr val="363636"/>
                </a:solidFill>
                <a:latin typeface="Biro Script Plus Bold"/>
                <a:ea typeface="Biro Script Plus Bold"/>
                <a:cs typeface="Biro Script Plus Bold"/>
                <a:sym typeface="Biro Script Plus Bold"/>
              </a:rPr>
              <a:t>Marketing strategies are developed using </a:t>
            </a:r>
          </a:p>
          <a:p>
            <a:pPr algn="l">
              <a:lnSpc>
                <a:spcPts val="4619"/>
              </a:lnSpc>
            </a:pPr>
            <a:r>
              <a:rPr lang="en-US" sz="3299" b="1">
                <a:solidFill>
                  <a:srgbClr val="363636"/>
                </a:solidFill>
                <a:latin typeface="Biro Script Plus Bold"/>
                <a:ea typeface="Biro Script Plus Bold"/>
                <a:cs typeface="Biro Script Plus Bold"/>
                <a:sym typeface="Biro Script Plus Bold"/>
              </a:rPr>
              <a:t>The Marketing Mix </a:t>
            </a:r>
          </a:p>
          <a:p>
            <a:pPr algn="l">
              <a:lnSpc>
                <a:spcPts val="4199"/>
              </a:lnSpc>
            </a:pPr>
            <a:endParaRPr lang="en-US" sz="3299" b="1">
              <a:solidFill>
                <a:srgbClr val="363636"/>
              </a:solidFill>
              <a:latin typeface="Biro Script Plus Bold"/>
              <a:ea typeface="Biro Script Plus Bold"/>
              <a:cs typeface="Biro Script Plus Bold"/>
              <a:sym typeface="Biro Script Plus Bold"/>
            </a:endParaRPr>
          </a:p>
          <a:p>
            <a:pPr algn="l">
              <a:lnSpc>
                <a:spcPts val="4199"/>
              </a:lnSpc>
            </a:pPr>
            <a:r>
              <a:rPr lang="en-US" sz="2999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The basic set of tools marketers have available to carry out tactical marketing.</a:t>
            </a:r>
          </a:p>
          <a:p>
            <a:pPr marL="647697" lvl="1" indent="-323848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 The ‘4 Ps’ (McCarthy, 1960)</a:t>
            </a:r>
          </a:p>
          <a:p>
            <a:pPr marL="647697" lvl="1" indent="-323848" algn="l">
              <a:lnSpc>
                <a:spcPts val="4199"/>
              </a:lnSpc>
              <a:buFont typeface="Arial"/>
              <a:buChar char="•"/>
            </a:pPr>
            <a:r>
              <a:rPr lang="en-US" sz="2999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 The ‘7 Ps’ (Booms &amp; Bitner, 1981)</a:t>
            </a:r>
          </a:p>
        </p:txBody>
      </p:sp>
      <p:sp>
        <p:nvSpPr>
          <p:cNvPr id="5" name="Freeform 5"/>
          <p:cNvSpPr/>
          <p:nvPr/>
        </p:nvSpPr>
        <p:spPr>
          <a:xfrm rot="8526386">
            <a:off x="17120037" y="-3839813"/>
            <a:ext cx="12566707" cy="12297296"/>
          </a:xfrm>
          <a:custGeom>
            <a:avLst/>
            <a:gdLst/>
            <a:ahLst/>
            <a:cxnLst/>
            <a:rect l="l" t="t" r="r" b="b"/>
            <a:pathLst>
              <a:path w="12566707" h="12297296">
                <a:moveTo>
                  <a:pt x="0" y="0"/>
                </a:moveTo>
                <a:lnTo>
                  <a:pt x="12566707" y="0"/>
                </a:lnTo>
                <a:lnTo>
                  <a:pt x="12566707" y="12297296"/>
                </a:lnTo>
                <a:lnTo>
                  <a:pt x="0" y="1229729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17655722" y="1601820"/>
            <a:ext cx="1007552" cy="930726"/>
          </a:xfrm>
          <a:custGeom>
            <a:avLst/>
            <a:gdLst/>
            <a:ahLst/>
            <a:cxnLst/>
            <a:rect l="l" t="t" r="r" b="b"/>
            <a:pathLst>
              <a:path w="1007552" h="930726">
                <a:moveTo>
                  <a:pt x="0" y="0"/>
                </a:moveTo>
                <a:lnTo>
                  <a:pt x="1007553" y="0"/>
                </a:lnTo>
                <a:lnTo>
                  <a:pt x="1007553" y="930727"/>
                </a:lnTo>
                <a:lnTo>
                  <a:pt x="0" y="93072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7655722" y="3443687"/>
            <a:ext cx="1007552" cy="930726"/>
          </a:xfrm>
          <a:custGeom>
            <a:avLst/>
            <a:gdLst/>
            <a:ahLst/>
            <a:cxnLst/>
            <a:rect l="l" t="t" r="r" b="b"/>
            <a:pathLst>
              <a:path w="1007552" h="930726">
                <a:moveTo>
                  <a:pt x="0" y="0"/>
                </a:moveTo>
                <a:lnTo>
                  <a:pt x="1007553" y="0"/>
                </a:lnTo>
                <a:lnTo>
                  <a:pt x="1007553" y="930726"/>
                </a:lnTo>
                <a:lnTo>
                  <a:pt x="0" y="93072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7655722" y="4885875"/>
            <a:ext cx="1007552" cy="930726"/>
          </a:xfrm>
          <a:custGeom>
            <a:avLst/>
            <a:gdLst/>
            <a:ahLst/>
            <a:cxnLst/>
            <a:rect l="l" t="t" r="r" b="b"/>
            <a:pathLst>
              <a:path w="1007552" h="930726">
                <a:moveTo>
                  <a:pt x="0" y="0"/>
                </a:moveTo>
                <a:lnTo>
                  <a:pt x="1007553" y="0"/>
                </a:lnTo>
                <a:lnTo>
                  <a:pt x="1007553" y="930726"/>
                </a:lnTo>
                <a:lnTo>
                  <a:pt x="0" y="93072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7655722" y="6328063"/>
            <a:ext cx="1007552" cy="930726"/>
          </a:xfrm>
          <a:custGeom>
            <a:avLst/>
            <a:gdLst/>
            <a:ahLst/>
            <a:cxnLst/>
            <a:rect l="l" t="t" r="r" b="b"/>
            <a:pathLst>
              <a:path w="1007552" h="930726">
                <a:moveTo>
                  <a:pt x="0" y="0"/>
                </a:moveTo>
                <a:lnTo>
                  <a:pt x="1007553" y="0"/>
                </a:lnTo>
                <a:lnTo>
                  <a:pt x="1007553" y="930726"/>
                </a:lnTo>
                <a:lnTo>
                  <a:pt x="0" y="93072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7655722" y="7770251"/>
            <a:ext cx="1007552" cy="930726"/>
          </a:xfrm>
          <a:custGeom>
            <a:avLst/>
            <a:gdLst/>
            <a:ahLst/>
            <a:cxnLst/>
            <a:rect l="l" t="t" r="r" b="b"/>
            <a:pathLst>
              <a:path w="1007552" h="930726">
                <a:moveTo>
                  <a:pt x="0" y="0"/>
                </a:moveTo>
                <a:lnTo>
                  <a:pt x="1007553" y="0"/>
                </a:lnTo>
                <a:lnTo>
                  <a:pt x="1007553" y="930727"/>
                </a:lnTo>
                <a:lnTo>
                  <a:pt x="0" y="93072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17655722" y="9212440"/>
            <a:ext cx="1007552" cy="930726"/>
          </a:xfrm>
          <a:custGeom>
            <a:avLst/>
            <a:gdLst/>
            <a:ahLst/>
            <a:cxnLst/>
            <a:rect l="l" t="t" r="r" b="b"/>
            <a:pathLst>
              <a:path w="1007552" h="930726">
                <a:moveTo>
                  <a:pt x="0" y="0"/>
                </a:moveTo>
                <a:lnTo>
                  <a:pt x="1007553" y="0"/>
                </a:lnTo>
                <a:lnTo>
                  <a:pt x="1007553" y="930726"/>
                </a:lnTo>
                <a:lnTo>
                  <a:pt x="0" y="93072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0" y="-167658"/>
            <a:ext cx="11623419" cy="10622317"/>
          </a:xfrm>
          <a:custGeom>
            <a:avLst/>
            <a:gdLst/>
            <a:ahLst/>
            <a:cxnLst/>
            <a:rect l="l" t="t" r="r" b="b"/>
            <a:pathLst>
              <a:path w="11623419" h="10622317">
                <a:moveTo>
                  <a:pt x="0" y="0"/>
                </a:moveTo>
                <a:lnTo>
                  <a:pt x="11623419" y="0"/>
                </a:lnTo>
                <a:lnTo>
                  <a:pt x="11623419" y="10622316"/>
                </a:lnTo>
                <a:lnTo>
                  <a:pt x="0" y="1062231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134351" flipH="1">
            <a:off x="-1265463" y="670944"/>
            <a:ext cx="10705171" cy="8229600"/>
          </a:xfrm>
          <a:custGeom>
            <a:avLst/>
            <a:gdLst/>
            <a:ahLst/>
            <a:cxnLst/>
            <a:rect l="l" t="t" r="r" b="b"/>
            <a:pathLst>
              <a:path w="10705171" h="8229600">
                <a:moveTo>
                  <a:pt x="10705171" y="0"/>
                </a:moveTo>
                <a:lnTo>
                  <a:pt x="0" y="0"/>
                </a:lnTo>
                <a:lnTo>
                  <a:pt x="0" y="8229600"/>
                </a:lnTo>
                <a:lnTo>
                  <a:pt x="10705171" y="8229600"/>
                </a:lnTo>
                <a:lnTo>
                  <a:pt x="10705171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 rot="-8918">
            <a:off x="2108625" y="2516824"/>
            <a:ext cx="6345894" cy="48346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896"/>
              </a:lnSpc>
            </a:pPr>
            <a:r>
              <a:rPr lang="en-US" sz="2783" b="1">
                <a:solidFill>
                  <a:srgbClr val="363636"/>
                </a:solidFill>
                <a:latin typeface="DM Sans Bold"/>
                <a:ea typeface="DM Sans Bold"/>
                <a:cs typeface="DM Sans Bold"/>
                <a:sym typeface="DM Sans Bold"/>
              </a:rPr>
              <a:t>Marketing Mix Decisions are made within the constraints of the external environment</a:t>
            </a:r>
          </a:p>
          <a:p>
            <a:pPr algn="l">
              <a:lnSpc>
                <a:spcPts val="3896"/>
              </a:lnSpc>
            </a:pPr>
            <a:endParaRPr lang="en-US" sz="2783" b="1">
              <a:solidFill>
                <a:srgbClr val="363636"/>
              </a:solidFill>
              <a:latin typeface="DM Sans Bold"/>
              <a:ea typeface="DM Sans Bold"/>
              <a:cs typeface="DM Sans Bold"/>
              <a:sym typeface="DM Sans Bold"/>
            </a:endParaRPr>
          </a:p>
          <a:p>
            <a:pPr algn="l">
              <a:lnSpc>
                <a:spcPts val="3896"/>
              </a:lnSpc>
            </a:pPr>
            <a:r>
              <a:rPr lang="en-US" sz="2783" b="1">
                <a:solidFill>
                  <a:srgbClr val="363636"/>
                </a:solidFill>
                <a:latin typeface="DM Sans Bold"/>
                <a:ea typeface="DM Sans Bold"/>
                <a:cs typeface="DM Sans Bold"/>
                <a:sym typeface="DM Sans Bold"/>
              </a:rPr>
              <a:t>The external environment is analysed using the PESTLE Analysis framework</a:t>
            </a:r>
          </a:p>
          <a:p>
            <a:pPr algn="l">
              <a:lnSpc>
                <a:spcPts val="3896"/>
              </a:lnSpc>
            </a:pPr>
            <a:endParaRPr lang="en-US" sz="2783" b="1">
              <a:solidFill>
                <a:srgbClr val="363636"/>
              </a:solidFill>
              <a:latin typeface="DM Sans Bold"/>
              <a:ea typeface="DM Sans Bold"/>
              <a:cs typeface="DM Sans Bold"/>
              <a:sym typeface="DM Sans Bold"/>
            </a:endParaRPr>
          </a:p>
          <a:p>
            <a:pPr algn="l">
              <a:lnSpc>
                <a:spcPts val="3896"/>
              </a:lnSpc>
            </a:pPr>
            <a:endParaRPr lang="en-US" sz="2783" b="1">
              <a:solidFill>
                <a:srgbClr val="363636"/>
              </a:solidFill>
              <a:latin typeface="DM Sans Bold"/>
              <a:ea typeface="DM Sans Bold"/>
              <a:cs typeface="DM Sans Bold"/>
              <a:sym typeface="DM Sans Bold"/>
            </a:endParaRPr>
          </a:p>
          <a:p>
            <a:pPr algn="l">
              <a:lnSpc>
                <a:spcPts val="3896"/>
              </a:lnSpc>
            </a:pPr>
            <a:endParaRPr lang="en-US" sz="2783" b="1">
              <a:solidFill>
                <a:srgbClr val="363636"/>
              </a:solidFill>
              <a:latin typeface="DM Sans Bold"/>
              <a:ea typeface="DM Sans Bold"/>
              <a:cs typeface="DM Sans Bold"/>
              <a:sym typeface="DM Sans Bold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460780" y="715314"/>
            <a:ext cx="9392530" cy="8908838"/>
            <a:chOff x="0" y="0"/>
            <a:chExt cx="979006" cy="92859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979006" cy="928590"/>
            </a:xfrm>
            <a:custGeom>
              <a:avLst/>
              <a:gdLst/>
              <a:ahLst/>
              <a:cxnLst/>
              <a:rect l="l" t="t" r="r" b="b"/>
              <a:pathLst>
                <a:path w="979006" h="928590">
                  <a:moveTo>
                    <a:pt x="18958" y="0"/>
                  </a:moveTo>
                  <a:lnTo>
                    <a:pt x="960048" y="0"/>
                  </a:lnTo>
                  <a:cubicBezTo>
                    <a:pt x="965076" y="0"/>
                    <a:pt x="969898" y="1997"/>
                    <a:pt x="973454" y="5553"/>
                  </a:cubicBezTo>
                  <a:cubicBezTo>
                    <a:pt x="977009" y="9108"/>
                    <a:pt x="979006" y="13930"/>
                    <a:pt x="979006" y="18958"/>
                  </a:cubicBezTo>
                  <a:lnTo>
                    <a:pt x="979006" y="909632"/>
                  </a:lnTo>
                  <a:cubicBezTo>
                    <a:pt x="979006" y="920102"/>
                    <a:pt x="970519" y="928590"/>
                    <a:pt x="960048" y="928590"/>
                  </a:cubicBezTo>
                  <a:lnTo>
                    <a:pt x="18958" y="928590"/>
                  </a:lnTo>
                  <a:cubicBezTo>
                    <a:pt x="8488" y="928590"/>
                    <a:pt x="0" y="920102"/>
                    <a:pt x="0" y="909632"/>
                  </a:cubicBezTo>
                  <a:lnTo>
                    <a:pt x="0" y="18958"/>
                  </a:lnTo>
                  <a:cubicBezTo>
                    <a:pt x="0" y="8488"/>
                    <a:pt x="8488" y="0"/>
                    <a:pt x="18958" y="0"/>
                  </a:cubicBezTo>
                  <a:close/>
                </a:path>
              </a:pathLst>
            </a:custGeom>
            <a:blipFill>
              <a:blip r:embed="rId4"/>
              <a:stretch>
                <a:fillRect t="-1703" b="-1703"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Freeform 7"/>
          <p:cNvSpPr/>
          <p:nvPr/>
        </p:nvSpPr>
        <p:spPr>
          <a:xfrm rot="5009789">
            <a:off x="-12494758" y="-1018036"/>
            <a:ext cx="14563604" cy="14254127"/>
          </a:xfrm>
          <a:custGeom>
            <a:avLst/>
            <a:gdLst/>
            <a:ahLst/>
            <a:cxnLst/>
            <a:rect l="l" t="t" r="r" b="b"/>
            <a:pathLst>
              <a:path w="14563604" h="14254127">
                <a:moveTo>
                  <a:pt x="0" y="0"/>
                </a:moveTo>
                <a:lnTo>
                  <a:pt x="14563604" y="0"/>
                </a:lnTo>
                <a:lnTo>
                  <a:pt x="14563604" y="14254128"/>
                </a:lnTo>
                <a:lnTo>
                  <a:pt x="0" y="1425412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TextBox 8"/>
          <p:cNvSpPr txBox="1"/>
          <p:nvPr/>
        </p:nvSpPr>
        <p:spPr>
          <a:xfrm rot="-45945">
            <a:off x="2211771" y="802482"/>
            <a:ext cx="7134420" cy="13428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987"/>
              </a:lnSpc>
              <a:spcBef>
                <a:spcPct val="0"/>
              </a:spcBef>
            </a:pPr>
            <a:r>
              <a:rPr lang="en-US" sz="9696" spc="-465">
                <a:solidFill>
                  <a:srgbClr val="3F3C3B"/>
                </a:solidFill>
                <a:latin typeface="Biro Script Plus"/>
                <a:ea typeface="Biro Script Plus"/>
                <a:cs typeface="Biro Script Plus"/>
                <a:sym typeface="Biro Script Plus"/>
              </a:rPr>
              <a:t>Marketing Mix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9259" b="-925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2923081">
            <a:off x="1658398" y="-2176322"/>
            <a:ext cx="14227990" cy="14121280"/>
          </a:xfrm>
          <a:custGeom>
            <a:avLst/>
            <a:gdLst/>
            <a:ahLst/>
            <a:cxnLst/>
            <a:rect l="l" t="t" r="r" b="b"/>
            <a:pathLst>
              <a:path w="14227990" h="14121280">
                <a:moveTo>
                  <a:pt x="0" y="0"/>
                </a:moveTo>
                <a:lnTo>
                  <a:pt x="14227990" y="0"/>
                </a:lnTo>
                <a:lnTo>
                  <a:pt x="14227990" y="14121281"/>
                </a:lnTo>
                <a:lnTo>
                  <a:pt x="0" y="14121281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576261" flipH="1">
            <a:off x="818981" y="1009909"/>
            <a:ext cx="1069463" cy="987917"/>
          </a:xfrm>
          <a:custGeom>
            <a:avLst/>
            <a:gdLst/>
            <a:ahLst/>
            <a:cxnLst/>
            <a:rect l="l" t="t" r="r" b="b"/>
            <a:pathLst>
              <a:path w="1069463" h="987917">
                <a:moveTo>
                  <a:pt x="1069463" y="0"/>
                </a:moveTo>
                <a:lnTo>
                  <a:pt x="0" y="0"/>
                </a:lnTo>
                <a:lnTo>
                  <a:pt x="0" y="987917"/>
                </a:lnTo>
                <a:lnTo>
                  <a:pt x="1069463" y="987917"/>
                </a:lnTo>
                <a:lnTo>
                  <a:pt x="1069463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1264181">
            <a:off x="15789476" y="8111170"/>
            <a:ext cx="1069463" cy="987917"/>
          </a:xfrm>
          <a:custGeom>
            <a:avLst/>
            <a:gdLst/>
            <a:ahLst/>
            <a:cxnLst/>
            <a:rect l="l" t="t" r="r" b="b"/>
            <a:pathLst>
              <a:path w="1069463" h="987917">
                <a:moveTo>
                  <a:pt x="0" y="0"/>
                </a:moveTo>
                <a:lnTo>
                  <a:pt x="1069463" y="0"/>
                </a:lnTo>
                <a:lnTo>
                  <a:pt x="1069463" y="987916"/>
                </a:lnTo>
                <a:lnTo>
                  <a:pt x="0" y="987916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1264181">
            <a:off x="16639663" y="864713"/>
            <a:ext cx="1882514" cy="1738972"/>
          </a:xfrm>
          <a:custGeom>
            <a:avLst/>
            <a:gdLst/>
            <a:ahLst/>
            <a:cxnLst/>
            <a:rect l="l" t="t" r="r" b="b"/>
            <a:pathLst>
              <a:path w="1882514" h="1738972">
                <a:moveTo>
                  <a:pt x="0" y="0"/>
                </a:moveTo>
                <a:lnTo>
                  <a:pt x="1882514" y="0"/>
                </a:lnTo>
                <a:lnTo>
                  <a:pt x="1882514" y="1738972"/>
                </a:lnTo>
                <a:lnTo>
                  <a:pt x="0" y="1738972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131814" flipH="1">
            <a:off x="-393959" y="8216025"/>
            <a:ext cx="1882514" cy="1738972"/>
          </a:xfrm>
          <a:custGeom>
            <a:avLst/>
            <a:gdLst/>
            <a:ahLst/>
            <a:cxnLst/>
            <a:rect l="l" t="t" r="r" b="b"/>
            <a:pathLst>
              <a:path w="1882514" h="1738972">
                <a:moveTo>
                  <a:pt x="1882514" y="0"/>
                </a:moveTo>
                <a:lnTo>
                  <a:pt x="0" y="0"/>
                </a:lnTo>
                <a:lnTo>
                  <a:pt x="0" y="1738972"/>
                </a:lnTo>
                <a:lnTo>
                  <a:pt x="1882514" y="1738972"/>
                </a:lnTo>
                <a:lnTo>
                  <a:pt x="1882514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816926" y="4434913"/>
            <a:ext cx="17210715" cy="3517440"/>
          </a:xfrm>
          <a:custGeom>
            <a:avLst/>
            <a:gdLst/>
            <a:ahLst/>
            <a:cxnLst/>
            <a:rect l="l" t="t" r="r" b="b"/>
            <a:pathLst>
              <a:path w="17210715" h="3517440">
                <a:moveTo>
                  <a:pt x="0" y="0"/>
                </a:moveTo>
                <a:lnTo>
                  <a:pt x="17210715" y="0"/>
                </a:lnTo>
                <a:lnTo>
                  <a:pt x="17210715" y="3517440"/>
                </a:lnTo>
                <a:lnTo>
                  <a:pt x="0" y="3517440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3943907" y="1444797"/>
            <a:ext cx="10180981" cy="1886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87"/>
              </a:lnSpc>
            </a:pPr>
            <a:r>
              <a:rPr lang="en-US" sz="7075" spc="-339">
                <a:solidFill>
                  <a:srgbClr val="B73F99"/>
                </a:solidFill>
                <a:latin typeface="Intro Rust G Base2Line"/>
                <a:ea typeface="Intro Rust G Base2Line"/>
                <a:cs typeface="Intro Rust G Base2Line"/>
                <a:sym typeface="Intro Rust G Base2Line"/>
              </a:rPr>
              <a:t>The Marketing Process</a:t>
            </a:r>
          </a:p>
        </p:txBody>
      </p:sp>
      <p:sp>
        <p:nvSpPr>
          <p:cNvPr id="10" name="TextBox 10"/>
          <p:cNvSpPr txBox="1"/>
          <p:nvPr/>
        </p:nvSpPr>
        <p:spPr>
          <a:xfrm rot="-158960">
            <a:off x="2180913" y="3599037"/>
            <a:ext cx="13349930" cy="8832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691"/>
              </a:lnSpc>
              <a:spcBef>
                <a:spcPct val="0"/>
              </a:spcBef>
            </a:pPr>
            <a:r>
              <a:rPr lang="en-US" sz="6496" spc="-311">
                <a:solidFill>
                  <a:srgbClr val="363636"/>
                </a:solidFill>
                <a:latin typeface="Biro Script Plus"/>
                <a:ea typeface="Biro Script Plus"/>
                <a:cs typeface="Biro Script Plus"/>
                <a:sym typeface="Biro Script Plus"/>
              </a:rPr>
              <a:t>Creating and capturing customer value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9259" b="-925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0410904" flipH="1">
            <a:off x="-411918" y="4127210"/>
            <a:ext cx="7737096" cy="5387722"/>
          </a:xfrm>
          <a:custGeom>
            <a:avLst/>
            <a:gdLst/>
            <a:ahLst/>
            <a:cxnLst/>
            <a:rect l="l" t="t" r="r" b="b"/>
            <a:pathLst>
              <a:path w="7737096" h="5387722">
                <a:moveTo>
                  <a:pt x="7737096" y="0"/>
                </a:moveTo>
                <a:lnTo>
                  <a:pt x="0" y="0"/>
                </a:lnTo>
                <a:lnTo>
                  <a:pt x="0" y="5387722"/>
                </a:lnTo>
                <a:lnTo>
                  <a:pt x="7737096" y="5387722"/>
                </a:lnTo>
                <a:lnTo>
                  <a:pt x="7737096" y="0"/>
                </a:lnTo>
                <a:close/>
              </a:path>
            </a:pathLst>
          </a:custGeom>
          <a:blipFill>
            <a:blip r:embed="rId4"/>
            <a:stretch>
              <a:fillRect r="-19323" b="-7092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 rot="-199981">
            <a:off x="38077" y="1105443"/>
            <a:ext cx="14023247" cy="139400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10527"/>
              </a:lnSpc>
              <a:spcBef>
                <a:spcPct val="0"/>
              </a:spcBef>
            </a:pPr>
            <a:r>
              <a:rPr lang="en-US" sz="10220" u="none" strike="noStrike" spc="-490">
                <a:solidFill>
                  <a:srgbClr val="B73F99"/>
                </a:solidFill>
                <a:latin typeface="Intro Rust G Base2Line"/>
                <a:ea typeface="Intro Rust G Base2Line"/>
                <a:cs typeface="Intro Rust G Base2Line"/>
                <a:sym typeface="Intro Rust G Base2Line"/>
              </a:rPr>
              <a:t>Marketing Strategy</a:t>
            </a:r>
          </a:p>
        </p:txBody>
      </p:sp>
      <p:grpSp>
        <p:nvGrpSpPr>
          <p:cNvPr id="5" name="Group 5"/>
          <p:cNvGrpSpPr>
            <a:grpSpLocks noChangeAspect="1"/>
          </p:cNvGrpSpPr>
          <p:nvPr/>
        </p:nvGrpSpPr>
        <p:grpSpPr>
          <a:xfrm>
            <a:off x="1696026" y="2688606"/>
            <a:ext cx="6064670" cy="6064670"/>
            <a:chOff x="0" y="0"/>
            <a:chExt cx="19050000" cy="19050000"/>
          </a:xfrm>
        </p:grpSpPr>
        <p:sp>
          <p:nvSpPr>
            <p:cNvPr id="6" name="Freeform 6"/>
            <p:cNvSpPr/>
            <p:nvPr/>
          </p:nvSpPr>
          <p:spPr>
            <a:xfrm>
              <a:off x="741564" y="780669"/>
              <a:ext cx="17566872" cy="17488662"/>
            </a:xfrm>
            <a:custGeom>
              <a:avLst/>
              <a:gdLst/>
              <a:ahLst/>
              <a:cxnLst/>
              <a:rect l="l" t="t" r="r" b="b"/>
              <a:pathLst>
                <a:path w="17566872" h="17488662">
                  <a:moveTo>
                    <a:pt x="8783436" y="88"/>
                  </a:moveTo>
                  <a:cubicBezTo>
                    <a:pt x="5650103" y="-13925"/>
                    <a:pt x="2748769" y="1649647"/>
                    <a:pt x="1178044" y="4360882"/>
                  </a:cubicBezTo>
                  <a:cubicBezTo>
                    <a:pt x="-392682" y="7072116"/>
                    <a:pt x="-392682" y="10416545"/>
                    <a:pt x="1178044" y="13127780"/>
                  </a:cubicBezTo>
                  <a:cubicBezTo>
                    <a:pt x="2748769" y="15839014"/>
                    <a:pt x="5650103" y="17502587"/>
                    <a:pt x="8783436" y="17488574"/>
                  </a:cubicBezTo>
                  <a:cubicBezTo>
                    <a:pt x="11916769" y="17502587"/>
                    <a:pt x="14818102" y="15839014"/>
                    <a:pt x="16388828" y="13127780"/>
                  </a:cubicBezTo>
                  <a:cubicBezTo>
                    <a:pt x="17959553" y="10416545"/>
                    <a:pt x="17959553" y="7072116"/>
                    <a:pt x="16388828" y="4360882"/>
                  </a:cubicBezTo>
                  <a:cubicBezTo>
                    <a:pt x="14818102" y="1649647"/>
                    <a:pt x="11916769" y="-13925"/>
                    <a:pt x="8783436" y="88"/>
                  </a:cubicBezTo>
                  <a:close/>
                </a:path>
              </a:pathLst>
            </a:custGeom>
            <a:blipFill>
              <a:blip r:embed="rId5"/>
              <a:stretch>
                <a:fillRect l="-24852" r="-24852"/>
              </a:stretch>
            </a:blip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Freeform 7"/>
            <p:cNvSpPr/>
            <p:nvPr/>
          </p:nvSpPr>
          <p:spPr>
            <a:xfrm>
              <a:off x="0" y="0"/>
              <a:ext cx="19050000" cy="19050000"/>
            </a:xfrm>
            <a:custGeom>
              <a:avLst/>
              <a:gdLst/>
              <a:ahLst/>
              <a:cxnLst/>
              <a:rect l="l" t="t" r="r" b="b"/>
              <a:pathLst>
                <a:path w="19050000" h="19050000">
                  <a:moveTo>
                    <a:pt x="0" y="0"/>
                  </a:moveTo>
                  <a:lnTo>
                    <a:pt x="19050000" y="0"/>
                  </a:lnTo>
                  <a:lnTo>
                    <a:pt x="19050000" y="19050000"/>
                  </a:lnTo>
                  <a:lnTo>
                    <a:pt x="0" y="19050000"/>
                  </a:lnTo>
                  <a:close/>
                </a:path>
              </a:pathLst>
            </a:custGeom>
            <a:blipFill>
              <a:blip r:embed="rId6"/>
              <a:stretch>
                <a:fillRect/>
              </a:stretch>
            </a:blipFill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" name="TextBox 8"/>
          <p:cNvSpPr txBox="1"/>
          <p:nvPr/>
        </p:nvSpPr>
        <p:spPr>
          <a:xfrm rot="-199981">
            <a:off x="-2019238" y="412061"/>
            <a:ext cx="12792587" cy="12330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293"/>
              </a:lnSpc>
              <a:spcBef>
                <a:spcPct val="0"/>
              </a:spcBef>
            </a:pPr>
            <a:r>
              <a:rPr lang="en-US" sz="9022" spc="-433">
                <a:solidFill>
                  <a:srgbClr val="363636"/>
                </a:solidFill>
                <a:latin typeface="Biro Script Plus"/>
                <a:ea typeface="Biro Script Plus"/>
                <a:cs typeface="Biro Script Plus"/>
                <a:sym typeface="Biro Script Plus"/>
              </a:rPr>
              <a:t>Components of a good</a:t>
            </a:r>
          </a:p>
        </p:txBody>
      </p:sp>
      <p:sp>
        <p:nvSpPr>
          <p:cNvPr id="9" name="Freeform 9"/>
          <p:cNvSpPr/>
          <p:nvPr/>
        </p:nvSpPr>
        <p:spPr>
          <a:xfrm rot="7748327">
            <a:off x="15762487" y="-5995951"/>
            <a:ext cx="12566707" cy="12297296"/>
          </a:xfrm>
          <a:custGeom>
            <a:avLst/>
            <a:gdLst/>
            <a:ahLst/>
            <a:cxnLst/>
            <a:rect l="l" t="t" r="r" b="b"/>
            <a:pathLst>
              <a:path w="12566707" h="12297296">
                <a:moveTo>
                  <a:pt x="0" y="0"/>
                </a:moveTo>
                <a:lnTo>
                  <a:pt x="12566707" y="0"/>
                </a:lnTo>
                <a:lnTo>
                  <a:pt x="12566707" y="12297296"/>
                </a:lnTo>
                <a:lnTo>
                  <a:pt x="0" y="1229729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8671243" y="3188343"/>
            <a:ext cx="7853829" cy="52715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4590"/>
              </a:lnSpc>
              <a:buFont typeface="Arial"/>
              <a:buChar char="•"/>
            </a:pPr>
            <a:r>
              <a:rPr lang="en-US" sz="3000" b="1" dirty="0">
                <a:solidFill>
                  <a:srgbClr val="363636"/>
                </a:solidFill>
                <a:latin typeface="DM Sans Bold"/>
                <a:ea typeface="DM Sans Bold"/>
                <a:cs typeface="DM Sans Bold"/>
                <a:sym typeface="DM Sans Bold"/>
              </a:rPr>
              <a:t>Target Audience</a:t>
            </a:r>
          </a:p>
          <a:p>
            <a:pPr algn="l">
              <a:lnSpc>
                <a:spcPts val="4590"/>
              </a:lnSpc>
            </a:pPr>
            <a:endParaRPr lang="en-US" sz="3000" b="1" dirty="0">
              <a:solidFill>
                <a:srgbClr val="363636"/>
              </a:solidFill>
              <a:latin typeface="DM Sans Bold"/>
              <a:ea typeface="DM Sans Bold"/>
              <a:cs typeface="DM Sans Bold"/>
              <a:sym typeface="DM Sans Bold"/>
            </a:endParaRPr>
          </a:p>
          <a:p>
            <a:pPr marL="647700" lvl="1" indent="-323850" algn="l">
              <a:lnSpc>
                <a:spcPts val="4590"/>
              </a:lnSpc>
              <a:buFont typeface="Arial"/>
              <a:buChar char="•"/>
            </a:pPr>
            <a:r>
              <a:rPr lang="en-US" sz="3000" b="1" dirty="0">
                <a:solidFill>
                  <a:srgbClr val="363636"/>
                </a:solidFill>
                <a:latin typeface="DM Sans Bold"/>
                <a:ea typeface="DM Sans Bold"/>
                <a:cs typeface="DM Sans Bold"/>
                <a:sym typeface="DM Sans Bold"/>
              </a:rPr>
              <a:t>Awareness </a:t>
            </a:r>
          </a:p>
          <a:p>
            <a:pPr algn="l">
              <a:lnSpc>
                <a:spcPts val="4590"/>
              </a:lnSpc>
            </a:pPr>
            <a:endParaRPr lang="en-US" sz="3000" b="1" dirty="0">
              <a:solidFill>
                <a:srgbClr val="363636"/>
              </a:solidFill>
              <a:latin typeface="DM Sans Bold"/>
              <a:ea typeface="DM Sans Bold"/>
              <a:cs typeface="DM Sans Bold"/>
              <a:sym typeface="DM Sans Bold"/>
            </a:endParaRPr>
          </a:p>
          <a:p>
            <a:pPr marL="647700" lvl="1" indent="-323850" algn="l">
              <a:lnSpc>
                <a:spcPts val="4590"/>
              </a:lnSpc>
              <a:buFont typeface="Arial"/>
              <a:buChar char="•"/>
            </a:pPr>
            <a:r>
              <a:rPr lang="en-US" sz="3000" b="1" dirty="0">
                <a:solidFill>
                  <a:srgbClr val="363636"/>
                </a:solidFill>
                <a:latin typeface="DM Sans Bold"/>
                <a:ea typeface="DM Sans Bold"/>
                <a:cs typeface="DM Sans Bold"/>
                <a:sym typeface="DM Sans Bold"/>
              </a:rPr>
              <a:t>Unique Advantages (USP)</a:t>
            </a:r>
          </a:p>
          <a:p>
            <a:pPr algn="l">
              <a:lnSpc>
                <a:spcPts val="4590"/>
              </a:lnSpc>
            </a:pPr>
            <a:endParaRPr lang="en-US" sz="3000" b="1" dirty="0">
              <a:solidFill>
                <a:srgbClr val="363636"/>
              </a:solidFill>
              <a:latin typeface="DM Sans Bold"/>
              <a:ea typeface="DM Sans Bold"/>
              <a:cs typeface="DM Sans Bold"/>
              <a:sym typeface="DM Sans Bold"/>
            </a:endParaRPr>
          </a:p>
          <a:p>
            <a:pPr marL="647700" lvl="1" indent="-323850" algn="l">
              <a:lnSpc>
                <a:spcPts val="4590"/>
              </a:lnSpc>
              <a:buFont typeface="Arial"/>
              <a:buChar char="•"/>
            </a:pPr>
            <a:r>
              <a:rPr lang="en-US" sz="3000" b="1" dirty="0">
                <a:solidFill>
                  <a:srgbClr val="363636"/>
                </a:solidFill>
                <a:latin typeface="DM Sans Bold"/>
                <a:ea typeface="DM Sans Bold"/>
                <a:cs typeface="DM Sans Bold"/>
                <a:sym typeface="DM Sans Bold"/>
              </a:rPr>
              <a:t>Communication</a:t>
            </a:r>
          </a:p>
          <a:p>
            <a:pPr marL="647700" lvl="1" indent="-323850" algn="l">
              <a:lnSpc>
                <a:spcPts val="4590"/>
              </a:lnSpc>
              <a:buFont typeface="Arial"/>
              <a:buChar char="•"/>
            </a:pPr>
            <a:endParaRPr lang="en-US" sz="3000" b="1" dirty="0">
              <a:solidFill>
                <a:srgbClr val="363636"/>
              </a:solidFill>
              <a:latin typeface="DM Sans Bold"/>
              <a:ea typeface="DM Sans Bold"/>
              <a:cs typeface="DM Sans Bold"/>
              <a:sym typeface="DM Sans Bold"/>
            </a:endParaRPr>
          </a:p>
          <a:p>
            <a:pPr marL="647700" lvl="1" indent="-323850" algn="l">
              <a:lnSpc>
                <a:spcPts val="4590"/>
              </a:lnSpc>
              <a:buFont typeface="Arial"/>
              <a:buChar char="•"/>
            </a:pPr>
            <a:r>
              <a:rPr lang="en-US" sz="3000" b="1" dirty="0">
                <a:solidFill>
                  <a:srgbClr val="363636"/>
                </a:solidFill>
                <a:latin typeface="DM Sans Bold"/>
                <a:ea typeface="DM Sans Bold"/>
                <a:cs typeface="DM Sans Bold"/>
                <a:sym typeface="DM Sans Bold"/>
              </a:rPr>
              <a:t>Activities</a:t>
            </a:r>
          </a:p>
        </p:txBody>
      </p:sp>
      <p:sp>
        <p:nvSpPr>
          <p:cNvPr id="11" name="Freeform 11"/>
          <p:cNvSpPr/>
          <p:nvPr/>
        </p:nvSpPr>
        <p:spPr>
          <a:xfrm rot="-1718158">
            <a:off x="6884122" y="3971429"/>
            <a:ext cx="1441106" cy="1331222"/>
          </a:xfrm>
          <a:custGeom>
            <a:avLst/>
            <a:gdLst/>
            <a:ahLst/>
            <a:cxnLst/>
            <a:rect l="l" t="t" r="r" b="b"/>
            <a:pathLst>
              <a:path w="1441106" h="1331222">
                <a:moveTo>
                  <a:pt x="0" y="0"/>
                </a:moveTo>
                <a:lnTo>
                  <a:pt x="1441106" y="0"/>
                </a:lnTo>
                <a:lnTo>
                  <a:pt x="1441106" y="1331222"/>
                </a:lnTo>
                <a:lnTo>
                  <a:pt x="0" y="1331222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150294">
            <a:off x="-2318787" y="-602569"/>
            <a:ext cx="7471357" cy="5202675"/>
          </a:xfrm>
          <a:custGeom>
            <a:avLst/>
            <a:gdLst/>
            <a:ahLst/>
            <a:cxnLst/>
            <a:rect l="l" t="t" r="r" b="b"/>
            <a:pathLst>
              <a:path w="7471357" h="5202675">
                <a:moveTo>
                  <a:pt x="0" y="0"/>
                </a:moveTo>
                <a:lnTo>
                  <a:pt x="7471357" y="0"/>
                </a:lnTo>
                <a:lnTo>
                  <a:pt x="7471357" y="5202675"/>
                </a:lnTo>
                <a:lnTo>
                  <a:pt x="0" y="520267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19323" b="-7092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5311888">
            <a:off x="3917013" y="-13376598"/>
            <a:ext cx="15195177" cy="15407024"/>
          </a:xfrm>
          <a:custGeom>
            <a:avLst/>
            <a:gdLst/>
            <a:ahLst/>
            <a:cxnLst/>
            <a:rect l="l" t="t" r="r" b="b"/>
            <a:pathLst>
              <a:path w="15195177" h="15407024">
                <a:moveTo>
                  <a:pt x="0" y="0"/>
                </a:moveTo>
                <a:lnTo>
                  <a:pt x="15195177" y="0"/>
                </a:lnTo>
                <a:lnTo>
                  <a:pt x="15195177" y="15407024"/>
                </a:lnTo>
                <a:lnTo>
                  <a:pt x="0" y="1540702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226382">
            <a:off x="1088099" y="1000543"/>
            <a:ext cx="5877907" cy="1467028"/>
          </a:xfrm>
          <a:custGeom>
            <a:avLst/>
            <a:gdLst/>
            <a:ahLst/>
            <a:cxnLst/>
            <a:rect l="l" t="t" r="r" b="b"/>
            <a:pathLst>
              <a:path w="5877907" h="1467028">
                <a:moveTo>
                  <a:pt x="0" y="0"/>
                </a:moveTo>
                <a:lnTo>
                  <a:pt x="5877907" y="0"/>
                </a:lnTo>
                <a:lnTo>
                  <a:pt x="5877907" y="1467027"/>
                </a:lnTo>
                <a:lnTo>
                  <a:pt x="0" y="1467027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flipH="1" flipV="1">
            <a:off x="13580393" y="5981517"/>
            <a:ext cx="7093037" cy="4939232"/>
          </a:xfrm>
          <a:custGeom>
            <a:avLst/>
            <a:gdLst/>
            <a:ahLst/>
            <a:cxnLst/>
            <a:rect l="l" t="t" r="r" b="b"/>
            <a:pathLst>
              <a:path w="7093037" h="4939232">
                <a:moveTo>
                  <a:pt x="7093037" y="4939232"/>
                </a:moveTo>
                <a:lnTo>
                  <a:pt x="0" y="4939232"/>
                </a:lnTo>
                <a:lnTo>
                  <a:pt x="0" y="0"/>
                </a:lnTo>
                <a:lnTo>
                  <a:pt x="7093037" y="0"/>
                </a:lnTo>
                <a:lnTo>
                  <a:pt x="7093037" y="4939232"/>
                </a:lnTo>
                <a:close/>
              </a:path>
            </a:pathLst>
          </a:custGeom>
          <a:blipFill>
            <a:blip r:embed="rId3"/>
            <a:stretch>
              <a:fillRect r="-19323" b="-7092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5248263">
            <a:off x="2052787" y="7142782"/>
            <a:ext cx="10097199" cy="13951225"/>
          </a:xfrm>
          <a:custGeom>
            <a:avLst/>
            <a:gdLst/>
            <a:ahLst/>
            <a:cxnLst/>
            <a:rect l="l" t="t" r="r" b="b"/>
            <a:pathLst>
              <a:path w="10097199" h="13951225">
                <a:moveTo>
                  <a:pt x="0" y="0"/>
                </a:moveTo>
                <a:lnTo>
                  <a:pt x="10097200" y="0"/>
                </a:lnTo>
                <a:lnTo>
                  <a:pt x="10097200" y="13951225"/>
                </a:lnTo>
                <a:lnTo>
                  <a:pt x="0" y="1395122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1633189">
            <a:off x="-11064392" y="1171194"/>
            <a:ext cx="12566707" cy="12297296"/>
          </a:xfrm>
          <a:custGeom>
            <a:avLst/>
            <a:gdLst/>
            <a:ahLst/>
            <a:cxnLst/>
            <a:rect l="l" t="t" r="r" b="b"/>
            <a:pathLst>
              <a:path w="12566707" h="12297296">
                <a:moveTo>
                  <a:pt x="0" y="0"/>
                </a:moveTo>
                <a:lnTo>
                  <a:pt x="12566707" y="0"/>
                </a:lnTo>
                <a:lnTo>
                  <a:pt x="12566707" y="12297296"/>
                </a:lnTo>
                <a:lnTo>
                  <a:pt x="0" y="1229729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8891239">
            <a:off x="17533907" y="-2877295"/>
            <a:ext cx="12566707" cy="12297296"/>
          </a:xfrm>
          <a:custGeom>
            <a:avLst/>
            <a:gdLst/>
            <a:ahLst/>
            <a:cxnLst/>
            <a:rect l="l" t="t" r="r" b="b"/>
            <a:pathLst>
              <a:path w="12566707" h="12297296">
                <a:moveTo>
                  <a:pt x="0" y="0"/>
                </a:moveTo>
                <a:lnTo>
                  <a:pt x="12566707" y="0"/>
                </a:lnTo>
                <a:lnTo>
                  <a:pt x="12566707" y="12297296"/>
                </a:lnTo>
                <a:lnTo>
                  <a:pt x="0" y="1229729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365646" y="2857647"/>
            <a:ext cx="4508427" cy="3003739"/>
          </a:xfrm>
          <a:custGeom>
            <a:avLst/>
            <a:gdLst/>
            <a:ahLst/>
            <a:cxnLst/>
            <a:rect l="l" t="t" r="r" b="b"/>
            <a:pathLst>
              <a:path w="4508427" h="3003739">
                <a:moveTo>
                  <a:pt x="0" y="0"/>
                </a:moveTo>
                <a:lnTo>
                  <a:pt x="4508427" y="0"/>
                </a:lnTo>
                <a:lnTo>
                  <a:pt x="4508427" y="3003740"/>
                </a:lnTo>
                <a:lnTo>
                  <a:pt x="0" y="300374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5041300" y="2857647"/>
            <a:ext cx="4505609" cy="3003739"/>
          </a:xfrm>
          <a:custGeom>
            <a:avLst/>
            <a:gdLst/>
            <a:ahLst/>
            <a:cxnLst/>
            <a:rect l="l" t="t" r="r" b="b"/>
            <a:pathLst>
              <a:path w="4505609" h="3003739">
                <a:moveTo>
                  <a:pt x="0" y="0"/>
                </a:moveTo>
                <a:lnTo>
                  <a:pt x="4505608" y="0"/>
                </a:lnTo>
                <a:lnTo>
                  <a:pt x="4505608" y="3003740"/>
                </a:lnTo>
                <a:lnTo>
                  <a:pt x="0" y="3003740"/>
                </a:lnTo>
                <a:lnTo>
                  <a:pt x="0" y="0"/>
                </a:lnTo>
                <a:close/>
              </a:path>
            </a:pathLst>
          </a:custGeom>
          <a:blipFill>
            <a:blip r:embed="rId9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>
            <a:off x="365646" y="5976939"/>
            <a:ext cx="4508427" cy="3006557"/>
          </a:xfrm>
          <a:custGeom>
            <a:avLst/>
            <a:gdLst/>
            <a:ahLst/>
            <a:cxnLst/>
            <a:rect l="l" t="t" r="r" b="b"/>
            <a:pathLst>
              <a:path w="4508427" h="3006557">
                <a:moveTo>
                  <a:pt x="0" y="0"/>
                </a:moveTo>
                <a:lnTo>
                  <a:pt x="4508427" y="0"/>
                </a:lnTo>
                <a:lnTo>
                  <a:pt x="4508427" y="3006557"/>
                </a:lnTo>
                <a:lnTo>
                  <a:pt x="0" y="3006557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>
            <a:off x="5058640" y="5976939"/>
            <a:ext cx="4488269" cy="3006557"/>
          </a:xfrm>
          <a:custGeom>
            <a:avLst/>
            <a:gdLst/>
            <a:ahLst/>
            <a:cxnLst/>
            <a:rect l="l" t="t" r="r" b="b"/>
            <a:pathLst>
              <a:path w="4488269" h="3006557">
                <a:moveTo>
                  <a:pt x="0" y="0"/>
                </a:moveTo>
                <a:lnTo>
                  <a:pt x="4488268" y="0"/>
                </a:lnTo>
                <a:lnTo>
                  <a:pt x="4488268" y="3006557"/>
                </a:lnTo>
                <a:lnTo>
                  <a:pt x="0" y="3006557"/>
                </a:lnTo>
                <a:lnTo>
                  <a:pt x="0" y="0"/>
                </a:lnTo>
                <a:close/>
              </a:path>
            </a:pathLst>
          </a:custGeom>
          <a:blipFill>
            <a:blip r:embed="rId11"/>
            <a:stretch>
              <a:fillRect b="-658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4" name="TextBox 14"/>
          <p:cNvSpPr txBox="1"/>
          <p:nvPr/>
        </p:nvSpPr>
        <p:spPr>
          <a:xfrm rot="-309420">
            <a:off x="1459270" y="1435619"/>
            <a:ext cx="5151121" cy="7558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265"/>
              </a:lnSpc>
            </a:pPr>
            <a:r>
              <a:rPr lang="en-US" sz="6343" spc="-380">
                <a:solidFill>
                  <a:srgbClr val="363636"/>
                </a:solidFill>
                <a:latin typeface="Biro Script Plus"/>
                <a:ea typeface="Biro Script Plus"/>
                <a:cs typeface="Biro Script Plus"/>
                <a:sym typeface="Biro Script Plus"/>
              </a:rPr>
              <a:t>Activity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609539" y="3419736"/>
            <a:ext cx="8270840" cy="42576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Who is the brand's target audience?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What customer need does it satisfy?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Why might customers choose it over competitors?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How does the organisation communicate its value?</a:t>
            </a:r>
          </a:p>
          <a:p>
            <a:pPr marL="647700" lvl="1" indent="-323850" algn="l">
              <a:lnSpc>
                <a:spcPts val="4200"/>
              </a:lnSpc>
              <a:buFont typeface="Arial"/>
              <a:buChar char="•"/>
            </a:pPr>
            <a:r>
              <a:rPr lang="en-US" sz="300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What could it do better?</a:t>
            </a:r>
          </a:p>
          <a:p>
            <a:pPr algn="l">
              <a:lnSpc>
                <a:spcPts val="4200"/>
              </a:lnSpc>
              <a:spcBef>
                <a:spcPct val="0"/>
              </a:spcBef>
            </a:pPr>
            <a:endParaRPr lang="en-US" sz="3000">
              <a:solidFill>
                <a:srgbClr val="363636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2940315" y="1171575"/>
            <a:ext cx="12407370" cy="12151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9187"/>
              </a:lnSpc>
              <a:spcBef>
                <a:spcPct val="0"/>
              </a:spcBef>
            </a:pPr>
            <a:r>
              <a:rPr lang="en-US" sz="8919" spc="-428">
                <a:solidFill>
                  <a:srgbClr val="B73F99"/>
                </a:solidFill>
                <a:latin typeface="Intro Rust G Base2Line"/>
                <a:ea typeface="Intro Rust G Base2Line"/>
                <a:cs typeface="Intro Rust G Base2Line"/>
                <a:sym typeface="Intro Rust G Base2Line"/>
              </a:rPr>
              <a:t>Societal Marketing</a:t>
            </a:r>
          </a:p>
        </p:txBody>
      </p:sp>
      <p:sp>
        <p:nvSpPr>
          <p:cNvPr id="4" name="Freeform 4"/>
          <p:cNvSpPr/>
          <p:nvPr/>
        </p:nvSpPr>
        <p:spPr>
          <a:xfrm rot="-226596">
            <a:off x="-2285262" y="-926530"/>
            <a:ext cx="7737096" cy="5387722"/>
          </a:xfrm>
          <a:custGeom>
            <a:avLst/>
            <a:gdLst/>
            <a:ahLst/>
            <a:cxnLst/>
            <a:rect l="l" t="t" r="r" b="b"/>
            <a:pathLst>
              <a:path w="7737096" h="5387722">
                <a:moveTo>
                  <a:pt x="0" y="0"/>
                </a:moveTo>
                <a:lnTo>
                  <a:pt x="7737096" y="0"/>
                </a:lnTo>
                <a:lnTo>
                  <a:pt x="7737096" y="5387722"/>
                </a:lnTo>
                <a:lnTo>
                  <a:pt x="0" y="538772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r="-19323" b="-7092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1181502">
            <a:off x="15534338" y="3975191"/>
            <a:ext cx="8466528" cy="7720611"/>
          </a:xfrm>
          <a:custGeom>
            <a:avLst/>
            <a:gdLst/>
            <a:ahLst/>
            <a:cxnLst/>
            <a:rect l="l" t="t" r="r" b="b"/>
            <a:pathLst>
              <a:path w="8466528" h="7720611">
                <a:moveTo>
                  <a:pt x="0" y="0"/>
                </a:moveTo>
                <a:lnTo>
                  <a:pt x="8466528" y="0"/>
                </a:lnTo>
                <a:lnTo>
                  <a:pt x="8466528" y="7720612"/>
                </a:lnTo>
                <a:lnTo>
                  <a:pt x="0" y="772061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-518" t="-9954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9603847">
            <a:off x="10512006" y="-6645551"/>
            <a:ext cx="10705171" cy="8229600"/>
          </a:xfrm>
          <a:custGeom>
            <a:avLst/>
            <a:gdLst/>
            <a:ahLst/>
            <a:cxnLst/>
            <a:rect l="l" t="t" r="r" b="b"/>
            <a:pathLst>
              <a:path w="10705171" h="8229600">
                <a:moveTo>
                  <a:pt x="0" y="0"/>
                </a:moveTo>
                <a:lnTo>
                  <a:pt x="10705171" y="0"/>
                </a:lnTo>
                <a:lnTo>
                  <a:pt x="1070517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1676475">
            <a:off x="-5491420" y="8513167"/>
            <a:ext cx="10705171" cy="8229600"/>
          </a:xfrm>
          <a:custGeom>
            <a:avLst/>
            <a:gdLst/>
            <a:ahLst/>
            <a:cxnLst/>
            <a:rect l="l" t="t" r="r" b="b"/>
            <a:pathLst>
              <a:path w="10705171" h="8229600">
                <a:moveTo>
                  <a:pt x="0" y="0"/>
                </a:moveTo>
                <a:lnTo>
                  <a:pt x="10705171" y="0"/>
                </a:lnTo>
                <a:lnTo>
                  <a:pt x="10705171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3623414" y="1851784"/>
            <a:ext cx="4214026" cy="4633011"/>
          </a:xfrm>
          <a:custGeom>
            <a:avLst/>
            <a:gdLst/>
            <a:ahLst/>
            <a:cxnLst/>
            <a:rect l="l" t="t" r="r" b="b"/>
            <a:pathLst>
              <a:path w="4214026" h="4633011">
                <a:moveTo>
                  <a:pt x="0" y="0"/>
                </a:moveTo>
                <a:lnTo>
                  <a:pt x="4214027" y="0"/>
                </a:lnTo>
                <a:lnTo>
                  <a:pt x="4214027" y="4633011"/>
                </a:lnTo>
                <a:lnTo>
                  <a:pt x="0" y="463301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14425243" y="6484795"/>
            <a:ext cx="2878697" cy="2669542"/>
          </a:xfrm>
          <a:custGeom>
            <a:avLst/>
            <a:gdLst/>
            <a:ahLst/>
            <a:cxnLst/>
            <a:rect l="l" t="t" r="r" b="b"/>
            <a:pathLst>
              <a:path w="2878697" h="2669542">
                <a:moveTo>
                  <a:pt x="0" y="0"/>
                </a:moveTo>
                <a:lnTo>
                  <a:pt x="2878697" y="0"/>
                </a:lnTo>
                <a:lnTo>
                  <a:pt x="2878697" y="2669542"/>
                </a:lnTo>
                <a:lnTo>
                  <a:pt x="0" y="2669542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3263790" y="2774508"/>
            <a:ext cx="9248749" cy="6165832"/>
          </a:xfrm>
          <a:custGeom>
            <a:avLst/>
            <a:gdLst/>
            <a:ahLst/>
            <a:cxnLst/>
            <a:rect l="l" t="t" r="r" b="b"/>
            <a:pathLst>
              <a:path w="9248749" h="6165832">
                <a:moveTo>
                  <a:pt x="0" y="0"/>
                </a:moveTo>
                <a:lnTo>
                  <a:pt x="9248748" y="0"/>
                </a:lnTo>
                <a:lnTo>
                  <a:pt x="9248748" y="6165833"/>
                </a:lnTo>
                <a:lnTo>
                  <a:pt x="0" y="6165833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3263790" y="2250633"/>
            <a:ext cx="10172402" cy="523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The societal marketing concept considers three interests: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081919" y="208924"/>
            <a:ext cx="5545863" cy="100463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505"/>
              </a:lnSpc>
              <a:spcBef>
                <a:spcPct val="0"/>
              </a:spcBef>
            </a:pPr>
            <a:r>
              <a:rPr lang="en-US" sz="7286" spc="-349">
                <a:solidFill>
                  <a:srgbClr val="363636"/>
                </a:solidFill>
                <a:latin typeface="Biro Script Plus"/>
                <a:ea typeface="Biro Script Plus"/>
                <a:cs typeface="Biro Script Plus"/>
                <a:sym typeface="Biro Script Plus"/>
              </a:rPr>
              <a:t>What is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9769" y="8696325"/>
            <a:ext cx="14077677" cy="1057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  <a:spcBef>
                <a:spcPct val="0"/>
              </a:spcBef>
            </a:pPr>
            <a:r>
              <a:rPr lang="en-US" sz="3000">
                <a:solidFill>
                  <a:srgbClr val="363636"/>
                </a:solidFill>
                <a:latin typeface="DM Sans"/>
                <a:ea typeface="DM Sans"/>
                <a:cs typeface="DM Sans"/>
                <a:sym typeface="DM Sans"/>
              </a:rPr>
              <a:t>How can organisations satisfy customers and remain viable without disregarding their wider impact?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9259" b="-925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685697" y="2300685"/>
            <a:ext cx="7419399" cy="7378929"/>
          </a:xfrm>
          <a:custGeom>
            <a:avLst/>
            <a:gdLst/>
            <a:ahLst/>
            <a:cxnLst/>
            <a:rect l="l" t="t" r="r" b="b"/>
            <a:pathLst>
              <a:path w="7419399" h="7378929">
                <a:moveTo>
                  <a:pt x="0" y="0"/>
                </a:moveTo>
                <a:lnTo>
                  <a:pt x="7419398" y="0"/>
                </a:lnTo>
                <a:lnTo>
                  <a:pt x="7419398" y="7378929"/>
                </a:lnTo>
                <a:lnTo>
                  <a:pt x="0" y="737892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68879" flipH="1">
            <a:off x="6840582" y="822710"/>
            <a:ext cx="10705171" cy="8229600"/>
          </a:xfrm>
          <a:custGeom>
            <a:avLst/>
            <a:gdLst/>
            <a:ahLst/>
            <a:cxnLst/>
            <a:rect l="l" t="t" r="r" b="b"/>
            <a:pathLst>
              <a:path w="10705171" h="8229600">
                <a:moveTo>
                  <a:pt x="10705171" y="0"/>
                </a:moveTo>
                <a:lnTo>
                  <a:pt x="0" y="0"/>
                </a:lnTo>
                <a:lnTo>
                  <a:pt x="0" y="8229600"/>
                </a:lnTo>
                <a:lnTo>
                  <a:pt x="10705171" y="8229600"/>
                </a:lnTo>
                <a:lnTo>
                  <a:pt x="10705171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 rot="-230796">
            <a:off x="6621982" y="2010992"/>
            <a:ext cx="13198353" cy="15399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977"/>
              </a:lnSpc>
            </a:pPr>
            <a:r>
              <a:rPr lang="en-US" sz="5803" spc="-452">
                <a:solidFill>
                  <a:srgbClr val="3F3C3B"/>
                </a:solidFill>
                <a:latin typeface="Intro Rust G Base2Line"/>
                <a:ea typeface="Intro Rust G Base2Line"/>
                <a:cs typeface="Intro Rust G Base2Line"/>
                <a:sym typeface="Intro Rust G Base2Line"/>
              </a:rPr>
              <a:t>Societal Maketing </a:t>
            </a:r>
          </a:p>
          <a:p>
            <a:pPr marL="0" lvl="0" indent="0" algn="ctr">
              <a:lnSpc>
                <a:spcPts val="5977"/>
              </a:lnSpc>
              <a:spcBef>
                <a:spcPct val="0"/>
              </a:spcBef>
            </a:pPr>
            <a:r>
              <a:rPr lang="en-US" sz="5803" spc="-452">
                <a:solidFill>
                  <a:srgbClr val="3F3C3B"/>
                </a:solidFill>
                <a:latin typeface="Intro Rust G Base2Line"/>
                <a:ea typeface="Intro Rust G Base2Line"/>
                <a:cs typeface="Intro Rust G Base2Line"/>
                <a:sym typeface="Intro Rust G Base2Line"/>
              </a:rPr>
              <a:t>Concept</a:t>
            </a:r>
          </a:p>
        </p:txBody>
      </p:sp>
      <p:sp>
        <p:nvSpPr>
          <p:cNvPr id="6" name="Freeform 6"/>
          <p:cNvSpPr/>
          <p:nvPr/>
        </p:nvSpPr>
        <p:spPr>
          <a:xfrm rot="2700000">
            <a:off x="-5254653" y="-10245431"/>
            <a:ext cx="12566707" cy="12297296"/>
          </a:xfrm>
          <a:custGeom>
            <a:avLst/>
            <a:gdLst/>
            <a:ahLst/>
            <a:cxnLst/>
            <a:rect l="l" t="t" r="r" b="b"/>
            <a:pathLst>
              <a:path w="12566707" h="12297296">
                <a:moveTo>
                  <a:pt x="0" y="0"/>
                </a:moveTo>
                <a:lnTo>
                  <a:pt x="12566706" y="0"/>
                </a:lnTo>
                <a:lnTo>
                  <a:pt x="12566706" y="12297296"/>
                </a:lnTo>
                <a:lnTo>
                  <a:pt x="0" y="12297296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790886">
            <a:off x="15323286" y="838587"/>
            <a:ext cx="2178409" cy="2012305"/>
          </a:xfrm>
          <a:custGeom>
            <a:avLst/>
            <a:gdLst/>
            <a:ahLst/>
            <a:cxnLst/>
            <a:rect l="l" t="t" r="r" b="b"/>
            <a:pathLst>
              <a:path w="2178409" h="2012305">
                <a:moveTo>
                  <a:pt x="0" y="0"/>
                </a:moveTo>
                <a:lnTo>
                  <a:pt x="2178409" y="0"/>
                </a:lnTo>
                <a:lnTo>
                  <a:pt x="2178409" y="2012306"/>
                </a:lnTo>
                <a:lnTo>
                  <a:pt x="0" y="201230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70774" y="654650"/>
            <a:ext cx="9073226" cy="9024964"/>
          </a:xfrm>
          <a:custGeom>
            <a:avLst/>
            <a:gdLst/>
            <a:ahLst/>
            <a:cxnLst/>
            <a:rect l="l" t="t" r="r" b="b"/>
            <a:pathLst>
              <a:path w="9073226" h="9024964">
                <a:moveTo>
                  <a:pt x="0" y="0"/>
                </a:moveTo>
                <a:lnTo>
                  <a:pt x="9073226" y="0"/>
                </a:lnTo>
                <a:lnTo>
                  <a:pt x="9073226" y="9024964"/>
                </a:lnTo>
                <a:lnTo>
                  <a:pt x="0" y="9024964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153951" y="3761909"/>
            <a:ext cx="6850360" cy="37242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3F3C3B"/>
                </a:solidFill>
                <a:latin typeface="DM Sans"/>
                <a:ea typeface="DM Sans"/>
                <a:cs typeface="DM Sans"/>
                <a:sym typeface="DM Sans"/>
              </a:rPr>
              <a:t>• Discuss a company/organisation that you think truly demonstrates the Societal Marketing Concept</a:t>
            </a:r>
          </a:p>
          <a:p>
            <a:pPr algn="ctr">
              <a:lnSpc>
                <a:spcPts val="4200"/>
              </a:lnSpc>
            </a:pPr>
            <a:endParaRPr lang="en-US" sz="3000">
              <a:solidFill>
                <a:srgbClr val="3F3C3B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algn="ctr">
              <a:lnSpc>
                <a:spcPts val="4200"/>
              </a:lnSpc>
            </a:pPr>
            <a:r>
              <a:rPr lang="en-US" sz="3000">
                <a:solidFill>
                  <a:srgbClr val="3F3C3B"/>
                </a:solidFill>
                <a:latin typeface="DM Sans"/>
                <a:ea typeface="DM Sans"/>
                <a:cs typeface="DM Sans"/>
                <a:sym typeface="DM Sans"/>
              </a:rPr>
              <a:t>• Be prepared to feedback your choice and justification for your choice. </a:t>
            </a:r>
          </a:p>
          <a:p>
            <a:pPr algn="ctr">
              <a:lnSpc>
                <a:spcPts val="4200"/>
              </a:lnSpc>
              <a:spcBef>
                <a:spcPct val="0"/>
              </a:spcBef>
            </a:pPr>
            <a:endParaRPr lang="en-US" sz="3000">
              <a:solidFill>
                <a:srgbClr val="3F3C3B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9259" b="-925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TextBox 3"/>
          <p:cNvSpPr txBox="1"/>
          <p:nvPr/>
        </p:nvSpPr>
        <p:spPr>
          <a:xfrm>
            <a:off x="-199430" y="767286"/>
            <a:ext cx="18170443" cy="8242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809"/>
              </a:lnSpc>
            </a:pPr>
            <a:r>
              <a:rPr lang="en-US" sz="6999" spc="-419">
                <a:solidFill>
                  <a:srgbClr val="B73F99"/>
                </a:solidFill>
                <a:latin typeface="Intro Rust G Base2Line"/>
                <a:ea typeface="Intro Rust G Base2Line"/>
                <a:cs typeface="Intro Rust G Base2Line"/>
                <a:sym typeface="Intro Rust G Base2Line"/>
              </a:rPr>
              <a:t>so, What is Marketing?</a:t>
            </a:r>
          </a:p>
        </p:txBody>
      </p:sp>
      <p:sp>
        <p:nvSpPr>
          <p:cNvPr id="4" name="Freeform 4"/>
          <p:cNvSpPr/>
          <p:nvPr/>
        </p:nvSpPr>
        <p:spPr>
          <a:xfrm rot="150294">
            <a:off x="-2244095" y="-2029262"/>
            <a:ext cx="7471357" cy="5202675"/>
          </a:xfrm>
          <a:custGeom>
            <a:avLst/>
            <a:gdLst/>
            <a:ahLst/>
            <a:cxnLst/>
            <a:rect l="l" t="t" r="r" b="b"/>
            <a:pathLst>
              <a:path w="7471357" h="5202675">
                <a:moveTo>
                  <a:pt x="0" y="0"/>
                </a:moveTo>
                <a:lnTo>
                  <a:pt x="7471357" y="0"/>
                </a:lnTo>
                <a:lnTo>
                  <a:pt x="7471357" y="5202675"/>
                </a:lnTo>
                <a:lnTo>
                  <a:pt x="0" y="520267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r="-19323" b="-7092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5311888">
            <a:off x="5795917" y="-14173290"/>
            <a:ext cx="15195177" cy="15407024"/>
          </a:xfrm>
          <a:custGeom>
            <a:avLst/>
            <a:gdLst/>
            <a:ahLst/>
            <a:cxnLst/>
            <a:rect l="l" t="t" r="r" b="b"/>
            <a:pathLst>
              <a:path w="15195177" h="15407024">
                <a:moveTo>
                  <a:pt x="0" y="0"/>
                </a:moveTo>
                <a:lnTo>
                  <a:pt x="15195178" y="0"/>
                </a:lnTo>
                <a:lnTo>
                  <a:pt x="15195178" y="15407024"/>
                </a:lnTo>
                <a:lnTo>
                  <a:pt x="0" y="1540702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flipH="1" flipV="1">
            <a:off x="13329873" y="6498216"/>
            <a:ext cx="7093037" cy="4939232"/>
          </a:xfrm>
          <a:custGeom>
            <a:avLst/>
            <a:gdLst/>
            <a:ahLst/>
            <a:cxnLst/>
            <a:rect l="l" t="t" r="r" b="b"/>
            <a:pathLst>
              <a:path w="7093037" h="4939232">
                <a:moveTo>
                  <a:pt x="7093037" y="4939232"/>
                </a:moveTo>
                <a:lnTo>
                  <a:pt x="0" y="4939232"/>
                </a:lnTo>
                <a:lnTo>
                  <a:pt x="0" y="0"/>
                </a:lnTo>
                <a:lnTo>
                  <a:pt x="7093037" y="0"/>
                </a:lnTo>
                <a:lnTo>
                  <a:pt x="7093037" y="4939232"/>
                </a:lnTo>
                <a:close/>
              </a:path>
            </a:pathLst>
          </a:custGeom>
          <a:blipFill>
            <a:blip r:embed="rId4"/>
            <a:stretch>
              <a:fillRect r="-19323" b="-7092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5248263">
            <a:off x="2052787" y="7142782"/>
            <a:ext cx="10097199" cy="13951225"/>
          </a:xfrm>
          <a:custGeom>
            <a:avLst/>
            <a:gdLst/>
            <a:ahLst/>
            <a:cxnLst/>
            <a:rect l="l" t="t" r="r" b="b"/>
            <a:pathLst>
              <a:path w="10097199" h="13951225">
                <a:moveTo>
                  <a:pt x="0" y="0"/>
                </a:moveTo>
                <a:lnTo>
                  <a:pt x="10097200" y="0"/>
                </a:lnTo>
                <a:lnTo>
                  <a:pt x="10097200" y="13951225"/>
                </a:lnTo>
                <a:lnTo>
                  <a:pt x="0" y="1395122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1633189">
            <a:off x="-11064392" y="1171194"/>
            <a:ext cx="12566707" cy="12297296"/>
          </a:xfrm>
          <a:custGeom>
            <a:avLst/>
            <a:gdLst/>
            <a:ahLst/>
            <a:cxnLst/>
            <a:rect l="l" t="t" r="r" b="b"/>
            <a:pathLst>
              <a:path w="12566707" h="12297296">
                <a:moveTo>
                  <a:pt x="0" y="0"/>
                </a:moveTo>
                <a:lnTo>
                  <a:pt x="12566707" y="0"/>
                </a:lnTo>
                <a:lnTo>
                  <a:pt x="12566707" y="12297296"/>
                </a:lnTo>
                <a:lnTo>
                  <a:pt x="0" y="1229729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8891239">
            <a:off x="17533907" y="-2877295"/>
            <a:ext cx="12566707" cy="12297296"/>
          </a:xfrm>
          <a:custGeom>
            <a:avLst/>
            <a:gdLst/>
            <a:ahLst/>
            <a:cxnLst/>
            <a:rect l="l" t="t" r="r" b="b"/>
            <a:pathLst>
              <a:path w="12566707" h="12297296">
                <a:moveTo>
                  <a:pt x="0" y="0"/>
                </a:moveTo>
                <a:lnTo>
                  <a:pt x="12566707" y="0"/>
                </a:lnTo>
                <a:lnTo>
                  <a:pt x="12566707" y="12297296"/>
                </a:lnTo>
                <a:lnTo>
                  <a:pt x="0" y="1229729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>
            <a:off x="1588434" y="1487482"/>
            <a:ext cx="14688199" cy="7702124"/>
          </a:xfrm>
          <a:custGeom>
            <a:avLst/>
            <a:gdLst/>
            <a:ahLst/>
            <a:cxnLst/>
            <a:rect l="l" t="t" r="r" b="b"/>
            <a:pathLst>
              <a:path w="14688199" h="7702124">
                <a:moveTo>
                  <a:pt x="0" y="0"/>
                </a:moveTo>
                <a:lnTo>
                  <a:pt x="14688199" y="0"/>
                </a:lnTo>
                <a:lnTo>
                  <a:pt x="14688199" y="7702125"/>
                </a:lnTo>
                <a:lnTo>
                  <a:pt x="0" y="7702125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259" b="-9259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226382">
            <a:off x="8409080" y="1943284"/>
            <a:ext cx="6596141" cy="2544016"/>
          </a:xfrm>
          <a:custGeom>
            <a:avLst/>
            <a:gdLst/>
            <a:ahLst/>
            <a:cxnLst/>
            <a:rect l="l" t="t" r="r" b="b"/>
            <a:pathLst>
              <a:path w="5877907" h="1467028">
                <a:moveTo>
                  <a:pt x="0" y="0"/>
                </a:moveTo>
                <a:lnTo>
                  <a:pt x="5877907" y="0"/>
                </a:lnTo>
                <a:lnTo>
                  <a:pt x="5877907" y="1467028"/>
                </a:lnTo>
                <a:lnTo>
                  <a:pt x="0" y="146702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TextBox 4"/>
          <p:cNvSpPr txBox="1"/>
          <p:nvPr/>
        </p:nvSpPr>
        <p:spPr>
          <a:xfrm rot="-309420">
            <a:off x="7697288" y="2560311"/>
            <a:ext cx="7218894" cy="200266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378"/>
              </a:lnSpc>
            </a:pPr>
            <a:r>
              <a:rPr lang="en-US" sz="8889" spc="-533" dirty="0">
                <a:solidFill>
                  <a:srgbClr val="363636"/>
                </a:solidFill>
                <a:latin typeface="Biro Script Plus"/>
                <a:ea typeface="Biro Script Plus"/>
                <a:cs typeface="Biro Script Plus"/>
                <a:sym typeface="Biro Script Plus"/>
              </a:rPr>
              <a:t>The Marketing Audit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8036" y="2268974"/>
            <a:ext cx="7762834" cy="12361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704"/>
              </a:lnSpc>
            </a:pPr>
            <a:r>
              <a:rPr lang="en-US" sz="10487" spc="-629">
                <a:solidFill>
                  <a:srgbClr val="B73F99"/>
                </a:solidFill>
                <a:latin typeface="Intro Rust G Base2Line"/>
                <a:ea typeface="Intro Rust G Base2Line"/>
                <a:cs typeface="Intro Rust G Base2Line"/>
                <a:sym typeface="Intro Rust G Base2Line"/>
              </a:rPr>
              <a:t>Next Week</a:t>
            </a:r>
          </a:p>
        </p:txBody>
      </p:sp>
      <p:sp>
        <p:nvSpPr>
          <p:cNvPr id="6" name="Freeform 6"/>
          <p:cNvSpPr/>
          <p:nvPr/>
        </p:nvSpPr>
        <p:spPr>
          <a:xfrm rot="150294">
            <a:off x="-2291067" y="-917577"/>
            <a:ext cx="7471357" cy="5202675"/>
          </a:xfrm>
          <a:custGeom>
            <a:avLst/>
            <a:gdLst/>
            <a:ahLst/>
            <a:cxnLst/>
            <a:rect l="l" t="t" r="r" b="b"/>
            <a:pathLst>
              <a:path w="7471357" h="5202675">
                <a:moveTo>
                  <a:pt x="0" y="0"/>
                </a:moveTo>
                <a:lnTo>
                  <a:pt x="7471357" y="0"/>
                </a:lnTo>
                <a:lnTo>
                  <a:pt x="7471357" y="5202675"/>
                </a:lnTo>
                <a:lnTo>
                  <a:pt x="0" y="5202675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r="-19323" b="-7092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5311888">
            <a:off x="3917013" y="-13359098"/>
            <a:ext cx="15195177" cy="15407024"/>
          </a:xfrm>
          <a:custGeom>
            <a:avLst/>
            <a:gdLst/>
            <a:ahLst/>
            <a:cxnLst/>
            <a:rect l="l" t="t" r="r" b="b"/>
            <a:pathLst>
              <a:path w="15195177" h="15407024">
                <a:moveTo>
                  <a:pt x="0" y="0"/>
                </a:moveTo>
                <a:lnTo>
                  <a:pt x="15195177" y="0"/>
                </a:lnTo>
                <a:lnTo>
                  <a:pt x="15195177" y="15407024"/>
                </a:lnTo>
                <a:lnTo>
                  <a:pt x="0" y="15407024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flipH="1" flipV="1">
            <a:off x="13580393" y="5981517"/>
            <a:ext cx="7093037" cy="4939232"/>
          </a:xfrm>
          <a:custGeom>
            <a:avLst/>
            <a:gdLst/>
            <a:ahLst/>
            <a:cxnLst/>
            <a:rect l="l" t="t" r="r" b="b"/>
            <a:pathLst>
              <a:path w="7093037" h="4939232">
                <a:moveTo>
                  <a:pt x="7093037" y="4939232"/>
                </a:moveTo>
                <a:lnTo>
                  <a:pt x="0" y="4939232"/>
                </a:lnTo>
                <a:lnTo>
                  <a:pt x="0" y="0"/>
                </a:lnTo>
                <a:lnTo>
                  <a:pt x="7093037" y="0"/>
                </a:lnTo>
                <a:lnTo>
                  <a:pt x="7093037" y="4939232"/>
                </a:lnTo>
                <a:close/>
              </a:path>
            </a:pathLst>
          </a:custGeom>
          <a:blipFill>
            <a:blip r:embed="rId4"/>
            <a:stretch>
              <a:fillRect r="-19323" b="-70927"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5248263">
            <a:off x="2052787" y="7142782"/>
            <a:ext cx="10097199" cy="13951225"/>
          </a:xfrm>
          <a:custGeom>
            <a:avLst/>
            <a:gdLst/>
            <a:ahLst/>
            <a:cxnLst/>
            <a:rect l="l" t="t" r="r" b="b"/>
            <a:pathLst>
              <a:path w="10097199" h="13951225">
                <a:moveTo>
                  <a:pt x="0" y="0"/>
                </a:moveTo>
                <a:lnTo>
                  <a:pt x="10097200" y="0"/>
                </a:lnTo>
                <a:lnTo>
                  <a:pt x="10097200" y="13951225"/>
                </a:lnTo>
                <a:lnTo>
                  <a:pt x="0" y="13951225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rot="-1633189">
            <a:off x="-11064392" y="1171194"/>
            <a:ext cx="12566707" cy="12297296"/>
          </a:xfrm>
          <a:custGeom>
            <a:avLst/>
            <a:gdLst/>
            <a:ahLst/>
            <a:cxnLst/>
            <a:rect l="l" t="t" r="r" b="b"/>
            <a:pathLst>
              <a:path w="12566707" h="12297296">
                <a:moveTo>
                  <a:pt x="0" y="0"/>
                </a:moveTo>
                <a:lnTo>
                  <a:pt x="12566707" y="0"/>
                </a:lnTo>
                <a:lnTo>
                  <a:pt x="12566707" y="12297296"/>
                </a:lnTo>
                <a:lnTo>
                  <a:pt x="0" y="1229729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8891239">
            <a:off x="17533907" y="-2877295"/>
            <a:ext cx="12566707" cy="12297296"/>
          </a:xfrm>
          <a:custGeom>
            <a:avLst/>
            <a:gdLst/>
            <a:ahLst/>
            <a:cxnLst/>
            <a:rect l="l" t="t" r="r" b="b"/>
            <a:pathLst>
              <a:path w="12566707" h="12297296">
                <a:moveTo>
                  <a:pt x="0" y="0"/>
                </a:moveTo>
                <a:lnTo>
                  <a:pt x="12566707" y="0"/>
                </a:lnTo>
                <a:lnTo>
                  <a:pt x="12566707" y="12297296"/>
                </a:lnTo>
                <a:lnTo>
                  <a:pt x="0" y="1229729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1685189" y="5405029"/>
            <a:ext cx="9211411" cy="137626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517"/>
              </a:lnSpc>
            </a:pPr>
            <a:r>
              <a:rPr lang="en-US" sz="3941" dirty="0">
                <a:solidFill>
                  <a:srgbClr val="3F3C3B"/>
                </a:solidFill>
                <a:latin typeface="Intro Rust G Base2Line"/>
                <a:ea typeface="Intro Rust G Base2Line"/>
                <a:cs typeface="Intro Rust G Base2Line"/>
                <a:sym typeface="Intro Rust G Base2Line"/>
              </a:rPr>
              <a:t>Ffion Cumberpatch</a:t>
            </a:r>
          </a:p>
          <a:p>
            <a:pPr algn="l">
              <a:lnSpc>
                <a:spcPts val="5517"/>
              </a:lnSpc>
            </a:pPr>
            <a:r>
              <a:rPr lang="en-US" sz="3941" dirty="0">
                <a:solidFill>
                  <a:srgbClr val="3F3C3B"/>
                </a:solidFill>
                <a:latin typeface="Intro Rust G Base2Line"/>
                <a:ea typeface="Intro Rust G Base2Line"/>
                <a:cs typeface="Intro Rust G Base2Line"/>
                <a:sym typeface="Intro Rust G Base2Line"/>
              </a:rPr>
              <a:t>f.cumberpatch@uwtsd.ac.uk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550</TotalTime>
  <Words>1035</Words>
  <Application>Microsoft Office PowerPoint</Application>
  <PresentationFormat>Custom</PresentationFormat>
  <Paragraphs>167</Paragraphs>
  <Slides>25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5" baseType="lpstr">
      <vt:lpstr>DM Sans Bold</vt:lpstr>
      <vt:lpstr>Open Sans</vt:lpstr>
      <vt:lpstr>Arial</vt:lpstr>
      <vt:lpstr>Biro Script Plus Bold</vt:lpstr>
      <vt:lpstr>DM Sans Bold Italics</vt:lpstr>
      <vt:lpstr>Intro Rust G Base2Line</vt:lpstr>
      <vt:lpstr>Biro Script Plus</vt:lpstr>
      <vt:lpstr>Calibri</vt:lpstr>
      <vt:lpstr>DM Sans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1 - Marketing</dc:title>
  <cp:lastModifiedBy>Ffion Cumberpatch</cp:lastModifiedBy>
  <cp:revision>4</cp:revision>
  <dcterms:created xsi:type="dcterms:W3CDTF">2006-08-16T00:00:00Z</dcterms:created>
  <dcterms:modified xsi:type="dcterms:W3CDTF">2026-10-02T08:21:46Z</dcterms:modified>
  <dc:identifier>DAHWN20fNq8</dc:identifier>
</cp:coreProperties>
</file>