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7A8FEC-2C69-4E8F-BAC4-3C0EC693BBAB}" v="2600" dt="2025-11-09T22:41:38.579"/>
    <p1510:client id="{9F7F2281-72CC-4661-BEC6-5A3791014F91}" v="403" dt="2025-11-09T23:13:46.7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09/11/2025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091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120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185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12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555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714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00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916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388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731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136118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5944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66711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700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7549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05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670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source=web&amp;rct=j&amp;url=https://www.cipd.org/uk/knowledge/factsheets/pestle-analysis-factsheet/&amp;ved=2ahUKEwijrLqZhuaQAxV5VUEAHZr5AvkQy_kOegYIAQgGEAE&amp;opi=89978449&amp;cd&amp;psig=AOvVaw1mjdw6dt6UUblNOYKEqXI3&amp;ust=1762811361829000" TargetMode="External"/><Relationship Id="rId2" Type="http://schemas.openxmlformats.org/officeDocument/2006/relationships/hyperlink" Target="https://revistas.ufpr.br/atoz/article/download/84324/51560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google.com/url?sa=i&amp;source=web&amp;rct=j&amp;url=https://blog.oxfordcollegeofmarketing.com/tag/pestel-analysis/&amp;ved=2ahUKEwijrLqZhuaQAxV5VUEAHZr5AvkQy_kOegYIAQgGEAM&amp;opi=89978449&amp;cd&amp;psig=AOvVaw1mjdw6dt6UUblNOYKEqXI3&amp;ust=1762811361829000" TargetMode="External"/><Relationship Id="rId4" Type="http://schemas.openxmlformats.org/officeDocument/2006/relationships/hyperlink" Target="https://asq.org/quality-resources/fishbone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0969" y="635183"/>
            <a:ext cx="10076637" cy="5148273"/>
          </a:xfrm>
        </p:spPr>
        <p:txBody>
          <a:bodyPr>
            <a:normAutofit/>
          </a:bodyPr>
          <a:lstStyle/>
          <a:p>
            <a:r>
              <a:rPr lang="en-GB" sz="4000" i="1" dirty="0">
                <a:solidFill>
                  <a:srgbClr val="002060"/>
                </a:solidFill>
                <a:latin typeface="A"/>
              </a:rPr>
              <a:t>MODULE NAME</a:t>
            </a:r>
            <a:r>
              <a:rPr lang="en-GB" sz="4000" i="1" dirty="0">
                <a:solidFill>
                  <a:schemeClr val="tx1"/>
                </a:solidFill>
                <a:latin typeface="A"/>
              </a:rPr>
              <a:t>:</a:t>
            </a:r>
            <a:r>
              <a:rPr lang="en-GB" sz="4000" b="1" i="1" dirty="0">
                <a:solidFill>
                  <a:schemeClr val="tx1"/>
                </a:solidFill>
                <a:latin typeface="A"/>
              </a:rPr>
              <a:t>   </a:t>
            </a:r>
            <a:r>
              <a:rPr lang="en-GB" sz="4000" dirty="0">
                <a:solidFill>
                  <a:schemeClr val="tx1"/>
                </a:solidFill>
                <a:latin typeface="A"/>
              </a:rPr>
              <a:t>Problem Solving making</a:t>
            </a:r>
            <a:br>
              <a:rPr lang="en-GB" sz="4000" i="1" dirty="0">
                <a:latin typeface="A"/>
              </a:rPr>
            </a:br>
            <a:r>
              <a:rPr lang="en-GB" sz="4000" i="1" dirty="0">
                <a:solidFill>
                  <a:srgbClr val="002060"/>
                </a:solidFill>
                <a:latin typeface="A"/>
              </a:rPr>
              <a:t>MODULE CODE:</a:t>
            </a:r>
            <a:r>
              <a:rPr lang="en-GB" sz="4000" b="1" i="1" dirty="0">
                <a:solidFill>
                  <a:schemeClr val="tx1"/>
                </a:solidFill>
                <a:latin typeface="A"/>
              </a:rPr>
              <a:t>   </a:t>
            </a:r>
            <a:r>
              <a:rPr lang="en-GB" sz="4000" dirty="0">
                <a:solidFill>
                  <a:schemeClr val="tx1"/>
                </a:solidFill>
                <a:latin typeface="A"/>
              </a:rPr>
              <a:t>LCLM4004</a:t>
            </a:r>
            <a:br>
              <a:rPr lang="en-GB" sz="4000" dirty="0">
                <a:latin typeface="A"/>
              </a:rPr>
            </a:br>
            <a:r>
              <a:rPr lang="en-GB" sz="4000" i="1" dirty="0">
                <a:solidFill>
                  <a:srgbClr val="002060"/>
                </a:solidFill>
                <a:latin typeface="A"/>
              </a:rPr>
              <a:t>STUDENT NAME</a:t>
            </a:r>
            <a:r>
              <a:rPr lang="en-GB" sz="4000" b="1" i="1" dirty="0">
                <a:solidFill>
                  <a:schemeClr val="tx1"/>
                </a:solidFill>
                <a:latin typeface="A"/>
              </a:rPr>
              <a:t>: </a:t>
            </a:r>
            <a:r>
              <a:rPr lang="en-GB" sz="4000" dirty="0">
                <a:solidFill>
                  <a:schemeClr val="tx1"/>
                </a:solidFill>
                <a:latin typeface="A"/>
              </a:rPr>
              <a:t>Edwin Daniel Estuardo                                                Hernandez Cojulun</a:t>
            </a:r>
            <a:br>
              <a:rPr lang="en-GB" sz="4000" dirty="0">
                <a:latin typeface="A"/>
              </a:rPr>
            </a:br>
            <a:r>
              <a:rPr lang="en-GB" sz="4000" i="1" dirty="0">
                <a:solidFill>
                  <a:srgbClr val="002060"/>
                </a:solidFill>
                <a:latin typeface="A"/>
              </a:rPr>
              <a:t>STUDENT ID:</a:t>
            </a:r>
            <a:r>
              <a:rPr lang="en-GB" sz="4000" b="1" i="1" dirty="0">
                <a:solidFill>
                  <a:schemeClr val="tx1"/>
                </a:solidFill>
                <a:latin typeface="A"/>
              </a:rPr>
              <a:t>        </a:t>
            </a:r>
            <a:r>
              <a:rPr lang="en-GB" sz="4000" dirty="0">
                <a:solidFill>
                  <a:schemeClr val="tx1"/>
                </a:solidFill>
                <a:latin typeface="A"/>
              </a:rPr>
              <a:t>2435217</a:t>
            </a:r>
            <a:br>
              <a:rPr lang="en-GB" sz="4000" b="1" i="1" dirty="0">
                <a:latin typeface="A"/>
              </a:rPr>
            </a:br>
            <a:r>
              <a:rPr lang="en-GB" sz="4000" i="1" dirty="0">
                <a:solidFill>
                  <a:srgbClr val="002060"/>
                </a:solidFill>
                <a:latin typeface="A"/>
              </a:rPr>
              <a:t>LECTURER:</a:t>
            </a:r>
            <a:r>
              <a:rPr lang="en-GB" sz="4000" b="1" i="1" dirty="0">
                <a:solidFill>
                  <a:srgbClr val="002060"/>
                </a:solidFill>
                <a:latin typeface="A"/>
              </a:rPr>
              <a:t> </a:t>
            </a:r>
            <a:r>
              <a:rPr lang="en-GB" sz="4000" b="1" i="1" dirty="0">
                <a:solidFill>
                  <a:schemeClr val="tx1"/>
                </a:solidFill>
                <a:latin typeface="A"/>
              </a:rPr>
              <a:t>         </a:t>
            </a:r>
            <a:r>
              <a:rPr lang="en-GB" sz="4000" dirty="0">
                <a:solidFill>
                  <a:schemeClr val="tx1"/>
                </a:solidFill>
                <a:latin typeface="A"/>
              </a:rPr>
              <a:t>Anita Nan </a:t>
            </a:r>
            <a:br>
              <a:rPr lang="en-GB" sz="4000" b="1" i="1" dirty="0">
                <a:latin typeface="A"/>
              </a:rPr>
            </a:br>
            <a:r>
              <a:rPr lang="en-GB" sz="4000" dirty="0">
                <a:solidFill>
                  <a:srgbClr val="002060"/>
                </a:solidFill>
                <a:latin typeface="A"/>
              </a:rPr>
              <a:t>ASSIGNMENT 1:</a:t>
            </a:r>
            <a:r>
              <a:rPr lang="en-GB" sz="4000" dirty="0">
                <a:solidFill>
                  <a:schemeClr val="tx1"/>
                </a:solidFill>
                <a:latin typeface="A"/>
              </a:rPr>
              <a:t>  Presentation</a:t>
            </a:r>
            <a:endParaRPr lang="en-US" sz="4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150859"/>
            <a:ext cx="10907843" cy="1081040"/>
          </a:xfrm>
        </p:spPr>
        <p:txBody>
          <a:bodyPr>
            <a:noAutofit/>
          </a:bodyPr>
          <a:lstStyle/>
          <a:p>
            <a:pPr algn="ctr"/>
            <a:r>
              <a:rPr lang="en-GB" sz="4400" i="1" dirty="0">
                <a:solidFill>
                  <a:srgbClr val="002060"/>
                </a:solidFill>
              </a:rPr>
              <a:t>OVERVIEW</a:t>
            </a:r>
            <a:endParaRPr lang="en-US" sz="4400">
              <a:solidFill>
                <a:srgbClr val="00206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4212" y="1102950"/>
            <a:ext cx="10864404" cy="5641431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Introduction </a:t>
            </a:r>
            <a:endParaRPr lang="en-GB" sz="360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Company background</a:t>
            </a:r>
            <a:endParaRPr lang="en-GB" sz="360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Problem: nature and scope 5W2H</a:t>
            </a:r>
            <a:endParaRPr lang="en-GB" sz="360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PESTLE ANALYSIS: Green Haven Florists</a:t>
            </a:r>
            <a:endParaRPr lang="en-GB" sz="360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Cause and effect analysis: Fishbone diagram</a:t>
            </a:r>
            <a:endParaRPr lang="en-GB" sz="360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Conclusion</a:t>
            </a:r>
            <a:endParaRPr lang="en-GB" sz="360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References</a:t>
            </a:r>
            <a:endParaRPr lang="en-GB" sz="3600">
              <a:solidFill>
                <a:schemeClr val="tx1"/>
              </a:solidFill>
            </a:endParaRPr>
          </a:p>
          <a:p>
            <a:endParaRPr lang="en-GB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1835" y="497124"/>
            <a:ext cx="6916711" cy="1007489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rgbClr val="002060"/>
                </a:solidFill>
              </a:rPr>
              <a:t>Introduction</a:t>
            </a:r>
            <a:endParaRPr lang="en-US" sz="4800">
              <a:solidFill>
                <a:srgbClr val="00206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5649" y="989708"/>
            <a:ext cx="11069521" cy="574062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Font typeface="Arial" charset="2"/>
              <a:buChar char="•"/>
            </a:pPr>
            <a:endParaRPr lang="en-GB" dirty="0">
              <a:solidFill>
                <a:srgbClr val="111111"/>
              </a:solidFill>
              <a:latin typeface="Roboto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endParaRPr lang="en-GB" dirty="0">
              <a:solidFill>
                <a:srgbClr val="111111"/>
              </a:solidFill>
              <a:latin typeface="Roboto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  <a:latin typeface="Roboto"/>
                <a:ea typeface="Roboto"/>
                <a:cs typeface="Roboto"/>
              </a:rPr>
              <a:t>Presentation on Green Haven Florists, an independent flower shop in Norwich, UK</a:t>
            </a:r>
            <a:endParaRPr lang="en-US" sz="2400">
              <a:solidFill>
                <a:schemeClr val="tx1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  <a:latin typeface="Roboto"/>
                <a:ea typeface="Roboto"/>
                <a:cs typeface="Roboto"/>
              </a:rPr>
              <a:t>Identifying problems and proposing strategies for business sustainability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  <a:latin typeface="Roboto"/>
                <a:ea typeface="Roboto"/>
                <a:cs typeface="Roboto"/>
              </a:rPr>
              <a:t>Uses business analysis tool: 5W2H, PESTEL, and Fishbone Diagram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  <a:latin typeface="Roboto"/>
                <a:ea typeface="Roboto"/>
                <a:cs typeface="Roboto"/>
              </a:rPr>
              <a:t>Covers decline in sales, increased competition, and market changes 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  <a:latin typeface="Roboto"/>
                <a:ea typeface="Roboto"/>
                <a:cs typeface="Roboto"/>
              </a:rPr>
              <a:t>Goal: Provide actionable recommendations for long-term survival.</a:t>
            </a:r>
          </a:p>
          <a:p>
            <a:endParaRPr lang="en-GB" sz="2400" dirty="0">
              <a:solidFill>
                <a:schemeClr val="tx1"/>
              </a:solidFill>
              <a:latin typeface="Roboto"/>
              <a:ea typeface="Roboto"/>
              <a:cs typeface="Roboto"/>
            </a:endParaRPr>
          </a:p>
          <a:p>
            <a:endParaRPr lang="en-GB" b="1">
              <a:solidFill>
                <a:srgbClr val="FF0000"/>
              </a:solidFill>
              <a:latin typeface="Roboto"/>
              <a:ea typeface="Roboto"/>
              <a:cs typeface="Roboto"/>
            </a:endParaRPr>
          </a:p>
          <a:p>
            <a:endParaRPr lang="en-GB" b="1">
              <a:solidFill>
                <a:srgbClr val="FF0000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6950" y="-554386"/>
            <a:ext cx="9552480" cy="1743191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002060"/>
                </a:solidFill>
              </a:rPr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7427" y="1549282"/>
            <a:ext cx="10477184" cy="5121290"/>
          </a:xfrm>
        </p:spPr>
        <p:txBody>
          <a:bodyPr>
            <a:normAutofit lnSpcReduction="10000"/>
          </a:bodyPr>
          <a:lstStyle/>
          <a:p>
            <a:r>
              <a:rPr lang="en-GB" sz="3200" b="1" dirty="0">
                <a:solidFill>
                  <a:srgbClr val="002060"/>
                </a:solidFill>
              </a:rPr>
              <a:t>Green Haven Florists</a:t>
            </a:r>
            <a:endParaRPr lang="en-GB" sz="3200">
              <a:solidFill>
                <a:srgbClr val="002060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Founded in 2016 by Liam and Priya Patel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Located in a previously busy Norwich High Street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Reputation for quality, creativity and sustainable business practices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Known for </a:t>
            </a:r>
            <a:r>
              <a:rPr lang="en-GB" sz="2800" err="1">
                <a:solidFill>
                  <a:schemeClr val="tx1"/>
                </a:solidFill>
              </a:rPr>
              <a:t>bepoke</a:t>
            </a:r>
            <a:r>
              <a:rPr lang="en-GB" sz="2800" dirty="0">
                <a:solidFill>
                  <a:schemeClr val="tx1"/>
                </a:solidFill>
              </a:rPr>
              <a:t> floral arrangements and eco-friendly packaging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  <a:ea typeface="+mn-lt"/>
                <a:cs typeface="+mn-lt"/>
              </a:rPr>
              <a:t>Built strong community ties and catered to a wide range of costumers 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Facing decline  in revenues </a:t>
            </a:r>
          </a:p>
          <a:p>
            <a:pPr marL="342900" indent="-342900">
              <a:buFont typeface="Arial" charset="2"/>
              <a:buChar char="•"/>
            </a:pPr>
            <a:endParaRPr lang="en-GB" sz="2800" b="1" dirty="0">
              <a:solidFill>
                <a:srgbClr val="595959"/>
              </a:solidFill>
            </a:endParaRPr>
          </a:p>
          <a:p>
            <a:pPr marL="342900" indent="-342900">
              <a:buFont typeface="Arial" charset="2"/>
              <a:buChar char="•"/>
            </a:pP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>
            <a:noAutofit/>
          </a:bodyPr>
          <a:lstStyle/>
          <a:p>
            <a:r>
              <a:rPr lang="en-GB" sz="4400" dirty="0">
                <a:solidFill>
                  <a:srgbClr val="002060"/>
                </a:solidFill>
              </a:rPr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9805" y="1113388"/>
            <a:ext cx="10790027" cy="5621016"/>
          </a:xfrm>
        </p:spPr>
        <p:txBody>
          <a:bodyPr>
            <a:normAutofit fontScale="92500"/>
          </a:bodyPr>
          <a:lstStyle/>
          <a:p>
            <a:r>
              <a:rPr lang="en-GB" sz="2800" b="1" dirty="0">
                <a:solidFill>
                  <a:srgbClr val="002060"/>
                </a:solidFill>
              </a:rPr>
              <a:t>5W2H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Who:  </a:t>
            </a:r>
            <a:r>
              <a:rPr lang="en-GB" sz="2800" dirty="0">
                <a:solidFill>
                  <a:schemeClr val="tx1"/>
                </a:solidFill>
                <a:ea typeface="+mn-lt"/>
                <a:cs typeface="+mn-lt"/>
              </a:rPr>
              <a:t>affects owners Liam and Priya, staff and loyal customers.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What: 30% decline I. in-store sales; rising costs; outdated website, new competitors;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Where: Norwich High street, location with declining foot traffic.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Why: shift to online shopping, increased competition, inflation</a:t>
            </a:r>
          </a:p>
          <a:p>
            <a:r>
              <a:rPr lang="en-GB" sz="2800" dirty="0">
                <a:solidFill>
                  <a:schemeClr val="tx1"/>
                </a:solidFill>
              </a:rPr>
              <a:t>How:  reduced costumer visits, higher operating costs, and loss of market share.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When: over the past 12 months</a:t>
            </a:r>
          </a:p>
          <a:p>
            <a:r>
              <a:rPr lang="en-GB" sz="2800" dirty="0">
                <a:solidFill>
                  <a:schemeClr val="tx1"/>
                </a:solidFill>
              </a:rPr>
              <a:t>How much: profitability threatened despite slight rise in online orders.</a:t>
            </a:r>
          </a:p>
          <a:p>
            <a:endParaRPr lang="en-GB" sz="2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859" y="16496"/>
            <a:ext cx="10663861" cy="1657033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2060"/>
                </a:solidFill>
              </a:rPr>
              <a:t>PESTLE ANALYSIS: Green Haven Florists</a:t>
            </a:r>
            <a:br>
              <a:rPr lang="en-GB" sz="4400" dirty="0"/>
            </a:b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807" y="1131757"/>
            <a:ext cx="10208804" cy="5385816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2060"/>
                </a:solidFill>
              </a:rPr>
              <a:t>POLITICAL</a:t>
            </a:r>
          </a:p>
          <a:p>
            <a:pPr marL="342900" indent="-342900">
              <a:buFont typeface="Arial" charset="2"/>
              <a:buChar char="•"/>
            </a:pPr>
            <a:r>
              <a:rPr lang="en-GB" dirty="0">
                <a:solidFill>
                  <a:schemeClr val="tx1"/>
                </a:solidFill>
              </a:rPr>
              <a:t>Government sustainability initiatives may </a:t>
            </a:r>
            <a:r>
              <a:rPr lang="en-GB" err="1">
                <a:solidFill>
                  <a:schemeClr val="tx1"/>
                </a:solidFill>
              </a:rPr>
              <a:t>favor</a:t>
            </a:r>
            <a:r>
              <a:rPr lang="en-GB" dirty="0">
                <a:solidFill>
                  <a:schemeClr val="tx1"/>
                </a:solidFill>
              </a:rPr>
              <a:t> eco-friendly florists.</a:t>
            </a:r>
          </a:p>
          <a:p>
            <a:pPr marL="342900" indent="-342900">
              <a:buFont typeface="Arial" charset="2"/>
              <a:buChar char="•"/>
            </a:pPr>
            <a:r>
              <a:rPr lang="en-GB" dirty="0">
                <a:solidFill>
                  <a:schemeClr val="tx1"/>
                </a:solidFill>
              </a:rPr>
              <a:t>Import/export regulations effecting flower sourcing and prices.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b="1" dirty="0">
                <a:solidFill>
                  <a:srgbClr val="002060"/>
                </a:solidFill>
              </a:rPr>
              <a:t>ECONOMIC</a:t>
            </a:r>
          </a:p>
          <a:p>
            <a:pPr marL="342900" indent="-342900">
              <a:buFont typeface="Arial" charset="2"/>
              <a:buChar char="•"/>
            </a:pPr>
            <a:r>
              <a:rPr lang="en-GB" dirty="0">
                <a:solidFill>
                  <a:schemeClr val="tx1"/>
                </a:solidFill>
              </a:rPr>
              <a:t>Inflation increasing flower packaging costs</a:t>
            </a:r>
          </a:p>
          <a:p>
            <a:pPr marL="342900" indent="-342900">
              <a:buFont typeface="Arial" charset="2"/>
              <a:buChar char="•"/>
            </a:pPr>
            <a:r>
              <a:rPr lang="en-GB" dirty="0">
                <a:solidFill>
                  <a:schemeClr val="tx1"/>
                </a:solidFill>
              </a:rPr>
              <a:t>Reduced costumer spending due to cost-of-living pressures.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b="1" dirty="0">
                <a:solidFill>
                  <a:srgbClr val="002060"/>
                </a:solidFill>
              </a:rPr>
              <a:t>SOCIAL</a:t>
            </a:r>
          </a:p>
          <a:p>
            <a:pPr marL="342900" indent="-342900">
              <a:buFont typeface="Arial" charset="2"/>
              <a:buChar char="•"/>
            </a:pPr>
            <a:r>
              <a:rPr lang="en-GB" dirty="0">
                <a:solidFill>
                  <a:schemeClr val="tx1"/>
                </a:solidFill>
              </a:rPr>
              <a:t>Shift in customer preference toward online </a:t>
            </a:r>
            <a:r>
              <a:rPr lang="en-GB" err="1">
                <a:solidFill>
                  <a:schemeClr val="tx1"/>
                </a:solidFill>
              </a:rPr>
              <a:t>conveniece</a:t>
            </a:r>
            <a:r>
              <a:rPr lang="en-GB" dirty="0">
                <a:solidFill>
                  <a:schemeClr val="tx1"/>
                </a:solidFill>
              </a:rPr>
              <a:t> and subscriptions.</a:t>
            </a:r>
          </a:p>
          <a:p>
            <a:pPr marL="342900" indent="-342900">
              <a:buFont typeface="Arial" charset="2"/>
              <a:buChar char="•"/>
            </a:pPr>
            <a:r>
              <a:rPr lang="en-GB" dirty="0">
                <a:solidFill>
                  <a:schemeClr val="tx1"/>
                </a:solidFill>
              </a:rPr>
              <a:t>Growing demand for sustainable and locally sourced products.</a:t>
            </a: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 b="1">
                <a:solidFill>
                  <a:schemeClr val="tx1"/>
                </a:solidFill>
              </a:rPr>
              <a:t>PESTLE ANALYSIS: Green Haven Florists</a:t>
            </a:r>
            <a:br>
              <a:rPr lang="en-GB">
                <a:solidFill>
                  <a:schemeClr val="tx1"/>
                </a:solidFill>
              </a:rPr>
            </a:br>
            <a:endParaRPr lang="en-GB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2507" y="1424072"/>
            <a:ext cx="10408502" cy="5145474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</a:rPr>
              <a:t>    </a:t>
            </a:r>
            <a:r>
              <a:rPr lang="en-GB" sz="2800" b="1" dirty="0">
                <a:solidFill>
                  <a:srgbClr val="002060"/>
                </a:solidFill>
              </a:rPr>
              <a:t> TECHNOLOGICAL</a:t>
            </a:r>
            <a:endParaRPr lang="en-US" sz="2800">
              <a:solidFill>
                <a:srgbClr val="002060"/>
              </a:solidFill>
            </a:endParaRPr>
          </a:p>
          <a:p>
            <a:pPr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E-commerce competitors using advanced digital marketing.</a:t>
            </a:r>
          </a:p>
          <a:p>
            <a:pPr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Outdated website reduces customer.</a:t>
            </a:r>
          </a:p>
          <a:p>
            <a:pPr>
              <a:buFont typeface="Arial" charset="2"/>
              <a:buChar char="•"/>
            </a:pPr>
            <a:endParaRPr lang="en-GB" sz="2400" b="1" dirty="0"/>
          </a:p>
          <a:p>
            <a:pPr>
              <a:buFont typeface="Arial" charset="2"/>
              <a:buChar char="•"/>
            </a:pPr>
            <a:endParaRPr lang="en-GB" sz="2400" b="1" dirty="0"/>
          </a:p>
          <a:p>
            <a:pPr marL="0" indent="0">
              <a:buNone/>
            </a:pPr>
            <a:r>
              <a:rPr lang="en-GB" b="1" dirty="0"/>
              <a:t>     </a:t>
            </a:r>
            <a:r>
              <a:rPr lang="en-GB" sz="2800" b="1" dirty="0"/>
              <a:t> </a:t>
            </a:r>
            <a:r>
              <a:rPr lang="en-GB" sz="2800" b="1" dirty="0">
                <a:solidFill>
                  <a:srgbClr val="002060"/>
                </a:solidFill>
              </a:rPr>
              <a:t>LEGAL</a:t>
            </a:r>
          </a:p>
          <a:p>
            <a:pPr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Compliance with environmental and consumer protection laws.</a:t>
            </a:r>
          </a:p>
          <a:p>
            <a:pPr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Data protection (GDPR) requirements for online transactions</a:t>
            </a:r>
          </a:p>
          <a:p>
            <a:pPr>
              <a:buFont typeface="Arial" charset="2"/>
              <a:buChar char="•"/>
            </a:pPr>
            <a:endParaRPr lang="en-GB" sz="2400" dirty="0">
              <a:solidFill>
                <a:schemeClr val="tx1"/>
              </a:solidFill>
            </a:endParaRPr>
          </a:p>
          <a:p>
            <a:pPr>
              <a:buFont typeface="Arial" charset="2"/>
              <a:buChar char="•"/>
            </a:pPr>
            <a:endParaRPr lang="en-GB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b="1" dirty="0"/>
              <a:t>      </a:t>
            </a:r>
            <a:r>
              <a:rPr lang="en-GB" sz="2800" b="1" dirty="0">
                <a:solidFill>
                  <a:srgbClr val="002060"/>
                </a:solidFill>
              </a:rPr>
              <a:t>ENVIRONMENTAL </a:t>
            </a:r>
          </a:p>
          <a:p>
            <a:pPr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Eco-friendly focus increases costs but supports brand image</a:t>
            </a:r>
          </a:p>
          <a:p>
            <a:pPr>
              <a:buFont typeface="Arial" charset="2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Climate changes affect flower availability and prices.</a:t>
            </a: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/>
              <a:t>Cause and effect analysis: Fishbone diagram</a:t>
            </a:r>
            <a:endParaRPr lang="en-US" sz="3200">
              <a:solidFill>
                <a:srgbClr val="000000"/>
              </a:solidFill>
            </a:endParaRPr>
          </a:p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0744" y="1173792"/>
            <a:ext cx="11003868" cy="5537017"/>
          </a:xfrm>
        </p:spPr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B3CB36-F97C-E219-D60F-4F32484A1F30}"/>
              </a:ext>
            </a:extLst>
          </p:cNvPr>
          <p:cNvSpPr/>
          <p:nvPr/>
        </p:nvSpPr>
        <p:spPr>
          <a:xfrm>
            <a:off x="9875093" y="2740025"/>
            <a:ext cx="1815108" cy="1877705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30% decline in sale and profitability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5E39C8A-F618-D3D9-C79B-480F4A42299B}"/>
              </a:ext>
            </a:extLst>
          </p:cNvPr>
          <p:cNvCxnSpPr/>
          <p:nvPr/>
        </p:nvCxnSpPr>
        <p:spPr>
          <a:xfrm>
            <a:off x="7492434" y="2300461"/>
            <a:ext cx="1436079" cy="145272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E77892EE-5017-4BE5-A35B-D24BA23FDB24}"/>
              </a:ext>
            </a:extLst>
          </p:cNvPr>
          <p:cNvSpPr/>
          <p:nvPr/>
        </p:nvSpPr>
        <p:spPr>
          <a:xfrm>
            <a:off x="2748196" y="5452157"/>
            <a:ext cx="2246576" cy="755129"/>
          </a:xfrm>
          <a:prstGeom prst="rect">
            <a:avLst/>
          </a:prstGeom>
          <a:solidFill>
            <a:schemeClr val="tx1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Environment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5DF9048-94C3-2E93-997A-3409BE0B7176}"/>
              </a:ext>
            </a:extLst>
          </p:cNvPr>
          <p:cNvSpPr/>
          <p:nvPr/>
        </p:nvSpPr>
        <p:spPr>
          <a:xfrm>
            <a:off x="6827136" y="5315547"/>
            <a:ext cx="1532832" cy="116829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Materials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6CFA04-A950-B37F-2963-B596510DF65F}"/>
              </a:ext>
            </a:extLst>
          </p:cNvPr>
          <p:cNvSpPr/>
          <p:nvPr/>
        </p:nvSpPr>
        <p:spPr>
          <a:xfrm>
            <a:off x="6659756" y="1398832"/>
            <a:ext cx="1895763" cy="90010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Method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F1C85B-1649-6394-B14F-2048EDDCC70C}"/>
              </a:ext>
            </a:extLst>
          </p:cNvPr>
          <p:cNvSpPr/>
          <p:nvPr/>
        </p:nvSpPr>
        <p:spPr>
          <a:xfrm>
            <a:off x="3447794" y="1401909"/>
            <a:ext cx="1738481" cy="86515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Men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81BBBBA2-4567-9063-4BF6-D09AAADE6897}"/>
              </a:ext>
            </a:extLst>
          </p:cNvPr>
          <p:cNvCxnSpPr/>
          <p:nvPr/>
        </p:nvCxnSpPr>
        <p:spPr>
          <a:xfrm flipV="1">
            <a:off x="7203444" y="3803694"/>
            <a:ext cx="1704932" cy="153632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FE058D6-368C-C582-D3F8-428363BCAF03}"/>
              </a:ext>
            </a:extLst>
          </p:cNvPr>
          <p:cNvCxnSpPr/>
          <p:nvPr/>
        </p:nvCxnSpPr>
        <p:spPr>
          <a:xfrm flipV="1">
            <a:off x="3799894" y="3947094"/>
            <a:ext cx="2195178" cy="152356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7CDABC59-C574-8612-6EC6-9714DF7BD3D1}"/>
              </a:ext>
            </a:extLst>
          </p:cNvPr>
          <p:cNvCxnSpPr/>
          <p:nvPr/>
        </p:nvCxnSpPr>
        <p:spPr>
          <a:xfrm>
            <a:off x="4585813" y="2263179"/>
            <a:ext cx="1395572" cy="145010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34109F9-89BF-B6F2-A1E8-C83F158FD292}"/>
              </a:ext>
            </a:extLst>
          </p:cNvPr>
          <p:cNvCxnSpPr/>
          <p:nvPr/>
        </p:nvCxnSpPr>
        <p:spPr>
          <a:xfrm>
            <a:off x="1858721" y="3772703"/>
            <a:ext cx="8017953" cy="4699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2297EDC9-8678-528F-16A6-2CC8E0676EAD}"/>
              </a:ext>
            </a:extLst>
          </p:cNvPr>
          <p:cNvSpPr txBox="1"/>
          <p:nvPr/>
        </p:nvSpPr>
        <p:spPr>
          <a:xfrm>
            <a:off x="1948721" y="2323475"/>
            <a:ext cx="2330971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/>
              <a:t>Limited Digital marketing skills</a:t>
            </a:r>
          </a:p>
          <a:p>
            <a:endParaRPr lang="en-GB" sz="1400" dirty="0"/>
          </a:p>
          <a:p>
            <a:r>
              <a:rPr lang="en-GB" sz="1400" dirty="0"/>
              <a:t>Resistance to change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616E9D-30C1-6782-7915-396F97F5F6AD}"/>
              </a:ext>
            </a:extLst>
          </p:cNvPr>
          <p:cNvSpPr txBox="1"/>
          <p:nvPr/>
        </p:nvSpPr>
        <p:spPr>
          <a:xfrm>
            <a:off x="6008557" y="2323478"/>
            <a:ext cx="1968708" cy="16004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/>
              <a:t>Inefficient order handling</a:t>
            </a:r>
          </a:p>
          <a:p>
            <a:endParaRPr lang="en-GB" sz="1400" dirty="0"/>
          </a:p>
          <a:p>
            <a:r>
              <a:rPr lang="en-GB" sz="1400" dirty="0"/>
              <a:t>Lack of subscription model</a:t>
            </a:r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8AFF09-904F-37E7-406E-85DF1C13E07A}"/>
              </a:ext>
            </a:extLst>
          </p:cNvPr>
          <p:cNvSpPr txBox="1"/>
          <p:nvPr/>
        </p:nvSpPr>
        <p:spPr>
          <a:xfrm>
            <a:off x="1436558" y="3928672"/>
            <a:ext cx="2349709" cy="11695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/>
              <a:t>High cost of sustainable packaging</a:t>
            </a:r>
          </a:p>
          <a:p>
            <a:endParaRPr lang="en-GB" sz="1400" dirty="0"/>
          </a:p>
          <a:p>
            <a:r>
              <a:rPr lang="en-GB" sz="1400" dirty="0"/>
              <a:t>Decline in local foot traffic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ACB018-E850-22A4-7D31-5E8F8FC3F199}"/>
              </a:ext>
            </a:extLst>
          </p:cNvPr>
          <p:cNvSpPr txBox="1"/>
          <p:nvPr/>
        </p:nvSpPr>
        <p:spPr>
          <a:xfrm>
            <a:off x="5209081" y="4340903"/>
            <a:ext cx="1781330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/>
              <a:t>Imported flowers prone to price Hikes</a:t>
            </a:r>
          </a:p>
          <a:p>
            <a:endParaRPr lang="en-GB" sz="1400" dirty="0"/>
          </a:p>
          <a:p>
            <a:r>
              <a:rPr lang="en-GB" sz="1400" dirty="0"/>
              <a:t>Trendier florists competing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BA6BBEA-DBC8-3C7E-6079-15BB9534FBA3}"/>
              </a:ext>
            </a:extLst>
          </p:cNvPr>
          <p:cNvCxnSpPr/>
          <p:nvPr/>
        </p:nvCxnSpPr>
        <p:spPr>
          <a:xfrm flipV="1">
            <a:off x="2610787" y="2592049"/>
            <a:ext cx="2254770" cy="312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A5298AE-714F-F914-274B-302CC694F882}"/>
              </a:ext>
            </a:extLst>
          </p:cNvPr>
          <p:cNvCxnSpPr/>
          <p:nvPr/>
        </p:nvCxnSpPr>
        <p:spPr>
          <a:xfrm flipV="1">
            <a:off x="4078573" y="3116706"/>
            <a:ext cx="1317884" cy="124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66B463B-BBA6-A7DF-59D3-D6830753772B}"/>
              </a:ext>
            </a:extLst>
          </p:cNvPr>
          <p:cNvCxnSpPr/>
          <p:nvPr/>
        </p:nvCxnSpPr>
        <p:spPr>
          <a:xfrm flipV="1">
            <a:off x="6982916" y="2679492"/>
            <a:ext cx="874427" cy="249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4764C94-708C-840C-3E1B-7B5513F68FB7}"/>
              </a:ext>
            </a:extLst>
          </p:cNvPr>
          <p:cNvCxnSpPr/>
          <p:nvPr/>
        </p:nvCxnSpPr>
        <p:spPr>
          <a:xfrm flipV="1">
            <a:off x="7014148" y="3275350"/>
            <a:ext cx="1382841" cy="412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4239C8B-F904-9975-D7B4-5C9392433171}"/>
              </a:ext>
            </a:extLst>
          </p:cNvPr>
          <p:cNvCxnSpPr/>
          <p:nvPr/>
        </p:nvCxnSpPr>
        <p:spPr>
          <a:xfrm flipV="1">
            <a:off x="3541426" y="4059835"/>
            <a:ext cx="2285999" cy="249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202DF28-2606-7077-7C69-DFD4DBE20052}"/>
              </a:ext>
            </a:extLst>
          </p:cNvPr>
          <p:cNvCxnSpPr/>
          <p:nvPr/>
        </p:nvCxnSpPr>
        <p:spPr>
          <a:xfrm flipV="1">
            <a:off x="3335312" y="4678181"/>
            <a:ext cx="1586458" cy="5621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1317E3E-CA7A-1FB1-01FA-B70D9B185EC1}"/>
              </a:ext>
            </a:extLst>
          </p:cNvPr>
          <p:cNvCxnSpPr/>
          <p:nvPr/>
        </p:nvCxnSpPr>
        <p:spPr>
          <a:xfrm>
            <a:off x="6870491" y="4534524"/>
            <a:ext cx="1161737" cy="124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ABA7A33-6643-B11B-41C0-120A95ECB719}"/>
              </a:ext>
            </a:extLst>
          </p:cNvPr>
          <p:cNvCxnSpPr/>
          <p:nvPr/>
        </p:nvCxnSpPr>
        <p:spPr>
          <a:xfrm flipV="1">
            <a:off x="6576934" y="5127886"/>
            <a:ext cx="805720" cy="312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0031" y="338328"/>
            <a:ext cx="6354580" cy="807770"/>
          </a:xfrm>
        </p:spPr>
        <p:txBody>
          <a:bodyPr/>
          <a:lstStyle/>
          <a:p>
            <a:r>
              <a:rPr lang="en-GB" b="1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15049" y="1156692"/>
            <a:ext cx="10726709" cy="535348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Green haven florist faces both internal and external challenges.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Main causes: digital lag, rising costs, and competitive pressure.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Must modernize digital presence ( website, social media, online marketing).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Introduce subscription and delivery flexibility to attract customers.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Focus on cost efficiency  while maintaining sustainable values.</a:t>
            </a:r>
          </a:p>
          <a:p>
            <a:pPr marL="342900" indent="-342900">
              <a:buFont typeface="Arial" charset="2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Long-term success depends on strategic adaptation and innovation.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2851" y="521208"/>
            <a:ext cx="6841760" cy="685515"/>
          </a:xfrm>
        </p:spPr>
        <p:txBody>
          <a:bodyPr>
            <a:normAutofit fontScale="90000"/>
          </a:bodyPr>
          <a:lstStyle/>
          <a:p>
            <a:r>
              <a:rPr lang="en-GB" b="1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charset="2"/>
              <a:buChar char="•"/>
            </a:pPr>
            <a:r>
              <a:rPr lang="en-GB" b="1" dirty="0">
                <a:latin typeface="Arial"/>
                <a:ea typeface="Roboto"/>
                <a:cs typeface="Roboto"/>
              </a:rPr>
              <a:t> </a:t>
            </a:r>
            <a:r>
              <a:rPr lang="en-GB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Case study: Green haven Florists (provided material) </a:t>
            </a:r>
            <a:endParaRPr lang="en-GB" sz="1200" dirty="0">
              <a:solidFill>
                <a:schemeClr val="tx1"/>
              </a:solidFill>
              <a:latin typeface="Century Gothic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r>
              <a:rPr lang="en-GB" dirty="0" err="1">
                <a:solidFill>
                  <a:schemeClr val="tx1"/>
                </a:solidFill>
                <a:ea typeface="+mn-lt"/>
                <a:cs typeface="+mn-lt"/>
              </a:rPr>
              <a:t>Universidade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 Federal do Paraná (2025) </a:t>
            </a:r>
            <a:r>
              <a:rPr lang="en-GB" i="1" dirty="0">
                <a:solidFill>
                  <a:schemeClr val="tx1"/>
                </a:solidFill>
                <a:ea typeface="+mn-lt"/>
                <a:cs typeface="+mn-lt"/>
              </a:rPr>
              <a:t>Proposal for a framework of procedures to outline scientific research - The application of the 5W2H method involves responding to seven basic questions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. Available</a:t>
            </a:r>
            <a:r>
              <a:rPr lang="en-GB" sz="1200" dirty="0">
                <a:solidFill>
                  <a:srgbClr val="E6E8F0"/>
                </a:solidFill>
                <a:ea typeface="+mn-lt"/>
                <a:cs typeface="+mn-lt"/>
              </a:rPr>
              <a:t> 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at</a:t>
            </a:r>
            <a:r>
              <a:rPr lang="en-GB" sz="1200" dirty="0">
                <a:solidFill>
                  <a:srgbClr val="E6E8F0"/>
                </a:solidFill>
                <a:ea typeface="+mn-lt"/>
                <a:cs typeface="+mn-lt"/>
              </a:rPr>
              <a:t>: </a:t>
            </a:r>
            <a:r>
              <a:rPr lang="en-GB" sz="1200" dirty="0">
                <a:solidFill>
                  <a:srgbClr val="E6E8F0"/>
                </a:solidFill>
                <a:ea typeface="+mn-lt"/>
                <a:cs typeface="+mn-lt"/>
                <a:hlinkClick r:id="rId2"/>
              </a:rPr>
              <a:t>https://revistas.ufpr.br/atoz/article/download/84324/51560</a:t>
            </a:r>
            <a:r>
              <a:rPr lang="en-GB" sz="1200" dirty="0">
                <a:solidFill>
                  <a:srgbClr val="E6E8F0"/>
                </a:solidFill>
                <a:ea typeface="+mn-lt"/>
                <a:cs typeface="+mn-lt"/>
              </a:rPr>
              <a:t> 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(Accessed: 7 November 2025).</a:t>
            </a:r>
            <a:r>
              <a:rPr lang="en-GB" sz="1200" dirty="0">
                <a:solidFill>
                  <a:schemeClr val="tx1"/>
                </a:solidFill>
                <a:ea typeface="+mn-lt"/>
                <a:cs typeface="+mn-lt"/>
              </a:rPr>
              <a:t> </a:t>
            </a:r>
            <a:endParaRPr lang="en-GB" b="1" dirty="0">
              <a:solidFill>
                <a:schemeClr val="tx1"/>
              </a:solidFill>
              <a:latin typeface="Arial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CIPD (2025) </a:t>
            </a:r>
            <a:r>
              <a:rPr lang="en-GB" i="1" dirty="0">
                <a:solidFill>
                  <a:schemeClr val="tx1"/>
                </a:solidFill>
                <a:ea typeface="+mn-lt"/>
                <a:cs typeface="+mn-lt"/>
              </a:rPr>
              <a:t>PESTLE analysis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. Available at: 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https://www.cipd.org/uk/knowledge/factsheets/pestle-analysis-factsheet/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(Accessed: 8 November 2025).</a:t>
            </a:r>
            <a:endParaRPr lang="en-GB" dirty="0">
              <a:solidFill>
                <a:schemeClr val="tx1"/>
              </a:solidFill>
              <a:latin typeface="Century Gothic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ASQ (2025) </a:t>
            </a:r>
            <a:r>
              <a:rPr lang="en-GB" i="1" dirty="0">
                <a:solidFill>
                  <a:schemeClr val="tx1"/>
                </a:solidFill>
                <a:ea typeface="+mn-lt"/>
                <a:cs typeface="+mn-lt"/>
              </a:rPr>
              <a:t>What is a Fishbone Diagram? Ishikawa Cause &amp; Effect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. Available at</a:t>
            </a:r>
            <a:r>
              <a:rPr lang="en-GB" sz="1200" dirty="0">
                <a:solidFill>
                  <a:srgbClr val="E6E8F0"/>
                </a:solidFill>
                <a:ea typeface="+mn-lt"/>
                <a:cs typeface="+mn-lt"/>
              </a:rPr>
              <a:t>: </a:t>
            </a:r>
            <a:r>
              <a:rPr lang="en-GB" sz="1200" dirty="0">
                <a:solidFill>
                  <a:srgbClr val="E6E8F0"/>
                </a:solidFill>
                <a:ea typeface="+mn-lt"/>
                <a:cs typeface="+mn-lt"/>
                <a:hlinkClick r:id="rId4"/>
              </a:rPr>
              <a:t>https://asq.org/quality-resources/fishbone</a:t>
            </a:r>
            <a:r>
              <a:rPr lang="en-GB" sz="1200" dirty="0">
                <a:solidFill>
                  <a:srgbClr val="E6E8F0"/>
                </a:solidFill>
                <a:ea typeface="+mn-lt"/>
                <a:cs typeface="+mn-lt"/>
              </a:rPr>
              <a:t> 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(Accessed: 8 November 2025).</a:t>
            </a:r>
            <a:endParaRPr lang="en-GB" dirty="0">
              <a:solidFill>
                <a:schemeClr val="tx1"/>
              </a:solidFill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Oxford College of Marketing (2023) </a:t>
            </a:r>
            <a:r>
              <a:rPr lang="en-GB" i="1" dirty="0">
                <a:solidFill>
                  <a:schemeClr val="tx1"/>
                </a:solidFill>
                <a:ea typeface="+mn-lt"/>
                <a:cs typeface="+mn-lt"/>
              </a:rPr>
              <a:t>What is a PESTEL analysis on the Oxford College of Marketing blog?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 Available at:</a:t>
            </a:r>
            <a:r>
              <a:rPr lang="en-GB" sz="1200" dirty="0">
                <a:solidFill>
                  <a:srgbClr val="E6E8F0"/>
                </a:solidFill>
                <a:ea typeface="+mn-lt"/>
                <a:cs typeface="+mn-lt"/>
              </a:rPr>
              <a:t> </a:t>
            </a:r>
            <a:r>
              <a:rPr lang="en-GB" sz="1200" dirty="0">
                <a:solidFill>
                  <a:srgbClr val="E6E8F0"/>
                </a:solidFill>
                <a:ea typeface="+mn-lt"/>
                <a:cs typeface="+mn-lt"/>
                <a:hlinkClick r:id="rId5"/>
              </a:rPr>
              <a:t>https://blog.oxfordcollegeofmarketing.com/tag/pestel-analysis/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 (Accessed: 8 November 2025).</a:t>
            </a:r>
            <a:endParaRPr lang="en-GB" dirty="0">
              <a:solidFill>
                <a:schemeClr val="tx1"/>
              </a:solidFill>
              <a:latin typeface="Century Gothic"/>
              <a:ea typeface="Roboto"/>
              <a:cs typeface="Roboto"/>
            </a:endParaRPr>
          </a:p>
          <a:p>
            <a:endParaRPr lang="en-GB" dirty="0">
              <a:solidFill>
                <a:schemeClr val="tx1"/>
              </a:solidFill>
              <a:latin typeface="Century Gothic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endParaRPr lang="en-GB" dirty="0">
              <a:solidFill>
                <a:schemeClr val="tx1"/>
              </a:solidFill>
              <a:latin typeface="Century Gothic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endParaRPr lang="en-GB" dirty="0">
              <a:solidFill>
                <a:schemeClr val="tx1"/>
              </a:solidFill>
              <a:latin typeface="Century Gothic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endParaRPr lang="en-GB" dirty="0">
              <a:solidFill>
                <a:schemeClr val="tx1"/>
              </a:solidFill>
              <a:latin typeface="Century Gothic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endParaRPr lang="en-GB" dirty="0">
              <a:solidFill>
                <a:srgbClr val="000000"/>
              </a:solidFill>
              <a:latin typeface="Century Gothic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endParaRPr lang="en-GB" dirty="0">
              <a:solidFill>
                <a:srgbClr val="000000"/>
              </a:solidFill>
              <a:latin typeface="Century Gothic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endParaRPr lang="en-GB" b="1" dirty="0">
              <a:solidFill>
                <a:srgbClr val="000000"/>
              </a:solidFill>
              <a:latin typeface="Arial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endParaRPr lang="en-GB" b="1" dirty="0">
              <a:solidFill>
                <a:srgbClr val="595959"/>
              </a:solidFill>
              <a:latin typeface="Arial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endParaRPr lang="en-GB" b="1" dirty="0">
              <a:solidFill>
                <a:srgbClr val="595959"/>
              </a:solidFill>
              <a:latin typeface="Arial"/>
              <a:ea typeface="Roboto"/>
              <a:cs typeface="Roboto"/>
            </a:endParaRPr>
          </a:p>
          <a:p>
            <a:pPr marL="342900" indent="-342900">
              <a:buFont typeface="Arial" charset="2"/>
              <a:buChar char="•"/>
            </a:pPr>
            <a:endParaRPr lang="en-GB" b="1" dirty="0">
              <a:solidFill>
                <a:srgbClr val="595959"/>
              </a:solidFill>
              <a:latin typeface="Arial"/>
              <a:ea typeface="Roboto"/>
              <a:cs typeface="Roboto"/>
            </a:endParaRPr>
          </a:p>
          <a:p>
            <a:endParaRPr lang="en-GB" b="1" dirty="0">
              <a:solidFill>
                <a:srgbClr val="595959"/>
              </a:solidFill>
              <a:latin typeface="Arial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/>
              <a:t>				</a:t>
            </a:r>
            <a:r>
              <a:rPr lang="en-US" sz="5400" b="1"/>
              <a:t>Questions</a:t>
            </a:r>
            <a:r>
              <a:rPr lang="en-US" sz="540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Application>Microsoft Office PowerPoint</Application>
  <PresentationFormat>Widescreen</PresentationFormat>
  <Slides>11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Wisp</vt:lpstr>
      <vt:lpstr>MODULE NAME:   Problem Solving making MODULE CODE:   LCLM4004 STUDENT NAME: Edwin Daniel Estuardo                                                Hernandez Cojulun STUDENT ID:        2435217 LECTURER:          Anita Nan  ASSIGNMENT 1:  Presentation</vt:lpstr>
      <vt:lpstr>OVERVIEW</vt:lpstr>
      <vt:lpstr>Introduction</vt:lpstr>
      <vt:lpstr>Company background</vt:lpstr>
      <vt:lpstr>Problem: nature and scope</vt:lpstr>
      <vt:lpstr>PESTLE ANALYSIS: Green Haven Florists </vt:lpstr>
      <vt:lpstr>PESTLE ANALYSIS: Green Haven Florists </vt:lpstr>
      <vt:lpstr>Cause and effect analysis: Fishbone diagram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revision>690</cp:revision>
  <dcterms:created xsi:type="dcterms:W3CDTF">2024-10-08T15:58:04Z</dcterms:created>
  <dcterms:modified xsi:type="dcterms:W3CDTF">2025-11-09T23:17:59Z</dcterms:modified>
</cp:coreProperties>
</file>