
<file path=[Content_Types].xml><?xml version="1.0" encoding="utf-8"?>
<Types xmlns="http://schemas.openxmlformats.org/package/2006/content-types">
  <Default Extension="png" ContentType="image/png"/>
  <Default Extension="wmf" ContentType="image/x-wmf"/>
  <Default Extension="rels" ContentType="application/vnd.openxmlformats-package.relationships+xml"/>
  <Default Extension="xml" ContentType="application/xml"/>
  <Default Extension="gif" ContentType="image/gif"/>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6.jpg" ContentType="image/jpeg"/>
  <Override PartName="/ppt/media/image8.jpg" ContentType="image/jpeg"/>
  <Override PartName="/ppt/media/image11.jp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20"/>
  </p:notesMasterIdLst>
  <p:sldIdLst>
    <p:sldId id="256" r:id="rId2"/>
    <p:sldId id="296" r:id="rId3"/>
    <p:sldId id="260" r:id="rId4"/>
    <p:sldId id="294" r:id="rId5"/>
    <p:sldId id="295" r:id="rId6"/>
    <p:sldId id="269" r:id="rId7"/>
    <p:sldId id="270" r:id="rId8"/>
    <p:sldId id="271" r:id="rId9"/>
    <p:sldId id="272" r:id="rId10"/>
    <p:sldId id="273" r:id="rId11"/>
    <p:sldId id="274" r:id="rId12"/>
    <p:sldId id="275" r:id="rId13"/>
    <p:sldId id="277" r:id="rId14"/>
    <p:sldId id="281" r:id="rId15"/>
    <p:sldId id="262" r:id="rId16"/>
    <p:sldId id="263" r:id="rId17"/>
    <p:sldId id="297" r:id="rId18"/>
    <p:sldId id="299" r:id="rId19"/>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40" autoAdjust="0"/>
    <p:restoredTop sz="58488" autoAdjust="0"/>
  </p:normalViewPr>
  <p:slideViewPr>
    <p:cSldViewPr>
      <p:cViewPr varScale="1">
        <p:scale>
          <a:sx n="45" d="100"/>
          <a:sy n="45" d="100"/>
        </p:scale>
        <p:origin x="1824" y="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0C0125A7-87E7-4CA3-AB06-46FAEE0597DC}" type="datetimeFigureOut">
              <a:rPr lang="en-GB" smtClean="0"/>
              <a:t>21/02/2020</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8CE49A70-4402-455A-9DA2-A24E3D0CC40B}" type="slidenum">
              <a:rPr lang="en-GB" smtClean="0"/>
              <a:t>‹#›</a:t>
            </a:fld>
            <a:endParaRPr lang="en-GB"/>
          </a:p>
        </p:txBody>
      </p:sp>
    </p:spTree>
    <p:extLst>
      <p:ext uri="{BB962C8B-B14F-4D97-AF65-F5344CB8AC3E}">
        <p14:creationId xmlns:p14="http://schemas.microsoft.com/office/powerpoint/2010/main" val="3030256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Introduction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The economic activity of every nation-state makes up its national economy. There is considerable diversity among national economies. This is in large part due to the fact that the world's nearly zoo nation-states differ widely in their size, geography, population, climate and natural resources. These differences have direct effects on the types and intensity of economic activity that are viable. For example, trade is traditionally more likely to prosper in a coastal state than in a land-locked one. States rich in natural resources, such as minerals and oil, have developed national economies built around these natural endowments, whereas labour-intensive manufacturing industries have gravitated to states with large populations offering abundant labour. No country has unlimited resources. In each, the national economy represents the processes that determine how to allocate scarce resources so as to satisfy the needs and wants of those within its territory. </a:t>
            </a:r>
            <a:br>
              <a:rPr lang="en-GB" altLang="en-US"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
            </a:r>
            <a:br>
              <a:rPr lang="en-GB" altLang="en-US"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This chapter will begin by looking at the tools with which economists measure and compare national economies. The data generated in these ways allow policy-makers to assess economic performance and design national policies. We will examine the major types of national economic system which characterize most of the world's economies. They range from market capitalist models to those in which state controls predominate. A trend observable across all continents in recent years has been the shift towards more open markets, bringing greater opportunities for the expansion of business enterprises globally. Open markets have also created risks, as noted in the last chapter. In an economic environment that has become highly inter-connected, the role of national governments has evolved, retaining a pivotal position domestically, and also taking on regional and international perspectives. </a:t>
            </a:r>
          </a:p>
          <a:p>
            <a:pPr>
              <a:lnSpc>
                <a:spcPct val="115000"/>
              </a:lnSpc>
              <a:spcAft>
                <a:spcPts val="1000"/>
              </a:spcAft>
            </a:pPr>
            <a:r>
              <a:rPr lang="en-GB" altLang="en-US" b="1" smtClean="0">
                <a:latin typeface="Calibri" panose="020F0502020204030204" pitchFamily="34" charset="0"/>
                <a:ea typeface="Calibri" panose="020F0502020204030204" pitchFamily="34" charset="0"/>
                <a:cs typeface="Times New Roman" panose="02020603050405020304" pitchFamily="18" charset="0"/>
              </a:rPr>
              <a:t>The macroeconomic environment </a:t>
            </a: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Economists study both the overall activity in the national economy and the lower-level economic activity which takes place between businesses and consumers. Macroeconomics is the study of national economies, while microeconomics refers to the study of economic activity at the level of individuals and firms. The two areas of economic study are related. A country's macroeconomic environment consists of its national output, employment levels and consumer prices generally. These are known as economic indicators, which allow comparisons across economies to be made. The data are compiled by aggregating data from individuals and firms, so that microeconomic data feed into macroeconomic analysis and policymaking. As an example, microeconomic analysis may focus on motor vehicles in particular, including the market and prices, and this information forms part of the macroeconomic picture of total employment and prices in the economy as a whole. </a:t>
            </a:r>
            <a:br>
              <a:rPr lang="en-GB" altLang="en-US"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
            </a:r>
            <a:br>
              <a:rPr lang="en-GB" altLang="en-US" smtClean="0">
                <a:latin typeface="Calibri" panose="020F0502020204030204" pitchFamily="34" charset="0"/>
                <a:ea typeface="Calibri" panose="020F0502020204030204" pitchFamily="34" charset="0"/>
                <a:cs typeface="Times New Roman" panose="02020603050405020304" pitchFamily="18" charset="0"/>
              </a:rPr>
            </a:br>
            <a:r>
              <a:rPr lang="en-GB" altLang="en-US" smtClean="0">
                <a:latin typeface="Calibri" panose="020F0502020204030204" pitchFamily="34" charset="0"/>
                <a:ea typeface="Calibri" panose="020F0502020204030204" pitchFamily="34" charset="0"/>
                <a:cs typeface="Times New Roman" panose="02020603050405020304" pitchFamily="18" charset="0"/>
              </a:rPr>
              <a:t>Flows of economic resources in the economy can be depicted as a model based on circular flows. While this type of model is greatly oversimplified, it does serve to show the interaction between the main groups, businesses and consumers, as can be seen in Figure 3.1. Businesses provide employment and wages to households, while consumers spend earned income on goods and services. At the same time, both businesses and individuals pay taxes to government, which are used to fund public spending and social security. By increasing or decreasing public spending or by altering the tax regime, it is possible for government to influence spending by firms and consumers. For example, public spending on government projects will provide firms with more orders and greater need for workers. These workers, in turn, will purchase consumer goods. Therefore, the 'injection' of government funds will have had a general effect on the economy, referred to by economists as a 'multiplier' effect, because of its ripple effects across the economy. It should also be noticed that effects of international flows are taken into account in Figure 3.1. Consumers buy imported products, which is depicted as a 'leakage' from the circular flow. Similarly, when firms export products, the income that arises is an injection, as is overseas investment. </a:t>
            </a:r>
          </a:p>
          <a:p>
            <a:pPr>
              <a:lnSpc>
                <a:spcPct val="115000"/>
              </a:lnSpc>
              <a:spcAft>
                <a:spcPts val="1000"/>
              </a:spcAft>
            </a:pPr>
            <a:r>
              <a:rPr lang="en-GB" altLang="en-US" smtClean="0">
                <a:latin typeface="Calibri" panose="020F0502020204030204" pitchFamily="34" charset="0"/>
                <a:ea typeface="Calibri" panose="020F0502020204030204" pitchFamily="34" charset="0"/>
                <a:cs typeface="Times New Roman" panose="02020603050405020304" pitchFamily="18" charset="0"/>
              </a:rPr>
              <a:t>In this section, we look at a range of economic indicators revealing the nature and vibrancy of a national economy. We then look at the role of government in managing the national economy. It is telling that, although we live in an era of global economic integration, the role of national governments, far from withering away, has increasingly come into the frame in shaping national economies. </a:t>
            </a:r>
          </a:p>
          <a:p>
            <a:pPr>
              <a:lnSpc>
                <a:spcPct val="115000"/>
              </a:lnSpc>
              <a:spcAft>
                <a:spcPts val="1000"/>
              </a:spcAft>
            </a:pPr>
            <a:endParaRPr lang="en-GB" altLang="en-US" smtClean="0">
              <a:latin typeface="Calibri" panose="020F0502020204030204" pitchFamily="34" charset="0"/>
              <a:ea typeface="Calibri" panose="020F0502020204030204" pitchFamily="34" charset="0"/>
              <a:cs typeface="Times New Roman" panose="02020603050405020304" pitchFamily="18" charset="0"/>
            </a:endParaRPr>
          </a:p>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8CC210A-3579-4967-A520-6F0B785A29BB}" type="slidenum">
              <a:rPr lang="en-GB" altLang="en-US" smtClean="0"/>
              <a:pPr>
                <a:spcBef>
                  <a:spcPct val="0"/>
                </a:spcBef>
              </a:pPr>
              <a:t>6</a:t>
            </a:fld>
            <a:endParaRPr lang="en-GB" altLang="en-US" smtClean="0"/>
          </a:p>
        </p:txBody>
      </p:sp>
    </p:spTree>
    <p:extLst>
      <p:ext uri="{BB962C8B-B14F-4D97-AF65-F5344CB8AC3E}">
        <p14:creationId xmlns:p14="http://schemas.microsoft.com/office/powerpoint/2010/main" val="3710163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1BA1C5-CEE9-41C2-B55C-34EE5A310D7F}" type="slidenum">
              <a:rPr lang="en-GB" altLang="en-US" smtClean="0"/>
              <a:pPr>
                <a:spcBef>
                  <a:spcPct val="0"/>
                </a:spcBef>
              </a:pPr>
              <a:t>7</a:t>
            </a:fld>
            <a:endParaRPr lang="en-GB" altLang="en-US" smtClean="0"/>
          </a:p>
        </p:txBody>
      </p:sp>
    </p:spTree>
    <p:extLst>
      <p:ext uri="{BB962C8B-B14F-4D97-AF65-F5344CB8AC3E}">
        <p14:creationId xmlns:p14="http://schemas.microsoft.com/office/powerpoint/2010/main" val="2582742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B9B43F-B638-4F39-9508-97DC0317A753}" type="slidenum">
              <a:rPr lang="en-GB" altLang="en-US" smtClean="0"/>
              <a:pPr>
                <a:spcBef>
                  <a:spcPct val="0"/>
                </a:spcBef>
              </a:pPr>
              <a:t>8</a:t>
            </a:fld>
            <a:endParaRPr lang="en-GB" altLang="en-US" smtClean="0"/>
          </a:p>
        </p:txBody>
      </p:sp>
    </p:spTree>
    <p:extLst>
      <p:ext uri="{BB962C8B-B14F-4D97-AF65-F5344CB8AC3E}">
        <p14:creationId xmlns:p14="http://schemas.microsoft.com/office/powerpoint/2010/main" val="2929930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1741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84DCA50-6067-42EA-A201-674B8B6FC80D}" type="slidenum">
              <a:rPr lang="en-GB" altLang="en-US" smtClean="0">
                <a:solidFill>
                  <a:srgbClr val="000000"/>
                </a:solidFill>
              </a:rPr>
              <a:pPr>
                <a:spcBef>
                  <a:spcPct val="0"/>
                </a:spcBef>
              </a:pPr>
              <a:t>9</a:t>
            </a:fld>
            <a:endParaRPr lang="en-GB" altLang="en-US" smtClean="0">
              <a:solidFill>
                <a:srgbClr val="000000"/>
              </a:solidFill>
            </a:endParaRPr>
          </a:p>
        </p:txBody>
      </p:sp>
    </p:spTree>
    <p:extLst>
      <p:ext uri="{BB962C8B-B14F-4D97-AF65-F5344CB8AC3E}">
        <p14:creationId xmlns:p14="http://schemas.microsoft.com/office/powerpoint/2010/main" val="321143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946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599313C-E033-476C-BF81-C039FA169B05}" type="slidenum">
              <a:rPr lang="en-GB" altLang="en-US" smtClean="0"/>
              <a:pPr>
                <a:spcBef>
                  <a:spcPct val="0"/>
                </a:spcBef>
              </a:pPr>
              <a:t>10</a:t>
            </a:fld>
            <a:endParaRPr lang="en-GB" altLang="en-US" smtClean="0"/>
          </a:p>
        </p:txBody>
      </p:sp>
    </p:spTree>
    <p:extLst>
      <p:ext uri="{BB962C8B-B14F-4D97-AF65-F5344CB8AC3E}">
        <p14:creationId xmlns:p14="http://schemas.microsoft.com/office/powerpoint/2010/main" val="492124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F92C54B-CE5A-4694-833A-908E00B0ED04}" type="slidenum">
              <a:rPr lang="en-GB" altLang="en-US" smtClean="0"/>
              <a:pPr>
                <a:spcBef>
                  <a:spcPct val="0"/>
                </a:spcBef>
              </a:pPr>
              <a:t>11</a:t>
            </a:fld>
            <a:endParaRPr lang="en-GB" altLang="en-US" smtClean="0"/>
          </a:p>
        </p:txBody>
      </p:sp>
    </p:spTree>
    <p:extLst>
      <p:ext uri="{BB962C8B-B14F-4D97-AF65-F5344CB8AC3E}">
        <p14:creationId xmlns:p14="http://schemas.microsoft.com/office/powerpoint/2010/main" val="2672335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235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776076C-A9FD-4981-9397-E3E077AF5F57}" type="slidenum">
              <a:rPr lang="en-GB" altLang="en-US" smtClean="0"/>
              <a:pPr>
                <a:spcBef>
                  <a:spcPct val="0"/>
                </a:spcBef>
              </a:pPr>
              <a:t>12</a:t>
            </a:fld>
            <a:endParaRPr lang="en-GB" altLang="en-US" smtClean="0"/>
          </a:p>
        </p:txBody>
      </p:sp>
    </p:spTree>
    <p:extLst>
      <p:ext uri="{BB962C8B-B14F-4D97-AF65-F5344CB8AC3E}">
        <p14:creationId xmlns:p14="http://schemas.microsoft.com/office/powerpoint/2010/main" val="3708601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p:spPr>
        <p:txBody>
          <a:bodyPr/>
          <a:lstStyle/>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2662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61C75BE-286D-431D-B64B-C38B11DDC35F}" type="slidenum">
              <a:rPr lang="en-GB" altLang="en-US" smtClean="0"/>
              <a:pPr>
                <a:spcBef>
                  <a:spcPct val="0"/>
                </a:spcBef>
              </a:pPr>
              <a:t>13</a:t>
            </a:fld>
            <a:endParaRPr lang="en-GB" altLang="en-US" smtClean="0"/>
          </a:p>
        </p:txBody>
      </p:sp>
    </p:spTree>
    <p:extLst>
      <p:ext uri="{BB962C8B-B14F-4D97-AF65-F5344CB8AC3E}">
        <p14:creationId xmlns:p14="http://schemas.microsoft.com/office/powerpoint/2010/main" val="1867663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en-GB" altLang="en-US" smtClean="0">
              <a:latin typeface="Arial" panose="020B0604020202020204" pitchFamily="34" charset="0"/>
              <a:ea typeface="Calibri" panose="020F0502020204030204" pitchFamily="34" charset="0"/>
              <a:cs typeface="Times New Roman" panose="02020603050405020304" pitchFamily="18" charset="0"/>
            </a:endParaRPr>
          </a:p>
        </p:txBody>
      </p:sp>
      <p:sp>
        <p:nvSpPr>
          <p:cNvPr id="317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A9FEDB1-202B-447A-9391-45F7A1FFC2AC}" type="slidenum">
              <a:rPr lang="en-GB" altLang="en-US" smtClean="0"/>
              <a:pPr>
                <a:spcBef>
                  <a:spcPct val="0"/>
                </a:spcBef>
              </a:pPr>
              <a:t>14</a:t>
            </a:fld>
            <a:endParaRPr lang="en-GB" altLang="en-US" smtClean="0"/>
          </a:p>
        </p:txBody>
      </p:sp>
    </p:spTree>
    <p:extLst>
      <p:ext uri="{BB962C8B-B14F-4D97-AF65-F5344CB8AC3E}">
        <p14:creationId xmlns:p14="http://schemas.microsoft.com/office/powerpoint/2010/main" val="4022850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1D8BD707-D9CF-40AE-B4C6-C98DA3205C09}" type="datetimeFigureOut">
              <a:rPr lang="en-US" smtClean="0"/>
              <a:t>2/21/2020</a:t>
            </a:fld>
            <a:endParaRPr 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63688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701858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05696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47031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2/21/2020</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90219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2/21/2020</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09983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2/21/2020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003889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417704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1D8BD707-D9CF-40AE-B4C6-C98DA3205C09}" type="datetimeFigureOut">
              <a:rPr lang="en-US" smtClean="0"/>
              <a:t>2/21/2020</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36238872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31649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1012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1D8BD707-D9CF-40AE-B4C6-C98DA3205C09}" type="datetimeFigureOut">
              <a:rPr lang="en-US" smtClean="0"/>
              <a:t>2/21/2020</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GB"/>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688043656"/>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gi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19274" y="1905856"/>
            <a:ext cx="5662930" cy="1252855"/>
          </a:xfrm>
          <a:prstGeom prst="rect">
            <a:avLst/>
          </a:prstGeom>
        </p:spPr>
        <p:txBody>
          <a:bodyPr vert="horz" wrap="square" lIns="0" tIns="13335" rIns="0" bIns="0" rtlCol="0">
            <a:spAutoFit/>
          </a:bodyPr>
          <a:lstStyle/>
          <a:p>
            <a:pPr algn="ctr">
              <a:lnSpc>
                <a:spcPct val="100000"/>
              </a:lnSpc>
              <a:spcBef>
                <a:spcPts val="105"/>
              </a:spcBef>
            </a:pPr>
            <a:r>
              <a:rPr sz="4400" b="1" spc="-155" dirty="0">
                <a:solidFill>
                  <a:srgbClr val="6600FF"/>
                </a:solidFill>
                <a:latin typeface="Trebuchet MS"/>
                <a:cs typeface="Trebuchet MS"/>
              </a:rPr>
              <a:t>Management </a:t>
            </a:r>
            <a:r>
              <a:rPr sz="4400" b="1" spc="-235" dirty="0">
                <a:solidFill>
                  <a:srgbClr val="6600FF"/>
                </a:solidFill>
                <a:latin typeface="Trebuchet MS"/>
                <a:cs typeface="Trebuchet MS"/>
              </a:rPr>
              <a:t>in</a:t>
            </a:r>
            <a:r>
              <a:rPr sz="4400" b="1" spc="-565" dirty="0">
                <a:solidFill>
                  <a:srgbClr val="6600FF"/>
                </a:solidFill>
                <a:latin typeface="Trebuchet MS"/>
                <a:cs typeface="Trebuchet MS"/>
              </a:rPr>
              <a:t> </a:t>
            </a:r>
            <a:r>
              <a:rPr sz="4400" b="1" spc="-305" dirty="0">
                <a:solidFill>
                  <a:srgbClr val="6600FF"/>
                </a:solidFill>
                <a:latin typeface="Trebuchet MS"/>
                <a:cs typeface="Trebuchet MS"/>
              </a:rPr>
              <a:t>Practice</a:t>
            </a:r>
            <a:endParaRPr sz="4400" dirty="0">
              <a:latin typeface="Trebuchet MS"/>
              <a:cs typeface="Trebuchet MS"/>
            </a:endParaRPr>
          </a:p>
          <a:p>
            <a:pPr marL="1270" algn="ctr">
              <a:lnSpc>
                <a:spcPct val="100000"/>
              </a:lnSpc>
              <a:spcBef>
                <a:spcPts val="55"/>
              </a:spcBef>
            </a:pPr>
            <a:r>
              <a:rPr b="1" spc="-185" dirty="0">
                <a:solidFill>
                  <a:srgbClr val="6600FF"/>
                </a:solidFill>
                <a:latin typeface="Trebuchet MS"/>
                <a:cs typeface="Trebuchet MS"/>
              </a:rPr>
              <a:t>M5X02110 </a:t>
            </a:r>
            <a:r>
              <a:rPr b="1" spc="470" dirty="0">
                <a:solidFill>
                  <a:srgbClr val="6600FF"/>
                </a:solidFill>
                <a:latin typeface="Trebuchet MS"/>
                <a:cs typeface="Trebuchet MS"/>
              </a:rPr>
              <a:t>–</a:t>
            </a:r>
            <a:r>
              <a:rPr b="1" spc="-355" dirty="0">
                <a:solidFill>
                  <a:srgbClr val="6600FF"/>
                </a:solidFill>
                <a:latin typeface="Trebuchet MS"/>
                <a:cs typeface="Trebuchet MS"/>
              </a:rPr>
              <a:t> </a:t>
            </a:r>
            <a:r>
              <a:rPr b="1" spc="-285" dirty="0">
                <a:solidFill>
                  <a:srgbClr val="6600FF"/>
                </a:solidFill>
                <a:latin typeface="Trebuchet MS"/>
                <a:cs typeface="Trebuchet MS"/>
              </a:rPr>
              <a:t>Level 5</a:t>
            </a:r>
          </a:p>
        </p:txBody>
      </p:sp>
      <p:sp>
        <p:nvSpPr>
          <p:cNvPr id="3" name="object 3"/>
          <p:cNvSpPr txBox="1"/>
          <p:nvPr/>
        </p:nvSpPr>
        <p:spPr>
          <a:xfrm>
            <a:off x="0" y="3288904"/>
            <a:ext cx="8893555" cy="997709"/>
          </a:xfrm>
          <a:prstGeom prst="rect">
            <a:avLst/>
          </a:prstGeom>
        </p:spPr>
        <p:txBody>
          <a:bodyPr vert="horz" wrap="square" lIns="0" tIns="12700" rIns="0" bIns="0" rtlCol="0">
            <a:spAutoFit/>
          </a:bodyPr>
          <a:lstStyle/>
          <a:p>
            <a:pPr marL="12700" marR="5080" algn="ctr">
              <a:lnSpc>
                <a:spcPct val="100000"/>
              </a:lnSpc>
              <a:spcBef>
                <a:spcPts val="100"/>
              </a:spcBef>
            </a:pPr>
            <a:r>
              <a:rPr lang="en-GB" sz="3200" b="1" spc="-235" dirty="0" smtClean="0">
                <a:latin typeface="Trebuchet MS"/>
                <a:cs typeface="Trebuchet MS"/>
              </a:rPr>
              <a:t>Lecture 5: </a:t>
            </a:r>
            <a:r>
              <a:rPr sz="3200" b="1" spc="-235" dirty="0" smtClean="0">
                <a:latin typeface="Trebuchet MS"/>
                <a:cs typeface="Trebuchet MS"/>
              </a:rPr>
              <a:t> </a:t>
            </a:r>
            <a:r>
              <a:rPr sz="3200" b="1" spc="-145" dirty="0">
                <a:solidFill>
                  <a:srgbClr val="1F487C"/>
                </a:solidFill>
                <a:latin typeface="Trebuchet MS"/>
                <a:cs typeface="Trebuchet MS"/>
              </a:rPr>
              <a:t>Analysing </a:t>
            </a:r>
            <a:r>
              <a:rPr sz="3200" b="1" spc="-190" dirty="0">
                <a:solidFill>
                  <a:srgbClr val="1F487C"/>
                </a:solidFill>
                <a:latin typeface="Trebuchet MS"/>
                <a:cs typeface="Trebuchet MS"/>
              </a:rPr>
              <a:t>the  </a:t>
            </a:r>
            <a:r>
              <a:rPr sz="3200" b="1" spc="-210" dirty="0">
                <a:solidFill>
                  <a:srgbClr val="1F487C"/>
                </a:solidFill>
                <a:latin typeface="Trebuchet MS"/>
                <a:cs typeface="Trebuchet MS"/>
              </a:rPr>
              <a:t>External </a:t>
            </a:r>
            <a:r>
              <a:rPr sz="3200" b="1" spc="-190" dirty="0" smtClean="0">
                <a:solidFill>
                  <a:srgbClr val="1F487C"/>
                </a:solidFill>
                <a:latin typeface="Trebuchet MS"/>
                <a:cs typeface="Trebuchet MS"/>
              </a:rPr>
              <a:t>Environment</a:t>
            </a:r>
            <a:r>
              <a:rPr lang="en-GB" sz="3200" b="1" spc="-190" dirty="0" smtClean="0">
                <a:solidFill>
                  <a:srgbClr val="1F487C"/>
                </a:solidFill>
                <a:latin typeface="Trebuchet MS"/>
                <a:cs typeface="Trebuchet MS"/>
              </a:rPr>
              <a:t>: Economic and </a:t>
            </a:r>
            <a:r>
              <a:rPr sz="3200" b="1" spc="-180" dirty="0" smtClean="0">
                <a:solidFill>
                  <a:srgbClr val="1F487C"/>
                </a:solidFill>
                <a:latin typeface="Trebuchet MS"/>
                <a:cs typeface="Trebuchet MS"/>
              </a:rPr>
              <a:t>Social</a:t>
            </a:r>
            <a:r>
              <a:rPr lang="en-GB" sz="3200" b="1" spc="-180" dirty="0" smtClean="0">
                <a:solidFill>
                  <a:srgbClr val="1F487C"/>
                </a:solidFill>
                <a:latin typeface="Trebuchet MS"/>
                <a:cs typeface="Trebuchet MS"/>
              </a:rPr>
              <a:t> </a:t>
            </a:r>
            <a:endParaRPr sz="3200" dirty="0">
              <a:latin typeface="Trebuchet MS"/>
              <a:cs typeface="Trebuchet MS"/>
            </a:endParaRPr>
          </a:p>
        </p:txBody>
      </p:sp>
      <p:sp>
        <p:nvSpPr>
          <p:cNvPr id="4" name="object 4"/>
          <p:cNvSpPr/>
          <p:nvPr/>
        </p:nvSpPr>
        <p:spPr>
          <a:xfrm>
            <a:off x="6070853" y="332625"/>
            <a:ext cx="2822702" cy="936104"/>
          </a:xfrm>
          <a:prstGeom prst="rect">
            <a:avLst/>
          </a:prstGeom>
          <a:blipFill>
            <a:blip r:embed="rId2" cstate="print"/>
            <a:stretch>
              <a:fillRect/>
            </a:stretch>
          </a:blipFill>
        </p:spPr>
        <p:txBody>
          <a:bodyPr wrap="square" lIns="0" tIns="0" rIns="0" bIns="0" rtlCol="0"/>
          <a:lstStyle/>
          <a:p>
            <a:endParaRPr dirty="0"/>
          </a:p>
        </p:txBody>
      </p:sp>
      <p:sp>
        <p:nvSpPr>
          <p:cNvPr id="5" name="object 5"/>
          <p:cNvSpPr/>
          <p:nvPr/>
        </p:nvSpPr>
        <p:spPr>
          <a:xfrm>
            <a:off x="276275" y="4889372"/>
            <a:ext cx="1980945" cy="1324736"/>
          </a:xfrm>
          <a:prstGeom prst="rect">
            <a:avLst/>
          </a:prstGeom>
          <a:blipFill>
            <a:blip r:embed="rId3" cstate="print"/>
            <a:stretch>
              <a:fillRect/>
            </a:stretch>
          </a:blipFill>
        </p:spPr>
        <p:txBody>
          <a:bodyPr wrap="square" lIns="0" tIns="0" rIns="0" bIns="0" rtlCol="0"/>
          <a:lstStyle/>
          <a:p>
            <a:endParaRPr dirty="0"/>
          </a:p>
        </p:txBody>
      </p:sp>
      <p:sp>
        <p:nvSpPr>
          <p:cNvPr id="6" name="object 6"/>
          <p:cNvSpPr/>
          <p:nvPr/>
        </p:nvSpPr>
        <p:spPr>
          <a:xfrm>
            <a:off x="6944232" y="4653089"/>
            <a:ext cx="2048128" cy="2007235"/>
          </a:xfrm>
          <a:prstGeom prst="rect">
            <a:avLst/>
          </a:prstGeom>
          <a:blipFill>
            <a:blip r:embed="rId4" cstate="print"/>
            <a:stretch>
              <a:fillRect/>
            </a:stretch>
          </a:blipFill>
        </p:spPr>
        <p:txBody>
          <a:bodyPr wrap="square" lIns="0" tIns="0" rIns="0" bIns="0" rtlCol="0"/>
          <a:lstStyle/>
          <a:p>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09600"/>
            <a:ext cx="8072119" cy="553998"/>
          </a:xfrm>
        </p:spPr>
        <p:txBody>
          <a:bodyPr>
            <a:normAutofit fontScale="90000"/>
          </a:bodyPr>
          <a:lstStyle/>
          <a:p>
            <a:r>
              <a:rPr lang="en-GB" dirty="0" smtClean="0"/>
              <a:t>Recap from last week</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9109" y="1600200"/>
            <a:ext cx="2800350" cy="162877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4400" y="3886200"/>
            <a:ext cx="3228975" cy="141922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400" y="4038600"/>
            <a:ext cx="2609850" cy="175260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38800" y="1634836"/>
            <a:ext cx="1828800" cy="1371600"/>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96200" y="206861"/>
            <a:ext cx="1163805" cy="1549977"/>
          </a:xfrm>
          <a:prstGeom prst="rect">
            <a:avLst/>
          </a:prstGeom>
        </p:spPr>
      </p:pic>
    </p:spTree>
    <p:extLst>
      <p:ext uri="{BB962C8B-B14F-4D97-AF65-F5344CB8AC3E}">
        <p14:creationId xmlns:p14="http://schemas.microsoft.com/office/powerpoint/2010/main" val="2261925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530478"/>
            <a:ext cx="6309360" cy="574040"/>
          </a:xfrm>
          <a:prstGeom prst="rect">
            <a:avLst/>
          </a:prstGeom>
        </p:spPr>
        <p:txBody>
          <a:bodyPr vert="horz" wrap="square" lIns="0" tIns="12700" rIns="0" bIns="0" rtlCol="0">
            <a:spAutoFit/>
          </a:bodyPr>
          <a:lstStyle/>
          <a:p>
            <a:pPr marL="12700">
              <a:lnSpc>
                <a:spcPct val="100000"/>
              </a:lnSpc>
              <a:spcBef>
                <a:spcPts val="100"/>
              </a:spcBef>
            </a:pPr>
            <a:r>
              <a:rPr b="1" spc="-200" dirty="0">
                <a:solidFill>
                  <a:srgbClr val="6600FF"/>
                </a:solidFill>
                <a:latin typeface="Trebuchet MS"/>
                <a:cs typeface="Trebuchet MS"/>
              </a:rPr>
              <a:t>Political </a:t>
            </a:r>
            <a:r>
              <a:rPr spc="-125" dirty="0">
                <a:solidFill>
                  <a:srgbClr val="6600FF"/>
                </a:solidFill>
              </a:rPr>
              <a:t>factors </a:t>
            </a:r>
            <a:r>
              <a:rPr spc="-100" dirty="0">
                <a:solidFill>
                  <a:srgbClr val="6600FF"/>
                </a:solidFill>
              </a:rPr>
              <a:t>affecting</a:t>
            </a:r>
            <a:r>
              <a:rPr spc="-365" dirty="0">
                <a:solidFill>
                  <a:srgbClr val="6600FF"/>
                </a:solidFill>
              </a:rPr>
              <a:t> </a:t>
            </a:r>
            <a:r>
              <a:rPr spc="-220" dirty="0">
                <a:solidFill>
                  <a:srgbClr val="6600FF"/>
                </a:solidFill>
              </a:rPr>
              <a:t>business</a:t>
            </a:r>
          </a:p>
        </p:txBody>
      </p:sp>
      <p:sp>
        <p:nvSpPr>
          <p:cNvPr id="3" name="object 3"/>
          <p:cNvSpPr txBox="1"/>
          <p:nvPr/>
        </p:nvSpPr>
        <p:spPr>
          <a:xfrm>
            <a:off x="535940" y="1510703"/>
            <a:ext cx="7359650" cy="5364289"/>
          </a:xfrm>
          <a:prstGeom prst="rect">
            <a:avLst/>
          </a:prstGeom>
        </p:spPr>
        <p:txBody>
          <a:bodyPr vert="horz" wrap="square" lIns="0" tIns="110490" rIns="0" bIns="0" rtlCol="0">
            <a:spAutoFit/>
          </a:bodyPr>
          <a:lstStyle/>
          <a:p>
            <a:pPr marL="355600" indent="-342900">
              <a:lnSpc>
                <a:spcPct val="100000"/>
              </a:lnSpc>
              <a:spcBef>
                <a:spcPts val="870"/>
              </a:spcBef>
              <a:buChar char="•"/>
              <a:tabLst>
                <a:tab pos="355600" algn="l"/>
                <a:tab pos="356235" algn="l"/>
              </a:tabLst>
            </a:pPr>
            <a:r>
              <a:rPr sz="3200" spc="-125" dirty="0">
                <a:latin typeface="Arial"/>
                <a:cs typeface="Arial"/>
              </a:rPr>
              <a:t>Government </a:t>
            </a:r>
            <a:r>
              <a:rPr sz="3200" spc="-55" dirty="0">
                <a:latin typeface="Arial"/>
                <a:cs typeface="Arial"/>
              </a:rPr>
              <a:t>actions/other political</a:t>
            </a:r>
            <a:r>
              <a:rPr sz="3200" spc="-320" dirty="0">
                <a:latin typeface="Arial"/>
                <a:cs typeface="Arial"/>
              </a:rPr>
              <a:t> </a:t>
            </a:r>
            <a:r>
              <a:rPr sz="3200" spc="-145" dirty="0">
                <a:latin typeface="Arial"/>
                <a:cs typeface="Arial"/>
              </a:rPr>
              <a:t>events</a:t>
            </a:r>
            <a:endParaRPr sz="3200" dirty="0">
              <a:latin typeface="Arial"/>
              <a:cs typeface="Arial"/>
            </a:endParaRPr>
          </a:p>
          <a:p>
            <a:pPr marL="355600" indent="-342900">
              <a:lnSpc>
                <a:spcPct val="100000"/>
              </a:lnSpc>
              <a:spcBef>
                <a:spcPts val="765"/>
              </a:spcBef>
              <a:buChar char="•"/>
              <a:tabLst>
                <a:tab pos="355600" algn="l"/>
                <a:tab pos="356235" algn="l"/>
              </a:tabLst>
            </a:pPr>
            <a:r>
              <a:rPr sz="3200" spc="-35" dirty="0">
                <a:latin typeface="Arial"/>
                <a:cs typeface="Arial"/>
              </a:rPr>
              <a:t>Major </a:t>
            </a:r>
            <a:r>
              <a:rPr sz="3200" spc="-145" dirty="0">
                <a:latin typeface="Arial"/>
                <a:cs typeface="Arial"/>
              </a:rPr>
              <a:t>events (wars, </a:t>
            </a:r>
            <a:r>
              <a:rPr sz="3200" spc="-60" dirty="0">
                <a:latin typeface="Arial"/>
                <a:cs typeface="Arial"/>
              </a:rPr>
              <a:t>terrorism,</a:t>
            </a:r>
            <a:r>
              <a:rPr sz="3200" spc="-380" dirty="0">
                <a:latin typeface="Arial"/>
                <a:cs typeface="Arial"/>
              </a:rPr>
              <a:t> </a:t>
            </a:r>
            <a:r>
              <a:rPr sz="3200" spc="-160" dirty="0">
                <a:latin typeface="Arial"/>
                <a:cs typeface="Arial"/>
              </a:rPr>
              <a:t>disasters)</a:t>
            </a:r>
            <a:endParaRPr sz="3200" dirty="0">
              <a:latin typeface="Arial"/>
              <a:cs typeface="Arial"/>
            </a:endParaRPr>
          </a:p>
          <a:p>
            <a:pPr marL="355600" indent="-342900">
              <a:lnSpc>
                <a:spcPct val="100000"/>
              </a:lnSpc>
              <a:spcBef>
                <a:spcPts val="770"/>
              </a:spcBef>
              <a:buChar char="•"/>
              <a:tabLst>
                <a:tab pos="355600" algn="l"/>
                <a:tab pos="356235" algn="l"/>
              </a:tabLst>
            </a:pPr>
            <a:r>
              <a:rPr sz="3200" spc="-260" dirty="0">
                <a:latin typeface="Arial"/>
                <a:cs typeface="Arial"/>
              </a:rPr>
              <a:t>Change </a:t>
            </a:r>
            <a:r>
              <a:rPr sz="3200" spc="-5" dirty="0">
                <a:latin typeface="Arial"/>
                <a:cs typeface="Arial"/>
              </a:rPr>
              <a:t>of </a:t>
            </a:r>
            <a:r>
              <a:rPr sz="3200" spc="-110" dirty="0">
                <a:latin typeface="Arial"/>
                <a:cs typeface="Arial"/>
              </a:rPr>
              <a:t>government </a:t>
            </a:r>
            <a:r>
              <a:rPr sz="3200" spc="50" dirty="0">
                <a:latin typeface="Arial"/>
                <a:cs typeface="Arial"/>
              </a:rPr>
              <a:t>&amp;</a:t>
            </a:r>
            <a:r>
              <a:rPr sz="3200" spc="-295" dirty="0">
                <a:latin typeface="Arial"/>
                <a:cs typeface="Arial"/>
              </a:rPr>
              <a:t> </a:t>
            </a:r>
            <a:r>
              <a:rPr sz="3200" spc="-95" dirty="0" smtClean="0">
                <a:latin typeface="Arial"/>
                <a:cs typeface="Arial"/>
              </a:rPr>
              <a:t>policy</a:t>
            </a:r>
            <a:endParaRPr lang="en-GB" sz="3200" spc="-95" dirty="0" smtClean="0">
              <a:latin typeface="Arial"/>
              <a:cs typeface="Arial"/>
            </a:endParaRPr>
          </a:p>
          <a:p>
            <a:pPr marL="355600" indent="-342900">
              <a:lnSpc>
                <a:spcPct val="100000"/>
              </a:lnSpc>
              <a:spcBef>
                <a:spcPts val="770"/>
              </a:spcBef>
              <a:buChar char="•"/>
              <a:tabLst>
                <a:tab pos="355600" algn="l"/>
                <a:tab pos="356235" algn="l"/>
              </a:tabLst>
            </a:pPr>
            <a:r>
              <a:rPr lang="en-GB" sz="3200" spc="-95" dirty="0" err="1" smtClean="0">
                <a:latin typeface="Arial"/>
                <a:cs typeface="Arial"/>
              </a:rPr>
              <a:t>Brexit</a:t>
            </a:r>
            <a:endParaRPr sz="3200" dirty="0">
              <a:latin typeface="Arial"/>
              <a:cs typeface="Arial"/>
            </a:endParaRPr>
          </a:p>
          <a:p>
            <a:pPr marL="355600" indent="-342900">
              <a:lnSpc>
                <a:spcPct val="100000"/>
              </a:lnSpc>
              <a:spcBef>
                <a:spcPts val="770"/>
              </a:spcBef>
              <a:buChar char="•"/>
              <a:tabLst>
                <a:tab pos="355600" algn="l"/>
                <a:tab pos="356235" algn="l"/>
              </a:tabLst>
            </a:pPr>
            <a:r>
              <a:rPr sz="3200" spc="-170" dirty="0">
                <a:latin typeface="Arial"/>
                <a:cs typeface="Arial"/>
              </a:rPr>
              <a:t>Sector </a:t>
            </a:r>
            <a:r>
              <a:rPr sz="3200" spc="-130" dirty="0">
                <a:latin typeface="Arial"/>
                <a:cs typeface="Arial"/>
              </a:rPr>
              <a:t>specific</a:t>
            </a:r>
            <a:r>
              <a:rPr sz="3200" spc="-185" dirty="0">
                <a:latin typeface="Arial"/>
                <a:cs typeface="Arial"/>
              </a:rPr>
              <a:t> </a:t>
            </a:r>
            <a:r>
              <a:rPr sz="3200" spc="-114" dirty="0">
                <a:latin typeface="Arial"/>
                <a:cs typeface="Arial"/>
              </a:rPr>
              <a:t>policies</a:t>
            </a:r>
            <a:endParaRPr sz="3200" dirty="0">
              <a:latin typeface="Arial"/>
              <a:cs typeface="Arial"/>
            </a:endParaRPr>
          </a:p>
          <a:p>
            <a:pPr marL="1143635" lvl="1" indent="-216535">
              <a:lnSpc>
                <a:spcPct val="100000"/>
              </a:lnSpc>
              <a:spcBef>
                <a:spcPts val="770"/>
              </a:spcBef>
              <a:buChar char="-"/>
              <a:tabLst>
                <a:tab pos="1144270" algn="l"/>
              </a:tabLst>
            </a:pPr>
            <a:r>
              <a:rPr sz="3200" spc="-114" dirty="0">
                <a:latin typeface="Arial"/>
                <a:cs typeface="Arial"/>
              </a:rPr>
              <a:t>tax </a:t>
            </a:r>
            <a:r>
              <a:rPr sz="3200" spc="-95" dirty="0">
                <a:latin typeface="Arial"/>
                <a:cs typeface="Arial"/>
              </a:rPr>
              <a:t>policy </a:t>
            </a:r>
            <a:r>
              <a:rPr sz="3200" spc="-195" dirty="0">
                <a:latin typeface="Arial"/>
                <a:cs typeface="Arial"/>
              </a:rPr>
              <a:t>(VAT/air </a:t>
            </a:r>
            <a:r>
              <a:rPr sz="3200" spc="-200" dirty="0">
                <a:latin typeface="Arial"/>
                <a:cs typeface="Arial"/>
              </a:rPr>
              <a:t>passenger</a:t>
            </a:r>
            <a:r>
              <a:rPr sz="3200" spc="-295" dirty="0">
                <a:latin typeface="Arial"/>
                <a:cs typeface="Arial"/>
              </a:rPr>
              <a:t> </a:t>
            </a:r>
            <a:r>
              <a:rPr sz="3200" spc="-55" dirty="0">
                <a:latin typeface="Arial"/>
                <a:cs typeface="Arial"/>
              </a:rPr>
              <a:t>duty)</a:t>
            </a:r>
            <a:endParaRPr sz="3200" dirty="0">
              <a:latin typeface="Arial"/>
              <a:cs typeface="Arial"/>
            </a:endParaRPr>
          </a:p>
          <a:p>
            <a:pPr marL="1143635" lvl="1" indent="-216535">
              <a:lnSpc>
                <a:spcPct val="100000"/>
              </a:lnSpc>
              <a:spcBef>
                <a:spcPts val="770"/>
              </a:spcBef>
              <a:buChar char="-"/>
              <a:tabLst>
                <a:tab pos="1144270" algn="l"/>
              </a:tabLst>
            </a:pPr>
            <a:r>
              <a:rPr sz="3200" spc="-155" dirty="0">
                <a:latin typeface="Arial"/>
                <a:cs typeface="Arial"/>
              </a:rPr>
              <a:t>smoking</a:t>
            </a:r>
            <a:r>
              <a:rPr sz="3200" spc="-175" dirty="0">
                <a:latin typeface="Arial"/>
                <a:cs typeface="Arial"/>
              </a:rPr>
              <a:t> </a:t>
            </a:r>
            <a:r>
              <a:rPr sz="3200" spc="-155" dirty="0">
                <a:latin typeface="Arial"/>
                <a:cs typeface="Arial"/>
              </a:rPr>
              <a:t>ban</a:t>
            </a:r>
            <a:endParaRPr sz="3200" dirty="0">
              <a:latin typeface="Arial"/>
              <a:cs typeface="Arial"/>
            </a:endParaRPr>
          </a:p>
          <a:p>
            <a:pPr marL="1143635" lvl="1" indent="-216535">
              <a:lnSpc>
                <a:spcPct val="100000"/>
              </a:lnSpc>
              <a:spcBef>
                <a:spcPts val="765"/>
              </a:spcBef>
              <a:buChar char="-"/>
              <a:tabLst>
                <a:tab pos="1144270" algn="l"/>
              </a:tabLst>
            </a:pPr>
            <a:r>
              <a:rPr sz="3200" spc="-110" dirty="0">
                <a:latin typeface="Arial"/>
                <a:cs typeface="Arial"/>
              </a:rPr>
              <a:t>alcohol </a:t>
            </a:r>
            <a:r>
              <a:rPr sz="3200" spc="-75" dirty="0">
                <a:latin typeface="Arial"/>
                <a:cs typeface="Arial"/>
              </a:rPr>
              <a:t>minimum</a:t>
            </a:r>
            <a:r>
              <a:rPr sz="3200" spc="-180" dirty="0">
                <a:latin typeface="Arial"/>
                <a:cs typeface="Arial"/>
              </a:rPr>
              <a:t> </a:t>
            </a:r>
            <a:r>
              <a:rPr sz="3200" spc="-95" dirty="0" smtClean="0">
                <a:latin typeface="Arial"/>
                <a:cs typeface="Arial"/>
              </a:rPr>
              <a:t>pricing</a:t>
            </a:r>
            <a:endParaRPr lang="en-GB" sz="3200" spc="-95" dirty="0" smtClean="0">
              <a:latin typeface="Arial"/>
              <a:cs typeface="Arial"/>
            </a:endParaRPr>
          </a:p>
          <a:p>
            <a:pPr marL="1143635" lvl="1" indent="-216535">
              <a:lnSpc>
                <a:spcPct val="100000"/>
              </a:lnSpc>
              <a:spcBef>
                <a:spcPts val="765"/>
              </a:spcBef>
              <a:buChar char="-"/>
              <a:tabLst>
                <a:tab pos="1144270" algn="l"/>
              </a:tabLst>
            </a:pPr>
            <a:r>
              <a:rPr lang="en-GB" sz="3200" spc="-95" dirty="0" smtClean="0">
                <a:latin typeface="Arial"/>
                <a:cs typeface="Arial"/>
              </a:rPr>
              <a:t> changes in the minimum wage</a:t>
            </a:r>
            <a:endParaRPr sz="3200" dirty="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838200"/>
            <a:ext cx="8072119" cy="1107996"/>
          </a:xfrm>
        </p:spPr>
        <p:txBody>
          <a:bodyPr>
            <a:normAutofit fontScale="90000"/>
          </a:bodyPr>
          <a:lstStyle/>
          <a:p>
            <a:r>
              <a:rPr lang="en-GB" dirty="0" smtClean="0"/>
              <a:t>Today: Economic and Social Factors affecting Businesses</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2209800"/>
            <a:ext cx="3209925" cy="4488567"/>
          </a:xfrm>
          <a:prstGeom prst="rect">
            <a:avLst/>
          </a:prstGeom>
        </p:spPr>
      </p:pic>
      <p:sp>
        <p:nvSpPr>
          <p:cNvPr id="5" name="object 5"/>
          <p:cNvSpPr/>
          <p:nvPr/>
        </p:nvSpPr>
        <p:spPr>
          <a:xfrm>
            <a:off x="4417059" y="2438400"/>
            <a:ext cx="3706729" cy="3261613"/>
          </a:xfrm>
          <a:prstGeom prst="rect">
            <a:avLst/>
          </a:prstGeom>
          <a:blipFill>
            <a:blip r:embed="rId3"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725852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914400"/>
            <a:ext cx="7683378" cy="5080634"/>
          </a:xfrm>
          <a:prstGeom prst="rect">
            <a:avLst/>
          </a:prstGeom>
        </p:spPr>
      </p:pic>
      <p:sp>
        <p:nvSpPr>
          <p:cNvPr id="2" name="TextBox 1"/>
          <p:cNvSpPr txBox="1"/>
          <p:nvPr/>
        </p:nvSpPr>
        <p:spPr>
          <a:xfrm>
            <a:off x="1371600" y="5943600"/>
            <a:ext cx="7391400" cy="369332"/>
          </a:xfrm>
          <a:prstGeom prst="rect">
            <a:avLst/>
          </a:prstGeom>
          <a:noFill/>
        </p:spPr>
        <p:txBody>
          <a:bodyPr wrap="square" rtlCol="0">
            <a:spAutoFit/>
          </a:bodyPr>
          <a:lstStyle/>
          <a:p>
            <a:r>
              <a:rPr lang="en-GB" b="1" dirty="0" smtClean="0">
                <a:solidFill>
                  <a:srgbClr val="FF0000"/>
                </a:solidFill>
              </a:rPr>
              <a:t>Global Customers …. does this matter for your chosen organisation?</a:t>
            </a:r>
            <a:endParaRPr lang="en-GB" b="1" dirty="0">
              <a:solidFill>
                <a:srgbClr val="FF0000"/>
              </a:solidFill>
            </a:endParaRPr>
          </a:p>
        </p:txBody>
      </p:sp>
    </p:spTree>
    <p:extLst>
      <p:ext uri="{BB962C8B-B14F-4D97-AF65-F5344CB8AC3E}">
        <p14:creationId xmlns:p14="http://schemas.microsoft.com/office/powerpoint/2010/main" val="13798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119" y="1295400"/>
            <a:ext cx="6624638" cy="5245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195" name="TextBox 1"/>
          <p:cNvSpPr txBox="1">
            <a:spLocks noChangeArrowheads="1"/>
          </p:cNvSpPr>
          <p:nvPr/>
        </p:nvSpPr>
        <p:spPr bwMode="auto">
          <a:xfrm>
            <a:off x="611188" y="381000"/>
            <a:ext cx="80645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rgbClr val="0066FF"/>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algn="ctr" eaLnBrk="1" hangingPunct="1">
              <a:buFontTx/>
              <a:buNone/>
              <a:defRPr/>
            </a:pPr>
            <a:r>
              <a:rPr lang="en-GB" altLang="en-US" sz="3200" dirty="0" smtClean="0">
                <a:solidFill>
                  <a:srgbClr val="002060"/>
                </a:solidFill>
                <a:latin typeface="Arial" panose="020B0604020202020204" pitchFamily="34" charset="0"/>
                <a:cs typeface="Arial" panose="020B0604020202020204" pitchFamily="34" charset="0"/>
              </a:rPr>
              <a:t>Circular Flows of Income in the Economy</a:t>
            </a:r>
          </a:p>
        </p:txBody>
      </p:sp>
    </p:spTree>
    <p:extLst>
      <p:ext uri="{BB962C8B-B14F-4D97-AF65-F5344CB8AC3E}">
        <p14:creationId xmlns:p14="http://schemas.microsoft.com/office/powerpoint/2010/main" val="24582070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68313" y="36513"/>
            <a:ext cx="8229600" cy="553998"/>
          </a:xfrm>
        </p:spPr>
        <p:txBody>
          <a:bodyPr anchor="t">
            <a:normAutofit fontScale="90000"/>
          </a:bodyPr>
          <a:lstStyle/>
          <a:p>
            <a:pPr eaLnBrk="1" hangingPunct="1"/>
            <a:r>
              <a:rPr lang="en-GB" altLang="en-US" dirty="0" smtClean="0">
                <a:solidFill>
                  <a:schemeClr val="tx2"/>
                </a:solidFill>
              </a:rPr>
              <a:t>GNI and GDP</a:t>
            </a:r>
          </a:p>
        </p:txBody>
      </p:sp>
      <p:sp>
        <p:nvSpPr>
          <p:cNvPr id="3" name="TextBox 2"/>
          <p:cNvSpPr txBox="1"/>
          <p:nvPr/>
        </p:nvSpPr>
        <p:spPr>
          <a:xfrm>
            <a:off x="294265" y="1371600"/>
            <a:ext cx="8856662" cy="4819650"/>
          </a:xfrm>
          <a:prstGeom prst="rect">
            <a:avLst/>
          </a:prstGeom>
          <a:noFill/>
        </p:spPr>
        <p:txBody>
          <a:bodyPr>
            <a:spAutoFit/>
          </a:bodyPr>
          <a:lstStyle/>
          <a:p>
            <a:pPr marL="285750" indent="-285750" eaLnBrk="1" hangingPunct="1">
              <a:spcBef>
                <a:spcPct val="20000"/>
              </a:spcBef>
              <a:buFont typeface="Courier New" pitchFamily="49" charset="0"/>
              <a:buChar char="o"/>
              <a:defRPr/>
            </a:pPr>
            <a:r>
              <a:rPr lang="en-GB" sz="2400" dirty="0">
                <a:solidFill>
                  <a:srgbClr val="FF0000"/>
                </a:solidFill>
                <a:latin typeface="+mn-lt"/>
              </a:rPr>
              <a:t>Gross national income (GNI)</a:t>
            </a:r>
            <a:r>
              <a:rPr lang="en-GB" sz="2400" dirty="0">
                <a:latin typeface="+mn-lt"/>
              </a:rPr>
              <a:t> is the total income from products and services produced by a national economy (includes residents’ foreign investments)</a:t>
            </a:r>
          </a:p>
          <a:p>
            <a:pPr marL="285750" indent="-285750" eaLnBrk="1" hangingPunct="1">
              <a:spcBef>
                <a:spcPct val="20000"/>
              </a:spcBef>
              <a:buFont typeface="Courier New" pitchFamily="49" charset="0"/>
              <a:buChar char="o"/>
              <a:defRPr/>
            </a:pPr>
            <a:r>
              <a:rPr lang="en-GB" sz="2400" dirty="0">
                <a:solidFill>
                  <a:srgbClr val="FF0000"/>
                </a:solidFill>
                <a:latin typeface="+mn-lt"/>
              </a:rPr>
              <a:t>Gross domestic product (GDP) </a:t>
            </a:r>
            <a:r>
              <a:rPr lang="en-GB" sz="2400" dirty="0">
                <a:latin typeface="+mn-lt"/>
              </a:rPr>
              <a:t>is the total value of economic activity in a country, including both domestic and foreign producers</a:t>
            </a:r>
          </a:p>
          <a:p>
            <a:pPr marL="285750" indent="-285750" eaLnBrk="1" hangingPunct="1">
              <a:spcBef>
                <a:spcPct val="20000"/>
              </a:spcBef>
              <a:buFont typeface="Courier New" pitchFamily="49" charset="0"/>
              <a:buChar char="o"/>
              <a:defRPr/>
            </a:pPr>
            <a:r>
              <a:rPr lang="en-GB" sz="2400" dirty="0">
                <a:solidFill>
                  <a:srgbClr val="FF0000"/>
                </a:solidFill>
                <a:latin typeface="+mn-lt"/>
              </a:rPr>
              <a:t>GDP or GNI per capita </a:t>
            </a:r>
            <a:r>
              <a:rPr lang="en-GB" sz="2400" dirty="0">
                <a:latin typeface="+mn-lt"/>
              </a:rPr>
              <a:t>(per head) takes population into account; represents an average in the country</a:t>
            </a:r>
          </a:p>
          <a:p>
            <a:pPr marL="537750" indent="-285750" eaLnBrk="1" hangingPunct="1">
              <a:spcBef>
                <a:spcPct val="20000"/>
              </a:spcBef>
              <a:buFont typeface="Arial" pitchFamily="34" charset="0"/>
              <a:buChar char="•"/>
              <a:defRPr/>
            </a:pPr>
            <a:r>
              <a:rPr lang="en-GB" sz="2400" dirty="0">
                <a:latin typeface="+mn-lt"/>
              </a:rPr>
              <a:t>Huge differences between  developed and developing countries: US GNI per capita = over $46,000; India’s GNI per capita = $3,000 in 2008</a:t>
            </a:r>
          </a:p>
          <a:p>
            <a:pPr marL="537750" indent="-285750" eaLnBrk="1" hangingPunct="1">
              <a:spcBef>
                <a:spcPct val="20000"/>
              </a:spcBef>
              <a:buFont typeface="Arial" pitchFamily="34" charset="0"/>
              <a:buChar char="•"/>
              <a:defRPr/>
            </a:pPr>
            <a:r>
              <a:rPr lang="en-GB" sz="2400" dirty="0">
                <a:latin typeface="+mn-lt"/>
              </a:rPr>
              <a:t>Calculation based on </a:t>
            </a:r>
            <a:r>
              <a:rPr lang="en-GB" sz="2400" dirty="0">
                <a:solidFill>
                  <a:srgbClr val="FF0000"/>
                </a:solidFill>
                <a:latin typeface="+mn-lt"/>
              </a:rPr>
              <a:t>PPP</a:t>
            </a:r>
            <a:r>
              <a:rPr lang="en-GB" sz="2400" dirty="0">
                <a:latin typeface="+mn-lt"/>
              </a:rPr>
              <a:t> (purchasing power parity), which is the equivalent that could be bought in the US with US$</a:t>
            </a:r>
          </a:p>
        </p:txBody>
      </p:sp>
    </p:spTree>
    <p:extLst>
      <p:ext uri="{BB962C8B-B14F-4D97-AF65-F5344CB8AC3E}">
        <p14:creationId xmlns:p14="http://schemas.microsoft.com/office/powerpoint/2010/main" val="24853933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5940" y="25653"/>
            <a:ext cx="8072119" cy="615553"/>
          </a:xfrm>
        </p:spPr>
        <p:txBody>
          <a:bodyPr anchor="t">
            <a:normAutofit fontScale="90000"/>
          </a:bodyPr>
          <a:lstStyle/>
          <a:p>
            <a:pPr eaLnBrk="1" hangingPunct="1"/>
            <a:r>
              <a:rPr lang="en-GB" altLang="en-US" sz="4000" dirty="0" smtClean="0">
                <a:solidFill>
                  <a:schemeClr val="tx2"/>
                </a:solidFill>
              </a:rPr>
              <a:t>Economic growth</a:t>
            </a:r>
          </a:p>
        </p:txBody>
      </p:sp>
      <p:sp>
        <p:nvSpPr>
          <p:cNvPr id="13315" name="TextBox 2"/>
          <p:cNvSpPr txBox="1">
            <a:spLocks noChangeArrowheads="1"/>
          </p:cNvSpPr>
          <p:nvPr/>
        </p:nvSpPr>
        <p:spPr bwMode="auto">
          <a:xfrm>
            <a:off x="7938" y="1046163"/>
            <a:ext cx="8088312" cy="537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rgbClr val="0066FF"/>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buFont typeface="Courier New" panose="02070309020205020404" pitchFamily="49" charset="0"/>
              <a:buChar char="o"/>
              <a:defRPr/>
            </a:pPr>
            <a:r>
              <a:rPr lang="en-GB" altLang="en-US" sz="2400" dirty="0" smtClean="0">
                <a:solidFill>
                  <a:srgbClr val="FF0000"/>
                </a:solidFill>
                <a:latin typeface="+mn-lt"/>
              </a:rPr>
              <a:t>Economic growth </a:t>
            </a:r>
            <a:r>
              <a:rPr lang="en-GB" altLang="en-US" sz="2400" dirty="0" smtClean="0">
                <a:latin typeface="+mn-lt"/>
              </a:rPr>
              <a:t>is a country’s increase in national income over time</a:t>
            </a:r>
          </a:p>
          <a:p>
            <a:pPr eaLnBrk="1" hangingPunct="1">
              <a:buFont typeface="Courier New" panose="02070309020205020404" pitchFamily="49" charset="0"/>
              <a:buChar char="o"/>
              <a:defRPr/>
            </a:pPr>
            <a:r>
              <a:rPr lang="en-GB" altLang="en-US" sz="2400" dirty="0" smtClean="0">
                <a:latin typeface="+mn-lt"/>
              </a:rPr>
              <a:t>Affected by capital investment </a:t>
            </a:r>
            <a:br>
              <a:rPr lang="en-GB" altLang="en-US" sz="2400" dirty="0" smtClean="0">
                <a:latin typeface="+mn-lt"/>
              </a:rPr>
            </a:br>
            <a:r>
              <a:rPr lang="en-GB" altLang="en-US" sz="2400" dirty="0" smtClean="0">
                <a:latin typeface="+mn-lt"/>
              </a:rPr>
              <a:t>and technological innovation</a:t>
            </a:r>
          </a:p>
          <a:p>
            <a:pPr eaLnBrk="1" hangingPunct="1">
              <a:buFont typeface="Courier New" panose="02070309020205020404" pitchFamily="49" charset="0"/>
              <a:buChar char="o"/>
              <a:defRPr/>
            </a:pPr>
            <a:r>
              <a:rPr lang="en-GB" altLang="en-US" sz="2400" dirty="0" smtClean="0">
                <a:latin typeface="+mn-lt"/>
              </a:rPr>
              <a:t>High growth rates are associated </a:t>
            </a:r>
            <a:br>
              <a:rPr lang="en-GB" altLang="en-US" sz="2400" dirty="0" smtClean="0">
                <a:latin typeface="+mn-lt"/>
              </a:rPr>
            </a:br>
            <a:r>
              <a:rPr lang="en-GB" altLang="en-US" sz="2400" dirty="0" smtClean="0">
                <a:latin typeface="+mn-lt"/>
              </a:rPr>
              <a:t>with rapid industrialization e.g. China</a:t>
            </a:r>
          </a:p>
          <a:p>
            <a:pPr eaLnBrk="1" hangingPunct="1">
              <a:buFont typeface="Courier New" panose="02070309020205020404" pitchFamily="49" charset="0"/>
              <a:buChar char="o"/>
              <a:defRPr/>
            </a:pPr>
            <a:r>
              <a:rPr lang="en-GB" altLang="en-US" sz="2400" dirty="0" smtClean="0">
                <a:latin typeface="+mn-lt"/>
              </a:rPr>
              <a:t>Slower growth in mature economies</a:t>
            </a:r>
          </a:p>
          <a:p>
            <a:pPr eaLnBrk="1" hangingPunct="1">
              <a:buFont typeface="Courier New" panose="02070309020205020404" pitchFamily="49" charset="0"/>
              <a:buChar char="o"/>
              <a:defRPr/>
            </a:pPr>
            <a:r>
              <a:rPr lang="en-GB" altLang="en-US" sz="2400" dirty="0" smtClean="0">
                <a:latin typeface="+mn-lt"/>
              </a:rPr>
              <a:t>Business Cycles: Prosperity, </a:t>
            </a:r>
            <a:br>
              <a:rPr lang="en-GB" altLang="en-US" sz="2400" dirty="0" smtClean="0">
                <a:latin typeface="+mn-lt"/>
              </a:rPr>
            </a:br>
            <a:r>
              <a:rPr lang="en-GB" altLang="en-US" sz="2400" dirty="0" smtClean="0">
                <a:latin typeface="+mn-lt"/>
              </a:rPr>
              <a:t>Recession, Depression &amp; Recovery</a:t>
            </a:r>
          </a:p>
          <a:p>
            <a:pPr eaLnBrk="1" hangingPunct="1">
              <a:buFont typeface="Courier New" panose="02070309020205020404" pitchFamily="49" charset="0"/>
              <a:buChar char="o"/>
              <a:defRPr/>
            </a:pPr>
            <a:r>
              <a:rPr lang="en-GB" altLang="en-US" sz="2400" dirty="0" smtClean="0">
                <a:latin typeface="+mn-lt"/>
              </a:rPr>
              <a:t>What about economic downturn?</a:t>
            </a:r>
          </a:p>
          <a:p>
            <a:pPr lvl="1" eaLnBrk="1" hangingPunct="1">
              <a:buFont typeface="Wingdings" panose="05000000000000000000" pitchFamily="2" charset="2"/>
              <a:buChar char="§"/>
              <a:defRPr/>
            </a:pPr>
            <a:r>
              <a:rPr lang="en-GB" altLang="en-US" dirty="0" smtClean="0">
                <a:solidFill>
                  <a:schemeClr val="tx1"/>
                </a:solidFill>
                <a:latin typeface="+mn-lt"/>
              </a:rPr>
              <a:t>Recession – negative economic growth</a:t>
            </a:r>
          </a:p>
          <a:p>
            <a:pPr lvl="1" eaLnBrk="1" hangingPunct="1">
              <a:buFont typeface="Arial" panose="020B0604020202020204" pitchFamily="34" charset="0"/>
              <a:buChar char="•"/>
              <a:defRPr/>
            </a:pPr>
            <a:r>
              <a:rPr lang="en-GB" altLang="en-US" dirty="0" smtClean="0">
                <a:solidFill>
                  <a:schemeClr val="tx1"/>
                </a:solidFill>
                <a:latin typeface="+mn-lt"/>
              </a:rPr>
              <a:t>Depression – contraction of an economy by one-tenth</a:t>
            </a:r>
          </a:p>
          <a:p>
            <a:pPr eaLnBrk="1" hangingPunct="1">
              <a:buFontTx/>
              <a:buNone/>
              <a:defRPr/>
            </a:pPr>
            <a:endParaRPr lang="en-GB" altLang="en-US" sz="1800" dirty="0" smtClean="0">
              <a:latin typeface="Arial" panose="020B0604020202020204" pitchFamily="34" charset="0"/>
            </a:endParaRPr>
          </a:p>
        </p:txBody>
      </p:sp>
      <p:pic>
        <p:nvPicPr>
          <p:cNvPr id="1434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2238" y="1690688"/>
            <a:ext cx="3933825" cy="3476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lgn="ctr">
                <a:solidFill>
                  <a:srgbClr val="33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46014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95288" y="0"/>
            <a:ext cx="8229600" cy="615553"/>
          </a:xfrm>
        </p:spPr>
        <p:txBody>
          <a:bodyPr anchor="t">
            <a:normAutofit fontScale="90000"/>
          </a:bodyPr>
          <a:lstStyle/>
          <a:p>
            <a:pPr eaLnBrk="1" hangingPunct="1"/>
            <a:r>
              <a:rPr lang="en-GB" altLang="en-US" sz="4000" dirty="0" smtClean="0">
                <a:solidFill>
                  <a:schemeClr val="tx2"/>
                </a:solidFill>
              </a:rPr>
              <a:t>Inflation</a:t>
            </a:r>
          </a:p>
        </p:txBody>
      </p:sp>
      <p:sp>
        <p:nvSpPr>
          <p:cNvPr id="16387" name="TextBox 2"/>
          <p:cNvSpPr txBox="1">
            <a:spLocks noChangeArrowheads="1"/>
          </p:cNvSpPr>
          <p:nvPr/>
        </p:nvSpPr>
        <p:spPr bwMode="auto">
          <a:xfrm>
            <a:off x="0" y="765175"/>
            <a:ext cx="8893175" cy="555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rgbClr val="0066FF"/>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buFont typeface="Courier New" panose="02070309020205020404" pitchFamily="49" charset="0"/>
              <a:buChar char="o"/>
              <a:defRPr/>
            </a:pPr>
            <a:r>
              <a:rPr lang="en-GB" altLang="en-US" sz="2400" dirty="0" smtClean="0">
                <a:solidFill>
                  <a:srgbClr val="FF0000"/>
                </a:solidFill>
                <a:latin typeface="+mn-lt"/>
              </a:rPr>
              <a:t>Inflation</a:t>
            </a:r>
            <a:r>
              <a:rPr lang="en-GB" altLang="en-US" sz="2400" dirty="0" smtClean="0">
                <a:solidFill>
                  <a:srgbClr val="000000"/>
                </a:solidFill>
                <a:latin typeface="+mn-lt"/>
              </a:rPr>
              <a:t> is the continuing general rise in prices in the economy</a:t>
            </a:r>
          </a:p>
          <a:p>
            <a:pPr eaLnBrk="1" hangingPunct="1">
              <a:buFont typeface="Courier New" panose="02070309020205020404" pitchFamily="49" charset="0"/>
              <a:buChar char="o"/>
              <a:defRPr/>
            </a:pPr>
            <a:r>
              <a:rPr lang="en-GB" altLang="en-US" sz="2400" dirty="0" smtClean="0">
                <a:solidFill>
                  <a:srgbClr val="FF0000"/>
                </a:solidFill>
                <a:latin typeface="+mn-lt"/>
              </a:rPr>
              <a:t>Deflation</a:t>
            </a:r>
            <a:r>
              <a:rPr lang="en-GB" altLang="en-US" sz="2400" dirty="0" smtClean="0">
                <a:solidFill>
                  <a:srgbClr val="000000"/>
                </a:solidFill>
                <a:latin typeface="+mn-lt"/>
              </a:rPr>
              <a:t> is its opposite – a general fall in prices</a:t>
            </a:r>
          </a:p>
          <a:p>
            <a:pPr eaLnBrk="1" hangingPunct="1">
              <a:buFont typeface="Courier New" panose="02070309020205020404" pitchFamily="49" charset="0"/>
              <a:buChar char="o"/>
              <a:defRPr/>
            </a:pPr>
            <a:r>
              <a:rPr lang="en-GB" altLang="en-US" sz="2400" dirty="0" smtClean="0">
                <a:solidFill>
                  <a:srgbClr val="000000"/>
                </a:solidFill>
                <a:latin typeface="+mn-lt"/>
              </a:rPr>
              <a:t>The </a:t>
            </a:r>
            <a:r>
              <a:rPr lang="en-GB" altLang="en-US" sz="2400" dirty="0" smtClean="0">
                <a:solidFill>
                  <a:srgbClr val="FF0000"/>
                </a:solidFill>
                <a:latin typeface="+mn-lt"/>
              </a:rPr>
              <a:t>consumer price index (CPI) </a:t>
            </a:r>
            <a:br>
              <a:rPr lang="en-GB" altLang="en-US" sz="2400" dirty="0" smtClean="0">
                <a:solidFill>
                  <a:srgbClr val="FF0000"/>
                </a:solidFill>
                <a:latin typeface="+mn-lt"/>
              </a:rPr>
            </a:br>
            <a:r>
              <a:rPr lang="en-GB" altLang="en-US" sz="2400" dirty="0" smtClean="0">
                <a:solidFill>
                  <a:srgbClr val="000000"/>
                </a:solidFill>
                <a:latin typeface="+mn-lt"/>
              </a:rPr>
              <a:t>for each country is its measure </a:t>
            </a:r>
            <a:br>
              <a:rPr lang="en-GB" altLang="en-US" sz="2400" dirty="0" smtClean="0">
                <a:solidFill>
                  <a:srgbClr val="000000"/>
                </a:solidFill>
                <a:latin typeface="+mn-lt"/>
              </a:rPr>
            </a:br>
            <a:r>
              <a:rPr lang="en-GB" altLang="en-US" sz="2400" dirty="0" smtClean="0">
                <a:solidFill>
                  <a:srgbClr val="000000"/>
                </a:solidFill>
                <a:latin typeface="+mn-lt"/>
              </a:rPr>
              <a:t>of inflation</a:t>
            </a:r>
          </a:p>
          <a:p>
            <a:pPr eaLnBrk="1" hangingPunct="1">
              <a:buFont typeface="Courier New" panose="02070309020205020404" pitchFamily="49" charset="0"/>
              <a:buChar char="o"/>
              <a:defRPr/>
            </a:pPr>
            <a:r>
              <a:rPr lang="en-GB" altLang="en-US" sz="2400" dirty="0" smtClean="0">
                <a:solidFill>
                  <a:srgbClr val="000000"/>
                </a:solidFill>
                <a:latin typeface="+mn-lt"/>
              </a:rPr>
              <a:t>Causes of inflation</a:t>
            </a:r>
          </a:p>
          <a:p>
            <a:pPr lvl="1" eaLnBrk="1" hangingPunct="1">
              <a:buFontTx/>
              <a:buChar char="•"/>
              <a:defRPr/>
            </a:pPr>
            <a:r>
              <a:rPr lang="en-GB" altLang="en-US" dirty="0" smtClean="0">
                <a:solidFill>
                  <a:srgbClr val="000000"/>
                </a:solidFill>
                <a:latin typeface="+mn-lt"/>
              </a:rPr>
              <a:t>Demand-pull</a:t>
            </a:r>
          </a:p>
          <a:p>
            <a:pPr lvl="1" eaLnBrk="1" hangingPunct="1">
              <a:buFontTx/>
              <a:buChar char="•"/>
              <a:defRPr/>
            </a:pPr>
            <a:r>
              <a:rPr lang="en-GB" altLang="en-US" dirty="0" smtClean="0">
                <a:solidFill>
                  <a:srgbClr val="000000"/>
                </a:solidFill>
                <a:latin typeface="+mn-lt"/>
              </a:rPr>
              <a:t>Cost-push</a:t>
            </a:r>
          </a:p>
          <a:p>
            <a:pPr eaLnBrk="1" hangingPunct="1">
              <a:buFont typeface="Courier New" panose="02070309020205020404" pitchFamily="49" charset="0"/>
              <a:buChar char="o"/>
              <a:defRPr/>
            </a:pPr>
            <a:r>
              <a:rPr lang="en-GB" altLang="en-US" sz="2400" dirty="0" smtClean="0">
                <a:solidFill>
                  <a:srgbClr val="000000"/>
                </a:solidFill>
                <a:latin typeface="+mn-lt"/>
              </a:rPr>
              <a:t>Why is high inflation </a:t>
            </a:r>
            <a:br>
              <a:rPr lang="en-GB" altLang="en-US" sz="2400" dirty="0" smtClean="0">
                <a:solidFill>
                  <a:srgbClr val="000000"/>
                </a:solidFill>
                <a:latin typeface="+mn-lt"/>
              </a:rPr>
            </a:br>
            <a:r>
              <a:rPr lang="en-GB" altLang="en-US" sz="2400" dirty="0" smtClean="0">
                <a:solidFill>
                  <a:srgbClr val="000000"/>
                </a:solidFill>
                <a:latin typeface="+mn-lt"/>
              </a:rPr>
              <a:t>detrimental?</a:t>
            </a:r>
          </a:p>
          <a:p>
            <a:pPr lvl="1" eaLnBrk="1" hangingPunct="1">
              <a:buFontTx/>
              <a:buChar char="•"/>
              <a:defRPr/>
            </a:pPr>
            <a:r>
              <a:rPr lang="en-GB" altLang="en-US" sz="2200" dirty="0" smtClean="0">
                <a:solidFill>
                  <a:srgbClr val="000000"/>
                </a:solidFill>
                <a:latin typeface="+mn-lt"/>
              </a:rPr>
              <a:t>A country’s goods are less competitive in global markets</a:t>
            </a:r>
          </a:p>
          <a:p>
            <a:pPr lvl="1" eaLnBrk="1" hangingPunct="1">
              <a:buFontTx/>
              <a:buChar char="•"/>
              <a:defRPr/>
            </a:pPr>
            <a:r>
              <a:rPr lang="en-GB" altLang="en-US" sz="2200" dirty="0" smtClean="0">
                <a:solidFill>
                  <a:srgbClr val="000000"/>
                </a:solidFill>
                <a:latin typeface="+mn-lt"/>
              </a:rPr>
              <a:t>The country looks unattractive to investors</a:t>
            </a:r>
          </a:p>
          <a:p>
            <a:pPr lvl="1" eaLnBrk="1" hangingPunct="1">
              <a:buFontTx/>
              <a:buChar char="•"/>
              <a:defRPr/>
            </a:pPr>
            <a:r>
              <a:rPr lang="en-GB" altLang="en-US" sz="2200" dirty="0" smtClean="0">
                <a:solidFill>
                  <a:srgbClr val="000000"/>
                </a:solidFill>
                <a:latin typeface="+mn-lt"/>
              </a:rPr>
              <a:t>Resulting high interest rates can depress demand </a:t>
            </a:r>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5538" y="2552700"/>
            <a:ext cx="2522537" cy="219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lgn="ctr">
                <a:solidFill>
                  <a:srgbClr val="33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8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6650" y="2505075"/>
            <a:ext cx="2695575" cy="223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lgn="ctr">
                <a:solidFill>
                  <a:srgbClr val="33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39194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535940" y="25653"/>
            <a:ext cx="8072119" cy="615553"/>
          </a:xfrm>
        </p:spPr>
        <p:txBody>
          <a:bodyPr anchor="t">
            <a:normAutofit fontScale="90000"/>
          </a:bodyPr>
          <a:lstStyle/>
          <a:p>
            <a:pPr eaLnBrk="1" hangingPunct="1"/>
            <a:r>
              <a:rPr lang="en-GB" altLang="en-US" sz="4000" dirty="0" smtClean="0">
                <a:solidFill>
                  <a:schemeClr val="tx2"/>
                </a:solidFill>
              </a:rPr>
              <a:t>Unemployment</a:t>
            </a:r>
          </a:p>
        </p:txBody>
      </p:sp>
      <p:sp>
        <p:nvSpPr>
          <p:cNvPr id="18435" name="TextBox 2"/>
          <p:cNvSpPr txBox="1">
            <a:spLocks noChangeArrowheads="1"/>
          </p:cNvSpPr>
          <p:nvPr/>
        </p:nvSpPr>
        <p:spPr bwMode="auto">
          <a:xfrm>
            <a:off x="250825" y="1196975"/>
            <a:ext cx="8713788"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rgbClr val="0066FF"/>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buFont typeface="Courier New" panose="02070309020205020404" pitchFamily="49" charset="0"/>
              <a:buChar char="o"/>
              <a:defRPr/>
            </a:pPr>
            <a:r>
              <a:rPr lang="en-GB" altLang="en-US" sz="2400" dirty="0" smtClean="0">
                <a:solidFill>
                  <a:srgbClr val="FF0000"/>
                </a:solidFill>
                <a:latin typeface="+mn-lt"/>
              </a:rPr>
              <a:t>Unemployment</a:t>
            </a:r>
            <a:r>
              <a:rPr lang="en-GB" altLang="en-US" sz="2400" dirty="0" smtClean="0">
                <a:latin typeface="+mn-lt"/>
              </a:rPr>
              <a:t> is the percentage of people in the country willing to work but without jobs.</a:t>
            </a:r>
          </a:p>
          <a:p>
            <a:pPr eaLnBrk="1" hangingPunct="1">
              <a:buFont typeface="Courier New" panose="02070309020205020404" pitchFamily="49" charset="0"/>
              <a:buChar char="o"/>
              <a:defRPr/>
            </a:pPr>
            <a:r>
              <a:rPr lang="en-GB" altLang="en-US" sz="2400" dirty="0" smtClean="0">
                <a:latin typeface="+mn-lt"/>
              </a:rPr>
              <a:t>Factors affecting unemployment</a:t>
            </a:r>
          </a:p>
          <a:p>
            <a:pPr lvl="1" eaLnBrk="1" hangingPunct="1">
              <a:buFontTx/>
              <a:buChar char="•"/>
              <a:defRPr/>
            </a:pPr>
            <a:r>
              <a:rPr lang="en-GB" altLang="en-US" dirty="0" smtClean="0">
                <a:solidFill>
                  <a:schemeClr val="tx1"/>
                </a:solidFill>
                <a:latin typeface="+mn-lt"/>
              </a:rPr>
              <a:t>Globalization, which can see low-skilled jobs move from high-cost to low-cost economies</a:t>
            </a:r>
          </a:p>
          <a:p>
            <a:pPr lvl="1" eaLnBrk="1" hangingPunct="1">
              <a:buFontTx/>
              <a:buChar char="•"/>
              <a:defRPr/>
            </a:pPr>
            <a:r>
              <a:rPr lang="en-GB" altLang="en-US" dirty="0" smtClean="0">
                <a:solidFill>
                  <a:schemeClr val="tx1"/>
                </a:solidFill>
                <a:latin typeface="+mn-lt"/>
              </a:rPr>
              <a:t>Changing technology = structural unemployment</a:t>
            </a:r>
          </a:p>
          <a:p>
            <a:pPr lvl="1" eaLnBrk="1" hangingPunct="1">
              <a:buFontTx/>
              <a:buChar char="•"/>
              <a:defRPr/>
            </a:pPr>
            <a:r>
              <a:rPr lang="en-GB" altLang="en-US" dirty="0" smtClean="0">
                <a:solidFill>
                  <a:schemeClr val="tx1"/>
                </a:solidFill>
                <a:latin typeface="+mn-lt"/>
              </a:rPr>
              <a:t>Government policies which can encourage (or discourage) innovation and start-ups </a:t>
            </a:r>
          </a:p>
          <a:p>
            <a:pPr eaLnBrk="1" hangingPunct="1">
              <a:buFont typeface="Courier New" panose="02070309020205020404" pitchFamily="49" charset="0"/>
              <a:buChar char="o"/>
              <a:defRPr/>
            </a:pPr>
            <a:r>
              <a:rPr lang="en-GB" altLang="en-US" sz="2400" dirty="0" smtClean="0">
                <a:latin typeface="+mn-lt"/>
              </a:rPr>
              <a:t>Long-term unemployment is a concern of governments, and can involve increased public spending on welfare</a:t>
            </a:r>
          </a:p>
        </p:txBody>
      </p:sp>
    </p:spTree>
    <p:extLst>
      <p:ext uri="{BB962C8B-B14F-4D97-AF65-F5344CB8AC3E}">
        <p14:creationId xmlns:p14="http://schemas.microsoft.com/office/powerpoint/2010/main" val="27106159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535940" y="25653"/>
            <a:ext cx="8072119" cy="615553"/>
          </a:xfrm>
        </p:spPr>
        <p:txBody>
          <a:bodyPr anchor="t">
            <a:normAutofit fontScale="90000"/>
          </a:bodyPr>
          <a:lstStyle/>
          <a:p>
            <a:pPr eaLnBrk="1" hangingPunct="1"/>
            <a:r>
              <a:rPr lang="en-GB" altLang="en-US" sz="4000" dirty="0" smtClean="0">
                <a:solidFill>
                  <a:schemeClr val="tx2"/>
                </a:solidFill>
              </a:rPr>
              <a:t>Balance of payments</a:t>
            </a:r>
          </a:p>
        </p:txBody>
      </p:sp>
      <p:sp>
        <p:nvSpPr>
          <p:cNvPr id="21507" name="TextBox 2"/>
          <p:cNvSpPr txBox="1">
            <a:spLocks noChangeArrowheads="1"/>
          </p:cNvSpPr>
          <p:nvPr/>
        </p:nvSpPr>
        <p:spPr bwMode="auto">
          <a:xfrm>
            <a:off x="684213" y="1268413"/>
            <a:ext cx="8280400" cy="371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rgbClr val="0066FF"/>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buFont typeface="Courier New" panose="02070309020205020404" pitchFamily="49" charset="0"/>
              <a:buChar char="o"/>
              <a:defRPr/>
            </a:pPr>
            <a:r>
              <a:rPr lang="en-GB" altLang="en-US" sz="2400" dirty="0" smtClean="0">
                <a:solidFill>
                  <a:srgbClr val="FF0000"/>
                </a:solidFill>
                <a:latin typeface="+mn-lt"/>
              </a:rPr>
              <a:t>Balance of payments </a:t>
            </a:r>
            <a:r>
              <a:rPr lang="en-GB" altLang="en-US" sz="2400" dirty="0" smtClean="0">
                <a:latin typeface="+mn-lt"/>
              </a:rPr>
              <a:t>is the credit and debit transactions between a country’s residents and other countries</a:t>
            </a:r>
          </a:p>
          <a:p>
            <a:pPr eaLnBrk="1" hangingPunct="1">
              <a:buFont typeface="Courier New" panose="02070309020205020404" pitchFamily="49" charset="0"/>
              <a:buChar char="o"/>
              <a:defRPr/>
            </a:pPr>
            <a:r>
              <a:rPr lang="en-GB" altLang="en-US" sz="2400" dirty="0" smtClean="0">
                <a:latin typeface="+mn-lt"/>
              </a:rPr>
              <a:t>The </a:t>
            </a:r>
            <a:r>
              <a:rPr lang="en-GB" altLang="en-US" sz="2400" dirty="0" smtClean="0">
                <a:solidFill>
                  <a:srgbClr val="FF0000"/>
                </a:solidFill>
                <a:latin typeface="+mn-lt"/>
              </a:rPr>
              <a:t>current account </a:t>
            </a:r>
            <a:r>
              <a:rPr lang="en-GB" altLang="en-US" sz="2400" dirty="0" smtClean="0">
                <a:latin typeface="+mn-lt"/>
              </a:rPr>
              <a:t>focuses on trade in goods and services</a:t>
            </a:r>
          </a:p>
          <a:p>
            <a:pPr lvl="1" eaLnBrk="1" hangingPunct="1">
              <a:buFontTx/>
              <a:buChar char="•"/>
              <a:defRPr/>
            </a:pPr>
            <a:r>
              <a:rPr lang="en-GB" altLang="en-US" dirty="0" smtClean="0">
                <a:solidFill>
                  <a:schemeClr val="tx1"/>
                </a:solidFill>
                <a:latin typeface="+mn-lt"/>
              </a:rPr>
              <a:t>A current  account surplus means that the country exports more than it imports (example: China, Germany)</a:t>
            </a:r>
          </a:p>
          <a:p>
            <a:pPr lvl="1" eaLnBrk="1" hangingPunct="1">
              <a:buFontTx/>
              <a:buChar char="•"/>
              <a:defRPr/>
            </a:pPr>
            <a:r>
              <a:rPr lang="en-GB" altLang="en-US" dirty="0" smtClean="0">
                <a:solidFill>
                  <a:schemeClr val="tx1"/>
                </a:solidFill>
                <a:latin typeface="+mn-lt"/>
              </a:rPr>
              <a:t>A current account deficit means that the country imports more than it exports (example: the US)</a:t>
            </a:r>
          </a:p>
          <a:p>
            <a:pPr eaLnBrk="1" hangingPunct="1">
              <a:buFont typeface="Courier New" panose="02070309020205020404" pitchFamily="49" charset="0"/>
              <a:buChar char="o"/>
              <a:defRPr/>
            </a:pPr>
            <a:r>
              <a:rPr lang="en-GB" altLang="en-US" sz="2400" dirty="0" smtClean="0">
                <a:latin typeface="+mn-lt"/>
              </a:rPr>
              <a:t>Trade deficits have grown markedly in some countries, such as the US, reflecting high costs of domestic production</a:t>
            </a:r>
          </a:p>
        </p:txBody>
      </p:sp>
    </p:spTree>
    <p:extLst>
      <p:ext uri="{BB962C8B-B14F-4D97-AF65-F5344CB8AC3E}">
        <p14:creationId xmlns:p14="http://schemas.microsoft.com/office/powerpoint/2010/main" val="27336967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311150" y="260350"/>
            <a:ext cx="6119813" cy="1107996"/>
          </a:xfrm>
        </p:spPr>
        <p:txBody>
          <a:bodyPr anchor="t">
            <a:normAutofit fontScale="90000"/>
          </a:bodyPr>
          <a:lstStyle/>
          <a:p>
            <a:pPr eaLnBrk="1" hangingPunct="1"/>
            <a:r>
              <a:rPr lang="en-GB" altLang="en-US" dirty="0" smtClean="0">
                <a:solidFill>
                  <a:schemeClr val="tx2"/>
                </a:solidFill>
              </a:rPr>
              <a:t>Governance and the economy</a:t>
            </a:r>
          </a:p>
        </p:txBody>
      </p:sp>
      <p:sp>
        <p:nvSpPr>
          <p:cNvPr id="24579" name="TextBox 2"/>
          <p:cNvSpPr txBox="1">
            <a:spLocks noChangeArrowheads="1"/>
          </p:cNvSpPr>
          <p:nvPr/>
        </p:nvSpPr>
        <p:spPr bwMode="auto">
          <a:xfrm>
            <a:off x="323850" y="1412875"/>
            <a:ext cx="8351838"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rgbClr val="0066FF"/>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buFont typeface="Courier New" panose="02070309020205020404" pitchFamily="49" charset="0"/>
              <a:buChar char="o"/>
              <a:defRPr/>
            </a:pPr>
            <a:r>
              <a:rPr lang="en-GB" altLang="en-US" sz="2400" dirty="0" smtClean="0">
                <a:latin typeface="+mn-lt"/>
              </a:rPr>
              <a:t>Governments seek policies that ensure economic growth, low unemployment and low inflation</a:t>
            </a:r>
          </a:p>
          <a:p>
            <a:pPr eaLnBrk="1" hangingPunct="1">
              <a:buFont typeface="Courier New" panose="02070309020205020404" pitchFamily="49" charset="0"/>
              <a:buChar char="o"/>
              <a:defRPr/>
            </a:pPr>
            <a:r>
              <a:rPr lang="en-GB" altLang="en-US" sz="2400" dirty="0" smtClean="0">
                <a:solidFill>
                  <a:srgbClr val="FF0000"/>
                </a:solidFill>
                <a:latin typeface="+mn-lt"/>
              </a:rPr>
              <a:t>Monetary policy </a:t>
            </a:r>
            <a:r>
              <a:rPr lang="en-GB" altLang="en-US" sz="2400" dirty="0" smtClean="0">
                <a:latin typeface="+mn-lt"/>
              </a:rPr>
              <a:t>– policies for determining the amount of money in supply, exchange rates and interest rates</a:t>
            </a:r>
          </a:p>
          <a:p>
            <a:pPr eaLnBrk="1" hangingPunct="1">
              <a:buFont typeface="Courier New" panose="02070309020205020404" pitchFamily="49" charset="0"/>
              <a:buChar char="o"/>
              <a:defRPr/>
            </a:pPr>
            <a:r>
              <a:rPr lang="en-GB" altLang="en-US" sz="2400" dirty="0" smtClean="0">
                <a:solidFill>
                  <a:srgbClr val="FF0000"/>
                </a:solidFill>
                <a:latin typeface="+mn-lt"/>
              </a:rPr>
              <a:t>Fiscal policy </a:t>
            </a:r>
            <a:r>
              <a:rPr lang="en-GB" altLang="en-US" sz="2400" dirty="0" smtClean="0">
                <a:latin typeface="+mn-lt"/>
              </a:rPr>
              <a:t>– budgetary policies for balancing public spending with income from taxation and other revenues</a:t>
            </a:r>
          </a:p>
          <a:p>
            <a:pPr eaLnBrk="1" hangingPunct="1">
              <a:buFont typeface="Courier New" panose="02070309020205020404" pitchFamily="49" charset="0"/>
              <a:buChar char="o"/>
              <a:defRPr/>
            </a:pPr>
            <a:r>
              <a:rPr lang="en-GB" altLang="en-US" sz="2400" dirty="0" smtClean="0">
                <a:latin typeface="+mn-lt"/>
              </a:rPr>
              <a:t>Governments raise money from</a:t>
            </a:r>
          </a:p>
          <a:p>
            <a:pPr lvl="1" eaLnBrk="1" hangingPunct="1">
              <a:buFontTx/>
              <a:buChar char="•"/>
              <a:defRPr/>
            </a:pPr>
            <a:r>
              <a:rPr lang="en-GB" altLang="en-US" dirty="0" smtClean="0">
                <a:solidFill>
                  <a:schemeClr val="tx1"/>
                </a:solidFill>
                <a:latin typeface="+mn-lt"/>
              </a:rPr>
              <a:t>Direct taxation, such as income tax and corporation tax</a:t>
            </a:r>
          </a:p>
          <a:p>
            <a:pPr lvl="1" eaLnBrk="1" hangingPunct="1">
              <a:buFontTx/>
              <a:buChar char="•"/>
              <a:defRPr/>
            </a:pPr>
            <a:r>
              <a:rPr lang="en-GB" altLang="en-US" dirty="0" smtClean="0">
                <a:solidFill>
                  <a:schemeClr val="tx1"/>
                </a:solidFill>
                <a:latin typeface="+mn-lt"/>
              </a:rPr>
              <a:t>Indirect taxation, such as VAT, consumption tax</a:t>
            </a:r>
          </a:p>
          <a:p>
            <a:pPr lvl="1" eaLnBrk="1" hangingPunct="1">
              <a:buFontTx/>
              <a:buChar char="•"/>
              <a:defRPr/>
            </a:pPr>
            <a:r>
              <a:rPr lang="en-GB" altLang="en-US" dirty="0" smtClean="0">
                <a:solidFill>
                  <a:schemeClr val="tx1"/>
                </a:solidFill>
                <a:latin typeface="+mn-lt"/>
              </a:rPr>
              <a:t>Social contributions</a:t>
            </a:r>
          </a:p>
        </p:txBody>
      </p:sp>
    </p:spTree>
    <p:extLst>
      <p:ext uri="{BB962C8B-B14F-4D97-AF65-F5344CB8AC3E}">
        <p14:creationId xmlns:p14="http://schemas.microsoft.com/office/powerpoint/2010/main" val="13872850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95288" y="333375"/>
            <a:ext cx="8229600" cy="553998"/>
          </a:xfrm>
        </p:spPr>
        <p:txBody>
          <a:bodyPr anchor="t">
            <a:normAutofit fontScale="90000"/>
          </a:bodyPr>
          <a:lstStyle/>
          <a:p>
            <a:pPr eaLnBrk="1" hangingPunct="1"/>
            <a:r>
              <a:rPr lang="en-GB" altLang="en-US" dirty="0" smtClean="0">
                <a:solidFill>
                  <a:schemeClr val="tx2"/>
                </a:solidFill>
              </a:rPr>
              <a:t>Balancing the budget</a:t>
            </a:r>
          </a:p>
        </p:txBody>
      </p:sp>
      <p:sp>
        <p:nvSpPr>
          <p:cNvPr id="27651" name="TextBox 2"/>
          <p:cNvSpPr txBox="1">
            <a:spLocks noChangeArrowheads="1"/>
          </p:cNvSpPr>
          <p:nvPr/>
        </p:nvSpPr>
        <p:spPr bwMode="auto">
          <a:xfrm>
            <a:off x="395288" y="908050"/>
            <a:ext cx="8748712" cy="496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rgbClr val="0066FF"/>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buFont typeface="Courier New" panose="02070309020205020404" pitchFamily="49" charset="0"/>
              <a:buChar char="o"/>
              <a:defRPr/>
            </a:pPr>
            <a:r>
              <a:rPr lang="en-GB" altLang="en-US" sz="2400" dirty="0" smtClean="0">
                <a:solidFill>
                  <a:srgbClr val="FF0000"/>
                </a:solidFill>
                <a:latin typeface="+mn-lt"/>
              </a:rPr>
              <a:t>National debt </a:t>
            </a:r>
            <a:r>
              <a:rPr lang="en-GB" altLang="en-US" sz="2400" dirty="0" smtClean="0">
                <a:latin typeface="+mn-lt"/>
              </a:rPr>
              <a:t>is the total debt accumulated over the years, usually shown as a % of GDP</a:t>
            </a:r>
          </a:p>
          <a:p>
            <a:pPr eaLnBrk="1" hangingPunct="1">
              <a:buFont typeface="Courier New" panose="02070309020205020404" pitchFamily="49" charset="0"/>
              <a:buChar char="o"/>
              <a:defRPr/>
            </a:pPr>
            <a:r>
              <a:rPr lang="en-GB" altLang="en-US" sz="2400" dirty="0" smtClean="0">
                <a:latin typeface="+mn-lt"/>
              </a:rPr>
              <a:t>The national </a:t>
            </a:r>
            <a:r>
              <a:rPr lang="en-GB" altLang="en-US" sz="2400" dirty="0" smtClean="0">
                <a:solidFill>
                  <a:srgbClr val="FF0000"/>
                </a:solidFill>
                <a:latin typeface="+mn-lt"/>
              </a:rPr>
              <a:t>budget balance </a:t>
            </a:r>
            <a:r>
              <a:rPr lang="en-GB" altLang="en-US" sz="2400" dirty="0" smtClean="0">
                <a:latin typeface="+mn-lt"/>
              </a:rPr>
              <a:t>is the extent to which public spending is balanced by receipts in any given year</a:t>
            </a:r>
          </a:p>
          <a:p>
            <a:pPr eaLnBrk="1" hangingPunct="1">
              <a:buFont typeface="Courier New" panose="02070309020205020404" pitchFamily="49" charset="0"/>
              <a:buChar char="o"/>
              <a:defRPr/>
            </a:pPr>
            <a:r>
              <a:rPr lang="en-GB" altLang="en-US" sz="2400" dirty="0" smtClean="0">
                <a:solidFill>
                  <a:srgbClr val="FF0000"/>
                </a:solidFill>
                <a:latin typeface="+mn-lt"/>
              </a:rPr>
              <a:t>Budget deficits </a:t>
            </a:r>
            <a:r>
              <a:rPr lang="en-GB" altLang="en-US" sz="2400" dirty="0" smtClean="0">
                <a:latin typeface="+mn-lt"/>
              </a:rPr>
              <a:t>are common, especially during an economic downturn, due to these factors…</a:t>
            </a:r>
          </a:p>
          <a:p>
            <a:pPr lvl="1" eaLnBrk="1" hangingPunct="1">
              <a:buFontTx/>
              <a:buChar char="•"/>
              <a:defRPr/>
            </a:pPr>
            <a:r>
              <a:rPr lang="en-GB" altLang="en-US" dirty="0" smtClean="0">
                <a:solidFill>
                  <a:schemeClr val="tx1"/>
                </a:solidFill>
                <a:latin typeface="+mn-lt"/>
              </a:rPr>
              <a:t>Falling incomes lead to falling tax receipts</a:t>
            </a:r>
          </a:p>
          <a:p>
            <a:pPr lvl="1" eaLnBrk="1" hangingPunct="1">
              <a:buFontTx/>
              <a:buChar char="•"/>
              <a:defRPr/>
            </a:pPr>
            <a:r>
              <a:rPr lang="en-GB" altLang="en-US" dirty="0" smtClean="0">
                <a:solidFill>
                  <a:schemeClr val="tx1"/>
                </a:solidFill>
                <a:latin typeface="+mn-lt"/>
              </a:rPr>
              <a:t>High unemployment leads to more spending on welfare payments</a:t>
            </a:r>
          </a:p>
          <a:p>
            <a:pPr lvl="1" eaLnBrk="1" hangingPunct="1">
              <a:buFontTx/>
              <a:buChar char="•"/>
              <a:defRPr/>
            </a:pPr>
            <a:r>
              <a:rPr lang="en-GB" altLang="en-US" dirty="0" smtClean="0">
                <a:solidFill>
                  <a:schemeClr val="tx1"/>
                </a:solidFill>
                <a:latin typeface="+mn-lt"/>
              </a:rPr>
              <a:t>Governments sometimes provide funding to ailing businesses</a:t>
            </a:r>
          </a:p>
          <a:p>
            <a:pPr lvl="1" eaLnBrk="1" hangingPunct="1">
              <a:buFontTx/>
              <a:buChar char="•"/>
              <a:defRPr/>
            </a:pPr>
            <a:r>
              <a:rPr lang="en-GB" altLang="en-US" dirty="0" smtClean="0">
                <a:solidFill>
                  <a:schemeClr val="tx1"/>
                </a:solidFill>
                <a:latin typeface="+mn-lt"/>
              </a:rPr>
              <a:t>Governments also use stimulus measures to encourage consumers to spend.</a:t>
            </a:r>
          </a:p>
        </p:txBody>
      </p:sp>
    </p:spTree>
    <p:extLst>
      <p:ext uri="{BB962C8B-B14F-4D97-AF65-F5344CB8AC3E}">
        <p14:creationId xmlns:p14="http://schemas.microsoft.com/office/powerpoint/2010/main" val="25526852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225" y="1119188"/>
            <a:ext cx="8975725" cy="5732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23" name="TextBox 1"/>
          <p:cNvSpPr txBox="1">
            <a:spLocks noChangeArrowheads="1"/>
          </p:cNvSpPr>
          <p:nvPr/>
        </p:nvSpPr>
        <p:spPr bwMode="auto">
          <a:xfrm>
            <a:off x="744538" y="0"/>
            <a:ext cx="75612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20000"/>
              </a:spcBef>
              <a:buFontTx/>
              <a:buNone/>
            </a:pPr>
            <a:r>
              <a:rPr lang="en-GB" altLang="en-US" sz="3600" dirty="0">
                <a:solidFill>
                  <a:schemeClr val="tx2"/>
                </a:solidFill>
                <a:latin typeface="Arial" panose="020B0604020202020204" pitchFamily="34" charset="0"/>
              </a:rPr>
              <a:t>National economic systems</a:t>
            </a:r>
          </a:p>
        </p:txBody>
      </p:sp>
      <p:sp>
        <p:nvSpPr>
          <p:cNvPr id="30724" name="TextBox 1"/>
          <p:cNvSpPr txBox="1">
            <a:spLocks noChangeArrowheads="1"/>
          </p:cNvSpPr>
          <p:nvPr/>
        </p:nvSpPr>
        <p:spPr bwMode="auto">
          <a:xfrm>
            <a:off x="744538" y="641350"/>
            <a:ext cx="72929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sz="1800">
                <a:latin typeface="Arial" panose="020B0604020202020204" pitchFamily="34" charset="0"/>
              </a:rPr>
              <a:t> Overview of main economic systems along with their cultural values </a:t>
            </a:r>
          </a:p>
        </p:txBody>
      </p:sp>
    </p:spTree>
    <p:extLst>
      <p:ext uri="{BB962C8B-B14F-4D97-AF65-F5344CB8AC3E}">
        <p14:creationId xmlns:p14="http://schemas.microsoft.com/office/powerpoint/2010/main" val="19743841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530478"/>
            <a:ext cx="6951980" cy="574040"/>
          </a:xfrm>
          <a:prstGeom prst="rect">
            <a:avLst/>
          </a:prstGeom>
        </p:spPr>
        <p:txBody>
          <a:bodyPr vert="horz" wrap="square" lIns="0" tIns="12700" rIns="0" bIns="0" rtlCol="0">
            <a:spAutoFit/>
          </a:bodyPr>
          <a:lstStyle/>
          <a:p>
            <a:pPr marL="12700">
              <a:lnSpc>
                <a:spcPct val="100000"/>
              </a:lnSpc>
              <a:spcBef>
                <a:spcPts val="100"/>
              </a:spcBef>
            </a:pPr>
            <a:r>
              <a:rPr b="1" spc="-135" dirty="0">
                <a:solidFill>
                  <a:srgbClr val="6600FF"/>
                </a:solidFill>
                <a:latin typeface="Trebuchet MS"/>
                <a:cs typeface="Trebuchet MS"/>
              </a:rPr>
              <a:t>Micro</a:t>
            </a:r>
            <a:r>
              <a:rPr spc="-135" dirty="0">
                <a:solidFill>
                  <a:srgbClr val="6600FF"/>
                </a:solidFill>
              </a:rPr>
              <a:t>economic </a:t>
            </a:r>
            <a:r>
              <a:rPr spc="-105" dirty="0">
                <a:solidFill>
                  <a:srgbClr val="6600FF"/>
                </a:solidFill>
              </a:rPr>
              <a:t>environmental</a:t>
            </a:r>
            <a:r>
              <a:rPr spc="-300" dirty="0">
                <a:solidFill>
                  <a:srgbClr val="6600FF"/>
                </a:solidFill>
              </a:rPr>
              <a:t> </a:t>
            </a:r>
            <a:r>
              <a:rPr spc="-250" dirty="0">
                <a:solidFill>
                  <a:srgbClr val="6600FF"/>
                </a:solidFill>
              </a:rPr>
              <a:t>issues</a:t>
            </a:r>
          </a:p>
        </p:txBody>
      </p:sp>
      <p:sp>
        <p:nvSpPr>
          <p:cNvPr id="3" name="object 3"/>
          <p:cNvSpPr txBox="1"/>
          <p:nvPr/>
        </p:nvSpPr>
        <p:spPr>
          <a:xfrm>
            <a:off x="535940" y="1607642"/>
            <a:ext cx="7902575" cy="3343275"/>
          </a:xfrm>
          <a:prstGeom prst="rect">
            <a:avLst/>
          </a:prstGeom>
        </p:spPr>
        <p:txBody>
          <a:bodyPr vert="horz" wrap="square" lIns="0" tIns="13335" rIns="0" bIns="0" rtlCol="0">
            <a:spAutoFit/>
          </a:bodyPr>
          <a:lstStyle/>
          <a:p>
            <a:pPr marL="355600" marR="5080" indent="-342900">
              <a:lnSpc>
                <a:spcPct val="100000"/>
              </a:lnSpc>
              <a:spcBef>
                <a:spcPts val="105"/>
              </a:spcBef>
              <a:buChar char="•"/>
              <a:tabLst>
                <a:tab pos="355600" algn="l"/>
                <a:tab pos="356235" algn="l"/>
              </a:tabLst>
            </a:pPr>
            <a:r>
              <a:rPr sz="3200" spc="-85" dirty="0">
                <a:latin typeface="Arial"/>
                <a:cs typeface="Arial"/>
              </a:rPr>
              <a:t>All </a:t>
            </a:r>
            <a:r>
              <a:rPr sz="3200" spc="-135" dirty="0">
                <a:latin typeface="Arial"/>
                <a:cs typeface="Arial"/>
              </a:rPr>
              <a:t>economic </a:t>
            </a:r>
            <a:r>
              <a:rPr sz="3200" spc="-114" dirty="0">
                <a:latin typeface="Arial"/>
                <a:cs typeface="Arial"/>
              </a:rPr>
              <a:t>factors </a:t>
            </a:r>
            <a:r>
              <a:rPr sz="3200" i="1" spc="-190" dirty="0">
                <a:latin typeface="Trebuchet MS"/>
                <a:cs typeface="Trebuchet MS"/>
              </a:rPr>
              <a:t>specific </a:t>
            </a:r>
            <a:r>
              <a:rPr sz="3200" spc="25" dirty="0">
                <a:latin typeface="Arial"/>
                <a:cs typeface="Arial"/>
              </a:rPr>
              <a:t>to </a:t>
            </a:r>
            <a:r>
              <a:rPr sz="3200" dirty="0">
                <a:latin typeface="Arial"/>
                <a:cs typeface="Arial"/>
              </a:rPr>
              <a:t>that</a:t>
            </a:r>
            <a:r>
              <a:rPr sz="3200" spc="-545" dirty="0">
                <a:latin typeface="Arial"/>
                <a:cs typeface="Arial"/>
              </a:rPr>
              <a:t> </a:t>
            </a:r>
            <a:r>
              <a:rPr sz="3200" spc="-65" dirty="0">
                <a:latin typeface="Arial"/>
                <a:cs typeface="Arial"/>
              </a:rPr>
              <a:t>particular  </a:t>
            </a:r>
            <a:r>
              <a:rPr sz="3200" spc="5" dirty="0">
                <a:latin typeface="Arial"/>
                <a:cs typeface="Arial"/>
              </a:rPr>
              <a:t>firm</a:t>
            </a:r>
            <a:r>
              <a:rPr sz="3200" spc="-650" dirty="0">
                <a:latin typeface="Arial"/>
                <a:cs typeface="Arial"/>
              </a:rPr>
              <a:t> </a:t>
            </a:r>
            <a:r>
              <a:rPr sz="3200" spc="-95" dirty="0">
                <a:latin typeface="Arial"/>
                <a:cs typeface="Arial"/>
              </a:rPr>
              <a:t>operating </a:t>
            </a:r>
            <a:r>
              <a:rPr sz="3200" spc="-40" dirty="0">
                <a:latin typeface="Arial"/>
                <a:cs typeface="Arial"/>
              </a:rPr>
              <a:t>in </a:t>
            </a:r>
            <a:r>
              <a:rPr sz="3200" spc="-50" dirty="0">
                <a:latin typeface="Arial"/>
                <a:cs typeface="Arial"/>
              </a:rPr>
              <a:t>its </a:t>
            </a:r>
            <a:r>
              <a:rPr sz="3200" spc="-75" dirty="0">
                <a:latin typeface="Arial"/>
                <a:cs typeface="Arial"/>
              </a:rPr>
              <a:t>own </a:t>
            </a:r>
            <a:r>
              <a:rPr sz="3200" spc="-65" dirty="0">
                <a:latin typeface="Arial"/>
                <a:cs typeface="Arial"/>
              </a:rPr>
              <a:t>particular </a:t>
            </a:r>
            <a:r>
              <a:rPr sz="3200" spc="-100" dirty="0">
                <a:latin typeface="Arial"/>
                <a:cs typeface="Arial"/>
              </a:rPr>
              <a:t>market</a:t>
            </a:r>
            <a:endParaRPr sz="3200">
              <a:latin typeface="Arial"/>
              <a:cs typeface="Arial"/>
            </a:endParaRPr>
          </a:p>
          <a:p>
            <a:pPr marL="355600" indent="-342900">
              <a:lnSpc>
                <a:spcPct val="100000"/>
              </a:lnSpc>
              <a:spcBef>
                <a:spcPts val="770"/>
              </a:spcBef>
              <a:buChar char="•"/>
              <a:tabLst>
                <a:tab pos="355600" algn="l"/>
                <a:tab pos="356235" algn="l"/>
              </a:tabLst>
            </a:pPr>
            <a:r>
              <a:rPr sz="3200" spc="-105" dirty="0">
                <a:latin typeface="Arial"/>
                <a:cs typeface="Arial"/>
              </a:rPr>
              <a:t>Competition?</a:t>
            </a:r>
            <a:endParaRPr sz="3200">
              <a:latin typeface="Arial"/>
              <a:cs typeface="Arial"/>
            </a:endParaRPr>
          </a:p>
          <a:p>
            <a:pPr marL="355600" indent="-342900">
              <a:lnSpc>
                <a:spcPct val="100000"/>
              </a:lnSpc>
              <a:spcBef>
                <a:spcPts val="770"/>
              </a:spcBef>
              <a:buChar char="•"/>
              <a:tabLst>
                <a:tab pos="355600" algn="l"/>
                <a:tab pos="356235" algn="l"/>
              </a:tabLst>
            </a:pPr>
            <a:r>
              <a:rPr sz="3200" spc="-215" dirty="0">
                <a:latin typeface="Arial"/>
                <a:cs typeface="Arial"/>
              </a:rPr>
              <a:t>Changing </a:t>
            </a:r>
            <a:r>
              <a:rPr sz="3200" spc="-150" dirty="0">
                <a:latin typeface="Arial"/>
                <a:cs typeface="Arial"/>
              </a:rPr>
              <a:t>consumer</a:t>
            </a:r>
            <a:r>
              <a:rPr sz="3200" spc="-90" dirty="0">
                <a:latin typeface="Arial"/>
                <a:cs typeface="Arial"/>
              </a:rPr>
              <a:t> </a:t>
            </a:r>
            <a:r>
              <a:rPr sz="3200" spc="-170" dirty="0">
                <a:latin typeface="Arial"/>
                <a:cs typeface="Arial"/>
              </a:rPr>
              <a:t>tastes?</a:t>
            </a:r>
            <a:endParaRPr sz="3200">
              <a:latin typeface="Arial"/>
              <a:cs typeface="Arial"/>
            </a:endParaRPr>
          </a:p>
          <a:p>
            <a:pPr marL="355600" indent="-342900">
              <a:lnSpc>
                <a:spcPct val="100000"/>
              </a:lnSpc>
              <a:spcBef>
                <a:spcPts val="765"/>
              </a:spcBef>
              <a:buChar char="•"/>
              <a:tabLst>
                <a:tab pos="355600" algn="l"/>
                <a:tab pos="356235" algn="l"/>
              </a:tabLst>
            </a:pPr>
            <a:r>
              <a:rPr sz="3200" spc="-160" dirty="0">
                <a:latin typeface="Arial"/>
                <a:cs typeface="Arial"/>
              </a:rPr>
              <a:t>Constant </a:t>
            </a:r>
            <a:r>
              <a:rPr sz="3200" spc="-150" dirty="0">
                <a:latin typeface="Arial"/>
                <a:cs typeface="Arial"/>
              </a:rPr>
              <a:t>consumer</a:t>
            </a:r>
            <a:r>
              <a:rPr sz="3200" spc="-165" dirty="0">
                <a:latin typeface="Arial"/>
                <a:cs typeface="Arial"/>
              </a:rPr>
              <a:t> </a:t>
            </a:r>
            <a:r>
              <a:rPr sz="3200" spc="-170" dirty="0">
                <a:latin typeface="Arial"/>
                <a:cs typeface="Arial"/>
              </a:rPr>
              <a:t>demand?</a:t>
            </a:r>
            <a:endParaRPr sz="3200">
              <a:latin typeface="Arial"/>
              <a:cs typeface="Arial"/>
            </a:endParaRPr>
          </a:p>
          <a:p>
            <a:pPr marL="355600" indent="-342900">
              <a:lnSpc>
                <a:spcPct val="100000"/>
              </a:lnSpc>
              <a:spcBef>
                <a:spcPts val="770"/>
              </a:spcBef>
              <a:buChar char="•"/>
              <a:tabLst>
                <a:tab pos="355600" algn="l"/>
                <a:tab pos="356235" algn="l"/>
              </a:tabLst>
            </a:pPr>
            <a:r>
              <a:rPr sz="3200" spc="-85" dirty="0">
                <a:latin typeface="Arial"/>
                <a:cs typeface="Arial"/>
              </a:rPr>
              <a:t>Rising/constant/falling</a:t>
            </a:r>
            <a:r>
              <a:rPr sz="3200" spc="-204" dirty="0">
                <a:latin typeface="Arial"/>
                <a:cs typeface="Arial"/>
              </a:rPr>
              <a:t> costs?</a:t>
            </a:r>
            <a:endParaRPr sz="3200">
              <a:latin typeface="Arial"/>
              <a:cs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4370" y="516382"/>
            <a:ext cx="7064375" cy="574040"/>
          </a:xfrm>
          <a:prstGeom prst="rect">
            <a:avLst/>
          </a:prstGeom>
        </p:spPr>
        <p:txBody>
          <a:bodyPr vert="horz" wrap="square" lIns="0" tIns="12700" rIns="0" bIns="0" rtlCol="0">
            <a:spAutoFit/>
          </a:bodyPr>
          <a:lstStyle/>
          <a:p>
            <a:pPr marL="12700">
              <a:lnSpc>
                <a:spcPct val="100000"/>
              </a:lnSpc>
              <a:spcBef>
                <a:spcPts val="100"/>
              </a:spcBef>
            </a:pPr>
            <a:r>
              <a:rPr b="1" spc="-130" dirty="0">
                <a:solidFill>
                  <a:srgbClr val="6600FF"/>
                </a:solidFill>
                <a:latin typeface="Trebuchet MS"/>
                <a:cs typeface="Trebuchet MS"/>
              </a:rPr>
              <a:t>Macro</a:t>
            </a:r>
            <a:r>
              <a:rPr spc="-130" dirty="0">
                <a:solidFill>
                  <a:srgbClr val="6600FF"/>
                </a:solidFill>
              </a:rPr>
              <a:t>economic </a:t>
            </a:r>
            <a:r>
              <a:rPr spc="-105" dirty="0">
                <a:solidFill>
                  <a:srgbClr val="6600FF"/>
                </a:solidFill>
              </a:rPr>
              <a:t>environmental</a:t>
            </a:r>
            <a:r>
              <a:rPr spc="-310" dirty="0">
                <a:solidFill>
                  <a:srgbClr val="6600FF"/>
                </a:solidFill>
              </a:rPr>
              <a:t> </a:t>
            </a:r>
            <a:r>
              <a:rPr spc="-250" dirty="0">
                <a:solidFill>
                  <a:srgbClr val="6600FF"/>
                </a:solidFill>
              </a:rPr>
              <a:t>issues</a:t>
            </a:r>
          </a:p>
        </p:txBody>
      </p:sp>
      <p:sp>
        <p:nvSpPr>
          <p:cNvPr id="3" name="object 3"/>
          <p:cNvSpPr txBox="1"/>
          <p:nvPr/>
        </p:nvSpPr>
        <p:spPr>
          <a:xfrm>
            <a:off x="535940" y="1607642"/>
            <a:ext cx="7978775" cy="4124325"/>
          </a:xfrm>
          <a:prstGeom prst="rect">
            <a:avLst/>
          </a:prstGeom>
        </p:spPr>
        <p:txBody>
          <a:bodyPr vert="horz" wrap="square" lIns="0" tIns="13335" rIns="0" bIns="0" rtlCol="0">
            <a:spAutoFit/>
          </a:bodyPr>
          <a:lstStyle/>
          <a:p>
            <a:pPr marL="355600" marR="5080" indent="-342900">
              <a:lnSpc>
                <a:spcPct val="100000"/>
              </a:lnSpc>
              <a:spcBef>
                <a:spcPts val="105"/>
              </a:spcBef>
              <a:buFont typeface="Arial"/>
              <a:buChar char="•"/>
              <a:tabLst>
                <a:tab pos="355600" algn="l"/>
                <a:tab pos="356235" algn="l"/>
              </a:tabLst>
            </a:pPr>
            <a:r>
              <a:rPr sz="3200" i="1" spc="-135" dirty="0">
                <a:latin typeface="Trebuchet MS"/>
                <a:cs typeface="Trebuchet MS"/>
              </a:rPr>
              <a:t>National </a:t>
            </a:r>
            <a:r>
              <a:rPr sz="3200" spc="-145" dirty="0">
                <a:latin typeface="Arial"/>
                <a:cs typeface="Arial"/>
              </a:rPr>
              <a:t>and </a:t>
            </a:r>
            <a:r>
              <a:rPr sz="3200" i="1" spc="-165" dirty="0">
                <a:latin typeface="Trebuchet MS"/>
                <a:cs typeface="Trebuchet MS"/>
              </a:rPr>
              <a:t>International </a:t>
            </a:r>
            <a:r>
              <a:rPr sz="3200" spc="-135" dirty="0">
                <a:latin typeface="Arial"/>
                <a:cs typeface="Arial"/>
              </a:rPr>
              <a:t>economic</a:t>
            </a:r>
            <a:r>
              <a:rPr sz="3200" spc="-385" dirty="0">
                <a:latin typeface="Arial"/>
                <a:cs typeface="Arial"/>
              </a:rPr>
              <a:t> </a:t>
            </a:r>
            <a:r>
              <a:rPr sz="3200" spc="-60" dirty="0">
                <a:latin typeface="Arial"/>
                <a:cs typeface="Arial"/>
              </a:rPr>
              <a:t>situation  </a:t>
            </a:r>
            <a:r>
              <a:rPr sz="3200" spc="-40" dirty="0">
                <a:latin typeface="Arial"/>
                <a:cs typeface="Arial"/>
              </a:rPr>
              <a:t>in </a:t>
            </a:r>
            <a:r>
              <a:rPr sz="3200" spc="-90" dirty="0">
                <a:latin typeface="Arial"/>
                <a:cs typeface="Arial"/>
              </a:rPr>
              <a:t>which </a:t>
            </a:r>
            <a:r>
              <a:rPr sz="3200" spc="-245" dirty="0">
                <a:latin typeface="Arial"/>
                <a:cs typeface="Arial"/>
              </a:rPr>
              <a:t>a </a:t>
            </a:r>
            <a:r>
              <a:rPr sz="3200" spc="-195" dirty="0">
                <a:latin typeface="Arial"/>
                <a:cs typeface="Arial"/>
              </a:rPr>
              <a:t>business</a:t>
            </a:r>
            <a:r>
              <a:rPr sz="3200" spc="-260" dirty="0">
                <a:latin typeface="Arial"/>
                <a:cs typeface="Arial"/>
              </a:rPr>
              <a:t> </a:t>
            </a:r>
            <a:r>
              <a:rPr sz="3200" spc="-135" dirty="0">
                <a:latin typeface="Arial"/>
                <a:cs typeface="Arial"/>
              </a:rPr>
              <a:t>operates</a:t>
            </a:r>
            <a:endParaRPr sz="3200">
              <a:latin typeface="Arial"/>
              <a:cs typeface="Arial"/>
            </a:endParaRPr>
          </a:p>
          <a:p>
            <a:pPr marL="355600" marR="173355" indent="-342900">
              <a:lnSpc>
                <a:spcPct val="100000"/>
              </a:lnSpc>
              <a:spcBef>
                <a:spcPts val="770"/>
              </a:spcBef>
              <a:buChar char="•"/>
              <a:tabLst>
                <a:tab pos="355600" algn="l"/>
                <a:tab pos="356235" algn="l"/>
              </a:tabLst>
            </a:pPr>
            <a:r>
              <a:rPr sz="3200" spc="-229" dirty="0">
                <a:latin typeface="Arial"/>
                <a:cs typeface="Arial"/>
              </a:rPr>
              <a:t>Business </a:t>
            </a:r>
            <a:r>
              <a:rPr sz="3200" spc="-125" dirty="0">
                <a:latin typeface="Arial"/>
                <a:cs typeface="Arial"/>
              </a:rPr>
              <a:t>generally </a:t>
            </a:r>
            <a:r>
              <a:rPr sz="3200" spc="-95" dirty="0">
                <a:latin typeface="Arial"/>
                <a:cs typeface="Arial"/>
              </a:rPr>
              <a:t>performs </a:t>
            </a:r>
            <a:r>
              <a:rPr sz="3200" spc="-30" dirty="0">
                <a:latin typeface="Arial"/>
                <a:cs typeface="Arial"/>
              </a:rPr>
              <a:t>better </a:t>
            </a:r>
            <a:r>
              <a:rPr sz="3200" spc="-100" dirty="0">
                <a:latin typeface="Arial"/>
                <a:cs typeface="Arial"/>
              </a:rPr>
              <a:t>when  </a:t>
            </a:r>
            <a:r>
              <a:rPr sz="3200" spc="-60" dirty="0">
                <a:latin typeface="Arial"/>
                <a:cs typeface="Arial"/>
              </a:rPr>
              <a:t>there </a:t>
            </a:r>
            <a:r>
              <a:rPr sz="3200" spc="-140" dirty="0">
                <a:latin typeface="Arial"/>
                <a:cs typeface="Arial"/>
              </a:rPr>
              <a:t>are </a:t>
            </a:r>
            <a:r>
              <a:rPr sz="3200" spc="-110" dirty="0">
                <a:latin typeface="Arial"/>
                <a:cs typeface="Arial"/>
              </a:rPr>
              <a:t>periods </a:t>
            </a:r>
            <a:r>
              <a:rPr sz="3200" dirty="0">
                <a:latin typeface="Arial"/>
                <a:cs typeface="Arial"/>
              </a:rPr>
              <a:t>of </a:t>
            </a:r>
            <a:r>
              <a:rPr sz="3200" spc="-135" dirty="0">
                <a:latin typeface="Arial"/>
                <a:cs typeface="Arial"/>
              </a:rPr>
              <a:t>economic </a:t>
            </a:r>
            <a:r>
              <a:rPr sz="3200" spc="-50" dirty="0">
                <a:latin typeface="Arial"/>
                <a:cs typeface="Arial"/>
              </a:rPr>
              <a:t>growth;</a:t>
            </a:r>
            <a:r>
              <a:rPr sz="3200" spc="-675" dirty="0">
                <a:latin typeface="Arial"/>
                <a:cs typeface="Arial"/>
              </a:rPr>
              <a:t> </a:t>
            </a:r>
            <a:r>
              <a:rPr sz="3200" spc="-140" dirty="0">
                <a:latin typeface="Arial"/>
                <a:cs typeface="Arial"/>
              </a:rPr>
              <a:t>worse  </a:t>
            </a:r>
            <a:r>
              <a:rPr sz="3200" spc="-40" dirty="0">
                <a:latin typeface="Arial"/>
                <a:cs typeface="Arial"/>
              </a:rPr>
              <a:t>in </a:t>
            </a:r>
            <a:r>
              <a:rPr sz="3200" spc="-245" dirty="0">
                <a:latin typeface="Arial"/>
                <a:cs typeface="Arial"/>
              </a:rPr>
              <a:t>a</a:t>
            </a:r>
            <a:r>
              <a:rPr sz="3200" spc="-290" dirty="0">
                <a:latin typeface="Arial"/>
                <a:cs typeface="Arial"/>
              </a:rPr>
              <a:t> </a:t>
            </a:r>
            <a:r>
              <a:rPr sz="3200" spc="-170" dirty="0">
                <a:latin typeface="Arial"/>
                <a:cs typeface="Arial"/>
              </a:rPr>
              <a:t>recession</a:t>
            </a:r>
            <a:endParaRPr sz="3200">
              <a:latin typeface="Arial"/>
              <a:cs typeface="Arial"/>
            </a:endParaRPr>
          </a:p>
          <a:p>
            <a:pPr marL="355600" marR="379095" indent="-342900">
              <a:lnSpc>
                <a:spcPct val="100000"/>
              </a:lnSpc>
              <a:spcBef>
                <a:spcPts val="770"/>
              </a:spcBef>
              <a:buChar char="•"/>
              <a:tabLst>
                <a:tab pos="355600" algn="l"/>
                <a:tab pos="356235" algn="l"/>
              </a:tabLst>
            </a:pPr>
            <a:r>
              <a:rPr sz="3200" spc="-125" dirty="0">
                <a:latin typeface="Arial"/>
                <a:cs typeface="Arial"/>
              </a:rPr>
              <a:t>Government </a:t>
            </a:r>
            <a:r>
              <a:rPr sz="3200" spc="-135" dirty="0">
                <a:latin typeface="Arial"/>
                <a:cs typeface="Arial"/>
              </a:rPr>
              <a:t>economic </a:t>
            </a:r>
            <a:r>
              <a:rPr sz="3200" spc="-95" dirty="0">
                <a:latin typeface="Arial"/>
                <a:cs typeface="Arial"/>
              </a:rPr>
              <a:t>policy </a:t>
            </a:r>
            <a:r>
              <a:rPr sz="3200" spc="-120" dirty="0">
                <a:latin typeface="Arial"/>
                <a:cs typeface="Arial"/>
              </a:rPr>
              <a:t>impacts </a:t>
            </a:r>
            <a:r>
              <a:rPr sz="3200" spc="-100" dirty="0">
                <a:latin typeface="Arial"/>
                <a:cs typeface="Arial"/>
              </a:rPr>
              <a:t>on  </a:t>
            </a:r>
            <a:r>
              <a:rPr sz="3200" i="1" spc="-125" dirty="0">
                <a:latin typeface="Trebuchet MS"/>
                <a:cs typeface="Trebuchet MS"/>
              </a:rPr>
              <a:t>business </a:t>
            </a:r>
            <a:r>
              <a:rPr sz="3200" i="1" spc="420" dirty="0">
                <a:latin typeface="Trebuchet MS"/>
                <a:cs typeface="Trebuchet MS"/>
              </a:rPr>
              <a:t>–</a:t>
            </a:r>
            <a:r>
              <a:rPr sz="3200" i="1" spc="-490" dirty="0">
                <a:latin typeface="Trebuchet MS"/>
                <a:cs typeface="Trebuchet MS"/>
              </a:rPr>
              <a:t> </a:t>
            </a:r>
            <a:r>
              <a:rPr sz="3200" spc="-85" dirty="0">
                <a:latin typeface="Arial"/>
                <a:cs typeface="Arial"/>
              </a:rPr>
              <a:t>taxation, </a:t>
            </a:r>
            <a:r>
              <a:rPr sz="3200" spc="-70" dirty="0">
                <a:latin typeface="Arial"/>
                <a:cs typeface="Arial"/>
              </a:rPr>
              <a:t>interest, </a:t>
            </a:r>
            <a:r>
              <a:rPr sz="3200" spc="-215" dirty="0">
                <a:latin typeface="Arial"/>
                <a:cs typeface="Arial"/>
              </a:rPr>
              <a:t>exchange </a:t>
            </a:r>
            <a:r>
              <a:rPr sz="3200" spc="-135" dirty="0">
                <a:latin typeface="Arial"/>
                <a:cs typeface="Arial"/>
              </a:rPr>
              <a:t>rates  </a:t>
            </a:r>
            <a:r>
              <a:rPr sz="3200" spc="-195" dirty="0">
                <a:latin typeface="Arial"/>
                <a:cs typeface="Arial"/>
              </a:rPr>
              <a:t>have </a:t>
            </a:r>
            <a:r>
              <a:rPr sz="3200" spc="-245" dirty="0">
                <a:latin typeface="Arial"/>
                <a:cs typeface="Arial"/>
              </a:rPr>
              <a:t>a </a:t>
            </a:r>
            <a:r>
              <a:rPr sz="3200" spc="-70" dirty="0">
                <a:latin typeface="Arial"/>
                <a:cs typeface="Arial"/>
              </a:rPr>
              <a:t>major effect </a:t>
            </a:r>
            <a:r>
              <a:rPr sz="3200" spc="-95" dirty="0">
                <a:latin typeface="Arial"/>
                <a:cs typeface="Arial"/>
              </a:rPr>
              <a:t>on</a:t>
            </a:r>
            <a:r>
              <a:rPr sz="3200" spc="-270" dirty="0">
                <a:latin typeface="Arial"/>
                <a:cs typeface="Arial"/>
              </a:rPr>
              <a:t> </a:t>
            </a:r>
            <a:r>
              <a:rPr sz="3200" spc="-65" dirty="0">
                <a:latin typeface="Arial"/>
                <a:cs typeface="Arial"/>
              </a:rPr>
              <a:t>firms</a:t>
            </a:r>
            <a:endParaRPr sz="3200">
              <a:latin typeface="Arial"/>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530478"/>
            <a:ext cx="6624955" cy="574040"/>
          </a:xfrm>
          <a:prstGeom prst="rect">
            <a:avLst/>
          </a:prstGeom>
        </p:spPr>
        <p:txBody>
          <a:bodyPr vert="horz" wrap="square" lIns="0" tIns="12700" rIns="0" bIns="0" rtlCol="0">
            <a:spAutoFit/>
          </a:bodyPr>
          <a:lstStyle/>
          <a:p>
            <a:pPr marL="12700">
              <a:lnSpc>
                <a:spcPct val="100000"/>
              </a:lnSpc>
              <a:spcBef>
                <a:spcPts val="100"/>
              </a:spcBef>
            </a:pPr>
            <a:r>
              <a:rPr b="1" spc="-225" dirty="0">
                <a:solidFill>
                  <a:srgbClr val="6600FF"/>
                </a:solidFill>
                <a:latin typeface="Trebuchet MS"/>
                <a:cs typeface="Trebuchet MS"/>
              </a:rPr>
              <a:t>Economic </a:t>
            </a:r>
            <a:r>
              <a:rPr spc="-125" dirty="0">
                <a:solidFill>
                  <a:srgbClr val="6600FF"/>
                </a:solidFill>
              </a:rPr>
              <a:t>factors </a:t>
            </a:r>
            <a:r>
              <a:rPr spc="-100" dirty="0">
                <a:solidFill>
                  <a:srgbClr val="6600FF"/>
                </a:solidFill>
              </a:rPr>
              <a:t>affecting</a:t>
            </a:r>
            <a:r>
              <a:rPr spc="-350" dirty="0">
                <a:solidFill>
                  <a:srgbClr val="6600FF"/>
                </a:solidFill>
              </a:rPr>
              <a:t> </a:t>
            </a:r>
            <a:r>
              <a:rPr spc="-220" dirty="0">
                <a:solidFill>
                  <a:srgbClr val="6600FF"/>
                </a:solidFill>
              </a:rPr>
              <a:t>business</a:t>
            </a:r>
          </a:p>
        </p:txBody>
      </p:sp>
      <p:sp>
        <p:nvSpPr>
          <p:cNvPr id="3" name="object 3"/>
          <p:cNvSpPr txBox="1"/>
          <p:nvPr/>
        </p:nvSpPr>
        <p:spPr>
          <a:xfrm>
            <a:off x="535940" y="1510703"/>
            <a:ext cx="7870190" cy="4025900"/>
          </a:xfrm>
          <a:prstGeom prst="rect">
            <a:avLst/>
          </a:prstGeom>
        </p:spPr>
        <p:txBody>
          <a:bodyPr vert="horz" wrap="square" lIns="0" tIns="110490" rIns="0" bIns="0" rtlCol="0">
            <a:spAutoFit/>
          </a:bodyPr>
          <a:lstStyle/>
          <a:p>
            <a:pPr marL="355600" indent="-342900">
              <a:lnSpc>
                <a:spcPct val="100000"/>
              </a:lnSpc>
              <a:spcBef>
                <a:spcPts val="870"/>
              </a:spcBef>
              <a:buChar char="•"/>
              <a:tabLst>
                <a:tab pos="355600" algn="l"/>
                <a:tab pos="356235" algn="l"/>
              </a:tabLst>
            </a:pPr>
            <a:r>
              <a:rPr sz="3200" spc="-210" dirty="0">
                <a:latin typeface="Arial"/>
                <a:cs typeface="Arial"/>
              </a:rPr>
              <a:t>Rising </a:t>
            </a:r>
            <a:r>
              <a:rPr sz="3200" spc="-185" dirty="0">
                <a:latin typeface="Arial"/>
                <a:cs typeface="Arial"/>
              </a:rPr>
              <a:t>costs </a:t>
            </a:r>
            <a:r>
              <a:rPr sz="3200" spc="-5" dirty="0">
                <a:latin typeface="Arial"/>
                <a:cs typeface="Arial"/>
              </a:rPr>
              <a:t>of </a:t>
            </a:r>
            <a:r>
              <a:rPr sz="3200" spc="-105" dirty="0">
                <a:latin typeface="Arial"/>
                <a:cs typeface="Arial"/>
              </a:rPr>
              <a:t>raw</a:t>
            </a:r>
            <a:r>
              <a:rPr sz="3200" spc="-290" dirty="0">
                <a:latin typeface="Arial"/>
                <a:cs typeface="Arial"/>
              </a:rPr>
              <a:t> </a:t>
            </a:r>
            <a:r>
              <a:rPr sz="3200" spc="-105" dirty="0">
                <a:latin typeface="Arial"/>
                <a:cs typeface="Arial"/>
              </a:rPr>
              <a:t>materials</a:t>
            </a:r>
            <a:endParaRPr sz="3200">
              <a:latin typeface="Arial"/>
              <a:cs typeface="Arial"/>
            </a:endParaRPr>
          </a:p>
          <a:p>
            <a:pPr marL="355600" indent="-342900">
              <a:lnSpc>
                <a:spcPct val="100000"/>
              </a:lnSpc>
              <a:spcBef>
                <a:spcPts val="765"/>
              </a:spcBef>
              <a:buChar char="•"/>
              <a:tabLst>
                <a:tab pos="355600" algn="l"/>
                <a:tab pos="356235" algn="l"/>
              </a:tabLst>
            </a:pPr>
            <a:r>
              <a:rPr sz="3200" spc="-155" dirty="0">
                <a:latin typeface="Arial"/>
                <a:cs typeface="Arial"/>
              </a:rPr>
              <a:t>New </a:t>
            </a:r>
            <a:r>
              <a:rPr sz="3200" spc="-50" dirty="0">
                <a:latin typeface="Arial"/>
                <a:cs typeface="Arial"/>
              </a:rPr>
              <a:t>competitor </a:t>
            </a:r>
            <a:r>
              <a:rPr sz="3200" spc="-80" dirty="0">
                <a:latin typeface="Arial"/>
                <a:cs typeface="Arial"/>
              </a:rPr>
              <a:t>entering</a:t>
            </a:r>
            <a:r>
              <a:rPr sz="3200" spc="-330" dirty="0">
                <a:latin typeface="Arial"/>
                <a:cs typeface="Arial"/>
              </a:rPr>
              <a:t> </a:t>
            </a:r>
            <a:r>
              <a:rPr sz="3200" spc="-100" dirty="0">
                <a:latin typeface="Arial"/>
                <a:cs typeface="Arial"/>
              </a:rPr>
              <a:t>market</a:t>
            </a:r>
            <a:endParaRPr sz="3200">
              <a:latin typeface="Arial"/>
              <a:cs typeface="Arial"/>
            </a:endParaRPr>
          </a:p>
          <a:p>
            <a:pPr marL="355600" marR="193675" indent="-342900">
              <a:lnSpc>
                <a:spcPct val="100000"/>
              </a:lnSpc>
              <a:spcBef>
                <a:spcPts val="770"/>
              </a:spcBef>
              <a:buChar char="•"/>
              <a:tabLst>
                <a:tab pos="355600" algn="l"/>
                <a:tab pos="356235" algn="l"/>
              </a:tabLst>
            </a:pPr>
            <a:r>
              <a:rPr sz="3200" spc="-170" dirty="0">
                <a:latin typeface="Arial"/>
                <a:cs typeface="Arial"/>
              </a:rPr>
              <a:t>Measures </a:t>
            </a:r>
            <a:r>
              <a:rPr sz="3200" spc="-140" dirty="0">
                <a:latin typeface="Arial"/>
                <a:cs typeface="Arial"/>
              </a:rPr>
              <a:t>announced </a:t>
            </a:r>
            <a:r>
              <a:rPr sz="3200" spc="-40" dirty="0">
                <a:latin typeface="Arial"/>
                <a:cs typeface="Arial"/>
              </a:rPr>
              <a:t>in </a:t>
            </a:r>
            <a:r>
              <a:rPr sz="3200" spc="-35" dirty="0">
                <a:latin typeface="Arial"/>
                <a:cs typeface="Arial"/>
              </a:rPr>
              <a:t>the</a:t>
            </a:r>
            <a:r>
              <a:rPr sz="3200" spc="-310" dirty="0">
                <a:latin typeface="Arial"/>
                <a:cs typeface="Arial"/>
              </a:rPr>
              <a:t> </a:t>
            </a:r>
            <a:r>
              <a:rPr sz="3200" spc="-65" dirty="0">
                <a:latin typeface="Arial"/>
                <a:cs typeface="Arial"/>
              </a:rPr>
              <a:t>budget/autumn  </a:t>
            </a:r>
            <a:r>
              <a:rPr sz="3200" spc="-90" dirty="0">
                <a:latin typeface="Arial"/>
                <a:cs typeface="Arial"/>
              </a:rPr>
              <a:t>statement</a:t>
            </a:r>
            <a:endParaRPr sz="3200">
              <a:latin typeface="Arial"/>
              <a:cs typeface="Arial"/>
            </a:endParaRPr>
          </a:p>
          <a:p>
            <a:pPr marL="355600" indent="-342900">
              <a:lnSpc>
                <a:spcPct val="100000"/>
              </a:lnSpc>
              <a:spcBef>
                <a:spcPts val="770"/>
              </a:spcBef>
              <a:buChar char="•"/>
              <a:tabLst>
                <a:tab pos="355600" algn="l"/>
                <a:tab pos="356235" algn="l"/>
              </a:tabLst>
            </a:pPr>
            <a:r>
              <a:rPr sz="3200" spc="-275" dirty="0">
                <a:latin typeface="Arial"/>
                <a:cs typeface="Arial"/>
              </a:rPr>
              <a:t>Changes </a:t>
            </a:r>
            <a:r>
              <a:rPr sz="3200" spc="-40" dirty="0">
                <a:latin typeface="Arial"/>
                <a:cs typeface="Arial"/>
              </a:rPr>
              <a:t>in </a:t>
            </a:r>
            <a:r>
              <a:rPr sz="3200" spc="-95" dirty="0">
                <a:latin typeface="Arial"/>
                <a:cs typeface="Arial"/>
              </a:rPr>
              <a:t>policy</a:t>
            </a:r>
            <a:r>
              <a:rPr sz="3200" spc="-175" dirty="0">
                <a:latin typeface="Arial"/>
                <a:cs typeface="Arial"/>
              </a:rPr>
              <a:t> </a:t>
            </a:r>
            <a:r>
              <a:rPr sz="3200" spc="-204" dirty="0">
                <a:latin typeface="Arial"/>
                <a:cs typeface="Arial"/>
              </a:rPr>
              <a:t>overseas</a:t>
            </a:r>
            <a:endParaRPr sz="3200">
              <a:latin typeface="Arial"/>
              <a:cs typeface="Arial"/>
            </a:endParaRPr>
          </a:p>
          <a:p>
            <a:pPr marL="355600" indent="-342900">
              <a:lnSpc>
                <a:spcPct val="100000"/>
              </a:lnSpc>
              <a:spcBef>
                <a:spcPts val="770"/>
              </a:spcBef>
              <a:buChar char="•"/>
              <a:tabLst>
                <a:tab pos="355600" algn="l"/>
                <a:tab pos="356235" algn="l"/>
              </a:tabLst>
            </a:pPr>
            <a:r>
              <a:rPr sz="3200" spc="-95" dirty="0">
                <a:latin typeface="Arial"/>
                <a:cs typeface="Arial"/>
              </a:rPr>
              <a:t>Cost/availability </a:t>
            </a:r>
            <a:r>
              <a:rPr sz="3200" spc="-5" dirty="0">
                <a:latin typeface="Arial"/>
                <a:cs typeface="Arial"/>
              </a:rPr>
              <a:t>of </a:t>
            </a:r>
            <a:r>
              <a:rPr sz="3200" spc="-135" dirty="0">
                <a:latin typeface="Arial"/>
                <a:cs typeface="Arial"/>
              </a:rPr>
              <a:t>money </a:t>
            </a:r>
            <a:r>
              <a:rPr sz="3200" spc="-10" dirty="0">
                <a:latin typeface="Arial"/>
                <a:cs typeface="Arial"/>
              </a:rPr>
              <a:t>for</a:t>
            </a:r>
            <a:r>
              <a:rPr sz="3200" spc="-390" dirty="0">
                <a:latin typeface="Arial"/>
                <a:cs typeface="Arial"/>
              </a:rPr>
              <a:t> </a:t>
            </a:r>
            <a:r>
              <a:rPr sz="3200" spc="-100" dirty="0">
                <a:latin typeface="Arial"/>
                <a:cs typeface="Arial"/>
              </a:rPr>
              <a:t>investment</a:t>
            </a:r>
            <a:endParaRPr sz="3200">
              <a:latin typeface="Arial"/>
              <a:cs typeface="Arial"/>
            </a:endParaRPr>
          </a:p>
          <a:p>
            <a:pPr marL="355600" indent="-342900">
              <a:lnSpc>
                <a:spcPct val="100000"/>
              </a:lnSpc>
              <a:spcBef>
                <a:spcPts val="770"/>
              </a:spcBef>
              <a:buChar char="•"/>
              <a:tabLst>
                <a:tab pos="355600" algn="l"/>
                <a:tab pos="356235" algn="l"/>
              </a:tabLst>
            </a:pPr>
            <a:r>
              <a:rPr sz="3200" spc="-114" dirty="0">
                <a:latin typeface="Arial"/>
                <a:cs typeface="Arial"/>
              </a:rPr>
              <a:t>Current </a:t>
            </a:r>
            <a:r>
              <a:rPr sz="3200" spc="-365" dirty="0">
                <a:latin typeface="Arial"/>
                <a:cs typeface="Arial"/>
              </a:rPr>
              <a:t>UK </a:t>
            </a:r>
            <a:r>
              <a:rPr sz="3200" spc="-150" dirty="0">
                <a:latin typeface="Arial"/>
                <a:cs typeface="Arial"/>
              </a:rPr>
              <a:t>and </a:t>
            </a:r>
            <a:r>
              <a:rPr sz="3200" spc="-35" dirty="0">
                <a:latin typeface="Arial"/>
                <a:cs typeface="Arial"/>
              </a:rPr>
              <a:t>world </a:t>
            </a:r>
            <a:r>
              <a:rPr sz="3200" spc="-140" dirty="0">
                <a:latin typeface="Arial"/>
                <a:cs typeface="Arial"/>
              </a:rPr>
              <a:t>economic</a:t>
            </a:r>
            <a:r>
              <a:rPr sz="3200" spc="-190" dirty="0">
                <a:latin typeface="Arial"/>
                <a:cs typeface="Arial"/>
              </a:rPr>
              <a:t> </a:t>
            </a:r>
            <a:r>
              <a:rPr sz="3200" spc="-110" dirty="0">
                <a:latin typeface="Arial"/>
                <a:cs typeface="Arial"/>
              </a:rPr>
              <a:t>performance</a:t>
            </a:r>
            <a:endParaRPr sz="3200">
              <a:latin typeface="Arial"/>
              <a:cs typeface="Arial"/>
            </a:endParaRPr>
          </a:p>
        </p:txBody>
      </p:sp>
    </p:spTree>
    <p:extLst>
      <p:ext uri="{BB962C8B-B14F-4D97-AF65-F5344CB8AC3E}">
        <p14:creationId xmlns:p14="http://schemas.microsoft.com/office/powerpoint/2010/main" val="39907334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Research</a:t>
            </a:r>
            <a:endParaRPr lang="en-GB" dirty="0"/>
          </a:p>
        </p:txBody>
      </p:sp>
      <p:sp>
        <p:nvSpPr>
          <p:cNvPr id="3" name="Content Placeholder 2"/>
          <p:cNvSpPr>
            <a:spLocks noGrp="1"/>
          </p:cNvSpPr>
          <p:nvPr>
            <p:ph idx="1"/>
          </p:nvPr>
        </p:nvSpPr>
        <p:spPr/>
        <p:txBody>
          <a:bodyPr/>
          <a:lstStyle/>
          <a:p>
            <a:pPr marL="12700" marR="5080">
              <a:lnSpc>
                <a:spcPct val="100000"/>
              </a:lnSpc>
              <a:spcBef>
                <a:spcPts val="95"/>
              </a:spcBef>
            </a:pPr>
            <a:endParaRPr lang="en-GB" spc="-30" dirty="0" smtClean="0">
              <a:solidFill>
                <a:srgbClr val="003399"/>
              </a:solidFill>
              <a:latin typeface="Arial"/>
              <a:cs typeface="Arial"/>
            </a:endParaRPr>
          </a:p>
          <a:p>
            <a:pPr marL="12700" marR="5080">
              <a:lnSpc>
                <a:spcPct val="100000"/>
              </a:lnSpc>
              <a:spcBef>
                <a:spcPts val="95"/>
              </a:spcBef>
            </a:pPr>
            <a:r>
              <a:rPr lang="en-GB" spc="-30" dirty="0" smtClean="0">
                <a:solidFill>
                  <a:srgbClr val="003399"/>
                </a:solidFill>
                <a:latin typeface="Arial"/>
                <a:cs typeface="Arial"/>
              </a:rPr>
              <a:t>Identify </a:t>
            </a:r>
            <a:r>
              <a:rPr lang="en-GB" spc="-145" dirty="0">
                <a:solidFill>
                  <a:srgbClr val="003399"/>
                </a:solidFill>
                <a:latin typeface="Arial"/>
                <a:cs typeface="Arial"/>
              </a:rPr>
              <a:t>6 key </a:t>
            </a:r>
            <a:r>
              <a:rPr lang="en-GB" spc="-140" dirty="0">
                <a:solidFill>
                  <a:srgbClr val="003399"/>
                </a:solidFill>
                <a:latin typeface="Arial"/>
                <a:cs typeface="Arial"/>
              </a:rPr>
              <a:t>economic trends which </a:t>
            </a:r>
            <a:r>
              <a:rPr lang="en-GB" spc="-95" dirty="0">
                <a:solidFill>
                  <a:srgbClr val="003399"/>
                </a:solidFill>
                <a:latin typeface="Arial"/>
                <a:cs typeface="Arial"/>
              </a:rPr>
              <a:t>could </a:t>
            </a:r>
            <a:r>
              <a:rPr lang="en-GB" spc="-50" dirty="0">
                <a:solidFill>
                  <a:srgbClr val="003399"/>
                </a:solidFill>
                <a:latin typeface="Arial"/>
                <a:cs typeface="Arial"/>
              </a:rPr>
              <a:t>affect </a:t>
            </a:r>
            <a:r>
              <a:rPr lang="en-GB" spc="-75" dirty="0">
                <a:solidFill>
                  <a:srgbClr val="003399"/>
                </a:solidFill>
                <a:latin typeface="Arial"/>
                <a:cs typeface="Arial"/>
              </a:rPr>
              <a:t>how b</a:t>
            </a:r>
            <a:r>
              <a:rPr lang="en-GB" spc="-125" dirty="0">
                <a:solidFill>
                  <a:srgbClr val="003399"/>
                </a:solidFill>
                <a:latin typeface="Arial"/>
                <a:cs typeface="Arial"/>
              </a:rPr>
              <a:t>usinesses / organisations</a:t>
            </a:r>
            <a:r>
              <a:rPr lang="en-GB" spc="-100" dirty="0">
                <a:solidFill>
                  <a:srgbClr val="003399"/>
                </a:solidFill>
                <a:latin typeface="Arial"/>
                <a:cs typeface="Arial"/>
              </a:rPr>
              <a:t> </a:t>
            </a:r>
            <a:r>
              <a:rPr lang="en-GB" spc="-80" dirty="0">
                <a:solidFill>
                  <a:srgbClr val="003399"/>
                </a:solidFill>
                <a:latin typeface="Arial"/>
                <a:cs typeface="Arial"/>
              </a:rPr>
              <a:t>operate.</a:t>
            </a:r>
          </a:p>
          <a:p>
            <a:pPr marL="12700" marR="5080">
              <a:lnSpc>
                <a:spcPct val="100000"/>
              </a:lnSpc>
              <a:spcBef>
                <a:spcPts val="95"/>
              </a:spcBef>
            </a:pPr>
            <a:endParaRPr lang="en-GB" spc="-80" dirty="0">
              <a:solidFill>
                <a:srgbClr val="003399"/>
              </a:solidFill>
              <a:latin typeface="Arial"/>
              <a:cs typeface="Arial"/>
            </a:endParaRPr>
          </a:p>
          <a:p>
            <a:pPr marL="12700" marR="5080">
              <a:lnSpc>
                <a:spcPct val="100000"/>
              </a:lnSpc>
              <a:spcBef>
                <a:spcPts val="95"/>
              </a:spcBef>
            </a:pPr>
            <a:r>
              <a:rPr lang="en-GB" spc="-80" dirty="0">
                <a:solidFill>
                  <a:srgbClr val="003399"/>
                </a:solidFill>
                <a:latin typeface="Arial"/>
                <a:cs typeface="Arial"/>
              </a:rPr>
              <a:t>Research the current level of GDP, inflation rates, interest rates and balance of payments for the UK. What is the impact on your chosen assignment organisation?</a:t>
            </a:r>
            <a:endParaRPr lang="en-GB" dirty="0">
              <a:latin typeface="Arial"/>
              <a:cs typeface="Arial"/>
            </a:endParaRPr>
          </a:p>
          <a:p>
            <a:endParaRPr lang="en-GB" dirty="0"/>
          </a:p>
        </p:txBody>
      </p:sp>
    </p:spTree>
    <p:extLst>
      <p:ext uri="{BB962C8B-B14F-4D97-AF65-F5344CB8AC3E}">
        <p14:creationId xmlns:p14="http://schemas.microsoft.com/office/powerpoint/2010/main" val="161896343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125</TotalTime>
  <Words>921</Words>
  <Application>Microsoft Office PowerPoint</Application>
  <PresentationFormat>On-screen Show (4:3)</PresentationFormat>
  <Paragraphs>110</Paragraphs>
  <Slides>18</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Calibri Light</vt:lpstr>
      <vt:lpstr>Courier New</vt:lpstr>
      <vt:lpstr>Times New Roman</vt:lpstr>
      <vt:lpstr>Trebuchet MS</vt:lpstr>
      <vt:lpstr>Wingdings</vt:lpstr>
      <vt:lpstr>Metropolitan</vt:lpstr>
      <vt:lpstr>Management in Practice M5X02110 – Level 5</vt:lpstr>
      <vt:lpstr>Recap from last week</vt:lpstr>
      <vt:lpstr>Political factors affecting business</vt:lpstr>
      <vt:lpstr>Today: Economic and Social Factors affecting Businesses</vt:lpstr>
      <vt:lpstr>PowerPoint Presentation</vt:lpstr>
      <vt:lpstr>PowerPoint Presentation</vt:lpstr>
      <vt:lpstr>GNI and GDP</vt:lpstr>
      <vt:lpstr>Economic growth</vt:lpstr>
      <vt:lpstr>Inflation</vt:lpstr>
      <vt:lpstr>Unemployment</vt:lpstr>
      <vt:lpstr>Balance of payments</vt:lpstr>
      <vt:lpstr>Governance and the economy</vt:lpstr>
      <vt:lpstr>Balancing the budget</vt:lpstr>
      <vt:lpstr>PowerPoint Presentation</vt:lpstr>
      <vt:lpstr>Microeconomic environmental issues</vt:lpstr>
      <vt:lpstr>Macroeconomic environmental issues</vt:lpstr>
      <vt:lpstr>Economic factors affecting business</vt:lpstr>
      <vt:lpstr>Assignment Research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MD</dc:creator>
  <cp:lastModifiedBy>Marie Pitson</cp:lastModifiedBy>
  <cp:revision>14</cp:revision>
  <dcterms:created xsi:type="dcterms:W3CDTF">2019-02-24T21:31:52Z</dcterms:created>
  <dcterms:modified xsi:type="dcterms:W3CDTF">2020-02-21T07:27:00Z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2018-03-16T00:00:00Z</vt:filetime>
  </property>
  <property fmtid="{D5CDD505-2E9C-101B-9397-08002B2CF9AE}" pid="3" name="Creator">
    <vt:lpwstr>Microsoft® PowerPoint® 2010</vt:lpwstr>
  </property>
  <property fmtid="{D5CDD505-2E9C-101B-9397-08002B2CF9AE}" pid="4" name="LastSaved">
    <vt:filetime>2019-02-24T00:00:00Z</vt:filetime>
  </property>
</Properties>
</file>