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14" r:id="rId2"/>
    <p:sldId id="257" r:id="rId3"/>
    <p:sldId id="258" r:id="rId4"/>
    <p:sldId id="315" r:id="rId5"/>
    <p:sldId id="259" r:id="rId6"/>
    <p:sldId id="274" r:id="rId7"/>
    <p:sldId id="260" r:id="rId8"/>
    <p:sldId id="261" r:id="rId9"/>
    <p:sldId id="277" r:id="rId10"/>
    <p:sldId id="27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566"/>
    <p:restoredTop sz="93692"/>
  </p:normalViewPr>
  <p:slideViewPr>
    <p:cSldViewPr snapToGrid="0" snapToObjects="1">
      <p:cViewPr varScale="1">
        <p:scale>
          <a:sx n="66" d="100"/>
          <a:sy n="66" d="100"/>
        </p:scale>
        <p:origin x="96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372D5-6744-544D-8F33-ECEFFFCA1945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775D-A6E3-B942-896F-462FE472C5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09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372D5-6744-544D-8F33-ECEFFFCA1945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775D-A6E3-B942-896F-462FE472C5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532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5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70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372D5-6744-544D-8F33-ECEFFFCA1945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775D-A6E3-B942-896F-462FE472C5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132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372D5-6744-544D-8F33-ECEFFFCA1945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775D-A6E3-B942-896F-462FE472C5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187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9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2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2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372D5-6744-544D-8F33-ECEFFFCA1945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775D-A6E3-B942-896F-462FE472C5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673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372D5-6744-544D-8F33-ECEFFFCA1945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775D-A6E3-B942-896F-462FE472C5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893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372D5-6744-544D-8F33-ECEFFFCA1945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775D-A6E3-B942-896F-462FE472C5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065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32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372D5-6744-544D-8F33-ECEFFFCA1945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775D-A6E3-B942-896F-462FE472C5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404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32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372D5-6744-544D-8F33-ECEFFFCA1945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775D-A6E3-B942-896F-462FE472C5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46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372D5-6744-544D-8F33-ECEFFFCA1945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775D-A6E3-B942-896F-462FE472C5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668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2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372D5-6744-544D-8F33-ECEFFFCA1945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B775D-A6E3-B942-896F-462FE472C5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683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4372D5-6744-544D-8F33-ECEFFFCA1945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7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0B775D-A6E3-B942-896F-462FE472C5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5726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o.gushiwen.org/authorv_637fa1f1b67a.aspx" TargetMode="External"/><Relationship Id="rId2" Type="http://schemas.openxmlformats.org/officeDocument/2006/relationships/hyperlink" Target="https://www.gushiwen.org/shiwen/default.aspx?cstr=%e5%94%90%e4%bb%a3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853B5BC-E11C-F843-AF22-1193A963F0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C1561C-E0CE-5D40-885F-FC25D48A8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汉字演变</a:t>
            </a:r>
            <a:r>
              <a:rPr lang="en-MY" dirty="0" err="1"/>
              <a:t>hànzì</a:t>
            </a:r>
            <a:r>
              <a:rPr lang="en-MY" dirty="0"/>
              <a:t> </a:t>
            </a:r>
            <a:r>
              <a:rPr lang="en-MY" dirty="0" err="1"/>
              <a:t>yǎnbiàn</a:t>
            </a:r>
            <a:endParaRPr lang="en-US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C1D57-5BF3-A94C-8FB5-BF980408C2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89413"/>
            <a:ext cx="7886700" cy="4787550"/>
          </a:xfrm>
        </p:spPr>
        <p:txBody>
          <a:bodyPr/>
          <a:lstStyle/>
          <a:p>
            <a:pPr marL="0" indent="0">
              <a:buNone/>
            </a:pPr>
            <a:r>
              <a:rPr lang="en-US" altLang="zh-CN" b="1" dirty="0"/>
              <a:t>The Evolution of the Forms of Chinese Characters</a:t>
            </a:r>
            <a:r>
              <a:rPr lang="en-US" altLang="zh-CN" dirty="0"/>
              <a:t> </a:t>
            </a:r>
          </a:p>
          <a:p>
            <a:pPr marL="0" indent="0">
              <a:buNone/>
            </a:pPr>
            <a:r>
              <a:rPr lang="en-US" altLang="zh-CN" b="1" dirty="0"/>
              <a:t>1</a:t>
            </a:r>
            <a:r>
              <a:rPr lang="zh-CN" altLang="en-US" b="1" dirty="0"/>
              <a:t> </a:t>
            </a:r>
            <a:r>
              <a:rPr lang="en-US" altLang="zh-CN" b="1" dirty="0"/>
              <a:t>Ancient Script (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古文</a:t>
            </a:r>
            <a:r>
              <a:rPr lang="en-US" altLang="zh-CN" b="1" dirty="0"/>
              <a:t>) </a:t>
            </a:r>
          </a:p>
          <a:p>
            <a:r>
              <a:rPr lang="en-US" altLang="zh-CN" b="1" dirty="0"/>
              <a:t>Bronze Script (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金文</a:t>
            </a:r>
            <a:r>
              <a:rPr lang="en-US" altLang="zh-CN" b="1" dirty="0"/>
              <a:t>)</a:t>
            </a:r>
            <a:r>
              <a:rPr lang="zh-CN" altLang="en-US" b="1" dirty="0"/>
              <a:t> </a:t>
            </a:r>
            <a:r>
              <a:rPr lang="en-US" altLang="zh-CN" b="1" dirty="0"/>
              <a:t>&amp; Shell Bone Script (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甲骨文</a:t>
            </a:r>
            <a:r>
              <a:rPr lang="en-US" altLang="zh-CN" b="1" dirty="0"/>
              <a:t>)</a:t>
            </a:r>
          </a:p>
          <a:p>
            <a:pPr marL="0" indent="0">
              <a:buNone/>
            </a:pPr>
            <a:r>
              <a:rPr lang="en-US" altLang="zh-CN" b="1" dirty="0"/>
              <a:t>2</a:t>
            </a:r>
            <a:r>
              <a:rPr lang="zh-CN" altLang="en-US" b="1" dirty="0"/>
              <a:t> </a:t>
            </a:r>
            <a:r>
              <a:rPr lang="en-US" altLang="zh-CN" b="1" dirty="0"/>
              <a:t>Big seal script</a:t>
            </a:r>
            <a:r>
              <a:rPr lang="en-US" altLang="zh-CN" dirty="0"/>
              <a:t> </a:t>
            </a:r>
            <a:r>
              <a:rPr lang="en-US" altLang="zh-CN" b="1" dirty="0"/>
              <a:t>(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  <a:cs typeface="DFKai-SB" charset="0"/>
              </a:rPr>
              <a:t>大篆</a:t>
            </a:r>
            <a:r>
              <a:rPr lang="en-US" altLang="zh-CN" b="1" dirty="0">
                <a:latin typeface="KaiTi" panose="02010609060101010101" pitchFamily="49" charset="-122"/>
                <a:ea typeface="KaiTi" panose="02010609060101010101" pitchFamily="49" charset="-122"/>
                <a:cs typeface="DFKai-SB" charset="0"/>
              </a:rPr>
              <a:t>/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  <a:cs typeface="DFKai-SB" charset="0"/>
              </a:rPr>
              <a:t>籀文</a:t>
            </a:r>
            <a:r>
              <a:rPr lang="en-US" altLang="zh-CN" b="1" dirty="0"/>
              <a:t>)</a:t>
            </a:r>
            <a:r>
              <a:rPr lang="en-US" altLang="zh-CN" dirty="0"/>
              <a:t> </a:t>
            </a:r>
          </a:p>
          <a:p>
            <a:pPr marL="0" indent="0">
              <a:buNone/>
            </a:pPr>
            <a:r>
              <a:rPr lang="en-US" altLang="zh-CN" b="1" dirty="0"/>
              <a:t>3</a:t>
            </a:r>
            <a:r>
              <a:rPr lang="zh-CN" altLang="en-US" b="1" dirty="0"/>
              <a:t> </a:t>
            </a:r>
            <a:r>
              <a:rPr lang="en-US" altLang="zh-CN" b="1" dirty="0"/>
              <a:t>Small</a:t>
            </a:r>
            <a:r>
              <a:rPr lang="zh-CN" altLang="en-US" b="1" dirty="0"/>
              <a:t> </a:t>
            </a:r>
            <a:r>
              <a:rPr lang="en-US" altLang="zh-CN" b="1" dirty="0"/>
              <a:t>seal script (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小篆</a:t>
            </a:r>
            <a:r>
              <a:rPr lang="en-US" altLang="zh-CN" b="1" dirty="0"/>
              <a:t>)</a:t>
            </a:r>
          </a:p>
          <a:p>
            <a:pPr marL="0" indent="0">
              <a:buNone/>
            </a:pPr>
            <a:r>
              <a:rPr lang="en-US" altLang="zh-CN" b="1" dirty="0"/>
              <a:t>4</a:t>
            </a:r>
            <a:r>
              <a:rPr lang="zh-CN" altLang="en-US" b="1" dirty="0"/>
              <a:t> </a:t>
            </a:r>
            <a:r>
              <a:rPr lang="en-US" altLang="zh-CN" b="1" dirty="0"/>
              <a:t>Clerical script</a:t>
            </a:r>
            <a:r>
              <a:rPr lang="en-US" altLang="zh-CN" dirty="0"/>
              <a:t> </a:t>
            </a:r>
            <a:r>
              <a:rPr lang="en-US" altLang="zh-CN" b="1" dirty="0"/>
              <a:t>(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隸書</a:t>
            </a:r>
            <a:r>
              <a:rPr lang="en-US" altLang="zh-CN" b="1" dirty="0"/>
              <a:t>)</a:t>
            </a:r>
          </a:p>
          <a:p>
            <a:pPr marL="0" indent="0">
              <a:buNone/>
            </a:pPr>
            <a:r>
              <a:rPr lang="en-US" altLang="zh-CN" b="1" dirty="0"/>
              <a:t>5</a:t>
            </a:r>
            <a:r>
              <a:rPr lang="zh-CN" altLang="en-US" b="1" dirty="0"/>
              <a:t> </a:t>
            </a:r>
            <a:r>
              <a:rPr lang="en-US" altLang="zh-CN" b="1" dirty="0"/>
              <a:t>Regular script</a:t>
            </a:r>
            <a:r>
              <a:rPr lang="en-US" altLang="zh-CN" dirty="0"/>
              <a:t> </a:t>
            </a:r>
            <a:r>
              <a:rPr lang="en-US" altLang="zh-CN" b="1" dirty="0">
                <a:latin typeface="DFKai-SB" charset="0"/>
                <a:ea typeface="DFKai-SB" charset="0"/>
                <a:cs typeface="DFKai-SB" charset="0"/>
              </a:rPr>
              <a:t>(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楷書</a:t>
            </a:r>
            <a:r>
              <a:rPr lang="en-US" altLang="zh-CN" b="1" dirty="0">
                <a:latin typeface="DFKai-SB" charset="0"/>
                <a:ea typeface="DFKai-SB" charset="0"/>
                <a:cs typeface="DFKai-SB" charset="0"/>
              </a:rPr>
              <a:t>)</a:t>
            </a:r>
          </a:p>
          <a:p>
            <a:pPr marL="0" indent="0">
              <a:buNone/>
            </a:pPr>
            <a:r>
              <a:rPr lang="en-US" altLang="zh-CN" b="1" dirty="0">
                <a:latin typeface="DFKai-SB" charset="0"/>
              </a:rPr>
              <a:t>6</a:t>
            </a:r>
            <a:r>
              <a:rPr lang="zh-CN" altLang="en-US" b="1" dirty="0">
                <a:latin typeface="DFKai-SB" charset="0"/>
              </a:rPr>
              <a:t> </a:t>
            </a:r>
            <a:r>
              <a:rPr lang="en-US" altLang="zh-CN" b="1" dirty="0">
                <a:latin typeface="DFKai-SB" charset="0"/>
              </a:rPr>
              <a:t>Simplified</a:t>
            </a:r>
            <a:r>
              <a:rPr lang="zh-CN" altLang="en-US" b="1" dirty="0">
                <a:latin typeface="DFKai-SB" charset="0"/>
              </a:rPr>
              <a:t> </a:t>
            </a:r>
            <a:r>
              <a:rPr lang="en-US" altLang="zh-CN" b="1" dirty="0">
                <a:latin typeface="DFKai-SB" charset="0"/>
              </a:rPr>
              <a:t>Chinese</a:t>
            </a:r>
            <a:r>
              <a:rPr lang="zh-CN" altLang="en-US" b="1" dirty="0">
                <a:latin typeface="DFKai-SB" charset="0"/>
              </a:rPr>
              <a:t> </a:t>
            </a:r>
            <a:r>
              <a:rPr lang="en-US" altLang="zh-CN" b="1" dirty="0">
                <a:latin typeface="DFKai-SB" charset="0"/>
              </a:rPr>
              <a:t>(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简体字</a:t>
            </a:r>
            <a:r>
              <a:rPr lang="en-US" altLang="zh-CN" b="1" dirty="0">
                <a:latin typeface="DFKai-SB" charset="0"/>
              </a:rPr>
              <a:t>)</a:t>
            </a:r>
            <a:endParaRPr lang="en-US" altLang="zh-CN" b="1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1947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8" name="Rectangle 6">
            <a:extLst>
              <a:ext uri="{FF2B5EF4-FFF2-40B4-BE49-F238E27FC236}">
                <a16:creationId xmlns:a16="http://schemas.microsoft.com/office/drawing/2014/main" id="{19BDC71F-B015-444E-841F-31BBAF08BA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142875"/>
            <a:ext cx="8229600" cy="7651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zh-CN" sz="3000" b="1" dirty="0"/>
              <a:t>Ancient Script (</a:t>
            </a:r>
            <a:r>
              <a:rPr lang="zh-CN" altLang="en-US" sz="3000" b="1" dirty="0">
                <a:ea typeface="DFKai-SB" pitchFamily="65" charset="-120"/>
              </a:rPr>
              <a:t>古文</a:t>
            </a:r>
            <a:r>
              <a:rPr lang="en-US" altLang="zh-CN" sz="3000" b="1" dirty="0"/>
              <a:t>) </a:t>
            </a:r>
            <a:br>
              <a:rPr lang="en-US" altLang="zh-CN" sz="3000" b="1" dirty="0"/>
            </a:br>
            <a:r>
              <a:rPr lang="en-US" altLang="zh-CN" sz="3000" b="1" dirty="0"/>
              <a:t>–Shell Bone Script (</a:t>
            </a:r>
            <a:r>
              <a:rPr lang="zh-CN" altLang="en-US" sz="3000" b="1" dirty="0">
                <a:ea typeface="DFKai-SB" pitchFamily="65" charset="-120"/>
              </a:rPr>
              <a:t>甲骨文</a:t>
            </a:r>
            <a:r>
              <a:rPr lang="en-US" altLang="zh-CN" sz="3000" b="1" dirty="0"/>
              <a:t>)</a:t>
            </a:r>
          </a:p>
        </p:txBody>
      </p:sp>
      <p:pic>
        <p:nvPicPr>
          <p:cNvPr id="4098" name="Picture 8" descr="u=2553016705,2264377655&amp;fm=21&amp;gp=0">
            <a:extLst>
              <a:ext uri="{FF2B5EF4-FFF2-40B4-BE49-F238E27FC236}">
                <a16:creationId xmlns:a16="http://schemas.microsoft.com/office/drawing/2014/main" id="{E465312E-B5CA-6A41-B37F-1031092F30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981075"/>
            <a:ext cx="3902075" cy="576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9" descr="u=113775183,3730791872&amp;fm=21&amp;gp=0">
            <a:extLst>
              <a:ext uri="{FF2B5EF4-FFF2-40B4-BE49-F238E27FC236}">
                <a16:creationId xmlns:a16="http://schemas.microsoft.com/office/drawing/2014/main" id="{13247D0A-6E5B-0B48-94C3-9916928F92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88" y="981075"/>
            <a:ext cx="4481512" cy="583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3354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2806E154-1463-A14C-9BE5-A4ED3F041C3E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zh-CN" sz="3200" b="1" dirty="0"/>
              <a:t>Ancient Script (</a:t>
            </a:r>
            <a:r>
              <a:rPr lang="zh-CN" altLang="en-US" sz="3200" b="1" dirty="0">
                <a:ea typeface="DFKai-SB" pitchFamily="65" charset="-120"/>
              </a:rPr>
              <a:t>古文</a:t>
            </a:r>
            <a:r>
              <a:rPr lang="en-US" altLang="zh-CN" sz="3200" b="1" dirty="0"/>
              <a:t>)</a:t>
            </a:r>
            <a:br>
              <a:rPr lang="en-US" altLang="zh-CN" sz="3200" b="1" dirty="0"/>
            </a:br>
            <a:r>
              <a:rPr lang="en-US" altLang="zh-CN" sz="3200" b="1" dirty="0"/>
              <a:t>—Bronze Script (</a:t>
            </a:r>
            <a:r>
              <a:rPr lang="zh-CN" altLang="en-US" sz="3200" b="1" dirty="0">
                <a:ea typeface="DFKai-SB" pitchFamily="65" charset="-120"/>
              </a:rPr>
              <a:t>金文</a:t>
            </a:r>
            <a:r>
              <a:rPr lang="en-US" altLang="zh-CN" sz="3200" b="1" dirty="0"/>
              <a:t>)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CCC7AD0E-89CF-774A-AD54-083D648E3FFB}"/>
              </a:ext>
            </a:extLst>
          </p:cNvPr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0"/>
              <a:buChar char="v"/>
              <a:defRPr/>
            </a:pPr>
            <a:endParaRPr lang="en-US"/>
          </a:p>
        </p:txBody>
      </p:sp>
      <p:pic>
        <p:nvPicPr>
          <p:cNvPr id="5123" name="Picture 4" descr="u=848373416,970338236&amp;fm=21&amp;gp=0">
            <a:extLst>
              <a:ext uri="{FF2B5EF4-FFF2-40B4-BE49-F238E27FC236}">
                <a16:creationId xmlns:a16="http://schemas.microsoft.com/office/drawing/2014/main" id="{D4635FAF-E80D-274A-8BD7-63275A5D21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68413"/>
            <a:ext cx="9144000" cy="504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8436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01A8028B-AC46-4F46-91B0-B437E3B5AD66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CN" b="1" dirty="0"/>
              <a:t>Big seal script</a:t>
            </a:r>
            <a:r>
              <a:rPr lang="en-US" altLang="zh-CN" dirty="0"/>
              <a:t> </a:t>
            </a:r>
            <a:r>
              <a:rPr lang="en-US" altLang="zh-CN" b="1" dirty="0"/>
              <a:t>(</a:t>
            </a:r>
            <a:r>
              <a:rPr lang="zh-CN" altLang="en-US" b="1" dirty="0">
                <a:latin typeface="DFKai-SB" charset="0"/>
                <a:ea typeface="DFKai-SB" charset="0"/>
                <a:cs typeface="DFKai-SB" charset="0"/>
              </a:rPr>
              <a:t>大篆</a:t>
            </a:r>
            <a:r>
              <a:rPr lang="en-US" altLang="zh-CN" b="1" dirty="0">
                <a:latin typeface="DFKai-SB" charset="0"/>
                <a:ea typeface="DFKai-SB" charset="0"/>
                <a:cs typeface="DFKai-SB" charset="0"/>
              </a:rPr>
              <a:t>/</a:t>
            </a:r>
            <a:r>
              <a:rPr lang="zh-CN" altLang="en-US" b="1" dirty="0">
                <a:latin typeface="DFKai-SB" charset="0"/>
                <a:ea typeface="DFKai-SB" charset="0"/>
                <a:cs typeface="DFKai-SB" charset="0"/>
              </a:rPr>
              <a:t>籀文</a:t>
            </a:r>
            <a:r>
              <a:rPr lang="en-US" altLang="zh-CN" b="1" dirty="0"/>
              <a:t>)</a:t>
            </a:r>
            <a:r>
              <a:rPr lang="en-US" altLang="zh-CN" dirty="0"/>
              <a:t>  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92109D19-3C83-ED48-8946-C57F04DC4C60}"/>
              </a:ext>
            </a:extLst>
          </p:cNvPr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0"/>
              <a:buChar char="v"/>
              <a:defRPr/>
            </a:pPr>
            <a:endParaRPr lang="en-US"/>
          </a:p>
        </p:txBody>
      </p:sp>
      <p:pic>
        <p:nvPicPr>
          <p:cNvPr id="6147" name="Picture 5" descr="u=1625082037,2826692247&amp;fm=21&amp;gp=0">
            <a:extLst>
              <a:ext uri="{FF2B5EF4-FFF2-40B4-BE49-F238E27FC236}">
                <a16:creationId xmlns:a16="http://schemas.microsoft.com/office/drawing/2014/main" id="{0E38BF8A-9CFA-0D46-84D3-FDEC2090B5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38" y="1079500"/>
            <a:ext cx="3852862" cy="580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6" descr="u=1768825457,3268690978&amp;fm=21&amp;gp=0">
            <a:extLst>
              <a:ext uri="{FF2B5EF4-FFF2-40B4-BE49-F238E27FC236}">
                <a16:creationId xmlns:a16="http://schemas.microsoft.com/office/drawing/2014/main" id="{546528D5-078B-6140-B9FC-16D39350B9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02" t="6207" r="8429" b="8203"/>
          <a:stretch>
            <a:fillRect/>
          </a:stretch>
        </p:blipFill>
        <p:spPr bwMode="auto">
          <a:xfrm>
            <a:off x="4721225" y="1052513"/>
            <a:ext cx="3954463" cy="580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0230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A236E0E3-3E6E-0844-AFA5-86A30726BF45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CN" b="1" dirty="0"/>
              <a:t>Small seal script</a:t>
            </a:r>
            <a:r>
              <a:rPr lang="en-US" altLang="zh-CN" dirty="0"/>
              <a:t> </a:t>
            </a:r>
            <a:r>
              <a:rPr lang="en-US" altLang="zh-CN" b="1" dirty="0"/>
              <a:t>(</a:t>
            </a:r>
            <a:r>
              <a:rPr lang="zh-CN" altLang="en-US" b="1" dirty="0">
                <a:ea typeface="DFKai-SB" charset="0"/>
                <a:cs typeface="DFKai-SB" charset="0"/>
              </a:rPr>
              <a:t>小篆</a:t>
            </a:r>
            <a:r>
              <a:rPr lang="en-US" altLang="zh-CN" b="1" dirty="0"/>
              <a:t>)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D4D28EC8-6E30-3844-A8FB-5960C7BE3B8E}"/>
              </a:ext>
            </a:extLst>
          </p:cNvPr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0"/>
              <a:buChar char="v"/>
              <a:defRPr/>
            </a:pPr>
            <a:endParaRPr lang="en-US"/>
          </a:p>
        </p:txBody>
      </p:sp>
      <p:pic>
        <p:nvPicPr>
          <p:cNvPr id="7171" name="Picture 6" descr="2013011927503759">
            <a:extLst>
              <a:ext uri="{FF2B5EF4-FFF2-40B4-BE49-F238E27FC236}">
                <a16:creationId xmlns:a16="http://schemas.microsoft.com/office/drawing/2014/main" id="{3C9A1A4E-EEEF-A54B-953F-EF724B9B7F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350" y="1125538"/>
            <a:ext cx="3700463" cy="5732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7" descr="small_seal_yi_shan_tablet_fragment_16">
            <a:extLst>
              <a:ext uri="{FF2B5EF4-FFF2-40B4-BE49-F238E27FC236}">
                <a16:creationId xmlns:a16="http://schemas.microsoft.com/office/drawing/2014/main" id="{D89C98BE-9154-7D43-B92E-DC6F3587B6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8" t="2452" r="6001" b="19968"/>
          <a:stretch>
            <a:fillRect/>
          </a:stretch>
        </p:blipFill>
        <p:spPr bwMode="auto">
          <a:xfrm>
            <a:off x="539750" y="881063"/>
            <a:ext cx="3529013" cy="5976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8523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BC64C34F-BFCC-E24C-848F-31FFC3049D79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0" y="1341438"/>
            <a:ext cx="2943225" cy="4391025"/>
          </a:xfrm>
        </p:spPr>
        <p:txBody>
          <a:bodyPr/>
          <a:lstStyle/>
          <a:p>
            <a:pPr eaLnBrk="1" hangingPunct="1"/>
            <a:r>
              <a:rPr lang="en-US" altLang="zh-CN" sz="3600" b="1"/>
              <a:t>Small seal script</a:t>
            </a:r>
            <a:r>
              <a:rPr lang="en-US" altLang="zh-CN" sz="3600"/>
              <a:t> </a:t>
            </a:r>
            <a:r>
              <a:rPr lang="en-US" altLang="zh-CN" sz="3600" b="1"/>
              <a:t>(</a:t>
            </a:r>
            <a:r>
              <a:rPr lang="zh-CN" altLang="en-US" sz="3600" b="1">
                <a:ea typeface="DFKai-SB" pitchFamily="65" charset="-120"/>
              </a:rPr>
              <a:t>小篆</a:t>
            </a:r>
            <a:r>
              <a:rPr lang="en-US" altLang="zh-CN" sz="3600" b="1"/>
              <a:t>)</a:t>
            </a:r>
            <a:br>
              <a:rPr lang="en-US" altLang="zh-CN" sz="3600" b="1"/>
            </a:br>
            <a:br>
              <a:rPr lang="en-US" altLang="zh-CN" sz="3600" b="1"/>
            </a:br>
            <a:br>
              <a:rPr lang="en-US" altLang="zh-CN" sz="3600" b="1"/>
            </a:br>
            <a:r>
              <a:rPr lang="en-US" altLang="zh-TW" sz="3600" b="1"/>
              <a:t>by</a:t>
            </a:r>
            <a:br>
              <a:rPr lang="en-US" altLang="zh-CN" sz="3600" b="1"/>
            </a:br>
            <a:r>
              <a:rPr lang="en-US" altLang="zh-TW" sz="3600" b="1"/>
              <a:t>Li Si </a:t>
            </a:r>
            <a:r>
              <a:rPr lang="zh-TW" altLang="en-US" sz="3600" b="1"/>
              <a:t>（李斯</a:t>
            </a:r>
            <a:r>
              <a:rPr lang="zh-TW" altLang="zh-TW" sz="3600" b="1"/>
              <a:t>）</a:t>
            </a:r>
            <a:endParaRPr lang="en-US" altLang="zh-CN" sz="3600" b="1"/>
          </a:p>
        </p:txBody>
      </p:sp>
      <p:pic>
        <p:nvPicPr>
          <p:cNvPr id="8194" name="Picture 1" descr="6880352_981075.jpg">
            <a:extLst>
              <a:ext uri="{FF2B5EF4-FFF2-40B4-BE49-F238E27FC236}">
                <a16:creationId xmlns:a16="http://schemas.microsoft.com/office/drawing/2014/main" id="{CEFD00A9-4477-1945-A5FD-DDAA195F59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0"/>
            <a:ext cx="5616575" cy="1080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6708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01D99D0-DBFE-A243-BBC3-0159BF5969F6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CN" b="1" dirty="0"/>
              <a:t>Clerical script</a:t>
            </a:r>
            <a:r>
              <a:rPr lang="en-US" altLang="zh-CN" dirty="0"/>
              <a:t> </a:t>
            </a:r>
            <a:r>
              <a:rPr lang="en-US" altLang="zh-CN" b="1" dirty="0"/>
              <a:t>(</a:t>
            </a:r>
            <a:r>
              <a:rPr lang="zh-CN" altLang="en-US" b="1" dirty="0">
                <a:ea typeface="DFKai-SB" charset="0"/>
                <a:cs typeface="DFKai-SB" charset="0"/>
              </a:rPr>
              <a:t>隸書</a:t>
            </a:r>
            <a:r>
              <a:rPr lang="en-US" altLang="zh-CN" b="1" dirty="0"/>
              <a:t>)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0884F046-ECD8-CA43-AE82-FE21500232A3}"/>
              </a:ext>
            </a:extLst>
          </p:cNvPr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charset="0"/>
              <a:buChar char="v"/>
              <a:defRPr/>
            </a:pPr>
            <a:endParaRPr lang="en-US"/>
          </a:p>
        </p:txBody>
      </p:sp>
      <p:pic>
        <p:nvPicPr>
          <p:cNvPr id="9219" name="Picture 5" descr="6597250086565453610">
            <a:extLst>
              <a:ext uri="{FF2B5EF4-FFF2-40B4-BE49-F238E27FC236}">
                <a16:creationId xmlns:a16="http://schemas.microsoft.com/office/drawing/2014/main" id="{5BB61D50-36F4-1048-A9E3-0ADEB908EF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63" y="981075"/>
            <a:ext cx="7705725" cy="582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803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FA8E23E9-EDA9-774A-BE46-1ABDE8735741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68313" y="130175"/>
            <a:ext cx="8229600" cy="777875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CN" b="1" dirty="0"/>
              <a:t>Regular script</a:t>
            </a:r>
            <a:r>
              <a:rPr lang="en-US" altLang="zh-CN" dirty="0"/>
              <a:t> </a:t>
            </a:r>
            <a:r>
              <a:rPr lang="en-US" altLang="zh-CN" b="1" dirty="0">
                <a:latin typeface="DFKai-SB" charset="0"/>
                <a:ea typeface="DFKai-SB" charset="0"/>
                <a:cs typeface="DFKai-SB" charset="0"/>
              </a:rPr>
              <a:t>(</a:t>
            </a:r>
            <a:r>
              <a:rPr lang="zh-CN" altLang="en-US" b="1" dirty="0">
                <a:latin typeface="DFKai-SB" charset="0"/>
                <a:ea typeface="DFKai-SB" charset="0"/>
                <a:cs typeface="DFKai-SB" charset="0"/>
              </a:rPr>
              <a:t>楷書</a:t>
            </a:r>
            <a:r>
              <a:rPr lang="en-US" altLang="zh-CN" b="1" dirty="0">
                <a:latin typeface="DFKai-SB" charset="0"/>
                <a:ea typeface="DFKai-SB" charset="0"/>
                <a:cs typeface="DFKai-SB" charset="0"/>
              </a:rPr>
              <a:t>)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9E911415-06A8-4E4F-94FF-8A10AAA1B71E}"/>
              </a:ext>
            </a:extLst>
          </p:cNvPr>
          <p:cNvSpPr>
            <a:spLocks noGrp="1" noRot="1" noChangeArrowheads="1"/>
          </p:cNvSpPr>
          <p:nvPr>
            <p:ph type="body" idx="1"/>
          </p:nvPr>
        </p:nvSpPr>
        <p:spPr>
          <a:xfrm>
            <a:off x="914400" y="1628775"/>
            <a:ext cx="8229600" cy="4525963"/>
          </a:xfrm>
        </p:spPr>
        <p:txBody>
          <a:bodyPr/>
          <a:lstStyle/>
          <a:p>
            <a:pPr eaLnBrk="1" hangingPunct="1">
              <a:buFont typeface="Wingdings" charset="0"/>
              <a:buChar char="v"/>
              <a:defRPr/>
            </a:pP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1791DC-0FE7-C34C-885A-0780AF6736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500" y="908050"/>
            <a:ext cx="8093413" cy="580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963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1561C-E0CE-5D40-885F-FC25D48A8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797667"/>
          </a:xfrm>
        </p:spPr>
        <p:txBody>
          <a:bodyPr/>
          <a:lstStyle/>
          <a:p>
            <a:r>
              <a:rPr lang="en-US" altLang="zh-CN" b="1" dirty="0">
                <a:latin typeface="DFKai-SB" charset="0"/>
              </a:rPr>
              <a:t>Simplified</a:t>
            </a:r>
            <a:r>
              <a:rPr lang="zh-CN" altLang="en-US" b="1" dirty="0">
                <a:latin typeface="DFKai-SB" charset="0"/>
              </a:rPr>
              <a:t> </a:t>
            </a:r>
            <a:r>
              <a:rPr lang="en-US" altLang="zh-CN" b="1" dirty="0">
                <a:latin typeface="DFKai-SB" charset="0"/>
              </a:rPr>
              <a:t>Chinese</a:t>
            </a:r>
            <a:r>
              <a:rPr lang="zh-CN" altLang="en-US" b="1" dirty="0">
                <a:latin typeface="DFKai-SB" charset="0"/>
              </a:rPr>
              <a:t> （简体字）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C1D57-5BF3-A94C-8FB5-BF980408C2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52" y="797667"/>
            <a:ext cx="8609380" cy="606033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登鹳雀楼  </a:t>
            </a:r>
            <a:r>
              <a:rPr lang="en-MY" sz="4000" dirty="0" err="1"/>
              <a:t>Dēng</a:t>
            </a:r>
            <a:r>
              <a:rPr lang="en-MY" sz="4000" dirty="0"/>
              <a:t> </a:t>
            </a:r>
            <a:r>
              <a:rPr lang="en-MY" sz="4000" dirty="0" err="1"/>
              <a:t>guàn</a:t>
            </a:r>
            <a:r>
              <a:rPr lang="en-MY" sz="4000" dirty="0"/>
              <a:t> </a:t>
            </a:r>
            <a:r>
              <a:rPr lang="en-MY" sz="4000" dirty="0" err="1"/>
              <a:t>què</a:t>
            </a:r>
            <a:r>
              <a:rPr lang="en-MY" sz="4000" dirty="0"/>
              <a:t> </a:t>
            </a:r>
            <a:r>
              <a:rPr lang="en-MY" sz="4000" dirty="0" err="1"/>
              <a:t>lóu</a:t>
            </a:r>
            <a:endParaRPr lang="en-MY" altLang="zh-CN" sz="4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唐</a:t>
            </a:r>
            <a:r>
              <a:rPr lang="en-US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  <a:t>-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王之涣</a:t>
            </a:r>
            <a:r>
              <a:rPr lang="zh-CN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  </a:t>
            </a:r>
            <a:r>
              <a:rPr lang="en-MY" sz="4000" dirty="0" err="1"/>
              <a:t>táng-wángzhīhuàn</a:t>
            </a:r>
            <a:endParaRPr lang="en-MY" sz="4000" dirty="0"/>
          </a:p>
          <a:p>
            <a:pPr marL="0" indent="0">
              <a:buNone/>
            </a:pPr>
            <a:endParaRPr lang="en-MY" sz="4400" dirty="0"/>
          </a:p>
          <a:p>
            <a:pPr marL="0" indent="0">
              <a:buNone/>
            </a:pPr>
            <a:r>
              <a:rPr lang="en-MY" sz="4400" dirty="0" err="1"/>
              <a:t>bái</a:t>
            </a:r>
            <a:r>
              <a:rPr lang="en-MY" sz="4400" dirty="0"/>
              <a:t> </a:t>
            </a:r>
            <a:r>
              <a:rPr lang="en-MY" sz="4400" dirty="0" err="1"/>
              <a:t>rì</a:t>
            </a:r>
            <a:r>
              <a:rPr lang="en-MY" sz="4400" dirty="0"/>
              <a:t> </a:t>
            </a:r>
            <a:r>
              <a:rPr lang="en-MY" sz="4400" dirty="0" err="1"/>
              <a:t>yī</a:t>
            </a:r>
            <a:r>
              <a:rPr lang="en-MY" sz="4400" dirty="0"/>
              <a:t> </a:t>
            </a:r>
            <a:r>
              <a:rPr lang="en-MY" sz="4400" dirty="0" err="1"/>
              <a:t>shān</a:t>
            </a:r>
            <a:r>
              <a:rPr lang="en-MY" sz="4400" dirty="0"/>
              <a:t> </a:t>
            </a:r>
            <a:r>
              <a:rPr lang="en-MY" sz="4400" dirty="0" err="1"/>
              <a:t>jìn</a:t>
            </a:r>
            <a:r>
              <a:rPr lang="zh-CN" altLang="en-US" sz="4400" dirty="0"/>
              <a:t> </a:t>
            </a:r>
            <a:r>
              <a:rPr lang="zh-CN" altLang="en-US" sz="7700" dirty="0">
                <a:latin typeface="KaiTi" panose="02010609060101010101" pitchFamily="49" charset="-122"/>
                <a:ea typeface="KaiTi" panose="02010609060101010101" pitchFamily="49" charset="-122"/>
              </a:rPr>
              <a:t>白日依山尽，</a:t>
            </a:r>
            <a:endParaRPr lang="en-MY" altLang="zh-CN" sz="77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4100" dirty="0">
                <a:solidFill>
                  <a:srgbClr val="FF0000"/>
                </a:solidFill>
              </a:rPr>
              <a:t>The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sun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along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the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mountains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bows.</a:t>
            </a:r>
            <a:endParaRPr lang="en-MY" altLang="zh-CN" sz="41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MY" sz="4400" dirty="0" err="1"/>
              <a:t>Huáng</a:t>
            </a:r>
            <a:r>
              <a:rPr lang="zh-CN" altLang="en-US" sz="4400" dirty="0"/>
              <a:t> </a:t>
            </a:r>
            <a:r>
              <a:rPr lang="en-MY" sz="4400" dirty="0" err="1"/>
              <a:t>hé</a:t>
            </a:r>
            <a:r>
              <a:rPr lang="en-MY" sz="4400" dirty="0"/>
              <a:t> </a:t>
            </a:r>
            <a:r>
              <a:rPr lang="en-MY" sz="4400" dirty="0" err="1"/>
              <a:t>rù</a:t>
            </a:r>
            <a:r>
              <a:rPr lang="en-MY" sz="4400" dirty="0"/>
              <a:t> </a:t>
            </a:r>
            <a:r>
              <a:rPr lang="en-MY" sz="4400" dirty="0" err="1"/>
              <a:t>hǎi</a:t>
            </a:r>
            <a:r>
              <a:rPr lang="zh-CN" altLang="en-US" sz="4400" dirty="0"/>
              <a:t> </a:t>
            </a:r>
            <a:r>
              <a:rPr lang="en-MY" sz="4400" dirty="0" err="1"/>
              <a:t>liú</a:t>
            </a:r>
            <a:r>
              <a:rPr lang="zh-CN" altLang="en-US" sz="4400" dirty="0"/>
              <a:t>  </a:t>
            </a:r>
            <a:r>
              <a:rPr lang="zh-CN" altLang="en-US" sz="7700" dirty="0">
                <a:latin typeface="KaiTi" panose="02010609060101010101" pitchFamily="49" charset="-122"/>
                <a:ea typeface="KaiTi" panose="02010609060101010101" pitchFamily="49" charset="-122"/>
              </a:rPr>
              <a:t>黄河入海流</a:t>
            </a:r>
            <a:r>
              <a:rPr lang="zh-CN" altLang="en-US" sz="71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CN" sz="71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4100" dirty="0">
                <a:solidFill>
                  <a:srgbClr val="FF0000"/>
                </a:solidFill>
              </a:rPr>
              <a:t>The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Yellow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River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seawards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flows.</a:t>
            </a:r>
            <a:br>
              <a:rPr lang="zh-CN" altLang="en-US" sz="41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MY" sz="4400" dirty="0" err="1"/>
              <a:t>Yù</a:t>
            </a:r>
            <a:r>
              <a:rPr lang="en-MY" sz="4400" dirty="0"/>
              <a:t> </a:t>
            </a:r>
            <a:r>
              <a:rPr lang="en-MY" sz="4400" dirty="0" err="1"/>
              <a:t>qióng</a:t>
            </a:r>
            <a:r>
              <a:rPr lang="en-MY" sz="4400" dirty="0"/>
              <a:t> </a:t>
            </a:r>
            <a:r>
              <a:rPr lang="en-MY" sz="4400" dirty="0" err="1"/>
              <a:t>qiān</a:t>
            </a:r>
            <a:r>
              <a:rPr lang="zh-CN" altLang="en-US" sz="4400" dirty="0"/>
              <a:t> </a:t>
            </a:r>
            <a:r>
              <a:rPr lang="en-MY" sz="4400" dirty="0" err="1"/>
              <a:t>lǐ</a:t>
            </a:r>
            <a:r>
              <a:rPr lang="en-MY" sz="4400" dirty="0"/>
              <a:t> </a:t>
            </a:r>
            <a:r>
              <a:rPr lang="en-MY" sz="4400" dirty="0" err="1"/>
              <a:t>mù</a:t>
            </a:r>
            <a:r>
              <a:rPr lang="en-MY" sz="4400" dirty="0"/>
              <a:t>,</a:t>
            </a:r>
            <a:r>
              <a:rPr lang="zh-CN" altLang="en-US" sz="44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sz="7700" dirty="0">
                <a:latin typeface="KaiTi" panose="02010609060101010101" pitchFamily="49" charset="-122"/>
                <a:ea typeface="KaiTi" panose="02010609060101010101" pitchFamily="49" charset="-122"/>
              </a:rPr>
              <a:t>欲穷千里目，</a:t>
            </a:r>
            <a:endParaRPr lang="en-MY" altLang="zh-CN" sz="77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4100" dirty="0">
                <a:solidFill>
                  <a:srgbClr val="FF0000"/>
                </a:solidFill>
              </a:rPr>
              <a:t>You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can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enjoy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a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grander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sight.</a:t>
            </a:r>
            <a:endParaRPr lang="en-MY" altLang="zh-CN" sz="41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MY" sz="4400" dirty="0" err="1"/>
              <a:t>gèng</a:t>
            </a:r>
            <a:r>
              <a:rPr lang="en-MY" sz="4400" dirty="0"/>
              <a:t> </a:t>
            </a:r>
            <a:r>
              <a:rPr lang="en-MY" sz="4400" dirty="0" err="1"/>
              <a:t>shàng</a:t>
            </a:r>
            <a:r>
              <a:rPr lang="en-MY" sz="4400" dirty="0"/>
              <a:t> </a:t>
            </a:r>
            <a:r>
              <a:rPr lang="en-MY" sz="4400" dirty="0" err="1"/>
              <a:t>yī</a:t>
            </a:r>
            <a:r>
              <a:rPr lang="en-MY" sz="4400" dirty="0"/>
              <a:t> </a:t>
            </a:r>
            <a:r>
              <a:rPr lang="en-MY" sz="4400" dirty="0" err="1"/>
              <a:t>céng</a:t>
            </a:r>
            <a:r>
              <a:rPr lang="en-MY" sz="4400" dirty="0"/>
              <a:t> </a:t>
            </a:r>
            <a:r>
              <a:rPr lang="en-MY" sz="4400" dirty="0" err="1"/>
              <a:t>lóu</a:t>
            </a:r>
            <a:r>
              <a:rPr lang="en-MY" sz="4400" dirty="0"/>
              <a:t>.</a:t>
            </a:r>
            <a:r>
              <a:rPr lang="zh-CN" altLang="en-US" sz="44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sz="7700" dirty="0">
                <a:latin typeface="KaiTi" panose="02010609060101010101" pitchFamily="49" charset="-122"/>
                <a:ea typeface="KaiTi" panose="02010609060101010101" pitchFamily="49" charset="-122"/>
              </a:rPr>
              <a:t>更上一层楼</a:t>
            </a:r>
            <a:r>
              <a:rPr lang="zh-CN" altLang="en-US" sz="86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CN" sz="8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4100" dirty="0">
                <a:solidFill>
                  <a:srgbClr val="FF0000"/>
                </a:solidFill>
              </a:rPr>
              <a:t>If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you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climb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to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a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greater</a:t>
            </a:r>
            <a:r>
              <a:rPr lang="zh-CN" altLang="en-US" sz="4100" dirty="0">
                <a:solidFill>
                  <a:srgbClr val="FF0000"/>
                </a:solidFill>
              </a:rPr>
              <a:t> </a:t>
            </a:r>
            <a:r>
              <a:rPr lang="en-US" altLang="zh-CN" sz="4100" dirty="0">
                <a:solidFill>
                  <a:srgbClr val="FF0000"/>
                </a:solidFill>
              </a:rPr>
              <a:t>height.</a:t>
            </a:r>
            <a:endParaRPr lang="en-US" sz="41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2080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5" name="Picture 4" descr="u=1423689657,3363832167&amp;fm=21&amp;gp=0">
            <a:extLst>
              <a:ext uri="{FF2B5EF4-FFF2-40B4-BE49-F238E27FC236}">
                <a16:creationId xmlns:a16="http://schemas.microsoft.com/office/drawing/2014/main" id="{3CEE1BF3-C6C1-3142-B4A7-A242BC318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2674" b="32111"/>
          <a:stretch>
            <a:fillRect/>
          </a:stretch>
        </p:blipFill>
        <p:spPr bwMode="auto">
          <a:xfrm>
            <a:off x="684213" y="1268413"/>
            <a:ext cx="1584325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6" name="Picture 6" descr="u=1423689657,3363832167&amp;fm=21&amp;gp=0">
            <a:extLst>
              <a:ext uri="{FF2B5EF4-FFF2-40B4-BE49-F238E27FC236}">
                <a16:creationId xmlns:a16="http://schemas.microsoft.com/office/drawing/2014/main" id="{0636945B-83DE-C149-8282-3524E883F2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594" b="32111"/>
          <a:stretch>
            <a:fillRect/>
          </a:stretch>
        </p:blipFill>
        <p:spPr bwMode="auto">
          <a:xfrm>
            <a:off x="6103144" y="3866356"/>
            <a:ext cx="1042988" cy="143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8" descr="u=1423689657,3363832167&amp;fm=21&amp;gp=0">
            <a:extLst>
              <a:ext uri="{FF2B5EF4-FFF2-40B4-BE49-F238E27FC236}">
                <a16:creationId xmlns:a16="http://schemas.microsoft.com/office/drawing/2014/main" id="{C110F8BF-D9D2-0B4B-8B2B-9C88A983E6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222" r="23611" b="32111"/>
          <a:stretch>
            <a:fillRect/>
          </a:stretch>
        </p:blipFill>
        <p:spPr bwMode="auto">
          <a:xfrm>
            <a:off x="1938211" y="3917951"/>
            <a:ext cx="1295400" cy="143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9" descr="u=1423689657,3363832167&amp;fm=21&amp;gp=0">
            <a:extLst>
              <a:ext uri="{FF2B5EF4-FFF2-40B4-BE49-F238E27FC236}">
                <a16:creationId xmlns:a16="http://schemas.microsoft.com/office/drawing/2014/main" id="{E6D0D6ED-C83A-564C-A641-93D03429F0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240" r="36215" b="28743"/>
          <a:stretch>
            <a:fillRect/>
          </a:stretch>
        </p:blipFill>
        <p:spPr bwMode="auto">
          <a:xfrm>
            <a:off x="6084888" y="1268413"/>
            <a:ext cx="1368425" cy="1366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10" descr="u=1423689657,3363832167&amp;fm=21&amp;gp=0">
            <a:extLst>
              <a:ext uri="{FF2B5EF4-FFF2-40B4-BE49-F238E27FC236}">
                <a16:creationId xmlns:a16="http://schemas.microsoft.com/office/drawing/2014/main" id="{ED86FC3F-C5DC-FD47-BE78-FE29F4B370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34" r="53542" b="28743"/>
          <a:stretch>
            <a:fillRect/>
          </a:stretch>
        </p:blipFill>
        <p:spPr bwMode="auto">
          <a:xfrm>
            <a:off x="287338" y="3933031"/>
            <a:ext cx="1008062" cy="151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11" descr="u=1423689657,3363832167&amp;fm=21&amp;gp=0">
            <a:extLst>
              <a:ext uri="{FF2B5EF4-FFF2-40B4-BE49-F238E27FC236}">
                <a16:creationId xmlns:a16="http://schemas.microsoft.com/office/drawing/2014/main" id="{7BED9D1A-43AD-CD40-94F9-4C1E294EA7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209" r="10625" b="32111"/>
          <a:stretch>
            <a:fillRect/>
          </a:stretch>
        </p:blipFill>
        <p:spPr bwMode="auto">
          <a:xfrm>
            <a:off x="3852863" y="3768207"/>
            <a:ext cx="1295400" cy="1655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13" descr="u=1423689657,3363832167&amp;fm=21&amp;gp=0">
            <a:extLst>
              <a:ext uri="{FF2B5EF4-FFF2-40B4-BE49-F238E27FC236}">
                <a16:creationId xmlns:a16="http://schemas.microsoft.com/office/drawing/2014/main" id="{5CDE39ED-0545-F44A-82FE-DF4FE058D4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89" r="64166" b="28668"/>
          <a:stretch>
            <a:fillRect/>
          </a:stretch>
        </p:blipFill>
        <p:spPr bwMode="auto">
          <a:xfrm>
            <a:off x="3348038" y="1268413"/>
            <a:ext cx="1512887" cy="151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31" name="Text Box 15">
            <a:extLst>
              <a:ext uri="{FF2B5EF4-FFF2-40B4-BE49-F238E27FC236}">
                <a16:creationId xmlns:a16="http://schemas.microsoft.com/office/drawing/2014/main" id="{24FFF587-13D1-6941-AC8F-FEDEC990FD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338" y="2781300"/>
            <a:ext cx="2085975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zh-CN" sz="2800" dirty="0">
                <a:latin typeface="Arial" charset="0"/>
                <a:ea typeface="宋体" charset="0"/>
              </a:rPr>
              <a:t>Early Shell Bone Script </a:t>
            </a:r>
          </a:p>
        </p:txBody>
      </p:sp>
      <p:sp>
        <p:nvSpPr>
          <p:cNvPr id="9232" name="Text Box 16">
            <a:extLst>
              <a:ext uri="{FF2B5EF4-FFF2-40B4-BE49-F238E27FC236}">
                <a16:creationId xmlns:a16="http://schemas.microsoft.com/office/drawing/2014/main" id="{2CBF3327-51D8-EE4C-9A4E-73DDB8FBE1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3575" y="2781300"/>
            <a:ext cx="2232025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zh-CN" sz="2800">
                <a:latin typeface="Arial" charset="0"/>
                <a:ea typeface="宋体" charset="0"/>
              </a:rPr>
              <a:t>Later Shell Bone Script</a:t>
            </a:r>
            <a:r>
              <a:rPr lang="en-US" altLang="zh-CN">
                <a:latin typeface="Arial" charset="0"/>
                <a:ea typeface="宋体" charset="0"/>
              </a:rPr>
              <a:t> </a:t>
            </a:r>
          </a:p>
        </p:txBody>
      </p:sp>
      <p:sp>
        <p:nvSpPr>
          <p:cNvPr id="9233" name="Text Box 17">
            <a:extLst>
              <a:ext uri="{FF2B5EF4-FFF2-40B4-BE49-F238E27FC236}">
                <a16:creationId xmlns:a16="http://schemas.microsoft.com/office/drawing/2014/main" id="{4A89F3BA-1287-694A-8503-FA938E932D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8593" y="5440363"/>
            <a:ext cx="2233613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zh-CN" sz="2800">
                <a:latin typeface="Arial" charset="0"/>
                <a:ea typeface="宋体" charset="0"/>
              </a:rPr>
              <a:t>Big seal script</a:t>
            </a:r>
            <a:r>
              <a:rPr lang="en-US" altLang="zh-CN">
                <a:latin typeface="Arial" charset="0"/>
                <a:ea typeface="宋体" charset="0"/>
              </a:rPr>
              <a:t> </a:t>
            </a:r>
          </a:p>
        </p:txBody>
      </p:sp>
      <p:sp>
        <p:nvSpPr>
          <p:cNvPr id="9234" name="Text Box 18">
            <a:extLst>
              <a:ext uri="{FF2B5EF4-FFF2-40B4-BE49-F238E27FC236}">
                <a16:creationId xmlns:a16="http://schemas.microsoft.com/office/drawing/2014/main" id="{DD2F7FEA-8EDF-3F41-9AA3-F920F62995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7763" y="2781300"/>
            <a:ext cx="1800225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zh-CN" sz="2800">
                <a:latin typeface="Arial" charset="0"/>
                <a:ea typeface="宋体" charset="0"/>
              </a:rPr>
              <a:t>Bronze Script </a:t>
            </a:r>
          </a:p>
        </p:txBody>
      </p:sp>
      <p:sp>
        <p:nvSpPr>
          <p:cNvPr id="9235" name="Text Box 19">
            <a:extLst>
              <a:ext uri="{FF2B5EF4-FFF2-40B4-BE49-F238E27FC236}">
                <a16:creationId xmlns:a16="http://schemas.microsoft.com/office/drawing/2014/main" id="{EF213415-D525-DF48-AD05-8F3E3E82A7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2552" y="5445125"/>
            <a:ext cx="1494692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zh-CN" sz="2800" dirty="0">
                <a:latin typeface="Arial" charset="0"/>
                <a:ea typeface="宋体" charset="0"/>
              </a:rPr>
              <a:t>Small seal script </a:t>
            </a:r>
          </a:p>
        </p:txBody>
      </p:sp>
      <p:sp>
        <p:nvSpPr>
          <p:cNvPr id="9236" name="Text Box 20">
            <a:extLst>
              <a:ext uri="{FF2B5EF4-FFF2-40B4-BE49-F238E27FC236}">
                <a16:creationId xmlns:a16="http://schemas.microsoft.com/office/drawing/2014/main" id="{78A5D654-6D34-6A49-8299-C2424708E9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04397" y="5445125"/>
            <a:ext cx="1423652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zh-CN" sz="2800" dirty="0">
                <a:latin typeface="Arial" charset="0"/>
                <a:ea typeface="宋体" charset="0"/>
              </a:rPr>
              <a:t>Clerical script</a:t>
            </a:r>
            <a:r>
              <a:rPr lang="en-US" altLang="zh-CN" dirty="0">
                <a:latin typeface="Arial" charset="0"/>
                <a:ea typeface="宋体" charset="0"/>
              </a:rPr>
              <a:t> </a:t>
            </a:r>
          </a:p>
        </p:txBody>
      </p:sp>
      <p:sp>
        <p:nvSpPr>
          <p:cNvPr id="9237" name="Text Box 21">
            <a:extLst>
              <a:ext uri="{FF2B5EF4-FFF2-40B4-BE49-F238E27FC236}">
                <a16:creationId xmlns:a16="http://schemas.microsoft.com/office/drawing/2014/main" id="{66B2DBE1-6FFC-8147-AFCD-AF2933434D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5202" y="5445125"/>
            <a:ext cx="1568111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altLang="zh-CN" sz="2800" dirty="0">
                <a:latin typeface="Arial" charset="0"/>
                <a:ea typeface="宋体" charset="0"/>
              </a:rPr>
              <a:t>Regular script </a:t>
            </a:r>
          </a:p>
        </p:txBody>
      </p:sp>
      <p:sp>
        <p:nvSpPr>
          <p:cNvPr id="9238" name="AutoShape 22">
            <a:extLst>
              <a:ext uri="{FF2B5EF4-FFF2-40B4-BE49-F238E27FC236}">
                <a16:creationId xmlns:a16="http://schemas.microsoft.com/office/drawing/2014/main" id="{B3B36B5B-6105-1349-A777-894F329A23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8538" y="1844675"/>
            <a:ext cx="863600" cy="360363"/>
          </a:xfrm>
          <a:prstGeom prst="rightArrow">
            <a:avLst>
              <a:gd name="adj1" fmla="val 50000"/>
              <a:gd name="adj2" fmla="val 5991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latin typeface="Arial" charset="0"/>
              <a:ea typeface="宋体" charset="0"/>
            </a:endParaRPr>
          </a:p>
        </p:txBody>
      </p:sp>
      <p:sp>
        <p:nvSpPr>
          <p:cNvPr id="9239" name="AutoShape 23">
            <a:extLst>
              <a:ext uri="{FF2B5EF4-FFF2-40B4-BE49-F238E27FC236}">
                <a16:creationId xmlns:a16="http://schemas.microsoft.com/office/drawing/2014/main" id="{336A82F4-7382-9645-A724-2B3944BB6A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47244" y="4508499"/>
            <a:ext cx="719931" cy="360363"/>
          </a:xfrm>
          <a:prstGeom prst="rightArrow">
            <a:avLst>
              <a:gd name="adj1" fmla="val 50000"/>
              <a:gd name="adj2" fmla="val 5991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latin typeface="Arial" charset="0"/>
              <a:ea typeface="宋体" charset="0"/>
            </a:endParaRPr>
          </a:p>
        </p:txBody>
      </p:sp>
      <p:sp>
        <p:nvSpPr>
          <p:cNvPr id="9240" name="AutoShape 24">
            <a:extLst>
              <a:ext uri="{FF2B5EF4-FFF2-40B4-BE49-F238E27FC236}">
                <a16:creationId xmlns:a16="http://schemas.microsoft.com/office/drawing/2014/main" id="{48E41B0B-F7BB-FC4E-91DA-8B510C9E9D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3800" y="1844675"/>
            <a:ext cx="863600" cy="360363"/>
          </a:xfrm>
          <a:prstGeom prst="rightArrow">
            <a:avLst>
              <a:gd name="adj1" fmla="val 50000"/>
              <a:gd name="adj2" fmla="val 5991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latin typeface="Arial" charset="0"/>
              <a:ea typeface="宋体" charset="0"/>
            </a:endParaRPr>
          </a:p>
        </p:txBody>
      </p:sp>
      <p:sp>
        <p:nvSpPr>
          <p:cNvPr id="9241" name="AutoShape 25">
            <a:extLst>
              <a:ext uri="{FF2B5EF4-FFF2-40B4-BE49-F238E27FC236}">
                <a16:creationId xmlns:a16="http://schemas.microsoft.com/office/drawing/2014/main" id="{E5D5A517-C7B4-9D47-9FE6-83C5AFAD89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1913" y="4508499"/>
            <a:ext cx="719931" cy="360363"/>
          </a:xfrm>
          <a:prstGeom prst="rightArrow">
            <a:avLst>
              <a:gd name="adj1" fmla="val 50000"/>
              <a:gd name="adj2" fmla="val 5991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latin typeface="Arial" charset="0"/>
              <a:ea typeface="宋体" charset="0"/>
            </a:endParaRPr>
          </a:p>
        </p:txBody>
      </p:sp>
      <p:sp>
        <p:nvSpPr>
          <p:cNvPr id="9242" name="AutoShape 26">
            <a:extLst>
              <a:ext uri="{FF2B5EF4-FFF2-40B4-BE49-F238E27FC236}">
                <a16:creationId xmlns:a16="http://schemas.microsoft.com/office/drawing/2014/main" id="{16DCF498-8307-5C49-A8A9-C23B846201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62575" y="4508499"/>
            <a:ext cx="721917" cy="360363"/>
          </a:xfrm>
          <a:prstGeom prst="rightArrow">
            <a:avLst>
              <a:gd name="adj1" fmla="val 50000"/>
              <a:gd name="adj2" fmla="val 5991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latin typeface="Arial" charset="0"/>
              <a:ea typeface="宋体" charset="0"/>
            </a:endParaRPr>
          </a:p>
        </p:txBody>
      </p:sp>
      <p:sp>
        <p:nvSpPr>
          <p:cNvPr id="9243" name="Text Box 27">
            <a:extLst>
              <a:ext uri="{FF2B5EF4-FFF2-40B4-BE49-F238E27FC236}">
                <a16:creationId xmlns:a16="http://schemas.microsoft.com/office/drawing/2014/main" id="{6481849C-32F2-C34F-B157-B3B3B4B88C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0"/>
            <a:ext cx="80645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altLang="zh-CN" sz="3600" b="1">
                <a:solidFill>
                  <a:schemeClr val="tx2"/>
                </a:solidFill>
                <a:latin typeface="Arial" charset="0"/>
                <a:ea typeface="宋体" charset="0"/>
              </a:rPr>
              <a:t>The Evolution of the Forms of Chinese Characters</a:t>
            </a:r>
          </a:p>
        </p:txBody>
      </p:sp>
      <p:sp>
        <p:nvSpPr>
          <p:cNvPr id="22" name="AutoShape 26">
            <a:extLst>
              <a:ext uri="{FF2B5EF4-FFF2-40B4-BE49-F238E27FC236}">
                <a16:creationId xmlns:a16="http://schemas.microsoft.com/office/drawing/2014/main" id="{E809D895-8DBD-124D-AFBA-8E0C4C4395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7875" y="4482674"/>
            <a:ext cx="758739" cy="360363"/>
          </a:xfrm>
          <a:prstGeom prst="rightArrow">
            <a:avLst>
              <a:gd name="adj1" fmla="val 50000"/>
              <a:gd name="adj2" fmla="val 5991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latin typeface="Arial" charset="0"/>
              <a:ea typeface="宋体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2CAA51-156E-6D47-B205-3EEF51ABB7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92517"/>
          <a:stretch/>
        </p:blipFill>
        <p:spPr>
          <a:xfrm>
            <a:off x="7886614" y="3917951"/>
            <a:ext cx="1024731" cy="138826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F521DF7-31F4-C04E-B56D-4D2360817B50}"/>
              </a:ext>
            </a:extLst>
          </p:cNvPr>
          <p:cNvSpPr/>
          <p:nvPr/>
        </p:nvSpPr>
        <p:spPr>
          <a:xfrm>
            <a:off x="7579895" y="5491291"/>
            <a:ext cx="15641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Simplified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Chinese</a:t>
            </a:r>
            <a:r>
              <a:rPr lang="zh-CN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44904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2905</TotalTime>
  <Words>192</Words>
  <Application>Microsoft Macintosh PowerPoint</Application>
  <PresentationFormat>On-screen Show (4:3)</PresentationFormat>
  <Paragraphs>36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1" baseType="lpstr">
      <vt:lpstr>等线</vt:lpstr>
      <vt:lpstr>等线 Light</vt:lpstr>
      <vt:lpstr>DFKai-SB</vt:lpstr>
      <vt:lpstr>KaiTi</vt:lpstr>
      <vt:lpstr>新細明體</vt:lpstr>
      <vt:lpstr>宋体</vt:lpstr>
      <vt:lpstr>Arial</vt:lpstr>
      <vt:lpstr>Calibri</vt:lpstr>
      <vt:lpstr>Calibri Light</vt:lpstr>
      <vt:lpstr>Wingdings</vt:lpstr>
      <vt:lpstr>Office Theme</vt:lpstr>
      <vt:lpstr>汉字演变hànzì yǎnbiàn</vt:lpstr>
      <vt:lpstr>Ancient Script (古文)  –Shell Bone Script (甲骨文)</vt:lpstr>
      <vt:lpstr>Ancient Script (古文) —Bronze Script (金文)</vt:lpstr>
      <vt:lpstr>Big seal script (大篆/籀文)  </vt:lpstr>
      <vt:lpstr>Small seal script (小篆)</vt:lpstr>
      <vt:lpstr>Small seal script (小篆)   by Li Si （李斯）</vt:lpstr>
      <vt:lpstr>Clerical script (隸書)</vt:lpstr>
      <vt:lpstr>Regular script (楷書)</vt:lpstr>
      <vt:lpstr>Simplified Chinese （简体字）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 Li</dc:creator>
  <cp:lastModifiedBy>Na Li</cp:lastModifiedBy>
  <cp:revision>122</cp:revision>
  <dcterms:created xsi:type="dcterms:W3CDTF">2019-03-07T07:51:14Z</dcterms:created>
  <dcterms:modified xsi:type="dcterms:W3CDTF">2019-10-16T08:43:03Z</dcterms:modified>
</cp:coreProperties>
</file>