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77" r:id="rId2"/>
    <p:sldId id="319" r:id="rId3"/>
    <p:sldId id="578" r:id="rId4"/>
    <p:sldId id="559" r:id="rId5"/>
    <p:sldId id="580" r:id="rId6"/>
    <p:sldId id="581" r:id="rId7"/>
    <p:sldId id="605" r:id="rId8"/>
    <p:sldId id="582" r:id="rId9"/>
    <p:sldId id="583" r:id="rId10"/>
    <p:sldId id="584" r:id="rId11"/>
    <p:sldId id="585" r:id="rId12"/>
    <p:sldId id="586" r:id="rId13"/>
    <p:sldId id="620" r:id="rId14"/>
    <p:sldId id="587" r:id="rId15"/>
    <p:sldId id="618" r:id="rId16"/>
    <p:sldId id="606" r:id="rId17"/>
    <p:sldId id="588" r:id="rId18"/>
    <p:sldId id="607" r:id="rId19"/>
    <p:sldId id="615" r:id="rId20"/>
    <p:sldId id="599" r:id="rId21"/>
    <p:sldId id="601" r:id="rId22"/>
    <p:sldId id="602" r:id="rId23"/>
    <p:sldId id="603" r:id="rId24"/>
    <p:sldId id="604" r:id="rId25"/>
    <p:sldId id="598" r:id="rId26"/>
    <p:sldId id="621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1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88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198.182.205.250:2062/pqdweb?RQT=305&amp;SQ=AUTHOR(Clancy%20%20Kevin%20J%20)&amp;SMR=1&amp;SAid=0&amp;SAName=sa_menu&amp;JSEnabled=1&amp;TS=1048225007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198.182.205.250:2062/pqdweb?RQT=305&amp;SQ=AUTHOR(Shulman%20%20Robert%20S%20)&amp;SMR=1&amp;SAid=0&amp;SAName=sa_menu&amp;JSEnabled=1&amp;TS=1048225007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9396B176-6F7F-459A-BB57-106B5F60CE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B8EA42D-DCB4-4B3B-8DD2-01A2F086D708}" type="slidenum">
              <a:rPr lang="en-US" altLang="en-US" sz="1200" i="0"/>
              <a:pPr/>
              <a:t>15</a:t>
            </a:fld>
            <a:endParaRPr lang="en-US" altLang="en-US" sz="1200" i="0"/>
          </a:p>
        </p:txBody>
      </p:sp>
      <p:sp>
        <p:nvSpPr>
          <p:cNvPr id="27651" name="Rectangle 1026">
            <a:extLst>
              <a:ext uri="{FF2B5EF4-FFF2-40B4-BE49-F238E27FC236}">
                <a16:creationId xmlns:a16="http://schemas.microsoft.com/office/drawing/2014/main" id="{1B97F83B-EF3C-4696-A715-F54FE851B2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1027">
            <a:extLst>
              <a:ext uri="{FF2B5EF4-FFF2-40B4-BE49-F238E27FC236}">
                <a16:creationId xmlns:a16="http://schemas.microsoft.com/office/drawing/2014/main" id="{7CC0B245-AB7C-4AEC-B6BC-BA4075D717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Source:  “It's Better to Fly a New Product Simulator than Crash the Real Thing,” </a:t>
            </a:r>
            <a:r>
              <a:rPr lang="en-US" altLang="en-US" i="1">
                <a:latin typeface="Verdana" panose="020B0604030504040204" pitchFamily="34" charset="0"/>
                <a:ea typeface="Arial Unicode MS" pitchFamily="34" charset="-128"/>
              </a:rPr>
              <a:t>Planning Review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Dayton; Jul/Aug 1992;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3"/>
              </a:rPr>
              <a:t>Clancy, Kevin J.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  <a:hlinkClick r:id="rId4"/>
              </a:rPr>
              <a:t>Shulman, Robert S.</a:t>
            </a:r>
            <a:r>
              <a:rPr lang="en-US" altLang="en-US">
                <a:latin typeface="Arial Unicode MS" pitchFamily="34" charset="-128"/>
                <a:ea typeface="Arial Unicode MS" pitchFamily="34" charset="-128"/>
              </a:rPr>
              <a:t>; Volume: 20 Issue: 4 Start Page: 10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2F7F8B-504C-4334-841B-A1666C72ABC5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0" y="609600"/>
            <a:ext cx="91440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D26B9206-912D-4D51-B37C-D78EDFC5189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9DA44645-DF92-4185-B8E6-DCE6742EDDB4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‹#›</a:t>
            </a:fld>
            <a:endParaRPr lang="en-US" altLang="en-US" b="1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86591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672" y="1340768"/>
            <a:ext cx="7772400" cy="1470025"/>
          </a:xfrm>
        </p:spPr>
        <p:txBody>
          <a:bodyPr/>
          <a:lstStyle/>
          <a:p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4000" b="1" dirty="0">
                <a:solidFill>
                  <a:srgbClr val="C00000"/>
                </a:solidFill>
              </a:rPr>
              <a:t>Week 3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US" altLang="en-US" sz="3200" b="1" dirty="0"/>
              <a:t>New-Product Development and Product  Life-Cycle Strategies</a:t>
            </a:r>
            <a:br>
              <a:rPr lang="en-US" altLang="en-US" b="1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351338"/>
          </a:xfrm>
        </p:spPr>
        <p:txBody>
          <a:bodyPr/>
          <a:lstStyle/>
          <a:p>
            <a:r>
              <a:rPr lang="en-GB" dirty="0"/>
              <a:t>Week 1: Introduction; Creativity, Innovation &amp; Entrepreneurship.</a:t>
            </a:r>
          </a:p>
          <a:p>
            <a:r>
              <a:rPr lang="en-GB" dirty="0"/>
              <a:t>Week 2: </a:t>
            </a:r>
            <a:r>
              <a:rPr lang="en-US" dirty="0"/>
              <a:t>Concepts &amp; techniques of innovation &amp; creativity.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week we will look at: </a:t>
            </a:r>
            <a:r>
              <a:rPr lang="en-US" altLang="en-US" dirty="0"/>
              <a:t>New-Product Development and Product Life-Cycle Strategies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1143000"/>
          </a:xfrm>
        </p:spPr>
        <p:txBody>
          <a:bodyPr/>
          <a:lstStyle/>
          <a:p>
            <a:r>
              <a:rPr lang="en-US" b="1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346565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5F24A29C-15CA-4092-AF26-DDA9B87ACC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D97B4287-A841-4EFC-9194-4B015CA63AE7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3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4099" name="Rectangle 1026">
            <a:extLst>
              <a:ext uri="{FF2B5EF4-FFF2-40B4-BE49-F238E27FC236}">
                <a16:creationId xmlns:a16="http://schemas.microsoft.com/office/drawing/2014/main" id="{38CB9CB4-24DE-493E-B064-586D2F9785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altLang="en-US" dirty="0"/>
              <a:t> </a:t>
            </a:r>
            <a:br>
              <a:rPr lang="en-US" altLang="en-US" dirty="0"/>
            </a:b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New-Product Development and Product  Life-Cycle Strategies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80931" name="Rectangle 1027">
            <a:extLst>
              <a:ext uri="{FF2B5EF4-FFF2-40B4-BE49-F238E27FC236}">
                <a16:creationId xmlns:a16="http://schemas.microsoft.com/office/drawing/2014/main" id="{3BAEBED2-4E62-4574-BEB3-5E60F2627C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0626" y="1844824"/>
            <a:ext cx="8631854" cy="4207768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US" altLang="en-US" sz="2800" b="1" dirty="0"/>
              <a:t>Objectives:</a:t>
            </a:r>
            <a:r>
              <a:rPr lang="en-US" altLang="en-US" sz="28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Understand how companies </a:t>
            </a:r>
            <a:r>
              <a:rPr lang="en-US" altLang="en-US" sz="2800" u="sng" dirty="0">
                <a:solidFill>
                  <a:srgbClr val="FF0000"/>
                </a:solidFill>
              </a:rPr>
              <a:t>find and develop </a:t>
            </a:r>
            <a:r>
              <a:rPr lang="en-US" altLang="en-US" sz="2800" dirty="0"/>
              <a:t>new-product ideas.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Learn the </a:t>
            </a:r>
            <a:r>
              <a:rPr lang="en-US" altLang="en-US" sz="2800" u="sng" dirty="0">
                <a:solidFill>
                  <a:srgbClr val="FF0000"/>
                </a:solidFill>
              </a:rPr>
              <a:t>steps in the new-product development </a:t>
            </a:r>
            <a:r>
              <a:rPr lang="en-US" altLang="en-US" sz="2800" dirty="0"/>
              <a:t>process.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Know the </a:t>
            </a:r>
            <a:r>
              <a:rPr lang="en-US" altLang="en-US" sz="2800" u="sng" dirty="0">
                <a:solidFill>
                  <a:srgbClr val="FF0000"/>
                </a:solidFill>
              </a:rPr>
              <a:t>stages of the product life cycle</a:t>
            </a:r>
            <a:r>
              <a:rPr lang="en-US" altLang="en-US" sz="2800" dirty="0"/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Understand how marketing strategies change during the product’s life cycle.</a:t>
            </a:r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8BDB8A3-B5B3-4F9F-89EB-B28B430476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2424B18-B0A4-4A15-8467-48D573EAD95C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4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59426" name="Rectangle 2">
            <a:extLst>
              <a:ext uri="{FF2B5EF4-FFF2-40B4-BE49-F238E27FC236}">
                <a16:creationId xmlns:a16="http://schemas.microsoft.com/office/drawing/2014/main" id="{19B130ED-1D8A-4732-8971-45CAADFEB5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63854" y="1412776"/>
            <a:ext cx="3810000" cy="43434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$50 billion in profits over 27 years</a:t>
            </a:r>
          </a:p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Early new product development relied heavily on copying the competition</a:t>
            </a:r>
          </a:p>
          <a:p>
            <a:pPr eaLnBrk="1" hangingPunct="1">
              <a:spcBef>
                <a:spcPct val="15000"/>
              </a:spcBef>
              <a:defRPr/>
            </a:pPr>
            <a:r>
              <a:rPr lang="en-US" altLang="en-US" sz="2800" dirty="0"/>
              <a:t>$4.2 billion annually invested in R &amp; D</a:t>
            </a:r>
          </a:p>
        </p:txBody>
      </p:sp>
      <p:sp>
        <p:nvSpPr>
          <p:cNvPr id="359427" name="Rectangle 3">
            <a:extLst>
              <a:ext uri="{FF2B5EF4-FFF2-40B4-BE49-F238E27FC236}">
                <a16:creationId xmlns:a16="http://schemas.microsoft.com/office/drawing/2014/main" id="{953A2841-BBBB-4DE4-8507-0178C5D4516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716016" y="1404166"/>
            <a:ext cx="3886200" cy="43434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Innovation is critical to Microsoft’s future success</a:t>
            </a:r>
            <a:endParaRPr lang="en-US" altLang="en-US" sz="28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Much of R &amp; D efforts are Internet related</a:t>
            </a:r>
          </a:p>
          <a:p>
            <a:pPr eaLnBrk="1" hangingPunct="1">
              <a:lnSpc>
                <a:spcPct val="90000"/>
              </a:lnSpc>
              <a:spcBef>
                <a:spcPct val="15000"/>
              </a:spcBef>
              <a:defRPr/>
            </a:pPr>
            <a:r>
              <a:rPr lang="en-US" altLang="en-US" sz="2800" dirty="0"/>
              <a:t>Many new products and services are in development</a:t>
            </a:r>
            <a:r>
              <a:rPr lang="en-US" altLang="en-US" sz="3200" b="0" dirty="0"/>
              <a:t>  </a:t>
            </a:r>
          </a:p>
        </p:txBody>
      </p:sp>
      <p:sp>
        <p:nvSpPr>
          <p:cNvPr id="7" name="Rectangle 1026">
            <a:extLst>
              <a:ext uri="{FF2B5EF4-FFF2-40B4-BE49-F238E27FC236}">
                <a16:creationId xmlns:a16="http://schemas.microsoft.com/office/drawing/2014/main" id="{73743B5D-EA13-4F02-9669-6EF430E0B5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0"/>
            <a:ext cx="7886700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Microsoft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94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9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9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9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9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9426" grpId="0" build="p" autoUpdateAnimBg="0" advAuto="0"/>
      <p:bldP spid="359427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1A2B7C0-91CF-4954-B899-7C513B8D3F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B7C9363-1678-4ACA-848D-7BBD8080BDC7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5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C6D7303A-D1AE-4205-AE8C-5187C79AFC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791" y="126856"/>
            <a:ext cx="7670409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Definition</a:t>
            </a:r>
          </a:p>
        </p:txBody>
      </p:sp>
      <p:sp>
        <p:nvSpPr>
          <p:cNvPr id="382979" name="Rectangle 3">
            <a:extLst>
              <a:ext uri="{FF2B5EF4-FFF2-40B4-BE49-F238E27FC236}">
                <a16:creationId xmlns:a16="http://schemas.microsoft.com/office/drawing/2014/main" id="{D7BEE6B0-F6E4-4922-BA99-24E1F1F45A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4" y="1340768"/>
            <a:ext cx="8569647" cy="3886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4000" dirty="0"/>
              <a:t>New Product Development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3600" dirty="0"/>
              <a:t>Development of </a:t>
            </a:r>
            <a:r>
              <a:rPr lang="en-US" altLang="en-US" sz="3600" u="sng" dirty="0">
                <a:solidFill>
                  <a:srgbClr val="FF0000"/>
                </a:solidFill>
              </a:rPr>
              <a:t>original</a:t>
            </a:r>
            <a:r>
              <a:rPr lang="en-US" altLang="en-US" sz="3600" dirty="0"/>
              <a:t> products, product </a:t>
            </a:r>
            <a:r>
              <a:rPr lang="en-US" altLang="en-US" sz="3600" u="sng" dirty="0">
                <a:solidFill>
                  <a:srgbClr val="FF0000"/>
                </a:solidFill>
              </a:rPr>
              <a:t>improvements</a:t>
            </a:r>
            <a:r>
              <a:rPr lang="en-US" altLang="en-US" sz="3600" dirty="0"/>
              <a:t>, product </a:t>
            </a:r>
            <a:r>
              <a:rPr lang="en-US" altLang="en-US" sz="3600" u="sng" dirty="0">
                <a:solidFill>
                  <a:srgbClr val="FF0000"/>
                </a:solidFill>
              </a:rPr>
              <a:t>modifications</a:t>
            </a:r>
            <a:r>
              <a:rPr lang="en-US" altLang="en-US" sz="3600" dirty="0"/>
              <a:t>, and </a:t>
            </a:r>
            <a:r>
              <a:rPr lang="en-US" altLang="en-US" sz="3600" u="sng" dirty="0">
                <a:solidFill>
                  <a:srgbClr val="FF0000"/>
                </a:solidFill>
              </a:rPr>
              <a:t>new brands </a:t>
            </a:r>
            <a:r>
              <a:rPr lang="en-US" altLang="en-US" sz="3600" dirty="0"/>
              <a:t>through the firm’s own R&amp;D efforts.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2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2979" grpId="0" build="p" bldLvl="2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8FD9E48-9785-4497-998C-54EAE9899D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2414D588-4EF7-4B28-B0AB-9866FD6A66E1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6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84002" name="Rectangle 2">
            <a:extLst>
              <a:ext uri="{FF2B5EF4-FFF2-40B4-BE49-F238E27FC236}">
                <a16:creationId xmlns:a16="http://schemas.microsoft.com/office/drawing/2014/main" id="{BAE53274-3B48-4F2A-B607-313FB2FCFD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2440" y="2420888"/>
            <a:ext cx="8390206" cy="3417204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200" dirty="0"/>
              <a:t>New products can be obtained via acquisition </a:t>
            </a:r>
            <a:r>
              <a:rPr lang="en-US" altLang="en-US" sz="3200" b="1" u="sng" dirty="0"/>
              <a:t>or</a:t>
            </a:r>
            <a:r>
              <a:rPr lang="en-US" altLang="en-US" sz="3200" dirty="0"/>
              <a:t> development.</a:t>
            </a:r>
          </a:p>
          <a:p>
            <a:pPr eaLnBrk="1" hangingPunct="1">
              <a:defRPr/>
            </a:pPr>
            <a:r>
              <a:rPr lang="en-US" altLang="en-US" sz="3200" dirty="0"/>
              <a:t>New products suffer from high failure rates.</a:t>
            </a:r>
          </a:p>
          <a:p>
            <a:pPr eaLnBrk="1" hangingPunct="1">
              <a:defRPr/>
            </a:pPr>
            <a:r>
              <a:rPr lang="en-US" altLang="en-US" sz="3200" dirty="0"/>
              <a:t>Several reasons account for failure.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0A53B571-07AD-4B39-99E3-DCBDCDE25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591355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4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4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4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02" grpId="0" build="p" bldLvl="3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1026">
            <a:extLst>
              <a:ext uri="{FF2B5EF4-FFF2-40B4-BE49-F238E27FC236}">
                <a16:creationId xmlns:a16="http://schemas.microsoft.com/office/drawing/2014/main" id="{3D4D3C2D-B7A3-4C1F-8A17-BBC0D3E20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66" y="116632"/>
            <a:ext cx="914400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New-Product Development</a:t>
            </a: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08581" name="Picture 1029" descr="kotler+f10-01">
            <a:extLst>
              <a:ext uri="{FF2B5EF4-FFF2-40B4-BE49-F238E27FC236}">
                <a16:creationId xmlns:a16="http://schemas.microsoft.com/office/drawing/2014/main" id="{67A66139-6C72-4D7B-A1C1-0BA196A4E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6386732" cy="443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8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6DA723E0-EC8F-4BB2-BD69-86AADD5A33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 </a:t>
            </a:r>
            <a:r>
              <a:rPr lang="en-US" altLang="en-US" b="1">
                <a:solidFill>
                  <a:srgbClr val="000066"/>
                </a:solidFill>
              </a:rPr>
              <a:t>10- </a:t>
            </a:r>
            <a:fld id="{6B95A623-2264-42CC-8774-A7E9DD312721}" type="slidenum">
              <a:rPr lang="en-US" altLang="en-US" b="1" smtClean="0">
                <a:solidFill>
                  <a:srgbClr val="000066"/>
                </a:solidFill>
              </a:rPr>
              <a:pPr>
                <a:defRPr/>
              </a:pPr>
              <a:t>8</a:t>
            </a:fld>
            <a:endParaRPr lang="en-US" altLang="en-US" b="1">
              <a:solidFill>
                <a:srgbClr val="000066"/>
              </a:solidFill>
            </a:endParaRPr>
          </a:p>
        </p:txBody>
      </p:sp>
      <p:sp>
        <p:nvSpPr>
          <p:cNvPr id="385026" name="Rectangle 2">
            <a:extLst>
              <a:ext uri="{FF2B5EF4-FFF2-40B4-BE49-F238E27FC236}">
                <a16:creationId xmlns:a16="http://schemas.microsoft.com/office/drawing/2014/main" id="{4F1984D5-107D-4E0A-A768-534DA86CB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8811" y="1301798"/>
            <a:ext cx="8806377" cy="4876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3200" b="1" dirty="0">
                <a:solidFill>
                  <a:srgbClr val="FF0000"/>
                </a:solidFill>
              </a:rPr>
              <a:t>Stage 1: Idea Generation</a:t>
            </a:r>
          </a:p>
          <a:p>
            <a:pPr lvl="2" eaLnBrk="1" hangingPunct="1">
              <a:defRPr/>
            </a:pPr>
            <a:r>
              <a:rPr lang="en-US" altLang="en-US" sz="2800" dirty="0"/>
              <a:t> Internal idea sources:  </a:t>
            </a:r>
          </a:p>
          <a:p>
            <a:pPr lvl="3" eaLnBrk="1" hangingPunct="1">
              <a:defRPr/>
            </a:pPr>
            <a:r>
              <a:rPr lang="en-US" altLang="en-US" sz="2800" dirty="0"/>
              <a:t>R&amp;D</a:t>
            </a:r>
          </a:p>
          <a:p>
            <a:pPr lvl="2" eaLnBrk="1" hangingPunct="1">
              <a:defRPr/>
            </a:pPr>
            <a:r>
              <a:rPr lang="en-US" altLang="en-US" sz="2800" dirty="0"/>
              <a:t> External idea sources: </a:t>
            </a:r>
          </a:p>
          <a:p>
            <a:pPr lvl="3" eaLnBrk="1" hangingPunct="1">
              <a:defRPr/>
            </a:pPr>
            <a:r>
              <a:rPr lang="en-US" altLang="en-US" sz="2800" dirty="0"/>
              <a:t>Customers, competitors, </a:t>
            </a:r>
            <a:br>
              <a:rPr lang="en-US" altLang="en-US" sz="2800" dirty="0"/>
            </a:br>
            <a:r>
              <a:rPr lang="en-US" altLang="en-US" sz="2800" dirty="0"/>
              <a:t>distributors, suppliers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6AFBB99E-94DC-4C4B-94C8-39AD1F60F8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58798"/>
            <a:ext cx="8641655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</a:t>
            </a:r>
          </a:p>
        </p:txBody>
      </p:sp>
      <p:pic>
        <p:nvPicPr>
          <p:cNvPr id="10246" name="Picture 5" descr="kotler+f10-01">
            <a:extLst>
              <a:ext uri="{FF2B5EF4-FFF2-40B4-BE49-F238E27FC236}">
                <a16:creationId xmlns:a16="http://schemas.microsoft.com/office/drawing/2014/main" id="{57CD45BC-B729-4294-8E43-00C866A56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2675779"/>
            <a:ext cx="2963028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5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5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5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5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50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5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5026" grpId="0" build="p" bldLvl="3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1027">
            <a:extLst>
              <a:ext uri="{FF2B5EF4-FFF2-40B4-BE49-F238E27FC236}">
                <a16:creationId xmlns:a16="http://schemas.microsoft.com/office/drawing/2014/main" id="{61E5DB10-C166-40A0-AA5B-762747071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812" y="79131"/>
            <a:ext cx="8784976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  <p:pic>
        <p:nvPicPr>
          <p:cNvPr id="14341" name="Picture 1030" descr="kotler+f10-01">
            <a:extLst>
              <a:ext uri="{FF2B5EF4-FFF2-40B4-BE49-F238E27FC236}">
                <a16:creationId xmlns:a16="http://schemas.microsoft.com/office/drawing/2014/main" id="{EF844BC4-69EC-41D3-A863-FAC0733BF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2060848"/>
            <a:ext cx="2688257" cy="2113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6050" name="Rectangle 1026">
            <a:extLst>
              <a:ext uri="{FF2B5EF4-FFF2-40B4-BE49-F238E27FC236}">
                <a16:creationId xmlns:a16="http://schemas.microsoft.com/office/drawing/2014/main" id="{D6D6E88D-DB84-44F6-9389-D7DF74D3E2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5850" y="1628800"/>
            <a:ext cx="6192688" cy="4191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28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b="1" u="sng" dirty="0">
                <a:solidFill>
                  <a:srgbClr val="FF0000"/>
                </a:solidFill>
              </a:rPr>
              <a:t>Stage 2: Idea Screening</a:t>
            </a:r>
          </a:p>
          <a:p>
            <a:pPr lvl="2" eaLnBrk="1" hangingPunct="1">
              <a:defRPr/>
            </a:pPr>
            <a:r>
              <a:rPr lang="en-US" altLang="en-US" dirty="0"/>
              <a:t>Product development costs increase dramatically in later stages.</a:t>
            </a:r>
          </a:p>
          <a:p>
            <a:pPr lvl="2" eaLnBrk="1" hangingPunct="1">
              <a:defRPr/>
            </a:pPr>
            <a:r>
              <a:rPr lang="en-US" altLang="en-US" dirty="0"/>
              <a:t>Ideas are evaluated against criteria; most are eliminated.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6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6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6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6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6050" grpId="0" build="p" bldLvl="3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Rectangle 2">
            <a:extLst>
              <a:ext uri="{FF2B5EF4-FFF2-40B4-BE49-F238E27FC236}">
                <a16:creationId xmlns:a16="http://schemas.microsoft.com/office/drawing/2014/main" id="{599ABF00-290F-44B4-990C-398418A60C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746" y="1219887"/>
            <a:ext cx="8868507" cy="4191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26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2400" b="1" dirty="0">
                <a:solidFill>
                  <a:srgbClr val="FF0000"/>
                </a:solidFill>
              </a:rPr>
              <a:t>Stage 3: Concept Development &amp; Testing</a:t>
            </a:r>
          </a:p>
          <a:p>
            <a:pPr lvl="2" eaLnBrk="1" hangingPunct="1">
              <a:defRPr/>
            </a:pPr>
            <a:r>
              <a:rPr lang="en-US" altLang="en-US" dirty="0"/>
              <a:t> Product concepts provide detailed versions of new </a:t>
            </a:r>
            <a:br>
              <a:rPr lang="en-US" altLang="en-US" dirty="0"/>
            </a:br>
            <a:r>
              <a:rPr lang="en-US" altLang="en-US" dirty="0"/>
              <a:t> product ideas.</a:t>
            </a:r>
          </a:p>
          <a:p>
            <a:pPr lvl="2" eaLnBrk="1" hangingPunct="1">
              <a:defRPr/>
            </a:pPr>
            <a:r>
              <a:rPr lang="en-US" altLang="en-US" dirty="0"/>
              <a:t> Consumers evaluate ideas in concept tests.</a:t>
            </a:r>
          </a:p>
        </p:txBody>
      </p:sp>
      <p:pic>
        <p:nvPicPr>
          <p:cNvPr id="15366" name="Picture 6" descr="kotler+f10-01">
            <a:extLst>
              <a:ext uri="{FF2B5EF4-FFF2-40B4-BE49-F238E27FC236}">
                <a16:creationId xmlns:a16="http://schemas.microsoft.com/office/drawing/2014/main" id="{3758C88C-0995-44B2-AD2C-434ECEF22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027">
            <a:extLst>
              <a:ext uri="{FF2B5EF4-FFF2-40B4-BE49-F238E27FC236}">
                <a16:creationId xmlns:a16="http://schemas.microsoft.com/office/drawing/2014/main" id="{78C70831-18E4-45BE-98BA-8BCE5100AC2D}"/>
              </a:ext>
            </a:extLst>
          </p:cNvPr>
          <p:cNvSpPr txBox="1">
            <a:spLocks noChangeArrowheads="1"/>
          </p:cNvSpPr>
          <p:nvPr/>
        </p:nvSpPr>
        <p:spPr>
          <a:xfrm>
            <a:off x="137745" y="76887"/>
            <a:ext cx="8868507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7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7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7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7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7074" grpId="0" build="p" bldLvl="3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>
            <a:extLst>
              <a:ext uri="{FF2B5EF4-FFF2-40B4-BE49-F238E27FC236}">
                <a16:creationId xmlns:a16="http://schemas.microsoft.com/office/drawing/2014/main" id="{AA5B6ACF-DABE-4976-899E-73D3C700A3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9560" y="1559168"/>
            <a:ext cx="8657492" cy="4546209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28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2400" b="1" dirty="0">
                <a:solidFill>
                  <a:srgbClr val="FF0000"/>
                </a:solidFill>
              </a:rPr>
              <a:t>Stage 4: Marketing Strategy Development</a:t>
            </a:r>
          </a:p>
          <a:p>
            <a:pPr lvl="2" eaLnBrk="1" hangingPunct="1">
              <a:defRPr/>
            </a:pPr>
            <a:r>
              <a:rPr lang="en-US" altLang="en-US" dirty="0"/>
              <a:t> Strategy statements describe:</a:t>
            </a:r>
          </a:p>
          <a:p>
            <a:pPr lvl="3" eaLnBrk="1" hangingPunct="1">
              <a:defRPr/>
            </a:pPr>
            <a:r>
              <a:rPr lang="en-US" altLang="en-US" sz="2400" dirty="0"/>
              <a:t>The target market, product positioning, and sales, share, and profit goals for the first few years.</a:t>
            </a:r>
          </a:p>
          <a:p>
            <a:pPr lvl="3" eaLnBrk="1" hangingPunct="1">
              <a:defRPr/>
            </a:pPr>
            <a:r>
              <a:rPr lang="en-US" altLang="en-US" sz="2400" dirty="0"/>
              <a:t>Product price, distribution, and marketing budget for the first year.</a:t>
            </a:r>
          </a:p>
          <a:p>
            <a:pPr lvl="3" eaLnBrk="1" hangingPunct="1">
              <a:defRPr/>
            </a:pPr>
            <a:r>
              <a:rPr lang="en-US" altLang="en-US" sz="2400" dirty="0"/>
              <a:t>Long-run sales and profit goals and the marketing mix strategy.</a:t>
            </a:r>
          </a:p>
        </p:txBody>
      </p:sp>
      <p:sp>
        <p:nvSpPr>
          <p:cNvPr id="8" name="Rectangle 1027">
            <a:extLst>
              <a:ext uri="{FF2B5EF4-FFF2-40B4-BE49-F238E27FC236}">
                <a16:creationId xmlns:a16="http://schemas.microsoft.com/office/drawing/2014/main" id="{F35092B8-0F55-438C-BC81-8DBAB713A2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6948" y="260648"/>
            <a:ext cx="8947052" cy="1143000"/>
          </a:xfrm>
          <a:noFill/>
        </p:spPr>
        <p:txBody>
          <a:bodyPr/>
          <a:lstStyle/>
          <a:p>
            <a:pPr algn="l" eaLnBrk="1" hangingPunct="1"/>
            <a:r>
              <a:rPr lang="en-US" altLang="en-US" sz="3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8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8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8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8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8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8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8" grpId="0" build="p" bldLvl="2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>
            <a:extLst>
              <a:ext uri="{FF2B5EF4-FFF2-40B4-BE49-F238E27FC236}">
                <a16:creationId xmlns:a16="http://schemas.microsoft.com/office/drawing/2014/main" id="{149E3E5D-5B21-4542-921C-D9ADDB26C1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9587" y="1567375"/>
            <a:ext cx="6870726" cy="36618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28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2400" b="1" dirty="0">
                <a:solidFill>
                  <a:srgbClr val="FF0000"/>
                </a:solidFill>
              </a:rPr>
              <a:t>Stage 5: Business Analysis</a:t>
            </a:r>
          </a:p>
          <a:p>
            <a:pPr lvl="2" eaLnBrk="1" hangingPunct="1">
              <a:defRPr/>
            </a:pPr>
            <a:r>
              <a:rPr lang="en-US" altLang="en-US" dirty="0"/>
              <a:t>Sales;</a:t>
            </a:r>
          </a:p>
          <a:p>
            <a:pPr lvl="2" eaLnBrk="1" hangingPunct="1">
              <a:defRPr/>
            </a:pPr>
            <a:r>
              <a:rPr lang="en-US" altLang="en-US" dirty="0"/>
              <a:t>Cost and;</a:t>
            </a:r>
          </a:p>
          <a:p>
            <a:pPr lvl="2" eaLnBrk="1" hangingPunct="1">
              <a:defRPr/>
            </a:pPr>
            <a:r>
              <a:rPr lang="en-US" altLang="en-US" dirty="0"/>
              <a:t>Profit projections</a:t>
            </a:r>
          </a:p>
        </p:txBody>
      </p:sp>
      <p:pic>
        <p:nvPicPr>
          <p:cNvPr id="17414" name="Picture 5" descr="kotler+f10-01">
            <a:extLst>
              <a:ext uri="{FF2B5EF4-FFF2-40B4-BE49-F238E27FC236}">
                <a16:creationId xmlns:a16="http://schemas.microsoft.com/office/drawing/2014/main" id="{0BF23534-5640-4DE0-AFCC-D2E50617F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85355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A5C3DCEE-D13F-4834-B490-0AF81CBD08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3" y="416169"/>
            <a:ext cx="8794725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1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9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22" grpId="0" build="p" bldLvl="3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>
            <a:extLst>
              <a:ext uri="{FF2B5EF4-FFF2-40B4-BE49-F238E27FC236}">
                <a16:creationId xmlns:a16="http://schemas.microsoft.com/office/drawing/2014/main" id="{149E3E5D-5B21-4542-921C-D9ADDB26C1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567375"/>
            <a:ext cx="8709599" cy="5030373"/>
          </a:xfrm>
        </p:spPr>
        <p:txBody>
          <a:bodyPr>
            <a:noAutofit/>
          </a:bodyPr>
          <a:lstStyle/>
          <a:p>
            <a:pPr marL="342900" lvl="1" indent="0" eaLnBrk="1" hangingPunct="1">
              <a:buNone/>
              <a:defRPr/>
            </a:pPr>
            <a:r>
              <a:rPr lang="en-US" altLang="en-US" b="1" dirty="0">
                <a:solidFill>
                  <a:srgbClr val="FF0000"/>
                </a:solidFill>
              </a:rPr>
              <a:t>Stage 6: Product Development</a:t>
            </a:r>
          </a:p>
          <a:p>
            <a:pPr lvl="2" eaLnBrk="1" hangingPunct="1">
              <a:defRPr/>
            </a:pPr>
            <a:r>
              <a:rPr lang="en-US" altLang="en-US" sz="3200" dirty="0"/>
              <a:t> </a:t>
            </a:r>
            <a:r>
              <a:rPr lang="en-US" altLang="en-US" sz="2800" dirty="0"/>
              <a:t>Prototype development </a:t>
            </a:r>
            <a:br>
              <a:rPr lang="en-US" altLang="en-US" sz="2800" dirty="0"/>
            </a:br>
            <a:r>
              <a:rPr lang="en-US" altLang="en-US" sz="2800" dirty="0"/>
              <a:t> and testing</a:t>
            </a:r>
          </a:p>
        </p:txBody>
      </p:sp>
      <p:pic>
        <p:nvPicPr>
          <p:cNvPr id="17414" name="Picture 5" descr="kotler+f10-01">
            <a:extLst>
              <a:ext uri="{FF2B5EF4-FFF2-40B4-BE49-F238E27FC236}">
                <a16:creationId xmlns:a16="http://schemas.microsoft.com/office/drawing/2014/main" id="{0BF23534-5640-4DE0-AFCC-D2E50617F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08920"/>
            <a:ext cx="2386013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A5C3DCEE-D13F-4834-B490-0AF81CBD08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5" y="416169"/>
            <a:ext cx="8853614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1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</p:spTree>
    <p:extLst>
      <p:ext uri="{BB962C8B-B14F-4D97-AF65-F5344CB8AC3E}">
        <p14:creationId xmlns:p14="http://schemas.microsoft.com/office/powerpoint/2010/main" val="7240662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22" grpId="0" build="p" bldLvl="3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>
            <a:extLst>
              <a:ext uri="{FF2B5EF4-FFF2-40B4-BE49-F238E27FC236}">
                <a16:creationId xmlns:a16="http://schemas.microsoft.com/office/drawing/2014/main" id="{3BA124E7-354F-4419-86EF-EAF377DC75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9443" y="1339947"/>
            <a:ext cx="8559019" cy="5298831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2400" dirty="0"/>
              <a:t>New Product Development Process:</a:t>
            </a:r>
          </a:p>
          <a:p>
            <a:pPr lvl="1" eaLnBrk="1" hangingPunct="1">
              <a:defRPr/>
            </a:pPr>
            <a:r>
              <a:rPr lang="en-US" altLang="en-US" sz="2400" b="1" dirty="0">
                <a:solidFill>
                  <a:srgbClr val="FF0000"/>
                </a:solidFill>
              </a:rPr>
              <a:t>Stage 7: Test Marketing</a:t>
            </a:r>
          </a:p>
          <a:p>
            <a:pPr lvl="2" eaLnBrk="1" hangingPunct="1">
              <a:defRPr/>
            </a:pPr>
            <a:r>
              <a:rPr lang="en-US" altLang="en-US" dirty="0"/>
              <a:t> Standard test markets</a:t>
            </a:r>
          </a:p>
          <a:p>
            <a:pPr lvl="2" eaLnBrk="1" hangingPunct="1">
              <a:defRPr/>
            </a:pPr>
            <a:r>
              <a:rPr lang="en-US" altLang="en-US" dirty="0"/>
              <a:t> Controlled test markets</a:t>
            </a:r>
          </a:p>
          <a:p>
            <a:pPr lvl="2" eaLnBrk="1" hangingPunct="1">
              <a:defRPr/>
            </a:pPr>
            <a:r>
              <a:rPr lang="en-US" altLang="en-US" dirty="0"/>
              <a:t> Simulated test markets</a:t>
            </a:r>
          </a:p>
          <a:p>
            <a:pPr lvl="1" eaLnBrk="1" hangingPunct="1">
              <a:defRPr/>
            </a:pPr>
            <a:r>
              <a:rPr lang="en-US" altLang="en-US" sz="2400" b="1" dirty="0">
                <a:solidFill>
                  <a:srgbClr val="FF0000"/>
                </a:solidFill>
              </a:rPr>
              <a:t>Stage 8: Commercialization</a:t>
            </a:r>
          </a:p>
        </p:txBody>
      </p:sp>
      <p:pic>
        <p:nvPicPr>
          <p:cNvPr id="21510" name="Picture 5" descr="kotler+f10-01">
            <a:extLst>
              <a:ext uri="{FF2B5EF4-FFF2-40B4-BE49-F238E27FC236}">
                <a16:creationId xmlns:a16="http://schemas.microsoft.com/office/drawing/2014/main" id="{BEF26FDA-A96D-47AA-B982-A37397A98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870389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027">
            <a:extLst>
              <a:ext uri="{FF2B5EF4-FFF2-40B4-BE49-F238E27FC236}">
                <a16:creationId xmlns:a16="http://schemas.microsoft.com/office/drawing/2014/main" id="{CFADF202-026C-426F-B54B-A726B37696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9444" y="0"/>
            <a:ext cx="8559019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Product Development Strategy (cont.)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0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0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0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0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0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0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146" grpId="0" build="p" bldLvl="3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2">
            <a:extLst>
              <a:ext uri="{FF2B5EF4-FFF2-40B4-BE49-F238E27FC236}">
                <a16:creationId xmlns:a16="http://schemas.microsoft.com/office/drawing/2014/main" id="{7CC246DC-13E4-4AC4-957E-6F6ADCE23CB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185325" y="1412776"/>
            <a:ext cx="4419600" cy="3962400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en-US" altLang="en-US" sz="3200" b="1" i="1" dirty="0"/>
              <a:t>Model Inputs:</a:t>
            </a:r>
            <a:r>
              <a:rPr lang="en-US" altLang="en-US" sz="3200" b="1" dirty="0"/>
              <a:t> 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Arial Unicode MS" pitchFamily="34" charset="-128"/>
              </a:rPr>
              <a:t>The market's size 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Arial Unicode MS" pitchFamily="34" charset="-128"/>
              </a:rPr>
              <a:t>Copy testing results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Arial Unicode MS" pitchFamily="34" charset="-128"/>
              </a:rPr>
              <a:t>Advertising budget for the test product and competitors. 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Arial Unicode MS" pitchFamily="34" charset="-128"/>
              </a:rPr>
              <a:t>Media schedule, Consumer promotion, Trade promotion by month. 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8099EEA4-F482-432F-8668-26668DA88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3411"/>
            <a:ext cx="8534400" cy="1091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600" b="1" i="0" dirty="0">
                <a:solidFill>
                  <a:srgbClr val="FF0000"/>
                </a:solidFill>
                <a:latin typeface="Tahoma" panose="020B0604030504040204" pitchFamily="34" charset="0"/>
              </a:rPr>
              <a:t>Simulated Test Markets </a:t>
            </a:r>
            <a:r>
              <a:rPr lang="en-US" altLang="en-US" sz="3600" b="1" i="0" dirty="0">
                <a:latin typeface="Tahoma" panose="020B0604030504040204" pitchFamily="34" charset="0"/>
              </a:rPr>
              <a:t>(STM)</a:t>
            </a:r>
            <a:r>
              <a:rPr lang="en-US" altLang="en-US" sz="4800" b="1" i="0" dirty="0">
                <a:latin typeface="Tahoma" panose="020B0604030504040204" pitchFamily="34" charset="0"/>
              </a:rPr>
              <a:t> </a:t>
            </a:r>
            <a:br>
              <a:rPr lang="en-US" altLang="en-US" sz="4800" b="1" i="0" dirty="0">
                <a:latin typeface="Tahoma" panose="020B0604030504040204" pitchFamily="34" charset="0"/>
              </a:rPr>
            </a:br>
            <a:r>
              <a:rPr lang="en-US" altLang="en-US" sz="4800" b="1" i="0" dirty="0">
                <a:latin typeface="Tahoma" panose="020B0604030504040204" pitchFamily="34" charset="0"/>
              </a:rPr>
              <a:t>In-Depth</a:t>
            </a:r>
          </a:p>
        </p:txBody>
      </p:sp>
      <p:sp>
        <p:nvSpPr>
          <p:cNvPr id="428036" name="Rectangle 4">
            <a:extLst>
              <a:ext uri="{FF2B5EF4-FFF2-40B4-BE49-F238E27FC236}">
                <a16:creationId xmlns:a16="http://schemas.microsoft.com/office/drawing/2014/main" id="{756A25AE-FDC3-4AC1-AE48-E340F4236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038600"/>
            <a:ext cx="38100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endParaRPr lang="en-US" altLang="en-US" i="0"/>
          </a:p>
        </p:txBody>
      </p:sp>
      <p:sp>
        <p:nvSpPr>
          <p:cNvPr id="428037" name="Rectangle 5">
            <a:extLst>
              <a:ext uri="{FF2B5EF4-FFF2-40B4-BE49-F238E27FC236}">
                <a16:creationId xmlns:a16="http://schemas.microsoft.com/office/drawing/2014/main" id="{0D1FA460-5B6D-4F26-BAD4-DF09B24E1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9992" y="1482824"/>
            <a:ext cx="44196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31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 sz="36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000066"/>
              </a:buClr>
              <a:buFont typeface="Wingdings" panose="05000000000000000000" pitchFamily="2" charset="2"/>
              <a:buChar char="§"/>
              <a:defRPr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000CC"/>
              </a:buClr>
              <a:buSzPct val="75000"/>
              <a:buFont typeface="Wingdings" panose="05000000000000000000" pitchFamily="2" charset="2"/>
              <a:buChar char="v"/>
              <a:defRPr sz="3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8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rgbClr val="000066"/>
              </a:buClr>
              <a:buSzPct val="75000"/>
              <a:buFont typeface="Wingdings" panose="05000000000000000000" pitchFamily="2" charset="2"/>
              <a:buChar char="Ø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marL="0" indent="0" eaLnBrk="1" hangingPunct="1">
              <a:buNone/>
              <a:defRPr/>
            </a:pPr>
            <a:r>
              <a:rPr lang="en-US" altLang="en-US" sz="3200" i="1" dirty="0">
                <a:solidFill>
                  <a:schemeClr val="tx1"/>
                </a:solidFill>
                <a:latin typeface="+mn-lt"/>
                <a:cs typeface="+mn-cs"/>
              </a:rPr>
              <a:t>Model Inputs: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400" b="0" i="0" dirty="0">
                <a:solidFill>
                  <a:schemeClr val="tx1"/>
                </a:solidFill>
                <a:effectLst/>
                <a:latin typeface="+mn-lt"/>
                <a:ea typeface="Arial Unicode MS" pitchFamily="34" charset="-128"/>
              </a:rPr>
              <a:t>Price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400" b="0" i="0" dirty="0">
                <a:solidFill>
                  <a:schemeClr val="tx1"/>
                </a:solidFill>
                <a:effectLst/>
                <a:latin typeface="+mn-lt"/>
                <a:ea typeface="Arial Unicode MS" pitchFamily="34" charset="-128"/>
              </a:rPr>
              <a:t>The proportion of stores carrying the test product and the number of shelf facings by month. 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400" b="0" i="0" dirty="0">
                <a:solidFill>
                  <a:schemeClr val="tx1"/>
                </a:solidFill>
                <a:effectLst/>
                <a:latin typeface="+mn-lt"/>
                <a:ea typeface="Arial Unicode MS" pitchFamily="34" charset="-128"/>
              </a:rPr>
              <a:t>Expected marketing costs and margin contribution. </a:t>
            </a:r>
          </a:p>
          <a:p>
            <a:pPr lvl="1" eaLnBrk="1" hangingPunct="1">
              <a:defRPr/>
            </a:pPr>
            <a:endParaRPr lang="en-US" altLang="en-US" sz="2000" i="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8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8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8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8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8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8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8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8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8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8034" grpId="0" build="p" bldLvl="2" autoUpdateAnimBg="0" advAuto="0"/>
      <p:bldP spid="428037" grpId="0" build="p" bldLvl="2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1026">
            <a:extLst>
              <a:ext uri="{FF2B5EF4-FFF2-40B4-BE49-F238E27FC236}">
                <a16:creationId xmlns:a16="http://schemas.microsoft.com/office/drawing/2014/main" id="{BF761661-F5F6-427B-B3C8-6F0EF83738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9392"/>
            <a:ext cx="914400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Sales and Profits </a:t>
            </a:r>
            <a:br>
              <a:rPr lang="en-US" altLang="en-US" sz="4400" b="1" i="0" dirty="0">
                <a:latin typeface="Tahoma" panose="020B0604030504040204" pitchFamily="34" charset="0"/>
              </a:rPr>
            </a:br>
            <a:r>
              <a:rPr lang="en-US" altLang="en-US" sz="4400" b="1" i="0" dirty="0">
                <a:latin typeface="Tahoma" panose="020B0604030504040204" pitchFamily="34" charset="0"/>
              </a:rPr>
              <a:t>Over A Product’s Life </a:t>
            </a:r>
            <a:br>
              <a:rPr lang="en-US" altLang="en-US" b="1" i="0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09605" name="Picture 1029" descr="kotler+f10-02">
            <a:extLst>
              <a:ext uri="{FF2B5EF4-FFF2-40B4-BE49-F238E27FC236}">
                <a16:creationId xmlns:a16="http://schemas.microsoft.com/office/drawing/2014/main" id="{0E5EDD25-6E81-4FDC-B8E1-573831A09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328074" cy="4254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2">
            <a:extLst>
              <a:ext uri="{FF2B5EF4-FFF2-40B4-BE49-F238E27FC236}">
                <a16:creationId xmlns:a16="http://schemas.microsoft.com/office/drawing/2014/main" id="{E9B05508-0575-4F8E-A62A-EB83C005D6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052737"/>
            <a:ext cx="8856984" cy="453650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The Typical Product Life Cycle (PLC) </a:t>
            </a:r>
            <a:r>
              <a:rPr lang="en-US" altLang="en-US" sz="2800" b="1" u="sng" dirty="0">
                <a:solidFill>
                  <a:srgbClr val="FF0000"/>
                </a:solidFill>
              </a:rPr>
              <a:t>Has Five Stages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Product Development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Introduction,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Growth,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Maturity, </a:t>
            </a:r>
          </a:p>
          <a:p>
            <a:pPr marL="857250" lvl="1" indent="-514350" eaLnBrk="1" hangingPunct="1">
              <a:lnSpc>
                <a:spcPct val="90000"/>
              </a:lnSpc>
              <a:buFont typeface="+mj-lt"/>
              <a:buAutoNum type="arabicParenR"/>
              <a:defRPr/>
            </a:pPr>
            <a:r>
              <a:rPr lang="en-US" altLang="en-US" sz="2400" b="1" dirty="0"/>
              <a:t>Decline</a:t>
            </a:r>
          </a:p>
          <a:p>
            <a:pPr marL="342900" lvl="1" indent="0" eaLnBrk="1" hangingPunct="1">
              <a:lnSpc>
                <a:spcPct val="90000"/>
              </a:lnSpc>
              <a:buNone/>
              <a:defRPr/>
            </a:pPr>
            <a:endParaRPr lang="en-US" altLang="en-US" sz="2400" dirty="0"/>
          </a:p>
          <a:p>
            <a:pPr marL="342900" lvl="1" indent="0" eaLnBrk="1" hangingPunct="1">
              <a:lnSpc>
                <a:spcPct val="90000"/>
              </a:lnSpc>
              <a:buNone/>
              <a:defRPr/>
            </a:pPr>
            <a:r>
              <a:rPr lang="en-US" altLang="en-US" sz="2400" dirty="0"/>
              <a:t>Not all products follow this cycle: 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Fads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Styles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US" altLang="en-US" dirty="0"/>
              <a:t> Fashions</a:t>
            </a:r>
            <a:endParaRPr lang="en-US" altLang="en-US" sz="2600" dirty="0"/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A16B5C92-D809-4AFB-9D2A-B5186FD4B5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1522" y="0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1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1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1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1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1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1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1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1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1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1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1170" grpId="0" build="p" bldLvl="3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2">
            <a:extLst>
              <a:ext uri="{FF2B5EF4-FFF2-40B4-BE49-F238E27FC236}">
                <a16:creationId xmlns:a16="http://schemas.microsoft.com/office/drawing/2014/main" id="{5C0C458A-4AF9-42ED-91A9-7B4A206F3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60648"/>
            <a:ext cx="9144000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4400" b="1" i="0" dirty="0">
                <a:latin typeface="Tahoma" panose="020B0604030504040204" pitchFamily="34" charset="0"/>
              </a:rPr>
              <a:t>Styles, Fashions, and Fads </a:t>
            </a:r>
            <a:br>
              <a:rPr lang="en-US" altLang="en-US" b="1" i="0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endParaRPr lang="en-US" altLang="en-US" b="1" i="0" dirty="0">
              <a:solidFill>
                <a:srgbClr val="000066"/>
              </a:solidFill>
              <a:latin typeface="Tahoma" panose="020B0604030504040204" pitchFamily="34" charset="0"/>
            </a:endParaRPr>
          </a:p>
        </p:txBody>
      </p:sp>
      <p:pic>
        <p:nvPicPr>
          <p:cNvPr id="410629" name="Picture 5" descr="kotler+f10-03">
            <a:extLst>
              <a:ext uri="{FF2B5EF4-FFF2-40B4-BE49-F238E27FC236}">
                <a16:creationId xmlns:a16="http://schemas.microsoft.com/office/drawing/2014/main" id="{C3E412B2-6DA0-4475-B525-1D119B682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3" y="1196752"/>
            <a:ext cx="8557553" cy="4121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>
            <a:extLst>
              <a:ext uri="{FF2B5EF4-FFF2-40B4-BE49-F238E27FC236}">
                <a16:creationId xmlns:a16="http://schemas.microsoft.com/office/drawing/2014/main" id="{C6898E74-052E-4693-8953-AC3160B958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7963" y="1409700"/>
            <a:ext cx="8623495" cy="49689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200" dirty="0"/>
              <a:t>The product life cycle concept can be applied to a:</a:t>
            </a:r>
          </a:p>
          <a:p>
            <a:pPr lvl="1" eaLnBrk="1" hangingPunct="1">
              <a:defRPr/>
            </a:pPr>
            <a:r>
              <a:rPr lang="en-US" altLang="en-US" sz="2800" dirty="0"/>
              <a:t>Product class (e.g. soft drinks)</a:t>
            </a:r>
          </a:p>
          <a:p>
            <a:pPr lvl="1" eaLnBrk="1" hangingPunct="1">
              <a:defRPr/>
            </a:pPr>
            <a:r>
              <a:rPr lang="en-US" altLang="en-US" sz="2800" dirty="0"/>
              <a:t>Product form (e.g. diet colas)</a:t>
            </a:r>
          </a:p>
          <a:p>
            <a:pPr lvl="1" eaLnBrk="1" hangingPunct="1">
              <a:defRPr/>
            </a:pPr>
            <a:r>
              <a:rPr lang="en-US" altLang="en-US" sz="2800" dirty="0"/>
              <a:t>Brand (e.g. Diet Dr. Pepper)</a:t>
            </a:r>
          </a:p>
          <a:p>
            <a:pPr lvl="2" eaLnBrk="1" hangingPunct="1">
              <a:defRPr/>
            </a:pPr>
            <a:r>
              <a:rPr lang="en-US" altLang="en-US" sz="2600" dirty="0"/>
              <a:t> Using the PLC to forecast brand </a:t>
            </a:r>
            <a:br>
              <a:rPr lang="en-US" altLang="en-US" sz="2600" dirty="0"/>
            </a:br>
            <a:r>
              <a:rPr lang="en-US" altLang="en-US" sz="2600" dirty="0"/>
              <a:t> performance or to develop marketing </a:t>
            </a:r>
            <a:br>
              <a:rPr lang="en-US" altLang="en-US" sz="2600" dirty="0"/>
            </a:br>
            <a:r>
              <a:rPr lang="en-US" altLang="en-US" sz="2600" dirty="0"/>
              <a:t> strategies is problematic</a:t>
            </a:r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A4676E80-AF75-4E4C-BB44-9D8862E1B2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7963" y="266700"/>
            <a:ext cx="8484517" cy="1143000"/>
          </a:xfrm>
          <a:noFill/>
        </p:spPr>
        <p:txBody>
          <a:bodyPr/>
          <a:lstStyle/>
          <a:p>
            <a:pPr eaLnBrk="1" hangingPunct="1"/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1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1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1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1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1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0" grpId="0" build="p" bldLvl="3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2">
            <a:extLst>
              <a:ext uri="{FF2B5EF4-FFF2-40B4-BE49-F238E27FC236}">
                <a16:creationId xmlns:a16="http://schemas.microsoft.com/office/drawing/2014/main" id="{61D3933E-7906-4A5B-A90C-F365C5A6A6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  <p:sp>
        <p:nvSpPr>
          <p:cNvPr id="402435" name="Rectangle 3">
            <a:extLst>
              <a:ext uri="{FF2B5EF4-FFF2-40B4-BE49-F238E27FC236}">
                <a16:creationId xmlns:a16="http://schemas.microsoft.com/office/drawing/2014/main" id="{041F9252-45D0-407E-AD21-6E76C7F564A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94885" y="2794782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2436" name="Rectangle 4">
            <a:extLst>
              <a:ext uri="{FF2B5EF4-FFF2-40B4-BE49-F238E27FC236}">
                <a16:creationId xmlns:a16="http://schemas.microsoft.com/office/drawing/2014/main" id="{F7813DE3-40D6-4969-80C0-C4FDF8F5167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55942" y="2133600"/>
            <a:ext cx="4459458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Begins when the company develops a new-product idea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Sales are zero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Investment costs are high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Profits are negative</a:t>
            </a:r>
          </a:p>
        </p:txBody>
      </p:sp>
      <p:sp>
        <p:nvSpPr>
          <p:cNvPr id="402437" name="Rectangle 5">
            <a:extLst>
              <a:ext uri="{FF2B5EF4-FFF2-40B4-BE49-F238E27FC236}">
                <a16:creationId xmlns:a16="http://schemas.microsoft.com/office/drawing/2014/main" id="{65224027-366C-4395-90BD-71C2FD7783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13360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6871" name="Rectangle 6">
            <a:extLst>
              <a:ext uri="{FF2B5EF4-FFF2-40B4-BE49-F238E27FC236}">
                <a16:creationId xmlns:a16="http://schemas.microsoft.com/office/drawing/2014/main" id="{AE97D89B-2A0A-4CDF-B8C6-AB816D18A8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2743200"/>
            <a:ext cx="3352800" cy="762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402439" name="Rectangle 7">
            <a:extLst>
              <a:ext uri="{FF2B5EF4-FFF2-40B4-BE49-F238E27FC236}">
                <a16:creationId xmlns:a16="http://schemas.microsoft.com/office/drawing/2014/main" id="{BBDFD243-B27E-4854-AC85-D28F671BA1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2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2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2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2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2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2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2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2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2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02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2435" grpId="0" build="p" autoUpdateAnimBg="0" advAuto="0"/>
      <p:bldP spid="402436" grpId="0" build="p" bldLvl="2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>
            <a:extLst>
              <a:ext uri="{FF2B5EF4-FFF2-40B4-BE49-F238E27FC236}">
                <a16:creationId xmlns:a16="http://schemas.microsoft.com/office/drawing/2014/main" id="{79F7CAD2-B63D-41B6-B00F-FFCC0BFF4A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  <p:sp>
        <p:nvSpPr>
          <p:cNvPr id="404483" name="Rectangle 3">
            <a:extLst>
              <a:ext uri="{FF2B5EF4-FFF2-40B4-BE49-F238E27FC236}">
                <a16:creationId xmlns:a16="http://schemas.microsoft.com/office/drawing/2014/main" id="{03C03795-7F57-464D-98D9-89C553E81B7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33399" y="2420888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4484" name="Rectangle 4">
            <a:extLst>
              <a:ext uri="{FF2B5EF4-FFF2-40B4-BE49-F238E27FC236}">
                <a16:creationId xmlns:a16="http://schemas.microsoft.com/office/drawing/2014/main" id="{FF0E835C-823E-4E38-8757-AFE095B0F34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644008" y="1993564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800" dirty="0"/>
              <a:t>Low sales</a:t>
            </a:r>
          </a:p>
          <a:p>
            <a:pPr eaLnBrk="1" hangingPunct="1">
              <a:defRPr/>
            </a:pPr>
            <a:r>
              <a:rPr lang="en-US" altLang="en-US" sz="2800" dirty="0"/>
              <a:t>High cost per customer acquired</a:t>
            </a:r>
          </a:p>
          <a:p>
            <a:pPr eaLnBrk="1" hangingPunct="1">
              <a:defRPr/>
            </a:pPr>
            <a:r>
              <a:rPr lang="en-US" altLang="en-US" sz="2800" dirty="0"/>
              <a:t>Negative profits</a:t>
            </a:r>
          </a:p>
          <a:p>
            <a:pPr eaLnBrk="1" hangingPunct="1">
              <a:defRPr/>
            </a:pPr>
            <a:r>
              <a:rPr lang="en-US" altLang="en-US" sz="2800" dirty="0"/>
              <a:t>Innovators are targeted</a:t>
            </a:r>
          </a:p>
          <a:p>
            <a:pPr eaLnBrk="1" hangingPunct="1">
              <a:defRPr/>
            </a:pPr>
            <a:r>
              <a:rPr lang="en-US" altLang="en-US" sz="2800" dirty="0"/>
              <a:t>Little competition</a:t>
            </a:r>
          </a:p>
        </p:txBody>
      </p:sp>
      <p:sp>
        <p:nvSpPr>
          <p:cNvPr id="404485" name="Rectangle 5">
            <a:extLst>
              <a:ext uri="{FF2B5EF4-FFF2-40B4-BE49-F238E27FC236}">
                <a16:creationId xmlns:a16="http://schemas.microsoft.com/office/drawing/2014/main" id="{5A41EF3D-531F-4C7B-A59E-36D82AB77B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73907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7896" name="Rectangle 7">
            <a:extLst>
              <a:ext uri="{FF2B5EF4-FFF2-40B4-BE49-F238E27FC236}">
                <a16:creationId xmlns:a16="http://schemas.microsoft.com/office/drawing/2014/main" id="{EC4696D9-EA87-4A9C-A2A6-5B5188FA75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4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4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4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4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4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4484" grpId="0" build="p" bldLvl="2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>
            <a:extLst>
              <a:ext uri="{FF2B5EF4-FFF2-40B4-BE49-F238E27FC236}">
                <a16:creationId xmlns:a16="http://schemas.microsoft.com/office/drawing/2014/main" id="{180AE6DA-19D8-4518-B1A7-07651F918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  <p:sp>
        <p:nvSpPr>
          <p:cNvPr id="405507" name="Rectangle 3">
            <a:extLst>
              <a:ext uri="{FF2B5EF4-FFF2-40B4-BE49-F238E27FC236}">
                <a16:creationId xmlns:a16="http://schemas.microsoft.com/office/drawing/2014/main" id="{4A3B46E4-5D97-4BC0-A8D4-A0912F08AA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71500" y="2348880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5508" name="Rectangle 4">
            <a:extLst>
              <a:ext uri="{FF2B5EF4-FFF2-40B4-BE49-F238E27FC236}">
                <a16:creationId xmlns:a16="http://schemas.microsoft.com/office/drawing/2014/main" id="{9685881A-4393-46DB-9B15-F5DB58673EC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981200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Rapidly rising sales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Average cost per customer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Rising profits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Early adopters are targeted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/>
              <a:t>Growing competition</a:t>
            </a:r>
          </a:p>
        </p:txBody>
      </p:sp>
      <p:sp>
        <p:nvSpPr>
          <p:cNvPr id="405509" name="Rectangle 5">
            <a:extLst>
              <a:ext uri="{FF2B5EF4-FFF2-40B4-BE49-F238E27FC236}">
                <a16:creationId xmlns:a16="http://schemas.microsoft.com/office/drawing/2014/main" id="{79D6B441-C813-4843-92E4-EB2A52284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608931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39944" name="Rectangle 7">
            <a:extLst>
              <a:ext uri="{FF2B5EF4-FFF2-40B4-BE49-F238E27FC236}">
                <a16:creationId xmlns:a16="http://schemas.microsoft.com/office/drawing/2014/main" id="{162197B9-C322-4B16-82BC-239321AE7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5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508" grpId="0" build="p" bldLvl="2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>
            <a:extLst>
              <a:ext uri="{FF2B5EF4-FFF2-40B4-BE49-F238E27FC236}">
                <a16:creationId xmlns:a16="http://schemas.microsoft.com/office/drawing/2014/main" id="{DD3960DB-386C-432F-8C6A-443B0371E1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  <p:sp>
        <p:nvSpPr>
          <p:cNvPr id="406531" name="Rectangle 3">
            <a:extLst>
              <a:ext uri="{FF2B5EF4-FFF2-40B4-BE49-F238E27FC236}">
                <a16:creationId xmlns:a16="http://schemas.microsoft.com/office/drawing/2014/main" id="{771274D5-388C-4529-AD6F-424EF820A81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388181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b="1" i="1" u="sng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/>
              <a:t>Decline</a:t>
            </a:r>
            <a:endParaRPr lang="en-US" altLang="en-US" sz="3600" i="1" dirty="0"/>
          </a:p>
        </p:txBody>
      </p:sp>
      <p:sp>
        <p:nvSpPr>
          <p:cNvPr id="406532" name="Rectangle 4">
            <a:extLst>
              <a:ext uri="{FF2B5EF4-FFF2-40B4-BE49-F238E27FC236}">
                <a16:creationId xmlns:a16="http://schemas.microsoft.com/office/drawing/2014/main" id="{0948337D-06A0-44E1-B55B-19400846968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981200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dirty="0"/>
              <a:t>Sales peak</a:t>
            </a:r>
          </a:p>
          <a:p>
            <a:pPr eaLnBrk="1" hangingPunct="1">
              <a:defRPr/>
            </a:pPr>
            <a:r>
              <a:rPr lang="en-US" altLang="en-US" dirty="0"/>
              <a:t>Low cost per customer</a:t>
            </a:r>
          </a:p>
          <a:p>
            <a:pPr eaLnBrk="1" hangingPunct="1">
              <a:defRPr/>
            </a:pPr>
            <a:r>
              <a:rPr lang="en-US" altLang="en-US" dirty="0"/>
              <a:t>High profits</a:t>
            </a:r>
          </a:p>
          <a:p>
            <a:pPr eaLnBrk="1" hangingPunct="1">
              <a:defRPr/>
            </a:pPr>
            <a:r>
              <a:rPr lang="en-US" altLang="en-US" dirty="0"/>
              <a:t>Middle majority are targeted</a:t>
            </a:r>
          </a:p>
          <a:p>
            <a:pPr eaLnBrk="1" hangingPunct="1">
              <a:defRPr/>
            </a:pPr>
            <a:r>
              <a:rPr lang="en-US" altLang="en-US" dirty="0"/>
              <a:t>Competition begins to decline</a:t>
            </a:r>
          </a:p>
        </p:txBody>
      </p:sp>
      <p:sp>
        <p:nvSpPr>
          <p:cNvPr id="406533" name="Rectangle 5">
            <a:extLst>
              <a:ext uri="{FF2B5EF4-FFF2-40B4-BE49-F238E27FC236}">
                <a16:creationId xmlns:a16="http://schemas.microsoft.com/office/drawing/2014/main" id="{5BC810E4-E201-4260-B3BB-21997E4A7C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" y="1772816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 dirty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41992" name="Rectangle 7">
            <a:extLst>
              <a:ext uri="{FF2B5EF4-FFF2-40B4-BE49-F238E27FC236}">
                <a16:creationId xmlns:a16="http://schemas.microsoft.com/office/drawing/2014/main" id="{B66EDCBF-9EED-4C0E-86BD-0DF84C985A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76200" cy="4114800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6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6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6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6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6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32" grpId="0" build="p" bldLvl="2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2">
            <a:extLst>
              <a:ext uri="{FF2B5EF4-FFF2-40B4-BE49-F238E27FC236}">
                <a16:creationId xmlns:a16="http://schemas.microsoft.com/office/drawing/2014/main" id="{1781311F-F5FD-4377-9494-DBF84261E8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Product Life-Cycle Strategies (cont.)</a:t>
            </a:r>
          </a:p>
        </p:txBody>
      </p:sp>
      <p:sp>
        <p:nvSpPr>
          <p:cNvPr id="407555" name="Rectangle 3">
            <a:extLst>
              <a:ext uri="{FF2B5EF4-FFF2-40B4-BE49-F238E27FC236}">
                <a16:creationId xmlns:a16="http://schemas.microsoft.com/office/drawing/2014/main" id="{436D4010-62F7-4335-A863-06A70788FF8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2971800"/>
            <a:ext cx="3657600" cy="3657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Product 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Introduction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Growth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i="1" dirty="0"/>
              <a:t>Maturity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b="1" i="1" u="sng" dirty="0"/>
              <a:t>Decline</a:t>
            </a:r>
            <a:endParaRPr lang="en-US" altLang="en-US" sz="3600" b="1" i="1" u="sng" dirty="0"/>
          </a:p>
        </p:txBody>
      </p:sp>
      <p:sp>
        <p:nvSpPr>
          <p:cNvPr id="407556" name="Rectangle 4">
            <a:extLst>
              <a:ext uri="{FF2B5EF4-FFF2-40B4-BE49-F238E27FC236}">
                <a16:creationId xmlns:a16="http://schemas.microsoft.com/office/drawing/2014/main" id="{5A96436C-21A2-49C0-A8C5-A105FA2B02B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759246"/>
            <a:ext cx="4114800" cy="4572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/>
              <a:t>Declining sales</a:t>
            </a:r>
          </a:p>
          <a:p>
            <a:pPr eaLnBrk="1" hangingPunct="1">
              <a:defRPr/>
            </a:pPr>
            <a:r>
              <a:rPr lang="en-US" altLang="en-US" sz="2400" dirty="0"/>
              <a:t>Low cost per customer</a:t>
            </a:r>
          </a:p>
          <a:p>
            <a:pPr eaLnBrk="1" hangingPunct="1">
              <a:defRPr/>
            </a:pPr>
            <a:r>
              <a:rPr lang="en-US" altLang="en-US" sz="2400" dirty="0"/>
              <a:t>Declining profits</a:t>
            </a:r>
          </a:p>
          <a:p>
            <a:pPr eaLnBrk="1" hangingPunct="1">
              <a:defRPr/>
            </a:pPr>
            <a:r>
              <a:rPr lang="en-US" altLang="en-US" sz="2400" dirty="0"/>
              <a:t>Laggards are targeted</a:t>
            </a:r>
          </a:p>
          <a:p>
            <a:pPr eaLnBrk="1" hangingPunct="1">
              <a:defRPr/>
            </a:pPr>
            <a:r>
              <a:rPr lang="en-US" altLang="en-US" sz="2400" dirty="0"/>
              <a:t>Declining competition</a:t>
            </a:r>
          </a:p>
        </p:txBody>
      </p:sp>
      <p:sp>
        <p:nvSpPr>
          <p:cNvPr id="407557" name="Rectangle 5">
            <a:extLst>
              <a:ext uri="{FF2B5EF4-FFF2-40B4-BE49-F238E27FC236}">
                <a16:creationId xmlns:a16="http://schemas.microsoft.com/office/drawing/2014/main" id="{7D6B86D8-3FDC-4F68-B0CB-F397422A8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133600"/>
            <a:ext cx="4114800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defRPr/>
            </a:pPr>
            <a:r>
              <a:rPr lang="en-US" alt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PLC Stages</a:t>
            </a:r>
          </a:p>
        </p:txBody>
      </p:sp>
      <p:sp>
        <p:nvSpPr>
          <p:cNvPr id="44040" name="Rectangle 7">
            <a:extLst>
              <a:ext uri="{FF2B5EF4-FFF2-40B4-BE49-F238E27FC236}">
                <a16:creationId xmlns:a16="http://schemas.microsoft.com/office/drawing/2014/main" id="{709E4981-43C0-49BD-90DE-3334BCD3F2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2133600"/>
            <a:ext cx="45719" cy="3239616"/>
          </a:xfrm>
          <a:prstGeom prst="rect">
            <a:avLst/>
          </a:prstGeom>
          <a:gradFill rotWithShape="0">
            <a:gsLst>
              <a:gs pos="0">
                <a:srgbClr val="DDDDDD"/>
              </a:gs>
              <a:gs pos="50000">
                <a:srgbClr val="000099"/>
              </a:gs>
              <a:gs pos="100000">
                <a:srgbClr val="DDDDD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7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7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7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7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7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556" grpId="0" build="p" bldLvl="2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>
            <a:extLst>
              <a:ext uri="{FF2B5EF4-FFF2-40B4-BE49-F238E27FC236}">
                <a16:creationId xmlns:a16="http://schemas.microsoft.com/office/drawing/2014/main" id="{65BEB7E5-7C76-4A73-B395-66F977A920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543800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Product –</a:t>
            </a:r>
            <a:r>
              <a:rPr lang="en-US" altLang="en-US" sz="2800" dirty="0"/>
              <a:t> Phase out weak items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Price –</a:t>
            </a:r>
            <a:r>
              <a:rPr lang="en-US" altLang="en-US" sz="2800" dirty="0">
                <a:solidFill>
                  <a:schemeClr val="tx2"/>
                </a:solidFill>
              </a:rPr>
              <a:t> </a:t>
            </a:r>
            <a:r>
              <a:rPr lang="en-US" altLang="en-US" sz="2800" dirty="0"/>
              <a:t>Cut price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Distribution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Use selective distribution: phase out unprofitable outlets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Advertising </a:t>
            </a:r>
            <a:r>
              <a:rPr lang="en-US" altLang="en-US" sz="2800" dirty="0">
                <a:solidFill>
                  <a:srgbClr val="0000CC"/>
                </a:solidFill>
              </a:rPr>
              <a:t>–</a:t>
            </a:r>
            <a:r>
              <a:rPr lang="en-US" altLang="en-US" sz="2800" dirty="0"/>
              <a:t> Reduce to level needed to retain hard-core loyalists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defRPr/>
            </a:pPr>
            <a:r>
              <a:rPr lang="en-US" altLang="en-US" sz="2800" i="1" dirty="0">
                <a:solidFill>
                  <a:srgbClr val="0000CC"/>
                </a:solidFill>
              </a:rPr>
              <a:t>Sales Promotion</a:t>
            </a:r>
            <a:r>
              <a:rPr lang="en-US" altLang="en-US" sz="2800" dirty="0">
                <a:solidFill>
                  <a:srgbClr val="0000CC"/>
                </a:solidFill>
              </a:rPr>
              <a:t> –</a:t>
            </a:r>
            <a:r>
              <a:rPr lang="en-US" altLang="en-US" sz="2800" dirty="0"/>
              <a:t> Reduce to minimal level</a:t>
            </a:r>
          </a:p>
        </p:txBody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3C7BBB45-9B59-4403-98E1-EC3D9E946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9404" y="404664"/>
            <a:ext cx="7772400" cy="1143000"/>
          </a:xfrm>
          <a:noFill/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Strategies: Decline Stage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1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1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1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1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1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1410" grpId="0" build="p" bldLvl="2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8FD9E48-9785-4497-998C-54EAE9899D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altLang="en-US" sz="1050" b="1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10- </a:t>
            </a:r>
            <a:fld id="{2414D588-4EF7-4B28-B0AB-9866FD6A66E1}" type="slidenum">
              <a:rPr kumimoji="0" lang="en-US" altLang="en-US" sz="1050" b="1" i="0" u="none" strike="noStrike" kern="1200" cap="none" spc="0" normalizeH="0" baseline="0" noProof="0" smtClean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altLang="en-US" sz="1050" b="1" i="0" u="none" strike="noStrike" kern="1200" cap="none" spc="0" normalizeH="0" baseline="0" noProof="0">
              <a:ln>
                <a:noFill/>
              </a:ln>
              <a:solidFill>
                <a:srgbClr val="000066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0A53B571-07AD-4B39-99E3-DCBDCDE25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1268760"/>
            <a:ext cx="7772400" cy="1143000"/>
          </a:xfrm>
          <a:noFill/>
        </p:spPr>
        <p:txBody>
          <a:bodyPr>
            <a:normAutofit fontScale="90000"/>
          </a:bodyPr>
          <a:lstStyle/>
          <a:p>
            <a:pPr algn="ctr"/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r>
              <a:rPr lang="en-US" altLang="en-US" sz="3600" b="1" dirty="0">
                <a:latin typeface="Tahoma" panose="020B0604030504040204" pitchFamily="34" charset="0"/>
              </a:rPr>
              <a:t>Discussion Question: </a:t>
            </a:r>
            <a:r>
              <a:rPr lang="en-US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Why do products fail?</a:t>
            </a:r>
            <a:br>
              <a:rPr lang="en-US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</a:br>
            <a:br>
              <a:rPr lang="en-US" altLang="en-US" sz="3600" b="1" dirty="0">
                <a:latin typeface="Tahoma" panose="020B0604030504040204" pitchFamily="34" charset="0"/>
              </a:rPr>
            </a:br>
            <a:br>
              <a:rPr lang="en-US" altLang="en-US" sz="3600" b="1" dirty="0"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br>
              <a:rPr lang="en-US" altLang="en-US" sz="3600" b="1" dirty="0">
                <a:solidFill>
                  <a:srgbClr val="000066"/>
                </a:solidFill>
                <a:latin typeface="Tahoma" panose="020B0604030504040204" pitchFamily="34" charset="0"/>
              </a:rPr>
            </a:br>
            <a:endParaRPr lang="en-US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259A1-FBC7-4767-A73E-F92DDE848E8F}"/>
              </a:ext>
            </a:extLst>
          </p:cNvPr>
          <p:cNvSpPr txBox="1"/>
          <p:nvPr/>
        </p:nvSpPr>
        <p:spPr>
          <a:xfrm>
            <a:off x="250825" y="2852936"/>
            <a:ext cx="73455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Do some desk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Take notes.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Prepare your answer.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Explain to the rest of the class when asked.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Spend </a:t>
            </a:r>
            <a:r>
              <a:rPr lang="en-US" sz="2400" u="sng" dirty="0">
                <a:solidFill>
                  <a:srgbClr val="FF0000"/>
                </a:solidFill>
              </a:rPr>
              <a:t>no more than 30 minutes</a:t>
            </a:r>
            <a:r>
              <a:rPr lang="en-US" sz="2400" dirty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28926182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2617</TotalTime>
  <Words>954</Words>
  <Application>Microsoft Office PowerPoint</Application>
  <PresentationFormat>On-screen Show (4:3)</PresentationFormat>
  <Paragraphs>177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Arial Unicode MS</vt:lpstr>
      <vt:lpstr>Myriad Pro</vt:lpstr>
      <vt:lpstr>Tahoma</vt:lpstr>
      <vt:lpstr>Times New Roman</vt:lpstr>
      <vt:lpstr>Verdana</vt:lpstr>
      <vt:lpstr>Wingdings</vt:lpstr>
      <vt:lpstr>20140311PresentationUWTSDTemplate</vt:lpstr>
      <vt:lpstr>Developing Innovation  and  Creativity for Business Advantage Week 3 New-Product Development and Product  Life-Cycle Strategies </vt:lpstr>
      <vt:lpstr>Recap</vt:lpstr>
      <vt:lpstr>  New-Product Development and Product  Life-Cycle Strategies </vt:lpstr>
      <vt:lpstr>Microsoft</vt:lpstr>
      <vt:lpstr>Definition</vt:lpstr>
      <vt:lpstr>New Product Development Strategy</vt:lpstr>
      <vt:lpstr>PowerPoint Presentation</vt:lpstr>
      <vt:lpstr>New Product Development Strategy</vt:lpstr>
      <vt:lpstr>New Product Development Strategy (cont.)</vt:lpstr>
      <vt:lpstr>PowerPoint Presentation</vt:lpstr>
      <vt:lpstr>New Product Development Strategy (cont.)</vt:lpstr>
      <vt:lpstr>New Product Development Strategy (cont.)</vt:lpstr>
      <vt:lpstr>New Product Development Strategy (cont.)</vt:lpstr>
      <vt:lpstr>New Product Development Strategy (cont.)</vt:lpstr>
      <vt:lpstr>PowerPoint Presentation</vt:lpstr>
      <vt:lpstr>PowerPoint Presentation</vt:lpstr>
      <vt:lpstr>Product Life-Cycle Strategies</vt:lpstr>
      <vt:lpstr>PowerPoint Presentation</vt:lpstr>
      <vt:lpstr>Product Life-Cycle Strategies (cont.)</vt:lpstr>
      <vt:lpstr>Product Life-Cycle Strategies (cont.)</vt:lpstr>
      <vt:lpstr>Product Life-Cycle Strategies (cont.)</vt:lpstr>
      <vt:lpstr>Product Life-Cycle Strategies (cont.)</vt:lpstr>
      <vt:lpstr>Product Life-Cycle Strategies (cont.)</vt:lpstr>
      <vt:lpstr>Product Life-Cycle Strategies (cont.)</vt:lpstr>
      <vt:lpstr>Marketing Strategies: Decline Stage</vt:lpstr>
      <vt:lpstr>    Discussion Question: Why do products fail?    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Nazmul Hasan</cp:lastModifiedBy>
  <cp:revision>164</cp:revision>
  <cp:lastPrinted>2018-07-09T15:27:01Z</cp:lastPrinted>
  <dcterms:created xsi:type="dcterms:W3CDTF">2002-10-07T19:43:58Z</dcterms:created>
  <dcterms:modified xsi:type="dcterms:W3CDTF">2020-09-28T07:27:45Z</dcterms:modified>
</cp:coreProperties>
</file>