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7" r:id="rId3"/>
    <p:sldId id="259" r:id="rId4"/>
    <p:sldId id="260" r:id="rId5"/>
    <p:sldId id="261"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4"/>
  </p:normalViewPr>
  <p:slideViewPr>
    <p:cSldViewPr snapToGrid="0">
      <p:cViewPr varScale="1">
        <p:scale>
          <a:sx n="65" d="100"/>
          <a:sy n="65" d="100"/>
        </p:scale>
        <p:origin x="883"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hyperlink" Target="http://www.business.hsbc.uk/en-gb/insights/starting-a-business/sole-trader-vs-limited-company" TargetMode="External"/><Relationship Id="rId2" Type="http://schemas.openxmlformats.org/officeDocument/2006/relationships/hyperlink" Target="http://www.marketresearchfuture.com/reports/uk-pizza-market-47633" TargetMode="External"/><Relationship Id="rId1" Type="http://schemas.openxmlformats.org/officeDocument/2006/relationships/hyperlink" Target="http://www.ibisworld.com/united-kingdom/industry/pizza-delivery-takeaway/6144/"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www.business.hsbc.uk/en-gb/insights/starting-a-business/sole-trader-vs-limited-company" TargetMode="External"/><Relationship Id="rId2" Type="http://schemas.openxmlformats.org/officeDocument/2006/relationships/hyperlink" Target="http://www.marketresearchfuture.com/reports/uk-pizza-market-47633" TargetMode="External"/><Relationship Id="rId1" Type="http://schemas.openxmlformats.org/officeDocument/2006/relationships/hyperlink" Target="http://www.ibisworld.com/united-kingdom/industry/pizza-delivery-takeaway/6144/"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7439FB-0439-49C5-B33A-F4D8050B05B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0EA87D4-AA3F-4F56-AE49-6CEF07A5F5B3}">
      <dgm:prSet/>
      <dgm:spPr/>
      <dgm:t>
        <a:bodyPr/>
        <a:lstStyle/>
        <a:p>
          <a:r>
            <a:rPr lang="en-GB" dirty="0"/>
            <a:t>IBISWorld (2025) Pizza Delivery &amp; Takeaway in the UK. </a:t>
          </a:r>
          <a:r>
            <a:rPr lang="en-GB" dirty="0">
              <a:hlinkClick xmlns:r="http://schemas.openxmlformats.org/officeDocument/2006/relationships" r:id="rId1"/>
            </a:rPr>
            <a:t>www.ibisworld.com/united-kingdom/industry/pizza-delivery-takeaway/6144/</a:t>
          </a:r>
          <a:r>
            <a:rPr lang="en-GB" dirty="0"/>
            <a:t> </a:t>
          </a:r>
          <a:endParaRPr lang="en-US" dirty="0"/>
        </a:p>
      </dgm:t>
    </dgm:pt>
    <dgm:pt modelId="{E4803A19-9F97-4638-91C7-E91960C5728E}" type="parTrans" cxnId="{3C24AD24-95B6-42B3-A691-85B6AF7E1F0E}">
      <dgm:prSet/>
      <dgm:spPr/>
      <dgm:t>
        <a:bodyPr/>
        <a:lstStyle/>
        <a:p>
          <a:endParaRPr lang="en-US"/>
        </a:p>
      </dgm:t>
    </dgm:pt>
    <dgm:pt modelId="{0D1EA3B1-9BF2-4445-BEB5-AB9A736F477C}" type="sibTrans" cxnId="{3C24AD24-95B6-42B3-A691-85B6AF7E1F0E}">
      <dgm:prSet/>
      <dgm:spPr/>
      <dgm:t>
        <a:bodyPr/>
        <a:lstStyle/>
        <a:p>
          <a:endParaRPr lang="en-US"/>
        </a:p>
      </dgm:t>
    </dgm:pt>
    <dgm:pt modelId="{841CE238-42BC-4EE3-8276-AEF47DC991B4}">
      <dgm:prSet/>
      <dgm:spPr/>
      <dgm:t>
        <a:bodyPr/>
        <a:lstStyle/>
        <a:p>
          <a:r>
            <a:rPr lang="en-GB"/>
            <a:t>Market Research Future (2026) UK Pizza Market Size, Growth, Demand, Trends 2035. </a:t>
          </a:r>
          <a:r>
            <a:rPr lang="en-GB">
              <a:hlinkClick xmlns:r="http://schemas.openxmlformats.org/officeDocument/2006/relationships" r:id="rId2"/>
            </a:rPr>
            <a:t>www.marketresearchfuture.com/reports/uk-pizza-market-47633</a:t>
          </a:r>
          <a:r>
            <a:rPr lang="en-GB"/>
            <a:t> </a:t>
          </a:r>
          <a:endParaRPr lang="en-US"/>
        </a:p>
      </dgm:t>
    </dgm:pt>
    <dgm:pt modelId="{F79EA894-C7C0-47C4-9E2C-C791573E3731}" type="parTrans" cxnId="{7EEFC9B6-1023-4BBE-9C9D-273D7C23FD07}">
      <dgm:prSet/>
      <dgm:spPr/>
      <dgm:t>
        <a:bodyPr/>
        <a:lstStyle/>
        <a:p>
          <a:endParaRPr lang="en-US"/>
        </a:p>
      </dgm:t>
    </dgm:pt>
    <dgm:pt modelId="{567076D7-D785-41DD-B63A-113E0D3D8477}" type="sibTrans" cxnId="{7EEFC9B6-1023-4BBE-9C9D-273D7C23FD07}">
      <dgm:prSet/>
      <dgm:spPr/>
      <dgm:t>
        <a:bodyPr/>
        <a:lstStyle/>
        <a:p>
          <a:endParaRPr lang="en-US"/>
        </a:p>
      </dgm:t>
    </dgm:pt>
    <dgm:pt modelId="{06EFCBA8-C797-46DE-AFE3-4AC0DBE250CE}">
      <dgm:prSet/>
      <dgm:spPr/>
      <dgm:t>
        <a:bodyPr/>
        <a:lstStyle/>
        <a:p>
          <a:r>
            <a:rPr lang="en-GB"/>
            <a:t>HSBC UK (2025) Sole Trader Vs Limited Company. </a:t>
          </a:r>
          <a:r>
            <a:rPr lang="en-GB">
              <a:hlinkClick xmlns:r="http://schemas.openxmlformats.org/officeDocument/2006/relationships" r:id="rId3"/>
            </a:rPr>
            <a:t>www.business.hsbc.uk/en-gb/insights/starting-a-business/sole-trader-vs-limited-company</a:t>
          </a:r>
          <a:r>
            <a:rPr lang="en-GB"/>
            <a:t> </a:t>
          </a:r>
          <a:endParaRPr lang="en-US"/>
        </a:p>
      </dgm:t>
    </dgm:pt>
    <dgm:pt modelId="{A28B7FE3-D8A8-4B19-A942-2AA6A5F9EE2C}" type="parTrans" cxnId="{572D8243-89D9-4261-AC78-F6DCB4D6B606}">
      <dgm:prSet/>
      <dgm:spPr/>
      <dgm:t>
        <a:bodyPr/>
        <a:lstStyle/>
        <a:p>
          <a:endParaRPr lang="en-US"/>
        </a:p>
      </dgm:t>
    </dgm:pt>
    <dgm:pt modelId="{EACDD58B-E3DE-4A94-98DD-551C0AAF1FCA}" type="sibTrans" cxnId="{572D8243-89D9-4261-AC78-F6DCB4D6B606}">
      <dgm:prSet/>
      <dgm:spPr/>
      <dgm:t>
        <a:bodyPr/>
        <a:lstStyle/>
        <a:p>
          <a:endParaRPr lang="en-US"/>
        </a:p>
      </dgm:t>
    </dgm:pt>
    <dgm:pt modelId="{9DA13C04-ED2E-440F-881B-7757CEF6E37F}">
      <dgm:prSet/>
      <dgm:spPr/>
      <dgm:t>
        <a:bodyPr/>
        <a:lstStyle/>
        <a:p>
          <a:r>
            <a:rPr lang="en-GB" dirty="0"/>
            <a:t>Evolve Relocation (2024) Cost of Pizza Shop Fit-Out. evolve-relocation.co.uk/office-fit-out/cost-of-pizza</a:t>
          </a:r>
          <a:endParaRPr lang="en-US" dirty="0"/>
        </a:p>
      </dgm:t>
    </dgm:pt>
    <dgm:pt modelId="{1A0C0F56-D79D-4E1D-884E-A3C07B0DF4AB}" type="parTrans" cxnId="{5A80B825-429C-4CC6-8CF4-9E72C24E7B1A}">
      <dgm:prSet/>
      <dgm:spPr/>
      <dgm:t>
        <a:bodyPr/>
        <a:lstStyle/>
        <a:p>
          <a:endParaRPr lang="en-US"/>
        </a:p>
      </dgm:t>
    </dgm:pt>
    <dgm:pt modelId="{DD5454B4-5CC4-4259-8152-214A6203D8DB}" type="sibTrans" cxnId="{5A80B825-429C-4CC6-8CF4-9E72C24E7B1A}">
      <dgm:prSet/>
      <dgm:spPr/>
      <dgm:t>
        <a:bodyPr/>
        <a:lstStyle/>
        <a:p>
          <a:endParaRPr lang="en-US"/>
        </a:p>
      </dgm:t>
    </dgm:pt>
    <dgm:pt modelId="{CDA7A1F9-C5A4-954F-8ACF-DDBDB209A8AB}" type="pres">
      <dgm:prSet presAssocID="{B77439FB-0439-49C5-B33A-F4D8050B05B8}" presName="linear" presStyleCnt="0">
        <dgm:presLayoutVars>
          <dgm:animLvl val="lvl"/>
          <dgm:resizeHandles val="exact"/>
        </dgm:presLayoutVars>
      </dgm:prSet>
      <dgm:spPr/>
    </dgm:pt>
    <dgm:pt modelId="{6CC8CF20-BE7A-6B42-BB4D-8DB8C531ADD0}" type="pres">
      <dgm:prSet presAssocID="{50EA87D4-AA3F-4F56-AE49-6CEF07A5F5B3}" presName="parentText" presStyleLbl="node1" presStyleIdx="0" presStyleCnt="4">
        <dgm:presLayoutVars>
          <dgm:chMax val="0"/>
          <dgm:bulletEnabled val="1"/>
        </dgm:presLayoutVars>
      </dgm:prSet>
      <dgm:spPr/>
    </dgm:pt>
    <dgm:pt modelId="{A56D552D-51AC-A644-9403-A6DF9E03A4C4}" type="pres">
      <dgm:prSet presAssocID="{0D1EA3B1-9BF2-4445-BEB5-AB9A736F477C}" presName="spacer" presStyleCnt="0"/>
      <dgm:spPr/>
    </dgm:pt>
    <dgm:pt modelId="{4C6385C3-3AEF-7348-A0EA-094485A71403}" type="pres">
      <dgm:prSet presAssocID="{841CE238-42BC-4EE3-8276-AEF47DC991B4}" presName="parentText" presStyleLbl="node1" presStyleIdx="1" presStyleCnt="4">
        <dgm:presLayoutVars>
          <dgm:chMax val="0"/>
          <dgm:bulletEnabled val="1"/>
        </dgm:presLayoutVars>
      </dgm:prSet>
      <dgm:spPr/>
    </dgm:pt>
    <dgm:pt modelId="{39B95CAD-420D-AB43-B31E-1D6EBCF05213}" type="pres">
      <dgm:prSet presAssocID="{567076D7-D785-41DD-B63A-113E0D3D8477}" presName="spacer" presStyleCnt="0"/>
      <dgm:spPr/>
    </dgm:pt>
    <dgm:pt modelId="{F05915A5-1552-6840-86B9-223D7E2AA84C}" type="pres">
      <dgm:prSet presAssocID="{06EFCBA8-C797-46DE-AFE3-4AC0DBE250CE}" presName="parentText" presStyleLbl="node1" presStyleIdx="2" presStyleCnt="4">
        <dgm:presLayoutVars>
          <dgm:chMax val="0"/>
          <dgm:bulletEnabled val="1"/>
        </dgm:presLayoutVars>
      </dgm:prSet>
      <dgm:spPr/>
    </dgm:pt>
    <dgm:pt modelId="{731E464E-8A39-4A43-998E-F820A2DCCF67}" type="pres">
      <dgm:prSet presAssocID="{EACDD58B-E3DE-4A94-98DD-551C0AAF1FCA}" presName="spacer" presStyleCnt="0"/>
      <dgm:spPr/>
    </dgm:pt>
    <dgm:pt modelId="{5C89DC62-1655-5B43-B0C5-C519ABD28F93}" type="pres">
      <dgm:prSet presAssocID="{9DA13C04-ED2E-440F-881B-7757CEF6E37F}" presName="parentText" presStyleLbl="node1" presStyleIdx="3" presStyleCnt="4">
        <dgm:presLayoutVars>
          <dgm:chMax val="0"/>
          <dgm:bulletEnabled val="1"/>
        </dgm:presLayoutVars>
      </dgm:prSet>
      <dgm:spPr/>
    </dgm:pt>
  </dgm:ptLst>
  <dgm:cxnLst>
    <dgm:cxn modelId="{6A426912-8CD9-2C4A-AE18-2A1050B57436}" type="presOf" srcId="{9DA13C04-ED2E-440F-881B-7757CEF6E37F}" destId="{5C89DC62-1655-5B43-B0C5-C519ABD28F93}" srcOrd="0" destOrd="0" presId="urn:microsoft.com/office/officeart/2005/8/layout/vList2"/>
    <dgm:cxn modelId="{3C24AD24-95B6-42B3-A691-85B6AF7E1F0E}" srcId="{B77439FB-0439-49C5-B33A-F4D8050B05B8}" destId="{50EA87D4-AA3F-4F56-AE49-6CEF07A5F5B3}" srcOrd="0" destOrd="0" parTransId="{E4803A19-9F97-4638-91C7-E91960C5728E}" sibTransId="{0D1EA3B1-9BF2-4445-BEB5-AB9A736F477C}"/>
    <dgm:cxn modelId="{5A80B825-429C-4CC6-8CF4-9E72C24E7B1A}" srcId="{B77439FB-0439-49C5-B33A-F4D8050B05B8}" destId="{9DA13C04-ED2E-440F-881B-7757CEF6E37F}" srcOrd="3" destOrd="0" parTransId="{1A0C0F56-D79D-4E1D-884E-A3C07B0DF4AB}" sibTransId="{DD5454B4-5CC4-4259-8152-214A6203D8DB}"/>
    <dgm:cxn modelId="{81EAEC62-3FAB-8843-8867-01CE565F8655}" type="presOf" srcId="{50EA87D4-AA3F-4F56-AE49-6CEF07A5F5B3}" destId="{6CC8CF20-BE7A-6B42-BB4D-8DB8C531ADD0}" srcOrd="0" destOrd="0" presId="urn:microsoft.com/office/officeart/2005/8/layout/vList2"/>
    <dgm:cxn modelId="{572D8243-89D9-4261-AC78-F6DCB4D6B606}" srcId="{B77439FB-0439-49C5-B33A-F4D8050B05B8}" destId="{06EFCBA8-C797-46DE-AFE3-4AC0DBE250CE}" srcOrd="2" destOrd="0" parTransId="{A28B7FE3-D8A8-4B19-A942-2AA6A5F9EE2C}" sibTransId="{EACDD58B-E3DE-4A94-98DD-551C0AAF1FCA}"/>
    <dgm:cxn modelId="{7450B97B-A267-184A-BDF2-4D5F0B55982C}" type="presOf" srcId="{B77439FB-0439-49C5-B33A-F4D8050B05B8}" destId="{CDA7A1F9-C5A4-954F-8ACF-DDBDB209A8AB}" srcOrd="0" destOrd="0" presId="urn:microsoft.com/office/officeart/2005/8/layout/vList2"/>
    <dgm:cxn modelId="{C43C01A3-CF8D-D249-9ABF-8935BCF8F54D}" type="presOf" srcId="{06EFCBA8-C797-46DE-AFE3-4AC0DBE250CE}" destId="{F05915A5-1552-6840-86B9-223D7E2AA84C}" srcOrd="0" destOrd="0" presId="urn:microsoft.com/office/officeart/2005/8/layout/vList2"/>
    <dgm:cxn modelId="{F61E58B5-09D4-A645-9E06-C5FA0F878DD1}" type="presOf" srcId="{841CE238-42BC-4EE3-8276-AEF47DC991B4}" destId="{4C6385C3-3AEF-7348-A0EA-094485A71403}" srcOrd="0" destOrd="0" presId="urn:microsoft.com/office/officeart/2005/8/layout/vList2"/>
    <dgm:cxn modelId="{7EEFC9B6-1023-4BBE-9C9D-273D7C23FD07}" srcId="{B77439FB-0439-49C5-B33A-F4D8050B05B8}" destId="{841CE238-42BC-4EE3-8276-AEF47DC991B4}" srcOrd="1" destOrd="0" parTransId="{F79EA894-C7C0-47C4-9E2C-C791573E3731}" sibTransId="{567076D7-D785-41DD-B63A-113E0D3D8477}"/>
    <dgm:cxn modelId="{4770AE05-D210-BF46-A960-CE804BA02514}" type="presParOf" srcId="{CDA7A1F9-C5A4-954F-8ACF-DDBDB209A8AB}" destId="{6CC8CF20-BE7A-6B42-BB4D-8DB8C531ADD0}" srcOrd="0" destOrd="0" presId="urn:microsoft.com/office/officeart/2005/8/layout/vList2"/>
    <dgm:cxn modelId="{D8FA37B5-2C07-E647-9134-F05CB49AA061}" type="presParOf" srcId="{CDA7A1F9-C5A4-954F-8ACF-DDBDB209A8AB}" destId="{A56D552D-51AC-A644-9403-A6DF9E03A4C4}" srcOrd="1" destOrd="0" presId="urn:microsoft.com/office/officeart/2005/8/layout/vList2"/>
    <dgm:cxn modelId="{A8E1AF4E-4E5D-5B4F-A6EA-893D52C2773A}" type="presParOf" srcId="{CDA7A1F9-C5A4-954F-8ACF-DDBDB209A8AB}" destId="{4C6385C3-3AEF-7348-A0EA-094485A71403}" srcOrd="2" destOrd="0" presId="urn:microsoft.com/office/officeart/2005/8/layout/vList2"/>
    <dgm:cxn modelId="{FE198179-FABD-334D-A756-8602C5EDA54D}" type="presParOf" srcId="{CDA7A1F9-C5A4-954F-8ACF-DDBDB209A8AB}" destId="{39B95CAD-420D-AB43-B31E-1D6EBCF05213}" srcOrd="3" destOrd="0" presId="urn:microsoft.com/office/officeart/2005/8/layout/vList2"/>
    <dgm:cxn modelId="{360311D4-06A3-594D-B681-C06C2E00244A}" type="presParOf" srcId="{CDA7A1F9-C5A4-954F-8ACF-DDBDB209A8AB}" destId="{F05915A5-1552-6840-86B9-223D7E2AA84C}" srcOrd="4" destOrd="0" presId="urn:microsoft.com/office/officeart/2005/8/layout/vList2"/>
    <dgm:cxn modelId="{0FC17E86-AEF4-7544-A5DE-2E4DEC40CD03}" type="presParOf" srcId="{CDA7A1F9-C5A4-954F-8ACF-DDBDB209A8AB}" destId="{731E464E-8A39-4A43-998E-F820A2DCCF67}" srcOrd="5" destOrd="0" presId="urn:microsoft.com/office/officeart/2005/8/layout/vList2"/>
    <dgm:cxn modelId="{D984A6F7-11F5-354A-9B9F-9697595ACBF5}" type="presParOf" srcId="{CDA7A1F9-C5A4-954F-8ACF-DDBDB209A8AB}" destId="{5C89DC62-1655-5B43-B0C5-C519ABD28F93}" srcOrd="6" destOrd="0" presId="urn:microsoft.com/office/officeart/2005/8/layout/vList2"/>
  </dgm:cxnLst>
  <dgm:bg/>
  <dgm:whole>
    <a:ln>
      <a:solidFill>
        <a:schemeClr val="accent2">
          <a:lumMod val="40000"/>
          <a:lumOff val="60000"/>
        </a:schemeClr>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C8CF20-BE7A-6B42-BB4D-8DB8C531ADD0}">
      <dsp:nvSpPr>
        <dsp:cNvPr id="0" name=""/>
        <dsp:cNvSpPr/>
      </dsp:nvSpPr>
      <dsp:spPr>
        <a:xfrm>
          <a:off x="0" y="162549"/>
          <a:ext cx="10515600" cy="95471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IBISWorld (2025) Pizza Delivery &amp; Takeaway in the UK. </a:t>
          </a:r>
          <a:r>
            <a:rPr lang="en-GB" sz="2400" kern="1200" dirty="0">
              <a:hlinkClick xmlns:r="http://schemas.openxmlformats.org/officeDocument/2006/relationships" r:id="rId1"/>
            </a:rPr>
            <a:t>www.ibisworld.com/united-kingdom/industry/pizza-delivery-takeaway/6144/</a:t>
          </a:r>
          <a:r>
            <a:rPr lang="en-GB" sz="2400" kern="1200" dirty="0"/>
            <a:t> </a:t>
          </a:r>
          <a:endParaRPr lang="en-US" sz="2400" kern="1200" dirty="0"/>
        </a:p>
      </dsp:txBody>
      <dsp:txXfrm>
        <a:off x="46606" y="209155"/>
        <a:ext cx="10422388" cy="861507"/>
      </dsp:txXfrm>
    </dsp:sp>
    <dsp:sp modelId="{4C6385C3-3AEF-7348-A0EA-094485A71403}">
      <dsp:nvSpPr>
        <dsp:cNvPr id="0" name=""/>
        <dsp:cNvSpPr/>
      </dsp:nvSpPr>
      <dsp:spPr>
        <a:xfrm>
          <a:off x="0" y="1186389"/>
          <a:ext cx="10515600" cy="95471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Market Research Future (2026) UK Pizza Market Size, Growth, Demand, Trends 2035. </a:t>
          </a:r>
          <a:r>
            <a:rPr lang="en-GB" sz="2400" kern="1200">
              <a:hlinkClick xmlns:r="http://schemas.openxmlformats.org/officeDocument/2006/relationships" r:id="rId2"/>
            </a:rPr>
            <a:t>www.marketresearchfuture.com/reports/uk-pizza-market-47633</a:t>
          </a:r>
          <a:r>
            <a:rPr lang="en-GB" sz="2400" kern="1200"/>
            <a:t> </a:t>
          </a:r>
          <a:endParaRPr lang="en-US" sz="2400" kern="1200"/>
        </a:p>
      </dsp:txBody>
      <dsp:txXfrm>
        <a:off x="46606" y="1232995"/>
        <a:ext cx="10422388" cy="861507"/>
      </dsp:txXfrm>
    </dsp:sp>
    <dsp:sp modelId="{F05915A5-1552-6840-86B9-223D7E2AA84C}">
      <dsp:nvSpPr>
        <dsp:cNvPr id="0" name=""/>
        <dsp:cNvSpPr/>
      </dsp:nvSpPr>
      <dsp:spPr>
        <a:xfrm>
          <a:off x="0" y="2210229"/>
          <a:ext cx="10515600" cy="95471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HSBC UK (2025) Sole Trader Vs Limited Company. </a:t>
          </a:r>
          <a:r>
            <a:rPr lang="en-GB" sz="2400" kern="1200">
              <a:hlinkClick xmlns:r="http://schemas.openxmlformats.org/officeDocument/2006/relationships" r:id="rId3"/>
            </a:rPr>
            <a:t>www.business.hsbc.uk/en-gb/insights/starting-a-business/sole-trader-vs-limited-company</a:t>
          </a:r>
          <a:r>
            <a:rPr lang="en-GB" sz="2400" kern="1200"/>
            <a:t> </a:t>
          </a:r>
          <a:endParaRPr lang="en-US" sz="2400" kern="1200"/>
        </a:p>
      </dsp:txBody>
      <dsp:txXfrm>
        <a:off x="46606" y="2256835"/>
        <a:ext cx="10422388" cy="861507"/>
      </dsp:txXfrm>
    </dsp:sp>
    <dsp:sp modelId="{5C89DC62-1655-5B43-B0C5-C519ABD28F93}">
      <dsp:nvSpPr>
        <dsp:cNvPr id="0" name=""/>
        <dsp:cNvSpPr/>
      </dsp:nvSpPr>
      <dsp:spPr>
        <a:xfrm>
          <a:off x="0" y="3234069"/>
          <a:ext cx="10515600" cy="95471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Evolve Relocation (2024) Cost of Pizza Shop Fit-Out. evolve-relocation.co.uk/office-fit-out/cost-of-pizza</a:t>
          </a:r>
          <a:endParaRPr lang="en-US" sz="2400" kern="1200" dirty="0"/>
        </a:p>
      </dsp:txBody>
      <dsp:txXfrm>
        <a:off x="46606" y="3280675"/>
        <a:ext cx="10422388" cy="86150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1C436EE-80B0-074D-9D76-B4DAC531A876}"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ECF5C7-7DB7-374D-A715-9C58BF0F7198}" type="slidenum">
              <a:rPr lang="en-GB" smtClean="0"/>
              <a:t>‹#›</a:t>
            </a:fld>
            <a:endParaRPr lang="en-GB"/>
          </a:p>
        </p:txBody>
      </p:sp>
    </p:spTree>
    <p:extLst>
      <p:ext uri="{BB962C8B-B14F-4D97-AF65-F5344CB8AC3E}">
        <p14:creationId xmlns:p14="http://schemas.microsoft.com/office/powerpoint/2010/main" val="2539235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C436EE-80B0-074D-9D76-B4DAC531A876}"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ECF5C7-7DB7-374D-A715-9C58BF0F7198}" type="slidenum">
              <a:rPr lang="en-GB" smtClean="0"/>
              <a:t>‹#›</a:t>
            </a:fld>
            <a:endParaRPr lang="en-GB"/>
          </a:p>
        </p:txBody>
      </p:sp>
    </p:spTree>
    <p:extLst>
      <p:ext uri="{BB962C8B-B14F-4D97-AF65-F5344CB8AC3E}">
        <p14:creationId xmlns:p14="http://schemas.microsoft.com/office/powerpoint/2010/main" val="2146392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1C436EE-80B0-074D-9D76-B4DAC531A876}"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ECF5C7-7DB7-374D-A715-9C58BF0F7198}" type="slidenum">
              <a:rPr lang="en-GB" smtClean="0"/>
              <a:t>‹#›</a:t>
            </a:fld>
            <a:endParaRPr lang="en-GB"/>
          </a:p>
        </p:txBody>
      </p:sp>
    </p:spTree>
    <p:extLst>
      <p:ext uri="{BB962C8B-B14F-4D97-AF65-F5344CB8AC3E}">
        <p14:creationId xmlns:p14="http://schemas.microsoft.com/office/powerpoint/2010/main" val="468136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1C436EE-80B0-074D-9D76-B4DAC531A876}"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ECF5C7-7DB7-374D-A715-9C58BF0F7198}" type="slidenum">
              <a:rPr lang="en-GB" smtClean="0"/>
              <a:t>‹#›</a:t>
            </a:fld>
            <a:endParaRPr lang="en-GB"/>
          </a:p>
        </p:txBody>
      </p:sp>
    </p:spTree>
    <p:extLst>
      <p:ext uri="{BB962C8B-B14F-4D97-AF65-F5344CB8AC3E}">
        <p14:creationId xmlns:p14="http://schemas.microsoft.com/office/powerpoint/2010/main" val="1716076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1C436EE-80B0-074D-9D76-B4DAC531A876}"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ECF5C7-7DB7-374D-A715-9C58BF0F7198}" type="slidenum">
              <a:rPr lang="en-GB" smtClean="0"/>
              <a:t>‹#›</a:t>
            </a:fld>
            <a:endParaRPr lang="en-GB"/>
          </a:p>
        </p:txBody>
      </p:sp>
    </p:spTree>
    <p:extLst>
      <p:ext uri="{BB962C8B-B14F-4D97-AF65-F5344CB8AC3E}">
        <p14:creationId xmlns:p14="http://schemas.microsoft.com/office/powerpoint/2010/main" val="2586759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1C436EE-80B0-074D-9D76-B4DAC531A876}"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ECF5C7-7DB7-374D-A715-9C58BF0F7198}" type="slidenum">
              <a:rPr lang="en-GB" smtClean="0"/>
              <a:t>‹#›</a:t>
            </a:fld>
            <a:endParaRPr lang="en-GB"/>
          </a:p>
        </p:txBody>
      </p:sp>
    </p:spTree>
    <p:extLst>
      <p:ext uri="{BB962C8B-B14F-4D97-AF65-F5344CB8AC3E}">
        <p14:creationId xmlns:p14="http://schemas.microsoft.com/office/powerpoint/2010/main" val="100390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C436EE-80B0-074D-9D76-B4DAC531A876}"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ECF5C7-7DB7-374D-A715-9C58BF0F7198}" type="slidenum">
              <a:rPr lang="en-GB" smtClean="0"/>
              <a:t>‹#›</a:t>
            </a:fld>
            <a:endParaRPr lang="en-GB"/>
          </a:p>
        </p:txBody>
      </p:sp>
    </p:spTree>
    <p:extLst>
      <p:ext uri="{BB962C8B-B14F-4D97-AF65-F5344CB8AC3E}">
        <p14:creationId xmlns:p14="http://schemas.microsoft.com/office/powerpoint/2010/main" val="3668964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1C436EE-80B0-074D-9D76-B4DAC531A876}"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ECF5C7-7DB7-374D-A715-9C58BF0F7198}" type="slidenum">
              <a:rPr lang="en-GB" smtClean="0"/>
              <a:t>‹#›</a:t>
            </a:fld>
            <a:endParaRPr lang="en-GB"/>
          </a:p>
        </p:txBody>
      </p:sp>
    </p:spTree>
    <p:extLst>
      <p:ext uri="{BB962C8B-B14F-4D97-AF65-F5344CB8AC3E}">
        <p14:creationId xmlns:p14="http://schemas.microsoft.com/office/powerpoint/2010/main" val="4125850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1C436EE-80B0-074D-9D76-B4DAC531A876}"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ECF5C7-7DB7-374D-A715-9C58BF0F7198}" type="slidenum">
              <a:rPr lang="en-GB" smtClean="0"/>
              <a:t>‹#›</a:t>
            </a:fld>
            <a:endParaRPr lang="en-GB"/>
          </a:p>
        </p:txBody>
      </p:sp>
    </p:spTree>
    <p:extLst>
      <p:ext uri="{BB962C8B-B14F-4D97-AF65-F5344CB8AC3E}">
        <p14:creationId xmlns:p14="http://schemas.microsoft.com/office/powerpoint/2010/main" val="2959261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C436EE-80B0-074D-9D76-B4DAC531A876}"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ECF5C7-7DB7-374D-A715-9C58BF0F7198}" type="slidenum">
              <a:rPr lang="en-GB" smtClean="0"/>
              <a:t>‹#›</a:t>
            </a:fld>
            <a:endParaRPr lang="en-GB"/>
          </a:p>
        </p:txBody>
      </p:sp>
    </p:spTree>
    <p:extLst>
      <p:ext uri="{BB962C8B-B14F-4D97-AF65-F5344CB8AC3E}">
        <p14:creationId xmlns:p14="http://schemas.microsoft.com/office/powerpoint/2010/main" val="1144454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C436EE-80B0-074D-9D76-B4DAC531A876}"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ECF5C7-7DB7-374D-A715-9C58BF0F7198}" type="slidenum">
              <a:rPr lang="en-GB" smtClean="0"/>
              <a:t>‹#›</a:t>
            </a:fld>
            <a:endParaRPr lang="en-GB"/>
          </a:p>
        </p:txBody>
      </p:sp>
    </p:spTree>
    <p:extLst>
      <p:ext uri="{BB962C8B-B14F-4D97-AF65-F5344CB8AC3E}">
        <p14:creationId xmlns:p14="http://schemas.microsoft.com/office/powerpoint/2010/main" val="2125167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1C436EE-80B0-074D-9D76-B4DAC531A876}" type="datetimeFigureOut">
              <a:rPr lang="en-GB" smtClean="0"/>
              <a:t>15/03/2026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BECF5C7-7DB7-374D-A715-9C58BF0F7198}" type="slidenum">
              <a:rPr lang="en-GB" smtClean="0"/>
              <a:t>‹#›</a:t>
            </a:fld>
            <a:endParaRPr lang="en-GB"/>
          </a:p>
        </p:txBody>
      </p:sp>
    </p:spTree>
    <p:extLst>
      <p:ext uri="{BB962C8B-B14F-4D97-AF65-F5344CB8AC3E}">
        <p14:creationId xmlns:p14="http://schemas.microsoft.com/office/powerpoint/2010/main" val="185174316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5" name="Picture 4" descr="Pizza on a table">
            <a:extLst>
              <a:ext uri="{FF2B5EF4-FFF2-40B4-BE49-F238E27FC236}">
                <a16:creationId xmlns:a16="http://schemas.microsoft.com/office/drawing/2014/main" id="{EADD4A80-E2B3-0346-2225-7C25C54433B0}"/>
              </a:ext>
            </a:extLst>
          </p:cNvPr>
          <p:cNvPicPr>
            <a:picLocks noChangeAspect="1"/>
          </p:cNvPicPr>
          <p:nvPr/>
        </p:nvPicPr>
        <p:blipFill>
          <a:blip r:embed="rId2"/>
          <a:srcRect t="10109" r="9090" b="-1"/>
          <a:stretch>
            <a:fillRect/>
          </a:stretch>
        </p:blipFill>
        <p:spPr>
          <a:xfrm>
            <a:off x="5968310" y="13"/>
            <a:ext cx="6223685" cy="6857986"/>
          </a:xfrm>
          <a:prstGeom prst="rect">
            <a:avLst/>
          </a:prstGeom>
        </p:spPr>
      </p:pic>
      <p:sp>
        <p:nvSpPr>
          <p:cNvPr id="12" name="Rectangle 1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4"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a:extLst>
              <a:ext uri="{FF2B5EF4-FFF2-40B4-BE49-F238E27FC236}">
                <a16:creationId xmlns:a16="http://schemas.microsoft.com/office/drawing/2014/main" id="{B9F7DB3A-EA1C-649B-AB26-78CB60A364BB}"/>
              </a:ext>
            </a:extLst>
          </p:cNvPr>
          <p:cNvSpPr>
            <a:spLocks noGrp="1"/>
          </p:cNvSpPr>
          <p:nvPr>
            <p:ph type="ctrTitle"/>
          </p:nvPr>
        </p:nvSpPr>
        <p:spPr>
          <a:xfrm>
            <a:off x="368698" y="354327"/>
            <a:ext cx="5230913" cy="1124708"/>
          </a:xfrm>
        </p:spPr>
        <p:txBody>
          <a:bodyPr vert="horz" lIns="91440" tIns="45720" rIns="91440" bIns="45720" rtlCol="0" anchor="b">
            <a:normAutofit fontScale="90000"/>
          </a:bodyPr>
          <a:lstStyle/>
          <a:p>
            <a:pPr/>
            <a:r>
              <a:rPr sz="4000">
                <a:solidFill>
                  <a:schemeClr val="bg1"/>
                </a:solidFill>
              </a:rPr>
              <a:t>My Pizza Business Startup</a:t>
            </a:r>
            <a:endParaRPr sz="4000">
              <a:solidFill>
                <a:schemeClr val="bg1"/>
              </a:solidFill>
            </a:endParaRP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4" y="605795"/>
            <a:ext cx="73153" cy="54864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solidFill>
                <a:srgbClr val="FFFFFF"/>
              </a:solidFill>
              <a:latin typeface="Calibri"/>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8" y="2443483"/>
            <a:ext cx="3300984" cy="9138"/>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indent="0">
              <a:lnSpc>
                <a:spcPct val="100000"/>
              </a:lnSpc>
              <a:spcBef>
                <a:spcPts val="0"/>
              </a:spcBef>
              <a:spcAft>
                <a:spcPts val="0"/>
              </a:spcAft>
              <a:buNone/>
            </a:pPr>
            <a:endParaRPr cap="none" sz="1800" baseline="0">
              <a:solidFill>
                <a:srgbClr val="FFFFFF"/>
              </a:solidFill>
              <a:latin typeface="Calibri"/>
              <a:ea typeface="+mn-ea"/>
              <a:cs typeface="+mn-cs"/>
            </a:endParaRPr>
          </a:p>
        </p:txBody>
      </p:sp>
      <p:sp>
        <p:nvSpPr>
          <p:cNvPr id="3" name="Subtitle 2">
            <a:extLst>
              <a:ext uri="{FF2B5EF4-FFF2-40B4-BE49-F238E27FC236}">
                <a16:creationId xmlns:a16="http://schemas.microsoft.com/office/drawing/2014/main" id="{507B95C3-92BA-D18A-6ABF-FD42F8342143}"/>
              </a:ext>
            </a:extLst>
          </p:cNvPr>
          <p:cNvSpPr>
            <a:spLocks noGrp="1"/>
          </p:cNvSpPr>
          <p:nvPr>
            <p:ph type="subTitle" idx="1"/>
          </p:nvPr>
        </p:nvSpPr>
        <p:spPr>
          <a:xfrm>
            <a:off x="371098" y="2718057"/>
            <a:ext cx="5597225" cy="3207264"/>
          </a:xfrm>
        </p:spPr>
        <p:txBody>
          <a:bodyPr vert="horz" lIns="91445" tIns="45722" rIns="91445" bIns="45722" rtlCol="0" anchor="t">
            <a:normAutofit/>
          </a:bodyPr>
          <a:lstStyle/>
          <a:p>
            <a:pPr indent="-228600">
              <a:buFont typeface="Arial"/>
              <a:buChar char="•"/>
            </a:pPr>
            <a:r>
              <a:rPr sz="2800">
                <a:solidFill>
                  <a:schemeClr val="bg1"/>
                </a:solidFill>
              </a:rPr>
              <a:t>Student Name:James Oyibo </a:t>
            </a:r>
            <a:br>
              <a:rPr sz="2800">
                <a:solidFill>
                  <a:schemeClr val="bg1"/>
                </a:solidFill>
              </a:rPr>
            </a:br>
            <a:r>
              <a:rPr sz="2800">
                <a:solidFill>
                  <a:schemeClr val="bg1"/>
                </a:solidFill>
              </a:rPr>
              <a:t>Student Number:2438986</a:t>
            </a:r>
            <a:br>
              <a:rPr sz="2800">
                <a:solidFill>
                  <a:schemeClr val="bg1"/>
                </a:solidFill>
              </a:rPr>
            </a:br>
            <a:r>
              <a:rPr sz="2800">
                <a:solidFill>
                  <a:schemeClr val="bg1"/>
                </a:solidFill>
              </a:rPr>
              <a:t>Module:Enterprise &amp; Entrepreneurship</a:t>
            </a:r>
            <a:br>
              <a:rPr sz="2800">
                <a:solidFill>
                  <a:schemeClr val="bg1"/>
                </a:solidFill>
              </a:rPr>
            </a:br>
            <a:r>
              <a:rPr sz="2800">
                <a:solidFill>
                  <a:schemeClr val="bg1"/>
                </a:solidFill>
              </a:rPr>
              <a:t>Module Code: LCLM4006</a:t>
            </a:r>
            <a:endParaRPr sz="2800">
              <a:solidFill>
                <a:schemeClr val="bg1"/>
              </a:solidFill>
            </a:endParaRPr>
          </a:p>
        </p:txBody>
      </p:sp>
    </p:spTree>
    <p:extLst>
      <p:ext uri="{BB962C8B-B14F-4D97-AF65-F5344CB8AC3E}">
        <p14:creationId xmlns:p14="http://schemas.microsoft.com/office/powerpoint/2010/main" val="1235820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34B52-122B-1B7E-A765-529B344235A0}"/>
              </a:ext>
            </a:extLst>
          </p:cNvPr>
          <p:cNvSpPr>
            <a:spLocks noGrp="1"/>
          </p:cNvSpPr>
          <p:nvPr>
            <p:ph type="title"/>
          </p:nvPr>
        </p:nvSpPr>
        <p:spPr>
          <a:xfrm>
            <a:off x="5868562" y="1138032"/>
            <a:ext cx="5444388" cy="1402463"/>
          </a:xfrm>
        </p:spPr>
        <p:txBody>
          <a:bodyPr anchor="t">
            <a:normAutofit/>
          </a:bodyPr>
          <a:lstStyle/>
          <a:p>
            <a:pPr/>
            <a:r>
              <a:rPr sz="3200"/>
              <a:t>Business Overview</a:t>
            </a:r>
            <a:endParaRPr sz="3200"/>
          </a:p>
        </p:txBody>
      </p:sp>
      <p:sp>
        <p:nvSpPr>
          <p:cNvPr id="3" name="Content Placeholder 2">
            <a:extLst>
              <a:ext uri="{FF2B5EF4-FFF2-40B4-BE49-F238E27FC236}">
                <a16:creationId xmlns:a16="http://schemas.microsoft.com/office/drawing/2014/main" id="{B71266AD-42EA-B542-2BD9-A3A634943DBD}"/>
              </a:ext>
            </a:extLst>
          </p:cNvPr>
          <p:cNvSpPr>
            <a:spLocks noGrp="1"/>
          </p:cNvSpPr>
          <p:nvPr>
            <p:ph idx="1"/>
          </p:nvPr>
        </p:nvSpPr>
        <p:spPr>
          <a:xfrm>
            <a:off x="5868562" y="2551169"/>
            <a:ext cx="5444388" cy="3591213"/>
          </a:xfrm>
        </p:spPr>
        <p:txBody>
          <a:bodyPr>
            <a:normAutofit/>
          </a:bodyPr>
          <a:lstStyle/>
          <a:p>
            <a:pPr/>
            <a:r>
              <a:rPr sz="1700"/>
              <a:t>Fresh Italian pizzas (£8-12 each) with daily dough &amp; toppings</a:t>
            </a:r>
            <a:endParaRPr sz="1700"/>
          </a:p>
          <a:p>
            <a:pPr/>
            <a:r>
              <a:rPr sz="1700"/>
              <a:t>Eat-in, takeaway (10 mins), scooter delivery (30 mins)</a:t>
            </a:r>
            <a:endParaRPr sz="1700"/>
          </a:p>
          <a:p>
            <a:pPr/>
            <a:r>
              <a:rPr sz="1700"/>
              <a:t>Sole trader: Owner + 1 part-time assistant</a:t>
            </a:r>
            <a:endParaRPr sz="1700"/>
          </a:p>
          <a:p>
            <a:pPr/>
            <a:endParaRPr sz="1700"/>
          </a:p>
          <a:p>
            <a:pPr marL="0" indent="0">
              <a:buNone/>
            </a:pPr>
            <a:r>
              <a:rPr sz="1700"/>
              <a:t>Bella Pizza caters to families, office workers, and students by offering real family recipes at chain rates. With a lean, owner-operated structure, the business site offers unparalleled speed and quality from 11 a.m. to 10 p.m. every day.</a:t>
            </a:r>
            <a:endParaRPr sz="1700"/>
          </a:p>
        </p:txBody>
      </p:sp>
      <p:pic>
        <p:nvPicPr>
          <p:cNvPr id="5" name="Picture 4" descr="A pepperoni pizza">
            <a:extLst>
              <a:ext uri="{FF2B5EF4-FFF2-40B4-BE49-F238E27FC236}">
                <a16:creationId xmlns:a16="http://schemas.microsoft.com/office/drawing/2014/main" id="{42764A25-94F8-136F-5B3E-2D769BB53F29}"/>
              </a:ext>
            </a:extLst>
          </p:cNvPr>
          <p:cNvPicPr>
            <a:picLocks noChangeAspect="1"/>
          </p:cNvPicPr>
          <p:nvPr/>
        </p:nvPicPr>
        <p:blipFill>
          <a:blip r:embed="rId2"/>
          <a:srcRect l="49863" r="-1" b="-1"/>
          <a:stretch>
            <a:fillRect/>
          </a:stretch>
        </p:blipFill>
        <p:spPr>
          <a:xfrm>
            <a:off x="0" y="13"/>
            <a:ext cx="5151173" cy="6857986"/>
          </a:xfrm>
          <a:prstGeom prst="rect">
            <a:avLst/>
          </a:prstGeom>
        </p:spPr>
      </p:pic>
    </p:spTree>
    <p:extLst>
      <p:ext uri="{BB962C8B-B14F-4D97-AF65-F5344CB8AC3E}">
        <p14:creationId xmlns:p14="http://schemas.microsoft.com/office/powerpoint/2010/main" val="1258706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CF13-01AA-5885-CFA2-F15F103F8AE1}"/>
              </a:ext>
            </a:extLst>
          </p:cNvPr>
          <p:cNvSpPr>
            <a:spLocks noGrp="1"/>
          </p:cNvSpPr>
          <p:nvPr>
            <p:ph type="title"/>
          </p:nvPr>
        </p:nvSpPr>
        <p:spPr/>
        <p:txBody>
          <a:bodyPr/>
          <a:lstStyle/>
          <a:p>
            <a:pPr/>
            <a:r>
              <a:rPr/>
              <a:t> PESTEL Factors</a:t>
            </a:r>
            <a:endParaRPr/>
          </a:p>
        </p:txBody>
      </p:sp>
      <p:sp>
        <p:nvSpPr>
          <p:cNvPr id="3" name="Content Placeholder 2">
            <a:extLst>
              <a:ext uri="{FF2B5EF4-FFF2-40B4-BE49-F238E27FC236}">
                <a16:creationId xmlns:a16="http://schemas.microsoft.com/office/drawing/2014/main" id="{46094237-000F-FC64-D2A7-70F7878CA38C}"/>
              </a:ext>
            </a:extLst>
          </p:cNvPr>
          <p:cNvSpPr>
            <a:spLocks noGrp="1"/>
          </p:cNvSpPr>
          <p:nvPr>
            <p:ph idx="1"/>
          </p:nvPr>
        </p:nvSpPr>
        <p:spPr>
          <a:xfrm>
            <a:off x="838204" y="2848305"/>
            <a:ext cx="10515600" cy="3328666"/>
          </a:xfrm>
        </p:spPr>
        <p:txBody>
          <a:bodyPr>
            <a:normAutofit fontScale="85000" lnSpcReduction="20000"/>
          </a:bodyPr>
          <a:lstStyle/>
          <a:p>
            <a:pPr/>
            <a:r>
              <a:rPr/>
              <a:t>Political: Food safety laws ensure standards; council startup funding available</a:t>
            </a:r>
            <a:endParaRPr/>
          </a:p>
          <a:p>
            <a:pPr/>
            <a:r>
              <a:rPr/>
              <a:t>Economic: Affordable pizza thrives; Birmingham population/student growth despite energy costs</a:t>
            </a:r>
            <a:endParaRPr/>
          </a:p>
          <a:p>
            <a:pPr/>
            <a:r>
              <a:rPr/>
              <a:t>Social: Quick meals for families/youth; veggie options fit health trends in diverse communities</a:t>
            </a:r>
            <a:endParaRPr/>
          </a:p>
          <a:p>
            <a:pPr/>
            <a:r>
              <a:rPr/>
              <a:t>Technological: Delivery apps (Just Eat) + social media drive instant orders</a:t>
            </a:r>
            <a:endParaRPr/>
          </a:p>
          <a:p>
            <a:pPr/>
            <a:r>
              <a:rPr/>
              <a:t>Environmental: Local sourcing, recycled packaging, energy-efficient ovens</a:t>
            </a:r>
            <a:endParaRPr/>
          </a:p>
          <a:p>
            <a:pPr/>
            <a:r>
              <a:rPr/>
              <a:t>Legal: Employee rights compliance; regular hygiene inspections</a:t>
            </a:r>
            <a:endParaRPr/>
          </a:p>
        </p:txBody>
      </p:sp>
      <p:sp>
        <p:nvSpPr>
          <p:cNvPr id="4" name="TextBox 3">
            <a:extLst>
              <a:ext uri="{FF2B5EF4-FFF2-40B4-BE49-F238E27FC236}">
                <a16:creationId xmlns:a16="http://schemas.microsoft.com/office/drawing/2014/main" id="{8F3E397F-C043-9A0C-AA26-2B878C29F7AB}"/>
              </a:ext>
            </a:extLst>
          </p:cNvPr>
          <p:cNvSpPr txBox="1"/>
          <p:nvPr/>
        </p:nvSpPr>
        <p:spPr>
          <a:xfrm>
            <a:off x="838204" y="1524004"/>
            <a:ext cx="10174011" cy="1200331"/>
          </a:xfrm>
          <a:prstGeom prst="rect">
            <a:avLst/>
          </a:prstGeom>
          <a:noFill/>
        </p:spPr>
        <p:txBody>
          <a:bodyPr wrap="square" rtlCol="0">
            <a:spAutoFit/>
          </a:bodyPr>
          <a:lstStyle/>
          <a:p>
            <a:pPr/>
            <a:r>
              <a:rPr/>
              <a:t>PESTEL research reveals external elements that influence the business's success. While societal trends prefer short, inexpensive meals, political and economic factors encourage small food entrepreneurs (IBISWorld, 2025). Reach is made possible by technology, and sustainability is ensured by legal and environmental compliance.</a:t>
            </a:r>
            <a:endParaRPr/>
          </a:p>
        </p:txBody>
      </p:sp>
    </p:spTree>
    <p:extLst>
      <p:ext uri="{BB962C8B-B14F-4D97-AF65-F5344CB8AC3E}">
        <p14:creationId xmlns:p14="http://schemas.microsoft.com/office/powerpoint/2010/main" val="3116081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B3CBA-FD98-78B0-A64C-C77172C6CA8B}"/>
              </a:ext>
            </a:extLst>
          </p:cNvPr>
          <p:cNvSpPr>
            <a:spLocks noGrp="1"/>
          </p:cNvSpPr>
          <p:nvPr>
            <p:ph type="title"/>
          </p:nvPr>
        </p:nvSpPr>
        <p:spPr/>
        <p:txBody>
          <a:bodyPr/>
          <a:lstStyle/>
          <a:p>
            <a:pPr/>
            <a:r>
              <a:rPr/>
              <a:t>Marketing Strategies</a:t>
            </a:r>
            <a:endParaRPr/>
          </a:p>
        </p:txBody>
      </p:sp>
      <p:sp>
        <p:nvSpPr>
          <p:cNvPr id="4" name="Content Placeholder 2">
            <a:extLst>
              <a:ext uri="{FF2B5EF4-FFF2-40B4-BE49-F238E27FC236}">
                <a16:creationId xmlns:a16="http://schemas.microsoft.com/office/drawing/2014/main" id="{8C550F70-0BB2-A060-C633-83F4481412AA}"/>
              </a:ext>
            </a:extLst>
          </p:cNvPr>
          <p:cNvSpPr txBox="1">
            <a:spLocks/>
          </p:cNvSpPr>
          <p:nvPr/>
        </p:nvSpPr>
        <p:spPr>
          <a:xfrm>
            <a:off x="425667" y="1690682"/>
            <a:ext cx="4784833" cy="44862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endParaRPr/>
          </a:p>
        </p:txBody>
      </p:sp>
      <p:sp>
        <p:nvSpPr>
          <p:cNvPr id="5" name="Content Placeholder 2">
            <a:extLst>
              <a:ext uri="{FF2B5EF4-FFF2-40B4-BE49-F238E27FC236}">
                <a16:creationId xmlns:a16="http://schemas.microsoft.com/office/drawing/2014/main" id="{F9DA9541-591C-A989-5BCA-8B9904C2F2DB}"/>
              </a:ext>
            </a:extLst>
          </p:cNvPr>
          <p:cNvSpPr txBox="1">
            <a:spLocks/>
          </p:cNvSpPr>
          <p:nvPr/>
        </p:nvSpPr>
        <p:spPr>
          <a:xfrm>
            <a:off x="6721361" y="1843087"/>
            <a:ext cx="4784833" cy="44862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endParaRPr/>
          </a:p>
        </p:txBody>
      </p:sp>
      <p:sp>
        <p:nvSpPr>
          <p:cNvPr id="7" name="TextBox 6">
            <a:extLst>
              <a:ext uri="{FF2B5EF4-FFF2-40B4-BE49-F238E27FC236}">
                <a16:creationId xmlns:a16="http://schemas.microsoft.com/office/drawing/2014/main" id="{775599E3-5558-F8D7-B11D-CE38884B3E7E}"/>
              </a:ext>
            </a:extLst>
          </p:cNvPr>
          <p:cNvSpPr txBox="1"/>
          <p:nvPr/>
        </p:nvSpPr>
        <p:spPr>
          <a:xfrm>
            <a:off x="352987" y="1690682"/>
            <a:ext cx="5612950" cy="1200331"/>
          </a:xfrm>
          <a:prstGeom prst="rect">
            <a:avLst/>
          </a:prstGeom>
          <a:noFill/>
        </p:spPr>
        <p:txBody>
          <a:bodyPr wrap="none" rtlCol="0">
            <a:spAutoFit/>
          </a:bodyPr>
          <a:lstStyle/>
          <a:p>
            <a:pPr algn="ctr"/>
            <a:r>
              <a:rPr b="1"/>
              <a:t>Social Media</a:t>
            </a:r>
            <a:endParaRPr b="1"/>
          </a:p>
          <a:p>
            <a:pPr marL="285750" indent="-285750">
              <a:buFont typeface="Arial"/>
              <a:buChar char="•"/>
            </a:pPr>
            <a:r>
              <a:rPr/>
              <a:t>Daily Instagram/Facebook posts (fresh pizza videos)</a:t>
            </a:r>
            <a:endParaRPr/>
          </a:p>
          <a:p>
            <a:pPr marL="285750" indent="-285750">
              <a:buFont typeface="Arial"/>
              <a:buChar char="•"/>
            </a:pPr>
            <a:r>
              <a:rPr/>
              <a:t>£50 geo-targeted ads</a:t>
            </a:r>
            <a:endParaRPr/>
          </a:p>
          <a:p>
            <a:pPr marL="285750" indent="-285750">
              <a:buFont typeface="Arial"/>
              <a:buChar char="•"/>
            </a:pPr>
            <a:r>
              <a:rPr/>
              <a:t>Builds local buzz for students/office workers</a:t>
            </a:r>
            <a:endParaRPr/>
          </a:p>
        </p:txBody>
      </p:sp>
      <p:sp>
        <p:nvSpPr>
          <p:cNvPr id="10" name="TextBox 9">
            <a:extLst>
              <a:ext uri="{FF2B5EF4-FFF2-40B4-BE49-F238E27FC236}">
                <a16:creationId xmlns:a16="http://schemas.microsoft.com/office/drawing/2014/main" id="{2961B8A5-70DD-BD9B-23CA-442189DB0998}"/>
              </a:ext>
            </a:extLst>
          </p:cNvPr>
          <p:cNvSpPr txBox="1"/>
          <p:nvPr/>
        </p:nvSpPr>
        <p:spPr>
          <a:xfrm>
            <a:off x="6240512" y="1690682"/>
            <a:ext cx="5784791" cy="1200331"/>
          </a:xfrm>
          <a:prstGeom prst="rect">
            <a:avLst/>
          </a:prstGeom>
          <a:noFill/>
        </p:spPr>
        <p:txBody>
          <a:bodyPr wrap="none" rtlCol="0">
            <a:spAutoFit/>
          </a:bodyPr>
          <a:lstStyle/>
          <a:p>
            <a:pPr algn="ctr"/>
            <a:r>
              <a:rPr b="1"/>
              <a:t>Delivery Platforms</a:t>
            </a:r>
            <a:endParaRPr b="1"/>
          </a:p>
          <a:p>
            <a:pPr marL="285750" indent="-285750">
              <a:buFont typeface="Arial"/>
              <a:buChar char="•"/>
            </a:pPr>
            <a:r>
              <a:rPr/>
              <a:t>Partner Just Eat/Uber Eats (£2 first-order discount)</a:t>
            </a:r>
            <a:endParaRPr/>
          </a:p>
          <a:p>
            <a:pPr marL="285750" indent="-285750">
              <a:buFont typeface="Arial"/>
              <a:buChar char="•"/>
            </a:pPr>
            <a:r>
              <a:rPr/>
              <a:t>500 monthly flyers at campuses/bus stops (QR menu)</a:t>
            </a:r>
            <a:endParaRPr/>
          </a:p>
          <a:p>
            <a:pPr marL="285750" indent="-285750">
              <a:buFont typeface="Arial"/>
              <a:buChar char="•"/>
            </a:pPr>
            <a:r>
              <a:rPr/>
              <a:t>Drives immediate orders + repeat customers</a:t>
            </a:r>
            <a:endParaRPr/>
          </a:p>
        </p:txBody>
      </p:sp>
      <p:sp>
        <p:nvSpPr>
          <p:cNvPr id="11" name="TextBox 10">
            <a:extLst>
              <a:ext uri="{FF2B5EF4-FFF2-40B4-BE49-F238E27FC236}">
                <a16:creationId xmlns:a16="http://schemas.microsoft.com/office/drawing/2014/main" id="{2B224C79-DF96-3262-FF61-FF3B2BBB9F88}"/>
              </a:ext>
            </a:extLst>
          </p:cNvPr>
          <p:cNvSpPr txBox="1"/>
          <p:nvPr/>
        </p:nvSpPr>
        <p:spPr>
          <a:xfrm>
            <a:off x="425667" y="3754919"/>
            <a:ext cx="11440506" cy="923329"/>
          </a:xfrm>
          <a:prstGeom prst="rect">
            <a:avLst/>
          </a:prstGeom>
          <a:noFill/>
        </p:spPr>
        <p:txBody>
          <a:bodyPr wrap="square" rtlCol="0">
            <a:spAutoFit/>
          </a:bodyPr>
          <a:lstStyle/>
          <a:p>
            <a:pPr/>
            <a:r>
              <a:rPr/>
              <a:t>By combining popular delivery routes with visual social media storytelling, this combo targets workers and students where they already place orders (Market Research Future, 2026). Foot traffic is converted by local fliers. "Quick, affordable, authentic Italian" is a recurring theme that immediately promotes repeat business.</a:t>
            </a:r>
            <a:endParaRPr/>
          </a:p>
        </p:txBody>
      </p:sp>
    </p:spTree>
    <p:extLst>
      <p:ext uri="{BB962C8B-B14F-4D97-AF65-F5344CB8AC3E}">
        <p14:creationId xmlns:p14="http://schemas.microsoft.com/office/powerpoint/2010/main" val="2895019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A9635-D268-D6BD-1EEF-F17268F0C937}"/>
              </a:ext>
            </a:extLst>
          </p:cNvPr>
          <p:cNvSpPr>
            <a:spLocks noGrp="1"/>
          </p:cNvSpPr>
          <p:nvPr>
            <p:ph type="title"/>
          </p:nvPr>
        </p:nvSpPr>
        <p:spPr/>
        <p:txBody>
          <a:bodyPr/>
          <a:lstStyle/>
          <a:p>
            <a:pPr/>
            <a:r>
              <a:rPr/>
              <a:t>Funding Requirements</a:t>
            </a:r>
            <a:endParaRPr/>
          </a:p>
        </p:txBody>
      </p:sp>
      <p:graphicFrame>
        <p:nvGraphicFramePr>
          <p:cNvPr id="4" name="Content Placeholder 3">
            <a:extLst>
              <a:ext uri="{FF2B5EF4-FFF2-40B4-BE49-F238E27FC236}">
                <a16:creationId xmlns:a16="http://schemas.microsoft.com/office/drawing/2014/main" id="{03E88C05-A875-A906-1F3A-8EB420A43A9D}"/>
              </a:ext>
            </a:extLst>
          </p:cNvPr>
          <p:cNvGraphicFramePr>
            <a:graphicFrameLocks noGrp="1"/>
          </p:cNvGraphicFramePr>
          <p:nvPr>
            <p:ph idx="1"/>
            <p:extLst>
              <p:ext uri="{D42A27DB-BD31-4B8C-83A1-F6EECF244321}">
                <p14:modId xmlns:p14="http://schemas.microsoft.com/office/powerpoint/2010/main" val="3846931828"/>
              </p:ext>
            </p:extLst>
          </p:nvPr>
        </p:nvGraphicFramePr>
        <p:xfrm>
          <a:off x="2509344" y="2136559"/>
          <a:ext cx="5431381" cy="2848470"/>
        </p:xfrm>
        <a:graphic>
          <a:graphicData uri="http://schemas.openxmlformats.org/drawingml/2006/table">
            <a:tbl>
              <a:tblPr firstRow="1" bandRow="1">
                <a:tableStyleId>{21E4AEA4-8DFA-4A89-87EB-49C32662AFE0}</a:tableStyleId>
              </a:tblPr>
              <a:tblGrid>
                <a:gridCol w="3256904">
                  <a:extLst>
                    <a:ext uri="{9D8B030D-6E8A-4147-A177-3AD203B41FA5}">
                      <a16:colId xmlns:a16="http://schemas.microsoft.com/office/drawing/2014/main" val="2623256162"/>
                    </a:ext>
                  </a:extLst>
                </a:gridCol>
                <a:gridCol w="2174477">
                  <a:extLst>
                    <a:ext uri="{9D8B030D-6E8A-4147-A177-3AD203B41FA5}">
                      <a16:colId xmlns:a16="http://schemas.microsoft.com/office/drawing/2014/main" val="1713479871"/>
                    </a:ext>
                  </a:extLst>
                </a:gridCol>
              </a:tblGrid>
              <a:tr h="480995">
                <a:tc>
                  <a:txBody>
                    <a:bodyPr/>
                    <a:lstStyle/>
                    <a:p>
                      <a:pPr algn="ctr"/>
                      <a:r>
                        <a:rPr b="1">
                          <a:solidFill>
                            <a:schemeClr val="lt1"/>
                          </a:solidFill>
                          <a:latin typeface="+mn-lt"/>
                        </a:rPr>
                        <a:t>Item</a:t>
                      </a:r>
                      <a:endParaRPr b="1">
                        <a:solidFill>
                          <a:schemeClr val="lt1"/>
                        </a:solidFill>
                        <a:latin typeface="+mn-lt"/>
                      </a:endParaRPr>
                    </a:p>
                  </a:txBody>
                  <a:tcPr/>
                </a:tc>
                <a:tc>
                  <a:txBody>
                    <a:bodyPr/>
                    <a:lstStyle/>
                    <a:p>
                      <a:pPr algn="ctr"/>
                      <a:r>
                        <a:rPr b="1">
                          <a:solidFill>
                            <a:schemeClr val="lt1"/>
                          </a:solidFill>
                          <a:latin typeface="+mn-lt"/>
                        </a:rPr>
                        <a:t>Cost</a:t>
                      </a:r>
                      <a:endParaRPr b="1">
                        <a:solidFill>
                          <a:schemeClr val="lt1"/>
                        </a:solidFill>
                        <a:latin typeface="+mn-lt"/>
                      </a:endParaRPr>
                    </a:p>
                  </a:txBody>
                  <a:tcPr/>
                </a:tc>
                <a:extLst>
                  <a:ext uri="{0D108BD9-81ED-4DB2-BD59-A6C34878D82A}">
                    <a16:rowId xmlns:a16="http://schemas.microsoft.com/office/drawing/2014/main" val="4196736499"/>
                  </a:ext>
                </a:extLst>
              </a:tr>
              <a:tr h="473495">
                <a:tc>
                  <a:txBody>
                    <a:bodyPr/>
                    <a:lstStyle/>
                    <a:p>
                      <a:pPr algn="ctr"/>
                      <a:r>
                        <a:rPr>
                          <a:solidFill>
                            <a:schemeClr val="dk1"/>
                          </a:solidFill>
                          <a:latin typeface="+mn-lt"/>
                        </a:rPr>
                        <a:t>Rent+Deposit</a:t>
                      </a:r>
                      <a:endParaRPr>
                        <a:solidFill>
                          <a:schemeClr val="dk1"/>
                        </a:solidFill>
                        <a:latin typeface="+mn-lt"/>
                      </a:endParaRPr>
                    </a:p>
                  </a:txBody>
                  <a:tcPr/>
                </a:tc>
                <a:tc>
                  <a:txBody>
                    <a:bodyPr/>
                    <a:lstStyle/>
                    <a:p>
                      <a:pPr algn="ctr"/>
                      <a:r>
                        <a:rPr>
                          <a:solidFill>
                            <a:schemeClr val="dk1"/>
                          </a:solidFill>
                          <a:latin typeface="+mn-lt"/>
                        </a:rPr>
                        <a:t>£2,000</a:t>
                      </a:r>
                      <a:endParaRPr>
                        <a:solidFill>
                          <a:schemeClr val="dk1"/>
                        </a:solidFill>
                        <a:latin typeface="+mn-lt"/>
                      </a:endParaRPr>
                    </a:p>
                  </a:txBody>
                  <a:tcPr/>
                </a:tc>
                <a:extLst>
                  <a:ext uri="{0D108BD9-81ED-4DB2-BD59-A6C34878D82A}">
                    <a16:rowId xmlns:a16="http://schemas.microsoft.com/office/drawing/2014/main" val="2863633013"/>
                  </a:ext>
                </a:extLst>
              </a:tr>
              <a:tr h="473495">
                <a:tc>
                  <a:txBody>
                    <a:bodyPr/>
                    <a:lstStyle/>
                    <a:p>
                      <a:pPr algn="ctr"/>
                      <a:r>
                        <a:rPr>
                          <a:solidFill>
                            <a:schemeClr val="dk1"/>
                          </a:solidFill>
                          <a:latin typeface="+mn-lt"/>
                        </a:rPr>
                        <a:t>Pizza Oven</a:t>
                      </a:r>
                      <a:endParaRPr>
                        <a:solidFill>
                          <a:schemeClr val="dk1"/>
                        </a:solidFill>
                        <a:latin typeface="+mn-lt"/>
                      </a:endParaRPr>
                    </a:p>
                  </a:txBody>
                  <a:tcPr/>
                </a:tc>
                <a:tc>
                  <a:txBody>
                    <a:bodyPr/>
                    <a:lstStyle/>
                    <a:p>
                      <a:pPr algn="ctr"/>
                      <a:r>
                        <a:rPr>
                          <a:solidFill>
                            <a:schemeClr val="dk1"/>
                          </a:solidFill>
                          <a:latin typeface="+mn-lt"/>
                        </a:rPr>
                        <a:t>£5,000</a:t>
                      </a:r>
                      <a:endParaRPr>
                        <a:solidFill>
                          <a:schemeClr val="dk1"/>
                        </a:solidFill>
                        <a:latin typeface="+mn-lt"/>
                      </a:endParaRPr>
                    </a:p>
                  </a:txBody>
                  <a:tcPr/>
                </a:tc>
                <a:extLst>
                  <a:ext uri="{0D108BD9-81ED-4DB2-BD59-A6C34878D82A}">
                    <a16:rowId xmlns:a16="http://schemas.microsoft.com/office/drawing/2014/main" val="7654420"/>
                  </a:ext>
                </a:extLst>
              </a:tr>
              <a:tr h="473495">
                <a:tc>
                  <a:txBody>
                    <a:bodyPr/>
                    <a:lstStyle/>
                    <a:p>
                      <a:pPr algn="ctr"/>
                      <a:r>
                        <a:rPr>
                          <a:solidFill>
                            <a:schemeClr val="dk1"/>
                          </a:solidFill>
                          <a:latin typeface="+mn-lt"/>
                        </a:rPr>
                        <a:t>Fridge/Counter</a:t>
                      </a:r>
                      <a:endParaRPr>
                        <a:solidFill>
                          <a:schemeClr val="dk1"/>
                        </a:solidFill>
                        <a:latin typeface="+mn-lt"/>
                      </a:endParaRPr>
                    </a:p>
                  </a:txBody>
                  <a:tcPr/>
                </a:tc>
                <a:tc>
                  <a:txBody>
                    <a:bodyPr/>
                    <a:lstStyle/>
                    <a:p>
                      <a:pPr algn="ctr"/>
                      <a:r>
                        <a:rPr>
                          <a:solidFill>
                            <a:schemeClr val="dk1"/>
                          </a:solidFill>
                          <a:latin typeface="+mn-lt"/>
                        </a:rPr>
                        <a:t>£1,500</a:t>
                      </a:r>
                      <a:endParaRPr>
                        <a:solidFill>
                          <a:schemeClr val="dk1"/>
                        </a:solidFill>
                        <a:latin typeface="+mn-lt"/>
                      </a:endParaRPr>
                    </a:p>
                  </a:txBody>
                  <a:tcPr/>
                </a:tc>
                <a:extLst>
                  <a:ext uri="{0D108BD9-81ED-4DB2-BD59-A6C34878D82A}">
                    <a16:rowId xmlns:a16="http://schemas.microsoft.com/office/drawing/2014/main" val="3406850978"/>
                  </a:ext>
                </a:extLst>
              </a:tr>
              <a:tr h="473495">
                <a:tc>
                  <a:txBody>
                    <a:bodyPr/>
                    <a:lstStyle/>
                    <a:p>
                      <a:pPr algn="ctr"/>
                      <a:r>
                        <a:rPr>
                          <a:solidFill>
                            <a:schemeClr val="dk1"/>
                          </a:solidFill>
                          <a:latin typeface="+mn-lt"/>
                        </a:rPr>
                        <a:t>Ingredients (500pizza)</a:t>
                      </a:r>
                      <a:endParaRPr>
                        <a:solidFill>
                          <a:schemeClr val="dk1"/>
                        </a:solidFill>
                        <a:latin typeface="+mn-lt"/>
                      </a:endParaRPr>
                    </a:p>
                  </a:txBody>
                  <a:tcPr/>
                </a:tc>
                <a:tc>
                  <a:txBody>
                    <a:bodyPr/>
                    <a:lstStyle/>
                    <a:p>
                      <a:pPr algn="ctr"/>
                      <a:r>
                        <a:rPr>
                          <a:solidFill>
                            <a:schemeClr val="dk1"/>
                          </a:solidFill>
                          <a:latin typeface="+mn-lt"/>
                        </a:rPr>
                        <a:t>£1,500</a:t>
                      </a:r>
                      <a:endParaRPr>
                        <a:solidFill>
                          <a:schemeClr val="dk1"/>
                        </a:solidFill>
                        <a:latin typeface="+mn-lt"/>
                      </a:endParaRPr>
                    </a:p>
                  </a:txBody>
                  <a:tcPr/>
                </a:tc>
                <a:extLst>
                  <a:ext uri="{0D108BD9-81ED-4DB2-BD59-A6C34878D82A}">
                    <a16:rowId xmlns:a16="http://schemas.microsoft.com/office/drawing/2014/main" val="3589443716"/>
                  </a:ext>
                </a:extLst>
              </a:tr>
              <a:tr h="473495">
                <a:tc>
                  <a:txBody>
                    <a:bodyPr/>
                    <a:lstStyle/>
                    <a:p>
                      <a:pPr algn="ctr"/>
                      <a:r>
                        <a:rPr>
                          <a:solidFill>
                            <a:schemeClr val="dk1"/>
                          </a:solidFill>
                          <a:latin typeface="+mn-lt"/>
                        </a:rPr>
                        <a:t>Marketing/Staff</a:t>
                      </a:r>
                      <a:endParaRPr>
                        <a:solidFill>
                          <a:schemeClr val="dk1"/>
                        </a:solidFill>
                        <a:latin typeface="+mn-lt"/>
                      </a:endParaRPr>
                    </a:p>
                  </a:txBody>
                  <a:tcPr/>
                </a:tc>
                <a:tc>
                  <a:txBody>
                    <a:bodyPr/>
                    <a:lstStyle/>
                    <a:p>
                      <a:pPr algn="ctr"/>
                      <a:r>
                        <a:rPr>
                          <a:solidFill>
                            <a:schemeClr val="dk1"/>
                          </a:solidFill>
                          <a:latin typeface="+mn-lt"/>
                        </a:rPr>
                        <a:t>£1,500</a:t>
                      </a:r>
                      <a:endParaRPr>
                        <a:solidFill>
                          <a:schemeClr val="dk1"/>
                        </a:solidFill>
                        <a:latin typeface="+mn-lt"/>
                      </a:endParaRPr>
                    </a:p>
                  </a:txBody>
                  <a:tcPr/>
                </a:tc>
                <a:extLst>
                  <a:ext uri="{0D108BD9-81ED-4DB2-BD59-A6C34878D82A}">
                    <a16:rowId xmlns:a16="http://schemas.microsoft.com/office/drawing/2014/main" val="1486179617"/>
                  </a:ext>
                </a:extLst>
              </a:tr>
            </a:tbl>
          </a:graphicData>
        </a:graphic>
      </p:graphicFrame>
      <p:sp>
        <p:nvSpPr>
          <p:cNvPr id="5" name="TextBox 4">
            <a:extLst>
              <a:ext uri="{FF2B5EF4-FFF2-40B4-BE49-F238E27FC236}">
                <a16:creationId xmlns:a16="http://schemas.microsoft.com/office/drawing/2014/main" id="{FA7D1F07-BAF5-9E41-AF88-08DD5B9C4C47}"/>
              </a:ext>
            </a:extLst>
          </p:cNvPr>
          <p:cNvSpPr txBox="1"/>
          <p:nvPr/>
        </p:nvSpPr>
        <p:spPr>
          <a:xfrm>
            <a:off x="2151998" y="1682394"/>
            <a:ext cx="6734658" cy="369326"/>
          </a:xfrm>
          <a:prstGeom prst="rect">
            <a:avLst/>
          </a:prstGeom>
          <a:noFill/>
        </p:spPr>
        <p:txBody>
          <a:bodyPr wrap="none" rtlCol="0">
            <a:spAutoFit/>
          </a:bodyPr>
          <a:lstStyle/>
          <a:p>
            <a:pPr/>
            <a:r>
              <a:rPr b="1"/>
              <a:t>Funding sources:</a:t>
            </a:r>
            <a:r>
              <a:rPr/>
              <a:t> Bank Loan: £15,000 + Personal Savings £10,000</a:t>
            </a:r>
            <a:endParaRPr/>
          </a:p>
        </p:txBody>
      </p:sp>
      <p:sp>
        <p:nvSpPr>
          <p:cNvPr id="6" name="TextBox 5">
            <a:extLst>
              <a:ext uri="{FF2B5EF4-FFF2-40B4-BE49-F238E27FC236}">
                <a16:creationId xmlns:a16="http://schemas.microsoft.com/office/drawing/2014/main" id="{845B2DB6-CBF8-5134-A4F1-C4F1E892A075}"/>
              </a:ext>
            </a:extLst>
          </p:cNvPr>
          <p:cNvSpPr txBox="1"/>
          <p:nvPr/>
        </p:nvSpPr>
        <p:spPr>
          <a:xfrm>
            <a:off x="1027388" y="5175605"/>
            <a:ext cx="10515600" cy="1200331"/>
          </a:xfrm>
          <a:prstGeom prst="rect">
            <a:avLst/>
          </a:prstGeom>
          <a:noFill/>
        </p:spPr>
        <p:txBody>
          <a:bodyPr wrap="square" rtlCol="0">
            <a:spAutoFit/>
          </a:bodyPr>
          <a:lstStyle/>
          <a:p>
            <a:pPr/>
            <a:r>
              <a:rPr/>
              <a:t>All startup expenses and working capital for the first three months until positive cash flow are covered by the £25,000 investment. 800 pizzas at an average price of £10 are expected to generate £8,000 in sales in the first month. Lean structures guarantee operational stability while optimising investor return(HSBC UK, 2025).</a:t>
            </a:r>
            <a:endParaRPr/>
          </a:p>
        </p:txBody>
      </p:sp>
    </p:spTree>
    <p:extLst>
      <p:ext uri="{BB962C8B-B14F-4D97-AF65-F5344CB8AC3E}">
        <p14:creationId xmlns:p14="http://schemas.microsoft.com/office/powerpoint/2010/main" val="2786922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04A01-05DF-0E75-B5CC-77D3CBDBE80E}"/>
              </a:ext>
            </a:extLst>
          </p:cNvPr>
          <p:cNvSpPr>
            <a:spLocks noGrp="1"/>
          </p:cNvSpPr>
          <p:nvPr>
            <p:ph type="title"/>
          </p:nvPr>
        </p:nvSpPr>
        <p:spPr/>
        <p:txBody>
          <a:bodyPr/>
          <a:lstStyle/>
          <a:p>
            <a:pPr/>
            <a:r>
              <a:rPr/>
              <a:t>References</a:t>
            </a:r>
            <a:endParaRPr/>
          </a:p>
        </p:txBody>
      </p:sp>
      <p:grpSp>
        <p:nvGrpSpPr>
          <p:cNvPr id="13310" name="Group 5"/>
          <p:cNvGrpSpPr/>
          <p:nvPr/>
        </p:nvGrpSpPr>
        <p:grpSpPr bwMode="auto">
          <a:xfrm rot="0">
            <a:off x="838204" y="1825618"/>
            <a:ext cx="10515600" cy="4351339"/>
            <a:chOff x="0" y="0"/>
            <a:chExt cx="10515600" cy="4351339"/>
          </a:xfrm>
        </p:grpSpPr>
        <p:sp>
          <p:nvSpPr>
            <p:cNvPr id="2053" name="Rectangle 5"/>
            <p:cNvSpPr>
              <a:spLocks noChangeArrowheads="1"/>
            </p:cNvSpPr>
            <p:nvPr/>
          </p:nvSpPr>
          <p:spPr bwMode="auto">
            <a:xfrm>
              <a:off x="0" y="162548"/>
              <a:ext cx="10515600" cy="954723"/>
            </a:xfrm>
            <a:prstGeom prst="roundRect">
              <a:avLst/>
            </a:prstGeom>
            <a:solidFill>
              <a:schemeClr val="accent1">
                <a:hueOff val="0"/>
                <a:satOff val="0"/>
                <a:lumOff val="0"/>
                <a:alphaOff val="0"/>
              </a:schemeClr>
            </a:solidFill>
            <a:ln w="19050">
              <a:solidFill>
                <a:schemeClr val="lt1">
                  <a:hueOff val="0"/>
                  <a:satOff val="0"/>
                  <a:lumOff val="0"/>
                  <a:alphaOff val="0"/>
                </a:schemeClr>
              </a:solidFill>
              <a:miter lim="800000"/>
              <a:headEnd/>
              <a:tailEnd/>
            </a:ln>
            <a:effectLst/>
          </p:spPr>
        </p:sp>
        <p:sp>
          <p:nvSpPr>
            <p:cNvPr id="2053" name="Rectangle 5"/>
            <p:cNvSpPr>
              <a:spLocks noChangeArrowheads="1"/>
            </p:cNvSpPr>
            <p:nvPr/>
          </p:nvSpPr>
          <p:spPr bwMode="auto">
            <a:xfrm>
              <a:off x="46601" y="209150"/>
              <a:ext cx="10422382" cy="861505"/>
            </a:xfrm>
            <a:prstGeom prst="rect">
              <a:avLst/>
            </a:prstGeom>
            <a:solidFill>
              <a:srgbClr val="000000">
                <a:alpha val="0"/>
              </a:srgbClr>
            </a:solidFill>
            <a:ln w="9525">
              <a:solidFill>
                <a:srgbClr val="000000">
                  <a:alpha val="0"/>
                </a:srgbClr>
              </a:solidFill>
              <a:miter lim="800000"/>
              <a:headEnd/>
              <a:tailEnd/>
            </a:ln>
            <a:effectLst/>
          </p:spPr>
          <p:txBody>
            <a:bodyPr anchor="ctr" wrap="square" vert="horz" lIns="91445" rIns="91445" tIns="91445" bIns="91445"/>
            <a:lstStyle/>
            <a:p>
              <a:pPr marL="0" indent="0">
                <a:lnSpc>
                  <a:spcPct val="90000"/>
                </a:lnSpc>
                <a:spcBef>
                  <a:spcPct val="0"/>
                </a:spcBef>
                <a:spcAft>
                  <a:spcPct val="35000"/>
                </a:spcAft>
                <a:buNone/>
              </a:pPr>
              <a:r>
                <a:rPr sz="2400">
                  <a:solidFill>
                    <a:srgbClr val="FFFFFF"/>
                  </a:solidFill>
                </a:rPr>
                <a:t>IBISWorld (2025) Pizza Delivery &amp; Takeaway in the UK. </a:t>
              </a:r>
              <a:r>
                <a:rPr sz="2400">
                  <a:solidFill>
                    <a:srgbClr val="FFFFFF"/>
                  </a:solidFill>
                  <a:hlinkClick action="pack://file%3a,,root,SECURE,tmp,.tmpint,7a6d033a-3a0c-4253-a1a5-37ca80c65e45.pptx/ppt/slideLayouts/slideLayout2.xml"/>
                </a:rPr>
                <a:t>www.ibisworld.com/united-kingdom/industry/pizza-delivery-takeaway/6144/</a:t>
              </a:r>
              <a:r>
                <a:rPr sz="2400">
                  <a:solidFill>
                    <a:srgbClr val="FFFFFF"/>
                  </a:solidFill>
                </a:rPr>
                <a:t> </a:t>
              </a:r>
              <a:endParaRPr sz="2400"/>
            </a:p>
          </p:txBody>
        </p:sp>
        <p:sp>
          <p:nvSpPr>
            <p:cNvPr id="2053" name="Rectangle 5"/>
            <p:cNvSpPr>
              <a:spLocks noChangeArrowheads="1"/>
            </p:cNvSpPr>
            <p:nvPr/>
          </p:nvSpPr>
          <p:spPr bwMode="auto">
            <a:xfrm>
              <a:off x="0" y="1186392"/>
              <a:ext cx="10515600" cy="954723"/>
            </a:xfrm>
            <a:prstGeom prst="roundRect">
              <a:avLst/>
            </a:prstGeom>
            <a:solidFill>
              <a:schemeClr val="accent1">
                <a:hueOff val="0"/>
                <a:satOff val="0"/>
                <a:lumOff val="0"/>
                <a:alphaOff val="0"/>
              </a:schemeClr>
            </a:solidFill>
            <a:ln w="19050">
              <a:solidFill>
                <a:schemeClr val="lt1">
                  <a:hueOff val="0"/>
                  <a:satOff val="0"/>
                  <a:lumOff val="0"/>
                  <a:alphaOff val="0"/>
                </a:schemeClr>
              </a:solidFill>
              <a:miter lim="800000"/>
              <a:headEnd/>
              <a:tailEnd/>
            </a:ln>
            <a:effectLst/>
          </p:spPr>
        </p:sp>
        <p:sp>
          <p:nvSpPr>
            <p:cNvPr id="2053" name="Rectangle 5"/>
            <p:cNvSpPr>
              <a:spLocks noChangeArrowheads="1"/>
            </p:cNvSpPr>
            <p:nvPr/>
          </p:nvSpPr>
          <p:spPr bwMode="auto">
            <a:xfrm>
              <a:off x="46601" y="1232994"/>
              <a:ext cx="10422382" cy="861505"/>
            </a:xfrm>
            <a:prstGeom prst="rect">
              <a:avLst/>
            </a:prstGeom>
            <a:solidFill>
              <a:srgbClr val="000000">
                <a:alpha val="0"/>
              </a:srgbClr>
            </a:solidFill>
            <a:ln w="9525">
              <a:solidFill>
                <a:srgbClr val="000000">
                  <a:alpha val="0"/>
                </a:srgbClr>
              </a:solidFill>
              <a:miter lim="800000"/>
              <a:headEnd/>
              <a:tailEnd/>
            </a:ln>
            <a:effectLst/>
          </p:spPr>
          <p:txBody>
            <a:bodyPr anchor="ctr" wrap="square" vert="horz" lIns="91445" rIns="91445" tIns="91445" bIns="91445"/>
            <a:lstStyle/>
            <a:p>
              <a:pPr marL="0" indent="0">
                <a:lnSpc>
                  <a:spcPct val="90000"/>
                </a:lnSpc>
                <a:spcBef>
                  <a:spcPct val="0"/>
                </a:spcBef>
                <a:spcAft>
                  <a:spcPct val="35000"/>
                </a:spcAft>
                <a:buNone/>
              </a:pPr>
              <a:r>
                <a:rPr sz="2400">
                  <a:solidFill>
                    <a:srgbClr val="FFFFFF"/>
                  </a:solidFill>
                </a:rPr>
                <a:t>Market Research Future (2026) UK Pizza Market Size, Growth, Demand, Trends 2035. </a:t>
              </a:r>
              <a:r>
                <a:rPr sz="2400">
                  <a:solidFill>
                    <a:srgbClr val="FFFFFF"/>
                  </a:solidFill>
                  <a:hlinkClick action="pack://file%3a,,root,SECURE,tmp,.tmpint,7a6d033a-3a0c-4253-a1a5-37ca80c65e45.pptx/ppt/diagrams/data1.xml"/>
                </a:rPr>
                <a:t>www.marketresearchfuture.com/reports/uk-pizza-market-47633</a:t>
              </a:r>
              <a:r>
                <a:rPr sz="2400">
                  <a:solidFill>
                    <a:srgbClr val="FFFFFF"/>
                  </a:solidFill>
                </a:rPr>
                <a:t> </a:t>
              </a:r>
              <a:endParaRPr sz="2400"/>
            </a:p>
          </p:txBody>
        </p:sp>
        <p:sp>
          <p:nvSpPr>
            <p:cNvPr id="2053" name="Rectangle 5"/>
            <p:cNvSpPr>
              <a:spLocks noChangeArrowheads="1"/>
            </p:cNvSpPr>
            <p:nvPr/>
          </p:nvSpPr>
          <p:spPr bwMode="auto">
            <a:xfrm>
              <a:off x="0" y="2210223"/>
              <a:ext cx="10515600" cy="954723"/>
            </a:xfrm>
            <a:prstGeom prst="roundRect">
              <a:avLst/>
            </a:prstGeom>
            <a:solidFill>
              <a:schemeClr val="accent1">
                <a:hueOff val="0"/>
                <a:satOff val="0"/>
                <a:lumOff val="0"/>
                <a:alphaOff val="0"/>
              </a:schemeClr>
            </a:solidFill>
            <a:ln w="19050">
              <a:solidFill>
                <a:schemeClr val="lt1">
                  <a:hueOff val="0"/>
                  <a:satOff val="0"/>
                  <a:lumOff val="0"/>
                  <a:alphaOff val="0"/>
                </a:schemeClr>
              </a:solidFill>
              <a:miter lim="800000"/>
              <a:headEnd/>
              <a:tailEnd/>
            </a:ln>
            <a:effectLst/>
          </p:spPr>
        </p:sp>
        <p:sp>
          <p:nvSpPr>
            <p:cNvPr id="2053" name="Rectangle 5"/>
            <p:cNvSpPr>
              <a:spLocks noChangeArrowheads="1"/>
            </p:cNvSpPr>
            <p:nvPr/>
          </p:nvSpPr>
          <p:spPr bwMode="auto">
            <a:xfrm>
              <a:off x="46601" y="2256838"/>
              <a:ext cx="10422382" cy="861505"/>
            </a:xfrm>
            <a:prstGeom prst="rect">
              <a:avLst/>
            </a:prstGeom>
            <a:solidFill>
              <a:srgbClr val="000000">
                <a:alpha val="0"/>
              </a:srgbClr>
            </a:solidFill>
            <a:ln w="9525">
              <a:solidFill>
                <a:srgbClr val="000000">
                  <a:alpha val="0"/>
                </a:srgbClr>
              </a:solidFill>
              <a:miter lim="800000"/>
              <a:headEnd/>
              <a:tailEnd/>
            </a:ln>
            <a:effectLst/>
          </p:spPr>
          <p:txBody>
            <a:bodyPr anchor="ctr" wrap="square" vert="horz" lIns="91445" rIns="91445" tIns="91445" bIns="91445"/>
            <a:lstStyle/>
            <a:p>
              <a:pPr marL="0" indent="0">
                <a:lnSpc>
                  <a:spcPct val="90000"/>
                </a:lnSpc>
                <a:spcBef>
                  <a:spcPct val="0"/>
                </a:spcBef>
                <a:spcAft>
                  <a:spcPct val="35000"/>
                </a:spcAft>
                <a:buNone/>
              </a:pPr>
              <a:r>
                <a:rPr sz="2400">
                  <a:solidFill>
                    <a:srgbClr val="FFFFFF"/>
                  </a:solidFill>
                </a:rPr>
                <a:t>HSBC UK (2025) Sole Trader Vs Limited Company. </a:t>
              </a:r>
              <a:r>
                <a:rPr sz="2400">
                  <a:solidFill>
                    <a:srgbClr val="FFFFFF"/>
                  </a:solidFill>
                  <a:hlinkClick action="pack://file%3a,,root,SECURE,tmp,.tmpint,7a6d033a-3a0c-4253-a1a5-37ca80c65e45.pptx/ppt/diagrams/layout1.xml"/>
                </a:rPr>
                <a:t>www.business.hsbc.uk/en-gb/insights/starting-a-business/sole-trader-vs-limited-company</a:t>
              </a:r>
              <a:r>
                <a:rPr sz="2400">
                  <a:solidFill>
                    <a:srgbClr val="FFFFFF"/>
                  </a:solidFill>
                </a:rPr>
                <a:t> </a:t>
              </a:r>
              <a:endParaRPr sz="2400"/>
            </a:p>
          </p:txBody>
        </p:sp>
        <p:sp>
          <p:nvSpPr>
            <p:cNvPr id="2053" name="Rectangle 5"/>
            <p:cNvSpPr>
              <a:spLocks noChangeArrowheads="1"/>
            </p:cNvSpPr>
            <p:nvPr/>
          </p:nvSpPr>
          <p:spPr bwMode="auto">
            <a:xfrm>
              <a:off x="0" y="3234067"/>
              <a:ext cx="10515600" cy="954723"/>
            </a:xfrm>
            <a:prstGeom prst="roundRect">
              <a:avLst/>
            </a:prstGeom>
            <a:solidFill>
              <a:schemeClr val="accent1">
                <a:hueOff val="0"/>
                <a:satOff val="0"/>
                <a:lumOff val="0"/>
                <a:alphaOff val="0"/>
              </a:schemeClr>
            </a:solidFill>
            <a:ln w="19050">
              <a:solidFill>
                <a:schemeClr val="lt1">
                  <a:hueOff val="0"/>
                  <a:satOff val="0"/>
                  <a:lumOff val="0"/>
                  <a:alphaOff val="0"/>
                </a:schemeClr>
              </a:solidFill>
              <a:miter lim="800000"/>
              <a:headEnd/>
              <a:tailEnd/>
            </a:ln>
            <a:effectLst/>
          </p:spPr>
        </p:sp>
        <p:sp>
          <p:nvSpPr>
            <p:cNvPr id="2053" name="Rectangle 5"/>
            <p:cNvSpPr>
              <a:spLocks noChangeArrowheads="1"/>
            </p:cNvSpPr>
            <p:nvPr/>
          </p:nvSpPr>
          <p:spPr bwMode="auto">
            <a:xfrm>
              <a:off x="46601" y="3280669"/>
              <a:ext cx="10422382" cy="861505"/>
            </a:xfrm>
            <a:prstGeom prst="rect">
              <a:avLst/>
            </a:prstGeom>
            <a:solidFill>
              <a:srgbClr val="000000">
                <a:alpha val="0"/>
              </a:srgbClr>
            </a:solidFill>
            <a:ln w="9525">
              <a:solidFill>
                <a:srgbClr val="000000">
                  <a:alpha val="0"/>
                </a:srgbClr>
              </a:solidFill>
              <a:miter lim="800000"/>
              <a:headEnd/>
              <a:tailEnd/>
            </a:ln>
            <a:effectLst/>
          </p:spPr>
          <p:txBody>
            <a:bodyPr anchor="ctr" wrap="square" vert="horz" lIns="91445" rIns="91445" tIns="91445" bIns="91445"/>
            <a:lstStyle/>
            <a:p>
              <a:pPr marL="0" indent="0">
                <a:lnSpc>
                  <a:spcPct val="90000"/>
                </a:lnSpc>
                <a:spcBef>
                  <a:spcPct val="0"/>
                </a:spcBef>
                <a:spcAft>
                  <a:spcPct val="35000"/>
                </a:spcAft>
                <a:buNone/>
              </a:pPr>
              <a:r>
                <a:rPr sz="2400">
                  <a:solidFill>
                    <a:srgbClr val="FFFFFF"/>
                  </a:solidFill>
                </a:rPr>
                <a:t>Evolve Relocation (2024) Cost of Pizza Shop Fit-Out. evolve-relocation.co.uk/office-fit-out/cost-of-pizza</a:t>
              </a:r>
              <a:endParaRPr sz="2400"/>
            </a:p>
          </p:txBody>
        </p:sp>
      </p:grpSp>
    </p:spTree>
    <p:extLst>
      <p:ext uri="{BB962C8B-B14F-4D97-AF65-F5344CB8AC3E}">
        <p14:creationId xmlns:p14="http://schemas.microsoft.com/office/powerpoint/2010/main" val="42186050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149</TotalTime>
  <Words>547</Words>
  <PresentationFormat>Widescreen</PresentationFormat>
  <Paragraphs>46</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Calibri</vt:lpstr>
      <vt:lpstr>Office Theme</vt:lpstr>
      <vt:lpstr>My Pizza Business Startup</vt:lpstr>
      <vt:lpstr>Business Overview</vt:lpstr>
      <vt:lpstr> PESTEL Factors</vt:lpstr>
      <vt:lpstr>Marketing Strategies</vt:lpstr>
      <vt:lpstr>Funding Requirements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2026-03-04T14:38:18Z</dcterms:created>
  <dcterms:modified xsi:type="dcterms:W3CDTF">2026-03-15T20:07:11Z</dcterms:modified>
</cp:coreProperties>
</file>