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94"/>
  </p:notesMasterIdLst>
  <p:sldIdLst>
    <p:sldId id="266" r:id="rId26"/>
    <p:sldId id="271" r:id="rId27"/>
    <p:sldId id="272" r:id="rId28"/>
    <p:sldId id="321" r:id="rId29"/>
    <p:sldId id="273" r:id="rId30"/>
    <p:sldId id="274" r:id="rId31"/>
    <p:sldId id="332" r:id="rId32"/>
    <p:sldId id="323" r:id="rId33"/>
    <p:sldId id="322" r:id="rId34"/>
    <p:sldId id="275" r:id="rId35"/>
    <p:sldId id="324" r:id="rId36"/>
    <p:sldId id="325" r:id="rId37"/>
    <p:sldId id="329" r:id="rId38"/>
    <p:sldId id="283" r:id="rId39"/>
    <p:sldId id="326" r:id="rId40"/>
    <p:sldId id="327" r:id="rId41"/>
    <p:sldId id="330" r:id="rId42"/>
    <p:sldId id="328" r:id="rId43"/>
    <p:sldId id="279" r:id="rId44"/>
    <p:sldId id="284" r:id="rId45"/>
    <p:sldId id="331" r:id="rId46"/>
    <p:sldId id="277" r:id="rId47"/>
    <p:sldId id="285" r:id="rId48"/>
    <p:sldId id="340" r:id="rId49"/>
    <p:sldId id="341" r:id="rId50"/>
    <p:sldId id="342" r:id="rId51"/>
    <p:sldId id="344" r:id="rId52"/>
    <p:sldId id="343" r:id="rId53"/>
    <p:sldId id="346" r:id="rId54"/>
    <p:sldId id="347" r:id="rId55"/>
    <p:sldId id="333" r:id="rId56"/>
    <p:sldId id="334" r:id="rId57"/>
    <p:sldId id="335" r:id="rId58"/>
    <p:sldId id="338" r:id="rId59"/>
    <p:sldId id="339" r:id="rId60"/>
    <p:sldId id="337" r:id="rId61"/>
    <p:sldId id="345" r:id="rId62"/>
    <p:sldId id="348" r:id="rId63"/>
    <p:sldId id="349" r:id="rId64"/>
    <p:sldId id="350" r:id="rId65"/>
    <p:sldId id="282" r:id="rId66"/>
    <p:sldId id="352" r:id="rId67"/>
    <p:sldId id="353" r:id="rId68"/>
    <p:sldId id="354" r:id="rId69"/>
    <p:sldId id="375" r:id="rId70"/>
    <p:sldId id="355" r:id="rId71"/>
    <p:sldId id="356" r:id="rId72"/>
    <p:sldId id="357" r:id="rId73"/>
    <p:sldId id="358" r:id="rId74"/>
    <p:sldId id="359" r:id="rId75"/>
    <p:sldId id="360" r:id="rId76"/>
    <p:sldId id="361" r:id="rId77"/>
    <p:sldId id="362" r:id="rId78"/>
    <p:sldId id="363" r:id="rId79"/>
    <p:sldId id="364" r:id="rId80"/>
    <p:sldId id="366" r:id="rId81"/>
    <p:sldId id="365" r:id="rId82"/>
    <p:sldId id="367" r:id="rId83"/>
    <p:sldId id="368" r:id="rId84"/>
    <p:sldId id="377" r:id="rId85"/>
    <p:sldId id="369" r:id="rId86"/>
    <p:sldId id="370" r:id="rId87"/>
    <p:sldId id="371" r:id="rId88"/>
    <p:sldId id="372" r:id="rId89"/>
    <p:sldId id="373" r:id="rId90"/>
    <p:sldId id="376" r:id="rId91"/>
    <p:sldId id="374" r:id="rId92"/>
    <p:sldId id="351" r:id="rId9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5A95B6-CA87-4562-88D4-4F9838B0C1C7}" v="2" dt="2025-12-02T15:11:09.8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12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slide" Target="slides/slide59.xml"/><Relationship Id="rId89" Type="http://schemas.openxmlformats.org/officeDocument/2006/relationships/slide" Target="slides/slide64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65.xml"/><Relationship Id="rId95" Type="http://schemas.openxmlformats.org/officeDocument/2006/relationships/presProps" Target="presProps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80" Type="http://schemas.openxmlformats.org/officeDocument/2006/relationships/slide" Target="slides/slide55.xml"/><Relationship Id="rId85" Type="http://schemas.openxmlformats.org/officeDocument/2006/relationships/slide" Target="slides/slide60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slide" Target="slides/slide58.xml"/><Relationship Id="rId88" Type="http://schemas.openxmlformats.org/officeDocument/2006/relationships/slide" Target="slides/slide63.xml"/><Relationship Id="rId91" Type="http://schemas.openxmlformats.org/officeDocument/2006/relationships/slide" Target="slides/slide66.xml"/><Relationship Id="rId9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slide" Target="slides/slide56.xml"/><Relationship Id="rId86" Type="http://schemas.openxmlformats.org/officeDocument/2006/relationships/slide" Target="slides/slide61.xml"/><Relationship Id="rId94" Type="http://schemas.openxmlformats.org/officeDocument/2006/relationships/notesMaster" Target="notesMasters/notesMaster1.xml"/><Relationship Id="rId9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97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92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87" Type="http://schemas.openxmlformats.org/officeDocument/2006/relationships/slide" Target="slides/slide62.xml"/><Relationship Id="rId61" Type="http://schemas.openxmlformats.org/officeDocument/2006/relationships/slide" Target="slides/slide36.xml"/><Relationship Id="rId82" Type="http://schemas.openxmlformats.org/officeDocument/2006/relationships/slide" Target="slides/slide57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56" Type="http://schemas.openxmlformats.org/officeDocument/2006/relationships/slide" Target="slides/slide31.xml"/><Relationship Id="rId77" Type="http://schemas.openxmlformats.org/officeDocument/2006/relationships/slide" Target="slides/slide52.xml"/><Relationship Id="rId100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93" Type="http://schemas.openxmlformats.org/officeDocument/2006/relationships/slide" Target="slides/slide68.xml"/><Relationship Id="rId98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modSld">
      <pc:chgData name="Mark Huntly" userId="2f894ec6-1403-4f17-b28b-5f1f7519461e" providerId="ADAL" clId="{28B19D55-2B64-4018-8539-1453B0FDE5DC}" dt="2025-12-02T15:12:30.656" v="33" actId="1076"/>
      <pc:docMkLst>
        <pc:docMk/>
      </pc:docMkLst>
      <pc:sldChg chg="addSp modSp mod">
        <pc:chgData name="Mark Huntly" userId="2f894ec6-1403-4f17-b28b-5f1f7519461e" providerId="ADAL" clId="{28B19D55-2B64-4018-8539-1453B0FDE5DC}" dt="2025-12-02T15:12:30.656" v="33" actId="1076"/>
        <pc:sldMkLst>
          <pc:docMk/>
          <pc:sldMk cId="3476734372" sldId="273"/>
        </pc:sldMkLst>
        <pc:spChg chg="add mod">
          <ac:chgData name="Mark Huntly" userId="2f894ec6-1403-4f17-b28b-5f1f7519461e" providerId="ADAL" clId="{28B19D55-2B64-4018-8539-1453B0FDE5DC}" dt="2025-12-02T15:12:30.656" v="33" actId="1076"/>
          <ac:spMkLst>
            <pc:docMk/>
            <pc:sldMk cId="3476734372" sldId="273"/>
            <ac:spMk id="3" creationId="{B40F07E7-8842-ABA1-3FC3-9BE0B5FE6E8D}"/>
          </ac:spMkLst>
        </pc:spChg>
        <pc:spChg chg="add mod">
          <ac:chgData name="Mark Huntly" userId="2f894ec6-1403-4f17-b28b-5f1f7519461e" providerId="ADAL" clId="{28B19D55-2B64-4018-8539-1453B0FDE5DC}" dt="2025-12-02T15:11:58.757" v="29" actId="1076"/>
          <ac:spMkLst>
            <pc:docMk/>
            <pc:sldMk cId="3476734372" sldId="273"/>
            <ac:spMk id="4" creationId="{36D122CE-7C98-4460-4BE1-54C327D7E4C7}"/>
          </ac:spMkLst>
        </pc:spChg>
        <pc:picChg chg="mod">
          <ac:chgData name="Mark Huntly" userId="2f894ec6-1403-4f17-b28b-5f1f7519461e" providerId="ADAL" clId="{28B19D55-2B64-4018-8539-1453B0FDE5DC}" dt="2025-12-02T15:10:57.489" v="3" actId="1076"/>
          <ac:picMkLst>
            <pc:docMk/>
            <pc:sldMk cId="3476734372" sldId="273"/>
            <ac:picMk id="2" creationId="{5D48ABF0-4EE6-40E2-3326-CA77CEE99253}"/>
          </ac:picMkLst>
        </pc:picChg>
      </pc:sldChg>
      <pc:sldChg chg="modSp mod">
        <pc:chgData name="Mark Huntly" userId="2f894ec6-1403-4f17-b28b-5f1f7519461e" providerId="ADAL" clId="{28B19D55-2B64-4018-8539-1453B0FDE5DC}" dt="2025-12-02T15:10:52.795" v="1" actId="27636"/>
        <pc:sldMkLst>
          <pc:docMk/>
          <pc:sldMk cId="1789492873" sldId="344"/>
        </pc:sldMkLst>
        <pc:spChg chg="mod">
          <ac:chgData name="Mark Huntly" userId="2f894ec6-1403-4f17-b28b-5f1f7519461e" providerId="ADAL" clId="{28B19D55-2B64-4018-8539-1453B0FDE5DC}" dt="2025-12-02T15:10:52.795" v="1" actId="27636"/>
          <ac:spMkLst>
            <pc:docMk/>
            <pc:sldMk cId="1789492873" sldId="344"/>
            <ac:spMk id="3" creationId="{935DF6EC-9043-F9DF-A196-C0B9373CE71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7ED7D-B926-9A45-1036-3E8BC4D01D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7BD7A3-53E4-8D90-DEB6-1FDE0DF57B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06D47E-654C-B85A-69AA-08E274DE25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DE182-9996-F1FD-407B-00BD4C686E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3091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D8242A-0DF3-E79E-F8E9-988CF9C6F6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6FC3B2-FABB-A0C8-E932-76535B091B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68BE4B-BB49-D886-C803-3FED56B2FE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08482-9F85-A317-9812-57882CBEEC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523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7823E-6E54-05D9-0C8A-0F65D2941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FCC2A4-DE8D-3974-C786-4944FF6999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FF1829-EF96-F2B6-C349-BB81664094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031DE3-5C82-B846-B684-91639C9212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2466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B9E7C2-A156-DA4C-7134-49E08D1F8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CB37D2-D076-3509-2F27-F88603CD10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580DF3-712D-481B-0663-96AD5F4A9A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D62E60-6859-3932-F15D-9325FCF30E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435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2D1DAF-544C-8E26-5871-7490477EAC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CD09F9-B0D0-3431-1BDE-ADC0FB3F95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1FCA96-29DD-B77A-C140-51AD6CA930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191EEA-43C0-E6D8-42DF-586CF9B871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863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C4760-46D2-1344-1C0B-D903B2970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43F98A-2D77-D70D-FCBE-948D9FEDB3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6BCE67-3F37-157D-CC5A-3C208D4DF7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C0835-AFE0-0D6C-2FF5-774A7BF85F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3107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8830B8-9B94-13B6-B0AC-07573E32D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68AA92-10CE-7C8A-54C5-3E66A6A616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8EFE24-BE74-A00A-8710-D5E0AEAFF9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8EF314-6D9F-9C6E-FC0E-E61B217DA9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010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F3911A-AF4A-8F0D-375E-6483CF22D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6F18F0-7C85-44C0-E29C-544F1899E4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BB4143-422B-A1E9-A856-A6DF13415B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90E628-CD0B-EF0B-1BCD-D38B810208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709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5F756-5207-C892-060E-5279C801A3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105559-7C7E-B14C-72DD-77A0F5EC67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B50275-5057-B8D7-DF1B-52C8A297F1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3FE4A-FFB0-C01F-1074-76EDC71335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1582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67E1AD-BA55-D737-8C49-854F06E83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0E2F9D-48D0-17F9-562B-D39E92616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D5AD65-DAEE-6254-68A2-6BF738796F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83901E-FE40-2411-C33C-B873ED4A61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152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78BD66-C512-4D60-54BC-CEBDDC893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D9CC1C-7F65-A626-B89D-9C60D1D8FF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5AAAF5-E11F-E26D-2212-DC58D9A2A4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CFFDD-12C4-2C5A-947B-D5CFD99834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9143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F791D-1441-E73B-C1EE-99D384165E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E2FC8F-A8FD-89BF-5CD6-5A44986073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B5568F-56C1-97D4-5083-E9CA9E61BF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6B88CC-35F5-6CBC-E8E7-30F17F262A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1559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45FC0-9E75-1D5B-0DF9-5621F5062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E6BF39-2576-2E23-1C99-600FE36B5D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F7ED4D-823B-780C-403E-45B15DF6AF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3C3C77-A2FE-0B30-26E0-C965DF37B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5557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EBEB4-5E0E-2A52-C840-0FF27BCD24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16360E-0499-E831-3B8E-32AE0BDD5A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A4F0EA-35AD-3ACE-A467-5005572EE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52A8F-077D-5D77-D112-FFB36EA750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8022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24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8447A-90C3-B93B-7988-5F36B4078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2FE1A-7BC1-D0A1-6920-2AA696826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8BBC2E-4766-B5DF-2CA9-182CA9118F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30E70-2276-01C8-F6D5-9F230E4AE8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8052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05854B-6521-65ED-7D7E-E2DD6A19B5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54DF72-6E2C-0D60-3348-6EA37ED1C0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CA5AE6-0A82-8B69-894D-74077400F4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BE8C3C-09E7-2E66-F10A-8082588CD1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076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543553-8D29-10B1-5BD5-516271FC2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B33959-33EB-A1BA-9133-64D879357B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546A10-1B5A-80D0-A358-8D93CBB81B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1008A5-DD67-AD73-06D4-39B45863B4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58824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9A462-5707-016E-7478-AC340EDBF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AD59FD-15A3-347A-BCFA-B28B24C4F2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871CC1-9DD0-AE13-037E-304FDFCCD6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3CAF99-2C83-E47F-DF08-CF8B9A89CA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15436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9FF294-68F5-FFA0-9AC8-32A526A76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6D0373-7012-5BFE-FDC0-0F3AE7E9D5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A8DBBF-000A-10E1-FE8F-4465E8862D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2A247A-1F3D-7F13-1DF9-3EE1639BCF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50988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25039-4E32-B890-C52B-BE4A0B590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DBBCD5-37B3-2F26-F08E-E848FB85FB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104AD9-A711-C1E5-2DE3-FA169FC560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2AE468-0F23-9722-0736-120D169D25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6001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585D8C-D88B-C8E4-A0AA-B6594B3AA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DFB6E7-0374-1F2A-DD40-D8EAF2AC8C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45FF04-57D2-B058-C7BC-C6B432F751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E51553-99E4-850D-C136-C5DBF15556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6282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36CDC0-4040-74E6-B11F-59C7637AA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4E5B09-FBE4-EC0E-D935-A987967BF2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B6E8DE-C21E-5C1E-7273-F56AB916F4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835FEA-BD07-DFB9-810B-88EF0237AF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0724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B2BBFC-9E92-031C-EEBF-D1FEA8F021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74A042-38B8-8A87-0693-A6CD4A886C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3ADB5E-E0F2-7034-F3B1-0C1A860F40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2D1CE1-A224-0219-F04F-46161EF944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05927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92E94-48F4-6615-A166-EDC6C7098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F17120-A7CC-5B6B-1414-AA2247C0DE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C4410C-D0B7-8142-AFF2-61EF27D98F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CCF4FA-6199-F4FA-BF92-021DD127D3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40790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C97F1-20A4-20A1-6DA2-4278C05D4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9DC6FD-1DFD-683F-DFDE-9F6CC1DF29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63E5E6-60F3-C629-5219-3804B70303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6C93CC-986C-412F-97AD-5ED0B60458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0444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25E36-AA36-6664-5CAF-4FCAD74F4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9E92FB-9701-B293-363D-AACAAA34D6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960C40-4229-EE51-4D6E-83F1634102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A29940-0364-A64F-31C1-F8B2B19270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07103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F531C-106E-2952-868D-73738A4E8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EE16C6-6AA2-B677-4772-B77539EA6E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28006D-4F4C-6C3B-AA7E-40CD013D53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1DFBDE-43BB-A19E-A47A-1596586BCE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7121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78706D-7CEA-FB08-C2E2-BC42FE4FAE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A22938-848F-773F-AE2E-90E71A616E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0AF594-A6EF-B9AF-AB67-4A86A8819F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15B36A-002E-F767-FAF9-FDEBAADFC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81440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86F02A-11C0-274E-1464-F8A30A1B97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26C8E0-BAF4-AFDE-A2A8-68EB632DEC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BB2003-B95F-41A8-A705-75751A2CF5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C8A27E-3A82-2984-F326-E137074E9B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77313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E6CD4-357D-52CE-1D9F-64EEB023E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C64202-3879-CD1F-4C2C-8B4F08B799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280625-E01D-4206-0A10-205F83FE60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0A6CC4-BBCA-176C-F22C-38602446CC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61396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EC87AF-D987-92BD-7684-DA4FF673C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5AA20C-AFCC-6FBF-4D70-9E1B13C888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D8D835-49E3-6CFE-215C-F9F4A4E61B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81357C-3BEB-B07D-277D-9666518189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23847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65EF3D-4A7E-1DA3-21A3-3F7971083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36666E-F282-5834-8D66-F642291968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5E078D-EF41-D424-F2B4-91502CA8F8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61B16E-C401-E1D9-A922-461377106B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81834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7C1DF-687A-6E0B-395C-D2204E40F7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759C66-2763-6586-7CFC-96D7F56184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B7AB5C-DC1D-FB8E-F1F6-63397FD342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9F3716-A243-29AD-3ACB-0A705FA153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02164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BD17B2-36BD-ECF6-9617-64354F13CC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C0804E-CA6E-D6CE-8D32-B8EF5FF9BA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F7AF6B-0FBB-54AE-2035-D9FA4B6875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A928E-C5E6-23C5-6ED6-8A742AE756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01524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AB369E-5460-5BED-F0BF-5004B5657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36651C-4B4C-54D6-AD1F-DBD4279145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E12059-9E30-0C12-F5F9-52F60AF7D6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DB4799-FD7A-ABFC-6372-F7FA11C4C5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9079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47045-88E4-28DF-0E4C-0F22777F8B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4607AC-9D76-E9B4-1439-412A79032B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298C1B-0281-98FD-DB3D-6BE0B96216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F6BA29-064C-AA0C-8B00-D68064F733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94815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A603AD-A883-AC9D-D778-77A3E1D7C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D473B3-7594-FE60-C877-45F65F4D88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8282C-305A-6A3A-6D87-9BBF5E4C8F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BE20C-BAE4-56FA-896E-EBC29CB358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36740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D0B20F-0319-E0C3-91C4-7831E8682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8F019A-02CD-A7A0-694E-41707B095B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6987AA-4840-EEE4-E556-F3C53FBC5A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52E846-991B-4B8E-5805-EF495C8732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69968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92E38D-14EC-3BA2-09F5-7659D96D2F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4E7CA6-A813-20B8-241B-BCD4C96FBB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DCC568-EE80-2422-D2CA-EBE478EE93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366063-EDE3-D779-D05E-9386A3B181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87396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2B3B1-4AC0-83F4-BF30-83603C7D92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906B42-1EB3-BFA6-75E1-1B9EDC1FA0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AF1127-F732-DC27-1969-33CF4AC2B4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E0FC37-89A5-90A5-1D4E-9D9CC03073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75010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40D719-00C7-9872-9096-3336A4E52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03FB0D-6BB6-F28E-F49B-35446FD86A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654BBD-4FE1-92FC-FC3D-4FC9AAA63B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D55B1A-7AD2-D0DB-7BD6-A354E88CBD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82863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35F7D-5899-7672-CF61-B5CB1215B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BA44DE-0B62-B8B4-8A91-0735FD3B7A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C1EFA4-73AB-52B8-B2B2-14B667E77E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EC20CC-3021-5854-5F02-4C1B163270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14850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208422-BD9C-875C-E5C5-C15691DBF0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ADB01E-49A3-59CE-7056-D35D02F547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AB60FB-590D-6EFF-1C16-072F40ABED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42AD84-6027-B622-B056-1FE08FAE68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26870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258EFB-B2BF-EED6-0844-3A88FC73A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2D97D9-BA04-E4B2-C9FC-F0D47F5421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D48CE6-B76C-2EC9-766E-76D9F4DC33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7163C5-F258-8B6A-84E2-4492653085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1129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5527E-E421-A555-2294-17A6F25B0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F5A553-A3FE-0D6D-8ACF-227079BF0F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EF2430-3514-423E-891F-DC9E961EB1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940AC-5C41-A0C0-E50F-9E2A954282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67651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535BB-B18A-95DD-50C9-DF6B09683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060D65-F002-B129-51C2-1F1549E80E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1B6429-5241-46C6-6B89-67409679E0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ED6DC7-2AB1-9FC1-BF25-135223BD72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602666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614242-77CD-619C-AE2D-21DC229DFE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7177BE-E569-1F9E-56A7-23320EBCE4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07560C-F93B-80D6-0EFF-4CC78C8913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445D06-A8DF-F7AB-466B-7E3B360F65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954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56598-2953-3403-E641-5EC7ABF88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D4295E-29C9-0247-5F8F-184E174E2D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490913-B296-2759-BD8A-0D11BF5865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CE9DD7-3A90-9356-DE38-B171A0BEAB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13550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26041-48A5-8BE6-3E05-19F2F800CE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364C8B-4345-7DD0-BB92-1A9BEB22FD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90AB8A-A157-3A49-B69B-52CFAF3884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7D9416-3A79-B8E2-D99C-4010EB345D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576859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E6523-F7A6-8080-1347-7B5F1E56D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AE36B4-DC1D-DE0D-110B-B15A40A9D3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88196C-6CED-948F-8531-0618598262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3190B5-5C55-CF1F-4A84-5D79A73F79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82305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3373E5-3695-1617-9609-908824C36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A13DA6-DAFD-54C1-7BF2-1A67280DF1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8FF20A-AA57-C66B-D948-ACFDA49104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If our test returns a significant f-statistic, we may need to run a post hoc test to tell us exactly which groups differ in means.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186DC3-81D3-29C3-5C09-2BEB940655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55149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4B5A3B-A6BC-0308-8AD0-E47CEEB98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C751B8-935F-5995-3A0A-87B23952B4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E662F1-AE0E-CA93-D7C7-66A41A989B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88CE67-0B12-1BF4-571A-EC7A6F9094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526087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76607B-2F89-88B4-9DDA-EFB674792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3F3CE6-B3C5-99FE-D1A9-6C99C9A876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7DEDBD-23FB-9127-BD03-7739464E39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29D663-196A-7700-95FD-4E11158927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60332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17D53-C58D-2275-C988-B93E84967B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DDAC3B-C1EA-D052-B8A9-CD452B4DFA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BA950B-2272-71CE-788B-FA87740DA0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7CF9C-8AA3-392A-1E8E-DE4CBCCBC5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34298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C03DFB-5F24-9B15-DC8A-F2C4A40DE3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3C8EFE-8F0E-0EED-627C-4D30DA94E2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DC37E3-604B-B4B8-2607-E4C0FC8632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B7FB4-6A25-95E3-BD42-C7876200E5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179602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813F31-FCCD-C7B6-BD3F-D2B8B1F00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5CF78B-347E-E80A-134B-983727E7B2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52A3EB-19E2-9212-CAE8-89E1829FDD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BA5D3-352B-74BA-DE06-3C90590023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297485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D9CA92-E5FF-B8E9-5A96-004EECEE9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563490-009B-4768-D38E-56DD06AF20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7C013A-6758-9F23-A05F-C661549C8B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56553F-CC4D-5E22-18E8-F26E57DCDB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73823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35562-A110-840A-184A-F9E2B1ABA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CC4BF6-4E05-B720-B9D9-BB6B6741EA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6CF4A3-7DD7-130C-2F16-914DC07053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B716B-1380-0A2D-593A-86082865EE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535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0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0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0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0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0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0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0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0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The t - Test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sz="3200" dirty="0"/>
              <a:t>The t test for Independent Samples</a:t>
            </a:r>
          </a:p>
          <a:p>
            <a:r>
              <a:rPr lang="en-US" sz="3200" dirty="0"/>
              <a:t>The Critical value of t : </a:t>
            </a:r>
            <a:r>
              <a:rPr lang="en-US" sz="3200" b="1" i="1" dirty="0"/>
              <a:t>t</a:t>
            </a:r>
            <a:r>
              <a:rPr lang="en-US" sz="3200" b="1" i="1" baseline="-25000" dirty="0"/>
              <a:t>crit</a:t>
            </a:r>
          </a:p>
          <a:p>
            <a:r>
              <a:rPr lang="en-US" sz="3200" dirty="0"/>
              <a:t>Requirements for using the t test for independent samples</a:t>
            </a:r>
          </a:p>
          <a:p>
            <a:r>
              <a:rPr lang="en-US" sz="3200" dirty="0"/>
              <a:t>The t test for dependent (matched) samples</a:t>
            </a:r>
          </a:p>
          <a:p>
            <a:r>
              <a:rPr lang="en-US" sz="3200" dirty="0"/>
              <a:t>Directional vs Non-directional tests</a:t>
            </a:r>
          </a:p>
          <a:p>
            <a:r>
              <a:rPr lang="en-US" sz="3200" dirty="0"/>
              <a:t>What the t test does (allowing comparison between the means)</a:t>
            </a:r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The t-test, also known as the Student’s t-test, is a statistical test.</a:t>
            </a:r>
          </a:p>
          <a:p>
            <a:endParaRPr lang="en-US" sz="2400" dirty="0"/>
          </a:p>
          <a:p>
            <a:pPr lvl="1"/>
            <a:r>
              <a:rPr lang="en-US" sz="2800" dirty="0"/>
              <a:t>Came about in 1908, invented by William Sealy </a:t>
            </a:r>
            <a:r>
              <a:rPr lang="en-US" sz="2800" dirty="0" err="1"/>
              <a:t>Gosset</a:t>
            </a:r>
            <a:r>
              <a:rPr lang="en-US" sz="2800" dirty="0"/>
              <a:t>, a chemist working for Arthur Guinness Son and Company, who published under the name Student.</a:t>
            </a:r>
          </a:p>
          <a:p>
            <a:pPr lvl="1"/>
            <a:r>
              <a:rPr lang="en-US" sz="2800" dirty="0"/>
              <a:t>He found that existing statistical techniques that used large samples were not useful for the small sample sizes he worked with for quality control.</a:t>
            </a:r>
          </a:p>
          <a:p>
            <a:pPr lvl="1"/>
            <a:r>
              <a:rPr lang="en-US" sz="2800" dirty="0" err="1"/>
              <a:t>Gosset</a:t>
            </a:r>
            <a:r>
              <a:rPr lang="en-US" sz="2800" dirty="0"/>
              <a:t> discovered the t distribution, a family of curves in which the degrees of freedom specifies the particular curve.</a:t>
            </a:r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9A4FC-0EB7-6470-160D-8B8A076B04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FB41A02-DE26-035A-F168-32492BA81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518CED-D847-2060-1ED9-48E3708C3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9332536" cy="4100511"/>
          </a:xfrm>
        </p:spPr>
        <p:txBody>
          <a:bodyPr>
            <a:normAutofit/>
          </a:bodyPr>
          <a:lstStyle/>
          <a:p>
            <a:r>
              <a:rPr lang="en-US" sz="3200" dirty="0"/>
              <a:t>The t-test, also known as the Student’s t-test, is a statistical test.</a:t>
            </a:r>
          </a:p>
          <a:p>
            <a:endParaRPr lang="en-US" sz="2400" dirty="0"/>
          </a:p>
          <a:p>
            <a:pPr lvl="1"/>
            <a:r>
              <a:rPr lang="en-US" sz="2800" dirty="0"/>
              <a:t>It is often used to test hypotheses.</a:t>
            </a:r>
          </a:p>
          <a:p>
            <a:pPr lvl="1"/>
            <a:r>
              <a:rPr lang="en-US" sz="2800" dirty="0"/>
              <a:t>It determines whether a process or treatment actually infers an effect on the population of interest.</a:t>
            </a:r>
          </a:p>
          <a:p>
            <a:pPr lvl="2"/>
            <a:r>
              <a:rPr lang="en-US" sz="2800" dirty="0"/>
              <a:t>Testing whether two groups are different from one another.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0E3362-17EC-ECC7-2627-A2B14B1E5B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4462" y="1325018"/>
            <a:ext cx="3052763" cy="37554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17DD39-867A-4AFB-2D3F-99B42F7F5EAD}"/>
              </a:ext>
            </a:extLst>
          </p:cNvPr>
          <p:cNvSpPr txBox="1"/>
          <p:nvPr/>
        </p:nvSpPr>
        <p:spPr>
          <a:xfrm>
            <a:off x="8905408" y="5072956"/>
            <a:ext cx="3310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William Sealy </a:t>
            </a:r>
            <a:r>
              <a:rPr lang="en-US" dirty="0" err="1"/>
              <a:t>Gosset</a:t>
            </a:r>
            <a:r>
              <a:rPr lang="en-US" dirty="0"/>
              <a:t> 1876 - 1937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83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1060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216058"/>
                <a:ext cx="8000215" cy="4460347"/>
              </a:xfrm>
            </p:spPr>
            <p:txBody>
              <a:bodyPr>
                <a:noAutofit/>
              </a:bodyPr>
              <a:lstStyle/>
              <a:p>
                <a:r>
                  <a:rPr lang="en-US" dirty="0"/>
                  <a:t>The 𝑡 Test is one of the commonly used statistical tests.</a:t>
                </a:r>
              </a:p>
              <a:p>
                <a:r>
                  <a:rPr lang="en-US" sz="2400" dirty="0"/>
                  <a:t>It is used to find out if the means of two samples differ to a statistically significant degree.</a:t>
                </a:r>
              </a:p>
              <a:p>
                <a:r>
                  <a:rPr lang="en-US" sz="2400" dirty="0"/>
                  <a:t>Suppose we have two network configurations, A and B, and we measure data transport times over each network.</a:t>
                </a:r>
              </a:p>
              <a:p>
                <a:r>
                  <a:rPr lang="en-US" sz="2400" dirty="0"/>
                  <a:t>We want to show that there is a difference so the null hypothesis is that they are the same 𝐻</a:t>
                </a:r>
                <a:r>
                  <a:rPr lang="en-US" sz="2400" baseline="-25000" dirty="0"/>
                  <a:t>0</a:t>
                </a:r>
                <a:r>
                  <a:rPr lang="en-US" sz="2400" dirty="0"/>
                  <a:t>: 𝜇</a:t>
                </a:r>
                <a:r>
                  <a:rPr lang="en-US" sz="2400" baseline="-25000" dirty="0"/>
                  <a:t>1 </a:t>
                </a:r>
                <a:r>
                  <a:rPr lang="en-US" sz="2400" dirty="0"/>
                  <a:t>= 𝜇</a:t>
                </a:r>
                <a:r>
                  <a:rPr lang="en-US" sz="2400" baseline="-25000" dirty="0"/>
                  <a:t>2</a:t>
                </a:r>
              </a:p>
              <a:p>
                <a:r>
                  <a:rPr lang="en-GB" sz="2400" dirty="0">
                    <a:sym typeface="Wingdings" panose="05000000000000000000" pitchFamily="2" charset="2"/>
                  </a:rPr>
                  <a:t>If the difference between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400" dirty="0">
                    <a:sym typeface="Wingdings" panose="05000000000000000000" pitchFamily="2" charset="2"/>
                  </a:rPr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400" dirty="0">
                    <a:sym typeface="Wingdings" panose="05000000000000000000" pitchFamily="2" charset="2"/>
                  </a:rPr>
                  <a:t>is statistically significant then we will reject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𝐻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>
                    <a:sym typeface="Wingdings" panose="05000000000000000000" pitchFamily="2" charset="2"/>
                  </a:rPr>
                  <a:t> and assume that there is a difference between the 2 networks.</a:t>
                </a:r>
              </a:p>
              <a:p>
                <a:endParaRPr lang="en-US" sz="240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216058"/>
                <a:ext cx="8000215" cy="4460347"/>
              </a:xfrm>
              <a:blipFill>
                <a:blip r:embed="rId3"/>
                <a:stretch>
                  <a:fillRect l="-1372" t="-2596" b="-1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5D48ABF0-4EE6-40E2-3326-CA77CEE992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6991" y="110601"/>
            <a:ext cx="3318234" cy="5568686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0F07E7-8842-ABA1-3FC3-9BE0B5FE6E8D}"/>
              </a:ext>
            </a:extLst>
          </p:cNvPr>
          <p:cNvSpPr txBox="1"/>
          <p:nvPr/>
        </p:nvSpPr>
        <p:spPr>
          <a:xfrm>
            <a:off x="8526018" y="133135"/>
            <a:ext cx="1509386" cy="46166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Website 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D122CE-7C98-4460-4BE1-54C327D7E4C7}"/>
              </a:ext>
            </a:extLst>
          </p:cNvPr>
          <p:cNvSpPr txBox="1"/>
          <p:nvPr/>
        </p:nvSpPr>
        <p:spPr>
          <a:xfrm>
            <a:off x="10124431" y="133135"/>
            <a:ext cx="1509386" cy="46166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Website B</a:t>
            </a:r>
          </a:p>
        </p:txBody>
      </p:sp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D7DDCD8-D189-508C-2157-D22178AC85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2"/>
          <a:stretch/>
        </p:blipFill>
        <p:spPr>
          <a:xfrm>
            <a:off x="4241834" y="1913641"/>
            <a:ext cx="7604518" cy="366069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Types of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690689"/>
            <a:ext cx="4521725" cy="3985716"/>
          </a:xfrm>
        </p:spPr>
        <p:txBody>
          <a:bodyPr>
            <a:noAutofit/>
          </a:bodyPr>
          <a:lstStyle/>
          <a:p>
            <a:r>
              <a:rPr lang="en-US" dirty="0"/>
              <a:t>There three types of 𝑡 Test:</a:t>
            </a:r>
          </a:p>
          <a:p>
            <a:endParaRPr lang="en-US" dirty="0"/>
          </a:p>
          <a:p>
            <a:pPr lvl="1"/>
            <a:r>
              <a:rPr lang="en-US" sz="2800" dirty="0"/>
              <a:t>One for one sample</a:t>
            </a:r>
          </a:p>
          <a:p>
            <a:pPr lvl="1"/>
            <a:r>
              <a:rPr lang="en-US" sz="2800" dirty="0"/>
              <a:t>One for independent samples</a:t>
            </a:r>
          </a:p>
          <a:p>
            <a:pPr lvl="1"/>
            <a:r>
              <a:rPr lang="en-US" sz="2800" dirty="0"/>
              <a:t>One for paired samples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609ECF-2532-8268-4BC9-6C880DD84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9A7A5B2-EF2D-0A7F-3F50-B6666B1D1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Types of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C25F3A-FD53-3CCA-B2EA-B11C948FF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690689"/>
            <a:ext cx="4521725" cy="3985716"/>
          </a:xfrm>
        </p:spPr>
        <p:txBody>
          <a:bodyPr>
            <a:noAutofit/>
          </a:bodyPr>
          <a:lstStyle/>
          <a:p>
            <a:r>
              <a:rPr lang="en-US" dirty="0"/>
              <a:t>Focus on two types of 𝑡 Test:</a:t>
            </a:r>
          </a:p>
          <a:p>
            <a:endParaRPr lang="en-US" dirty="0"/>
          </a:p>
          <a:p>
            <a:pPr lvl="1"/>
            <a:r>
              <a:rPr lang="en-US" sz="2800" dirty="0"/>
              <a:t>One for independent samples</a:t>
            </a:r>
          </a:p>
          <a:p>
            <a:pPr lvl="1"/>
            <a:r>
              <a:rPr lang="en-US" sz="2800" dirty="0"/>
              <a:t>One for paired samples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EB5C0C-0C2F-46CC-F79F-511973365F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61"/>
          <a:stretch/>
        </p:blipFill>
        <p:spPr>
          <a:xfrm>
            <a:off x="4901694" y="792887"/>
            <a:ext cx="6944658" cy="4781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811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953F5-A35A-D855-ED6C-DD39C5C634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840EED-27D7-5E21-F0FE-FF112AEEB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170" y="1631056"/>
            <a:ext cx="4424841" cy="387544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4E87D24-04B4-1BCD-B280-37047955E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The 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021374-C588-1057-75E7-AAA4E5843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31055"/>
            <a:ext cx="7569722" cy="4045349"/>
          </a:xfrm>
        </p:spPr>
        <p:txBody>
          <a:bodyPr>
            <a:noAutofit/>
          </a:bodyPr>
          <a:lstStyle/>
          <a:p>
            <a:r>
              <a:rPr lang="en-US" dirty="0"/>
              <a:t>If the two samples are not paired in any way we can use the 𝑡 Test for independent samples.</a:t>
            </a:r>
          </a:p>
          <a:p>
            <a:endParaRPr lang="en-US" dirty="0"/>
          </a:p>
          <a:p>
            <a:r>
              <a:rPr lang="en-US" dirty="0"/>
              <a:t>The 𝑡 Test will provide a single obtained value </a:t>
            </a:r>
            <a:r>
              <a:rPr lang="en-US" b="1" dirty="0"/>
              <a:t>𝑡</a:t>
            </a:r>
            <a:r>
              <a:rPr lang="en-US" b="1" baseline="-25000" dirty="0"/>
              <a:t>𝑜𝑏𝑡</a:t>
            </a:r>
          </a:p>
          <a:p>
            <a:pPr lvl="1"/>
            <a:r>
              <a:rPr lang="en-US" dirty="0"/>
              <a:t>The larger the value of </a:t>
            </a:r>
            <a:r>
              <a:rPr lang="en-US" b="1" dirty="0"/>
              <a:t>𝑡</a:t>
            </a:r>
            <a:r>
              <a:rPr lang="en-US" b="1" baseline="-25000" dirty="0"/>
              <a:t>𝑜𝑏𝑡</a:t>
            </a:r>
            <a:r>
              <a:rPr lang="en-US" dirty="0"/>
              <a:t> the more likely it is to represent a statistically significant difference between the two groups.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352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75EA30-ACA3-DB92-DE60-B654C8DE6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A3E200-3252-5F5A-DF73-0E28741CD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01325F-445E-7DD3-3ED3-4778978B0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dirty="0"/>
              <a:t>This test is often used where a sample is drawn from a population and then randomly assigned to one of two groups:</a:t>
            </a:r>
          </a:p>
          <a:p>
            <a:endParaRPr lang="en-US" dirty="0"/>
          </a:p>
          <a:p>
            <a:pPr lvl="1"/>
            <a:r>
              <a:rPr lang="en-US" sz="2800" dirty="0"/>
              <a:t>Medical treatment / no medical treatment</a:t>
            </a:r>
          </a:p>
          <a:p>
            <a:pPr lvl="1"/>
            <a:r>
              <a:rPr lang="en-US" sz="2800" dirty="0"/>
              <a:t>Routing algorithm 1 / routing algorithm 2</a:t>
            </a:r>
          </a:p>
          <a:p>
            <a:pPr lvl="1"/>
            <a:r>
              <a:rPr lang="en-US" sz="2800" dirty="0"/>
              <a:t>Advertising campaign 1 / advertising campaign 2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A5868C-6DCB-7297-6B24-E0882F9DBB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2978" y="2168165"/>
            <a:ext cx="3508238" cy="35082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00522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 </a:t>
            </a:r>
            <a:r>
              <a:rPr lang="en-US" sz="6000" b="1" dirty="0"/>
              <a:t>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82804" y="1690688"/>
                <a:ext cx="7899662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endParaRPr lang="en-US" sz="1000" dirty="0"/>
              </a:p>
              <a:p>
                <a:pPr lvl="1"/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𝒐𝒃𝒕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d>
                                        <m:d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sSub>
                                            <m:sSubPr>
                                              <m:ctrlPr>
                                                <a:rPr lang="en-GB" b="1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GB" b="1" i="1">
                                                  <a:latin typeface="Cambria Math" panose="02040503050406030204" pitchFamily="18" charset="0"/>
                                                </a:rPr>
                                                <m:t>𝒏</m:t>
                                              </m:r>
                                            </m:e>
                                            <m:sub>
                                              <m:r>
                                                <a:rPr lang="en-GB" b="1" i="1">
                                                  <a:latin typeface="Cambria Math" panose="02040503050406030204" pitchFamily="18" charset="0"/>
                                                </a:rPr>
                                                <m:t>𝟏</m:t>
                                              </m:r>
                                            </m:sub>
                                          </m:s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𝟏</m:t>
                                          </m:r>
                                        </m:e>
                                      </m:d>
                                      <m:sSubSup>
                                        <m:sSubSup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𝑺𝑫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𝟏</m:t>
                                          </m:r>
                                        </m:sub>
                                        <m:sup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p>
                                      </m:sSubSup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+(</m:t>
                                      </m:r>
                                      <m:sSub>
                                        <m:sSub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b>
                                      </m:s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  <m:sSubSup>
                                        <m:sSubSup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𝑺𝑫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b>
                                        <m:sup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p>
                                      </m:sSubSup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𝟏</m:t>
                                          </m:r>
                                        </m:sub>
                                      </m:s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b>
                                      </m:s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den>
                                  </m:f>
                                </m:e>
                              </m:d>
                              <m:d>
                                <m:dPr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  <m:t>𝟏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b="1" dirty="0"/>
              </a:p>
              <a:p>
                <a:endParaRPr lang="en-GB" dirty="0"/>
              </a:p>
              <a:p>
                <a:r>
                  <a:rPr lang="en-GB" dirty="0"/>
                  <a:t>The above equation assumes unequal group sample sizes.</a:t>
                </a:r>
              </a:p>
              <a:p>
                <a:pPr lvl="1"/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82804" y="1690688"/>
                <a:ext cx="7899662" cy="3985716"/>
              </a:xfrm>
              <a:blipFill>
                <a:blip r:embed="rId3"/>
                <a:stretch>
                  <a:fillRect l="-13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EE9E569E-FC79-8FE5-910C-F01F43A9DDB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015" t="12413" b="9528"/>
          <a:stretch/>
        </p:blipFill>
        <p:spPr>
          <a:xfrm>
            <a:off x="8116478" y="3278711"/>
            <a:ext cx="4075522" cy="2453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032E85-A87E-8C6B-C740-A287C28D8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AAD014-2AB0-5116-49F8-D5BF69124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 </a:t>
            </a:r>
            <a:r>
              <a:rPr lang="en-US" sz="6000" b="1" dirty="0"/>
              <a:t>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4C51703-3FA4-0ED8-4653-1CDB9E52FD2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32874"/>
                <a:ext cx="11481847" cy="4243530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If the sample sizes are equal then this simplifies to: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𝒐𝒃𝒕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𝑺𝑫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sub>
                                    <m:sup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p>
                                  </m:sSubSup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𝑺𝑫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  <m:sup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b="1" dirty="0"/>
              </a:p>
              <a:p>
                <a:r>
                  <a:rPr lang="en-GB" sz="2400" dirty="0"/>
                  <a:t>Where: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/>
                  <a:t> = the value of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obtained from your data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= the number of items in samples 1 and 2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, </m:t>
                    </m:r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</m:oMath>
                </a14:m>
                <a:r>
                  <a:rPr lang="en-GB" dirty="0"/>
                  <a:t> = the estimates of the variances of the two populations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= the means of the two samples</a:t>
                </a:r>
              </a:p>
              <a:p>
                <a:pPr lvl="1"/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4C51703-3FA4-0ED8-4653-1CDB9E52FD2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32874"/>
                <a:ext cx="11481847" cy="4243530"/>
              </a:xfrm>
              <a:blipFill>
                <a:blip r:embed="rId3"/>
                <a:stretch>
                  <a:fillRect l="-956" t="-2299" b="-38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7501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CF9EFF-2897-4D7F-E560-91E2EEC424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81847F5-F5F5-F425-5D24-DA98B73C5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F838D34-3F50-5CBC-A076-52D6DF6D43E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F838D34-3F50-5CBC-A076-52D6DF6D43E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33FB2882-6CDD-8B4B-D773-F0AC3AD492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375797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4D611-9EC6-0D74-A6D1-1E70EBF24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E3F47A-D289-89EE-25CE-68D688978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ED56C26-0BC3-BD5C-9247-89A1A45B5E4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ED56C26-0BC3-BD5C-9247-89A1A45B5E4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65BA245B-259D-DB16-F94D-C6B4FBC198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113247C-7E64-24D7-0982-A2A9FCFE27A0}"/>
              </a:ext>
            </a:extLst>
          </p:cNvPr>
          <p:cNvCxnSpPr>
            <a:cxnSpLocks/>
          </p:cNvCxnSpPr>
          <p:nvPr/>
        </p:nvCxnSpPr>
        <p:spPr>
          <a:xfrm>
            <a:off x="4336330" y="2564091"/>
            <a:ext cx="3327662" cy="2507530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102560C-A6DB-D6D2-66B9-17BF3D5C1AF9}"/>
              </a:ext>
            </a:extLst>
          </p:cNvPr>
          <p:cNvCxnSpPr>
            <a:cxnSpLocks/>
          </p:cNvCxnSpPr>
          <p:nvPr/>
        </p:nvCxnSpPr>
        <p:spPr>
          <a:xfrm>
            <a:off x="2121523" y="2564091"/>
            <a:ext cx="1856588" cy="0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0687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E547B-4FD8-EFD3-0BE3-5C1292764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03855C-BB84-D502-E8B8-E77E0573A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A60B052-BD68-A410-C044-6697AA819FA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A60B052-BD68-A410-C044-6697AA819F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0A99A3B2-52AC-B4A7-C275-CC70D1ECD8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1CA3E1C-281E-8FD4-7AC0-00B16E95F411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14C7CD9-5D69-BA8C-E9B8-072CB806634E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486ED26-DB8B-542A-1496-16B08AECE7D7}"/>
              </a:ext>
            </a:extLst>
          </p:cNvPr>
          <p:cNvCxnSpPr>
            <a:cxnSpLocks/>
          </p:cNvCxnSpPr>
          <p:nvPr/>
        </p:nvCxnSpPr>
        <p:spPr>
          <a:xfrm>
            <a:off x="1791093" y="1847654"/>
            <a:ext cx="141402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83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BCF060-9E2C-CD39-DAF2-59AFBE4AD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F683FC9-55E7-1011-6EEE-056B152FC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C770944-F29F-F55E-A181-4A187B2327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C770944-F29F-F55E-A181-4A187B2327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469F7765-A804-6E0B-047E-2C42BCFA66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DAC9FB7-991E-550C-10B4-8F7FB5D0D258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EB57F1-241C-81BB-00BC-BB5C11AC5C20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A838B6-8032-EC47-46FC-29C10EAA8141}"/>
              </a:ext>
            </a:extLst>
          </p:cNvPr>
          <p:cNvSpPr/>
          <p:nvPr/>
        </p:nvSpPr>
        <p:spPr>
          <a:xfrm>
            <a:off x="4202784" y="1675124"/>
            <a:ext cx="725864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E5CC3A-C50A-0A4E-7B9A-8988616B3E81}"/>
              </a:ext>
            </a:extLst>
          </p:cNvPr>
          <p:cNvSpPr/>
          <p:nvPr/>
        </p:nvSpPr>
        <p:spPr>
          <a:xfrm>
            <a:off x="8793636" y="4674419"/>
            <a:ext cx="1130971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2781565-6CB8-BF80-262F-319F85F565DA}"/>
              </a:ext>
            </a:extLst>
          </p:cNvPr>
          <p:cNvCxnSpPr>
            <a:cxnSpLocks/>
          </p:cNvCxnSpPr>
          <p:nvPr/>
        </p:nvCxnSpPr>
        <p:spPr>
          <a:xfrm>
            <a:off x="2342807" y="1809947"/>
            <a:ext cx="1856588" cy="0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4918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4B995A-A15D-8807-BA48-A29B0B32E3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81E359C-C417-3044-D725-5BC3660CA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5FB7BA4-3643-6093-296A-F963D32E1A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5FB7BA4-3643-6093-296A-F963D32E1A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97D9FD32-6C7B-92FE-A0D8-6EE8B0BE6A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1D04FA5-1776-2709-595C-08A8F0B1A2C1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4408F90-C154-E12E-7CA6-1D51010F0A4F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7C1C84-FDAA-3D4E-37F6-5C7A9F2CD504}"/>
              </a:ext>
            </a:extLst>
          </p:cNvPr>
          <p:cNvSpPr/>
          <p:nvPr/>
        </p:nvSpPr>
        <p:spPr>
          <a:xfrm>
            <a:off x="4202784" y="1675124"/>
            <a:ext cx="725864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27F52D4-0E7C-F0F8-1B88-DACC01C6EAB6}"/>
              </a:ext>
            </a:extLst>
          </p:cNvPr>
          <p:cNvSpPr/>
          <p:nvPr/>
        </p:nvSpPr>
        <p:spPr>
          <a:xfrm>
            <a:off x="8793636" y="4674419"/>
            <a:ext cx="1130971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B8B03E-E89A-D42A-77B9-D75AAA2D3005}"/>
              </a:ext>
            </a:extLst>
          </p:cNvPr>
          <p:cNvSpPr/>
          <p:nvPr/>
        </p:nvSpPr>
        <p:spPr>
          <a:xfrm>
            <a:off x="3476920" y="2103367"/>
            <a:ext cx="614313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3C12AB-3267-85AA-A1A6-061842F56AD1}"/>
              </a:ext>
            </a:extLst>
          </p:cNvPr>
          <p:cNvSpPr/>
          <p:nvPr/>
        </p:nvSpPr>
        <p:spPr>
          <a:xfrm>
            <a:off x="7456847" y="5168745"/>
            <a:ext cx="1130971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3CA6817-B30C-19E7-786B-97B32E786F82}"/>
              </a:ext>
            </a:extLst>
          </p:cNvPr>
          <p:cNvCxnSpPr>
            <a:cxnSpLocks/>
          </p:cNvCxnSpPr>
          <p:nvPr/>
        </p:nvCxnSpPr>
        <p:spPr>
          <a:xfrm>
            <a:off x="1829292" y="2281287"/>
            <a:ext cx="1554931" cy="0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696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A25CC-EDF8-946E-DC22-A8713454F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45795FD-87C9-C771-A439-9BFFEEA32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7F619C7-EE1B-47EB-D192-8D3DFC42CC3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7F619C7-EE1B-47EB-D192-8D3DFC42CC3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986349DA-5369-5432-8CCA-2C5A1EA860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83C66DA-2778-7547-B7D5-B2718DA98EFD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FE5D7C-EB26-CE93-244E-80B499B2B9D8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63CB881-A865-5EA5-57B6-31F0494E1F25}"/>
              </a:ext>
            </a:extLst>
          </p:cNvPr>
          <p:cNvSpPr/>
          <p:nvPr/>
        </p:nvSpPr>
        <p:spPr>
          <a:xfrm>
            <a:off x="4202784" y="1675124"/>
            <a:ext cx="725864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7F6876B-B3B4-61B6-96C6-98C275372BF2}"/>
              </a:ext>
            </a:extLst>
          </p:cNvPr>
          <p:cNvSpPr/>
          <p:nvPr/>
        </p:nvSpPr>
        <p:spPr>
          <a:xfrm>
            <a:off x="8793636" y="4674419"/>
            <a:ext cx="1130971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1457A-B6B1-2866-DF1D-D38839D222D5}"/>
              </a:ext>
            </a:extLst>
          </p:cNvPr>
          <p:cNvSpPr/>
          <p:nvPr/>
        </p:nvSpPr>
        <p:spPr>
          <a:xfrm>
            <a:off x="3476920" y="2103367"/>
            <a:ext cx="614313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972E30-A968-D275-5BB9-CBAFE7ED618C}"/>
              </a:ext>
            </a:extLst>
          </p:cNvPr>
          <p:cNvSpPr/>
          <p:nvPr/>
        </p:nvSpPr>
        <p:spPr>
          <a:xfrm>
            <a:off x="7456847" y="5168745"/>
            <a:ext cx="1130971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21850E-8E8A-A656-A0B5-54661484C708}"/>
              </a:ext>
            </a:extLst>
          </p:cNvPr>
          <p:cNvSpPr/>
          <p:nvPr/>
        </p:nvSpPr>
        <p:spPr>
          <a:xfrm>
            <a:off x="4352043" y="2103367"/>
            <a:ext cx="614313" cy="30779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58ED064-9B2A-1FA6-A21B-4669CE7E7B31}"/>
              </a:ext>
            </a:extLst>
          </p:cNvPr>
          <p:cNvSpPr/>
          <p:nvPr/>
        </p:nvSpPr>
        <p:spPr>
          <a:xfrm>
            <a:off x="8800462" y="5168745"/>
            <a:ext cx="1124145" cy="30779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02FF3C8-2664-6752-82B5-375C3346FD2B}"/>
              </a:ext>
            </a:extLst>
          </p:cNvPr>
          <p:cNvCxnSpPr>
            <a:cxnSpLocks/>
          </p:cNvCxnSpPr>
          <p:nvPr/>
        </p:nvCxnSpPr>
        <p:spPr>
          <a:xfrm>
            <a:off x="2625364" y="2262434"/>
            <a:ext cx="1703111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846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E6547-0B1A-D7DE-3034-6B78733944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0E21D96-15FA-5DC1-84D2-E1F9B93FE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6A6F439-E09A-B098-7313-E074D8A9B3D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17.86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</a:rPr>
                                <m:t>1.49</m:t>
                              </m:r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1.22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𝒐𝒃𝒕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𝟔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𝟓𝟔</m:t>
                      </m:r>
                    </m:oMath>
                  </m:oMathPara>
                </a14:m>
                <a:endParaRPr lang="en-GB" b="1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6A6F439-E09A-B098-7313-E074D8A9B3D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41F5D7F6-ADBD-7D0F-96EE-E46334412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4E05F4E-800E-7C9F-8418-3A44788F960B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6BF109-4FE8-7C9B-5ECA-04AED6DC726D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E42CE21-0BDD-4545-2343-9B5093962E3D}"/>
              </a:ext>
            </a:extLst>
          </p:cNvPr>
          <p:cNvSpPr/>
          <p:nvPr/>
        </p:nvSpPr>
        <p:spPr>
          <a:xfrm>
            <a:off x="4202784" y="1675124"/>
            <a:ext cx="725864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A7D0CC8-1E16-40ED-0874-27B8BD088144}"/>
              </a:ext>
            </a:extLst>
          </p:cNvPr>
          <p:cNvSpPr/>
          <p:nvPr/>
        </p:nvSpPr>
        <p:spPr>
          <a:xfrm>
            <a:off x="8793636" y="4674419"/>
            <a:ext cx="1130971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0BB46DE-76C1-F01E-F54F-9AA9312243C4}"/>
              </a:ext>
            </a:extLst>
          </p:cNvPr>
          <p:cNvSpPr/>
          <p:nvPr/>
        </p:nvSpPr>
        <p:spPr>
          <a:xfrm>
            <a:off x="3476920" y="2103367"/>
            <a:ext cx="614313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83D9E-91AC-D8DE-106B-781E87CBF5A6}"/>
              </a:ext>
            </a:extLst>
          </p:cNvPr>
          <p:cNvSpPr/>
          <p:nvPr/>
        </p:nvSpPr>
        <p:spPr>
          <a:xfrm>
            <a:off x="7456847" y="5168745"/>
            <a:ext cx="1130971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34EED2-2E67-3656-D5C5-88CA4E2DB331}"/>
              </a:ext>
            </a:extLst>
          </p:cNvPr>
          <p:cNvSpPr/>
          <p:nvPr/>
        </p:nvSpPr>
        <p:spPr>
          <a:xfrm>
            <a:off x="4352043" y="2103367"/>
            <a:ext cx="614313" cy="30779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EA934D-55CE-C960-0624-EBA62C8EF263}"/>
              </a:ext>
            </a:extLst>
          </p:cNvPr>
          <p:cNvSpPr/>
          <p:nvPr/>
        </p:nvSpPr>
        <p:spPr>
          <a:xfrm>
            <a:off x="8800462" y="5168745"/>
            <a:ext cx="1124145" cy="30779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1665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The order in which you subtract the means doesn’t matter – if we had done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we would have got a negative answer.</a:t>
                </a:r>
              </a:p>
              <a:p>
                <a:pPr lvl="1"/>
                <a:r>
                  <a:rPr lang="en-GB" dirty="0"/>
                  <a:t>When the direction of the difference is not important we simply take the absolute value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endParaRPr lang="en-GB" b="1" dirty="0"/>
              </a:p>
              <a:p>
                <a:pPr lvl="1"/>
                <a:r>
                  <a:rPr lang="en-GB" dirty="0"/>
                  <a:t>Sometimes we do want to know the sign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- more about this shortly – but if we only want to know if there is a difference then we use the absolute value.</a:t>
                </a:r>
              </a:p>
              <a:p>
                <a:r>
                  <a:rPr lang="en-GB" dirty="0"/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 is part of the Data Analysis toolset on Excel.</a:t>
                </a:r>
              </a:p>
              <a:p>
                <a:pPr lvl="1"/>
                <a:r>
                  <a:rPr lang="en-GB" dirty="0"/>
                  <a:t>We’ll look at this later in the lecture.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  <a:blipFill>
                <a:blip r:embed="rId3"/>
                <a:stretch>
                  <a:fillRect l="-956" t="-2353" r="-2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9DF53-302D-15B0-875F-F430EEE1D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D2F6685-D71A-BAD4-57D4-851AD1D6B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</a:t>
            </a:r>
            <a:r>
              <a:rPr lang="en-US" sz="6000" b="1" i="1" baseline="-25000" dirty="0"/>
              <a:t>crit </a:t>
            </a:r>
            <a:r>
              <a:rPr lang="en-US" sz="6000" b="1" dirty="0"/>
              <a:t>: Critical Value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0F1850E-BDE6-71D5-1E16-527179CC967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9587059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We have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dirty="0"/>
                  <a:t>, but what does it mean?</a:t>
                </a:r>
              </a:p>
              <a:p>
                <a:r>
                  <a:rPr lang="en-GB" dirty="0"/>
                  <a:t>To check to see if it is statistically significant we have to compare it with the </a:t>
                </a:r>
                <a:r>
                  <a:rPr lang="en-GB" i="1" dirty="0"/>
                  <a:t>critical value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r>
                  <a:rPr lang="en-GB" b="1" i="1" dirty="0"/>
                  <a:t> </a:t>
                </a:r>
              </a:p>
              <a:p>
                <a:r>
                  <a:rPr lang="en-GB" dirty="0"/>
                  <a:t>We also need to know the </a:t>
                </a:r>
                <a:r>
                  <a:rPr lang="en-GB" i="1" dirty="0"/>
                  <a:t>degrees of freedom</a:t>
                </a:r>
                <a:r>
                  <a:rPr lang="en-GB" dirty="0"/>
                  <a:t>, which is simply:</a:t>
                </a:r>
              </a:p>
              <a:p>
                <a:pPr lvl="1"/>
                <a:r>
                  <a:rPr lang="en-GB" sz="2800" b="1" dirty="0"/>
                  <a:t>n-2 = 12 + 12 – 2 = 22</a:t>
                </a:r>
              </a:p>
              <a:p>
                <a:r>
                  <a:rPr lang="en-GB" dirty="0"/>
                  <a:t>Cross-referencing this with </a:t>
                </a:r>
                <a:r>
                  <a:rPr lang="en-GB" b="1" i="1" dirty="0"/>
                  <a:t>p</a:t>
                </a:r>
                <a:r>
                  <a:rPr lang="en-GB" b="1" dirty="0"/>
                  <a:t>=0.05 </a:t>
                </a:r>
                <a:r>
                  <a:rPr lang="en-GB" dirty="0"/>
                  <a:t>(the level of significance) gives us </a:t>
                </a:r>
                <a:r>
                  <a:rPr lang="en-GB" b="1" dirty="0"/>
                  <a:t>2.07</a:t>
                </a:r>
              </a:p>
              <a:p>
                <a:r>
                  <a:rPr lang="en-GB" dirty="0"/>
                  <a:t>Our result of</a:t>
                </a:r>
                <a:r>
                  <a:rPr lang="en-GB" b="1" dirty="0"/>
                  <a:t> 6.56 </a:t>
                </a:r>
                <a:r>
                  <a:rPr lang="en-GB" dirty="0"/>
                  <a:t>is higher than this, so we can say that it is significant at the </a:t>
                </a:r>
                <a:r>
                  <a:rPr lang="en-GB" b="1" dirty="0"/>
                  <a:t>0.05 </a:t>
                </a:r>
                <a:r>
                  <a:rPr lang="en-GB" dirty="0"/>
                  <a:t>level</a:t>
                </a:r>
                <a:r>
                  <a:rPr lang="en-GB" b="1" dirty="0"/>
                  <a:t>.</a:t>
                </a: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0F1850E-BDE6-71D5-1E16-527179CC96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9587059" cy="4144488"/>
              </a:xfrm>
              <a:blipFill>
                <a:blip r:embed="rId3"/>
                <a:stretch>
                  <a:fillRect l="-1145" t="-2353" r="-318" b="-35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3D3660E3-B295-F94D-4D42-A058EB4E25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0437" y="-8660"/>
            <a:ext cx="2285423" cy="570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4467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2699E-5393-B295-4A50-47FDC0D8A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D9B16B-0B67-2F3F-25D1-2540B2010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</a:t>
            </a:r>
            <a:r>
              <a:rPr lang="en-US" sz="6000" b="1" i="1" baseline="-25000" dirty="0"/>
              <a:t>crit </a:t>
            </a:r>
            <a:r>
              <a:rPr lang="en-US" sz="6000" b="1" dirty="0"/>
              <a:t>: Critical Value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A3293B3-3B35-8F0E-B133-0E7BE082ED1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9587059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This means that there is less than a </a:t>
                </a:r>
                <a:r>
                  <a:rPr lang="en-GB" b="1" dirty="0"/>
                  <a:t>5% probability </a:t>
                </a:r>
                <a:r>
                  <a:rPr lang="en-GB" dirty="0"/>
                  <a:t>that this difference in means occurred by chance alone.</a:t>
                </a:r>
              </a:p>
              <a:p>
                <a:r>
                  <a:rPr lang="en-GB" dirty="0"/>
                  <a:t>The level of significance chosen is known as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b="1" dirty="0"/>
                  <a:t> (alpha)</a:t>
                </a:r>
                <a:r>
                  <a:rPr lang="en-GB" dirty="0"/>
                  <a:t>,</a:t>
                </a:r>
                <a:r>
                  <a:rPr lang="en-GB" b="1" dirty="0"/>
                  <a:t> </a:t>
                </a:r>
                <a:r>
                  <a:rPr lang="en-GB" dirty="0"/>
                  <a:t>which is the probability of getting a </a:t>
                </a:r>
                <a:r>
                  <a:rPr lang="en-GB" b="1" dirty="0"/>
                  <a:t>Type I error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You must decide on your level of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dirty="0"/>
                  <a:t> before you look at the data.</a:t>
                </a:r>
              </a:p>
              <a:p>
                <a:r>
                  <a:rPr lang="en-GB" dirty="0"/>
                  <a:t>We can therefore reject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𝟎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at the </a:t>
                </a:r>
                <a:r>
                  <a:rPr lang="en-GB" b="1" i="1" dirty="0"/>
                  <a:t>p</a:t>
                </a:r>
                <a:r>
                  <a:rPr lang="en-GB" b="1" dirty="0"/>
                  <a:t>&lt;0.05 </a:t>
                </a:r>
                <a:r>
                  <a:rPr lang="en-GB" dirty="0"/>
                  <a:t>level and accept the alternative hypothesis that the two networks behave differently.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A3293B3-3B35-8F0E-B133-0E7BE082ED1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9587059" cy="4144488"/>
              </a:xfrm>
              <a:blipFill>
                <a:blip r:embed="rId3"/>
                <a:stretch>
                  <a:fillRect l="-1145" t="-2353" r="-9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84B573A1-37E4-EDFD-DBB7-03C19C1287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0437" y="767"/>
            <a:ext cx="2285423" cy="570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0659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Five Stages of Analysis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B7D3062-7690-8ADD-01D1-0670183A01A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11481847" cy="4068428"/>
              </a:xfrm>
            </p:spPr>
            <p:txBody>
              <a:bodyPr>
                <a:normAutofit lnSpcReduction="10000"/>
              </a:bodyPr>
              <a:lstStyle/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State your hypotheses. 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(the null hypothesis) 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𝑨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(the alternative hypothesis)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dirty="0"/>
                  <a:t>, your significance level.</a:t>
                </a:r>
              </a:p>
              <a:p>
                <a:pPr lvl="1"/>
                <a:r>
                  <a:rPr lang="en-GB" b="1" dirty="0"/>
                  <a:t>0.05</a:t>
                </a:r>
                <a:r>
                  <a:rPr lang="en-GB" dirty="0"/>
                  <a:t> is usually used but </a:t>
                </a:r>
                <a:r>
                  <a:rPr lang="en-GB" b="1" dirty="0"/>
                  <a:t>0.01</a:t>
                </a:r>
                <a:r>
                  <a:rPr lang="en-GB" dirty="0"/>
                  <a:t> can be used in some cases.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/>
                  <a:t>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/>
                  <a:t>Decide whether or not to reject the null hypothesis.</a:t>
                </a:r>
              </a:p>
              <a:p>
                <a:pPr lvl="1"/>
                <a:r>
                  <a:rPr lang="en-GB" dirty="0"/>
                  <a:t>Remember that the sign isn’t important if you’re only interested in whether the two sample means differ.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B7D3062-7690-8ADD-01D1-0670183A01A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11481847" cy="4068428"/>
              </a:xfrm>
              <a:blipFill>
                <a:blip r:embed="rId3"/>
                <a:stretch>
                  <a:fillRect l="-1115" t="-3443" b="-23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7502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D5013-4827-331E-E3D4-ABED168A6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F353E3-48F3-F245-DA1B-CE429E2E5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Problem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1F798-7A0E-78E6-B0B7-2682D34EB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8031637" cy="4068428"/>
          </a:xfrm>
        </p:spPr>
        <p:txBody>
          <a:bodyPr>
            <a:normAutofit/>
          </a:bodyPr>
          <a:lstStyle/>
          <a:p>
            <a:r>
              <a:rPr lang="en-GB" sz="2400" dirty="0"/>
              <a:t>In a study designed to discover whether male or female drink more coffee, a researcher on a very limited budget observes five male and five female randomly selected from their university department.</a:t>
            </a:r>
          </a:p>
          <a:p>
            <a:r>
              <a:rPr lang="en-GB" sz="2400" dirty="0"/>
              <a:t>Define null and alternative hypotheses for this study</a:t>
            </a:r>
          </a:p>
          <a:p>
            <a:r>
              <a:rPr lang="en-GB" sz="2400" dirty="0"/>
              <a:t>Run the appropriate test, assuming that both male and female were originally part of one random sample with </a:t>
            </a:r>
            <a:r>
              <a:rPr lang="en-GB" sz="2400" b="1" dirty="0"/>
              <a:t>n=10 </a:t>
            </a:r>
            <a:r>
              <a:rPr lang="en-GB" sz="2400" dirty="0"/>
              <a:t>and were then divided into male and female groups.</a:t>
            </a:r>
          </a:p>
          <a:p>
            <a:r>
              <a:rPr lang="en-GB" sz="2400" dirty="0"/>
              <a:t>Can you reject the null hypothesis at </a:t>
            </a:r>
            <a:r>
              <a:rPr lang="en-GB" sz="2400" b="1" i="1" dirty="0"/>
              <a:t>p</a:t>
            </a:r>
            <a:r>
              <a:rPr lang="en-GB" sz="2400" b="1" dirty="0"/>
              <a:t>=0.05</a:t>
            </a:r>
            <a:r>
              <a:rPr lang="en-GB" sz="2400" dirty="0"/>
              <a:t>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3F22794A-558B-64A8-D853-38AE8D9CFC75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06441489"/>
                  </p:ext>
                </p:extLst>
              </p:nvPr>
            </p:nvGraphicFramePr>
            <p:xfrm>
              <a:off x="8389856" y="1690688"/>
              <a:ext cx="3695306" cy="3934149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47653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847653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47628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Men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Women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190514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7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155272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 smtClean="0">
                                            <a:solidFill>
                                              <a:schemeClr val="bg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0" i="1" smtClean="0">
                                            <a:solidFill>
                                              <a:schemeClr val="bg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14:m>
                            <m:oMath xmlns:m="http://schemas.openxmlformats.org/officeDocument/2006/math">
                              <m:sSubSup>
                                <m:sSubSupPr>
                                  <m:ctrlPr>
                                    <a:rPr lang="en-GB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bSup>
                              <m:r>
                                <a:rPr lang="en-GB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</m:oMath>
                          </a14:m>
                          <a:r>
                            <a:rPr lang="en-GB" b="0" dirty="0">
                              <a:solidFill>
                                <a:schemeClr val="bg1"/>
                              </a:solidFill>
                            </a:rPr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 smtClean="0">
                                            <a:solidFill>
                                              <a:schemeClr val="bg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0" i="1" smtClean="0">
                                            <a:solidFill>
                                              <a:schemeClr val="bg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Sup>
                                  <m:sSubSupPr>
                                    <m:ctrlP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:endParaRPr lang="en-GB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3F22794A-558B-64A8-D853-38AE8D9CFC75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06441489"/>
                  </p:ext>
                </p:extLst>
              </p:nvPr>
            </p:nvGraphicFramePr>
            <p:xfrm>
              <a:off x="8389856" y="1690688"/>
              <a:ext cx="3695306" cy="3934149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47653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847653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47628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Men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Women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190514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7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1552723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155294" r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l="-100330" t="-155294" r="-33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5057852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778A6B-9F53-ED62-32CC-012D332A0D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B607F0C-D3A3-21EA-C033-E89C85201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Requirements for Independent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2D9D57C-11A3-F313-8A80-56C05BC2668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11475562" cy="4068428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sz="3000" dirty="0"/>
                  <a:t>This form of the </a:t>
                </a:r>
                <a14:m>
                  <m:oMath xmlns:m="http://schemas.openxmlformats.org/officeDocument/2006/math">
                    <m:r>
                      <a:rPr lang="en-GB" sz="3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3000" dirty="0"/>
                  <a:t> Test requires two independent samples:</a:t>
                </a:r>
              </a:p>
              <a:p>
                <a:pPr lvl="1"/>
                <a:r>
                  <a:rPr lang="en-GB" sz="2600" dirty="0"/>
                  <a:t>The subjects for one group were selected independently from the subjects for the second group.</a:t>
                </a:r>
              </a:p>
              <a:p>
                <a:pPr lvl="1"/>
                <a:r>
                  <a:rPr lang="en-GB" sz="2600" dirty="0"/>
                  <a:t>There are no relationships between subjects in group 1 and group 2; a measurement in group 1 doesn’t ‘go with’ a measurement in group 2.</a:t>
                </a:r>
              </a:p>
              <a:p>
                <a:r>
                  <a:rPr lang="en-GB" sz="3000" dirty="0"/>
                  <a:t>Sometimes this is not the case, in which case you need to use the </a:t>
                </a:r>
                <a14:m>
                  <m:oMath xmlns:m="http://schemas.openxmlformats.org/officeDocument/2006/math">
                    <m:r>
                      <a:rPr lang="en-GB" sz="3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3000" dirty="0"/>
                  <a:t> Test for non-independent (matched) groups.</a:t>
                </a:r>
              </a:p>
              <a:p>
                <a14:m>
                  <m:oMath xmlns:m="http://schemas.openxmlformats.org/officeDocument/2006/math">
                    <m:r>
                      <a:rPr lang="en-GB" sz="3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3000" dirty="0"/>
                  <a:t> Tests assume that both of the populations considered are normally distributed.</a:t>
                </a:r>
              </a:p>
              <a:p>
                <a:pPr lvl="1"/>
                <a:r>
                  <a:rPr lang="en-GB" sz="2600" dirty="0"/>
                  <a:t>The test is pretty robust – if we have large samples we can push this quite a way</a:t>
                </a:r>
              </a:p>
              <a:p>
                <a:pPr lvl="1"/>
                <a:r>
                  <a:rPr lang="en-GB" sz="2600" dirty="0"/>
                  <a:t>For small or highly skewed samples we use non-parametric tests like the chi-squared test (which we will cover in lecture 18)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2D9D57C-11A3-F313-8A80-56C05BC2668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11475562" cy="4068428"/>
              </a:xfrm>
              <a:blipFill>
                <a:blip r:embed="rId3"/>
                <a:stretch>
                  <a:fillRect l="-956" t="-40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18938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A9F6B-4146-CEB3-3EB7-D5606E7ED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F937FC4-8711-8DC5-0CB1-26B219867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for Dependent Samples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5039A-352D-B030-510C-A594B5842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177592"/>
            <a:ext cx="6505415" cy="3581524"/>
          </a:xfrm>
        </p:spPr>
        <p:txBody>
          <a:bodyPr>
            <a:normAutofit/>
          </a:bodyPr>
          <a:lstStyle/>
          <a:p>
            <a:r>
              <a:rPr lang="en-US" dirty="0"/>
              <a:t>Clearly one pre-test score is linked to one post-test score.</a:t>
            </a:r>
          </a:p>
          <a:p>
            <a:r>
              <a:rPr lang="en-US" dirty="0"/>
              <a:t>If this is true, use the non-independent (matched) samples test.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3F994D-06FE-5431-1643-8DB1DAA7E2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3634" y="1457445"/>
            <a:ext cx="5328366" cy="43955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5813134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24F84-BA67-90FB-F3AE-CD821FF3A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4BBFAE6-9270-2E20-3B7A-FFEA7E135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for 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E5DA9A-F254-FB09-19B6-87D49E5CD9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57445"/>
                <a:ext cx="6505415" cy="4301671"/>
              </a:xfrm>
            </p:spPr>
            <p:txBody>
              <a:bodyPr>
                <a:normAutofit/>
              </a:bodyPr>
              <a:lstStyle/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State your hypotheses: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𝟎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 : 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𝟐</m:t>
                        </m:r>
                      </m:sub>
                    </m:sSub>
                  </m:oMath>
                </a14:m>
                <a:endParaRPr lang="en-GB" b="1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sym typeface="Wingdings" panose="05000000000000000000" pitchFamily="2" charset="2"/>
                      </a:rPr>
                      <m:t>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𝟐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your significance level: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𝟎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𝟎𝟓</m:t>
                    </m:r>
                  </m:oMath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/>
                  <a:t>:</a:t>
                </a:r>
              </a:p>
              <a:p>
                <a:pPr marL="0" indent="0">
                  <a:buNone/>
                </a:pPr>
                <a:endParaRPr lang="en-GB" sz="1000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𝒐𝒃𝒕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𝑺𝑫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</m:sub>
                                  </m:sSub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𝒏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E5DA9A-F254-FB09-19B6-87D49E5CD9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57445"/>
                <a:ext cx="6505415" cy="4301671"/>
              </a:xfrm>
              <a:blipFill>
                <a:blip r:embed="rId3"/>
                <a:stretch>
                  <a:fillRect l="-1968" t="-25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73B10E77-1849-A4CD-1100-7C13C17984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3634" y="1457445"/>
            <a:ext cx="5328366" cy="43955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138502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66A15-8831-B481-6E4E-5CFD9999FE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3D6DCC-2E14-4E6A-2922-408151465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for 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35DF6EC-9043-F9DF-A196-C0B9373CE71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57445"/>
                <a:ext cx="6505415" cy="4301671"/>
              </a:xfrm>
            </p:spPr>
            <p:txBody>
              <a:bodyPr>
                <a:normAutofit fontScale="92500" lnSpcReduction="10000"/>
              </a:bodyPr>
              <a:lstStyle/>
              <a:p>
                <a:pPr marL="514350" indent="-514350">
                  <a:buFont typeface="+mj-lt"/>
                  <a:buAutoNum type="arabicPeriod" startAt="3"/>
                </a:pPr>
                <a:r>
                  <a:rPr lang="en-GB" dirty="0"/>
                  <a:t>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</m:sub>
                                  </m:sSub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US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US" sz="100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2.83</m:t>
                                  </m:r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10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US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US" sz="1100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𝟓𝟔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35DF6EC-9043-F9DF-A196-C0B9373CE71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57445"/>
                <a:ext cx="6505415" cy="4301671"/>
              </a:xfrm>
              <a:blipFill>
                <a:blip r:embed="rId3"/>
                <a:stretch>
                  <a:fillRect l="-1781" t="-29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B42E6C0B-0E73-8832-A193-535A678A64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3634" y="1457445"/>
            <a:ext cx="5328366" cy="4395597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5D0CC87-2339-EB59-A79D-A723A2BD3B52}"/>
              </a:ext>
            </a:extLst>
          </p:cNvPr>
          <p:cNvSpPr/>
          <p:nvPr/>
        </p:nvSpPr>
        <p:spPr>
          <a:xfrm>
            <a:off x="3883843" y="1960775"/>
            <a:ext cx="490194" cy="4524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A3A715-36E1-2264-F207-C57FE7A19241}"/>
              </a:ext>
            </a:extLst>
          </p:cNvPr>
          <p:cNvSpPr/>
          <p:nvPr/>
        </p:nvSpPr>
        <p:spPr>
          <a:xfrm>
            <a:off x="10821971" y="5085572"/>
            <a:ext cx="1300899" cy="27375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596067-EEEB-07BB-0D98-FEAE1648B162}"/>
              </a:ext>
            </a:extLst>
          </p:cNvPr>
          <p:cNvSpPr/>
          <p:nvPr/>
        </p:nvSpPr>
        <p:spPr>
          <a:xfrm>
            <a:off x="3546049" y="3382036"/>
            <a:ext cx="490194" cy="4524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86A6313-623E-38EF-6D32-2D8E76646781}"/>
              </a:ext>
            </a:extLst>
          </p:cNvPr>
          <p:cNvSpPr/>
          <p:nvPr/>
        </p:nvSpPr>
        <p:spPr>
          <a:xfrm>
            <a:off x="3791146" y="2516957"/>
            <a:ext cx="658306" cy="34879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7D0AD6-4DDB-D407-2283-F3D6D75C1DDB}"/>
              </a:ext>
            </a:extLst>
          </p:cNvPr>
          <p:cNvSpPr/>
          <p:nvPr/>
        </p:nvSpPr>
        <p:spPr>
          <a:xfrm>
            <a:off x="3461993" y="3930214"/>
            <a:ext cx="658306" cy="34879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1AE5D9-3686-2A36-499E-79773D2165A2}"/>
              </a:ext>
            </a:extLst>
          </p:cNvPr>
          <p:cNvSpPr/>
          <p:nvPr/>
        </p:nvSpPr>
        <p:spPr>
          <a:xfrm>
            <a:off x="10821970" y="5415887"/>
            <a:ext cx="1300899" cy="273754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4928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A11800-7F32-DDC6-709D-2D295EA42B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5277081-4398-467F-E86F-2392199CB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for Dependent Samples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7F2E0A8-284E-8C43-2D8B-6CF6564CDFE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57445"/>
                <a:ext cx="9309656" cy="4301671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 startAt="3"/>
                </a:pPr>
                <a:r>
                  <a:rPr lang="en-GB" dirty="0"/>
                  <a:t>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</m:sub>
                                  </m:sSub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2.83</m:t>
                                  </m:r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10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𝟓𝟔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457200" indent="-457200">
                  <a:buFont typeface="+mj-lt"/>
                  <a:buAutoNum type="arabicPeriod" startAt="4"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𝑑𝑓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−1=10−1=9 </m:t>
                    </m:r>
                  </m:oMath>
                </a14:m>
                <a:r>
                  <a:rPr lang="en-GB" dirty="0"/>
                  <a:t>therefore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𝟐𝟔𝟐</m:t>
                    </m:r>
                  </m:oMath>
                </a14:m>
                <a:endParaRPr lang="en-GB" b="1" dirty="0"/>
              </a:p>
              <a:p>
                <a:pPr marL="457200" indent="-457200">
                  <a:buFont typeface="+mj-lt"/>
                  <a:buAutoNum type="arabicPeriod" startAt="4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is much larger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𝒄𝒓𝒊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so we can reject the null hypothesis and accept the alternative hypothesis.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7F2E0A8-284E-8C43-2D8B-6CF6564CDFE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57445"/>
                <a:ext cx="9309656" cy="4301671"/>
              </a:xfrm>
              <a:blipFill>
                <a:blip r:embed="rId3"/>
                <a:stretch>
                  <a:fillRect l="-1375" t="-25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D0456D74-D086-CF88-234C-B6B408180B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39034" y="0"/>
            <a:ext cx="2280102" cy="5712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8478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74041E-08FA-0062-E80C-E5E537E788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FEDC26E-EFC8-B7F7-D566-153467382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New Problem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45CC6-C0ED-6291-CED0-ECEA8457B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8031637" cy="4068428"/>
          </a:xfrm>
        </p:spPr>
        <p:txBody>
          <a:bodyPr>
            <a:normAutofit/>
          </a:bodyPr>
          <a:lstStyle/>
          <a:p>
            <a:r>
              <a:rPr lang="en-US" sz="2400" dirty="0"/>
              <a:t>Using hospital and agency records, a researcher locates six pairs of twins, one of whom was adopted and one of whom was in foster care for at least three years.</a:t>
            </a:r>
          </a:p>
          <a:p>
            <a:r>
              <a:rPr lang="en-US" sz="2400" dirty="0"/>
              <a:t>All of the twins are now five years old. </a:t>
            </a:r>
          </a:p>
          <a:p>
            <a:r>
              <a:rPr lang="en-US" sz="2400" dirty="0"/>
              <a:t>The researcher wants to show that early adoption leads to better intellectual ability so tests all of the twins with an appropriate test. The results are as shown.</a:t>
            </a:r>
          </a:p>
          <a:p>
            <a:r>
              <a:rPr lang="en-US" sz="2400" dirty="0"/>
              <a:t>Define null and alternative hypotheses for this study</a:t>
            </a:r>
          </a:p>
          <a:p>
            <a:r>
              <a:rPr lang="en-US" sz="2400" dirty="0"/>
              <a:t>Run the appropriate test</a:t>
            </a:r>
          </a:p>
          <a:p>
            <a:r>
              <a:rPr lang="en-US" sz="2400" dirty="0"/>
              <a:t>Can you reject the null hypothesis at p=0.05?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82DD29-91D5-22A9-84F8-D51B2414EC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1086" y="1690689"/>
            <a:ext cx="3777833" cy="3963022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8235074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98D67-6B20-25EE-AB27-5EC2835EB5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51BF67C-7BF9-9636-7DF4-E6A3C76CA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2150" y="292231"/>
            <a:ext cx="6291631" cy="196475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ED772EF-8290-5318-EDDF-662CD7A5E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New Problem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24E49BA-88A7-2416-24C1-D032D3300C0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2256986"/>
                <a:ext cx="11475562" cy="3502130"/>
              </a:xfrm>
            </p:spPr>
            <p:txBody>
              <a:bodyPr>
                <a:normAutofit/>
              </a:bodyPr>
              <a:lstStyle/>
              <a:p>
                <a:r>
                  <a:rPr lang="en-GB" sz="2400" dirty="0"/>
                  <a:t>Sometimes we are interested in showing that one sample’s mean is specifically higher or lower than the other, rather than it just being not equal to the other.</a:t>
                </a:r>
              </a:p>
              <a:p>
                <a:pPr lvl="1"/>
                <a:r>
                  <a:rPr lang="en-GB" dirty="0"/>
                  <a:t>To do this we use a directional or one-tailed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Test. </a:t>
                </a:r>
              </a:p>
              <a:p>
                <a:r>
                  <a:rPr lang="en-GB" sz="2400" dirty="0"/>
                  <a:t>In a non-directional test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sz="2400" dirty="0"/>
                  <a:t> represents 0.05 as 0.025 at each end of the distribution (a </a:t>
                </a:r>
                <a:r>
                  <a:rPr lang="en-GB" sz="2400" i="1" dirty="0"/>
                  <a:t>two-tailed distribution</a:t>
                </a:r>
                <a:r>
                  <a:rPr lang="en-GB" sz="2400" dirty="0"/>
                  <a:t>).</a:t>
                </a:r>
              </a:p>
              <a:p>
                <a:r>
                  <a:rPr lang="en-GB" sz="2400" dirty="0"/>
                  <a:t>In a directional test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sz="2400" dirty="0"/>
                  <a:t> represents 0.05 at one end of the distribution (a </a:t>
                </a:r>
                <a:r>
                  <a:rPr lang="en-GB" sz="2400" i="1" dirty="0"/>
                  <a:t>one-tailed distribution</a:t>
                </a:r>
                <a:r>
                  <a:rPr lang="en-GB" sz="2400" dirty="0"/>
                  <a:t>).</a:t>
                </a:r>
              </a:p>
              <a:p>
                <a:r>
                  <a:rPr lang="en-GB" sz="2400" dirty="0"/>
                  <a:t>You must decide whether you want a one-tailed or two-tailed distribution prior to data collection.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24E49BA-88A7-2416-24C1-D032D3300C0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2256986"/>
                <a:ext cx="11475562" cy="3502130"/>
              </a:xfrm>
              <a:blipFill>
                <a:blip r:embed="rId4"/>
                <a:stretch>
                  <a:fillRect l="-744" t="-2435" b="-38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130860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3EF10-DD0C-8AC8-136B-1F6D72D92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3E691E1-C414-2A73-8A1B-F3669CE6CE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2" r="72790"/>
          <a:stretch/>
        </p:blipFill>
        <p:spPr>
          <a:xfrm>
            <a:off x="8678945" y="77666"/>
            <a:ext cx="3167407" cy="55987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DD778F6-3BB5-73D3-9F0D-F79E5E947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8BFB683-A35F-D798-9F90-EE654E48AB2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3" y="1690689"/>
                <a:ext cx="8113337" cy="3985716"/>
              </a:xfrm>
            </p:spPr>
            <p:txBody>
              <a:bodyPr>
                <a:noAutofit/>
              </a:bodyPr>
              <a:lstStyle/>
              <a:p>
                <a:r>
                  <a:rPr lang="en-US" dirty="0"/>
                  <a:t>Testing if  single group differs from a known value:</a:t>
                </a:r>
              </a:p>
              <a:p>
                <a:endParaRPr lang="en-US" dirty="0"/>
              </a:p>
              <a:p>
                <a:pPr lvl="1"/>
                <a:r>
                  <a:rPr lang="en-US" sz="2800" dirty="0"/>
                  <a:t>Comparing the mean of a sample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800" b="1" dirty="0"/>
                  <a:t> </a:t>
                </a:r>
                <a:r>
                  <a:rPr lang="en-US" sz="2800" dirty="0"/>
                  <a:t>to a known population mean </a:t>
                </a:r>
                <a14:m>
                  <m:oMath xmlns:m="http://schemas.openxmlformats.org/officeDocument/2006/math">
                    <m:r>
                      <a:rPr lang="en-US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800" dirty="0"/>
                  <a:t>.</a:t>
                </a:r>
              </a:p>
              <a:p>
                <a:pPr lvl="1"/>
                <a:r>
                  <a:rPr lang="en-US" sz="2800" dirty="0"/>
                  <a:t>Suppose we want to test the blood pressure of a group of patients:</a:t>
                </a:r>
              </a:p>
              <a:p>
                <a:pPr lvl="2"/>
                <a:r>
                  <a:rPr lang="en-US" sz="2400" dirty="0"/>
                  <a:t>We want to know if the mean blood pressure of the group differs significantly or not to the national average blood pressure (</a:t>
                </a:r>
                <a14:m>
                  <m:oMath xmlns:m="http://schemas.openxmlformats.org/officeDocument/2006/math"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400" dirty="0"/>
                  <a:t> = 120 mmHg).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8BFB683-A35F-D798-9F90-EE654E48AB2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3" y="1690689"/>
                <a:ext cx="8113337" cy="3985716"/>
              </a:xfrm>
              <a:blipFill>
                <a:blip r:embed="rId4"/>
                <a:stretch>
                  <a:fillRect l="-1352" t="-24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36970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2093ED-2D5A-339A-7FD3-4A7E91F5E4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663B299-7E2F-A341-FF75-929CC07B4A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2" r="72790"/>
          <a:stretch/>
        </p:blipFill>
        <p:spPr>
          <a:xfrm>
            <a:off x="8678945" y="77666"/>
            <a:ext cx="3167407" cy="55987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639BC72-0E9D-A880-9FFA-47125A3B5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D085FCC-4E0F-0F7A-CBCC-41660DE1AC1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3" y="1690689"/>
                <a:ext cx="8113337" cy="3985716"/>
              </a:xfrm>
            </p:spPr>
            <p:txBody>
              <a:bodyPr>
                <a:noAutofit/>
              </a:bodyPr>
              <a:lstStyle/>
              <a:p>
                <a:r>
                  <a:rPr lang="en-US" dirty="0"/>
                  <a:t>Testing if  single group differs from a known value:</a:t>
                </a:r>
              </a:p>
              <a:p>
                <a:endParaRPr lang="en-US" dirty="0"/>
              </a:p>
              <a:p>
                <a:pPr lvl="1"/>
                <a:r>
                  <a:rPr lang="en-US" sz="2800" b="1" dirty="0"/>
                  <a:t>Null Hypothesis (</a:t>
                </a:r>
                <a:r>
                  <a:rPr lang="en-US" sz="2800" b="1" i="1" dirty="0"/>
                  <a:t>H</a:t>
                </a:r>
                <a:r>
                  <a:rPr lang="en-US" sz="2800" b="1" i="1" baseline="-25000" dirty="0"/>
                  <a:t>0</a:t>
                </a:r>
                <a:r>
                  <a:rPr lang="en-US" sz="2800" b="1" dirty="0"/>
                  <a:t>): </a:t>
                </a:r>
                <a:r>
                  <a:rPr lang="en-US" sz="2800" dirty="0"/>
                  <a:t>The mean blood pressure of the group of patients is equal to the national average blood pressure </a:t>
                </a:r>
                <a:r>
                  <a:rPr lang="en-US" sz="2800" b="1" dirty="0"/>
                  <a:t>(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800" b="1" dirty="0"/>
                  <a:t> = </a:t>
                </a:r>
                <a14:m>
                  <m:oMath xmlns:m="http://schemas.openxmlformats.org/officeDocument/2006/math">
                    <m:r>
                      <a:rPr lang="en-US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800" b="1" dirty="0"/>
                  <a:t>).</a:t>
                </a:r>
              </a:p>
              <a:p>
                <a:pPr lvl="1"/>
                <a:r>
                  <a:rPr lang="en-US" sz="2800" b="1" dirty="0"/>
                  <a:t>Alternative Hypothesis (</a:t>
                </a:r>
                <a:r>
                  <a:rPr lang="en-US" sz="2800" b="1" i="1" dirty="0"/>
                  <a:t>H</a:t>
                </a:r>
                <a:r>
                  <a:rPr lang="en-US" sz="2800" b="1" i="1" baseline="-25000" dirty="0"/>
                  <a:t>1</a:t>
                </a:r>
                <a:r>
                  <a:rPr lang="en-US" sz="2800" b="1" dirty="0"/>
                  <a:t>): </a:t>
                </a:r>
                <a:r>
                  <a:rPr lang="en-US" sz="2800" dirty="0"/>
                  <a:t>The mean blood pressure of the group of patients differs from the national average blood pressure </a:t>
                </a:r>
                <a:r>
                  <a:rPr lang="en-US" sz="2800" b="1" dirty="0"/>
                  <a:t>(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800" b="1" dirty="0"/>
                  <a:t> </a:t>
                </a:r>
                <a14:m>
                  <m:oMath xmlns:m="http://schemas.openxmlformats.org/officeDocument/2006/math">
                    <m:r>
                      <a:rPr lang="en-US" sz="2800" b="1" dirty="0" smtClean="0">
                        <a:latin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US" sz="2800" b="1" dirty="0"/>
                  <a:t> </a:t>
                </a:r>
                <a14:m>
                  <m:oMath xmlns:m="http://schemas.openxmlformats.org/officeDocument/2006/math">
                    <m:r>
                      <a:rPr lang="en-US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800" b="1" dirty="0"/>
                  <a:t>).</a:t>
                </a:r>
              </a:p>
              <a:p>
                <a:pPr marL="457200" lvl="1" indent="0" algn="ctr">
                  <a:buNone/>
                </a:pPr>
                <a14:m>
                  <m:oMath xmlns:m="http://schemas.openxmlformats.org/officeDocument/2006/math">
                    <m:r>
                      <a:rPr lang="en-US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800" b="1" dirty="0"/>
                  <a:t> = 120mmHg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D085FCC-4E0F-0F7A-CBCC-41660DE1AC1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3" y="1690689"/>
                <a:ext cx="8113337" cy="3985716"/>
              </a:xfrm>
              <a:blipFill>
                <a:blip r:embed="rId4"/>
                <a:stretch>
                  <a:fillRect l="-1352" t="-2446" r="-1878" b="-13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95648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FD439-E225-F204-DA16-19BA20CC0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481FE3A-3247-EBAB-7C20-DFEDB9561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69CFBDA0-DCF5-AC51-5CF5-89D5E848DAA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825625"/>
                <a:ext cx="8320726" cy="357593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𝒕</m:t>
                      </m:r>
                      <m:r>
                        <a:rPr lang="en-GB" sz="3200" b="1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  <m:r>
                            <a:rPr lang="en-GB" sz="3200" b="1" i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𝝁</m:t>
                          </m:r>
                        </m:num>
                        <m:den>
                          <m:f>
                            <m:fPr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32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3200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e>
                              </m:rad>
                            </m:den>
                          </m:f>
                        </m:den>
                      </m:f>
                    </m:oMath>
                  </m:oMathPara>
                </a14:m>
                <a:endParaRPr lang="en-US" sz="3200" b="1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endParaRPr lang="en-GB" sz="2800" b="1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b="1" dirty="0"/>
                  <a:t>Where: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GB" sz="2800" b="1" dirty="0"/>
                  <a:t> </a:t>
                </a:r>
                <a:r>
                  <a:rPr lang="en-GB" sz="2800" dirty="0"/>
                  <a:t>= sample mean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GB" sz="2800" dirty="0"/>
                  <a:t> = population mean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:r>
                  <a:rPr lang="en-GB" sz="2800" b="1" i="1" dirty="0"/>
                  <a:t>SD</a:t>
                </a:r>
                <a:r>
                  <a:rPr lang="en-GB" sz="2800" dirty="0"/>
                  <a:t> = sample standard deviation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𝒏</m:t>
                    </m:r>
                  </m:oMath>
                </a14:m>
                <a:r>
                  <a:rPr lang="en-GB" sz="2800" b="1" i="1" dirty="0"/>
                  <a:t> </a:t>
                </a:r>
                <a:r>
                  <a:rPr lang="en-GB" sz="2800" dirty="0"/>
                  <a:t>= Number of observations</a:t>
                </a:r>
                <a:endParaRPr lang="en-GB" sz="2800" b="1" i="1" dirty="0"/>
              </a:p>
              <a:p>
                <a:pPr marL="0" indent="0" algn="ctr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69CFBDA0-DCF5-AC51-5CF5-89D5E848DAA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825625"/>
                <a:ext cx="8320726" cy="3575934"/>
              </a:xfrm>
              <a:blipFill>
                <a:blip r:embed="rId3"/>
                <a:stretch>
                  <a:fillRect l="-1172" t="-170" b="-20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11">
            <a:extLst>
              <a:ext uri="{FF2B5EF4-FFF2-40B4-BE49-F238E27FC236}">
                <a16:creationId xmlns:a16="http://schemas.microsoft.com/office/drawing/2014/main" id="{9ED8B6E6-2044-FD31-E2EF-393357B471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32" r="72790"/>
          <a:stretch/>
        </p:blipFill>
        <p:spPr>
          <a:xfrm>
            <a:off x="8678945" y="77666"/>
            <a:ext cx="3167407" cy="559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0959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F0FE6-BA67-7221-70E4-FA06FFA9F0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510CB0A-D3E1-FA2E-859C-4C9FAB054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31E88570-5AC8-881A-3BF9-34196E77FC6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825625"/>
                <a:ext cx="11481846" cy="357593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𝒕</m:t>
                      </m:r>
                      <m:r>
                        <a:rPr lang="en-GB" sz="3200" b="1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  <m:r>
                            <a:rPr lang="en-GB" sz="3200" b="1" i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𝝁</m:t>
                          </m:r>
                        </m:num>
                        <m:den>
                          <m:f>
                            <m:fPr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32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3200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e>
                              </m:rad>
                            </m:den>
                          </m:f>
                        </m:den>
                      </m:f>
                    </m:oMath>
                  </m:oMathPara>
                </a14:m>
                <a:endParaRPr lang="en-US" sz="3200" b="1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endParaRPr lang="en-GB" sz="2800" b="1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b="1" dirty="0"/>
                  <a:t>Where: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GB" sz="2800" b="1" dirty="0"/>
                  <a:t> </a:t>
                </a:r>
                <a:r>
                  <a:rPr lang="en-GB" sz="2800" dirty="0"/>
                  <a:t>= sample mean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GB" sz="2800" dirty="0"/>
                  <a:t> = population mean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:r>
                  <a:rPr lang="en-GB" sz="2800" b="1" i="1" dirty="0"/>
                  <a:t>SD</a:t>
                </a:r>
                <a:r>
                  <a:rPr lang="en-GB" sz="2800" dirty="0"/>
                  <a:t> = sample standard deviation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𝒏</m:t>
                    </m:r>
                  </m:oMath>
                </a14:m>
                <a:r>
                  <a:rPr lang="en-GB" sz="2800" b="1" i="1" dirty="0"/>
                  <a:t> </a:t>
                </a:r>
                <a:r>
                  <a:rPr lang="en-GB" sz="2800" dirty="0"/>
                  <a:t>= Number of observations</a:t>
                </a:r>
                <a:endParaRPr lang="en-GB" sz="2800" b="1" i="1" dirty="0"/>
              </a:p>
              <a:p>
                <a:pPr marL="0" indent="0" algn="ctr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31E88570-5AC8-881A-3BF9-34196E77FC6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825625"/>
                <a:ext cx="11481846" cy="3575934"/>
              </a:xfrm>
              <a:blipFill>
                <a:blip r:embed="rId3"/>
                <a:stretch>
                  <a:fillRect l="-850" t="-170" b="-20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67A507B-BEEB-35D2-9D1A-5236C8E5FEC8}"/>
                  </a:ext>
                </a:extLst>
              </p:cNvPr>
              <p:cNvSpPr txBox="1"/>
              <p:nvPr/>
            </p:nvSpPr>
            <p:spPr>
              <a:xfrm>
                <a:off x="7733122" y="3613592"/>
                <a:ext cx="4100658" cy="1986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40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4000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GB" sz="2800" dirty="0"/>
                  <a:t> = 121.32mmHg</a:t>
                </a:r>
              </a:p>
              <a:p>
                <a:r>
                  <a:rPr lang="en-GB" sz="2800" b="1" i="1" dirty="0"/>
                  <a:t>SD</a:t>
                </a:r>
                <a:r>
                  <a:rPr lang="en-GB" sz="2800" dirty="0"/>
                  <a:t> = 3.49</a:t>
                </a:r>
              </a:p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𝒏</m:t>
                    </m:r>
                  </m:oMath>
                </a14:m>
                <a:r>
                  <a:rPr lang="en-GB" sz="2800" dirty="0"/>
                  <a:t> = 25</a:t>
                </a:r>
              </a:p>
              <a:p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GB" sz="2800" dirty="0"/>
                  <a:t> = 120mmHg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67A507B-BEEB-35D2-9D1A-5236C8E5FE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3122" y="3613592"/>
                <a:ext cx="4100658" cy="1986378"/>
              </a:xfrm>
              <a:prstGeom prst="rect">
                <a:avLst/>
              </a:prstGeom>
              <a:blipFill>
                <a:blip r:embed="rId4"/>
                <a:stretch>
                  <a:fillRect l="-3125" b="-76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73822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14145-BC84-73E0-A3CB-29C4608AC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54BD2CD-DA36-B27B-380A-10DDEE595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3BDF6949-5822-BB0C-6E2A-40100ACA2DC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825625"/>
                <a:ext cx="7374902" cy="357593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>
                          <a:latin typeface="Cambria Math" panose="02040503050406030204" pitchFamily="18" charset="0"/>
                        </a:rPr>
                        <m:t>𝒕</m:t>
                      </m:r>
                      <m:r>
                        <a:rPr lang="en-GB" sz="3200" b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  <m:r>
                            <a:rPr lang="en-GB" sz="3200" b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𝝁</m:t>
                          </m:r>
                        </m:num>
                        <m:den>
                          <m:f>
                            <m:fPr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32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3200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e>
                              </m:rad>
                            </m:den>
                          </m:f>
                        </m:den>
                      </m:f>
                    </m:oMath>
                  </m:oMathPara>
                </a14:m>
                <a:endParaRPr lang="en-US" sz="3200" b="1" dirty="0"/>
              </a:p>
              <a:p>
                <a:pPr algn="ctr"/>
                <a:endParaRPr lang="en-GB" b="1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b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𝟏𝟐𝟏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b="1">
                            <a:latin typeface="Cambria Math" panose="02040503050406030204" pitchFamily="18" charset="0"/>
                          </a:rPr>
                          <m:t>𝟑𝟐</m:t>
                        </m:r>
                        <m:r>
                          <a:rPr lang="en-GB" b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𝟏𝟐𝟎</m:t>
                        </m:r>
                      </m:num>
                      <m:den>
                        <m:f>
                          <m:f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ad>
                              <m:radPr>
                                <m:degHide m:val="on"/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en-US" b="1" i="1">
                                    <a:latin typeface="Cambria Math" panose="02040503050406030204" pitchFamily="18" charset="0"/>
                                  </a:rPr>
                                  <m:t>𝟐𝟓</m:t>
                                </m:r>
                              </m:e>
                            </m:rad>
                          </m:den>
                        </m:f>
                      </m:den>
                    </m:f>
                  </m:oMath>
                </a14:m>
                <a:r>
                  <a:rPr lang="en-GB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f>
                          <m:f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𝟓</m:t>
                            </m:r>
                          </m:den>
                        </m:f>
                      </m:den>
                    </m:f>
                  </m:oMath>
                </a14:m>
                <a:r>
                  <a:rPr lang="en-GB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𝟔𝟗𝟗</m:t>
                        </m:r>
                      </m:den>
                    </m:f>
                  </m:oMath>
                </a14:m>
                <a:r>
                  <a:rPr lang="en-GB" b="1" dirty="0"/>
                  <a:t>  =  1.887</a:t>
                </a:r>
              </a:p>
              <a:p>
                <a:pPr marL="0" indent="0" algn="ctr">
                  <a:buNone/>
                </a:pPr>
                <a:endParaRPr lang="en-GB" b="1" dirty="0"/>
              </a:p>
            </p:txBody>
          </p:sp>
        </mc:Choice>
        <mc:Fallback xmlns=""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3BDF6949-5822-BB0C-6E2A-40100ACA2DC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825625"/>
                <a:ext cx="7374902" cy="3575934"/>
              </a:xfrm>
              <a:blipFill>
                <a:blip r:embed="rId3"/>
                <a:stretch>
                  <a:fillRect t="-1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5A1EB62-32A9-87B5-98A9-CEAE9E2E75F9}"/>
                  </a:ext>
                </a:extLst>
              </p:cNvPr>
              <p:cNvSpPr txBox="1"/>
              <p:nvPr/>
            </p:nvSpPr>
            <p:spPr>
              <a:xfrm>
                <a:off x="7733122" y="3613592"/>
                <a:ext cx="4100658" cy="1986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40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4000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GB" sz="2800" dirty="0"/>
                  <a:t> = 121.32mmHg</a:t>
                </a:r>
              </a:p>
              <a:p>
                <a:r>
                  <a:rPr lang="en-GB" sz="2800" b="1" i="1" dirty="0"/>
                  <a:t>SD</a:t>
                </a:r>
                <a:r>
                  <a:rPr lang="en-GB" sz="2800" dirty="0"/>
                  <a:t> = 3.49</a:t>
                </a:r>
              </a:p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𝒏</m:t>
                    </m:r>
                  </m:oMath>
                </a14:m>
                <a:r>
                  <a:rPr lang="en-GB" sz="2800" dirty="0"/>
                  <a:t> = 25</a:t>
                </a:r>
              </a:p>
              <a:p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GB" sz="2800" dirty="0"/>
                  <a:t> = 120mmHg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5A1EB62-32A9-87B5-98A9-CEAE9E2E75F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3122" y="3613592"/>
                <a:ext cx="4100658" cy="1986378"/>
              </a:xfrm>
              <a:prstGeom prst="rect">
                <a:avLst/>
              </a:prstGeom>
              <a:blipFill>
                <a:blip r:embed="rId4"/>
                <a:stretch>
                  <a:fillRect l="-3125" b="-76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15585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B3104-01E2-8D0B-C052-2258901347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6155FF6-6054-01E0-F7FC-9E06CC640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6A84B02-435A-C4F4-E9E1-B416D5D36855}"/>
                  </a:ext>
                </a:extLst>
              </p:cNvPr>
              <p:cNvSpPr txBox="1"/>
              <p:nvPr/>
            </p:nvSpPr>
            <p:spPr>
              <a:xfrm>
                <a:off x="744718" y="1523953"/>
                <a:ext cx="6353666" cy="36760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𝒕</m:t>
                      </m:r>
                      <m:r>
                        <a:rPr lang="en-GB" sz="3200" b="1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  <m:r>
                            <a:rPr lang="en-GB" sz="3200" b="1" i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𝝁</m:t>
                          </m:r>
                        </m:num>
                        <m:den>
                          <m:f>
                            <m:fPr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32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3200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e>
                              </m:rad>
                            </m:den>
                          </m:f>
                        </m:den>
                      </m:f>
                    </m:oMath>
                  </m:oMathPara>
                </a14:m>
                <a:endParaRPr lang="en-US" sz="3200" b="1" dirty="0"/>
              </a:p>
              <a:p>
                <a:pPr algn="ctr"/>
                <a:endParaRPr lang="en-GB" sz="2800" b="1" dirty="0"/>
              </a:p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800" b="1" i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𝟏𝟐𝟏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0" smtClean="0">
                            <a:latin typeface="Cambria Math" panose="02040503050406030204" pitchFamily="18" charset="0"/>
                          </a:rPr>
                          <m:t>𝟑𝟐</m:t>
                        </m:r>
                        <m:r>
                          <a:rPr lang="en-GB" sz="2800" b="1" i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𝟏𝟐𝟎</m:t>
                        </m:r>
                      </m:num>
                      <m:den>
                        <m:f>
                          <m:fPr>
                            <m:ctrlPr>
                              <a:rPr lang="en-GB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ad>
                              <m:radPr>
                                <m:degHide m:val="on"/>
                                <m:ctrlPr>
                                  <a:rPr lang="en-GB" sz="28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en-US" sz="28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𝟐𝟓</m:t>
                                </m:r>
                              </m:e>
                            </m:rad>
                          </m:den>
                        </m:f>
                      </m:den>
                    </m:f>
                  </m:oMath>
                </a14:m>
                <a:r>
                  <a:rPr lang="en-GB" sz="2800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f>
                          <m:fPr>
                            <m:ctrlPr>
                              <a:rPr lang="en-GB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𝟓</m:t>
                            </m:r>
                          </m:den>
                        </m:f>
                      </m:den>
                    </m:f>
                  </m:oMath>
                </a14:m>
                <a:r>
                  <a:rPr lang="en-GB" sz="2800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𝟔𝟗𝟗</m:t>
                        </m:r>
                      </m:den>
                    </m:f>
                  </m:oMath>
                </a14:m>
                <a:r>
                  <a:rPr lang="en-GB" sz="2800" b="1" dirty="0">
                    <a:solidFill>
                      <a:schemeClr val="tx1"/>
                    </a:solidFill>
                  </a:rPr>
                  <a:t>  =  1.887</a:t>
                </a:r>
              </a:p>
              <a:p>
                <a:pPr algn="ctr"/>
                <a:endParaRPr lang="en-GB" sz="2800" b="1" dirty="0"/>
              </a:p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800" b="1" i="1" baseline="-25000" dirty="0"/>
                  <a:t>crit</a:t>
                </a:r>
                <a:r>
                  <a:rPr lang="en-GB" sz="2800" b="1" i="1" dirty="0"/>
                  <a:t> </a:t>
                </a:r>
                <a:r>
                  <a:rPr lang="en-GB" sz="2800" dirty="0"/>
                  <a:t>= 1.711 at alpha level (</a:t>
                </a:r>
                <a:r>
                  <a:rPr lang="el-GR" sz="2800" b="1" i="1" dirty="0"/>
                  <a:t>α</a:t>
                </a:r>
                <a:r>
                  <a:rPr lang="en-US" sz="2800" dirty="0"/>
                  <a:t> = </a:t>
                </a:r>
                <a:r>
                  <a:rPr lang="en-GB" sz="2800" dirty="0"/>
                  <a:t>0.05)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6A84B02-435A-C4F4-E9E1-B416D5D3685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718" y="1523953"/>
                <a:ext cx="6353666" cy="3676006"/>
              </a:xfrm>
              <a:prstGeom prst="rect">
                <a:avLst/>
              </a:prstGeom>
              <a:blipFill>
                <a:blip r:embed="rId3"/>
                <a:stretch>
                  <a:fillRect b="-38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02011E95-5F93-66C4-64EB-883B9999D4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7466" y="74854"/>
            <a:ext cx="2241266" cy="5621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0801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814068-F14D-22F9-0902-4DFD1F660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548C95B-B273-363B-CA26-C51C97303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39E16AE-6041-3568-4F02-FF31DA77072F}"/>
                  </a:ext>
                </a:extLst>
              </p:cNvPr>
              <p:cNvSpPr txBox="1"/>
              <p:nvPr/>
            </p:nvSpPr>
            <p:spPr>
              <a:xfrm>
                <a:off x="744717" y="1523953"/>
                <a:ext cx="8031637" cy="39822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800" b="1" i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𝟏𝟐𝟏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0" smtClean="0">
                            <a:latin typeface="Cambria Math" panose="02040503050406030204" pitchFamily="18" charset="0"/>
                          </a:rPr>
                          <m:t>𝟑𝟐</m:t>
                        </m:r>
                        <m:r>
                          <a:rPr lang="en-GB" sz="2800" b="1" i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𝟏𝟐𝟎</m:t>
                        </m:r>
                      </m:num>
                      <m:den>
                        <m:f>
                          <m:fPr>
                            <m:ctrlPr>
                              <a:rPr lang="en-GB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ad>
                              <m:radPr>
                                <m:degHide m:val="on"/>
                                <m:ctrlPr>
                                  <a:rPr lang="en-GB" sz="28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en-US" sz="28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𝟐𝟓</m:t>
                                </m:r>
                              </m:e>
                            </m:rad>
                          </m:den>
                        </m:f>
                      </m:den>
                    </m:f>
                  </m:oMath>
                </a14:m>
                <a:r>
                  <a:rPr lang="en-GB" sz="2800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f>
                          <m:fPr>
                            <m:ctrlPr>
                              <a:rPr lang="en-GB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𝟓</m:t>
                            </m:r>
                          </m:den>
                        </m:f>
                      </m:den>
                    </m:f>
                  </m:oMath>
                </a14:m>
                <a:r>
                  <a:rPr lang="en-GB" sz="2800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𝟔𝟗𝟗</m:t>
                        </m:r>
                      </m:den>
                    </m:f>
                  </m:oMath>
                </a14:m>
                <a:r>
                  <a:rPr lang="en-GB" sz="2800" b="1" dirty="0">
                    <a:solidFill>
                      <a:schemeClr val="tx1"/>
                    </a:solidFill>
                  </a:rPr>
                  <a:t>  =  1.887</a:t>
                </a:r>
              </a:p>
              <a:p>
                <a:pPr algn="ctr"/>
                <a:endParaRPr lang="en-GB" sz="1000" b="1" dirty="0"/>
              </a:p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800" b="1" i="1" baseline="-25000" dirty="0"/>
                  <a:t>crit</a:t>
                </a:r>
                <a:r>
                  <a:rPr lang="en-GB" sz="2800" b="1" i="1" dirty="0"/>
                  <a:t> </a:t>
                </a:r>
                <a:r>
                  <a:rPr lang="en-GB" sz="2800" dirty="0"/>
                  <a:t>= 1.711 at alpha level (</a:t>
                </a:r>
                <a:r>
                  <a:rPr lang="el-GR" sz="2800" b="1" i="1" dirty="0"/>
                  <a:t>α</a:t>
                </a:r>
                <a:r>
                  <a:rPr lang="en-US" sz="2800" dirty="0"/>
                  <a:t> = </a:t>
                </a:r>
                <a:r>
                  <a:rPr lang="en-GB" sz="2800" dirty="0"/>
                  <a:t>0.05)</a:t>
                </a:r>
              </a:p>
              <a:p>
                <a:pPr algn="ctr"/>
                <a:endParaRPr lang="en-GB" sz="1000" dirty="0"/>
              </a:p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800" b="1" i="1" dirty="0"/>
                  <a:t> &gt; </a:t>
                </a:r>
                <a14:m>
                  <m:oMath xmlns:m="http://schemas.openxmlformats.org/officeDocument/2006/math">
                    <m:r>
                      <a:rPr lang="en-GB" sz="2800" b="1" i="1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800" b="1" i="1" baseline="-25000" dirty="0"/>
                  <a:t>crit</a:t>
                </a:r>
                <a:r>
                  <a:rPr lang="en-GB" sz="2800" b="1" i="1" dirty="0"/>
                  <a:t> </a:t>
                </a:r>
                <a:r>
                  <a:rPr lang="en-GB" sz="2800" dirty="0"/>
                  <a:t>therefore we can reject the null hypothesis.</a:t>
                </a:r>
              </a:p>
              <a:p>
                <a:pPr algn="ctr"/>
                <a:endParaRPr lang="en-GB" sz="1000" b="1" dirty="0"/>
              </a:p>
              <a:p>
                <a:r>
                  <a:rPr lang="en-GB" sz="2800" b="1" dirty="0"/>
                  <a:t>Conclusion:</a:t>
                </a:r>
              </a:p>
              <a:p>
                <a:pPr algn="ctr"/>
                <a:r>
                  <a:rPr lang="en-GB" sz="2800" b="1" dirty="0"/>
                  <a:t>The mean blood pressure of the sampled patients significantly differs from the national average blood pressure at </a:t>
                </a:r>
                <a:r>
                  <a:rPr lang="el-GR" sz="2800" b="1" i="1" dirty="0"/>
                  <a:t>α</a:t>
                </a:r>
                <a:r>
                  <a:rPr lang="en-US" sz="2800" b="1" dirty="0"/>
                  <a:t> = </a:t>
                </a:r>
                <a:r>
                  <a:rPr lang="en-GB" sz="2800" b="1" dirty="0"/>
                  <a:t>0.05.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39E16AE-6041-3568-4F02-FF31DA7707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717" y="1523953"/>
                <a:ext cx="8031637" cy="3982244"/>
              </a:xfrm>
              <a:prstGeom prst="rect">
                <a:avLst/>
              </a:prstGeom>
              <a:blipFill>
                <a:blip r:embed="rId3"/>
                <a:stretch>
                  <a:fillRect l="-1517" r="-1214" b="-35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AA2E961B-0DC2-E12E-138B-84F705E164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7466" y="74854"/>
            <a:ext cx="2241266" cy="5621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6723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C8B3B6-0735-1CF4-A098-0A824A1D2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4BFCEC-8FEB-F99D-D509-E0271A52F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in Excel</a:t>
            </a:r>
            <a:r>
              <a:rPr lang="en-US" sz="6000" b="1" i="1" dirty="0"/>
              <a:t> </a:t>
            </a:r>
            <a:endParaRPr lang="en-GB" sz="60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97452-F50E-3FB5-DE72-598667B6D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261656" cy="406842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𝑡 Test is part of the Data Analysis </a:t>
            </a:r>
            <a:r>
              <a:rPr lang="en-US" dirty="0" err="1"/>
              <a:t>toolpak</a:t>
            </a:r>
            <a:endParaRPr lang="en-US" dirty="0"/>
          </a:p>
          <a:p>
            <a:r>
              <a:rPr lang="en-US" dirty="0"/>
              <a:t>It provides 3 𝑡 Test options</a:t>
            </a:r>
          </a:p>
          <a:p>
            <a:pPr lvl="1"/>
            <a:r>
              <a:rPr lang="en-US" dirty="0"/>
              <a:t>𝑡 Test: Paired Two Sample for Means</a:t>
            </a:r>
          </a:p>
          <a:p>
            <a:pPr lvl="1"/>
            <a:r>
              <a:rPr lang="en-US" dirty="0"/>
              <a:t>𝑡 Test: Two-Sample Assuming Equal Variances</a:t>
            </a:r>
          </a:p>
          <a:p>
            <a:pPr lvl="1"/>
            <a:r>
              <a:rPr lang="en-US" dirty="0"/>
              <a:t>𝑡 Test: Two-Sample Assuming Unequal Variances</a:t>
            </a:r>
          </a:p>
          <a:p>
            <a:r>
              <a:rPr lang="en-US" dirty="0"/>
              <a:t>Depending on your analysis you will need the first or third of these tools</a:t>
            </a:r>
          </a:p>
          <a:p>
            <a:endParaRPr lang="en-GB" sz="2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977FA9-4E2F-B4DC-474A-23F8D718E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541" y="2520028"/>
            <a:ext cx="6261656" cy="2323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2234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F25AC-51A7-DD4E-025A-D3A99B05E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B62A7AD-AE01-5CD5-5BFE-3432ED710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in Excel</a:t>
            </a:r>
            <a:r>
              <a:rPr lang="en-US" sz="6000" b="1" i="1" dirty="0"/>
              <a:t> </a:t>
            </a:r>
            <a:endParaRPr lang="en-GB" sz="6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AAB5ABB-5F37-7895-15ED-8A2221F65E6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690688"/>
                <a:ext cx="5590093" cy="4068428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𝑜𝑝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/>
                  <a:t> is shown as t Stat,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dirty="0"/>
                  <a:t> as t Critical one-tail or t Critical two-tail</a:t>
                </a:r>
              </a:p>
              <a:p>
                <a:r>
                  <a:rPr lang="en-GB" dirty="0"/>
                  <a:t>P(T&lt;=t) is the probability that the difference has appeared by chance</a:t>
                </a:r>
              </a:p>
              <a:p>
                <a:r>
                  <a:rPr lang="en-GB" dirty="0"/>
                  <a:t>In this case there would be a statistically significant difference if we had chosen the one-tail test but not the two-tail test.</a:t>
                </a:r>
              </a:p>
              <a:p>
                <a:endParaRPr lang="en-GB" sz="26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AAB5ABB-5F37-7895-15ED-8A2221F65E6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690688"/>
                <a:ext cx="5590093" cy="4068428"/>
              </a:xfrm>
              <a:blipFill>
                <a:blip r:embed="rId3"/>
                <a:stretch>
                  <a:fillRect l="-1963" t="-2096" r="-25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F217D73D-DD74-A035-E25D-A56664E7CA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8911" y="2107384"/>
            <a:ext cx="6303089" cy="2643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5578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27A6F6-912B-92E7-CC05-23B690A7E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5C75CE3-5583-1C19-8390-04C833D9B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3F4AF64-C2FE-7B8C-3DC0-22B7433FC91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690688"/>
                <a:ext cx="11475561" cy="4068428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Topics covered:</a:t>
                </a:r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Critical Value of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Requirements for Using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Dependent (Matched)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Directional vs. Non-directional Tests</a:t>
                </a:r>
              </a:p>
              <a:p>
                <a:r>
                  <a:rPr lang="en-GB" dirty="0">
                    <a:sym typeface="Wingdings" panose="05000000000000000000" pitchFamily="2" charset="2"/>
                  </a:rPr>
                  <a:t>Next we will cover: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Computational steps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Strength of Association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Post hoc Analyses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:r>
                  <a:rPr lang="en-GB" dirty="0" err="1">
                    <a:sym typeface="Wingdings" panose="05000000000000000000" pitchFamily="2" charset="2"/>
                  </a:rPr>
                  <a:t>Scheffé</a:t>
                </a:r>
                <a:r>
                  <a:rPr lang="en-GB" dirty="0">
                    <a:sym typeface="Wingdings" panose="05000000000000000000" pitchFamily="2" charset="2"/>
                  </a:rPr>
                  <a:t> Method of Post hoc Analysis</a:t>
                </a:r>
              </a:p>
              <a:p>
                <a:r>
                  <a:rPr lang="en-GB" dirty="0"/>
                  <a:t>The ANOVA test allows us to compare the means of multiple samples</a:t>
                </a:r>
              </a:p>
              <a:p>
                <a:endParaRPr lang="en-GB" sz="26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3F4AF64-C2FE-7B8C-3DC0-22B7433FC91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690688"/>
                <a:ext cx="11475561" cy="4068428"/>
              </a:xfrm>
              <a:blipFill>
                <a:blip r:embed="rId3"/>
                <a:stretch>
                  <a:fillRect l="-850" t="-37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45076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Analysis of</a:t>
            </a:r>
          </a:p>
          <a:p>
            <a:r>
              <a:rPr lang="en-US" sz="7200" b="1" dirty="0">
                <a:solidFill>
                  <a:schemeClr val="bg1"/>
                </a:solidFill>
              </a:rPr>
              <a:t>Variance</a:t>
            </a:r>
          </a:p>
          <a:p>
            <a:r>
              <a:rPr lang="en-US" sz="7200" b="1" dirty="0"/>
              <a:t>(ANOVA)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EF1D0A-3C64-B80B-D473-DB3DE2829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F32D36-6BE3-CFBF-AF16-627392E12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986F7-C354-AC31-F0B1-574CFBC36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US" dirty="0"/>
              <a:t>We used the 𝑡 Test to determine if the means of two samples differ to a statistically significant degree.</a:t>
            </a:r>
          </a:p>
          <a:p>
            <a:r>
              <a:rPr lang="en-US" dirty="0"/>
              <a:t>What if we want to compare more than two samples?</a:t>
            </a:r>
          </a:p>
          <a:p>
            <a:r>
              <a:rPr lang="en-US" dirty="0"/>
              <a:t>Unfortunately it is impractical to just do multiple 𝑡 Tests between each pair of samples.</a:t>
            </a:r>
          </a:p>
          <a:p>
            <a:pPr lvl="1"/>
            <a:r>
              <a:rPr lang="en-US" dirty="0"/>
              <a:t>We would have to do K(K-1)/2 tests where K is the number of samples.</a:t>
            </a:r>
          </a:p>
          <a:p>
            <a:pPr lvl="1"/>
            <a:r>
              <a:rPr lang="en-US" dirty="0"/>
              <a:t>Doing multiple 𝑡 Tests also increases the likelihood of Type I errors.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68459556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DCA359-74CB-F78D-AEA3-B53B1D2CC6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3EA10B-8BEE-06F2-94E1-76B1A7CBA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F7C52-7396-08F3-259D-DB53A49E3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US" dirty="0"/>
              <a:t>If you use the 0.05 level of significance you expect to make a Type I error 5 times out of 100 by sampling errors alone.</a:t>
            </a:r>
          </a:p>
          <a:p>
            <a:r>
              <a:rPr lang="en-US" dirty="0"/>
              <a:t>If you performed 20 𝑡 Tests and one reached the 0.05 level of significance would that be a chance occurrence or not?</a:t>
            </a:r>
          </a:p>
          <a:p>
            <a:pPr lvl="1"/>
            <a:r>
              <a:rPr lang="en-US" dirty="0"/>
              <a:t>What if three reached that level?</a:t>
            </a:r>
          </a:p>
          <a:p>
            <a:pPr lvl="1"/>
            <a:r>
              <a:rPr lang="en-US" dirty="0"/>
              <a:t>The more tests you perform, the more confusing this becomes.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795765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3588A-1FAA-9419-A1FD-7D511C3F6C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F49418-1BD9-B0E8-0AAF-1289E9DB03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8521" y="1225485"/>
            <a:ext cx="3187566" cy="192265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E4D2055-4B3D-9245-7F22-72216B69B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 1 Errors and Multiple </a:t>
            </a:r>
            <a:r>
              <a:rPr lang="en-US" sz="6000" b="1" i="1" dirty="0"/>
              <a:t>t</a:t>
            </a:r>
            <a:r>
              <a:rPr lang="en-US" sz="6000" b="1" dirty="0"/>
              <a:t> Tests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43BDCEC-AF67-3523-5A14-3C17A3D9C08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593130"/>
                <a:ext cx="11475561" cy="4165986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With multiple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Tests the probability (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𝒑</m:t>
                    </m:r>
                  </m:oMath>
                </a14:m>
                <a:r>
                  <a:rPr lang="en-GB" dirty="0"/>
                  <a:t>) of a Type I error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𝒑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𝜶</m:t>
                              </m:r>
                            </m:e>
                          </m:d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𝒄</m:t>
                          </m:r>
                        </m:sup>
                      </m:sSup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is the alpha level and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𝒄</m:t>
                    </m:r>
                  </m:oMath>
                </a14:m>
                <a:r>
                  <a:rPr lang="en-GB" dirty="0"/>
                  <a:t> is the number of comparisons</a:t>
                </a:r>
              </a:p>
              <a:p>
                <a:r>
                  <a:rPr lang="en-GB" dirty="0"/>
                  <a:t>For three samples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𝒄</m:t>
                    </m:r>
                  </m:oMath>
                </a14:m>
                <a:r>
                  <a:rPr lang="en-GB" b="1" dirty="0"/>
                  <a:t> = 3(3-1)/2 = 3  </a:t>
                </a:r>
                <a:r>
                  <a:rPr lang="en-GB" dirty="0"/>
                  <a:t>If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dirty="0"/>
                  <a:t> is </a:t>
                </a:r>
                <a:r>
                  <a:rPr lang="en-GB" b="1" dirty="0"/>
                  <a:t>0.05</a:t>
                </a:r>
                <a:r>
                  <a:rPr lang="en-GB" dirty="0"/>
                  <a:t> then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𝒑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𝟎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𝟎𝟓</m:t>
                            </m:r>
                          </m:e>
                        </m:d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𝟑</m:t>
                        </m:r>
                      </m:sup>
                    </m:sSup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𝟗𝟑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p>
                    </m:sSup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𝟏𝟒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𝟏𝟒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%</m:t>
                    </m:r>
                  </m:oMath>
                </a14:m>
                <a:r>
                  <a:rPr lang="en-GB" b="1" dirty="0"/>
                  <a:t> </a:t>
                </a:r>
              </a:p>
              <a:p>
                <a:r>
                  <a:rPr lang="en-GB" dirty="0"/>
                  <a:t>Instead of having a 5% chance of making a Type I error when you use three samples you have a 14% chance of making a Type I error.</a:t>
                </a:r>
              </a:p>
              <a:p>
                <a:r>
                  <a:rPr lang="en-GB" dirty="0"/>
                  <a:t>To avoid both of these problems we use </a:t>
                </a:r>
                <a:r>
                  <a:rPr lang="en-GB" b="1" i="1" dirty="0"/>
                  <a:t>analysis of variance</a:t>
                </a:r>
                <a:r>
                  <a:rPr lang="en-GB" b="1" dirty="0"/>
                  <a:t> (ANOVA) </a:t>
                </a:r>
                <a:r>
                  <a:rPr lang="en-GB" dirty="0"/>
                  <a:t>to test for statistical significance in the differences of means between more than two samples.</a:t>
                </a:r>
              </a:p>
              <a:p>
                <a:pPr lvl="1"/>
                <a:r>
                  <a:rPr lang="en-GB" dirty="0"/>
                  <a:t>This compares that variance (I.e. the variability) between groups to the variance within each group.</a:t>
                </a:r>
              </a:p>
              <a:p>
                <a:endParaRPr lang="en-GB" sz="26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43BDCEC-AF67-3523-5A14-3C17A3D9C08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593130"/>
                <a:ext cx="11475561" cy="4165986"/>
              </a:xfrm>
              <a:blipFill>
                <a:blip r:embed="rId4"/>
                <a:stretch>
                  <a:fillRect l="-850" t="-3655" b="-21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8439100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70E333-ACB0-DCCC-AE42-1409EB664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000C56-6E8C-C532-FA5C-B852105FC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F9D366B-A62B-4C1F-B695-843D2B956C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192156" y="1565570"/>
            <a:ext cx="7999844" cy="41656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89EEE9-DF04-D55A-E8E7-4C2B9485C7CE}"/>
              </a:ext>
            </a:extLst>
          </p:cNvPr>
          <p:cNvSpPr txBox="1"/>
          <p:nvPr/>
        </p:nvSpPr>
        <p:spPr>
          <a:xfrm>
            <a:off x="768285" y="2828835"/>
            <a:ext cx="470868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ANOVA examines the overall variance </a:t>
            </a:r>
            <a:r>
              <a:rPr lang="en-US" sz="2400" b="1" dirty="0"/>
              <a:t>between groups </a:t>
            </a:r>
            <a:r>
              <a:rPr lang="en-US" sz="2400" dirty="0"/>
              <a:t>and </a:t>
            </a:r>
            <a:r>
              <a:rPr lang="en-US" sz="2400" b="1" dirty="0"/>
              <a:t>within groups</a:t>
            </a:r>
            <a:r>
              <a:rPr lang="en-US" sz="2400" dirty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9619541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369ED-4FD6-B93E-669F-5254384BA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96AA6D-6056-C883-F036-FC190FA2F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2B2C6-D4E5-1AAF-EB84-7D3F478E9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3130"/>
            <a:ext cx="7795966" cy="4165986"/>
          </a:xfrm>
        </p:spPr>
        <p:txBody>
          <a:bodyPr>
            <a:normAutofit/>
          </a:bodyPr>
          <a:lstStyle/>
          <a:p>
            <a:r>
              <a:rPr lang="en-GB" dirty="0"/>
              <a:t>Suppose we have three groups:</a:t>
            </a:r>
          </a:p>
          <a:p>
            <a:pPr lvl="1"/>
            <a:r>
              <a:rPr lang="en-GB" dirty="0"/>
              <a:t>Groups 1 and 2 have been given a treatment of some sort.</a:t>
            </a:r>
          </a:p>
          <a:p>
            <a:pPr lvl="1"/>
            <a:r>
              <a:rPr lang="en-GB" dirty="0"/>
              <a:t>Group 3 is the control group.</a:t>
            </a:r>
          </a:p>
          <a:p>
            <a:r>
              <a:rPr lang="en-GB" dirty="0"/>
              <a:t>We want to know ‘has the treatment had any effect?’</a:t>
            </a:r>
          </a:p>
          <a:p>
            <a:r>
              <a:rPr lang="en-GB" dirty="0"/>
              <a:t>By ‘treatment’ we mean anything that makes groups 1 and 2 different to group 3.</a:t>
            </a:r>
          </a:p>
          <a:p>
            <a:pPr lvl="1"/>
            <a:r>
              <a:rPr lang="en-GB" dirty="0"/>
              <a:t>Different new routing algorithms, different marketing strategy, different medical treatment…</a:t>
            </a:r>
          </a:p>
          <a:p>
            <a:endParaRPr lang="en-GB" sz="2600" dirty="0"/>
          </a:p>
        </p:txBody>
      </p:sp>
      <p:pic>
        <p:nvPicPr>
          <p:cNvPr id="2" name="table">
            <a:extLst>
              <a:ext uri="{FF2B5EF4-FFF2-40B4-BE49-F238E27FC236}">
                <a16:creationId xmlns:a16="http://schemas.microsoft.com/office/drawing/2014/main" id="{D193F198-A3EF-1EAE-6D6F-E4FF5168E6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8483" y="2432116"/>
            <a:ext cx="4260266" cy="2525595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16923819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D73867-77A1-64AF-140B-2A9A30AB5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4ED4B37-800F-B8F6-9ACF-34EFA9400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Degrees of Freedom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2BF17C-BC09-1655-2E5C-A52A7E0A27D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The variance of a population is calculated like so:</a:t>
                </a:r>
              </a:p>
              <a:p>
                <a:endParaRPr lang="en-GB" sz="11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𝑺𝑫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b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acc>
                                    <m:accPr>
                                      <m:chr m:val="̅"/>
                                      <m:ctrlP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𝑿</m:t>
                                      </m:r>
                                    </m:e>
                                  </m:acc>
                                </m:e>
                              </m:d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𝑵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 N-1 is known as the </a:t>
                </a:r>
                <a:r>
                  <a:rPr lang="en-GB" i="1" dirty="0"/>
                  <a:t>degrees of freedom</a:t>
                </a:r>
                <a:r>
                  <a:rPr lang="en-GB" dirty="0"/>
                  <a:t> in the sample.</a:t>
                </a:r>
              </a:p>
              <a:p>
                <a:pPr lvl="1"/>
                <a:r>
                  <a:rPr lang="en-GB" sz="2600" dirty="0"/>
                  <a:t>N-1 is used rather than N to avoid bias in the sample.</a:t>
                </a:r>
              </a:p>
              <a:p>
                <a:r>
                  <a:rPr lang="en-GB" dirty="0"/>
                  <a:t>This is the number of things that are allowed to vary in your sample.</a:t>
                </a:r>
              </a:p>
              <a:p>
                <a:pPr lvl="1"/>
                <a:r>
                  <a:rPr lang="en-GB" sz="2600" dirty="0"/>
                  <a:t>Suppose we have ten scores that add to 100</a:t>
                </a:r>
              </a:p>
              <a:p>
                <a:pPr lvl="1"/>
                <a:r>
                  <a:rPr lang="en-GB" sz="2600" dirty="0"/>
                  <a:t>Nine of those scores can add up to anything at all, but the tenth score is fixed by the total of those nine.</a:t>
                </a:r>
              </a:p>
              <a:p>
                <a:pPr lvl="1"/>
                <a:r>
                  <a:rPr lang="en-GB" sz="2600" dirty="0"/>
                  <a:t>If the first nine scores add up to 89 then the tenth must be 11.</a:t>
                </a:r>
              </a:p>
              <a:p>
                <a:pPr lvl="1"/>
                <a:r>
                  <a:rPr lang="en-GB" sz="2600" dirty="0"/>
                  <a:t>The group of ten scores has only 9 degrees of freedom, so </a:t>
                </a:r>
                <a14:m>
                  <m:oMath xmlns:m="http://schemas.openxmlformats.org/officeDocument/2006/math">
                    <m:r>
                      <a:rPr lang="en-GB" sz="2600" b="0" i="1" smtClean="0">
                        <a:latin typeface="Cambria Math" panose="02040503050406030204" pitchFamily="18" charset="0"/>
                      </a:rPr>
                      <m:t>𝑑𝑓</m:t>
                    </m:r>
                    <m:r>
                      <a:rPr lang="en-GB" sz="2600" b="0" i="1" smtClean="0">
                        <a:latin typeface="Cambria Math" panose="02040503050406030204" pitchFamily="18" charset="0"/>
                      </a:rPr>
                      <m:t>=9</m:t>
                    </m:r>
                  </m:oMath>
                </a14:m>
                <a:r>
                  <a:rPr lang="en-GB" sz="2600" dirty="0"/>
                  <a:t>.</a:t>
                </a:r>
              </a:p>
              <a:p>
                <a:endParaRPr lang="en-GB" sz="26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2BF17C-BC09-1655-2E5C-A52A7E0A27D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850" t="-36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10165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75E37-54A1-1774-A990-D13F5F0A0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BC7DBCE-8C25-6A45-A322-E094BB9B4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35974-1000-0E46-2C67-F4477FF83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GB" dirty="0"/>
              <a:t>Calculating ANOVAs by hand is long and prone to mistakes so we’re going to let Excel do the heavy lifting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ANOVA is part of the Data Analysis </a:t>
            </a:r>
            <a:r>
              <a:rPr lang="en-GB" dirty="0" err="1">
                <a:sym typeface="Wingdings" panose="05000000000000000000" pitchFamily="2" charset="2"/>
              </a:rPr>
              <a:t>Toolpak</a:t>
            </a:r>
            <a:r>
              <a:rPr lang="en-GB" dirty="0">
                <a:sym typeface="Wingdings" panose="05000000000000000000" pitchFamily="2" charset="2"/>
              </a:rPr>
              <a:t> and has three options.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We want the Anova – Single Factor tool.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0418A0-13BA-5B0A-A63B-4A3E2EB11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9955" y="3397645"/>
            <a:ext cx="8663786" cy="3269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0670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34829-98E4-18CC-E294-53900F13D5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E6F1874-9067-4F87-D825-0776FBA14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B1A9A-2E81-F97A-67E5-CC5FFECF9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GB" dirty="0"/>
              <a:t>Input the data range for analysis, input a location for the data to be output, and tick the labels box if appropriate.</a:t>
            </a:r>
          </a:p>
          <a:p>
            <a:r>
              <a:rPr lang="en-GB" dirty="0"/>
              <a:t>Excel assumes that Alpha is 0.05 but allows you to change it if required.</a:t>
            </a:r>
          </a:p>
          <a:p>
            <a:endParaRPr lang="en-GB" sz="2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CB4197-9440-D4B1-09EE-87C2422F78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1806" y="2885537"/>
            <a:ext cx="7902867" cy="3844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20021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4788A2-7A3C-AA80-2F99-CFA472224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4C5E206-FB84-9364-20F5-4F27B688B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2A086-E807-196F-437E-CD2C9259E7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GB" dirty="0"/>
              <a:t>The first part of the results shows the descriptive statistics for each of the group samples.</a:t>
            </a:r>
          </a:p>
          <a:p>
            <a:pPr lvl="1"/>
            <a:r>
              <a:rPr lang="en-GB" dirty="0"/>
              <a:t>Count, sum, average (mean) and variance (standard deviation squared).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8A29FE-D08D-1E1C-5A0C-E50C60B27B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2926" y="3325305"/>
            <a:ext cx="7907231" cy="3291051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9AEF19-6A77-1C85-3B53-DDCAEB5D18E9}"/>
              </a:ext>
            </a:extLst>
          </p:cNvPr>
          <p:cNvSpPr/>
          <p:nvPr/>
        </p:nvSpPr>
        <p:spPr>
          <a:xfrm>
            <a:off x="6268825" y="3848492"/>
            <a:ext cx="4666268" cy="141637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56140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09FE4A-0F7F-EEC7-2837-150D3EFCD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DB1C591-B0AE-A5F3-2331-34B0D8F89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E9DAC39-C49F-7F80-238D-15EA582C14B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second part of the results shows the values for:</a:t>
                </a:r>
              </a:p>
              <a:p>
                <a:pPr lvl="1"/>
                <a:r>
                  <a:rPr lang="en-GB" b="1" i="1" dirty="0"/>
                  <a:t>SS</a:t>
                </a:r>
                <a:r>
                  <a:rPr lang="en-GB" dirty="0"/>
                  <a:t> – the sum of squares between groups and within groups</a:t>
                </a:r>
              </a:p>
              <a:p>
                <a:pPr lvl="1"/>
                <a:r>
                  <a:rPr lang="en-GB" b="1" i="1" dirty="0" err="1"/>
                  <a:t>df</a:t>
                </a:r>
                <a:r>
                  <a:rPr lang="en-GB" b="1" dirty="0"/>
                  <a:t> </a:t>
                </a:r>
                <a:r>
                  <a:rPr lang="en-GB" dirty="0"/>
                  <a:t>– the degrees of freedom between groups and within groups</a:t>
                </a:r>
              </a:p>
              <a:p>
                <a:pPr lvl="1"/>
                <a:r>
                  <a:rPr lang="en-GB" b="1" i="1" dirty="0"/>
                  <a:t>MS</a:t>
                </a:r>
                <a:r>
                  <a:rPr lang="en-GB" b="1" dirty="0"/>
                  <a:t> </a:t>
                </a:r>
                <a:r>
                  <a:rPr lang="en-GB" dirty="0"/>
                  <a:t>– the mean square value between groups and within groups</a:t>
                </a:r>
              </a:p>
              <a:p>
                <a:pPr lvl="1"/>
                <a:r>
                  <a:rPr lang="en-GB" b="1" i="1" dirty="0"/>
                  <a:t>F, F </a:t>
                </a:r>
                <a:r>
                  <a:rPr lang="en-GB" b="1" i="1" dirty="0" err="1"/>
                  <a:t>crit</a:t>
                </a:r>
                <a:r>
                  <a:rPr lang="en-GB" b="1" i="1" dirty="0"/>
                  <a:t> </a:t>
                </a:r>
                <a:r>
                  <a:rPr lang="en-GB" dirty="0"/>
                  <a:t>– the equivalent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i="1" dirty="0"/>
                  <a:t> </a:t>
                </a:r>
                <a:r>
                  <a:rPr lang="en-GB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𝑐𝑟𝑖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/>
                  <a:t> in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 </a:t>
                </a:r>
              </a:p>
              <a:p>
                <a:pPr lvl="1"/>
                <a:r>
                  <a:rPr lang="en-GB" b="1" i="1" dirty="0"/>
                  <a:t>P-value</a:t>
                </a:r>
                <a:r>
                  <a:rPr lang="en-GB" b="1" dirty="0"/>
                  <a:t> </a:t>
                </a:r>
                <a:r>
                  <a:rPr lang="en-GB" dirty="0"/>
                  <a:t>– the probability that the variation is due to chance</a:t>
                </a:r>
              </a:p>
              <a:p>
                <a:endParaRPr lang="en-GB" sz="26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E9DAC39-C49F-7F80-238D-15EA582C14B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5EE9F141-B4E0-8E0A-2A12-0DC5682A99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6973" y="4002397"/>
            <a:ext cx="6529561" cy="271765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5D0FBC1-C8D6-69DE-9558-51C3089649D7}"/>
              </a:ext>
            </a:extLst>
          </p:cNvPr>
          <p:cNvSpPr/>
          <p:nvPr/>
        </p:nvSpPr>
        <p:spPr>
          <a:xfrm>
            <a:off x="7503736" y="5394488"/>
            <a:ext cx="4502798" cy="13255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2256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21003-B886-02B4-DEB1-9DEDCC365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5F9778A-094F-EAC3-6BEC-E9E767804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5FFB0-9264-D7DF-01FE-FA0CAB529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GB" dirty="0"/>
              <a:t>This shows that the variation between groups is much larger than the variation within groups.</a:t>
            </a:r>
          </a:p>
          <a:p>
            <a:r>
              <a:rPr lang="en-GB" dirty="0"/>
              <a:t>It doesn’t tell us whether there are significant differences between all groups or just between two groups.</a:t>
            </a:r>
          </a:p>
          <a:p>
            <a:r>
              <a:rPr lang="en-GB" dirty="0"/>
              <a:t>Nor does it tell us how strong the effect is – how closely correlated the effects are.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05974C-939B-2058-7EAE-BF9044EF60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973" y="4002397"/>
            <a:ext cx="6529561" cy="271765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0868E64-DB43-C587-6083-830D888811E0}"/>
              </a:ext>
            </a:extLst>
          </p:cNvPr>
          <p:cNvSpPr/>
          <p:nvPr/>
        </p:nvSpPr>
        <p:spPr>
          <a:xfrm>
            <a:off x="7503736" y="5394488"/>
            <a:ext cx="4502798" cy="13255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66597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F68B9B-60AD-26F0-B617-DE2F311D6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ECF060-DD4C-390C-B87E-DD1D83CA1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0CC844E-B151-FB01-1607-E06B15C9E8F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A researcher is interested in differences between blondes, brunettes and redheads in terms of introversion/extroversion.</a:t>
                </a:r>
              </a:p>
              <a:p>
                <a:r>
                  <a:rPr lang="en-GB" dirty="0"/>
                  <a:t>They select random samples from a college campus, gives each subject a test of social introversion and comes up with the results given:</a:t>
                </a:r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State your hypotheses.</a:t>
                </a:r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dirty="0"/>
                  <a:t>, your significance level.</a:t>
                </a:r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Calculate </a:t>
                </a:r>
                <a:r>
                  <a:rPr lang="en-GB" b="1" i="1" dirty="0"/>
                  <a:t>F.</a:t>
                </a:r>
                <a:endParaRPr lang="en-GB" b="1" dirty="0"/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𝑭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r>
                  <a:rPr lang="en-GB" b="1" dirty="0"/>
                  <a:t>.</a:t>
                </a:r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Decide whether or not to reject the null hypothesis.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0CC844E-B151-FB01-1607-E06B15C9E8F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7B027C21-95FC-68F2-B1EC-5A3C3CE05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5967" y="3369814"/>
            <a:ext cx="4330045" cy="2692400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40864957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4459D3-AD3B-E80F-FDE6-ABC17A581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F88808-B470-E827-82D8-F29CE421B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F41BF8-F58D-1FE7-C57A-43158349529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With large samples you can often find differences in means that are statistically significant but not important in terms of practical significance</a:t>
                </a:r>
              </a:p>
              <a:p>
                <a:r>
                  <a:rPr lang="en-GB" dirty="0"/>
                  <a:t>If you have a statistically significant overall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</m:oMath>
                </a14:m>
                <a:r>
                  <a:rPr lang="en-GB" dirty="0"/>
                  <a:t> test you also need to determine the strength of association</a:t>
                </a:r>
              </a:p>
              <a:p>
                <a:pPr lvl="1"/>
                <a:r>
                  <a:rPr lang="en-GB" dirty="0"/>
                  <a:t>This is the ANOVA version of the coefficient of determination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that we looked at on correlations.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F41BF8-F58D-1FE7-C57A-43158349529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7911727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51468-86F7-4827-A972-9F7831BEF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6223025-6B37-E917-78C0-465BD6984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B593E3-06CF-EEE7-B418-89D66345129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𝝎</m:t>
                              </m:r>
                            </m:e>
                          </m:acc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𝑲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𝑴𝑺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𝑻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𝑴𝑺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Sum of squares between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𝑻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Sum of squares for the total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𝑴𝑺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𝑾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Mean square within groups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𝑲</m:t>
                    </m:r>
                  </m:oMath>
                </a14:m>
                <a:r>
                  <a:rPr lang="en-GB" dirty="0"/>
                  <a:t> = number of groups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B593E3-06CF-EEE7-B418-89D66345129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808133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ED1A3E-B437-8D40-8E99-1F43EC3DC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4B9738-C4EE-D43A-C283-1B392825D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E312158-249A-E3A4-D7E2-3A5EA479122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𝝎</m:t>
                              </m:r>
                            </m:e>
                          </m:acc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𝑲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𝑴𝑺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𝑻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𝑴𝑺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Sum of squares between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𝑻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Sum of squares for the total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𝑴𝑺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𝑾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Mean square within groups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𝑲</m:t>
                    </m:r>
                  </m:oMath>
                </a14:m>
                <a:r>
                  <a:rPr lang="en-GB" dirty="0"/>
                  <a:t> = number of groups </a:t>
                </a:r>
                <a:r>
                  <a:rPr lang="en-GB" b="1" dirty="0"/>
                  <a:t>(3)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E312158-249A-E3A4-D7E2-3A5EA479122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DA108C75-02A0-6DAD-53D0-8DFCAF28E7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966" t="56471"/>
          <a:stretch/>
        </p:blipFill>
        <p:spPr>
          <a:xfrm>
            <a:off x="6095998" y="3283284"/>
            <a:ext cx="5854255" cy="1536366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BCE5E81-6960-74BD-C38A-79853F15FFFE}"/>
              </a:ext>
            </a:extLst>
          </p:cNvPr>
          <p:cNvCxnSpPr>
            <a:cxnSpLocks/>
          </p:cNvCxnSpPr>
          <p:nvPr/>
        </p:nvCxnSpPr>
        <p:spPr>
          <a:xfrm>
            <a:off x="5967167" y="3176833"/>
            <a:ext cx="1989056" cy="62216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81A1B32-7696-40F5-771B-85283963C619}"/>
              </a:ext>
            </a:extLst>
          </p:cNvPr>
          <p:cNvCxnSpPr>
            <a:cxnSpLocks/>
          </p:cNvCxnSpPr>
          <p:nvPr/>
        </p:nvCxnSpPr>
        <p:spPr>
          <a:xfrm>
            <a:off x="5401559" y="3563332"/>
            <a:ext cx="2413262" cy="952107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Elbow 33">
            <a:extLst>
              <a:ext uri="{FF2B5EF4-FFF2-40B4-BE49-F238E27FC236}">
                <a16:creationId xmlns:a16="http://schemas.microsoft.com/office/drawing/2014/main" id="{32985325-A0B3-6BBB-137F-646ACBD1BA51}"/>
              </a:ext>
            </a:extLst>
          </p:cNvPr>
          <p:cNvCxnSpPr>
            <a:cxnSpLocks/>
          </p:cNvCxnSpPr>
          <p:nvPr/>
        </p:nvCxnSpPr>
        <p:spPr>
          <a:xfrm flipV="1">
            <a:off x="5602662" y="4185501"/>
            <a:ext cx="3978112" cy="858310"/>
          </a:xfrm>
          <a:prstGeom prst="bentConnector3">
            <a:avLst>
              <a:gd name="adj1" fmla="val 100000"/>
            </a:avLst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6896677-0BAA-1823-4019-0E91B43C7398}"/>
              </a:ext>
            </a:extLst>
          </p:cNvPr>
          <p:cNvCxnSpPr>
            <a:cxnSpLocks/>
          </p:cNvCxnSpPr>
          <p:nvPr/>
        </p:nvCxnSpPr>
        <p:spPr>
          <a:xfrm flipH="1" flipV="1">
            <a:off x="5602662" y="3985282"/>
            <a:ext cx="6286" cy="106031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2479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CE22BE-2160-D374-8D7E-A47B6F76E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206A1C-48A1-574D-7341-36FA2F06A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EAFB23-41B4-4472-E880-3BEE78B0327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In our example:</a:t>
                </a:r>
              </a:p>
              <a:p>
                <a:endParaRPr lang="en-GB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402.98−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9.06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511.73+9.06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402.98−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18.12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20.79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384.86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520.79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𝟕𝟒</m:t>
                      </m:r>
                    </m:oMath>
                  </m:oMathPara>
                </a14:m>
                <a:endParaRPr lang="en-US" b="1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This shows that most – </a:t>
                </a:r>
                <a:r>
                  <a:rPr lang="en-GB" b="1" dirty="0"/>
                  <a:t>74% </a:t>
                </a:r>
                <a:r>
                  <a:rPr lang="en-GB" dirty="0"/>
                  <a:t>– of the variance is due to the difference between the groups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EAFB23-41B4-4472-E880-3BEE78B0327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32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B32285E0-5E37-1200-0EDA-F837CA6BDDD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966" t="56471"/>
          <a:stretch/>
        </p:blipFill>
        <p:spPr>
          <a:xfrm>
            <a:off x="6161840" y="3252247"/>
            <a:ext cx="5883482" cy="1544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77857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E9F37-FD9A-D1E0-0B63-6FAE2F1DD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94BD3-FED9-B11C-3BE3-C9304AC7D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F0B4484-1C5B-4DA1-EAAE-0970068D77A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In our example:</a:t>
                </a:r>
              </a:p>
              <a:p>
                <a:endParaRPr lang="en-GB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402.98−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9.06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511.73+9.06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402.98−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18.12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20.79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384.86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520.79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𝟕𝟒</m:t>
                      </m:r>
                    </m:oMath>
                  </m:oMathPara>
                </a14:m>
                <a:endParaRPr lang="en-US" b="1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This shows that most – </a:t>
                </a:r>
                <a:r>
                  <a:rPr lang="en-GB" b="1" dirty="0"/>
                  <a:t>74% </a:t>
                </a:r>
                <a:r>
                  <a:rPr lang="en-GB" dirty="0"/>
                  <a:t>– of the variance is due to the difference between the groups.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F0B4484-1C5B-4DA1-EAAE-0970068D77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32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87C5E1E0-BDE8-6CE3-8787-2E55DABF1AA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966" t="56471"/>
          <a:stretch/>
        </p:blipFill>
        <p:spPr>
          <a:xfrm>
            <a:off x="6161840" y="3252247"/>
            <a:ext cx="5883482" cy="1544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88616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C4FBE-EC04-ED2B-6CAE-87AFE0BE4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211570-1E75-422C-6E9E-FB70BC6CD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B3951-9B47-C907-A46E-9CAC615F8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3130"/>
            <a:ext cx="7230358" cy="4165986"/>
          </a:xfrm>
        </p:spPr>
        <p:txBody>
          <a:bodyPr>
            <a:normAutofit/>
          </a:bodyPr>
          <a:lstStyle/>
          <a:p>
            <a:r>
              <a:rPr lang="en-US" dirty="0"/>
              <a:t>A company is thinking of replacing their current </a:t>
            </a:r>
            <a:r>
              <a:rPr lang="en-US" dirty="0" err="1"/>
              <a:t>flavour</a:t>
            </a:r>
            <a:r>
              <a:rPr lang="en-US" dirty="0"/>
              <a:t> of drink with two new </a:t>
            </a:r>
            <a:r>
              <a:rPr lang="en-US" dirty="0" err="1"/>
              <a:t>flavours</a:t>
            </a:r>
            <a:r>
              <a:rPr lang="en-US" dirty="0"/>
              <a:t>. </a:t>
            </a:r>
          </a:p>
          <a:p>
            <a:r>
              <a:rPr lang="en-US" dirty="0"/>
              <a:t>They do a taste test with each of the new </a:t>
            </a:r>
            <a:r>
              <a:rPr lang="en-US" dirty="0" err="1"/>
              <a:t>flavours</a:t>
            </a:r>
            <a:r>
              <a:rPr lang="en-US" dirty="0"/>
              <a:t> and their current </a:t>
            </a:r>
            <a:r>
              <a:rPr lang="en-US" dirty="0" err="1"/>
              <a:t>flavour</a:t>
            </a:r>
            <a:r>
              <a:rPr lang="en-US" dirty="0"/>
              <a:t> and get their testers to rate the tastes out of ten. </a:t>
            </a:r>
          </a:p>
          <a:p>
            <a:r>
              <a:rPr lang="en-US" dirty="0"/>
              <a:t>These are their results: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2F93C6-1F47-FFF0-93CC-819E3AA8C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0369" y="1810994"/>
            <a:ext cx="4547907" cy="3236011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40130633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C588A2-65D6-4303-CC9E-1DB8E729FF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0503FD2-4DA7-8590-5807-FA9E807AC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49AE9-EC64-4EFD-4CA4-7E08144B9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In the last problem we discovered that there was a significant difference between the means</a:t>
            </a:r>
          </a:p>
          <a:p>
            <a:pPr lvl="1"/>
            <a:r>
              <a:rPr lang="en-US" sz="2600" dirty="0"/>
              <a:t>Current </a:t>
            </a:r>
            <a:r>
              <a:rPr lang="en-US" sz="2600" dirty="0" err="1"/>
              <a:t>flavour</a:t>
            </a:r>
            <a:r>
              <a:rPr lang="en-US" sz="2600" dirty="0"/>
              <a:t>: 7</a:t>
            </a:r>
          </a:p>
          <a:p>
            <a:pPr lvl="1"/>
            <a:r>
              <a:rPr lang="en-US" sz="2600" dirty="0"/>
              <a:t>New </a:t>
            </a:r>
            <a:r>
              <a:rPr lang="en-US" sz="2600" dirty="0" err="1"/>
              <a:t>flavour</a:t>
            </a:r>
            <a:r>
              <a:rPr lang="en-US" sz="2600" dirty="0"/>
              <a:t> 1: 8.57</a:t>
            </a:r>
          </a:p>
          <a:p>
            <a:pPr lvl="1"/>
            <a:r>
              <a:rPr lang="en-US" sz="2600" dirty="0"/>
              <a:t>New </a:t>
            </a:r>
            <a:r>
              <a:rPr lang="en-US" sz="2600" dirty="0" err="1"/>
              <a:t>flavour</a:t>
            </a:r>
            <a:r>
              <a:rPr lang="en-US" sz="2600" dirty="0"/>
              <a:t> 2: 2.42</a:t>
            </a:r>
          </a:p>
          <a:p>
            <a:r>
              <a:rPr lang="en-US" dirty="0"/>
              <a:t>Clearly there’s a large difference between the current </a:t>
            </a:r>
            <a:r>
              <a:rPr lang="en-US" dirty="0" err="1"/>
              <a:t>flavour</a:t>
            </a:r>
            <a:r>
              <a:rPr lang="en-US" dirty="0"/>
              <a:t> and </a:t>
            </a:r>
            <a:r>
              <a:rPr lang="en-US" dirty="0" err="1"/>
              <a:t>flavour</a:t>
            </a:r>
            <a:r>
              <a:rPr lang="en-US" dirty="0"/>
              <a:t> 2, but is the difference between the current </a:t>
            </a:r>
            <a:r>
              <a:rPr lang="en-US" dirty="0" err="1"/>
              <a:t>flavour</a:t>
            </a:r>
            <a:r>
              <a:rPr lang="en-US" dirty="0"/>
              <a:t> and </a:t>
            </a:r>
            <a:r>
              <a:rPr lang="en-US" dirty="0" err="1"/>
              <a:t>flavour</a:t>
            </a:r>
            <a:r>
              <a:rPr lang="en-US" dirty="0"/>
              <a:t> 1 significant?</a:t>
            </a:r>
          </a:p>
          <a:p>
            <a:pPr lvl="1"/>
            <a:r>
              <a:rPr lang="en-US" sz="2600" dirty="0"/>
              <a:t>ANOVA doesn’t tell us this; it just tells us that there are significant differences somewhere.</a:t>
            </a:r>
          </a:p>
          <a:p>
            <a:r>
              <a:rPr lang="en-US" dirty="0"/>
              <a:t>We need to do some post hoc analysis to determine which of the pairs show significant differences.</a:t>
            </a:r>
          </a:p>
          <a:p>
            <a:r>
              <a:rPr lang="en-US" dirty="0"/>
              <a:t>We’ll look at the </a:t>
            </a:r>
            <a:r>
              <a:rPr lang="en-US" dirty="0" err="1"/>
              <a:t>Scheffé</a:t>
            </a:r>
            <a:r>
              <a:rPr lang="en-US" dirty="0"/>
              <a:t> method for groups of equal or unequal Ns.</a:t>
            </a:r>
          </a:p>
        </p:txBody>
      </p:sp>
    </p:spTree>
    <p:extLst>
      <p:ext uri="{BB962C8B-B14F-4D97-AF65-F5344CB8AC3E}">
        <p14:creationId xmlns:p14="http://schemas.microsoft.com/office/powerpoint/2010/main" val="389549559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50DDFF-A510-2C1E-8F6E-1E3197B5D2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9514CE1-3659-BE6B-9D3C-BA8F35EFD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Scheffé</a:t>
            </a:r>
            <a:r>
              <a:rPr lang="en-US" sz="6000" b="1" dirty="0"/>
              <a:t> method of Post Hoc Analysis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78E9584-A8C7-04E2-BC15-5EA8255744F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 fontScale="62500" lnSpcReduction="20000"/>
              </a:bodyPr>
              <a:lstStyle/>
              <a:p>
                <a:r>
                  <a:rPr lang="en-GB" sz="3800" dirty="0"/>
                  <a:t>Current flavour v. flavour 1</a:t>
                </a:r>
              </a:p>
              <a:p>
                <a:endParaRPr lang="en-GB" sz="36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  <m:t>𝐶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7−8.57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sz="3600" dirty="0"/>
              </a:p>
              <a:p>
                <a:pPr marL="0" indent="0">
                  <a:buNone/>
                </a:pPr>
                <a:endParaRPr lang="en-GB" sz="36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0.53</m:t>
                              </m:r>
                            </m:e>
                          </m:rad>
                        </m:den>
                      </m:f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0.73</m:t>
                          </m:r>
                        </m:den>
                      </m:f>
                      <m:r>
                        <a:rPr lang="en-GB" sz="3600" i="1">
                          <a:latin typeface="Cambria Math" panose="02040503050406030204" pitchFamily="18" charset="0"/>
                        </a:rPr>
                        <m:t>=−2.15</m:t>
                      </m:r>
                    </m:oMath>
                  </m:oMathPara>
                </a14:m>
                <a:endParaRPr lang="en-GB" sz="3600" dirty="0"/>
              </a:p>
              <a:p>
                <a:pPr marL="0" indent="0">
                  <a:buNone/>
                </a:pPr>
                <a:endParaRPr lang="en-GB" sz="3600" dirty="0"/>
              </a:p>
              <a:p>
                <a:pPr>
                  <a:lnSpc>
                    <a:spcPct val="120000"/>
                  </a:lnSpc>
                </a:pPr>
                <a:r>
                  <a:rPr lang="en-GB" sz="3800" dirty="0"/>
                  <a:t>The minus sign doesn’t matter in this case as we could have calculated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38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3800" dirty="0"/>
                  <a:t>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8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3800" dirty="0"/>
                  <a:t>, giving us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  <m:r>
                      <a:rPr lang="en-GB" sz="38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3800" b="1" i="1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GB" sz="3800" b="1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3800" b="1" i="1">
                        <a:latin typeface="Cambria Math" panose="02040503050406030204" pitchFamily="18" charset="0"/>
                      </a:rPr>
                      <m:t>𝟏𝟓</m:t>
                    </m:r>
                  </m:oMath>
                </a14:m>
                <a:endParaRPr lang="en-GB" sz="3800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78E9584-A8C7-04E2-BC15-5EA8255744F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744" t="-33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2896311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A2DAD9-229F-2349-C1DD-D5C94557E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35FE862-0266-E006-4C68-2CF8D65CF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Scheffé</a:t>
            </a:r>
            <a:r>
              <a:rPr lang="en-US" sz="6000" b="1" dirty="0"/>
              <a:t> method of Post Hoc Analysis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15B6AD9-3979-D700-217A-5C9FD7BEEC8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This now has to be compared with the critical value:</a:t>
                </a:r>
              </a:p>
              <a:p>
                <a:endParaRPr lang="en-GB" sz="36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3.55</m:t>
                              </m:r>
                            </m:e>
                          </m:d>
                        </m:e>
                      </m:ra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7.1</m:t>
                          </m:r>
                        </m:e>
                      </m:rad>
                      <m:r>
                        <a:rPr lang="en-GB" i="1">
                          <a:latin typeface="Cambria Math" panose="02040503050406030204" pitchFamily="18" charset="0"/>
                        </a:rPr>
                        <m:t>=2.66</m:t>
                      </m:r>
                    </m:oMath>
                  </m:oMathPara>
                </a14:m>
                <a:endParaRPr lang="en-GB" dirty="0"/>
              </a:p>
              <a:p>
                <a:endParaRPr lang="en-GB" sz="3600" i="1" dirty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b="1" dirty="0"/>
                  <a:t> (2.15) &lt;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r>
                  <a:rPr lang="en-GB" b="1" dirty="0"/>
                  <a:t> (2.66) </a:t>
                </a:r>
                <a:r>
                  <a:rPr lang="en-GB" dirty="0"/>
                  <a:t>so there is no significant difference between the current flavour and new flavour 1.</a:t>
                </a:r>
                <a:endParaRPr lang="en-GB" sz="36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15B6AD9-3979-D700-217A-5C9FD7BEEC8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998777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95182-11FC-29A7-1A31-7F0F86D99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F154C74-3262-555C-2DF9-20FDCCB39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Scheffé</a:t>
            </a:r>
            <a:r>
              <a:rPr lang="en-US" sz="6000" b="1" dirty="0"/>
              <a:t> method of Post Hoc Analysis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1D5A1E6-151E-3025-6B82-0241B1760F0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Current flavour v. flavour 2: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𝐶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7−2.43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0.53</m:t>
                              </m:r>
                            </m:e>
                          </m:ra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4.57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0.73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𝟐𝟔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1D5A1E6-151E-3025-6B82-0241B1760F0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172777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A1BDA5-0664-FABE-1E24-DBB61AA1F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71EE1AD-9EC7-C0D3-9AA1-7C52CD9DE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Scheffé</a:t>
            </a:r>
            <a:r>
              <a:rPr lang="en-US" sz="6000" b="1" dirty="0"/>
              <a:t> method of Post Hoc Analysis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C0ACF0-32C0-87A7-8DEE-9ACD012CF95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This now has to be compared with the critical value: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3.55</m:t>
                              </m:r>
                            </m:e>
                          </m:d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7.1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=2.66</m:t>
                      </m:r>
                    </m:oMath>
                  </m:oMathPara>
                </a14:m>
                <a:endParaRPr lang="en-GB" dirty="0"/>
              </a:p>
              <a:p>
                <a:endParaRPr lang="en-GB" i="1" dirty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b="1" dirty="0"/>
                  <a:t> (6.26)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r>
                  <a:rPr lang="en-GB" b="1" dirty="0"/>
                  <a:t> (2.66) </a:t>
                </a:r>
                <a:r>
                  <a:rPr lang="en-GB" dirty="0"/>
                  <a:t>so there is a significant difference between the current flavour and new flavour 2.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C0ACF0-32C0-87A7-8DEE-9ACD012CF95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7368905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CE998-2522-3B5B-D120-4ECF54C5E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D40FAC2-0FA7-EAA6-2F43-3F569E668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Interpreting the Results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57BC5-552D-BC76-0C39-2F8E6149A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1728"/>
            <a:ext cx="11475561" cy="4242062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200" dirty="0"/>
          </a:p>
          <a:p>
            <a:r>
              <a:rPr lang="en-GB" sz="2600" dirty="0"/>
              <a:t>The rating for flavour 1 is higher but not significantly higher than for the current flavour.</a:t>
            </a:r>
          </a:p>
          <a:p>
            <a:pPr lvl="1"/>
            <a:r>
              <a:rPr lang="en-GB" sz="2600" dirty="0"/>
              <a:t>Even though flavour 1 scores higher it is not high enough to justify replacing the current flavour with flavour 1.</a:t>
            </a:r>
          </a:p>
          <a:p>
            <a:r>
              <a:rPr lang="en-GB" sz="2600" dirty="0"/>
              <a:t>The rating for flavour 2 is significantly lower than for the current flavour </a:t>
            </a:r>
          </a:p>
          <a:p>
            <a:pPr lvl="1"/>
            <a:r>
              <a:rPr lang="en-GB" sz="2600" dirty="0"/>
              <a:t>It would be a very bad idea to replace the current flavour with flavour 2.</a:t>
            </a:r>
          </a:p>
          <a:p>
            <a:r>
              <a:rPr lang="en-GB" sz="2600" dirty="0"/>
              <a:t>When conducting </a:t>
            </a:r>
            <a:r>
              <a:rPr lang="en-GB" sz="2600" dirty="0" err="1"/>
              <a:t>Scheffé</a:t>
            </a:r>
            <a:r>
              <a:rPr lang="en-GB" sz="2600" dirty="0"/>
              <a:t> post-hoc tests there is no increase in the likelihood of making Type I errors with repeated tests.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D1ABD1-6C8E-3EE9-5DDE-1258DD45B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3674" y="1536569"/>
            <a:ext cx="8844650" cy="142344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47274493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7D02A2-E383-A91B-6DE5-63C47E214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7699826-D284-D394-3389-5BACCA910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Other Post Hoc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AD728-0C08-A420-7A4D-98FF69D17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11475561" cy="400310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Whilst </a:t>
            </a:r>
            <a:r>
              <a:rPr lang="en-US" dirty="0" err="1"/>
              <a:t>Scheffé's</a:t>
            </a:r>
            <a:r>
              <a:rPr lang="en-US" dirty="0"/>
              <a:t> method: Provides a conservative approach for testing all possible pairwise comparisons, there are others as well:</a:t>
            </a:r>
          </a:p>
          <a:p>
            <a:endParaRPr lang="en-US" sz="2600" dirty="0"/>
          </a:p>
          <a:p>
            <a:pPr lvl="1"/>
            <a:r>
              <a:rPr lang="en-US" sz="2800" b="1" dirty="0"/>
              <a:t>Tukey's HSD (Honestly Significant Difference): </a:t>
            </a:r>
            <a:r>
              <a:rPr lang="en-US" sz="2800" dirty="0"/>
              <a:t>This test compares all possible pairs of group means and provides a simultaneous test for the difference between each pair.</a:t>
            </a:r>
          </a:p>
          <a:p>
            <a:pPr lvl="1"/>
            <a:r>
              <a:rPr lang="en-US" sz="2800" b="1" dirty="0"/>
              <a:t>Bonferroni correction: </a:t>
            </a:r>
            <a:r>
              <a:rPr lang="en-US" sz="2800" dirty="0"/>
              <a:t>Adjusts the significance level for each comparison to control the overall family-wise error rate.</a:t>
            </a:r>
          </a:p>
          <a:p>
            <a:pPr lvl="1"/>
            <a:r>
              <a:rPr lang="en-US" sz="2800" b="1" dirty="0"/>
              <a:t>Dunnett's test: </a:t>
            </a:r>
            <a:r>
              <a:rPr lang="en-US" sz="2800" dirty="0"/>
              <a:t>Used for comparing multiple treatment groups against a control group.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7709079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BC426-4CAD-436E-E55C-87A711FE3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3B08AEE-B83D-9D35-247E-F0983C2D8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7C3CF-84BC-E2B7-0C68-AA6482C74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1728"/>
            <a:ext cx="11475561" cy="4242062"/>
          </a:xfrm>
        </p:spPr>
        <p:txBody>
          <a:bodyPr>
            <a:normAutofit/>
          </a:bodyPr>
          <a:lstStyle/>
          <a:p>
            <a:r>
              <a:rPr lang="en-US" dirty="0"/>
              <a:t>Topics covered:</a:t>
            </a:r>
          </a:p>
          <a:p>
            <a:pPr lvl="1"/>
            <a:r>
              <a:rPr lang="en-US" sz="2800" dirty="0"/>
              <a:t>Computational steps</a:t>
            </a:r>
          </a:p>
          <a:p>
            <a:pPr lvl="1"/>
            <a:r>
              <a:rPr lang="en-US" sz="2800" dirty="0"/>
              <a:t>Strength of Association</a:t>
            </a:r>
          </a:p>
          <a:p>
            <a:pPr lvl="1"/>
            <a:r>
              <a:rPr lang="en-US" sz="2800" dirty="0"/>
              <a:t>Post hoc Analyses</a:t>
            </a:r>
          </a:p>
          <a:p>
            <a:pPr lvl="1"/>
            <a:r>
              <a:rPr lang="en-US" sz="2800" dirty="0"/>
              <a:t>The </a:t>
            </a:r>
            <a:r>
              <a:rPr lang="en-US" sz="2800" dirty="0" err="1"/>
              <a:t>Scheffé</a:t>
            </a:r>
            <a:r>
              <a:rPr lang="en-US" sz="2800" dirty="0"/>
              <a:t> Method of Post hoc Analysis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9178919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A5940-92E5-D8DC-17D9-F3CAA3FBD6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803D46-AC4D-D9C7-7A7F-AC2A45642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F7AB59-67C5-0AA5-9459-8FAD312579E9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251559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3811</Words>
  <Application>Microsoft Office PowerPoint</Application>
  <PresentationFormat>Widescreen</PresentationFormat>
  <Paragraphs>516</Paragraphs>
  <Slides>68</Slides>
  <Notes>65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68</vt:i4>
      </vt:variant>
    </vt:vector>
  </HeadingPairs>
  <TitlesOfParts>
    <vt:vector size="95" baseType="lpstr">
      <vt:lpstr>Arial</vt:lpstr>
      <vt:lpstr>Calibri</vt:lpstr>
      <vt:lpstr>Calibri Light</vt:lpstr>
      <vt:lpstr>Cambria Math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Introduction</vt:lpstr>
      <vt:lpstr>Introduction</vt:lpstr>
      <vt:lpstr>Introduction</vt:lpstr>
      <vt:lpstr>Types of t Test</vt:lpstr>
      <vt:lpstr>Types of t Test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Tcrit : Critical Value</vt:lpstr>
      <vt:lpstr>Tcrit : Critical Value</vt:lpstr>
      <vt:lpstr>The Five Stages of Analysis</vt:lpstr>
      <vt:lpstr>Problem</vt:lpstr>
      <vt:lpstr>Requirements for Independent Samples</vt:lpstr>
      <vt:lpstr>t Tests for Dependent Samples</vt:lpstr>
      <vt:lpstr>t Tests for Dependent Samples</vt:lpstr>
      <vt:lpstr>t Tests for Dependent Samples</vt:lpstr>
      <vt:lpstr>t Tests for Dependent Samples</vt:lpstr>
      <vt:lpstr>New Problem</vt:lpstr>
      <vt:lpstr>New Problem</vt:lpstr>
      <vt:lpstr>One Sample t Test</vt:lpstr>
      <vt:lpstr>One Sample t Test</vt:lpstr>
      <vt:lpstr>One Sample t Test</vt:lpstr>
      <vt:lpstr>One Sample t Test</vt:lpstr>
      <vt:lpstr>One Sample t Test</vt:lpstr>
      <vt:lpstr>One Sample t Test</vt:lpstr>
      <vt:lpstr>One Sample t Test</vt:lpstr>
      <vt:lpstr>t Tests in Excel </vt:lpstr>
      <vt:lpstr>t Tests in Excel </vt:lpstr>
      <vt:lpstr>Summary</vt:lpstr>
      <vt:lpstr>PowerPoint Presentation</vt:lpstr>
      <vt:lpstr>Introduction</vt:lpstr>
      <vt:lpstr>Introduction</vt:lpstr>
      <vt:lpstr>Type 1 Errors and Multiple t Tests</vt:lpstr>
      <vt:lpstr>ANOVA</vt:lpstr>
      <vt:lpstr>Example</vt:lpstr>
      <vt:lpstr>Degrees of Freedom</vt:lpstr>
      <vt:lpstr>ANOVA in Excel</vt:lpstr>
      <vt:lpstr>ANOVA in Excel</vt:lpstr>
      <vt:lpstr>ANOVA in Excel</vt:lpstr>
      <vt:lpstr>ANOVA in Excel</vt:lpstr>
      <vt:lpstr>ANOVA in Excel</vt:lpstr>
      <vt:lpstr>Exercise</vt:lpstr>
      <vt:lpstr>Strength of Association</vt:lpstr>
      <vt:lpstr>Strength of Association</vt:lpstr>
      <vt:lpstr>Strength of Association</vt:lpstr>
      <vt:lpstr>Strength of Association</vt:lpstr>
      <vt:lpstr>Strength of Association</vt:lpstr>
      <vt:lpstr>Exercise</vt:lpstr>
      <vt:lpstr>Exercise</vt:lpstr>
      <vt:lpstr>The Scheffé method of Post Hoc Analysis</vt:lpstr>
      <vt:lpstr>The Scheffé method of Post Hoc Analysis</vt:lpstr>
      <vt:lpstr>The Scheffé method of Post Hoc Analysis</vt:lpstr>
      <vt:lpstr>The Scheffé method of Post Hoc Analysis</vt:lpstr>
      <vt:lpstr>Interpreting the Results</vt:lpstr>
      <vt:lpstr>Other Post Hoc Tests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106</cp:revision>
  <dcterms:created xsi:type="dcterms:W3CDTF">2021-03-09T15:35:42Z</dcterms:created>
  <dcterms:modified xsi:type="dcterms:W3CDTF">2025-12-02T15:12:44Z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