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28"/>
  </p:notesMasterIdLst>
  <p:sldIdLst>
    <p:sldId id="256" r:id="rId5"/>
    <p:sldId id="457" r:id="rId6"/>
    <p:sldId id="378" r:id="rId7"/>
    <p:sldId id="448" r:id="rId8"/>
    <p:sldId id="270" r:id="rId9"/>
    <p:sldId id="281" r:id="rId10"/>
    <p:sldId id="282" r:id="rId11"/>
    <p:sldId id="283" r:id="rId12"/>
    <p:sldId id="284" r:id="rId13"/>
    <p:sldId id="285" r:id="rId14"/>
    <p:sldId id="286" r:id="rId15"/>
    <p:sldId id="453" r:id="rId16"/>
    <p:sldId id="452" r:id="rId17"/>
    <p:sldId id="454" r:id="rId18"/>
    <p:sldId id="280" r:id="rId19"/>
    <p:sldId id="287" r:id="rId20"/>
    <p:sldId id="271" r:id="rId21"/>
    <p:sldId id="455" r:id="rId22"/>
    <p:sldId id="456" r:id="rId23"/>
    <p:sldId id="458" r:id="rId24"/>
    <p:sldId id="379" r:id="rId25"/>
    <p:sldId id="377" r:id="rId26"/>
    <p:sldId id="40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18B80E-BE0D-4214-9C8E-5DF7700A682C}" v="9" dt="2020-11-04T08:55:06.8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4100" autoAdjust="0"/>
  </p:normalViewPr>
  <p:slideViewPr>
    <p:cSldViewPr>
      <p:cViewPr varScale="1">
        <p:scale>
          <a:sx n="85" d="100"/>
          <a:sy n="85" d="100"/>
        </p:scale>
        <p:origin x="240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FB18B80E-BE0D-4214-9C8E-5DF7700A682C}"/>
    <pc:docChg chg="undo custSel addSld modSld">
      <pc:chgData name="Paul Tinkler" userId="bcebf29c-73c2-433d-80d2-6bad896374bf" providerId="ADAL" clId="{FB18B80E-BE0D-4214-9C8E-5DF7700A682C}" dt="2020-11-04T08:55:06.880" v="211" actId="255"/>
      <pc:docMkLst>
        <pc:docMk/>
      </pc:docMkLst>
      <pc:sldChg chg="modSp mod">
        <pc:chgData name="Paul Tinkler" userId="bcebf29c-73c2-433d-80d2-6bad896374bf" providerId="ADAL" clId="{FB18B80E-BE0D-4214-9C8E-5DF7700A682C}" dt="2020-11-03T19:03:30.643" v="76" actId="1076"/>
        <pc:sldMkLst>
          <pc:docMk/>
          <pc:sldMk cId="0" sldId="256"/>
        </pc:sldMkLst>
        <pc:spChg chg="mod">
          <ac:chgData name="Paul Tinkler" userId="bcebf29c-73c2-433d-80d2-6bad896374bf" providerId="ADAL" clId="{FB18B80E-BE0D-4214-9C8E-5DF7700A682C}" dt="2020-11-03T19:03:30.643" v="76" actId="1076"/>
          <ac:spMkLst>
            <pc:docMk/>
            <pc:sldMk cId="0" sldId="256"/>
            <ac:spMk id="2" creationId="{4C8F825C-1902-43A1-AC4E-A02BC15352DD}"/>
          </ac:spMkLst>
        </pc:spChg>
      </pc:sldChg>
      <pc:sldChg chg="modSp mod">
        <pc:chgData name="Paul Tinkler" userId="bcebf29c-73c2-433d-80d2-6bad896374bf" providerId="ADAL" clId="{FB18B80E-BE0D-4214-9C8E-5DF7700A682C}" dt="2020-11-03T17:38:02.586" v="57" actId="20577"/>
        <pc:sldMkLst>
          <pc:docMk/>
          <pc:sldMk cId="0" sldId="280"/>
        </pc:sldMkLst>
        <pc:graphicFrameChg chg="modGraphic">
          <ac:chgData name="Paul Tinkler" userId="bcebf29c-73c2-433d-80d2-6bad896374bf" providerId="ADAL" clId="{FB18B80E-BE0D-4214-9C8E-5DF7700A682C}" dt="2020-11-03T17:38:02.586" v="57" actId="20577"/>
          <ac:graphicFrameMkLst>
            <pc:docMk/>
            <pc:sldMk cId="0" sldId="280"/>
            <ac:graphicFrameMk id="5" creationId="{2BB56FDA-2F47-4545-B161-B349F94ECDFC}"/>
          </ac:graphicFrameMkLst>
        </pc:graphicFrameChg>
      </pc:sldChg>
      <pc:sldChg chg="add">
        <pc:chgData name="Paul Tinkler" userId="bcebf29c-73c2-433d-80d2-6bad896374bf" providerId="ADAL" clId="{FB18B80E-BE0D-4214-9C8E-5DF7700A682C}" dt="2020-11-03T17:42:02.869" v="58"/>
        <pc:sldMkLst>
          <pc:docMk/>
          <pc:sldMk cId="31206074" sldId="457"/>
        </pc:sldMkLst>
      </pc:sldChg>
      <pc:sldChg chg="addSp delSp modSp new mod modAnim">
        <pc:chgData name="Paul Tinkler" userId="bcebf29c-73c2-433d-80d2-6bad896374bf" providerId="ADAL" clId="{FB18B80E-BE0D-4214-9C8E-5DF7700A682C}" dt="2020-11-04T08:55:06.880" v="211" actId="255"/>
        <pc:sldMkLst>
          <pc:docMk/>
          <pc:sldMk cId="1980632559" sldId="458"/>
        </pc:sldMkLst>
        <pc:spChg chg="mod">
          <ac:chgData name="Paul Tinkler" userId="bcebf29c-73c2-433d-80d2-6bad896374bf" providerId="ADAL" clId="{FB18B80E-BE0D-4214-9C8E-5DF7700A682C}" dt="2020-11-04T08:52:12.910" v="112" actId="20577"/>
          <ac:spMkLst>
            <pc:docMk/>
            <pc:sldMk cId="1980632559" sldId="458"/>
            <ac:spMk id="2" creationId="{E6F42D0A-87A3-4C98-87A6-BE415D554478}"/>
          </ac:spMkLst>
        </pc:spChg>
        <pc:spChg chg="mod">
          <ac:chgData name="Paul Tinkler" userId="bcebf29c-73c2-433d-80d2-6bad896374bf" providerId="ADAL" clId="{FB18B80E-BE0D-4214-9C8E-5DF7700A682C}" dt="2020-11-04T08:55:06.880" v="211" actId="255"/>
          <ac:spMkLst>
            <pc:docMk/>
            <pc:sldMk cId="1980632559" sldId="458"/>
            <ac:spMk id="3" creationId="{CD012B95-AC95-4813-A837-F3C4BFF4FC50}"/>
          </ac:spMkLst>
        </pc:spChg>
        <pc:spChg chg="add del mod">
          <ac:chgData name="Paul Tinkler" userId="bcebf29c-73c2-433d-80d2-6bad896374bf" providerId="ADAL" clId="{FB18B80E-BE0D-4214-9C8E-5DF7700A682C}" dt="2020-11-04T08:54:04.841" v="199" actId="478"/>
          <ac:spMkLst>
            <pc:docMk/>
            <pc:sldMk cId="1980632559" sldId="458"/>
            <ac:spMk id="7" creationId="{98D1BA47-E383-48BA-B533-B120B5C16789}"/>
          </ac:spMkLst>
        </pc:spChg>
        <pc:picChg chg="add mod">
          <ac:chgData name="Paul Tinkler" userId="bcebf29c-73c2-433d-80d2-6bad896374bf" providerId="ADAL" clId="{FB18B80E-BE0D-4214-9C8E-5DF7700A682C}" dt="2020-11-04T08:54:16.383" v="203" actId="1076"/>
          <ac:picMkLst>
            <pc:docMk/>
            <pc:sldMk cId="1980632559" sldId="458"/>
            <ac:picMk id="6" creationId="{318A4C72-C8DF-4B53-A368-0A151DF7867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04/11/2020</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blog.oxfordcollegeofmarketing.com/wp/2014/11/04/the-impact-of-micro-and-macro-environment-factors-on-marketing/"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students’ research into the model (if it was given as reading/research at the end of the previous session), before going through the model in more detail.</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1760583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US" sz="1200" dirty="0">
                <a:solidFill>
                  <a:srgbClr val="002060"/>
                </a:solidFill>
              </a:rPr>
              <a:t>Porter, M.E (1980) </a:t>
            </a:r>
            <a:r>
              <a:rPr lang="en-US" sz="1200" i="1" dirty="0">
                <a:solidFill>
                  <a:srgbClr val="002060"/>
                </a:solidFill>
              </a:rPr>
              <a:t>Competitive Strategy</a:t>
            </a:r>
            <a:r>
              <a:rPr lang="en-US" sz="1200" dirty="0">
                <a:solidFill>
                  <a:srgbClr val="002060"/>
                </a:solidFill>
              </a:rPr>
              <a:t>,. New York. Free Press</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3059550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https://www.youtube.com/watch?v=mYF2_FBCvXw</a:t>
            </a:r>
          </a:p>
        </p:txBody>
      </p:sp>
      <p:sp>
        <p:nvSpPr>
          <p:cNvPr id="4" name="Slide Number Placeholder 3"/>
          <p:cNvSpPr>
            <a:spLocks noGrp="1"/>
          </p:cNvSpPr>
          <p:nvPr>
            <p:ph type="sldNum" sz="quarter" idx="5"/>
          </p:nvPr>
        </p:nvSpPr>
        <p:spPr/>
        <p:txBody>
          <a:bodyPr/>
          <a:lstStyle/>
          <a:p>
            <a:pPr>
              <a:defRPr/>
            </a:pPr>
            <a:fld id="{69C80185-DE98-4A61-8AB3-5AFD6C24A165}" type="slidenum">
              <a:rPr lang="en-GB" altLang="en-US" smtClean="0"/>
              <a:pPr>
                <a:defRPr/>
              </a:pPr>
              <a:t>16</a:t>
            </a:fld>
            <a:endParaRPr lang="en-GB" altLang="en-US" dirty="0"/>
          </a:p>
        </p:txBody>
      </p:sp>
    </p:spTree>
    <p:extLst>
      <p:ext uri="{BB962C8B-B14F-4D97-AF65-F5344CB8AC3E}">
        <p14:creationId xmlns:p14="http://schemas.microsoft.com/office/powerpoint/2010/main" val="1957318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Facilitated discussion.  </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18</a:t>
            </a:fld>
            <a:endParaRPr lang="en-GB" altLang="en-US"/>
          </a:p>
        </p:txBody>
      </p:sp>
    </p:spTree>
    <p:extLst>
      <p:ext uri="{BB962C8B-B14F-4D97-AF65-F5344CB8AC3E}">
        <p14:creationId xmlns:p14="http://schemas.microsoft.com/office/powerpoint/2010/main" val="3095868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61616"/>
                </a:solidFill>
                <a:effectLst/>
                <a:latin typeface="Noto Sans"/>
              </a:rPr>
              <a:t>A TOWS analysis is a variant </a:t>
            </a:r>
            <a:r>
              <a:rPr lang="en-US" b="0" i="0" u="none" dirty="0">
                <a:solidFill>
                  <a:srgbClr val="161616"/>
                </a:solidFill>
                <a:effectLst/>
                <a:latin typeface="Noto Sans"/>
              </a:rPr>
              <a:t>of a </a:t>
            </a:r>
            <a:r>
              <a:rPr lang="en-US" b="0" i="0" u="none" dirty="0">
                <a:solidFill>
                  <a:srgbClr val="30759C"/>
                </a:solidFill>
                <a:effectLst/>
                <a:latin typeface="Noto Sans"/>
              </a:rPr>
              <a:t>SWOT analysis </a:t>
            </a:r>
            <a:r>
              <a:rPr lang="en-US" b="0" i="0" dirty="0">
                <a:solidFill>
                  <a:srgbClr val="161616"/>
                </a:solidFill>
                <a:effectLst/>
                <a:latin typeface="Noto Sans"/>
              </a:rPr>
              <a:t>and is an acronym for Threats, Opportunities, Weaknesses and Strengths. </a:t>
            </a:r>
          </a:p>
          <a:p>
            <a:pPr algn="l"/>
            <a:endParaRPr lang="en-US" b="0" i="0" dirty="0">
              <a:solidFill>
                <a:srgbClr val="161616"/>
              </a:solidFill>
              <a:effectLst/>
              <a:latin typeface="Noto Sans"/>
            </a:endParaRPr>
          </a:p>
          <a:p>
            <a:pPr algn="l"/>
            <a:r>
              <a:rPr lang="en-US" b="0" i="0" dirty="0">
                <a:solidFill>
                  <a:srgbClr val="161616"/>
                </a:solidFill>
                <a:effectLst/>
                <a:latin typeface="Noto Sans"/>
              </a:rPr>
              <a:t>Similar to a SWOT, a TOWS analysis will involve the identification of an organisation’s strengths, weaknesses, opportunities and threats; </a:t>
            </a:r>
            <a:r>
              <a:rPr lang="en-US" b="1" i="0" dirty="0">
                <a:solidFill>
                  <a:srgbClr val="161616"/>
                </a:solidFill>
                <a:effectLst/>
                <a:latin typeface="Noto Sans"/>
              </a:rPr>
              <a:t>however</a:t>
            </a:r>
            <a:r>
              <a:rPr lang="en-US" b="0" i="0" dirty="0">
                <a:solidFill>
                  <a:srgbClr val="161616"/>
                </a:solidFill>
                <a:effectLst/>
                <a:latin typeface="Noto Sans"/>
              </a:rPr>
              <a:t>, often a key criticism of a SWOT analysis is that it doesn’t show the relationships between the different factors and categories. For example, a particular threat might make a weakness much more significant. Whereas a TOWS analysis will look to </a:t>
            </a:r>
            <a:r>
              <a:rPr lang="en-US" b="0" i="0" u="none" dirty="0">
                <a:solidFill>
                  <a:srgbClr val="161616"/>
                </a:solidFill>
                <a:effectLst/>
                <a:latin typeface="Noto Sans"/>
              </a:rPr>
              <a:t>match</a:t>
            </a:r>
            <a:r>
              <a:rPr lang="en-US" b="0" i="0" u="none" dirty="0">
                <a:solidFill>
                  <a:schemeClr val="tx1"/>
                </a:solidFill>
                <a:effectLst/>
                <a:latin typeface="Noto Sans"/>
              </a:rPr>
              <a:t> </a:t>
            </a:r>
            <a:r>
              <a:rPr lang="en-US" b="0" i="0" u="none" dirty="0">
                <a:solidFill>
                  <a:schemeClr val="tx1"/>
                </a:solidFill>
                <a:effectLst/>
                <a:latin typeface="Noto Sans"/>
                <a:hlinkClick r:id="rId3">
                  <a:extLst>
                    <a:ext uri="{A12FA001-AC4F-418D-AE19-62706E023703}">
                      <ahyp:hlinkClr xmlns:ahyp="http://schemas.microsoft.com/office/drawing/2018/hyperlinkcolor" val="tx"/>
                    </a:ext>
                  </a:extLst>
                </a:hlinkClick>
              </a:rPr>
              <a:t>internal factors to external factors</a:t>
            </a:r>
            <a:r>
              <a:rPr lang="en-US" b="0" i="0" u="none" dirty="0">
                <a:solidFill>
                  <a:schemeClr val="tx1"/>
                </a:solidFill>
                <a:effectLst/>
                <a:latin typeface="Noto Sans"/>
              </a:rPr>
              <a:t> </a:t>
            </a:r>
            <a:r>
              <a:rPr lang="en-US" b="0" i="0" dirty="0">
                <a:solidFill>
                  <a:srgbClr val="161616"/>
                </a:solidFill>
                <a:effectLst/>
                <a:latin typeface="Noto Sans"/>
              </a:rPr>
              <a:t>to help identify relevant strategic options that an organisation could pursue. It can help an organisation to see how it can take advantage of opportunities, reduce threats, overcome weaknesses and exploit any strengths</a:t>
            </a:r>
          </a:p>
          <a:p>
            <a:pPr algn="l"/>
            <a:endParaRPr lang="en-US" b="0" i="0" dirty="0">
              <a:solidFill>
                <a:srgbClr val="161616"/>
              </a:solidFill>
              <a:effectLst/>
              <a:latin typeface="Noto Sans"/>
            </a:endParaRPr>
          </a:p>
          <a:p>
            <a:pPr algn="l"/>
            <a:r>
              <a:rPr lang="en-US" b="0" i="0" dirty="0">
                <a:solidFill>
                  <a:srgbClr val="161616"/>
                </a:solidFill>
                <a:effectLst/>
                <a:latin typeface="Noto Sans"/>
              </a:rPr>
              <a:t>A TOWS is a commonly used strategic planning tool and can add real value to an organisation, helping to take strategic planning one step further.</a:t>
            </a:r>
          </a:p>
          <a:p>
            <a:pPr algn="l"/>
            <a:endParaRPr lang="en-US" b="0" i="0" dirty="0">
              <a:solidFill>
                <a:srgbClr val="161616"/>
              </a:solidFill>
              <a:effectLst/>
              <a:latin typeface="Noto Sans"/>
            </a:endParaRPr>
          </a:p>
          <a:p>
            <a:pPr algn="l"/>
            <a:r>
              <a:rPr lang="en-US" b="0" i="0" dirty="0">
                <a:solidFill>
                  <a:srgbClr val="161616"/>
                </a:solidFill>
                <a:effectLst/>
                <a:latin typeface="Noto Sans"/>
              </a:rPr>
              <a:t>A TOWS analysis enables an organisation to match its internal strengths, and external opportunities (SO) to develop ‘maxi-maxi’ strategies – those with the greatest potential for success. For example, strengths such as high brand recognition or customer loyalty could be combined with the opportunity to launch a new product or service.</a:t>
            </a:r>
          </a:p>
          <a:p>
            <a:pPr algn="l"/>
            <a:endParaRPr lang="en-US" b="0" i="0" dirty="0">
              <a:solidFill>
                <a:srgbClr val="161616"/>
              </a:solidFill>
              <a:effectLst/>
              <a:latin typeface="Noto Sans"/>
            </a:endParaRPr>
          </a:p>
          <a:p>
            <a:pPr algn="l"/>
            <a:r>
              <a:rPr lang="en-US" b="0" i="0" dirty="0">
                <a:solidFill>
                  <a:srgbClr val="161616"/>
                </a:solidFill>
                <a:effectLst/>
                <a:latin typeface="Noto Sans"/>
              </a:rPr>
              <a:t>At the other extreme, it highlights the organisation’s vulnerability to threats based on its weaknesses and facilitates the development of strategies that minimise these and avoid threats (WT) – ‘mini-mini’ strategies. For example, such strategies could include developing strategic alliances or a more drastic strategy could be to withdraw from a specific market altogether.</a:t>
            </a:r>
          </a:p>
          <a:p>
            <a:pPr algn="l"/>
            <a:endParaRPr lang="en-US" b="0" i="0" dirty="0">
              <a:solidFill>
                <a:srgbClr val="161616"/>
              </a:solidFill>
              <a:effectLst/>
              <a:latin typeface="Noto Sans"/>
            </a:endParaRPr>
          </a:p>
          <a:p>
            <a:pPr algn="l"/>
            <a:r>
              <a:rPr lang="en-US" b="0" i="0" dirty="0">
                <a:solidFill>
                  <a:srgbClr val="161616"/>
                </a:solidFill>
                <a:effectLst/>
                <a:latin typeface="Noto Sans"/>
              </a:rPr>
              <a:t>In between, mini-maxi (WO) and maxi-mini strategies (ST) are designed to strengthen weaknesses, utilising opportunities, and minimise threats utilising strengths. An example mini-maxi strategy (WO) is that an organisation may have identified an opportunity to outsource some aspects of its business operations, overcoming the weakness of lack of specific skills within the organisation.</a:t>
            </a:r>
          </a:p>
          <a:p>
            <a:pPr algn="l"/>
            <a:endParaRPr lang="en-US" b="0" i="0" dirty="0">
              <a:solidFill>
                <a:srgbClr val="161616"/>
              </a:solidFill>
              <a:effectLst/>
              <a:latin typeface="Noto Sans"/>
            </a:endParaRPr>
          </a:p>
          <a:p>
            <a:pPr algn="l"/>
            <a:r>
              <a:rPr lang="en-US" b="0" i="0" dirty="0">
                <a:solidFill>
                  <a:srgbClr val="161616"/>
                </a:solidFill>
                <a:effectLst/>
                <a:latin typeface="Noto Sans"/>
              </a:rPr>
              <a:t>It’s important to remember that a TOWS analysis will not point to which specific strategy to adopt, but it does focus attention the areas where action is required and given some indication of the nature of that action.</a:t>
            </a:r>
          </a:p>
          <a:p>
            <a:pPr algn="l"/>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2920104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04/11/2020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04/11/2020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04/11/2020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04/11/2020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04/11/2020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04/11/2020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04/11/2020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04/11/2020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04/11/2020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04/11/2020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fabiusmaximus.com/2018/11/05/feminist-strategy/"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flickr.com/photos/nathalie_magniez/3883591827"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oodsman819.deviantart.com/art/hover-car-over-ocean-99560411"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federicodelossantos.com/2012/01/caracteristicas-de-emprendedores-que-funcionan-para-sus-start-ups/"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ublicdomainpictures.net/view-image.php?image=20399&amp;picture=el-hombre-mirando-hacia-abajo&amp;large=1&amp;jazyk=ES" TargetMode="External"/><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hyperlink" Target="http://www.publicdomainpictures.net/view-image.php?image=74319&amp;picture=om-de-indicare-silhouette" TargetMode="External"/><Relationship Id="rId4" Type="http://schemas.openxmlformats.org/officeDocument/2006/relationships/image" Target="../media/image9.jpg"/></Relationships>
</file>

<file path=ppt/slides/_rels/slide10.xml.rels><?xml version="1.0" encoding="UTF-8" standalone="yes"?>
<Relationships xmlns="http://schemas.openxmlformats.org/package/2006/relationships"><Relationship Id="rId3" Type="http://schemas.openxmlformats.org/officeDocument/2006/relationships/hyperlink" Target="http://elconta.com/2016/10/04/cuando-se-aplica-de-manera-supletoria-una-ley/"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Usain_Bolt" TargetMode="External"/><Relationship Id="rId2" Type="http://schemas.openxmlformats.org/officeDocument/2006/relationships/image" Target="../media/image11.JPG"/><Relationship Id="rId1" Type="http://schemas.openxmlformats.org/officeDocument/2006/relationships/slideLayout" Target="../slideLayouts/slideLayout2.xml"/><Relationship Id="rId5" Type="http://schemas.openxmlformats.org/officeDocument/2006/relationships/hyperlink" Target="http://misiglo.wordpress.com/2008/08/16/carreras-olimpiadas-8/" TargetMode="External"/><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mYF2_FBCvXw" TargetMode="Externa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hyperlink" Target="http://mismediasmentiras.blogspot.com/2014/07/pensamos-demasiado.html" TargetMode="External"/><Relationship Id="rId7" Type="http://schemas.openxmlformats.org/officeDocument/2006/relationships/hyperlink" Target="http://tony-valderrama.blogspot.com.es/" TargetMode="Externa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9.gif"/><Relationship Id="rId5" Type="http://schemas.openxmlformats.org/officeDocument/2006/relationships/hyperlink" Target="http://slatecommunication.com/2011/06/03/good-conversations-part-4/" TargetMode="External"/><Relationship Id="rId4" Type="http://schemas.openxmlformats.org/officeDocument/2006/relationships/image" Target="../media/image18.jpg"/><Relationship Id="rId9" Type="http://schemas.openxmlformats.org/officeDocument/2006/relationships/hyperlink" Target="http://kuboosoft.blogspot.com/2013/02/ubuntu-fedora-mint-debian-no-sabes-cual.html"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eps2016-wiki4.dee.isep.ipp.pt/doku.php?id=report"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FDADED-DC34-4BDF-A3E1-E35167632925}"/>
              </a:ext>
            </a:extLst>
          </p:cNvPr>
          <p:cNvSpPr>
            <a:spLocks noGrp="1"/>
          </p:cNvSpPr>
          <p:nvPr>
            <p:ph type="ctrTitle"/>
          </p:nvPr>
        </p:nvSpPr>
        <p:spPr>
          <a:xfrm>
            <a:off x="685800" y="2132856"/>
            <a:ext cx="7772400" cy="1470025"/>
          </a:xfrm>
        </p:spPr>
        <p:txBody>
          <a:bodyPr/>
          <a:lstStyle/>
          <a:p>
            <a:pPr eaLnBrk="1" hangingPunct="1"/>
            <a:r>
              <a:rPr lang="en-GB" altLang="en-US" b="1" dirty="0">
                <a:solidFill>
                  <a:srgbClr val="0000CC"/>
                </a:solidFill>
              </a:rPr>
              <a:t>Strategic Management</a:t>
            </a:r>
            <a:br>
              <a:rPr lang="en-GB" altLang="en-US" dirty="0"/>
            </a:br>
            <a:endParaRPr lang="en-GB" altLang="en-US" sz="1800" dirty="0"/>
          </a:p>
        </p:txBody>
      </p:sp>
      <p:sp>
        <p:nvSpPr>
          <p:cNvPr id="2" name="TextBox 1">
            <a:extLst>
              <a:ext uri="{FF2B5EF4-FFF2-40B4-BE49-F238E27FC236}">
                <a16:creationId xmlns:a16="http://schemas.microsoft.com/office/drawing/2014/main" id="{4C8F825C-1902-43A1-AC4E-A02BC15352DD}"/>
              </a:ext>
            </a:extLst>
          </p:cNvPr>
          <p:cNvSpPr txBox="1"/>
          <p:nvPr/>
        </p:nvSpPr>
        <p:spPr>
          <a:xfrm>
            <a:off x="1815476" y="3789040"/>
            <a:ext cx="5513048" cy="646331"/>
          </a:xfrm>
          <a:prstGeom prst="rect">
            <a:avLst/>
          </a:prstGeom>
          <a:noFill/>
        </p:spPr>
        <p:txBody>
          <a:bodyPr wrap="none">
            <a:spAutoFit/>
          </a:bodyPr>
          <a:lstStyle/>
          <a:p>
            <a:pPr algn="ctr">
              <a:defRPr/>
            </a:pPr>
            <a:r>
              <a:rPr lang="en-GB" sz="3600" b="1" dirty="0">
                <a:solidFill>
                  <a:srgbClr val="0000CC"/>
                </a:solidFill>
                <a:latin typeface="+mj-lt"/>
              </a:rPr>
              <a:t>BMSK6004 – </a:t>
            </a:r>
            <a:r>
              <a:rPr lang="en-GB" sz="3600" b="1" i="1" dirty="0">
                <a:solidFill>
                  <a:srgbClr val="0000CC"/>
                </a:solidFill>
                <a:latin typeface="+mj-lt"/>
              </a:rPr>
              <a:t>Online Session 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CBD2-3697-45ED-98F0-E54EAD104C50}"/>
              </a:ext>
            </a:extLst>
          </p:cNvPr>
          <p:cNvSpPr>
            <a:spLocks noGrp="1"/>
          </p:cNvSpPr>
          <p:nvPr>
            <p:ph type="title"/>
          </p:nvPr>
        </p:nvSpPr>
        <p:spPr>
          <a:xfrm>
            <a:off x="628650" y="116633"/>
            <a:ext cx="7886700" cy="936103"/>
          </a:xfrm>
        </p:spPr>
        <p:txBody>
          <a:bodyPr/>
          <a:lstStyle/>
          <a:p>
            <a:pPr algn="ctr"/>
            <a:r>
              <a:rPr lang="en-GB" dirty="0"/>
              <a:t>Review of Reading &amp; Research</a:t>
            </a:r>
          </a:p>
        </p:txBody>
      </p:sp>
      <p:sp>
        <p:nvSpPr>
          <p:cNvPr id="3" name="Content Placeholder 2">
            <a:extLst>
              <a:ext uri="{FF2B5EF4-FFF2-40B4-BE49-F238E27FC236}">
                <a16:creationId xmlns:a16="http://schemas.microsoft.com/office/drawing/2014/main" id="{ACF13C4E-C770-4EC1-A096-B4B07351FF7D}"/>
              </a:ext>
            </a:extLst>
          </p:cNvPr>
          <p:cNvSpPr>
            <a:spLocks noGrp="1"/>
          </p:cNvSpPr>
          <p:nvPr>
            <p:ph idx="1"/>
          </p:nvPr>
        </p:nvSpPr>
        <p:spPr>
          <a:xfrm>
            <a:off x="628650" y="980729"/>
            <a:ext cx="7886700" cy="4464496"/>
          </a:xfrm>
        </p:spPr>
        <p:txBody>
          <a:bodyPr/>
          <a:lstStyle/>
          <a:p>
            <a:pPr marL="0" indent="0">
              <a:buNone/>
            </a:pPr>
            <a:r>
              <a:rPr lang="en-GB" dirty="0">
                <a:solidFill>
                  <a:srgbClr val="002060"/>
                </a:solidFill>
              </a:rPr>
              <a:t>Research your own/chosen organisation, and identify their current strategy.</a:t>
            </a:r>
          </a:p>
          <a:p>
            <a:pPr marL="0" indent="0">
              <a:buNone/>
            </a:pPr>
            <a:endParaRPr lang="en-GB" dirty="0">
              <a:solidFill>
                <a:srgbClr val="002060"/>
              </a:solidFill>
            </a:endParaRPr>
          </a:p>
          <a:p>
            <a:pPr lvl="1"/>
            <a:r>
              <a:rPr lang="en-GB" dirty="0">
                <a:solidFill>
                  <a:srgbClr val="0000CC"/>
                </a:solidFill>
              </a:rPr>
              <a:t>Make use of the online Databases – </a:t>
            </a:r>
            <a:r>
              <a:rPr lang="en-GB" i="1" dirty="0">
                <a:solidFill>
                  <a:srgbClr val="0000CC"/>
                </a:solidFill>
              </a:rPr>
              <a:t>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endParaRPr lang="en-GB" dirty="0"/>
          </a:p>
        </p:txBody>
      </p:sp>
    </p:spTree>
    <p:extLst>
      <p:ext uri="{BB962C8B-B14F-4D97-AF65-F5344CB8AC3E}">
        <p14:creationId xmlns:p14="http://schemas.microsoft.com/office/powerpoint/2010/main" val="31206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82352" y="836712"/>
            <a:ext cx="4865712" cy="3917032"/>
          </a:xfrm>
        </p:spPr>
        <p:txBody>
          <a:bodyPr>
            <a:normAutofit/>
          </a:bodyPr>
          <a:lstStyle/>
          <a:p>
            <a:endParaRPr lang="en-GB" dirty="0"/>
          </a:p>
          <a:p>
            <a:r>
              <a:rPr lang="en-GB" dirty="0"/>
              <a:t>Porter’s Five Forces</a:t>
            </a:r>
            <a:endParaRPr lang="en-GB" i="1" dirty="0"/>
          </a:p>
          <a:p>
            <a:r>
              <a:rPr lang="en-GB" dirty="0"/>
              <a:t>Environmental analysis - </a:t>
            </a:r>
            <a:r>
              <a:rPr lang="en-GB" i="1" dirty="0"/>
              <a:t>Micro</a:t>
            </a:r>
          </a:p>
          <a:p>
            <a:r>
              <a:rPr lang="en-GB" dirty="0"/>
              <a:t>Environmental analysis - </a:t>
            </a:r>
            <a:r>
              <a:rPr lang="en-GB" i="1" dirty="0"/>
              <a:t>Macro</a:t>
            </a:r>
            <a:endParaRPr lang="en-GB" dirty="0"/>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2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2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4563757-3DF2-4348-9A65-412649D98827}"/>
              </a:ext>
            </a:extLst>
          </p:cNvPr>
          <p:cNvSpPr>
            <a:spLocks noGrp="1"/>
          </p:cNvSpPr>
          <p:nvPr>
            <p:ph type="title"/>
          </p:nvPr>
        </p:nvSpPr>
        <p:spPr>
          <a:xfrm>
            <a:off x="3631168" y="161608"/>
            <a:ext cx="4348296" cy="1143000"/>
          </a:xfrm>
        </p:spPr>
        <p:txBody>
          <a:bodyPr/>
          <a:lstStyle/>
          <a:p>
            <a:r>
              <a:rPr lang="en-GB" altLang="en-US" dirty="0"/>
              <a:t>Porter’s 5 Forces</a:t>
            </a:r>
          </a:p>
        </p:txBody>
      </p:sp>
      <p:pic>
        <p:nvPicPr>
          <p:cNvPr id="3" name="Picture 2" descr="A picture containing text&#10;&#10;Description generated with high confidence">
            <a:extLst>
              <a:ext uri="{FF2B5EF4-FFF2-40B4-BE49-F238E27FC236}">
                <a16:creationId xmlns:a16="http://schemas.microsoft.com/office/drawing/2014/main" id="{23FEFA54-FB24-46AF-842B-6B4FB4DC85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59" y="0"/>
            <a:ext cx="3398317" cy="2276872"/>
          </a:xfrm>
          <a:prstGeom prst="rect">
            <a:avLst/>
          </a:prstGeom>
        </p:spPr>
      </p:pic>
      <p:sp>
        <p:nvSpPr>
          <p:cNvPr id="8" name="Oval 7">
            <a:extLst>
              <a:ext uri="{FF2B5EF4-FFF2-40B4-BE49-F238E27FC236}">
                <a16:creationId xmlns:a16="http://schemas.microsoft.com/office/drawing/2014/main" id="{E937CA5F-B9A8-4E91-8038-37366C2014CF}"/>
              </a:ext>
            </a:extLst>
          </p:cNvPr>
          <p:cNvSpPr/>
          <p:nvPr/>
        </p:nvSpPr>
        <p:spPr>
          <a:xfrm>
            <a:off x="3825202" y="807939"/>
            <a:ext cx="5004752" cy="4808595"/>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
            </a:r>
          </a:p>
        </p:txBody>
      </p:sp>
      <p:sp>
        <p:nvSpPr>
          <p:cNvPr id="9" name="Oval 8">
            <a:extLst>
              <a:ext uri="{FF2B5EF4-FFF2-40B4-BE49-F238E27FC236}">
                <a16:creationId xmlns:a16="http://schemas.microsoft.com/office/drawing/2014/main" id="{8A21F093-C0A4-4C8B-8DCC-A18D8C242DCF}"/>
              </a:ext>
            </a:extLst>
          </p:cNvPr>
          <p:cNvSpPr/>
          <p:nvPr/>
        </p:nvSpPr>
        <p:spPr>
          <a:xfrm>
            <a:off x="5634668" y="2604188"/>
            <a:ext cx="1467167" cy="13368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COMPETITIVE RIVALRY</a:t>
            </a:r>
          </a:p>
        </p:txBody>
      </p:sp>
      <p:sp>
        <p:nvSpPr>
          <p:cNvPr id="10" name="TextBox 9">
            <a:extLst>
              <a:ext uri="{FF2B5EF4-FFF2-40B4-BE49-F238E27FC236}">
                <a16:creationId xmlns:a16="http://schemas.microsoft.com/office/drawing/2014/main" id="{FF23C2D5-E096-421A-9DBD-A7C4ED893CD6}"/>
              </a:ext>
            </a:extLst>
          </p:cNvPr>
          <p:cNvSpPr txBox="1"/>
          <p:nvPr/>
        </p:nvSpPr>
        <p:spPr>
          <a:xfrm>
            <a:off x="5824510" y="795105"/>
            <a:ext cx="1060389" cy="671204"/>
          </a:xfrm>
          <a:prstGeom prst="rect">
            <a:avLst/>
          </a:prstGeom>
          <a:noFill/>
        </p:spPr>
        <p:txBody>
          <a:bodyPr wrap="square" rtlCol="0">
            <a:spAutoFit/>
          </a:bodyPr>
          <a:lstStyle/>
          <a:p>
            <a:pPr algn="ctr"/>
            <a:r>
              <a:rPr lang="en-GB" dirty="0"/>
              <a:t>Potential</a:t>
            </a:r>
          </a:p>
          <a:p>
            <a:pPr algn="ctr"/>
            <a:r>
              <a:rPr lang="en-GB" dirty="0"/>
              <a:t> entrants</a:t>
            </a:r>
          </a:p>
        </p:txBody>
      </p:sp>
      <p:sp>
        <p:nvSpPr>
          <p:cNvPr id="11" name="TextBox 10">
            <a:extLst>
              <a:ext uri="{FF2B5EF4-FFF2-40B4-BE49-F238E27FC236}">
                <a16:creationId xmlns:a16="http://schemas.microsoft.com/office/drawing/2014/main" id="{FB69FD9F-9166-4717-8B8C-0D921D550219}"/>
              </a:ext>
            </a:extLst>
          </p:cNvPr>
          <p:cNvSpPr txBox="1"/>
          <p:nvPr/>
        </p:nvSpPr>
        <p:spPr>
          <a:xfrm>
            <a:off x="3867066" y="3087960"/>
            <a:ext cx="1043106" cy="369332"/>
          </a:xfrm>
          <a:prstGeom prst="rect">
            <a:avLst/>
          </a:prstGeom>
          <a:noFill/>
        </p:spPr>
        <p:txBody>
          <a:bodyPr wrap="none" rtlCol="0">
            <a:spAutoFit/>
          </a:bodyPr>
          <a:lstStyle/>
          <a:p>
            <a:pPr algn="ctr"/>
            <a:r>
              <a:rPr lang="en-GB" dirty="0"/>
              <a:t>Suppliers</a:t>
            </a:r>
          </a:p>
        </p:txBody>
      </p:sp>
      <p:sp>
        <p:nvSpPr>
          <p:cNvPr id="12" name="TextBox 11">
            <a:extLst>
              <a:ext uri="{FF2B5EF4-FFF2-40B4-BE49-F238E27FC236}">
                <a16:creationId xmlns:a16="http://schemas.microsoft.com/office/drawing/2014/main" id="{AC6900DF-9634-4A3A-8340-4A0E47031007}"/>
              </a:ext>
            </a:extLst>
          </p:cNvPr>
          <p:cNvSpPr txBox="1"/>
          <p:nvPr/>
        </p:nvSpPr>
        <p:spPr>
          <a:xfrm>
            <a:off x="7999015" y="3074780"/>
            <a:ext cx="814262" cy="369332"/>
          </a:xfrm>
          <a:prstGeom prst="rect">
            <a:avLst/>
          </a:prstGeom>
          <a:noFill/>
        </p:spPr>
        <p:txBody>
          <a:bodyPr wrap="none" rtlCol="0">
            <a:spAutoFit/>
          </a:bodyPr>
          <a:lstStyle/>
          <a:p>
            <a:pPr algn="ctr"/>
            <a:r>
              <a:rPr lang="en-GB" dirty="0"/>
              <a:t>Buyers</a:t>
            </a:r>
          </a:p>
        </p:txBody>
      </p:sp>
      <p:sp>
        <p:nvSpPr>
          <p:cNvPr id="13" name="TextBox 12">
            <a:extLst>
              <a:ext uri="{FF2B5EF4-FFF2-40B4-BE49-F238E27FC236}">
                <a16:creationId xmlns:a16="http://schemas.microsoft.com/office/drawing/2014/main" id="{80AADB04-842D-481F-B2BC-8C80DE608995}"/>
              </a:ext>
            </a:extLst>
          </p:cNvPr>
          <p:cNvSpPr txBox="1"/>
          <p:nvPr/>
        </p:nvSpPr>
        <p:spPr>
          <a:xfrm>
            <a:off x="5815867" y="5216611"/>
            <a:ext cx="1228414" cy="369332"/>
          </a:xfrm>
          <a:prstGeom prst="rect">
            <a:avLst/>
          </a:prstGeom>
          <a:noFill/>
        </p:spPr>
        <p:txBody>
          <a:bodyPr wrap="none" rtlCol="0">
            <a:spAutoFit/>
          </a:bodyPr>
          <a:lstStyle/>
          <a:p>
            <a:pPr algn="ctr"/>
            <a:r>
              <a:rPr lang="en-GB" dirty="0"/>
              <a:t>Substitutes</a:t>
            </a:r>
          </a:p>
        </p:txBody>
      </p:sp>
      <p:cxnSp>
        <p:nvCxnSpPr>
          <p:cNvPr id="14" name="Straight Arrow Connector 13">
            <a:extLst>
              <a:ext uri="{FF2B5EF4-FFF2-40B4-BE49-F238E27FC236}">
                <a16:creationId xmlns:a16="http://schemas.microsoft.com/office/drawing/2014/main" id="{63E74D37-50B3-43D1-918C-1589700F02EC}"/>
              </a:ext>
            </a:extLst>
          </p:cNvPr>
          <p:cNvCxnSpPr>
            <a:cxnSpLocks/>
            <a:stCxn id="11" idx="3"/>
            <a:endCxn id="9" idx="2"/>
          </p:cNvCxnSpPr>
          <p:nvPr/>
        </p:nvCxnSpPr>
        <p:spPr>
          <a:xfrm>
            <a:off x="4910172" y="3272626"/>
            <a:ext cx="72449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7442A9B0-6A90-4CEB-87C0-6BA4E3CE6C2D}"/>
              </a:ext>
            </a:extLst>
          </p:cNvPr>
          <p:cNvCxnSpPr>
            <a:cxnSpLocks/>
            <a:stCxn id="12" idx="1"/>
          </p:cNvCxnSpPr>
          <p:nvPr/>
        </p:nvCxnSpPr>
        <p:spPr>
          <a:xfrm flipH="1">
            <a:off x="7101214" y="3259446"/>
            <a:ext cx="897801"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AEFEB055-B28A-47E1-8EE9-9C63618DB28B}"/>
              </a:ext>
            </a:extLst>
          </p:cNvPr>
          <p:cNvCxnSpPr>
            <a:cxnSpLocks/>
          </p:cNvCxnSpPr>
          <p:nvPr/>
        </p:nvCxnSpPr>
        <p:spPr>
          <a:xfrm>
            <a:off x="6359818" y="1496900"/>
            <a:ext cx="0" cy="110728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0967B947-44E0-4BF1-9542-2E07E49C588A}"/>
              </a:ext>
            </a:extLst>
          </p:cNvPr>
          <p:cNvCxnSpPr>
            <a:cxnSpLocks/>
          </p:cNvCxnSpPr>
          <p:nvPr/>
        </p:nvCxnSpPr>
        <p:spPr>
          <a:xfrm flipV="1">
            <a:off x="6388098" y="3941063"/>
            <a:ext cx="0" cy="1275548"/>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1FD08745-9997-4E92-AA02-6A9F1EA3DD74}"/>
              </a:ext>
            </a:extLst>
          </p:cNvPr>
          <p:cNvSpPr txBox="1"/>
          <p:nvPr/>
        </p:nvSpPr>
        <p:spPr>
          <a:xfrm>
            <a:off x="4693878" y="3583160"/>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19" name="TextBox 18">
            <a:extLst>
              <a:ext uri="{FF2B5EF4-FFF2-40B4-BE49-F238E27FC236}">
                <a16:creationId xmlns:a16="http://schemas.microsoft.com/office/drawing/2014/main" id="{FB8E903B-6E36-4D19-BC62-E3642F209F9B}"/>
              </a:ext>
            </a:extLst>
          </p:cNvPr>
          <p:cNvSpPr txBox="1"/>
          <p:nvPr/>
        </p:nvSpPr>
        <p:spPr>
          <a:xfrm>
            <a:off x="7152640" y="3593678"/>
            <a:ext cx="954749" cy="523220"/>
          </a:xfrm>
          <a:prstGeom prst="rect">
            <a:avLst/>
          </a:prstGeom>
          <a:noFill/>
        </p:spPr>
        <p:txBody>
          <a:bodyPr wrap="none" rtlCol="0">
            <a:spAutoFit/>
          </a:bodyPr>
          <a:lstStyle/>
          <a:p>
            <a:r>
              <a:rPr lang="en-GB" sz="1400" dirty="0"/>
              <a:t>Bargaining</a:t>
            </a:r>
          </a:p>
          <a:p>
            <a:pPr algn="ctr"/>
            <a:r>
              <a:rPr lang="en-GB" sz="1400" dirty="0"/>
              <a:t>power</a:t>
            </a:r>
          </a:p>
        </p:txBody>
      </p:sp>
      <p:sp>
        <p:nvSpPr>
          <p:cNvPr id="20" name="TextBox 19">
            <a:extLst>
              <a:ext uri="{FF2B5EF4-FFF2-40B4-BE49-F238E27FC236}">
                <a16:creationId xmlns:a16="http://schemas.microsoft.com/office/drawing/2014/main" id="{BD898890-1C23-4AA6-B0AB-B93A5A72E0A7}"/>
              </a:ext>
            </a:extLst>
          </p:cNvPr>
          <p:cNvSpPr txBox="1"/>
          <p:nvPr/>
        </p:nvSpPr>
        <p:spPr>
          <a:xfrm>
            <a:off x="5378330" y="1527491"/>
            <a:ext cx="892360" cy="523220"/>
          </a:xfrm>
          <a:prstGeom prst="rect">
            <a:avLst/>
          </a:prstGeom>
          <a:noFill/>
        </p:spPr>
        <p:txBody>
          <a:bodyPr wrap="none" rtlCol="0">
            <a:spAutoFit/>
          </a:bodyPr>
          <a:lstStyle/>
          <a:p>
            <a:pPr algn="ctr"/>
            <a:r>
              <a:rPr lang="en-GB" sz="1400" dirty="0"/>
              <a:t>Threat of </a:t>
            </a:r>
          </a:p>
          <a:p>
            <a:pPr algn="ctr"/>
            <a:r>
              <a:rPr lang="en-GB" sz="1400" dirty="0"/>
              <a:t>entrants</a:t>
            </a:r>
          </a:p>
        </p:txBody>
      </p:sp>
      <p:sp>
        <p:nvSpPr>
          <p:cNvPr id="21" name="TextBox 20">
            <a:extLst>
              <a:ext uri="{FF2B5EF4-FFF2-40B4-BE49-F238E27FC236}">
                <a16:creationId xmlns:a16="http://schemas.microsoft.com/office/drawing/2014/main" id="{B4786E85-4A4F-42CA-B60B-316D27B1FAAD}"/>
              </a:ext>
            </a:extLst>
          </p:cNvPr>
          <p:cNvSpPr txBox="1"/>
          <p:nvPr/>
        </p:nvSpPr>
        <p:spPr>
          <a:xfrm>
            <a:off x="6507784" y="4543825"/>
            <a:ext cx="989373" cy="523220"/>
          </a:xfrm>
          <a:prstGeom prst="rect">
            <a:avLst/>
          </a:prstGeom>
          <a:noFill/>
        </p:spPr>
        <p:txBody>
          <a:bodyPr wrap="none" rtlCol="0">
            <a:spAutoFit/>
          </a:bodyPr>
          <a:lstStyle/>
          <a:p>
            <a:pPr algn="ctr"/>
            <a:r>
              <a:rPr lang="en-GB" sz="1400" dirty="0"/>
              <a:t>Threat of </a:t>
            </a:r>
          </a:p>
          <a:p>
            <a:pPr algn="ctr"/>
            <a:r>
              <a:rPr lang="en-GB" sz="1400" dirty="0"/>
              <a:t>substitutes</a:t>
            </a:r>
          </a:p>
        </p:txBody>
      </p:sp>
      <p:sp>
        <p:nvSpPr>
          <p:cNvPr id="5" name="TextBox 4">
            <a:extLst>
              <a:ext uri="{FF2B5EF4-FFF2-40B4-BE49-F238E27FC236}">
                <a16:creationId xmlns:a16="http://schemas.microsoft.com/office/drawing/2014/main" id="{B3AB20C0-6D10-4877-BE78-8AB8180389F3}"/>
              </a:ext>
            </a:extLst>
          </p:cNvPr>
          <p:cNvSpPr txBox="1"/>
          <p:nvPr/>
        </p:nvSpPr>
        <p:spPr>
          <a:xfrm>
            <a:off x="144632" y="4557609"/>
            <a:ext cx="3474028" cy="338554"/>
          </a:xfrm>
          <a:prstGeom prst="rect">
            <a:avLst/>
          </a:prstGeom>
          <a:noFill/>
        </p:spPr>
        <p:txBody>
          <a:bodyPr wrap="none" rtlCol="0">
            <a:spAutoFit/>
          </a:bodyPr>
          <a:lstStyle/>
          <a:p>
            <a:r>
              <a:rPr lang="en-GB" sz="1600" dirty="0"/>
              <a:t>Johnson, G., &amp; Scholes, K. (1997), p.107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DF54-CC22-477D-8BF3-278B46A31F7F}"/>
              </a:ext>
            </a:extLst>
          </p:cNvPr>
          <p:cNvSpPr>
            <a:spLocks noGrp="1"/>
          </p:cNvSpPr>
          <p:nvPr>
            <p:ph type="title"/>
          </p:nvPr>
        </p:nvSpPr>
        <p:spPr>
          <a:xfrm>
            <a:off x="422970" y="136525"/>
            <a:ext cx="8229600" cy="1143000"/>
          </a:xfrm>
        </p:spPr>
        <p:txBody>
          <a:bodyPr/>
          <a:lstStyle/>
          <a:p>
            <a:r>
              <a:rPr lang="en-GB" dirty="0"/>
              <a:t>Porter’s 5 Forces Analysis</a:t>
            </a:r>
          </a:p>
        </p:txBody>
      </p:sp>
      <p:sp>
        <p:nvSpPr>
          <p:cNvPr id="3" name="Content Placeholder 2">
            <a:extLst>
              <a:ext uri="{FF2B5EF4-FFF2-40B4-BE49-F238E27FC236}">
                <a16:creationId xmlns:a16="http://schemas.microsoft.com/office/drawing/2014/main" id="{391885F3-189D-4F7B-B734-4AEE8442B401}"/>
              </a:ext>
            </a:extLst>
          </p:cNvPr>
          <p:cNvSpPr>
            <a:spLocks noGrp="1"/>
          </p:cNvSpPr>
          <p:nvPr>
            <p:ph idx="1"/>
          </p:nvPr>
        </p:nvSpPr>
        <p:spPr>
          <a:xfrm>
            <a:off x="491430" y="1196752"/>
            <a:ext cx="8229600" cy="3917032"/>
          </a:xfrm>
        </p:spPr>
        <p:txBody>
          <a:bodyPr/>
          <a:lstStyle/>
          <a:p>
            <a:r>
              <a:rPr lang="en-US" sz="2400" dirty="0">
                <a:solidFill>
                  <a:srgbClr val="0000FF"/>
                </a:solidFill>
              </a:rPr>
              <a:t>Five forces analysis helps the marketer to contrast a competitive environment. It has similarities with other tools for environmental audit, such as PEST analysis, but tends to focus on the single, stand alone, business or SBU (Strategic Business Unit) rather than a single product or range of products. For example, Dell would analyse the market for Business Computers i.e. one of its SBUs. </a:t>
            </a:r>
            <a:endParaRPr lang="en-GB" sz="2400" dirty="0">
              <a:solidFill>
                <a:srgbClr val="0000FF"/>
              </a:solidFill>
            </a:endParaRPr>
          </a:p>
          <a:p>
            <a:r>
              <a:rPr lang="en-US" sz="2400" dirty="0">
                <a:solidFill>
                  <a:srgbClr val="0000CC"/>
                </a:solidFill>
              </a:rPr>
              <a:t>Five forces looks at five key areas namely the threat of entry, the power of buyers, the power of suppliers, the threat of substitutes, and competitive rivalry. </a:t>
            </a:r>
            <a:endParaRPr lang="en-GB" sz="2400" dirty="0">
              <a:solidFill>
                <a:srgbClr val="0000CC"/>
              </a:solidFill>
            </a:endParaRPr>
          </a:p>
          <a:p>
            <a:pPr marL="0" indent="0">
              <a:buNone/>
            </a:pPr>
            <a:endParaRPr lang="en-US" sz="1800" dirty="0">
              <a:solidFill>
                <a:srgbClr val="FF0000"/>
              </a:solidFill>
            </a:endParaRPr>
          </a:p>
          <a:p>
            <a:pPr marL="0" indent="0">
              <a:buNone/>
            </a:pPr>
            <a:r>
              <a:rPr lang="en-US" sz="1800" dirty="0">
                <a:solidFill>
                  <a:srgbClr val="FF0000"/>
                </a:solidFill>
              </a:rPr>
              <a:t>   </a:t>
            </a:r>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sz="1800" dirty="0">
              <a:solidFill>
                <a:srgbClr val="002060"/>
              </a:solidFill>
            </a:endParaRPr>
          </a:p>
          <a:p>
            <a:endParaRPr lang="en-GB" sz="2400" dirty="0"/>
          </a:p>
        </p:txBody>
      </p:sp>
    </p:spTree>
    <p:extLst>
      <p:ext uri="{BB962C8B-B14F-4D97-AF65-F5344CB8AC3E}">
        <p14:creationId xmlns:p14="http://schemas.microsoft.com/office/powerpoint/2010/main" val="3835600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yellow boat in a large body of water&#10;&#10;Description automatically generated">
            <a:extLst>
              <a:ext uri="{FF2B5EF4-FFF2-40B4-BE49-F238E27FC236}">
                <a16:creationId xmlns:a16="http://schemas.microsoft.com/office/drawing/2014/main" id="{11556A69-AA1D-4FAB-8E2F-E2C33C80B70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0312" y="0"/>
            <a:ext cx="1763394" cy="1322546"/>
          </a:xfrm>
          <a:prstGeom prst="rect">
            <a:avLst/>
          </a:prstGeom>
        </p:spPr>
      </p:pic>
      <p:sp>
        <p:nvSpPr>
          <p:cNvPr id="2" name="Title 1">
            <a:extLst>
              <a:ext uri="{FF2B5EF4-FFF2-40B4-BE49-F238E27FC236}">
                <a16:creationId xmlns:a16="http://schemas.microsoft.com/office/drawing/2014/main" id="{AE9EE2F2-AD28-4343-9B04-F7722FF06D7C}"/>
              </a:ext>
            </a:extLst>
          </p:cNvPr>
          <p:cNvSpPr>
            <a:spLocks noGrp="1"/>
          </p:cNvSpPr>
          <p:nvPr>
            <p:ph type="title"/>
          </p:nvPr>
        </p:nvSpPr>
        <p:spPr>
          <a:xfrm>
            <a:off x="76899" y="484794"/>
            <a:ext cx="6429085" cy="703062"/>
          </a:xfrm>
        </p:spPr>
        <p:txBody>
          <a:bodyPr/>
          <a:lstStyle/>
          <a:p>
            <a:r>
              <a:rPr lang="en-GB" dirty="0"/>
              <a:t>The threat of new entries</a:t>
            </a:r>
          </a:p>
        </p:txBody>
      </p:sp>
      <p:sp>
        <p:nvSpPr>
          <p:cNvPr id="3" name="Content Placeholder 2">
            <a:extLst>
              <a:ext uri="{FF2B5EF4-FFF2-40B4-BE49-F238E27FC236}">
                <a16:creationId xmlns:a16="http://schemas.microsoft.com/office/drawing/2014/main" id="{3FC959DA-E047-4EE1-86D8-7B9F069991AB}"/>
              </a:ext>
            </a:extLst>
          </p:cNvPr>
          <p:cNvSpPr>
            <a:spLocks noGrp="1"/>
          </p:cNvSpPr>
          <p:nvPr>
            <p:ph idx="1"/>
          </p:nvPr>
        </p:nvSpPr>
        <p:spPr>
          <a:xfrm>
            <a:off x="108905" y="1268760"/>
            <a:ext cx="8363094" cy="3917032"/>
          </a:xfrm>
        </p:spPr>
        <p:txBody>
          <a:bodyPr/>
          <a:lstStyle/>
          <a:p>
            <a:pPr lvl="0"/>
            <a:r>
              <a:rPr lang="en-US" sz="2000" dirty="0">
                <a:solidFill>
                  <a:srgbClr val="0000CC"/>
                </a:solidFill>
              </a:rPr>
              <a:t>Economies of scale e.g. the benefits associated with bulk purchasing</a:t>
            </a:r>
            <a:endParaRPr lang="en-GB" sz="2000" dirty="0">
              <a:solidFill>
                <a:srgbClr val="0000CC"/>
              </a:solidFill>
            </a:endParaRPr>
          </a:p>
          <a:p>
            <a:pPr lvl="0"/>
            <a:r>
              <a:rPr lang="en-US" sz="2000" dirty="0">
                <a:solidFill>
                  <a:srgbClr val="0000CC"/>
                </a:solidFill>
              </a:rPr>
              <a:t>The high/low cost of entry - how much will the latest technology cost?</a:t>
            </a:r>
            <a:endParaRPr lang="en-GB" sz="2000" dirty="0">
              <a:solidFill>
                <a:srgbClr val="0000CC"/>
              </a:solidFill>
            </a:endParaRPr>
          </a:p>
          <a:p>
            <a:pPr lvl="0"/>
            <a:r>
              <a:rPr lang="en-US" sz="2000" dirty="0">
                <a:solidFill>
                  <a:srgbClr val="0000CC"/>
                </a:solidFill>
              </a:rPr>
              <a:t>Ease of access to distribution channels e.g. Do our competitors have the distribution channels sewn up?</a:t>
            </a:r>
            <a:endParaRPr lang="en-GB" sz="2000" dirty="0">
              <a:solidFill>
                <a:srgbClr val="0000CC"/>
              </a:solidFill>
            </a:endParaRPr>
          </a:p>
          <a:p>
            <a:pPr lvl="0"/>
            <a:r>
              <a:rPr lang="en-US" sz="2000" dirty="0">
                <a:solidFill>
                  <a:srgbClr val="0000CC"/>
                </a:solidFill>
              </a:rPr>
              <a:t>Cost advantages not related to the size of the company e.g. personal contacts or knowledge that larger companies do not own or learning curve effects</a:t>
            </a:r>
            <a:endParaRPr lang="en-GB" sz="2000" dirty="0">
              <a:solidFill>
                <a:srgbClr val="0000CC"/>
              </a:solidFill>
            </a:endParaRPr>
          </a:p>
          <a:p>
            <a:pPr lvl="0"/>
            <a:r>
              <a:rPr lang="en-US" sz="2000" dirty="0">
                <a:solidFill>
                  <a:srgbClr val="0000CC"/>
                </a:solidFill>
              </a:rPr>
              <a:t>Will competitors retaliate? </a:t>
            </a:r>
            <a:endParaRPr lang="en-GB" sz="2000" dirty="0">
              <a:solidFill>
                <a:srgbClr val="0000CC"/>
              </a:solidFill>
            </a:endParaRPr>
          </a:p>
          <a:p>
            <a:pPr lvl="0"/>
            <a:r>
              <a:rPr lang="en-US" sz="2000" dirty="0">
                <a:solidFill>
                  <a:srgbClr val="0000CC"/>
                </a:solidFill>
              </a:rPr>
              <a:t>Government action e.g. will new laws be introduced that will weaken our competitive position?</a:t>
            </a:r>
            <a:endParaRPr lang="en-GB" sz="2000" dirty="0">
              <a:solidFill>
                <a:srgbClr val="0000CC"/>
              </a:solidFill>
            </a:endParaRPr>
          </a:p>
          <a:p>
            <a:pPr marL="0" indent="0">
              <a:buNone/>
            </a:pPr>
            <a:r>
              <a:rPr lang="en-US" sz="2000" dirty="0">
                <a:solidFill>
                  <a:srgbClr val="0000CC"/>
                </a:solidFill>
              </a:rPr>
              <a:t>How important is differentiation? e.g. The Champagne brand cannot be copied. This </a:t>
            </a:r>
            <a:r>
              <a:rPr lang="en-US" sz="2000" b="1" i="1" dirty="0" err="1">
                <a:solidFill>
                  <a:srgbClr val="0000CC"/>
                </a:solidFill>
              </a:rPr>
              <a:t>desensitises</a:t>
            </a:r>
            <a:r>
              <a:rPr lang="en-US" sz="2000" dirty="0">
                <a:solidFill>
                  <a:srgbClr val="0000CC"/>
                </a:solidFill>
              </a:rPr>
              <a:t> the influence of the </a:t>
            </a:r>
            <a:r>
              <a:rPr lang="en-US" sz="2000" b="1" i="1" dirty="0">
                <a:solidFill>
                  <a:srgbClr val="0000CC"/>
                </a:solidFill>
              </a:rPr>
              <a:t>buyers.  (Parmesan? Stilton?)</a:t>
            </a:r>
            <a:endParaRPr lang="en-GB" sz="2000" b="1" i="1" dirty="0">
              <a:solidFill>
                <a:srgbClr val="0000CC"/>
              </a:solidFill>
            </a:endParaRPr>
          </a:p>
          <a:p>
            <a:endParaRPr lang="en-GB" sz="2000" dirty="0">
              <a:solidFill>
                <a:srgbClr val="0000CC"/>
              </a:solidFill>
            </a:endParaRPr>
          </a:p>
        </p:txBody>
      </p:sp>
      <p:sp>
        <p:nvSpPr>
          <p:cNvPr id="7" name="TextBox 6">
            <a:extLst>
              <a:ext uri="{FF2B5EF4-FFF2-40B4-BE49-F238E27FC236}">
                <a16:creationId xmlns:a16="http://schemas.microsoft.com/office/drawing/2014/main" id="{4EB68323-404A-4754-82C3-35836EE00B70}"/>
              </a:ext>
            </a:extLst>
          </p:cNvPr>
          <p:cNvSpPr txBox="1"/>
          <p:nvPr/>
        </p:nvSpPr>
        <p:spPr>
          <a:xfrm>
            <a:off x="971600" y="5404574"/>
            <a:ext cx="8064896" cy="369332"/>
          </a:xfrm>
          <a:prstGeom prst="rect">
            <a:avLst/>
          </a:prstGeom>
          <a:noFill/>
        </p:spPr>
        <p:txBody>
          <a:bodyPr wrap="square">
            <a:spAutoFit/>
          </a:bodyPr>
          <a:lstStyle/>
          <a:p>
            <a:r>
              <a:rPr lang="en-US" sz="1800" dirty="0">
                <a:solidFill>
                  <a:srgbClr val="002060"/>
                </a:solidFill>
              </a:rPr>
              <a:t>Adapted from:  Porter, M.E (1980)</a:t>
            </a:r>
            <a:r>
              <a:rPr lang="en-US" sz="1800" i="1" dirty="0">
                <a:solidFill>
                  <a:srgbClr val="002060"/>
                </a:solidFill>
              </a:rPr>
              <a:t> Competitive Strategy,. </a:t>
            </a:r>
            <a:r>
              <a:rPr lang="en-US" sz="1800" dirty="0">
                <a:solidFill>
                  <a:srgbClr val="002060"/>
                </a:solidFill>
              </a:rPr>
              <a:t>New York. Free Press</a:t>
            </a:r>
            <a:endParaRPr lang="en-GB" dirty="0"/>
          </a:p>
        </p:txBody>
      </p:sp>
    </p:spTree>
    <p:extLst>
      <p:ext uri="{BB962C8B-B14F-4D97-AF65-F5344CB8AC3E}">
        <p14:creationId xmlns:p14="http://schemas.microsoft.com/office/powerpoint/2010/main" val="1093356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39C3-1E57-4F6C-A541-D9BB86268B62}"/>
              </a:ext>
            </a:extLst>
          </p:cNvPr>
          <p:cNvSpPr>
            <a:spLocks noGrp="1"/>
          </p:cNvSpPr>
          <p:nvPr>
            <p:ph type="title"/>
          </p:nvPr>
        </p:nvSpPr>
        <p:spPr/>
        <p:txBody>
          <a:bodyPr/>
          <a:lstStyle/>
          <a:p>
            <a:pPr algn="ctr"/>
            <a:r>
              <a:rPr lang="en-GB" dirty="0"/>
              <a:t>The power of buyers</a:t>
            </a:r>
          </a:p>
        </p:txBody>
      </p:sp>
      <p:sp>
        <p:nvSpPr>
          <p:cNvPr id="3" name="Content Placeholder 2">
            <a:extLst>
              <a:ext uri="{FF2B5EF4-FFF2-40B4-BE49-F238E27FC236}">
                <a16:creationId xmlns:a16="http://schemas.microsoft.com/office/drawing/2014/main" id="{E9060F0B-9470-49F0-8404-C17F88AF940B}"/>
              </a:ext>
            </a:extLst>
          </p:cNvPr>
          <p:cNvSpPr>
            <a:spLocks noGrp="1"/>
          </p:cNvSpPr>
          <p:nvPr>
            <p:ph idx="1"/>
          </p:nvPr>
        </p:nvSpPr>
        <p:spPr>
          <a:xfrm>
            <a:off x="92075" y="1417638"/>
            <a:ext cx="8229600" cy="3917032"/>
          </a:xfrm>
        </p:spPr>
        <p:txBody>
          <a:bodyPr/>
          <a:lstStyle/>
          <a:p>
            <a:pPr lvl="0"/>
            <a:r>
              <a:rPr lang="en-US" sz="2400" dirty="0">
                <a:solidFill>
                  <a:srgbClr val="002060"/>
                </a:solidFill>
              </a:rPr>
              <a:t>This is high where there are a few, large players in a market, e.g. the large grocery chains. </a:t>
            </a:r>
            <a:endParaRPr lang="en-GB" sz="2400" dirty="0">
              <a:solidFill>
                <a:srgbClr val="002060"/>
              </a:solidFill>
            </a:endParaRPr>
          </a:p>
          <a:p>
            <a:pPr lvl="0"/>
            <a:r>
              <a:rPr lang="en-US" sz="2400" dirty="0">
                <a:solidFill>
                  <a:srgbClr val="002060"/>
                </a:solidFill>
              </a:rPr>
              <a:t>If there are a large number of undifferentiated, small suppliers, e.g. small farming businesses supplying the large grocery chains.</a:t>
            </a:r>
            <a:endParaRPr lang="en-GB" sz="2400" dirty="0">
              <a:solidFill>
                <a:srgbClr val="002060"/>
              </a:solidFill>
            </a:endParaRPr>
          </a:p>
          <a:p>
            <a:pPr lvl="0"/>
            <a:r>
              <a:rPr lang="en-US" sz="2400" dirty="0">
                <a:solidFill>
                  <a:srgbClr val="002060"/>
                </a:solidFill>
              </a:rPr>
              <a:t>The cost of switching between suppliers is low, e.g. from one fleet supplier of trucks to another. </a:t>
            </a:r>
            <a:endParaRPr lang="en-GB" sz="2400" dirty="0">
              <a:solidFill>
                <a:srgbClr val="002060"/>
              </a:solidFill>
            </a:endParaRPr>
          </a:p>
          <a:p>
            <a:endParaRPr lang="en-GB" sz="2400" dirty="0"/>
          </a:p>
        </p:txBody>
      </p:sp>
      <p:pic>
        <p:nvPicPr>
          <p:cNvPr id="6" name="Picture 5" descr="A person posing for a picture&#10;&#10;Description generated with very high confidence">
            <a:extLst>
              <a:ext uri="{FF2B5EF4-FFF2-40B4-BE49-F238E27FC236}">
                <a16:creationId xmlns:a16="http://schemas.microsoft.com/office/drawing/2014/main" id="{9D395261-4C33-4CA5-89B1-C56E3DC7F5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3975220"/>
            <a:ext cx="2526680" cy="1676527"/>
          </a:xfrm>
          <a:prstGeom prst="rect">
            <a:avLst/>
          </a:prstGeom>
        </p:spPr>
      </p:pic>
      <p:sp>
        <p:nvSpPr>
          <p:cNvPr id="5" name="TextBox 4">
            <a:extLst>
              <a:ext uri="{FF2B5EF4-FFF2-40B4-BE49-F238E27FC236}">
                <a16:creationId xmlns:a16="http://schemas.microsoft.com/office/drawing/2014/main" id="{B73DA96D-1614-4BE5-A78D-87C4633B623E}"/>
              </a:ext>
            </a:extLst>
          </p:cNvPr>
          <p:cNvSpPr txBox="1"/>
          <p:nvPr/>
        </p:nvSpPr>
        <p:spPr>
          <a:xfrm>
            <a:off x="174427" y="4965338"/>
            <a:ext cx="4901629" cy="646331"/>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dirty="0"/>
          </a:p>
        </p:txBody>
      </p:sp>
    </p:spTree>
    <p:extLst>
      <p:ext uri="{BB962C8B-B14F-4D97-AF65-F5344CB8AC3E}">
        <p14:creationId xmlns:p14="http://schemas.microsoft.com/office/powerpoint/2010/main" val="246440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posing for the camera&#10;&#10;Description generated with very high confidence">
            <a:extLst>
              <a:ext uri="{FF2B5EF4-FFF2-40B4-BE49-F238E27FC236}">
                <a16:creationId xmlns:a16="http://schemas.microsoft.com/office/drawing/2014/main" id="{1A7FB7D0-7C66-40A7-B373-860C8F492B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7289" y="2564904"/>
            <a:ext cx="2264880" cy="3035406"/>
          </a:xfrm>
          <a:prstGeom prst="rect">
            <a:avLst/>
          </a:prstGeom>
        </p:spPr>
      </p:pic>
      <p:sp>
        <p:nvSpPr>
          <p:cNvPr id="2" name="Title 1">
            <a:extLst>
              <a:ext uri="{FF2B5EF4-FFF2-40B4-BE49-F238E27FC236}">
                <a16:creationId xmlns:a16="http://schemas.microsoft.com/office/drawing/2014/main" id="{7357E255-FF72-4190-B117-D79AF22C4586}"/>
              </a:ext>
            </a:extLst>
          </p:cNvPr>
          <p:cNvSpPr>
            <a:spLocks noGrp="1"/>
          </p:cNvSpPr>
          <p:nvPr>
            <p:ph type="title"/>
          </p:nvPr>
        </p:nvSpPr>
        <p:spPr>
          <a:xfrm>
            <a:off x="457200" y="24943"/>
            <a:ext cx="8229600" cy="883777"/>
          </a:xfrm>
        </p:spPr>
        <p:txBody>
          <a:bodyPr/>
          <a:lstStyle/>
          <a:p>
            <a:r>
              <a:rPr lang="en-GB" dirty="0"/>
              <a:t>The power of suppliers</a:t>
            </a:r>
          </a:p>
        </p:txBody>
      </p:sp>
      <p:sp>
        <p:nvSpPr>
          <p:cNvPr id="3" name="Content Placeholder 2">
            <a:extLst>
              <a:ext uri="{FF2B5EF4-FFF2-40B4-BE49-F238E27FC236}">
                <a16:creationId xmlns:a16="http://schemas.microsoft.com/office/drawing/2014/main" id="{DF289707-94EC-4C17-8ACB-8C2288BDFE6C}"/>
              </a:ext>
            </a:extLst>
          </p:cNvPr>
          <p:cNvSpPr>
            <a:spLocks noGrp="1"/>
          </p:cNvSpPr>
          <p:nvPr>
            <p:ph idx="1"/>
          </p:nvPr>
        </p:nvSpPr>
        <p:spPr>
          <a:xfrm>
            <a:off x="251520" y="914976"/>
            <a:ext cx="6192688" cy="3917032"/>
          </a:xfrm>
        </p:spPr>
        <p:txBody>
          <a:bodyPr/>
          <a:lstStyle/>
          <a:p>
            <a:pPr lvl="0"/>
            <a:r>
              <a:rPr lang="en-US" sz="2000" dirty="0">
                <a:solidFill>
                  <a:srgbClr val="0000CC"/>
                </a:solidFill>
              </a:rPr>
              <a:t>The power of suppliers tends to be a reversal of the power of buyers</a:t>
            </a:r>
            <a:endParaRPr lang="en-GB" sz="2000" dirty="0">
              <a:solidFill>
                <a:srgbClr val="0000CC"/>
              </a:solidFill>
            </a:endParaRPr>
          </a:p>
          <a:p>
            <a:pPr lvl="0"/>
            <a:r>
              <a:rPr lang="en-US" sz="2000" dirty="0">
                <a:solidFill>
                  <a:srgbClr val="0000CC"/>
                </a:solidFill>
              </a:rPr>
              <a:t>Where the switching costs are high e.g. Switching from one software supplier to another</a:t>
            </a:r>
            <a:endParaRPr lang="en-GB" sz="2000" dirty="0">
              <a:solidFill>
                <a:srgbClr val="0000CC"/>
              </a:solidFill>
            </a:endParaRPr>
          </a:p>
          <a:p>
            <a:pPr lvl="0"/>
            <a:r>
              <a:rPr lang="en-US" sz="2000" dirty="0">
                <a:solidFill>
                  <a:srgbClr val="0000CC"/>
                </a:solidFill>
              </a:rPr>
              <a:t>Power is high where the brand is powerful e.g. Cadillac, Pizza Hut, Microsoft, Facebook, Wal-Mart, Tesco, Toyota, etc.</a:t>
            </a:r>
            <a:endParaRPr lang="en-GB" sz="2000" dirty="0">
              <a:solidFill>
                <a:srgbClr val="0000CC"/>
              </a:solidFill>
            </a:endParaRPr>
          </a:p>
          <a:p>
            <a:pPr lvl="0"/>
            <a:r>
              <a:rPr lang="en-US" sz="2000" dirty="0">
                <a:solidFill>
                  <a:srgbClr val="0000CC"/>
                </a:solidFill>
              </a:rPr>
              <a:t>There is a possibility of the supplier integrating forward e.g. Brewers buying bars</a:t>
            </a:r>
            <a:endParaRPr lang="en-GB" sz="2000" dirty="0">
              <a:solidFill>
                <a:srgbClr val="0000CC"/>
              </a:solidFill>
            </a:endParaRPr>
          </a:p>
          <a:p>
            <a:pPr lvl="0"/>
            <a:r>
              <a:rPr lang="en-US" sz="2000" dirty="0">
                <a:solidFill>
                  <a:srgbClr val="0000CC"/>
                </a:solidFill>
              </a:rPr>
              <a:t>Customers are fragmented (not in clusters) so that they have little bargaining power e.g. Gas/Petrol stations in remote places</a:t>
            </a:r>
            <a:endParaRPr lang="en-GB" sz="2000" dirty="0">
              <a:solidFill>
                <a:srgbClr val="0000CC"/>
              </a:solidFill>
            </a:endParaRPr>
          </a:p>
          <a:p>
            <a:endParaRPr lang="en-GB" sz="2000" dirty="0"/>
          </a:p>
        </p:txBody>
      </p:sp>
      <p:pic>
        <p:nvPicPr>
          <p:cNvPr id="8" name="Picture 7" descr="A close up of an animal&#10;&#10;Description generated with high confidence">
            <a:extLst>
              <a:ext uri="{FF2B5EF4-FFF2-40B4-BE49-F238E27FC236}">
                <a16:creationId xmlns:a16="http://schemas.microsoft.com/office/drawing/2014/main" id="{EC61F7D3-0A69-4533-923D-8C1A23B3C4C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989902" y="5094021"/>
            <a:ext cx="764811" cy="506289"/>
          </a:xfrm>
          <a:prstGeom prst="rect">
            <a:avLst/>
          </a:prstGeom>
        </p:spPr>
      </p:pic>
      <p:sp>
        <p:nvSpPr>
          <p:cNvPr id="5" name="TextBox 4">
            <a:extLst>
              <a:ext uri="{FF2B5EF4-FFF2-40B4-BE49-F238E27FC236}">
                <a16:creationId xmlns:a16="http://schemas.microsoft.com/office/drawing/2014/main" id="{741F1072-5D1E-4C40-8442-1A0F7E8B25E4}"/>
              </a:ext>
            </a:extLst>
          </p:cNvPr>
          <p:cNvSpPr txBox="1"/>
          <p:nvPr/>
        </p:nvSpPr>
        <p:spPr>
          <a:xfrm>
            <a:off x="457200" y="5023999"/>
            <a:ext cx="4752528" cy="646331"/>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dirty="0"/>
          </a:p>
        </p:txBody>
      </p:sp>
    </p:spTree>
    <p:extLst>
      <p:ext uri="{BB962C8B-B14F-4D97-AF65-F5344CB8AC3E}">
        <p14:creationId xmlns:p14="http://schemas.microsoft.com/office/powerpoint/2010/main" val="2207330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437D-3EEB-4E9F-A7AF-AEA2F7D40CDE}"/>
              </a:ext>
            </a:extLst>
          </p:cNvPr>
          <p:cNvSpPr>
            <a:spLocks noGrp="1"/>
          </p:cNvSpPr>
          <p:nvPr>
            <p:ph type="title"/>
          </p:nvPr>
        </p:nvSpPr>
        <p:spPr>
          <a:xfrm>
            <a:off x="479192" y="0"/>
            <a:ext cx="8229600" cy="1143000"/>
          </a:xfrm>
        </p:spPr>
        <p:txBody>
          <a:bodyPr/>
          <a:lstStyle/>
          <a:p>
            <a:r>
              <a:rPr lang="en-GB" dirty="0"/>
              <a:t>The threat of substitutes</a:t>
            </a:r>
          </a:p>
        </p:txBody>
      </p:sp>
      <p:sp>
        <p:nvSpPr>
          <p:cNvPr id="3" name="Content Placeholder 2">
            <a:extLst>
              <a:ext uri="{FF2B5EF4-FFF2-40B4-BE49-F238E27FC236}">
                <a16:creationId xmlns:a16="http://schemas.microsoft.com/office/drawing/2014/main" id="{33178960-3797-44D3-97AC-2AA4AE937893}"/>
              </a:ext>
            </a:extLst>
          </p:cNvPr>
          <p:cNvSpPr>
            <a:spLocks noGrp="1"/>
          </p:cNvSpPr>
          <p:nvPr>
            <p:ph idx="1"/>
          </p:nvPr>
        </p:nvSpPr>
        <p:spPr>
          <a:xfrm>
            <a:off x="7001" y="980728"/>
            <a:ext cx="6869256" cy="3917032"/>
          </a:xfrm>
        </p:spPr>
        <p:txBody>
          <a:bodyPr/>
          <a:lstStyle/>
          <a:p>
            <a:pPr lvl="0"/>
            <a:r>
              <a:rPr lang="en-US" sz="2800" dirty="0">
                <a:solidFill>
                  <a:srgbClr val="002060"/>
                </a:solidFill>
              </a:rPr>
              <a:t>Where there is product-for-product substitution e.g. email for fax</a:t>
            </a:r>
          </a:p>
          <a:p>
            <a:pPr lvl="0"/>
            <a:r>
              <a:rPr lang="en-US" sz="2800" dirty="0">
                <a:solidFill>
                  <a:srgbClr val="002060"/>
                </a:solidFill>
              </a:rPr>
              <a:t>Where there is substitution of need e.g. better toothpaste reduces the need for dentists</a:t>
            </a:r>
            <a:endParaRPr lang="en-GB" sz="2800" dirty="0">
              <a:solidFill>
                <a:srgbClr val="002060"/>
              </a:solidFill>
            </a:endParaRPr>
          </a:p>
          <a:p>
            <a:pPr lvl="0"/>
            <a:r>
              <a:rPr lang="en-US" sz="2800" dirty="0">
                <a:solidFill>
                  <a:srgbClr val="002060"/>
                </a:solidFill>
              </a:rPr>
              <a:t>Where there is generic substitution (competing for the currency in your pocket) e.g. TV suppliers compete with travel companies</a:t>
            </a:r>
            <a:endParaRPr lang="en-GB" sz="2800" dirty="0">
              <a:solidFill>
                <a:srgbClr val="002060"/>
              </a:solidFill>
            </a:endParaRPr>
          </a:p>
          <a:p>
            <a:pPr lvl="0"/>
            <a:r>
              <a:rPr lang="en-US" sz="2800" dirty="0">
                <a:solidFill>
                  <a:srgbClr val="002060"/>
                </a:solidFill>
              </a:rPr>
              <a:t>“We could always do without”, e.g. cigarettes</a:t>
            </a:r>
            <a:endParaRPr lang="en-GB" sz="2800" dirty="0">
              <a:solidFill>
                <a:srgbClr val="002060"/>
              </a:solidFill>
            </a:endParaRPr>
          </a:p>
          <a:p>
            <a:endParaRPr lang="en-GB" sz="2800" dirty="0"/>
          </a:p>
        </p:txBody>
      </p:sp>
      <p:pic>
        <p:nvPicPr>
          <p:cNvPr id="6" name="Picture 5" descr="A picture containing tool&#10;&#10;Description generated with high confidence">
            <a:extLst>
              <a:ext uri="{FF2B5EF4-FFF2-40B4-BE49-F238E27FC236}">
                <a16:creationId xmlns:a16="http://schemas.microsoft.com/office/drawing/2014/main" id="{C6DBC197-58DA-4B88-BFA1-127369CB79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27572" y="3933056"/>
            <a:ext cx="2209428" cy="1733550"/>
          </a:xfrm>
          <a:prstGeom prst="rect">
            <a:avLst/>
          </a:prstGeom>
        </p:spPr>
      </p:pic>
      <p:sp>
        <p:nvSpPr>
          <p:cNvPr id="5" name="TextBox 4">
            <a:extLst>
              <a:ext uri="{FF2B5EF4-FFF2-40B4-BE49-F238E27FC236}">
                <a16:creationId xmlns:a16="http://schemas.microsoft.com/office/drawing/2014/main" id="{36BA211F-AC2E-4E58-8B39-1860F87ACADC}"/>
              </a:ext>
            </a:extLst>
          </p:cNvPr>
          <p:cNvSpPr txBox="1"/>
          <p:nvPr/>
        </p:nvSpPr>
        <p:spPr>
          <a:xfrm>
            <a:off x="6309903" y="109835"/>
            <a:ext cx="3024336" cy="923330"/>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dirty="0"/>
          </a:p>
        </p:txBody>
      </p:sp>
    </p:spTree>
    <p:extLst>
      <p:ext uri="{BB962C8B-B14F-4D97-AF65-F5344CB8AC3E}">
        <p14:creationId xmlns:p14="http://schemas.microsoft.com/office/powerpoint/2010/main" val="2380180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E312D-D50C-4B57-A92C-DD3E04ECA7A2}"/>
              </a:ext>
            </a:extLst>
          </p:cNvPr>
          <p:cNvSpPr>
            <a:spLocks noGrp="1"/>
          </p:cNvSpPr>
          <p:nvPr>
            <p:ph type="title"/>
          </p:nvPr>
        </p:nvSpPr>
        <p:spPr/>
        <p:txBody>
          <a:bodyPr/>
          <a:lstStyle/>
          <a:p>
            <a:r>
              <a:rPr lang="en-GB" dirty="0"/>
              <a:t>Competitive/Industry rivalry</a:t>
            </a:r>
          </a:p>
        </p:txBody>
      </p:sp>
      <p:sp>
        <p:nvSpPr>
          <p:cNvPr id="3" name="Content Placeholder 2">
            <a:extLst>
              <a:ext uri="{FF2B5EF4-FFF2-40B4-BE49-F238E27FC236}">
                <a16:creationId xmlns:a16="http://schemas.microsoft.com/office/drawing/2014/main" id="{47F85D9E-7DA8-4958-BFF5-8D23BEB4E07A}"/>
              </a:ext>
            </a:extLst>
          </p:cNvPr>
          <p:cNvSpPr>
            <a:spLocks noGrp="1"/>
          </p:cNvSpPr>
          <p:nvPr>
            <p:ph idx="1"/>
          </p:nvPr>
        </p:nvSpPr>
        <p:spPr>
          <a:xfrm>
            <a:off x="457200" y="1600201"/>
            <a:ext cx="5631432" cy="3917032"/>
          </a:xfrm>
        </p:spPr>
        <p:txBody>
          <a:bodyPr/>
          <a:lstStyle/>
          <a:p>
            <a:r>
              <a:rPr lang="en-US" dirty="0">
                <a:solidFill>
                  <a:srgbClr val="0000CC"/>
                </a:solidFill>
              </a:rPr>
              <a:t>This is most likely to be high where new entry is likely; there is the threat of substitute products, and suppliers and buyers in the market attempt to control. This is why it is always seen in the center of the diagram</a:t>
            </a:r>
            <a:endParaRPr lang="en-GB" dirty="0">
              <a:solidFill>
                <a:srgbClr val="0000CC"/>
              </a:solidFill>
            </a:endParaRPr>
          </a:p>
          <a:p>
            <a:endParaRPr lang="en-GB" dirty="0"/>
          </a:p>
        </p:txBody>
      </p:sp>
      <p:pic>
        <p:nvPicPr>
          <p:cNvPr id="6" name="Picture 5" descr="A group of people walking in front of a crowd&#10;&#10;Description generated with very high confidence">
            <a:extLst>
              <a:ext uri="{FF2B5EF4-FFF2-40B4-BE49-F238E27FC236}">
                <a16:creationId xmlns:a16="http://schemas.microsoft.com/office/drawing/2014/main" id="{AD7BA24B-4EE8-4927-A6FA-3158ECF822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6172" y="1571656"/>
            <a:ext cx="2426718" cy="1610458"/>
          </a:xfrm>
          <a:prstGeom prst="rect">
            <a:avLst/>
          </a:prstGeom>
        </p:spPr>
      </p:pic>
      <p:pic>
        <p:nvPicPr>
          <p:cNvPr id="9" name="Picture 8" descr="A picture containing track and field, track, sport, person&#10;&#10;Description generated with very high confidence">
            <a:extLst>
              <a:ext uri="{FF2B5EF4-FFF2-40B4-BE49-F238E27FC236}">
                <a16:creationId xmlns:a16="http://schemas.microsoft.com/office/drawing/2014/main" id="{B734EFE8-A526-4304-A170-25D80F799F2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96172" y="4149080"/>
            <a:ext cx="2447827" cy="1570689"/>
          </a:xfrm>
          <a:prstGeom prst="rect">
            <a:avLst/>
          </a:prstGeom>
        </p:spPr>
      </p:pic>
      <p:sp>
        <p:nvSpPr>
          <p:cNvPr id="5" name="TextBox 4">
            <a:extLst>
              <a:ext uri="{FF2B5EF4-FFF2-40B4-BE49-F238E27FC236}">
                <a16:creationId xmlns:a16="http://schemas.microsoft.com/office/drawing/2014/main" id="{0555D1FB-300C-4D52-87A8-5AA38D051A03}"/>
              </a:ext>
            </a:extLst>
          </p:cNvPr>
          <p:cNvSpPr txBox="1"/>
          <p:nvPr/>
        </p:nvSpPr>
        <p:spPr>
          <a:xfrm>
            <a:off x="751460" y="4725144"/>
            <a:ext cx="3744416" cy="923330"/>
          </a:xfrm>
          <a:prstGeom prst="rect">
            <a:avLst/>
          </a:prstGeom>
          <a:noFill/>
        </p:spPr>
        <p:txBody>
          <a:bodyPr wrap="square">
            <a:spAutoFit/>
          </a:bodyPr>
          <a:lstStyle/>
          <a:p>
            <a:r>
              <a:rPr lang="en-US" sz="1800" dirty="0">
                <a:solidFill>
                  <a:srgbClr val="002060"/>
                </a:solidFill>
              </a:rPr>
              <a:t>Adapted from:  Porter, M.E (1980) </a:t>
            </a:r>
            <a:r>
              <a:rPr lang="en-US" sz="1800" i="1" dirty="0">
                <a:solidFill>
                  <a:srgbClr val="002060"/>
                </a:solidFill>
              </a:rPr>
              <a:t>Competitive Strategy</a:t>
            </a:r>
            <a:r>
              <a:rPr lang="en-US" sz="1800" dirty="0">
                <a:solidFill>
                  <a:srgbClr val="002060"/>
                </a:solidFill>
              </a:rPr>
              <a:t>,. New York. Free Press</a:t>
            </a:r>
            <a:endParaRPr lang="en-GB" dirty="0"/>
          </a:p>
        </p:txBody>
      </p:sp>
    </p:spTree>
    <p:extLst>
      <p:ext uri="{BB962C8B-B14F-4D97-AF65-F5344CB8AC3E}">
        <p14:creationId xmlns:p14="http://schemas.microsoft.com/office/powerpoint/2010/main" val="20876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75E2FE-431D-4DFD-AA81-059CFF792FDE}"/>
              </a:ext>
            </a:extLst>
          </p:cNvPr>
          <p:cNvSpPr>
            <a:spLocks noGrp="1"/>
          </p:cNvSpPr>
          <p:nvPr>
            <p:ph idx="1"/>
          </p:nvPr>
        </p:nvSpPr>
        <p:spPr>
          <a:xfrm>
            <a:off x="628650" y="548680"/>
            <a:ext cx="7886700" cy="1296144"/>
          </a:xfrm>
        </p:spPr>
        <p:txBody>
          <a:bodyPr/>
          <a:lstStyle/>
          <a:p>
            <a:pPr marL="0" indent="0">
              <a:buNone/>
            </a:pPr>
            <a:r>
              <a:rPr lang="en-GB" sz="4400" dirty="0"/>
              <a:t>Some further considerations…</a:t>
            </a:r>
          </a:p>
        </p:txBody>
      </p:sp>
      <p:pic>
        <p:nvPicPr>
          <p:cNvPr id="5" name="Picture 4">
            <a:extLst>
              <a:ext uri="{FF2B5EF4-FFF2-40B4-BE49-F238E27FC236}">
                <a16:creationId xmlns:a16="http://schemas.microsoft.com/office/drawing/2014/main" id="{8B57F47D-ABD2-4ACA-83CC-2CD1271747F6}"/>
              </a:ext>
            </a:extLst>
          </p:cNvPr>
          <p:cNvPicPr>
            <a:picLocks noChangeAspect="1"/>
          </p:cNvPicPr>
          <p:nvPr/>
        </p:nvPicPr>
        <p:blipFill>
          <a:blip r:embed="rId2"/>
          <a:stretch>
            <a:fillRect/>
          </a:stretch>
        </p:blipFill>
        <p:spPr>
          <a:xfrm>
            <a:off x="2803617" y="1772816"/>
            <a:ext cx="3536765" cy="3891136"/>
          </a:xfrm>
          <a:prstGeom prst="rect">
            <a:avLst/>
          </a:prstGeom>
        </p:spPr>
      </p:pic>
    </p:spTree>
    <p:extLst>
      <p:ext uri="{BB962C8B-B14F-4D97-AF65-F5344CB8AC3E}">
        <p14:creationId xmlns:p14="http://schemas.microsoft.com/office/powerpoint/2010/main" val="219702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45E9B-0DD1-4035-BF0D-D2DFF38E55F3}"/>
              </a:ext>
            </a:extLst>
          </p:cNvPr>
          <p:cNvSpPr>
            <a:spLocks noGrp="1"/>
          </p:cNvSpPr>
          <p:nvPr>
            <p:ph type="title"/>
          </p:nvPr>
        </p:nvSpPr>
        <p:spPr>
          <a:xfrm>
            <a:off x="628650" y="116633"/>
            <a:ext cx="7886700" cy="792088"/>
          </a:xfrm>
        </p:spPr>
        <p:txBody>
          <a:bodyPr/>
          <a:lstStyle/>
          <a:p>
            <a:pPr algn="ctr"/>
            <a:r>
              <a:rPr lang="en-GB" dirty="0"/>
              <a:t>Mobility barriers</a:t>
            </a:r>
          </a:p>
        </p:txBody>
      </p:sp>
      <p:sp>
        <p:nvSpPr>
          <p:cNvPr id="6" name="Content Placeholder 5">
            <a:extLst>
              <a:ext uri="{FF2B5EF4-FFF2-40B4-BE49-F238E27FC236}">
                <a16:creationId xmlns:a16="http://schemas.microsoft.com/office/drawing/2014/main" id="{A52B91BA-CEEB-4E80-BA14-76F3CA20DD2C}"/>
              </a:ext>
            </a:extLst>
          </p:cNvPr>
          <p:cNvSpPr>
            <a:spLocks noGrp="1"/>
          </p:cNvSpPr>
          <p:nvPr>
            <p:ph idx="1"/>
          </p:nvPr>
        </p:nvSpPr>
        <p:spPr>
          <a:xfrm>
            <a:off x="179512" y="836712"/>
            <a:ext cx="6696744" cy="4351338"/>
          </a:xfrm>
        </p:spPr>
        <p:txBody>
          <a:bodyPr/>
          <a:lstStyle/>
          <a:p>
            <a:r>
              <a:rPr lang="en-GB" dirty="0"/>
              <a:t>Mobility barriers are similar to barriers to entry, but act as barriers for a group within an industry rather than for the industry as a whole: </a:t>
            </a:r>
          </a:p>
          <a:p>
            <a:pPr lvl="1">
              <a:buFont typeface="Wingdings" panose="05000000000000000000" pitchFamily="2" charset="2"/>
              <a:buChar char="§"/>
            </a:pPr>
            <a:r>
              <a:rPr lang="en-GB" dirty="0"/>
              <a:t>firm-specific sources of mobility barriers include organizational structure and control systems, management skills and capabilities, the nature and extent of diversification and of vertical integration, and the nature of the firm’s ownership and its connections with powerful groups such as unions, consumer groups and state regulators</a:t>
            </a:r>
          </a:p>
          <a:p>
            <a:endParaRPr lang="en-GB" dirty="0"/>
          </a:p>
        </p:txBody>
      </p:sp>
      <p:sp>
        <p:nvSpPr>
          <p:cNvPr id="8" name="TextBox 7">
            <a:extLst>
              <a:ext uri="{FF2B5EF4-FFF2-40B4-BE49-F238E27FC236}">
                <a16:creationId xmlns:a16="http://schemas.microsoft.com/office/drawing/2014/main" id="{3937E40D-DE6F-44D8-9A16-27E5B3587A0F}"/>
              </a:ext>
            </a:extLst>
          </p:cNvPr>
          <p:cNvSpPr txBox="1"/>
          <p:nvPr/>
        </p:nvSpPr>
        <p:spPr>
          <a:xfrm>
            <a:off x="-1738" y="5301208"/>
            <a:ext cx="6408712" cy="369332"/>
          </a:xfrm>
          <a:prstGeom prst="rect">
            <a:avLst/>
          </a:prstGeom>
          <a:noFill/>
        </p:spPr>
        <p:txBody>
          <a:bodyPr wrap="square">
            <a:spAutoFit/>
          </a:bodyPr>
          <a:lstStyle/>
          <a:p>
            <a:pPr>
              <a:defRPr/>
            </a:pPr>
            <a:r>
              <a:rPr lang="en-GB" sz="1800" dirty="0">
                <a:solidFill>
                  <a:srgbClr val="002060"/>
                </a:solidFill>
              </a:rPr>
              <a:t>Clegg, S. R., Pitelis, C., Schweitzer, J. &amp; Whittle, A. (2019)</a:t>
            </a:r>
          </a:p>
        </p:txBody>
      </p:sp>
      <p:pic>
        <p:nvPicPr>
          <p:cNvPr id="9" name="Picture 8">
            <a:extLst>
              <a:ext uri="{FF2B5EF4-FFF2-40B4-BE49-F238E27FC236}">
                <a16:creationId xmlns:a16="http://schemas.microsoft.com/office/drawing/2014/main" id="{8F00A849-8E92-48DC-A898-240556DD4A2A}"/>
              </a:ext>
            </a:extLst>
          </p:cNvPr>
          <p:cNvPicPr>
            <a:picLocks noChangeAspect="1"/>
          </p:cNvPicPr>
          <p:nvPr/>
        </p:nvPicPr>
        <p:blipFill>
          <a:blip r:embed="rId2"/>
          <a:stretch>
            <a:fillRect/>
          </a:stretch>
        </p:blipFill>
        <p:spPr>
          <a:xfrm>
            <a:off x="6473920" y="4035517"/>
            <a:ext cx="2670080" cy="1697739"/>
          </a:xfrm>
          <a:prstGeom prst="rect">
            <a:avLst/>
          </a:prstGeom>
        </p:spPr>
      </p:pic>
    </p:spTree>
    <p:extLst>
      <p:ext uri="{BB962C8B-B14F-4D97-AF65-F5344CB8AC3E}">
        <p14:creationId xmlns:p14="http://schemas.microsoft.com/office/powerpoint/2010/main" val="4180575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BDF93-6727-403B-BD66-9562F4302778}"/>
              </a:ext>
            </a:extLst>
          </p:cNvPr>
          <p:cNvSpPr>
            <a:spLocks noGrp="1"/>
          </p:cNvSpPr>
          <p:nvPr>
            <p:ph type="title"/>
          </p:nvPr>
        </p:nvSpPr>
        <p:spPr>
          <a:xfrm>
            <a:off x="658515" y="18255"/>
            <a:ext cx="7886700" cy="1034481"/>
          </a:xfrm>
        </p:spPr>
        <p:txBody>
          <a:bodyPr/>
          <a:lstStyle/>
          <a:p>
            <a:r>
              <a:rPr lang="en-GB" dirty="0"/>
              <a:t>Isolating mechanisms</a:t>
            </a:r>
          </a:p>
        </p:txBody>
      </p:sp>
      <p:sp>
        <p:nvSpPr>
          <p:cNvPr id="3" name="Content Placeholder 2">
            <a:extLst>
              <a:ext uri="{FF2B5EF4-FFF2-40B4-BE49-F238E27FC236}">
                <a16:creationId xmlns:a16="http://schemas.microsoft.com/office/drawing/2014/main" id="{FA48A914-B90B-4C4C-8298-5DB4153325D6}"/>
              </a:ext>
            </a:extLst>
          </p:cNvPr>
          <p:cNvSpPr>
            <a:spLocks noGrp="1"/>
          </p:cNvSpPr>
          <p:nvPr>
            <p:ph idx="1"/>
          </p:nvPr>
        </p:nvSpPr>
        <p:spPr>
          <a:xfrm>
            <a:off x="2789305" y="1052736"/>
            <a:ext cx="6372200" cy="3960440"/>
          </a:xfrm>
        </p:spPr>
        <p:txBody>
          <a:bodyPr/>
          <a:lstStyle/>
          <a:p>
            <a:r>
              <a:rPr lang="en-GB" sz="2400" dirty="0"/>
              <a:t>Isolating mechanisms (also known as ‘barriers to imitation’) exist when certain firms (or ‘strategic groups’ of firms) possess unique resources, or ways of combining resources that are hard to decipher, that others cannot imitate:</a:t>
            </a:r>
          </a:p>
          <a:p>
            <a:endParaRPr lang="en-GB" sz="2400" dirty="0"/>
          </a:p>
          <a:p>
            <a:r>
              <a:rPr lang="en-GB" sz="2400" dirty="0"/>
              <a:t>When other firms cannot easily acquire resources, or don’t know how to combine and coordinate them in the right way, they will be less profitable, which explains why intra-industry differences in firm performance exist</a:t>
            </a:r>
          </a:p>
          <a:p>
            <a:endParaRPr lang="en-GB" sz="2400" dirty="0"/>
          </a:p>
        </p:txBody>
      </p:sp>
      <p:sp>
        <p:nvSpPr>
          <p:cNvPr id="6" name="TextBox 5">
            <a:extLst>
              <a:ext uri="{FF2B5EF4-FFF2-40B4-BE49-F238E27FC236}">
                <a16:creationId xmlns:a16="http://schemas.microsoft.com/office/drawing/2014/main" id="{A1244EFF-8495-4C90-91C9-E8E558E0C85C}"/>
              </a:ext>
            </a:extLst>
          </p:cNvPr>
          <p:cNvSpPr txBox="1"/>
          <p:nvPr/>
        </p:nvSpPr>
        <p:spPr>
          <a:xfrm>
            <a:off x="19563" y="5410698"/>
            <a:ext cx="6984776" cy="307777"/>
          </a:xfrm>
          <a:prstGeom prst="rect">
            <a:avLst/>
          </a:prstGeom>
          <a:noFill/>
        </p:spPr>
        <p:txBody>
          <a:bodyPr wrap="square">
            <a:spAutoFit/>
          </a:bodyPr>
          <a:lstStyle/>
          <a:p>
            <a:pPr>
              <a:defRPr/>
            </a:pPr>
            <a:r>
              <a:rPr lang="en-GB" sz="1400" dirty="0">
                <a:solidFill>
                  <a:srgbClr val="002060"/>
                </a:solidFill>
              </a:rPr>
              <a:t>Clegg, S. R., Pitelis, C., Schweitzer, J. &amp; Whittle, A. (2019)</a:t>
            </a:r>
          </a:p>
        </p:txBody>
      </p:sp>
      <p:pic>
        <p:nvPicPr>
          <p:cNvPr id="7" name="Picture 6">
            <a:extLst>
              <a:ext uri="{FF2B5EF4-FFF2-40B4-BE49-F238E27FC236}">
                <a16:creationId xmlns:a16="http://schemas.microsoft.com/office/drawing/2014/main" id="{72F67642-FBC5-4AD3-9AF6-F7EA9F1DBAE9}"/>
              </a:ext>
            </a:extLst>
          </p:cNvPr>
          <p:cNvPicPr>
            <a:picLocks noChangeAspect="1"/>
          </p:cNvPicPr>
          <p:nvPr/>
        </p:nvPicPr>
        <p:blipFill>
          <a:blip r:embed="rId2"/>
          <a:stretch>
            <a:fillRect/>
          </a:stretch>
        </p:blipFill>
        <p:spPr>
          <a:xfrm>
            <a:off x="19563" y="1472952"/>
            <a:ext cx="2596937" cy="2532111"/>
          </a:xfrm>
          <a:prstGeom prst="rect">
            <a:avLst/>
          </a:prstGeom>
        </p:spPr>
      </p:pic>
    </p:spTree>
    <p:extLst>
      <p:ext uri="{BB962C8B-B14F-4D97-AF65-F5344CB8AC3E}">
        <p14:creationId xmlns:p14="http://schemas.microsoft.com/office/powerpoint/2010/main" val="1381488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52925CD-1CD4-433C-ABAF-E8B5787C73CC}"/>
              </a:ext>
            </a:extLst>
          </p:cNvPr>
          <p:cNvSpPr>
            <a:spLocks noGrp="1"/>
          </p:cNvSpPr>
          <p:nvPr>
            <p:ph type="title"/>
          </p:nvPr>
        </p:nvSpPr>
        <p:spPr>
          <a:xfrm>
            <a:off x="457200" y="34925"/>
            <a:ext cx="8229600" cy="447675"/>
          </a:xfrm>
        </p:spPr>
        <p:txBody>
          <a:bodyPr/>
          <a:lstStyle/>
          <a:p>
            <a:pPr algn="ctr"/>
            <a:r>
              <a:rPr lang="en-GB" altLang="en-US" sz="2400" dirty="0"/>
              <a:t>Porter’s 5 Forces</a:t>
            </a:r>
          </a:p>
        </p:txBody>
      </p:sp>
      <p:graphicFrame>
        <p:nvGraphicFramePr>
          <p:cNvPr id="5" name="Content Placeholder 4">
            <a:extLst>
              <a:ext uri="{FF2B5EF4-FFF2-40B4-BE49-F238E27FC236}">
                <a16:creationId xmlns:a16="http://schemas.microsoft.com/office/drawing/2014/main" id="{2BB56FDA-2F47-4545-B161-B349F94ECDFC}"/>
              </a:ext>
            </a:extLst>
          </p:cNvPr>
          <p:cNvGraphicFramePr>
            <a:graphicFrameLocks noGrp="1"/>
          </p:cNvGraphicFramePr>
          <p:nvPr>
            <p:ph idx="1"/>
            <p:extLst>
              <p:ext uri="{D42A27DB-BD31-4B8C-83A1-F6EECF244321}">
                <p14:modId xmlns:p14="http://schemas.microsoft.com/office/powerpoint/2010/main" val="1946323096"/>
              </p:ext>
            </p:extLst>
          </p:nvPr>
        </p:nvGraphicFramePr>
        <p:xfrm>
          <a:off x="107949" y="436880"/>
          <a:ext cx="8928101" cy="5233986"/>
        </p:xfrm>
        <a:graphic>
          <a:graphicData uri="http://schemas.openxmlformats.org/drawingml/2006/table">
            <a:tbl>
              <a:tblPr firstRow="1" bandRow="1">
                <a:tableStyleId>{5C22544A-7EE6-4342-B048-85BDC9FD1C3A}</a:tableStyleId>
              </a:tblPr>
              <a:tblGrid>
                <a:gridCol w="1335287">
                  <a:extLst>
                    <a:ext uri="{9D8B030D-6E8A-4147-A177-3AD203B41FA5}">
                      <a16:colId xmlns:a16="http://schemas.microsoft.com/office/drawing/2014/main" val="4199955656"/>
                    </a:ext>
                  </a:extLst>
                </a:gridCol>
                <a:gridCol w="1940832">
                  <a:extLst>
                    <a:ext uri="{9D8B030D-6E8A-4147-A177-3AD203B41FA5}">
                      <a16:colId xmlns:a16="http://schemas.microsoft.com/office/drawing/2014/main" val="3054665598"/>
                    </a:ext>
                  </a:extLst>
                </a:gridCol>
                <a:gridCol w="1693646">
                  <a:extLst>
                    <a:ext uri="{9D8B030D-6E8A-4147-A177-3AD203B41FA5}">
                      <a16:colId xmlns:a16="http://schemas.microsoft.com/office/drawing/2014/main" val="48153984"/>
                    </a:ext>
                  </a:extLst>
                </a:gridCol>
                <a:gridCol w="2135467">
                  <a:extLst>
                    <a:ext uri="{9D8B030D-6E8A-4147-A177-3AD203B41FA5}">
                      <a16:colId xmlns:a16="http://schemas.microsoft.com/office/drawing/2014/main" val="4164788295"/>
                    </a:ext>
                  </a:extLst>
                </a:gridCol>
                <a:gridCol w="1822869">
                  <a:extLst>
                    <a:ext uri="{9D8B030D-6E8A-4147-A177-3AD203B41FA5}">
                      <a16:colId xmlns:a16="http://schemas.microsoft.com/office/drawing/2014/main" val="1559927294"/>
                    </a:ext>
                  </a:extLst>
                </a:gridCol>
              </a:tblGrid>
              <a:tr h="457298">
                <a:tc>
                  <a:txBody>
                    <a:bodyPr/>
                    <a:lstStyle/>
                    <a:p>
                      <a:r>
                        <a:rPr lang="en-GB" sz="1200" b="1" dirty="0">
                          <a:solidFill>
                            <a:schemeClr val="tx1"/>
                          </a:solidFill>
                        </a:rPr>
                        <a:t>Competitive</a:t>
                      </a:r>
                      <a:r>
                        <a:rPr lang="en-GB" sz="1200" b="1" baseline="0" dirty="0">
                          <a:solidFill>
                            <a:schemeClr val="tx1"/>
                          </a:solidFill>
                        </a:rPr>
                        <a:t> Force</a:t>
                      </a:r>
                      <a:endParaRPr lang="en-GB" sz="1200" b="1"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lang="en-GB" sz="1200" dirty="0">
                          <a:solidFill>
                            <a:schemeClr val="tx1"/>
                          </a:solidFill>
                        </a:rPr>
                        <a:t>Advantages</a:t>
                      </a:r>
                    </a:p>
                    <a:p>
                      <a:r>
                        <a:rPr lang="en-GB" sz="1200" dirty="0">
                          <a:solidFill>
                            <a:schemeClr val="tx1"/>
                          </a:solidFill>
                        </a:rPr>
                        <a:t>Cost leadership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tc gridSpan="2">
                  <a:txBody>
                    <a:bodyPr/>
                    <a:lstStyle/>
                    <a:p>
                      <a:pPr algn="ctr"/>
                      <a:r>
                        <a:rPr lang="en-GB" sz="1200" dirty="0">
                          <a:solidFill>
                            <a:schemeClr val="tx1"/>
                          </a:solidFill>
                        </a:rPr>
                        <a:t>Disadvantages</a:t>
                      </a:r>
                    </a:p>
                    <a:p>
                      <a:r>
                        <a:rPr lang="en-GB" sz="1200" dirty="0">
                          <a:solidFill>
                            <a:schemeClr val="tx1"/>
                          </a:solidFill>
                        </a:rPr>
                        <a:t>Cost Leadership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tc>
                <a:extLst>
                  <a:ext uri="{0D108BD9-81ED-4DB2-BD59-A6C34878D82A}">
                    <a16:rowId xmlns:a16="http://schemas.microsoft.com/office/drawing/2014/main" val="2716402667"/>
                  </a:ext>
                </a:extLst>
              </a:tr>
              <a:tr h="640218">
                <a:tc>
                  <a:txBody>
                    <a:bodyPr/>
                    <a:lstStyle/>
                    <a:p>
                      <a:r>
                        <a:rPr lang="en-GB" sz="1200" b="1" dirty="0">
                          <a:solidFill>
                            <a:schemeClr val="tx1"/>
                          </a:solidFill>
                        </a:rPr>
                        <a:t>New Entrants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Economies</a:t>
                      </a:r>
                      <a:r>
                        <a:rPr lang="en-GB" sz="1200" baseline="0" dirty="0">
                          <a:solidFill>
                            <a:schemeClr val="tx1"/>
                          </a:solidFill>
                        </a:rPr>
                        <a:t> of scale raise entry barriers</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Brand loyalty and perceived uniqueness are entry barriers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96125964"/>
                  </a:ext>
                </a:extLst>
              </a:tr>
              <a:tr h="823137">
                <a:tc>
                  <a:txBody>
                    <a:bodyPr/>
                    <a:lstStyle/>
                    <a:p>
                      <a:r>
                        <a:rPr lang="en-GB" sz="1200" b="1" dirty="0">
                          <a:solidFill>
                            <a:schemeClr val="tx1"/>
                          </a:solidFill>
                        </a:rPr>
                        <a:t>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Firm not so vulnerable as its less cost-effective competitors to the threat of 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 loyalty is a weapon against substitutes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862936266"/>
                  </a:ext>
                </a:extLst>
              </a:tr>
              <a:tr h="1111609">
                <a:tc>
                  <a:txBody>
                    <a:bodyPr/>
                    <a:lstStyle/>
                    <a:p>
                      <a:r>
                        <a:rPr lang="en-GB" sz="1200" b="1" dirty="0">
                          <a:solidFill>
                            <a:schemeClr val="tx1"/>
                          </a:solidFill>
                        </a:rPr>
                        <a:t>Customers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cannot drive down prices</a:t>
                      </a:r>
                      <a:r>
                        <a:rPr lang="en-GB" sz="1200" baseline="0" dirty="0">
                          <a:solidFill>
                            <a:schemeClr val="tx1"/>
                          </a:solidFill>
                        </a:rPr>
                        <a:t> further than the next most efficient competitor</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have no comparable alternative.</a:t>
                      </a:r>
                      <a:r>
                        <a:rPr lang="en-GB" sz="1200" baseline="0" dirty="0">
                          <a:solidFill>
                            <a:schemeClr val="tx1"/>
                          </a:solidFill>
                        </a:rPr>
                        <a:t>  Brand loyalty should lower price sensitivity</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Customers may no longer need the differentiating factor.  Sooner/later</a:t>
                      </a:r>
                      <a:r>
                        <a:rPr lang="en-GB" sz="1200" baseline="0" dirty="0">
                          <a:solidFill>
                            <a:schemeClr val="tx1"/>
                          </a:solidFill>
                        </a:rPr>
                        <a:t> </a:t>
                      </a:r>
                      <a:r>
                        <a:rPr lang="en-GB" sz="1200" dirty="0">
                          <a:solidFill>
                            <a:schemeClr val="tx1"/>
                          </a:solidFill>
                        </a:rPr>
                        <a:t>customers become price sensitive</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76234033"/>
                  </a:ext>
                </a:extLst>
              </a:tr>
              <a:tr h="646910">
                <a:tc>
                  <a:txBody>
                    <a:bodyPr/>
                    <a:lstStyle/>
                    <a:p>
                      <a:r>
                        <a:rPr lang="en-GB" sz="1200" b="1" dirty="0">
                          <a:solidFill>
                            <a:schemeClr val="tx1"/>
                          </a:solidFill>
                        </a:rPr>
                        <a:t>Suppliers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Flexibility to deal with cost increases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Higher margins can offset vulnerability to supplier price rises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Increase in input costs can reduce price</a:t>
                      </a:r>
                      <a:r>
                        <a:rPr lang="en-GB" sz="1200" baseline="0" dirty="0">
                          <a:solidFill>
                            <a:schemeClr val="tx1"/>
                          </a:solidFill>
                        </a:rPr>
                        <a:t> leadership</a:t>
                      </a:r>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en-GB" sz="1200" dirty="0">
                        <a:solidFill>
                          <a:schemeClr val="tx1"/>
                        </a:solidFill>
                      </a:endParaRP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55350794"/>
                  </a:ext>
                </a:extLst>
              </a:tr>
              <a:tr h="1554814">
                <a:tc>
                  <a:txBody>
                    <a:bodyPr/>
                    <a:lstStyle/>
                    <a:p>
                      <a:r>
                        <a:rPr lang="en-GB" sz="1200" b="1" dirty="0">
                          <a:solidFill>
                            <a:schemeClr val="tx1"/>
                          </a:solidFill>
                        </a:rPr>
                        <a:t>Industry Rivalry</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Firm remains profitable when rivals go under through excessive price competition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Unique features reduce direct competition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Technological change will require capital investment, or make production cheaper for competitors. Competitors learn via imitation. </a:t>
                      </a:r>
                    </a:p>
                    <a:p>
                      <a:r>
                        <a:rPr lang="en-GB" sz="1200" dirty="0">
                          <a:solidFill>
                            <a:schemeClr val="tx1"/>
                          </a:solidFill>
                        </a:rPr>
                        <a:t>Cost concerns ignore product design or marketing issues</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200" dirty="0">
                          <a:solidFill>
                            <a:schemeClr val="tx1"/>
                          </a:solidFill>
                        </a:rPr>
                        <a:t>Imitation narrows differentiation</a:t>
                      </a:r>
                    </a:p>
                  </a:txBody>
                  <a:tcPr marL="91431" marR="91431"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52090286"/>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0F739-556C-41F6-924B-F9BE71796D30}"/>
              </a:ext>
            </a:extLst>
          </p:cNvPr>
          <p:cNvSpPr>
            <a:spLocks noGrp="1"/>
          </p:cNvSpPr>
          <p:nvPr>
            <p:ph type="title"/>
          </p:nvPr>
        </p:nvSpPr>
        <p:spPr/>
        <p:txBody>
          <a:bodyPr/>
          <a:lstStyle/>
          <a:p>
            <a:r>
              <a:rPr lang="en-GB" dirty="0"/>
              <a:t>The Five Forces</a:t>
            </a:r>
          </a:p>
        </p:txBody>
      </p:sp>
      <p:pic>
        <p:nvPicPr>
          <p:cNvPr id="5" name="Online Media 4" title="The Five Competitive Forces That Shape Strategy">
            <a:hlinkClick r:id="" action="ppaction://media"/>
            <a:extLst>
              <a:ext uri="{FF2B5EF4-FFF2-40B4-BE49-F238E27FC236}">
                <a16:creationId xmlns:a16="http://schemas.microsoft.com/office/drawing/2014/main" id="{5A69404C-7FBC-4BA7-83AF-203EFD8EBA6D}"/>
              </a:ext>
            </a:extLst>
          </p:cNvPr>
          <p:cNvPicPr>
            <a:picLocks noGrp="1" noRot="1" noChangeAspect="1"/>
          </p:cNvPicPr>
          <p:nvPr>
            <p:ph idx="1"/>
            <a:videoFile r:link="rId1"/>
          </p:nvPr>
        </p:nvPicPr>
        <p:blipFill>
          <a:blip r:embed="rId4"/>
          <a:stretch>
            <a:fillRect/>
          </a:stretch>
        </p:blipFill>
        <p:spPr>
          <a:xfrm>
            <a:off x="1271058" y="1417638"/>
            <a:ext cx="6613310" cy="4003157"/>
          </a:xfrm>
          <a:prstGeom prst="rect">
            <a:avLst/>
          </a:prstGeom>
        </p:spPr>
      </p:pic>
    </p:spTree>
    <p:extLst>
      <p:ext uri="{BB962C8B-B14F-4D97-AF65-F5344CB8AC3E}">
        <p14:creationId xmlns:p14="http://schemas.microsoft.com/office/powerpoint/2010/main" val="1443151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65CD549-B7D0-46C8-9EC4-C3493F130DE8}"/>
              </a:ext>
            </a:extLst>
          </p:cNvPr>
          <p:cNvSpPr>
            <a:spLocks noGrp="1"/>
          </p:cNvSpPr>
          <p:nvPr>
            <p:ph type="title"/>
          </p:nvPr>
        </p:nvSpPr>
        <p:spPr>
          <a:xfrm>
            <a:off x="476609" y="0"/>
            <a:ext cx="8229600" cy="1143000"/>
          </a:xfrm>
        </p:spPr>
        <p:txBody>
          <a:bodyPr/>
          <a:lstStyle/>
          <a:p>
            <a:r>
              <a:rPr lang="en-GB" altLang="en-US" dirty="0"/>
              <a:t>Environmental Analysis - </a:t>
            </a:r>
            <a:r>
              <a:rPr lang="en-GB" altLang="en-US" i="1" dirty="0"/>
              <a:t>Micro</a:t>
            </a:r>
          </a:p>
        </p:txBody>
      </p:sp>
      <p:sp>
        <p:nvSpPr>
          <p:cNvPr id="24580" name="Content Placeholder 5">
            <a:extLst>
              <a:ext uri="{FF2B5EF4-FFF2-40B4-BE49-F238E27FC236}">
                <a16:creationId xmlns:a16="http://schemas.microsoft.com/office/drawing/2014/main" id="{7F06C4D9-C245-4F84-A606-414741B51300}"/>
              </a:ext>
            </a:extLst>
          </p:cNvPr>
          <p:cNvSpPr>
            <a:spLocks noGrp="1"/>
          </p:cNvSpPr>
          <p:nvPr>
            <p:ph idx="1"/>
          </p:nvPr>
        </p:nvSpPr>
        <p:spPr>
          <a:xfrm>
            <a:off x="457200" y="1297363"/>
            <a:ext cx="8229600" cy="1627582"/>
          </a:xfrm>
        </p:spPr>
        <p:txBody>
          <a:bodyPr/>
          <a:lstStyle/>
          <a:p>
            <a:r>
              <a:rPr lang="en-GB" altLang="en-US" dirty="0">
                <a:solidFill>
                  <a:srgbClr val="0000CC"/>
                </a:solidFill>
              </a:rPr>
              <a:t>To what extent are any of the five forces referred to in the Porter framework currently impacting, or seen as likely to have an impact, on your organisation?</a:t>
            </a:r>
          </a:p>
          <a:p>
            <a:pPr lvl="1"/>
            <a:endParaRPr lang="en-GB" altLang="en-US" dirty="0">
              <a:solidFill>
                <a:srgbClr val="0000CC"/>
              </a:solidFill>
            </a:endParaRPr>
          </a:p>
          <a:p>
            <a:pPr marL="457200" lvl="1" indent="0">
              <a:buNone/>
            </a:pPr>
            <a:r>
              <a:rPr lang="en-GB" altLang="en-US" sz="3200" dirty="0">
                <a:solidFill>
                  <a:srgbClr val="002060"/>
                </a:solidFill>
              </a:rPr>
              <a:t>Discussion</a:t>
            </a:r>
          </a:p>
        </p:txBody>
      </p:sp>
      <p:pic>
        <p:nvPicPr>
          <p:cNvPr id="6" name="Picture 5" descr="A picture containing clipart&#10;&#10;Description generated with very high confidence">
            <a:extLst>
              <a:ext uri="{FF2B5EF4-FFF2-40B4-BE49-F238E27FC236}">
                <a16:creationId xmlns:a16="http://schemas.microsoft.com/office/drawing/2014/main" id="{0F4B86D9-68E8-488D-B81D-AC828B1B1D9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721" y="4115400"/>
            <a:ext cx="2119512" cy="1491452"/>
          </a:xfrm>
          <a:prstGeom prst="rect">
            <a:avLst/>
          </a:prstGeom>
        </p:spPr>
      </p:pic>
      <p:pic>
        <p:nvPicPr>
          <p:cNvPr id="9" name="Picture 8">
            <a:extLst>
              <a:ext uri="{FF2B5EF4-FFF2-40B4-BE49-F238E27FC236}">
                <a16:creationId xmlns:a16="http://schemas.microsoft.com/office/drawing/2014/main" id="{D014DB4C-6520-4EF1-BC1A-EA68CB22D91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411760" y="3477617"/>
            <a:ext cx="1628504" cy="2129235"/>
          </a:xfrm>
          <a:prstGeom prst="rect">
            <a:avLst/>
          </a:prstGeom>
        </p:spPr>
      </p:pic>
      <p:pic>
        <p:nvPicPr>
          <p:cNvPr id="12" name="Picture 11">
            <a:extLst>
              <a:ext uri="{FF2B5EF4-FFF2-40B4-BE49-F238E27FC236}">
                <a16:creationId xmlns:a16="http://schemas.microsoft.com/office/drawing/2014/main" id="{3E224DD4-361C-42D1-848F-13380F1E3CD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066748" y="3556000"/>
            <a:ext cx="2119512" cy="2143125"/>
          </a:xfrm>
          <a:prstGeom prst="rect">
            <a:avLst/>
          </a:prstGeom>
        </p:spPr>
      </p:pic>
      <p:pic>
        <p:nvPicPr>
          <p:cNvPr id="15" name="Picture 14">
            <a:extLst>
              <a:ext uri="{FF2B5EF4-FFF2-40B4-BE49-F238E27FC236}">
                <a16:creationId xmlns:a16="http://schemas.microsoft.com/office/drawing/2014/main" id="{84127B43-A180-458B-98D0-13BF8398DF9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040265" y="3429000"/>
            <a:ext cx="2821896" cy="21778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animEffect transition="in" filter="fade">
                                      <p:cBhvr>
                                        <p:cTn id="7" dur="500"/>
                                        <p:tgtEl>
                                          <p:spTgt spid="2458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580">
                                            <p:txEl>
                                              <p:pRg st="2" end="2"/>
                                            </p:txEl>
                                          </p:spTgt>
                                        </p:tgtEl>
                                        <p:attrNameLst>
                                          <p:attrName>style.visibility</p:attrName>
                                        </p:attrNameLst>
                                      </p:cBhvr>
                                      <p:to>
                                        <p:strVal val="visible"/>
                                      </p:to>
                                    </p:set>
                                    <p:animEffect transition="in" filter="fade">
                                      <p:cBhvr>
                                        <p:cTn id="12" dur="500"/>
                                        <p:tgtEl>
                                          <p:spTgt spid="24580">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9CF5B-D114-45EF-8578-55F6CC36CD66}"/>
              </a:ext>
            </a:extLst>
          </p:cNvPr>
          <p:cNvSpPr>
            <a:spLocks noGrp="1"/>
          </p:cNvSpPr>
          <p:nvPr>
            <p:ph type="title"/>
          </p:nvPr>
        </p:nvSpPr>
        <p:spPr>
          <a:xfrm>
            <a:off x="628650" y="41089"/>
            <a:ext cx="7886700" cy="831627"/>
          </a:xfrm>
        </p:spPr>
        <p:txBody>
          <a:bodyPr/>
          <a:lstStyle/>
          <a:p>
            <a:r>
              <a:rPr lang="en-GB" dirty="0"/>
              <a:t>Environmental Analysis - </a:t>
            </a:r>
            <a:r>
              <a:rPr lang="en-GB" i="1" dirty="0"/>
              <a:t>Micro</a:t>
            </a:r>
          </a:p>
        </p:txBody>
      </p:sp>
      <p:sp>
        <p:nvSpPr>
          <p:cNvPr id="3" name="Content Placeholder 2">
            <a:extLst>
              <a:ext uri="{FF2B5EF4-FFF2-40B4-BE49-F238E27FC236}">
                <a16:creationId xmlns:a16="http://schemas.microsoft.com/office/drawing/2014/main" id="{C8835178-6391-4ED4-A5B6-274F48DB79F3}"/>
              </a:ext>
            </a:extLst>
          </p:cNvPr>
          <p:cNvSpPr>
            <a:spLocks noGrp="1"/>
          </p:cNvSpPr>
          <p:nvPr>
            <p:ph idx="1"/>
          </p:nvPr>
        </p:nvSpPr>
        <p:spPr>
          <a:xfrm>
            <a:off x="628650" y="872264"/>
            <a:ext cx="8263274" cy="4351338"/>
          </a:xfrm>
        </p:spPr>
        <p:txBody>
          <a:bodyPr/>
          <a:lstStyle/>
          <a:p>
            <a:pPr marL="0" indent="0">
              <a:buNone/>
            </a:pPr>
            <a:r>
              <a:rPr lang="en-GB" sz="3600" dirty="0"/>
              <a:t>SWOT</a:t>
            </a:r>
          </a:p>
          <a:p>
            <a:r>
              <a:rPr lang="en-GB" dirty="0"/>
              <a:t>Strengths</a:t>
            </a:r>
          </a:p>
          <a:p>
            <a:r>
              <a:rPr lang="en-GB" dirty="0"/>
              <a:t>Weaknesses</a:t>
            </a:r>
          </a:p>
          <a:p>
            <a:r>
              <a:rPr lang="en-GB" dirty="0"/>
              <a:t>Opportunities</a:t>
            </a:r>
          </a:p>
          <a:p>
            <a:r>
              <a:rPr lang="en-GB" dirty="0"/>
              <a:t>Threats</a:t>
            </a:r>
          </a:p>
          <a:p>
            <a:pPr marL="0" indent="0">
              <a:buNone/>
            </a:pPr>
            <a:r>
              <a:rPr lang="en-GB" dirty="0"/>
              <a:t>It is the </a:t>
            </a:r>
            <a:r>
              <a:rPr lang="en-GB" i="1" dirty="0"/>
              <a:t>depth and accuracy </a:t>
            </a:r>
            <a:r>
              <a:rPr lang="en-GB" dirty="0"/>
              <a:t>of your analysis that will have a profound impact upon your strategy options, choice and implementation.  If you act upon inaccurate or inadequate information, then there are implications…</a:t>
            </a:r>
          </a:p>
        </p:txBody>
      </p:sp>
      <p:sp>
        <p:nvSpPr>
          <p:cNvPr id="5" name="TextBox 4">
            <a:extLst>
              <a:ext uri="{FF2B5EF4-FFF2-40B4-BE49-F238E27FC236}">
                <a16:creationId xmlns:a16="http://schemas.microsoft.com/office/drawing/2014/main" id="{02D62A3E-AE81-4630-9246-D77BC2E5815C}"/>
              </a:ext>
            </a:extLst>
          </p:cNvPr>
          <p:cNvSpPr txBox="1"/>
          <p:nvPr/>
        </p:nvSpPr>
        <p:spPr>
          <a:xfrm>
            <a:off x="6592216" y="1844824"/>
            <a:ext cx="1930337" cy="584775"/>
          </a:xfrm>
          <a:prstGeom prst="rect">
            <a:avLst/>
          </a:prstGeom>
          <a:noFill/>
        </p:spPr>
        <p:txBody>
          <a:bodyPr wrap="none" rtlCol="0">
            <a:spAutoFit/>
          </a:bodyPr>
          <a:lstStyle/>
          <a:p>
            <a:r>
              <a:rPr lang="en-GB" sz="3200" dirty="0">
                <a:solidFill>
                  <a:srgbClr val="0000CC"/>
                </a:solidFill>
              </a:rPr>
              <a:t>Discussion</a:t>
            </a:r>
          </a:p>
        </p:txBody>
      </p:sp>
    </p:spTree>
    <p:extLst>
      <p:ext uri="{BB962C8B-B14F-4D97-AF65-F5344CB8AC3E}">
        <p14:creationId xmlns:p14="http://schemas.microsoft.com/office/powerpoint/2010/main" val="4269456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67FB2-95B4-4A67-874B-41031C2B385C}"/>
              </a:ext>
            </a:extLst>
          </p:cNvPr>
          <p:cNvSpPr>
            <a:spLocks noGrp="1"/>
          </p:cNvSpPr>
          <p:nvPr>
            <p:ph type="title"/>
          </p:nvPr>
        </p:nvSpPr>
        <p:spPr>
          <a:xfrm>
            <a:off x="584099" y="63210"/>
            <a:ext cx="8335839" cy="710142"/>
          </a:xfrm>
        </p:spPr>
        <p:txBody>
          <a:bodyPr/>
          <a:lstStyle/>
          <a:p>
            <a:r>
              <a:rPr lang="en-GB" sz="4000" dirty="0"/>
              <a:t>Environmental Analysis – </a:t>
            </a:r>
            <a:r>
              <a:rPr lang="en-GB" sz="4000" i="1" dirty="0"/>
              <a:t>Micro (</a:t>
            </a:r>
            <a:r>
              <a:rPr lang="en-GB" sz="4000" dirty="0"/>
              <a:t>TOWS)</a:t>
            </a:r>
            <a:endParaRPr lang="en-GB" sz="4000" i="1" dirty="0"/>
          </a:p>
        </p:txBody>
      </p:sp>
      <p:graphicFrame>
        <p:nvGraphicFramePr>
          <p:cNvPr id="5" name="Table 5">
            <a:extLst>
              <a:ext uri="{FF2B5EF4-FFF2-40B4-BE49-F238E27FC236}">
                <a16:creationId xmlns:a16="http://schemas.microsoft.com/office/drawing/2014/main" id="{677075AA-F5D4-44D0-B9B4-8D59A734AF81}"/>
              </a:ext>
            </a:extLst>
          </p:cNvPr>
          <p:cNvGraphicFramePr>
            <a:graphicFrameLocks noGrp="1"/>
          </p:cNvGraphicFramePr>
          <p:nvPr>
            <p:extLst>
              <p:ext uri="{D42A27DB-BD31-4B8C-83A1-F6EECF244321}">
                <p14:modId xmlns:p14="http://schemas.microsoft.com/office/powerpoint/2010/main" val="2966750534"/>
              </p:ext>
            </p:extLst>
          </p:nvPr>
        </p:nvGraphicFramePr>
        <p:xfrm>
          <a:off x="467542" y="908720"/>
          <a:ext cx="8568951" cy="4663440"/>
        </p:xfrm>
        <a:graphic>
          <a:graphicData uri="http://schemas.openxmlformats.org/drawingml/2006/table">
            <a:tbl>
              <a:tblPr firstRow="1" bandRow="1">
                <a:tableStyleId>{5C22544A-7EE6-4342-B048-85BDC9FD1C3A}</a:tableStyleId>
              </a:tblPr>
              <a:tblGrid>
                <a:gridCol w="2856317">
                  <a:extLst>
                    <a:ext uri="{9D8B030D-6E8A-4147-A177-3AD203B41FA5}">
                      <a16:colId xmlns:a16="http://schemas.microsoft.com/office/drawing/2014/main" val="1969634208"/>
                    </a:ext>
                  </a:extLst>
                </a:gridCol>
                <a:gridCol w="2856317">
                  <a:extLst>
                    <a:ext uri="{9D8B030D-6E8A-4147-A177-3AD203B41FA5}">
                      <a16:colId xmlns:a16="http://schemas.microsoft.com/office/drawing/2014/main" val="4293405420"/>
                    </a:ext>
                  </a:extLst>
                </a:gridCol>
                <a:gridCol w="2856317">
                  <a:extLst>
                    <a:ext uri="{9D8B030D-6E8A-4147-A177-3AD203B41FA5}">
                      <a16:colId xmlns:a16="http://schemas.microsoft.com/office/drawing/2014/main" val="1885573678"/>
                    </a:ext>
                  </a:extLst>
                </a:gridCol>
              </a:tblGrid>
              <a:tr h="370840">
                <a:tc>
                  <a:txBody>
                    <a:bodyPr/>
                    <a:lstStyle/>
                    <a:p>
                      <a:endParaRPr lang="en-GB" dirty="0"/>
                    </a:p>
                  </a:txBody>
                  <a:tcPr/>
                </a:tc>
                <a:tc>
                  <a:txBody>
                    <a:bodyPr/>
                    <a:lstStyle/>
                    <a:p>
                      <a:r>
                        <a:rPr lang="en-GB" dirty="0"/>
                        <a:t>External Opportunities (O)</a:t>
                      </a:r>
                    </a:p>
                    <a:p>
                      <a:r>
                        <a:rPr lang="en-GB" dirty="0"/>
                        <a:t>1.</a:t>
                      </a:r>
                    </a:p>
                    <a:p>
                      <a:r>
                        <a:rPr lang="en-GB" dirty="0"/>
                        <a:t>2.</a:t>
                      </a:r>
                    </a:p>
                    <a:p>
                      <a:r>
                        <a:rPr lang="en-GB" dirty="0"/>
                        <a:t>3.</a:t>
                      </a:r>
                    </a:p>
                    <a:p>
                      <a:endParaRPr lang="en-GB" dirty="0"/>
                    </a:p>
                  </a:txBody>
                  <a:tcPr/>
                </a:tc>
                <a:tc>
                  <a:txBody>
                    <a:bodyPr/>
                    <a:lstStyle/>
                    <a:p>
                      <a:r>
                        <a:rPr lang="en-GB" dirty="0"/>
                        <a:t>External Threats (T)</a:t>
                      </a:r>
                    </a:p>
                    <a:p>
                      <a:r>
                        <a:rPr lang="en-GB" dirty="0"/>
                        <a:t>1.</a:t>
                      </a:r>
                    </a:p>
                    <a:p>
                      <a:r>
                        <a:rPr lang="en-GB" dirty="0"/>
                        <a:t>2.</a:t>
                      </a:r>
                    </a:p>
                    <a:p>
                      <a:r>
                        <a:rPr lang="en-GB" dirty="0"/>
                        <a:t>3.</a:t>
                      </a:r>
                    </a:p>
                    <a:p>
                      <a:endParaRPr lang="en-GB" dirty="0"/>
                    </a:p>
                  </a:txBody>
                  <a:tcPr/>
                </a:tc>
                <a:extLst>
                  <a:ext uri="{0D108BD9-81ED-4DB2-BD59-A6C34878D82A}">
                    <a16:rowId xmlns:a16="http://schemas.microsoft.com/office/drawing/2014/main" val="3403738861"/>
                  </a:ext>
                </a:extLst>
              </a:tr>
              <a:tr h="370840">
                <a:tc>
                  <a:txBody>
                    <a:bodyPr/>
                    <a:lstStyle/>
                    <a:p>
                      <a:r>
                        <a:rPr lang="en-GB" dirty="0"/>
                        <a:t>Internal Strengths (S)</a:t>
                      </a:r>
                    </a:p>
                    <a:p>
                      <a:r>
                        <a:rPr lang="en-GB" dirty="0"/>
                        <a:t>1.</a:t>
                      </a:r>
                    </a:p>
                    <a:p>
                      <a:r>
                        <a:rPr lang="en-GB" dirty="0"/>
                        <a:t>2.</a:t>
                      </a:r>
                    </a:p>
                    <a:p>
                      <a:r>
                        <a:rPr lang="en-GB" dirty="0"/>
                        <a:t>3.</a:t>
                      </a:r>
                    </a:p>
                    <a:p>
                      <a:endParaRPr lang="en-GB" dirty="0"/>
                    </a:p>
                  </a:txBody>
                  <a:tcPr/>
                </a:tc>
                <a:tc>
                  <a:txBody>
                    <a:bodyPr/>
                    <a:lstStyle/>
                    <a:p>
                      <a:pPr algn="ctr"/>
                      <a:r>
                        <a:rPr lang="en-GB" dirty="0"/>
                        <a:t>SO</a:t>
                      </a:r>
                    </a:p>
                    <a:p>
                      <a:pPr algn="ctr"/>
                      <a:r>
                        <a:rPr lang="en-GB" i="1" dirty="0"/>
                        <a:t>‘Maxi-Maxi’ Strategy</a:t>
                      </a:r>
                    </a:p>
                    <a:p>
                      <a:pPr algn="ctr"/>
                      <a:endParaRPr lang="en-GB" dirty="0"/>
                    </a:p>
                    <a:p>
                      <a:pPr algn="ctr"/>
                      <a:r>
                        <a:rPr lang="en-GB" dirty="0"/>
                        <a:t>Strategies that use </a:t>
                      </a:r>
                      <a:r>
                        <a:rPr lang="en-GB" b="1" dirty="0"/>
                        <a:t>strengths</a:t>
                      </a:r>
                      <a:r>
                        <a:rPr lang="en-GB" dirty="0"/>
                        <a:t> to maximise </a:t>
                      </a:r>
                      <a:r>
                        <a:rPr lang="en-GB" b="1" dirty="0"/>
                        <a:t>opportunities</a:t>
                      </a:r>
                    </a:p>
                  </a:txBody>
                  <a:tcPr/>
                </a:tc>
                <a:tc>
                  <a:txBody>
                    <a:bodyPr/>
                    <a:lstStyle/>
                    <a:p>
                      <a:pPr algn="ctr"/>
                      <a:r>
                        <a:rPr lang="en-GB" dirty="0"/>
                        <a:t>ST</a:t>
                      </a:r>
                    </a:p>
                    <a:p>
                      <a:pPr algn="ctr"/>
                      <a:r>
                        <a:rPr lang="en-GB" i="1" dirty="0"/>
                        <a:t>‘Maxi-Mini’ Strategy</a:t>
                      </a:r>
                    </a:p>
                    <a:p>
                      <a:pPr algn="ctr"/>
                      <a:endParaRPr lang="en-GB" dirty="0"/>
                    </a:p>
                    <a:p>
                      <a:pPr algn="ctr"/>
                      <a:r>
                        <a:rPr lang="en-GB" dirty="0"/>
                        <a:t>Strategies that use</a:t>
                      </a:r>
                      <a:r>
                        <a:rPr lang="en-GB" b="1" dirty="0"/>
                        <a:t> strengths </a:t>
                      </a:r>
                      <a:r>
                        <a:rPr lang="en-GB" dirty="0"/>
                        <a:t>to minimise </a:t>
                      </a:r>
                      <a:r>
                        <a:rPr lang="en-GB" b="1" dirty="0"/>
                        <a:t>threats</a:t>
                      </a:r>
                    </a:p>
                  </a:txBody>
                  <a:tcPr/>
                </a:tc>
                <a:extLst>
                  <a:ext uri="{0D108BD9-81ED-4DB2-BD59-A6C34878D82A}">
                    <a16:rowId xmlns:a16="http://schemas.microsoft.com/office/drawing/2014/main" val="4132324925"/>
                  </a:ext>
                </a:extLst>
              </a:tr>
              <a:tr h="370840">
                <a:tc>
                  <a:txBody>
                    <a:bodyPr/>
                    <a:lstStyle/>
                    <a:p>
                      <a:r>
                        <a:rPr lang="en-GB" dirty="0"/>
                        <a:t>Internal Weaknesses (W)</a:t>
                      </a:r>
                    </a:p>
                    <a:p>
                      <a:r>
                        <a:rPr lang="en-GB" dirty="0"/>
                        <a:t>1.</a:t>
                      </a:r>
                    </a:p>
                    <a:p>
                      <a:r>
                        <a:rPr lang="en-GB" dirty="0"/>
                        <a:t>2.</a:t>
                      </a:r>
                    </a:p>
                    <a:p>
                      <a:r>
                        <a:rPr lang="en-GB" dirty="0"/>
                        <a:t>3.</a:t>
                      </a:r>
                    </a:p>
                    <a:p>
                      <a:endParaRPr lang="en-GB" dirty="0"/>
                    </a:p>
                  </a:txBody>
                  <a:tcPr/>
                </a:tc>
                <a:tc>
                  <a:txBody>
                    <a:bodyPr/>
                    <a:lstStyle/>
                    <a:p>
                      <a:pPr algn="ctr"/>
                      <a:r>
                        <a:rPr lang="en-GB" dirty="0"/>
                        <a:t>WO</a:t>
                      </a:r>
                    </a:p>
                    <a:p>
                      <a:pPr algn="ctr"/>
                      <a:r>
                        <a:rPr lang="en-GB" i="1" dirty="0"/>
                        <a:t>‘Mini-Maxi’ strategy</a:t>
                      </a:r>
                    </a:p>
                    <a:p>
                      <a:pPr algn="ctr"/>
                      <a:endParaRPr lang="en-GB" dirty="0"/>
                    </a:p>
                    <a:p>
                      <a:pPr algn="ctr"/>
                      <a:r>
                        <a:rPr lang="en-GB" dirty="0"/>
                        <a:t>Strategies that minimise </a:t>
                      </a:r>
                      <a:r>
                        <a:rPr lang="en-GB" b="1" dirty="0"/>
                        <a:t>weaknesses </a:t>
                      </a:r>
                      <a:r>
                        <a:rPr lang="en-GB" dirty="0"/>
                        <a:t>by taking advantage of </a:t>
                      </a:r>
                      <a:r>
                        <a:rPr lang="en-GB" b="1" dirty="0"/>
                        <a:t>opportunities</a:t>
                      </a:r>
                    </a:p>
                  </a:txBody>
                  <a:tcPr/>
                </a:tc>
                <a:tc>
                  <a:txBody>
                    <a:bodyPr/>
                    <a:lstStyle/>
                    <a:p>
                      <a:pPr algn="ctr"/>
                      <a:r>
                        <a:rPr lang="en-GB" dirty="0"/>
                        <a:t>WT</a:t>
                      </a:r>
                    </a:p>
                    <a:p>
                      <a:pPr algn="ctr"/>
                      <a:r>
                        <a:rPr lang="en-GB" i="1" dirty="0"/>
                        <a:t>‘Mini-Mini’ Strategy</a:t>
                      </a:r>
                    </a:p>
                    <a:p>
                      <a:pPr algn="ctr"/>
                      <a:endParaRPr lang="en-GB" dirty="0"/>
                    </a:p>
                    <a:p>
                      <a:pPr algn="ctr"/>
                      <a:r>
                        <a:rPr lang="en-GB" dirty="0"/>
                        <a:t>Strategies that minimise </a:t>
                      </a:r>
                      <a:r>
                        <a:rPr lang="en-GB" b="1" dirty="0"/>
                        <a:t>weaknesses</a:t>
                      </a:r>
                      <a:r>
                        <a:rPr lang="en-GB" dirty="0"/>
                        <a:t> and avoid </a:t>
                      </a:r>
                      <a:r>
                        <a:rPr lang="en-GB" b="1" dirty="0"/>
                        <a:t>threats</a:t>
                      </a:r>
                    </a:p>
                  </a:txBody>
                  <a:tcPr/>
                </a:tc>
                <a:extLst>
                  <a:ext uri="{0D108BD9-81ED-4DB2-BD59-A6C34878D82A}">
                    <a16:rowId xmlns:a16="http://schemas.microsoft.com/office/drawing/2014/main" val="3874820393"/>
                  </a:ext>
                </a:extLst>
              </a:tr>
            </a:tbl>
          </a:graphicData>
        </a:graphic>
      </p:graphicFrame>
      <p:sp>
        <p:nvSpPr>
          <p:cNvPr id="7" name="TextBox 6">
            <a:extLst>
              <a:ext uri="{FF2B5EF4-FFF2-40B4-BE49-F238E27FC236}">
                <a16:creationId xmlns:a16="http://schemas.microsoft.com/office/drawing/2014/main" id="{04CEA12E-25E3-435A-93DD-1A1DDFC9266B}"/>
              </a:ext>
            </a:extLst>
          </p:cNvPr>
          <p:cNvSpPr txBox="1"/>
          <p:nvPr/>
        </p:nvSpPr>
        <p:spPr>
          <a:xfrm>
            <a:off x="16437" y="5338196"/>
            <a:ext cx="4572000" cy="369332"/>
          </a:xfrm>
          <a:prstGeom prst="rect">
            <a:avLst/>
          </a:prstGeom>
          <a:noFill/>
        </p:spPr>
        <p:txBody>
          <a:bodyPr wrap="square">
            <a:spAutoFit/>
          </a:bodyPr>
          <a:lstStyle/>
          <a:p>
            <a:r>
              <a:rPr lang="en-US" sz="1800" b="0" i="0" dirty="0">
                <a:effectLst/>
                <a:latin typeface="Calibri" panose="020F0502020204030204" pitchFamily="34" charset="0"/>
                <a:cs typeface="Calibri" panose="020F0502020204030204" pitchFamily="34" charset="0"/>
              </a:rPr>
              <a:t>Weihrich, H. (1982). </a:t>
            </a:r>
            <a:endParaRPr lang="en-GB" dirty="0"/>
          </a:p>
        </p:txBody>
      </p:sp>
    </p:spTree>
    <p:extLst>
      <p:ext uri="{BB962C8B-B14F-4D97-AF65-F5344CB8AC3E}">
        <p14:creationId xmlns:p14="http://schemas.microsoft.com/office/powerpoint/2010/main" val="2282626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2D0A-87A3-4C98-87A6-BE415D554478}"/>
              </a:ext>
            </a:extLst>
          </p:cNvPr>
          <p:cNvSpPr>
            <a:spLocks noGrp="1"/>
          </p:cNvSpPr>
          <p:nvPr>
            <p:ph type="title"/>
          </p:nvPr>
        </p:nvSpPr>
        <p:spPr>
          <a:xfrm>
            <a:off x="628650" y="136525"/>
            <a:ext cx="7886700" cy="1132235"/>
          </a:xfrm>
        </p:spPr>
        <p:txBody>
          <a:bodyPr/>
          <a:lstStyle/>
          <a:p>
            <a:r>
              <a:rPr lang="en-GB" dirty="0"/>
              <a:t>Environmental Analysis - </a:t>
            </a:r>
            <a:r>
              <a:rPr lang="en-GB" i="1" dirty="0"/>
              <a:t>Macro</a:t>
            </a:r>
            <a:endParaRPr lang="en-GB" dirty="0"/>
          </a:p>
        </p:txBody>
      </p:sp>
      <p:sp>
        <p:nvSpPr>
          <p:cNvPr id="3" name="Content Placeholder 2">
            <a:extLst>
              <a:ext uri="{FF2B5EF4-FFF2-40B4-BE49-F238E27FC236}">
                <a16:creationId xmlns:a16="http://schemas.microsoft.com/office/drawing/2014/main" id="{CD012B95-AC95-4813-A837-F3C4BFF4FC50}"/>
              </a:ext>
            </a:extLst>
          </p:cNvPr>
          <p:cNvSpPr>
            <a:spLocks noGrp="1"/>
          </p:cNvSpPr>
          <p:nvPr>
            <p:ph idx="1"/>
          </p:nvPr>
        </p:nvSpPr>
        <p:spPr>
          <a:xfrm>
            <a:off x="628650" y="1412776"/>
            <a:ext cx="3943350" cy="4140049"/>
          </a:xfrm>
        </p:spPr>
        <p:txBody>
          <a:bodyPr/>
          <a:lstStyle/>
          <a:p>
            <a:r>
              <a:rPr lang="en-GB" sz="3200" b="1" dirty="0">
                <a:solidFill>
                  <a:srgbClr val="0000CC"/>
                </a:solidFill>
              </a:rPr>
              <a:t>P</a:t>
            </a:r>
            <a:r>
              <a:rPr lang="en-GB" sz="3200" dirty="0"/>
              <a:t>olitical</a:t>
            </a:r>
          </a:p>
          <a:p>
            <a:r>
              <a:rPr lang="en-GB" sz="3200" b="1" dirty="0">
                <a:solidFill>
                  <a:srgbClr val="0000CC"/>
                </a:solidFill>
              </a:rPr>
              <a:t>E</a:t>
            </a:r>
            <a:r>
              <a:rPr lang="en-GB" sz="3200" dirty="0"/>
              <a:t>conomic</a:t>
            </a:r>
          </a:p>
          <a:p>
            <a:r>
              <a:rPr lang="en-GB" sz="3200" b="1" dirty="0">
                <a:solidFill>
                  <a:srgbClr val="0000CC"/>
                </a:solidFill>
              </a:rPr>
              <a:t>S</a:t>
            </a:r>
            <a:r>
              <a:rPr lang="en-GB" sz="3200" dirty="0"/>
              <a:t>ocietal/Social</a:t>
            </a:r>
          </a:p>
          <a:p>
            <a:r>
              <a:rPr lang="en-GB" sz="3200" b="1" dirty="0">
                <a:solidFill>
                  <a:srgbClr val="0000CC"/>
                </a:solidFill>
              </a:rPr>
              <a:t>T</a:t>
            </a:r>
            <a:r>
              <a:rPr lang="en-GB" sz="3200" dirty="0"/>
              <a:t>echnological</a:t>
            </a:r>
          </a:p>
          <a:p>
            <a:r>
              <a:rPr lang="en-GB" sz="3200" b="1" dirty="0">
                <a:solidFill>
                  <a:srgbClr val="0000CC"/>
                </a:solidFill>
              </a:rPr>
              <a:t>E</a:t>
            </a:r>
            <a:r>
              <a:rPr lang="en-GB" sz="3200" dirty="0"/>
              <a:t>nvironmental</a:t>
            </a:r>
          </a:p>
          <a:p>
            <a:r>
              <a:rPr lang="en-GB" sz="3200" b="1" dirty="0">
                <a:solidFill>
                  <a:srgbClr val="0000CC"/>
                </a:solidFill>
              </a:rPr>
              <a:t>L</a:t>
            </a:r>
            <a:r>
              <a:rPr lang="en-GB" sz="3200" dirty="0"/>
              <a:t>egal</a:t>
            </a:r>
          </a:p>
        </p:txBody>
      </p:sp>
      <p:sp>
        <p:nvSpPr>
          <p:cNvPr id="4" name="Slide Number Placeholder 3">
            <a:extLst>
              <a:ext uri="{FF2B5EF4-FFF2-40B4-BE49-F238E27FC236}">
                <a16:creationId xmlns:a16="http://schemas.microsoft.com/office/drawing/2014/main" id="{78CA31AF-A84E-44AA-B296-AE32207FCF8C}"/>
              </a:ext>
            </a:extLst>
          </p:cNvPr>
          <p:cNvSpPr>
            <a:spLocks noGrp="1"/>
          </p:cNvSpPr>
          <p:nvPr>
            <p:ph type="sldNum" sz="quarter" idx="12"/>
          </p:nvPr>
        </p:nvSpPr>
        <p:spPr/>
        <p:txBody>
          <a:bodyPr/>
          <a:lstStyle/>
          <a:p>
            <a:fld id="{9C1B27AE-E79F-4E5D-AA37-F7A24ADFFC72}" type="slidenum">
              <a:rPr lang="en-GB" altLang="en-US" smtClean="0"/>
              <a:pPr/>
              <a:t>20</a:t>
            </a:fld>
            <a:endParaRPr lang="en-GB" altLang="en-US"/>
          </a:p>
        </p:txBody>
      </p:sp>
      <p:pic>
        <p:nvPicPr>
          <p:cNvPr id="6" name="Picture 5" descr="Diagram&#10;&#10;Description automatically generated">
            <a:extLst>
              <a:ext uri="{FF2B5EF4-FFF2-40B4-BE49-F238E27FC236}">
                <a16:creationId xmlns:a16="http://schemas.microsoft.com/office/drawing/2014/main" id="{318A4C72-C8DF-4B53-A368-0A151DF786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01631" y="1412776"/>
            <a:ext cx="4128459" cy="3096344"/>
          </a:xfrm>
          <a:prstGeom prst="rect">
            <a:avLst/>
          </a:prstGeom>
        </p:spPr>
      </p:pic>
    </p:spTree>
    <p:extLst>
      <p:ext uri="{BB962C8B-B14F-4D97-AF65-F5344CB8AC3E}">
        <p14:creationId xmlns:p14="http://schemas.microsoft.com/office/powerpoint/2010/main" val="1980632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fontScale="92500" lnSpcReduction="20000"/>
          </a:bodyPr>
          <a:lstStyle/>
          <a:p>
            <a:pPr marL="0" indent="0">
              <a:buNone/>
            </a:pPr>
            <a:r>
              <a:rPr lang="en-GB" dirty="0">
                <a:solidFill>
                  <a:srgbClr val="002060"/>
                </a:solidFill>
              </a:rPr>
              <a:t>Research your own/chosen organisation, and carry out a ‘Five Forces’ analysis</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SfWP Outreach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2 to 4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4124206"/>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defRPr/>
            </a:pPr>
            <a:r>
              <a:rPr lang="en-GB" sz="2400" dirty="0">
                <a:solidFill>
                  <a:srgbClr val="002060"/>
                </a:solidFill>
              </a:rPr>
              <a:t>Clegg, S. R., Pitelis, C., Schweitzer, J. &amp; Whittle, A. (2019)</a:t>
            </a:r>
          </a:p>
          <a:p>
            <a:pPr>
              <a:defRPr/>
            </a:pPr>
            <a:endParaRPr lang="en-GB" sz="2400" dirty="0">
              <a:solidFill>
                <a:srgbClr val="002060"/>
              </a:solidFill>
            </a:endParaRPr>
          </a:p>
          <a:p>
            <a:pPr marL="342900" indent="-342900">
              <a:buFont typeface="Arial" panose="020B0604020202020204" pitchFamily="34" charset="0"/>
              <a:buChar char="•"/>
              <a:defRP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New York: Prentice Hall</a:t>
            </a:r>
          </a:p>
          <a:p>
            <a:pPr>
              <a:defRPr/>
            </a:pPr>
            <a:endParaRPr lang="en-GB" sz="2400" dirty="0">
              <a:solidFill>
                <a:srgbClr val="002060"/>
              </a:solidFill>
            </a:endParaRPr>
          </a:p>
          <a:p>
            <a:pPr marL="342900" indent="-342900">
              <a:buFont typeface="Arial" panose="020B0604020202020204" pitchFamily="34" charset="0"/>
              <a:buChar char="•"/>
              <a:defRPr/>
            </a:pPr>
            <a:r>
              <a:rPr lang="en-US" sz="2400" dirty="0">
                <a:solidFill>
                  <a:srgbClr val="002060"/>
                </a:solidFill>
              </a:rPr>
              <a:t>Porter, M.E (1980) </a:t>
            </a:r>
            <a:r>
              <a:rPr lang="en-US" sz="2400" i="1" dirty="0">
                <a:solidFill>
                  <a:srgbClr val="002060"/>
                </a:solidFill>
              </a:rPr>
              <a:t>Competitive Strategy</a:t>
            </a:r>
            <a:r>
              <a:rPr lang="en-US" sz="2400" dirty="0">
                <a:solidFill>
                  <a:srgbClr val="002060"/>
                </a:solidFill>
              </a:rPr>
              <a:t>,. New York. Free Press</a:t>
            </a:r>
          </a:p>
          <a:p>
            <a:pPr marL="342900" indent="-342900">
              <a:buFont typeface="Arial" panose="020B0604020202020204" pitchFamily="34" charset="0"/>
              <a:buChar char="•"/>
              <a:defRPr/>
            </a:pPr>
            <a:endParaRPr lang="en-US" sz="2400" dirty="0">
              <a:solidFill>
                <a:srgbClr val="00206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defRPr/>
            </a:pPr>
            <a:r>
              <a:rPr lang="en-US" sz="2400" b="0" i="0" dirty="0">
                <a:solidFill>
                  <a:srgbClr val="002060"/>
                </a:solidFill>
                <a:effectLst/>
                <a:latin typeface="Calibri" panose="020F0502020204030204" pitchFamily="34" charset="0"/>
                <a:cs typeface="Calibri" panose="020F0502020204030204" pitchFamily="34" charset="0"/>
              </a:rPr>
              <a:t>Weihrich, H. (1982). </a:t>
            </a:r>
            <a:r>
              <a:rPr lang="en-US" sz="2400" b="0" i="1" dirty="0">
                <a:solidFill>
                  <a:srgbClr val="002060"/>
                </a:solidFill>
                <a:effectLst/>
                <a:latin typeface="Calibri" panose="020F0502020204030204" pitchFamily="34" charset="0"/>
                <a:cs typeface="Calibri" panose="020F0502020204030204" pitchFamily="34" charset="0"/>
              </a:rPr>
              <a:t>The TOWS matrix – A tool for situational analysis</a:t>
            </a:r>
            <a:r>
              <a:rPr lang="en-US" sz="2400" b="0" i="0" dirty="0">
                <a:solidFill>
                  <a:srgbClr val="002060"/>
                </a:solidFill>
                <a:effectLst/>
                <a:latin typeface="Calibri" panose="020F0502020204030204" pitchFamily="34" charset="0"/>
                <a:cs typeface="Calibri" panose="020F0502020204030204" pitchFamily="34" charset="0"/>
              </a:rPr>
              <a:t>. Long range planning, 15(2), 54-66</a:t>
            </a:r>
            <a:endParaRPr lang="en-GB" sz="2400" dirty="0">
              <a:solidFill>
                <a:srgbClr val="002060"/>
              </a:solidFill>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2.xml><?xml version="1.0" encoding="utf-8"?>
<ds:datastoreItem xmlns:ds="http://schemas.openxmlformats.org/officeDocument/2006/customXml" ds:itemID="{B1151751-F066-4AD7-A3AF-C64E975A9C07}">
  <ds:schemaRefs>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12324</TotalTime>
  <Words>2290</Words>
  <Application>Microsoft Office PowerPoint</Application>
  <PresentationFormat>On-screen Show (4:3)</PresentationFormat>
  <Paragraphs>226</Paragraphs>
  <Slides>23</Slides>
  <Notes>8</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Calibri Light</vt:lpstr>
      <vt:lpstr>Noto Sans</vt:lpstr>
      <vt:lpstr>Tahoma</vt:lpstr>
      <vt:lpstr>Times New Roman</vt:lpstr>
      <vt:lpstr>Wingdings</vt:lpstr>
      <vt:lpstr>Default Theme</vt:lpstr>
      <vt:lpstr>Strategic Management </vt:lpstr>
      <vt:lpstr>Review of Reading &amp; Research</vt:lpstr>
      <vt:lpstr>Agenda</vt:lpstr>
      <vt:lpstr>Module Task Assessment</vt:lpstr>
      <vt:lpstr>Porter’s 5 Forces</vt:lpstr>
      <vt:lpstr>Porter’s 5 Forces Analysis</vt:lpstr>
      <vt:lpstr>The threat of new entries</vt:lpstr>
      <vt:lpstr>The power of buyers</vt:lpstr>
      <vt:lpstr>The power of suppliers</vt:lpstr>
      <vt:lpstr>The threat of substitutes</vt:lpstr>
      <vt:lpstr>Competitive/Industry rivalry</vt:lpstr>
      <vt:lpstr>PowerPoint Presentation</vt:lpstr>
      <vt:lpstr>Mobility barriers</vt:lpstr>
      <vt:lpstr>Isolating mechanisms</vt:lpstr>
      <vt:lpstr>Porter’s 5 Forces</vt:lpstr>
      <vt:lpstr>The Five Forces</vt:lpstr>
      <vt:lpstr>Environmental Analysis - Micro</vt:lpstr>
      <vt:lpstr>Environmental Analysis - Micro</vt:lpstr>
      <vt:lpstr>Environmental Analysis – Micro (TOWS)</vt:lpstr>
      <vt:lpstr>Environmental Analysis - Macro</vt:lpstr>
      <vt:lpstr>For the next session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52</cp:revision>
  <cp:lastPrinted>2012-01-22T12:31:42Z</cp:lastPrinted>
  <dcterms:created xsi:type="dcterms:W3CDTF">2012-01-22T11:08:19Z</dcterms:created>
  <dcterms:modified xsi:type="dcterms:W3CDTF">2020-11-04T08:55:26Z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