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A5E1B6-A3A4-4717-B5C8-0421CA50103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A48A5B5-2A25-4199-A4A2-7D9929C38EA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Coal mines and cooper invented by Samuel H and John Guest.</a:t>
          </a:r>
        </a:p>
      </dgm:t>
    </dgm:pt>
    <dgm:pt modelId="{F2D31A3E-AEA0-4179-80F4-A5FD51CC1890}" type="parTrans" cxnId="{B9A17772-8939-4107-9BF1-9712A53670B5}">
      <dgm:prSet/>
      <dgm:spPr/>
      <dgm:t>
        <a:bodyPr/>
        <a:lstStyle/>
        <a:p>
          <a:endParaRPr lang="en-US"/>
        </a:p>
      </dgm:t>
    </dgm:pt>
    <dgm:pt modelId="{623CD334-6914-49B7-AD44-DB576ACD97E9}" type="sibTrans" cxnId="{B9A17772-8939-4107-9BF1-9712A53670B5}">
      <dgm:prSet/>
      <dgm:spPr/>
      <dgm:t>
        <a:bodyPr/>
        <a:lstStyle/>
        <a:p>
          <a:endParaRPr lang="en-US"/>
        </a:p>
      </dgm:t>
    </dgm:pt>
    <dgm:pt modelId="{2B1D90FB-71C8-4A97-B54C-DB49BA8E390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Reverse-flowing condenser.</a:t>
          </a:r>
        </a:p>
      </dgm:t>
    </dgm:pt>
    <dgm:pt modelId="{8FED9AF5-25FC-4F4D-855D-D09314009412}" type="parTrans" cxnId="{C2B0A9BF-4D38-4DE9-A75B-F5B5FEF30D42}">
      <dgm:prSet/>
      <dgm:spPr/>
      <dgm:t>
        <a:bodyPr/>
        <a:lstStyle/>
        <a:p>
          <a:endParaRPr lang="en-US"/>
        </a:p>
      </dgm:t>
    </dgm:pt>
    <dgm:pt modelId="{A0A33666-B3F5-4DDF-BD20-8DF5B0F8003F}" type="sibTrans" cxnId="{C2B0A9BF-4D38-4DE9-A75B-F5B5FEF30D42}">
      <dgm:prSet/>
      <dgm:spPr/>
      <dgm:t>
        <a:bodyPr/>
        <a:lstStyle/>
        <a:p>
          <a:endParaRPr lang="en-US"/>
        </a:p>
      </dgm:t>
    </dgm:pt>
    <dgm:pt modelId="{1D7D6DD1-8050-4AC0-AB35-F0351F38E47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 Hill and Lewis Dillwyn play a key role in economic and social landscape of Swansea.</a:t>
          </a:r>
        </a:p>
      </dgm:t>
    </dgm:pt>
    <dgm:pt modelId="{EE0CD75A-CFA2-4574-B7E5-BAB2D46E0D6A}" type="parTrans" cxnId="{4167E90C-5629-48F9-A1D2-64534ED79465}">
      <dgm:prSet/>
      <dgm:spPr/>
      <dgm:t>
        <a:bodyPr/>
        <a:lstStyle/>
        <a:p>
          <a:endParaRPr lang="en-US"/>
        </a:p>
      </dgm:t>
    </dgm:pt>
    <dgm:pt modelId="{65A34B0A-2F73-44B4-9ED9-9B55D79BCD6B}" type="sibTrans" cxnId="{4167E90C-5629-48F9-A1D2-64534ED79465}">
      <dgm:prSet/>
      <dgm:spPr/>
      <dgm:t>
        <a:bodyPr/>
        <a:lstStyle/>
        <a:p>
          <a:endParaRPr lang="en-US"/>
        </a:p>
      </dgm:t>
    </dgm:pt>
    <dgm:pt modelId="{B7D4AFE7-3CE0-4381-8DD6-5D8BC4F7EA7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Establishment of coal and copper operations at the end of 18</a:t>
          </a:r>
          <a:r>
            <a:rPr lang="en-US" sz="1200" b="1" baseline="30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 century.</a:t>
          </a:r>
        </a:p>
      </dgm:t>
    </dgm:pt>
    <dgm:pt modelId="{F7A6DDBD-60CE-4935-8147-3189555CD524}" type="parTrans" cxnId="{55C1AAC5-DB46-499A-ACCD-728576CDEA31}">
      <dgm:prSet/>
      <dgm:spPr/>
      <dgm:t>
        <a:bodyPr/>
        <a:lstStyle/>
        <a:p>
          <a:endParaRPr lang="en-US"/>
        </a:p>
      </dgm:t>
    </dgm:pt>
    <dgm:pt modelId="{CB23F1FA-AAB3-40E0-9785-DFFC4C2F1DA0}" type="sibTrans" cxnId="{55C1AAC5-DB46-499A-ACCD-728576CDEA31}">
      <dgm:prSet/>
      <dgm:spPr/>
      <dgm:t>
        <a:bodyPr/>
        <a:lstStyle/>
        <a:p>
          <a:endParaRPr lang="en-US"/>
        </a:p>
      </dgm:t>
    </dgm:pt>
    <dgm:pt modelId="{27A9F2EA-34D9-48A9-840A-7220E761D88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Expansion of tinplate industry and development Swansea Valley.</a:t>
          </a:r>
        </a:p>
      </dgm:t>
    </dgm:pt>
    <dgm:pt modelId="{39EE7C92-52EF-406C-8718-7DA5263D6005}" type="parTrans" cxnId="{B9D9208F-EA8C-465D-9572-5FC3C4B57127}">
      <dgm:prSet/>
      <dgm:spPr/>
      <dgm:t>
        <a:bodyPr/>
        <a:lstStyle/>
        <a:p>
          <a:endParaRPr lang="en-US"/>
        </a:p>
      </dgm:t>
    </dgm:pt>
    <dgm:pt modelId="{A8130B84-5692-4281-A72F-96930EC7BB96}" type="sibTrans" cxnId="{B9D9208F-EA8C-465D-9572-5FC3C4B57127}">
      <dgm:prSet/>
      <dgm:spPr/>
      <dgm:t>
        <a:bodyPr/>
        <a:lstStyle/>
        <a:p>
          <a:endParaRPr lang="en-US"/>
        </a:p>
      </dgm:t>
    </dgm:pt>
    <dgm:pt modelId="{973C9754-7C4A-412A-916E-A6D21E3F2BA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Adoption of reverse-flowing condenser enhanced copper extraction efficiency.</a:t>
          </a:r>
        </a:p>
      </dgm:t>
    </dgm:pt>
    <dgm:pt modelId="{DF177F8C-07EA-459C-A7EB-415FEF4F483A}" type="parTrans" cxnId="{204F83BA-39BF-4E6D-90D7-E9122B2414AC}">
      <dgm:prSet/>
      <dgm:spPr/>
      <dgm:t>
        <a:bodyPr/>
        <a:lstStyle/>
        <a:p>
          <a:endParaRPr lang="en-US"/>
        </a:p>
      </dgm:t>
    </dgm:pt>
    <dgm:pt modelId="{7F2275AE-3399-4852-B03C-771AC4A6D024}" type="sibTrans" cxnId="{204F83BA-39BF-4E6D-90D7-E9122B2414AC}">
      <dgm:prSet/>
      <dgm:spPr/>
      <dgm:t>
        <a:bodyPr/>
        <a:lstStyle/>
        <a:p>
          <a:endParaRPr lang="en-US"/>
        </a:p>
      </dgm:t>
    </dgm:pt>
    <dgm:pt modelId="{FB842E17-2442-437D-9E8B-C4D779832EC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Continued industrial dominance and economic diversification.</a:t>
          </a:r>
        </a:p>
      </dgm:t>
    </dgm:pt>
    <dgm:pt modelId="{91242EF8-719C-4256-826C-8B00CDAA8E84}" type="parTrans" cxnId="{6837C059-71F4-41CC-AC86-24AB44C393B9}">
      <dgm:prSet/>
      <dgm:spPr/>
      <dgm:t>
        <a:bodyPr/>
        <a:lstStyle/>
        <a:p>
          <a:endParaRPr lang="en-US"/>
        </a:p>
      </dgm:t>
    </dgm:pt>
    <dgm:pt modelId="{6271EF27-0408-446F-B1BD-66936E1D8162}" type="sibTrans" cxnId="{6837C059-71F4-41CC-AC86-24AB44C393B9}">
      <dgm:prSet/>
      <dgm:spPr/>
      <dgm:t>
        <a:bodyPr/>
        <a:lstStyle/>
        <a:p>
          <a:endParaRPr lang="en-US"/>
        </a:p>
      </dgm:t>
    </dgm:pt>
    <dgm:pt modelId="{6FD9E04C-7DD0-40B8-8CB5-1584B6AA21C5}" type="pres">
      <dgm:prSet presAssocID="{5FA5E1B6-A3A4-4717-B5C8-0421CA501035}" presName="root" presStyleCnt="0">
        <dgm:presLayoutVars>
          <dgm:dir/>
          <dgm:resizeHandles val="exact"/>
        </dgm:presLayoutVars>
      </dgm:prSet>
      <dgm:spPr/>
    </dgm:pt>
    <dgm:pt modelId="{F91CBCB6-466C-4EA0-B462-43C1ACB8007B}" type="pres">
      <dgm:prSet presAssocID="{3A48A5B5-2A25-4199-A4A2-7D9929C38EAE}" presName="compNode" presStyleCnt="0"/>
      <dgm:spPr/>
    </dgm:pt>
    <dgm:pt modelId="{2637428C-D2EC-420F-9A6C-CFD40F58D0C3}" type="pres">
      <dgm:prSet presAssocID="{3A48A5B5-2A25-4199-A4A2-7D9929C38EAE}" presName="bgRect" presStyleLbl="bgShp" presStyleIdx="0" presStyleCnt="7" custLinFactNeighborX="3141" custLinFactNeighborY="9307"/>
      <dgm:spPr/>
    </dgm:pt>
    <dgm:pt modelId="{CDBB525B-E2A8-4151-82A1-7AA97B87C2AD}" type="pres">
      <dgm:prSet presAssocID="{3A48A5B5-2A25-4199-A4A2-7D9929C38EA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79B562E7-2CC5-49A9-B2A5-D04E0804E1C1}" type="pres">
      <dgm:prSet presAssocID="{3A48A5B5-2A25-4199-A4A2-7D9929C38EAE}" presName="spaceRect" presStyleCnt="0"/>
      <dgm:spPr/>
    </dgm:pt>
    <dgm:pt modelId="{FEECDA08-207F-4F6F-812E-521E20181B8C}" type="pres">
      <dgm:prSet presAssocID="{3A48A5B5-2A25-4199-A4A2-7D9929C38EAE}" presName="parTx" presStyleLbl="revTx" presStyleIdx="0" presStyleCnt="7">
        <dgm:presLayoutVars>
          <dgm:chMax val="0"/>
          <dgm:chPref val="0"/>
        </dgm:presLayoutVars>
      </dgm:prSet>
      <dgm:spPr/>
    </dgm:pt>
    <dgm:pt modelId="{34C5056F-B473-4B26-B136-3AAE76665740}" type="pres">
      <dgm:prSet presAssocID="{623CD334-6914-49B7-AD44-DB576ACD97E9}" presName="sibTrans" presStyleCnt="0"/>
      <dgm:spPr/>
    </dgm:pt>
    <dgm:pt modelId="{697E97E7-9AC3-4D3E-9828-75A6AE3DC7A3}" type="pres">
      <dgm:prSet presAssocID="{2B1D90FB-71C8-4A97-B54C-DB49BA8E3902}" presName="compNode" presStyleCnt="0"/>
      <dgm:spPr/>
    </dgm:pt>
    <dgm:pt modelId="{127B3164-5905-4CCB-9BEA-87581A08A4A1}" type="pres">
      <dgm:prSet presAssocID="{2B1D90FB-71C8-4A97-B54C-DB49BA8E3902}" presName="bgRect" presStyleLbl="bgShp" presStyleIdx="1" presStyleCnt="7"/>
      <dgm:spPr/>
    </dgm:pt>
    <dgm:pt modelId="{56013940-3B93-49EB-82B7-809DA9E23793}" type="pres">
      <dgm:prSet presAssocID="{2B1D90FB-71C8-4A97-B54C-DB49BA8E3902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080051F9-BA3C-461C-81EB-02A1B3164A67}" type="pres">
      <dgm:prSet presAssocID="{2B1D90FB-71C8-4A97-B54C-DB49BA8E3902}" presName="spaceRect" presStyleCnt="0"/>
      <dgm:spPr/>
    </dgm:pt>
    <dgm:pt modelId="{2F75B8F0-A20D-48A8-8CE2-6E6E97810821}" type="pres">
      <dgm:prSet presAssocID="{2B1D90FB-71C8-4A97-B54C-DB49BA8E3902}" presName="parTx" presStyleLbl="revTx" presStyleIdx="1" presStyleCnt="7">
        <dgm:presLayoutVars>
          <dgm:chMax val="0"/>
          <dgm:chPref val="0"/>
        </dgm:presLayoutVars>
      </dgm:prSet>
      <dgm:spPr/>
    </dgm:pt>
    <dgm:pt modelId="{00D2C0A3-717D-47F1-8964-C49822F9D9F1}" type="pres">
      <dgm:prSet presAssocID="{A0A33666-B3F5-4DDF-BD20-8DF5B0F8003F}" presName="sibTrans" presStyleCnt="0"/>
      <dgm:spPr/>
    </dgm:pt>
    <dgm:pt modelId="{B0821680-8398-4975-8D9E-61207D7E986A}" type="pres">
      <dgm:prSet presAssocID="{1D7D6DD1-8050-4AC0-AB35-F0351F38E478}" presName="compNode" presStyleCnt="0"/>
      <dgm:spPr/>
    </dgm:pt>
    <dgm:pt modelId="{09586588-9A74-432E-810A-1B22B5D99B19}" type="pres">
      <dgm:prSet presAssocID="{1D7D6DD1-8050-4AC0-AB35-F0351F38E478}" presName="bgRect" presStyleLbl="bgShp" presStyleIdx="2" presStyleCnt="7"/>
      <dgm:spPr/>
    </dgm:pt>
    <dgm:pt modelId="{4A11993F-A11E-43CB-B8F4-03A1F67A0101}" type="pres">
      <dgm:prSet presAssocID="{1D7D6DD1-8050-4AC0-AB35-F0351F38E478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D388CBEF-75F6-4605-85F9-A99FA40161F3}" type="pres">
      <dgm:prSet presAssocID="{1D7D6DD1-8050-4AC0-AB35-F0351F38E478}" presName="spaceRect" presStyleCnt="0"/>
      <dgm:spPr/>
    </dgm:pt>
    <dgm:pt modelId="{D63299B3-01B0-4131-8D41-E715C542723A}" type="pres">
      <dgm:prSet presAssocID="{1D7D6DD1-8050-4AC0-AB35-F0351F38E478}" presName="parTx" presStyleLbl="revTx" presStyleIdx="2" presStyleCnt="7">
        <dgm:presLayoutVars>
          <dgm:chMax val="0"/>
          <dgm:chPref val="0"/>
        </dgm:presLayoutVars>
      </dgm:prSet>
      <dgm:spPr/>
    </dgm:pt>
    <dgm:pt modelId="{6BEA734B-F125-4A1C-91CD-E9B09591C555}" type="pres">
      <dgm:prSet presAssocID="{65A34B0A-2F73-44B4-9ED9-9B55D79BCD6B}" presName="sibTrans" presStyleCnt="0"/>
      <dgm:spPr/>
    </dgm:pt>
    <dgm:pt modelId="{6F043C61-6571-4D1C-B45F-17650F20F859}" type="pres">
      <dgm:prSet presAssocID="{B7D4AFE7-3CE0-4381-8DD6-5D8BC4F7EA74}" presName="compNode" presStyleCnt="0"/>
      <dgm:spPr/>
    </dgm:pt>
    <dgm:pt modelId="{2C5FA8AB-77F6-40EE-BECB-1C2D54962C4E}" type="pres">
      <dgm:prSet presAssocID="{B7D4AFE7-3CE0-4381-8DD6-5D8BC4F7EA74}" presName="bgRect" presStyleLbl="bgShp" presStyleIdx="3" presStyleCnt="7"/>
      <dgm:spPr/>
    </dgm:pt>
    <dgm:pt modelId="{6021B0C5-324E-4B2B-A388-C0F90E7B7136}" type="pres">
      <dgm:prSet presAssocID="{B7D4AFE7-3CE0-4381-8DD6-5D8BC4F7EA7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9FA27EB5-2B1B-4E55-BD4D-966094E16A8A}" type="pres">
      <dgm:prSet presAssocID="{B7D4AFE7-3CE0-4381-8DD6-5D8BC4F7EA74}" presName="spaceRect" presStyleCnt="0"/>
      <dgm:spPr/>
    </dgm:pt>
    <dgm:pt modelId="{418C9753-B3E9-4AD6-B1F9-CBC75E5FD4BF}" type="pres">
      <dgm:prSet presAssocID="{B7D4AFE7-3CE0-4381-8DD6-5D8BC4F7EA74}" presName="parTx" presStyleLbl="revTx" presStyleIdx="3" presStyleCnt="7">
        <dgm:presLayoutVars>
          <dgm:chMax val="0"/>
          <dgm:chPref val="0"/>
        </dgm:presLayoutVars>
      </dgm:prSet>
      <dgm:spPr/>
    </dgm:pt>
    <dgm:pt modelId="{F0B8EAD6-92DD-461E-995C-3754FB596AFD}" type="pres">
      <dgm:prSet presAssocID="{CB23F1FA-AAB3-40E0-9785-DFFC4C2F1DA0}" presName="sibTrans" presStyleCnt="0"/>
      <dgm:spPr/>
    </dgm:pt>
    <dgm:pt modelId="{DC969A2F-EFD6-4DAA-92BB-EEB0D066498A}" type="pres">
      <dgm:prSet presAssocID="{27A9F2EA-34D9-48A9-840A-7220E761D880}" presName="compNode" presStyleCnt="0"/>
      <dgm:spPr/>
    </dgm:pt>
    <dgm:pt modelId="{06214C0E-F9E6-41C9-B13E-06F709C775B5}" type="pres">
      <dgm:prSet presAssocID="{27A9F2EA-34D9-48A9-840A-7220E761D880}" presName="bgRect" presStyleLbl="bgShp" presStyleIdx="4" presStyleCnt="7" custLinFactNeighborX="1063" custLinFactNeighborY="2563"/>
      <dgm:spPr/>
    </dgm:pt>
    <dgm:pt modelId="{AA2E8EA3-3E09-4B7B-8528-55FCB9BDF3EB}" type="pres">
      <dgm:prSet presAssocID="{27A9F2EA-34D9-48A9-840A-7220E761D88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875BA990-C3AC-4677-B6CE-FE843DC43742}" type="pres">
      <dgm:prSet presAssocID="{27A9F2EA-34D9-48A9-840A-7220E761D880}" presName="spaceRect" presStyleCnt="0"/>
      <dgm:spPr/>
    </dgm:pt>
    <dgm:pt modelId="{D6009DFE-6AE5-442F-ACF7-8C2CFB0A5BC2}" type="pres">
      <dgm:prSet presAssocID="{27A9F2EA-34D9-48A9-840A-7220E761D880}" presName="parTx" presStyleLbl="revTx" presStyleIdx="4" presStyleCnt="7">
        <dgm:presLayoutVars>
          <dgm:chMax val="0"/>
          <dgm:chPref val="0"/>
        </dgm:presLayoutVars>
      </dgm:prSet>
      <dgm:spPr/>
    </dgm:pt>
    <dgm:pt modelId="{E2BE3519-8A5D-4301-9E98-62B3D3E67D5F}" type="pres">
      <dgm:prSet presAssocID="{A8130B84-5692-4281-A72F-96930EC7BB96}" presName="sibTrans" presStyleCnt="0"/>
      <dgm:spPr/>
    </dgm:pt>
    <dgm:pt modelId="{B44A8770-E7B7-4AC2-AF41-60B0A1D443B8}" type="pres">
      <dgm:prSet presAssocID="{973C9754-7C4A-412A-916E-A6D21E3F2BAA}" presName="compNode" presStyleCnt="0"/>
      <dgm:spPr/>
    </dgm:pt>
    <dgm:pt modelId="{AD0F7EAC-294B-440F-9184-D2DBC552B1E8}" type="pres">
      <dgm:prSet presAssocID="{973C9754-7C4A-412A-916E-A6D21E3F2BAA}" presName="bgRect" presStyleLbl="bgShp" presStyleIdx="5" presStyleCnt="7"/>
      <dgm:spPr/>
    </dgm:pt>
    <dgm:pt modelId="{00595DB9-E351-4955-BB2A-79CC617C38E7}" type="pres">
      <dgm:prSet presAssocID="{973C9754-7C4A-412A-916E-A6D21E3F2BAA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dge scene"/>
        </a:ext>
      </dgm:extLst>
    </dgm:pt>
    <dgm:pt modelId="{2E3AABBE-1950-4C6C-ACC8-655055A49F8D}" type="pres">
      <dgm:prSet presAssocID="{973C9754-7C4A-412A-916E-A6D21E3F2BAA}" presName="spaceRect" presStyleCnt="0"/>
      <dgm:spPr/>
    </dgm:pt>
    <dgm:pt modelId="{E381E6AD-FB58-47EE-AB2F-2837219E55F6}" type="pres">
      <dgm:prSet presAssocID="{973C9754-7C4A-412A-916E-A6D21E3F2BAA}" presName="parTx" presStyleLbl="revTx" presStyleIdx="5" presStyleCnt="7">
        <dgm:presLayoutVars>
          <dgm:chMax val="0"/>
          <dgm:chPref val="0"/>
        </dgm:presLayoutVars>
      </dgm:prSet>
      <dgm:spPr/>
    </dgm:pt>
    <dgm:pt modelId="{6CFB516C-B26F-4802-9CD3-F21CCB469335}" type="pres">
      <dgm:prSet presAssocID="{7F2275AE-3399-4852-B03C-771AC4A6D024}" presName="sibTrans" presStyleCnt="0"/>
      <dgm:spPr/>
    </dgm:pt>
    <dgm:pt modelId="{62C0C7C6-DEB2-45AD-9AFE-63875A2351EE}" type="pres">
      <dgm:prSet presAssocID="{FB842E17-2442-437D-9E8B-C4D779832EC2}" presName="compNode" presStyleCnt="0"/>
      <dgm:spPr/>
    </dgm:pt>
    <dgm:pt modelId="{E85D5B4B-72B8-4C1D-B328-2B2F068220A6}" type="pres">
      <dgm:prSet presAssocID="{FB842E17-2442-437D-9E8B-C4D779832EC2}" presName="bgRect" presStyleLbl="bgShp" presStyleIdx="6" presStyleCnt="7"/>
      <dgm:spPr/>
    </dgm:pt>
    <dgm:pt modelId="{3AF09241-D3EE-42D9-BF61-B806E0203675}" type="pres">
      <dgm:prSet presAssocID="{FB842E17-2442-437D-9E8B-C4D779832EC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94C76BB-4B2E-4EC9-9C7C-D47620AB7497}" type="pres">
      <dgm:prSet presAssocID="{FB842E17-2442-437D-9E8B-C4D779832EC2}" presName="spaceRect" presStyleCnt="0"/>
      <dgm:spPr/>
    </dgm:pt>
    <dgm:pt modelId="{1809DDCF-32B1-4B04-A3ED-FC233C1251BD}" type="pres">
      <dgm:prSet presAssocID="{FB842E17-2442-437D-9E8B-C4D779832EC2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4734B009-7460-4736-8335-67CBEDC3C868}" type="presOf" srcId="{973C9754-7C4A-412A-916E-A6D21E3F2BAA}" destId="{E381E6AD-FB58-47EE-AB2F-2837219E55F6}" srcOrd="0" destOrd="0" presId="urn:microsoft.com/office/officeart/2018/2/layout/IconVerticalSolidList"/>
    <dgm:cxn modelId="{4167E90C-5629-48F9-A1D2-64534ED79465}" srcId="{5FA5E1B6-A3A4-4717-B5C8-0421CA501035}" destId="{1D7D6DD1-8050-4AC0-AB35-F0351F38E478}" srcOrd="2" destOrd="0" parTransId="{EE0CD75A-CFA2-4574-B7E5-BAB2D46E0D6A}" sibTransId="{65A34B0A-2F73-44B4-9ED9-9B55D79BCD6B}"/>
    <dgm:cxn modelId="{239B5033-8704-4908-9D6B-E045987A5E25}" type="presOf" srcId="{2B1D90FB-71C8-4A97-B54C-DB49BA8E3902}" destId="{2F75B8F0-A20D-48A8-8CE2-6E6E97810821}" srcOrd="0" destOrd="0" presId="urn:microsoft.com/office/officeart/2018/2/layout/IconVerticalSolidList"/>
    <dgm:cxn modelId="{B43FE549-1344-42F8-B8B9-294E2E676767}" type="presOf" srcId="{1D7D6DD1-8050-4AC0-AB35-F0351F38E478}" destId="{D63299B3-01B0-4131-8D41-E715C542723A}" srcOrd="0" destOrd="0" presId="urn:microsoft.com/office/officeart/2018/2/layout/IconVerticalSolidList"/>
    <dgm:cxn modelId="{B9A17772-8939-4107-9BF1-9712A53670B5}" srcId="{5FA5E1B6-A3A4-4717-B5C8-0421CA501035}" destId="{3A48A5B5-2A25-4199-A4A2-7D9929C38EAE}" srcOrd="0" destOrd="0" parTransId="{F2D31A3E-AEA0-4179-80F4-A5FD51CC1890}" sibTransId="{623CD334-6914-49B7-AD44-DB576ACD97E9}"/>
    <dgm:cxn modelId="{8A10EC74-6EA9-4D33-AC12-5948729F8772}" type="presOf" srcId="{FB842E17-2442-437D-9E8B-C4D779832EC2}" destId="{1809DDCF-32B1-4B04-A3ED-FC233C1251BD}" srcOrd="0" destOrd="0" presId="urn:microsoft.com/office/officeart/2018/2/layout/IconVerticalSolidList"/>
    <dgm:cxn modelId="{37A10556-6462-458C-A33A-0B5B241DCD64}" type="presOf" srcId="{5FA5E1B6-A3A4-4717-B5C8-0421CA501035}" destId="{6FD9E04C-7DD0-40B8-8CB5-1584B6AA21C5}" srcOrd="0" destOrd="0" presId="urn:microsoft.com/office/officeart/2018/2/layout/IconVerticalSolidList"/>
    <dgm:cxn modelId="{6837C059-71F4-41CC-AC86-24AB44C393B9}" srcId="{5FA5E1B6-A3A4-4717-B5C8-0421CA501035}" destId="{FB842E17-2442-437D-9E8B-C4D779832EC2}" srcOrd="6" destOrd="0" parTransId="{91242EF8-719C-4256-826C-8B00CDAA8E84}" sibTransId="{6271EF27-0408-446F-B1BD-66936E1D8162}"/>
    <dgm:cxn modelId="{B9D9208F-EA8C-465D-9572-5FC3C4B57127}" srcId="{5FA5E1B6-A3A4-4717-B5C8-0421CA501035}" destId="{27A9F2EA-34D9-48A9-840A-7220E761D880}" srcOrd="4" destOrd="0" parTransId="{39EE7C92-52EF-406C-8718-7DA5263D6005}" sibTransId="{A8130B84-5692-4281-A72F-96930EC7BB96}"/>
    <dgm:cxn modelId="{204F83BA-39BF-4E6D-90D7-E9122B2414AC}" srcId="{5FA5E1B6-A3A4-4717-B5C8-0421CA501035}" destId="{973C9754-7C4A-412A-916E-A6D21E3F2BAA}" srcOrd="5" destOrd="0" parTransId="{DF177F8C-07EA-459C-A7EB-415FEF4F483A}" sibTransId="{7F2275AE-3399-4852-B03C-771AC4A6D024}"/>
    <dgm:cxn modelId="{9BA131BC-AA92-42D5-934B-DA49C9783842}" type="presOf" srcId="{B7D4AFE7-3CE0-4381-8DD6-5D8BC4F7EA74}" destId="{418C9753-B3E9-4AD6-B1F9-CBC75E5FD4BF}" srcOrd="0" destOrd="0" presId="urn:microsoft.com/office/officeart/2018/2/layout/IconVerticalSolidList"/>
    <dgm:cxn modelId="{C2B0A9BF-4D38-4DE9-A75B-F5B5FEF30D42}" srcId="{5FA5E1B6-A3A4-4717-B5C8-0421CA501035}" destId="{2B1D90FB-71C8-4A97-B54C-DB49BA8E3902}" srcOrd="1" destOrd="0" parTransId="{8FED9AF5-25FC-4F4D-855D-D09314009412}" sibTransId="{A0A33666-B3F5-4DDF-BD20-8DF5B0F8003F}"/>
    <dgm:cxn modelId="{55C1AAC5-DB46-499A-ACCD-728576CDEA31}" srcId="{5FA5E1B6-A3A4-4717-B5C8-0421CA501035}" destId="{B7D4AFE7-3CE0-4381-8DD6-5D8BC4F7EA74}" srcOrd="3" destOrd="0" parTransId="{F7A6DDBD-60CE-4935-8147-3189555CD524}" sibTransId="{CB23F1FA-AAB3-40E0-9785-DFFC4C2F1DA0}"/>
    <dgm:cxn modelId="{D90320CC-6043-47A5-A20B-1D8E884FBF57}" type="presOf" srcId="{27A9F2EA-34D9-48A9-840A-7220E761D880}" destId="{D6009DFE-6AE5-442F-ACF7-8C2CFB0A5BC2}" srcOrd="0" destOrd="0" presId="urn:microsoft.com/office/officeart/2018/2/layout/IconVerticalSolidList"/>
    <dgm:cxn modelId="{008446EA-06AB-4F15-9E50-F646DCFB35B8}" type="presOf" srcId="{3A48A5B5-2A25-4199-A4A2-7D9929C38EAE}" destId="{FEECDA08-207F-4F6F-812E-521E20181B8C}" srcOrd="0" destOrd="0" presId="urn:microsoft.com/office/officeart/2018/2/layout/IconVerticalSolidList"/>
    <dgm:cxn modelId="{62825D5E-06B0-4CC4-91FC-8622B1FE4F43}" type="presParOf" srcId="{6FD9E04C-7DD0-40B8-8CB5-1584B6AA21C5}" destId="{F91CBCB6-466C-4EA0-B462-43C1ACB8007B}" srcOrd="0" destOrd="0" presId="urn:microsoft.com/office/officeart/2018/2/layout/IconVerticalSolidList"/>
    <dgm:cxn modelId="{37350ADC-44EA-4D91-A5E2-0732132E585E}" type="presParOf" srcId="{F91CBCB6-466C-4EA0-B462-43C1ACB8007B}" destId="{2637428C-D2EC-420F-9A6C-CFD40F58D0C3}" srcOrd="0" destOrd="0" presId="urn:microsoft.com/office/officeart/2018/2/layout/IconVerticalSolidList"/>
    <dgm:cxn modelId="{6939D59D-0557-4C9C-8844-E47D89B38E66}" type="presParOf" srcId="{F91CBCB6-466C-4EA0-B462-43C1ACB8007B}" destId="{CDBB525B-E2A8-4151-82A1-7AA97B87C2AD}" srcOrd="1" destOrd="0" presId="urn:microsoft.com/office/officeart/2018/2/layout/IconVerticalSolidList"/>
    <dgm:cxn modelId="{BF4CD831-0841-4B2E-A7A5-D3B713D3A4DA}" type="presParOf" srcId="{F91CBCB6-466C-4EA0-B462-43C1ACB8007B}" destId="{79B562E7-2CC5-49A9-B2A5-D04E0804E1C1}" srcOrd="2" destOrd="0" presId="urn:microsoft.com/office/officeart/2018/2/layout/IconVerticalSolidList"/>
    <dgm:cxn modelId="{2C2AF55E-B838-4F4C-921B-F5A747E15BF9}" type="presParOf" srcId="{F91CBCB6-466C-4EA0-B462-43C1ACB8007B}" destId="{FEECDA08-207F-4F6F-812E-521E20181B8C}" srcOrd="3" destOrd="0" presId="urn:microsoft.com/office/officeart/2018/2/layout/IconVerticalSolidList"/>
    <dgm:cxn modelId="{A7B921B6-2DB3-4D20-9730-C24D62600402}" type="presParOf" srcId="{6FD9E04C-7DD0-40B8-8CB5-1584B6AA21C5}" destId="{34C5056F-B473-4B26-B136-3AAE76665740}" srcOrd="1" destOrd="0" presId="urn:microsoft.com/office/officeart/2018/2/layout/IconVerticalSolidList"/>
    <dgm:cxn modelId="{5376817E-B03B-4BB4-BFA6-6DFD3F62FB82}" type="presParOf" srcId="{6FD9E04C-7DD0-40B8-8CB5-1584B6AA21C5}" destId="{697E97E7-9AC3-4D3E-9828-75A6AE3DC7A3}" srcOrd="2" destOrd="0" presId="urn:microsoft.com/office/officeart/2018/2/layout/IconVerticalSolidList"/>
    <dgm:cxn modelId="{2F6A8630-6C1F-4D31-8112-F36A975EA862}" type="presParOf" srcId="{697E97E7-9AC3-4D3E-9828-75A6AE3DC7A3}" destId="{127B3164-5905-4CCB-9BEA-87581A08A4A1}" srcOrd="0" destOrd="0" presId="urn:microsoft.com/office/officeart/2018/2/layout/IconVerticalSolidList"/>
    <dgm:cxn modelId="{84D94EF7-DA4B-434B-902A-BD8D0D74E1C2}" type="presParOf" srcId="{697E97E7-9AC3-4D3E-9828-75A6AE3DC7A3}" destId="{56013940-3B93-49EB-82B7-809DA9E23793}" srcOrd="1" destOrd="0" presId="urn:microsoft.com/office/officeart/2018/2/layout/IconVerticalSolidList"/>
    <dgm:cxn modelId="{C86A2444-26A0-4984-8EAD-C8D54B19489F}" type="presParOf" srcId="{697E97E7-9AC3-4D3E-9828-75A6AE3DC7A3}" destId="{080051F9-BA3C-461C-81EB-02A1B3164A67}" srcOrd="2" destOrd="0" presId="urn:microsoft.com/office/officeart/2018/2/layout/IconVerticalSolidList"/>
    <dgm:cxn modelId="{C1D9A75A-E3D0-4F49-A798-4E3D0F9719D8}" type="presParOf" srcId="{697E97E7-9AC3-4D3E-9828-75A6AE3DC7A3}" destId="{2F75B8F0-A20D-48A8-8CE2-6E6E97810821}" srcOrd="3" destOrd="0" presId="urn:microsoft.com/office/officeart/2018/2/layout/IconVerticalSolidList"/>
    <dgm:cxn modelId="{4C7BBE78-ED7B-476D-AAA9-0F61BA6A0A98}" type="presParOf" srcId="{6FD9E04C-7DD0-40B8-8CB5-1584B6AA21C5}" destId="{00D2C0A3-717D-47F1-8964-C49822F9D9F1}" srcOrd="3" destOrd="0" presId="urn:microsoft.com/office/officeart/2018/2/layout/IconVerticalSolidList"/>
    <dgm:cxn modelId="{298FC912-AFC2-44DA-90E4-F911B0AC7B05}" type="presParOf" srcId="{6FD9E04C-7DD0-40B8-8CB5-1584B6AA21C5}" destId="{B0821680-8398-4975-8D9E-61207D7E986A}" srcOrd="4" destOrd="0" presId="urn:microsoft.com/office/officeart/2018/2/layout/IconVerticalSolidList"/>
    <dgm:cxn modelId="{828B37D5-EDD8-4440-8E58-6A40AD668A6B}" type="presParOf" srcId="{B0821680-8398-4975-8D9E-61207D7E986A}" destId="{09586588-9A74-432E-810A-1B22B5D99B19}" srcOrd="0" destOrd="0" presId="urn:microsoft.com/office/officeart/2018/2/layout/IconVerticalSolidList"/>
    <dgm:cxn modelId="{D22B9576-6858-43AE-8B02-AFB4FFB720BC}" type="presParOf" srcId="{B0821680-8398-4975-8D9E-61207D7E986A}" destId="{4A11993F-A11E-43CB-B8F4-03A1F67A0101}" srcOrd="1" destOrd="0" presId="urn:microsoft.com/office/officeart/2018/2/layout/IconVerticalSolidList"/>
    <dgm:cxn modelId="{9E8B45F2-20A7-4691-9062-75DF8236EAE3}" type="presParOf" srcId="{B0821680-8398-4975-8D9E-61207D7E986A}" destId="{D388CBEF-75F6-4605-85F9-A99FA40161F3}" srcOrd="2" destOrd="0" presId="urn:microsoft.com/office/officeart/2018/2/layout/IconVerticalSolidList"/>
    <dgm:cxn modelId="{3A178320-7753-4FFF-9F29-AA49FB742B81}" type="presParOf" srcId="{B0821680-8398-4975-8D9E-61207D7E986A}" destId="{D63299B3-01B0-4131-8D41-E715C542723A}" srcOrd="3" destOrd="0" presId="urn:microsoft.com/office/officeart/2018/2/layout/IconVerticalSolidList"/>
    <dgm:cxn modelId="{4EF1153C-A763-43B6-99C4-F289A0C64CC1}" type="presParOf" srcId="{6FD9E04C-7DD0-40B8-8CB5-1584B6AA21C5}" destId="{6BEA734B-F125-4A1C-91CD-E9B09591C555}" srcOrd="5" destOrd="0" presId="urn:microsoft.com/office/officeart/2018/2/layout/IconVerticalSolidList"/>
    <dgm:cxn modelId="{5BD7AFB0-74D2-44A1-9795-0BE39D67CD22}" type="presParOf" srcId="{6FD9E04C-7DD0-40B8-8CB5-1584B6AA21C5}" destId="{6F043C61-6571-4D1C-B45F-17650F20F859}" srcOrd="6" destOrd="0" presId="urn:microsoft.com/office/officeart/2018/2/layout/IconVerticalSolidList"/>
    <dgm:cxn modelId="{10C8F560-50F8-427E-81AF-C0394365AFE2}" type="presParOf" srcId="{6F043C61-6571-4D1C-B45F-17650F20F859}" destId="{2C5FA8AB-77F6-40EE-BECB-1C2D54962C4E}" srcOrd="0" destOrd="0" presId="urn:microsoft.com/office/officeart/2018/2/layout/IconVerticalSolidList"/>
    <dgm:cxn modelId="{7E0A6BDA-1F76-4ABC-8E5C-51583137D2E7}" type="presParOf" srcId="{6F043C61-6571-4D1C-B45F-17650F20F859}" destId="{6021B0C5-324E-4B2B-A388-C0F90E7B7136}" srcOrd="1" destOrd="0" presId="urn:microsoft.com/office/officeart/2018/2/layout/IconVerticalSolidList"/>
    <dgm:cxn modelId="{7BBCBD93-5082-4647-8AA7-D1FA944CA7A1}" type="presParOf" srcId="{6F043C61-6571-4D1C-B45F-17650F20F859}" destId="{9FA27EB5-2B1B-4E55-BD4D-966094E16A8A}" srcOrd="2" destOrd="0" presId="urn:microsoft.com/office/officeart/2018/2/layout/IconVerticalSolidList"/>
    <dgm:cxn modelId="{75642105-3C2E-4AC4-AA34-C62A4582C3CB}" type="presParOf" srcId="{6F043C61-6571-4D1C-B45F-17650F20F859}" destId="{418C9753-B3E9-4AD6-B1F9-CBC75E5FD4BF}" srcOrd="3" destOrd="0" presId="urn:microsoft.com/office/officeart/2018/2/layout/IconVerticalSolidList"/>
    <dgm:cxn modelId="{AF9E8EC9-8549-40A7-95B4-1992CA044B1D}" type="presParOf" srcId="{6FD9E04C-7DD0-40B8-8CB5-1584B6AA21C5}" destId="{F0B8EAD6-92DD-461E-995C-3754FB596AFD}" srcOrd="7" destOrd="0" presId="urn:microsoft.com/office/officeart/2018/2/layout/IconVerticalSolidList"/>
    <dgm:cxn modelId="{2A5C721E-5833-4A53-A398-B6D05D8B078C}" type="presParOf" srcId="{6FD9E04C-7DD0-40B8-8CB5-1584B6AA21C5}" destId="{DC969A2F-EFD6-4DAA-92BB-EEB0D066498A}" srcOrd="8" destOrd="0" presId="urn:microsoft.com/office/officeart/2018/2/layout/IconVerticalSolidList"/>
    <dgm:cxn modelId="{2B483428-A03B-4D64-87D4-00023BC1D8BA}" type="presParOf" srcId="{DC969A2F-EFD6-4DAA-92BB-EEB0D066498A}" destId="{06214C0E-F9E6-41C9-B13E-06F709C775B5}" srcOrd="0" destOrd="0" presId="urn:microsoft.com/office/officeart/2018/2/layout/IconVerticalSolidList"/>
    <dgm:cxn modelId="{E1A0367E-C1A1-4EAC-9FCD-F092560E4BC5}" type="presParOf" srcId="{DC969A2F-EFD6-4DAA-92BB-EEB0D066498A}" destId="{AA2E8EA3-3E09-4B7B-8528-55FCB9BDF3EB}" srcOrd="1" destOrd="0" presId="urn:microsoft.com/office/officeart/2018/2/layout/IconVerticalSolidList"/>
    <dgm:cxn modelId="{58AFEBA4-1B2A-432C-A327-B38FC97B553B}" type="presParOf" srcId="{DC969A2F-EFD6-4DAA-92BB-EEB0D066498A}" destId="{875BA990-C3AC-4677-B6CE-FE843DC43742}" srcOrd="2" destOrd="0" presId="urn:microsoft.com/office/officeart/2018/2/layout/IconVerticalSolidList"/>
    <dgm:cxn modelId="{E30C3AAB-3EB9-4790-B9AB-8DE02D7AEF63}" type="presParOf" srcId="{DC969A2F-EFD6-4DAA-92BB-EEB0D066498A}" destId="{D6009DFE-6AE5-442F-ACF7-8C2CFB0A5BC2}" srcOrd="3" destOrd="0" presId="urn:microsoft.com/office/officeart/2018/2/layout/IconVerticalSolidList"/>
    <dgm:cxn modelId="{797223D7-8545-4662-853F-2539AC586A30}" type="presParOf" srcId="{6FD9E04C-7DD0-40B8-8CB5-1584B6AA21C5}" destId="{E2BE3519-8A5D-4301-9E98-62B3D3E67D5F}" srcOrd="9" destOrd="0" presId="urn:microsoft.com/office/officeart/2018/2/layout/IconVerticalSolidList"/>
    <dgm:cxn modelId="{D0F174B0-6429-4714-BF38-AC68E20424EB}" type="presParOf" srcId="{6FD9E04C-7DD0-40B8-8CB5-1584B6AA21C5}" destId="{B44A8770-E7B7-4AC2-AF41-60B0A1D443B8}" srcOrd="10" destOrd="0" presId="urn:microsoft.com/office/officeart/2018/2/layout/IconVerticalSolidList"/>
    <dgm:cxn modelId="{B14A34AC-C83F-4349-8143-C44F8CA12D25}" type="presParOf" srcId="{B44A8770-E7B7-4AC2-AF41-60B0A1D443B8}" destId="{AD0F7EAC-294B-440F-9184-D2DBC552B1E8}" srcOrd="0" destOrd="0" presId="urn:microsoft.com/office/officeart/2018/2/layout/IconVerticalSolidList"/>
    <dgm:cxn modelId="{E1EF33CB-E4DA-4239-8BCB-0FF66CE5F91D}" type="presParOf" srcId="{B44A8770-E7B7-4AC2-AF41-60B0A1D443B8}" destId="{00595DB9-E351-4955-BB2A-79CC617C38E7}" srcOrd="1" destOrd="0" presId="urn:microsoft.com/office/officeart/2018/2/layout/IconVerticalSolidList"/>
    <dgm:cxn modelId="{00603DFD-0DB8-42A6-B304-B2C76914658F}" type="presParOf" srcId="{B44A8770-E7B7-4AC2-AF41-60B0A1D443B8}" destId="{2E3AABBE-1950-4C6C-ACC8-655055A49F8D}" srcOrd="2" destOrd="0" presId="urn:microsoft.com/office/officeart/2018/2/layout/IconVerticalSolidList"/>
    <dgm:cxn modelId="{776E66D0-F393-4770-A327-B556DC317BE4}" type="presParOf" srcId="{B44A8770-E7B7-4AC2-AF41-60B0A1D443B8}" destId="{E381E6AD-FB58-47EE-AB2F-2837219E55F6}" srcOrd="3" destOrd="0" presId="urn:microsoft.com/office/officeart/2018/2/layout/IconVerticalSolidList"/>
    <dgm:cxn modelId="{F0217C26-F49B-4D64-98EE-05AC4C151FEE}" type="presParOf" srcId="{6FD9E04C-7DD0-40B8-8CB5-1584B6AA21C5}" destId="{6CFB516C-B26F-4802-9CD3-F21CCB469335}" srcOrd="11" destOrd="0" presId="urn:microsoft.com/office/officeart/2018/2/layout/IconVerticalSolidList"/>
    <dgm:cxn modelId="{DF35FE19-0863-47CA-9C40-9E787A07FF6A}" type="presParOf" srcId="{6FD9E04C-7DD0-40B8-8CB5-1584B6AA21C5}" destId="{62C0C7C6-DEB2-45AD-9AFE-63875A2351EE}" srcOrd="12" destOrd="0" presId="urn:microsoft.com/office/officeart/2018/2/layout/IconVerticalSolidList"/>
    <dgm:cxn modelId="{F563838D-9C9F-4604-9C8D-2389C2A374EF}" type="presParOf" srcId="{62C0C7C6-DEB2-45AD-9AFE-63875A2351EE}" destId="{E85D5B4B-72B8-4C1D-B328-2B2F068220A6}" srcOrd="0" destOrd="0" presId="urn:microsoft.com/office/officeart/2018/2/layout/IconVerticalSolidList"/>
    <dgm:cxn modelId="{2408E05A-4320-431A-BA3A-5621A0571F1A}" type="presParOf" srcId="{62C0C7C6-DEB2-45AD-9AFE-63875A2351EE}" destId="{3AF09241-D3EE-42D9-BF61-B806E0203675}" srcOrd="1" destOrd="0" presId="urn:microsoft.com/office/officeart/2018/2/layout/IconVerticalSolidList"/>
    <dgm:cxn modelId="{74015DA9-0264-438A-AD66-11A139DEA24A}" type="presParOf" srcId="{62C0C7C6-DEB2-45AD-9AFE-63875A2351EE}" destId="{B94C76BB-4B2E-4EC9-9C7C-D47620AB7497}" srcOrd="2" destOrd="0" presId="urn:microsoft.com/office/officeart/2018/2/layout/IconVerticalSolidList"/>
    <dgm:cxn modelId="{DA8F997A-3572-4174-B395-AF565DAB2C52}" type="presParOf" srcId="{62C0C7C6-DEB2-45AD-9AFE-63875A2351EE}" destId="{1809DDCF-32B1-4B04-A3ED-FC233C1251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37428C-D2EC-420F-9A6C-CFD40F58D0C3}">
      <dsp:nvSpPr>
        <dsp:cNvPr id="0" name=""/>
        <dsp:cNvSpPr/>
      </dsp:nvSpPr>
      <dsp:spPr>
        <a:xfrm>
          <a:off x="0" y="47648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BB525B-E2A8-4151-82A1-7AA97B87C2AD}">
      <dsp:nvSpPr>
        <dsp:cNvPr id="0" name=""/>
        <dsp:cNvSpPr/>
      </dsp:nvSpPr>
      <dsp:spPr>
        <a:xfrm>
          <a:off x="153671" y="114669"/>
          <a:ext cx="279402" cy="279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ECDA08-207F-4F6F-812E-521E20181B8C}">
      <dsp:nvSpPr>
        <dsp:cNvPr id="0" name=""/>
        <dsp:cNvSpPr/>
      </dsp:nvSpPr>
      <dsp:spPr>
        <a:xfrm>
          <a:off x="586744" y="369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Coal mines and cooper invented by Samuel H and John Guest.</a:t>
          </a:r>
        </a:p>
      </dsp:txBody>
      <dsp:txXfrm>
        <a:off x="586744" y="369"/>
        <a:ext cx="5937778" cy="508003"/>
      </dsp:txXfrm>
    </dsp:sp>
    <dsp:sp modelId="{127B3164-5905-4CCB-9BEA-87581A08A4A1}">
      <dsp:nvSpPr>
        <dsp:cNvPr id="0" name=""/>
        <dsp:cNvSpPr/>
      </dsp:nvSpPr>
      <dsp:spPr>
        <a:xfrm>
          <a:off x="0" y="635373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013940-3B93-49EB-82B7-809DA9E23793}">
      <dsp:nvSpPr>
        <dsp:cNvPr id="0" name=""/>
        <dsp:cNvSpPr/>
      </dsp:nvSpPr>
      <dsp:spPr>
        <a:xfrm>
          <a:off x="153671" y="749674"/>
          <a:ext cx="279402" cy="279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5B8F0-A20D-48A8-8CE2-6E6E97810821}">
      <dsp:nvSpPr>
        <dsp:cNvPr id="0" name=""/>
        <dsp:cNvSpPr/>
      </dsp:nvSpPr>
      <dsp:spPr>
        <a:xfrm>
          <a:off x="586744" y="635373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Reverse-flowing condenser.</a:t>
          </a:r>
        </a:p>
      </dsp:txBody>
      <dsp:txXfrm>
        <a:off x="586744" y="635373"/>
        <a:ext cx="5937778" cy="508003"/>
      </dsp:txXfrm>
    </dsp:sp>
    <dsp:sp modelId="{09586588-9A74-432E-810A-1B22B5D99B19}">
      <dsp:nvSpPr>
        <dsp:cNvPr id="0" name=""/>
        <dsp:cNvSpPr/>
      </dsp:nvSpPr>
      <dsp:spPr>
        <a:xfrm>
          <a:off x="0" y="1270378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11993F-A11E-43CB-B8F4-03A1F67A0101}">
      <dsp:nvSpPr>
        <dsp:cNvPr id="0" name=""/>
        <dsp:cNvSpPr/>
      </dsp:nvSpPr>
      <dsp:spPr>
        <a:xfrm>
          <a:off x="153671" y="1384679"/>
          <a:ext cx="279402" cy="279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3299B3-01B0-4131-8D41-E715C542723A}">
      <dsp:nvSpPr>
        <dsp:cNvPr id="0" name=""/>
        <dsp:cNvSpPr/>
      </dsp:nvSpPr>
      <dsp:spPr>
        <a:xfrm>
          <a:off x="586744" y="1270378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 Hill and Lewis Dillwyn play a key role in economic and social landscape of Swansea.</a:t>
          </a:r>
        </a:p>
      </dsp:txBody>
      <dsp:txXfrm>
        <a:off x="586744" y="1270378"/>
        <a:ext cx="5937778" cy="508003"/>
      </dsp:txXfrm>
    </dsp:sp>
    <dsp:sp modelId="{2C5FA8AB-77F6-40EE-BECB-1C2D54962C4E}">
      <dsp:nvSpPr>
        <dsp:cNvPr id="0" name=""/>
        <dsp:cNvSpPr/>
      </dsp:nvSpPr>
      <dsp:spPr>
        <a:xfrm>
          <a:off x="0" y="1905383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21B0C5-324E-4B2B-A388-C0F90E7B7136}">
      <dsp:nvSpPr>
        <dsp:cNvPr id="0" name=""/>
        <dsp:cNvSpPr/>
      </dsp:nvSpPr>
      <dsp:spPr>
        <a:xfrm>
          <a:off x="153671" y="2019683"/>
          <a:ext cx="279402" cy="279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8C9753-B3E9-4AD6-B1F9-CBC75E5FD4BF}">
      <dsp:nvSpPr>
        <dsp:cNvPr id="0" name=""/>
        <dsp:cNvSpPr/>
      </dsp:nvSpPr>
      <dsp:spPr>
        <a:xfrm>
          <a:off x="586744" y="1905383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Establishment of coal and copper operations at the end of 18</a:t>
          </a:r>
          <a:r>
            <a:rPr lang="en-US" sz="1200" b="1" kern="1200" baseline="30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 century.</a:t>
          </a:r>
        </a:p>
      </dsp:txBody>
      <dsp:txXfrm>
        <a:off x="586744" y="1905383"/>
        <a:ext cx="5937778" cy="508003"/>
      </dsp:txXfrm>
    </dsp:sp>
    <dsp:sp modelId="{06214C0E-F9E6-41C9-B13E-06F709C775B5}">
      <dsp:nvSpPr>
        <dsp:cNvPr id="0" name=""/>
        <dsp:cNvSpPr/>
      </dsp:nvSpPr>
      <dsp:spPr>
        <a:xfrm>
          <a:off x="0" y="2553407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2E8EA3-3E09-4B7B-8528-55FCB9BDF3EB}">
      <dsp:nvSpPr>
        <dsp:cNvPr id="0" name=""/>
        <dsp:cNvSpPr/>
      </dsp:nvSpPr>
      <dsp:spPr>
        <a:xfrm>
          <a:off x="153671" y="2654688"/>
          <a:ext cx="279402" cy="279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009DFE-6AE5-442F-ACF7-8C2CFB0A5BC2}">
      <dsp:nvSpPr>
        <dsp:cNvPr id="0" name=""/>
        <dsp:cNvSpPr/>
      </dsp:nvSpPr>
      <dsp:spPr>
        <a:xfrm>
          <a:off x="586744" y="2540387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Expansion of tinplate industry and development Swansea Valley.</a:t>
          </a:r>
        </a:p>
      </dsp:txBody>
      <dsp:txXfrm>
        <a:off x="586744" y="2540387"/>
        <a:ext cx="5937778" cy="508003"/>
      </dsp:txXfrm>
    </dsp:sp>
    <dsp:sp modelId="{AD0F7EAC-294B-440F-9184-D2DBC552B1E8}">
      <dsp:nvSpPr>
        <dsp:cNvPr id="0" name=""/>
        <dsp:cNvSpPr/>
      </dsp:nvSpPr>
      <dsp:spPr>
        <a:xfrm>
          <a:off x="0" y="3175392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595DB9-E351-4955-BB2A-79CC617C38E7}">
      <dsp:nvSpPr>
        <dsp:cNvPr id="0" name=""/>
        <dsp:cNvSpPr/>
      </dsp:nvSpPr>
      <dsp:spPr>
        <a:xfrm>
          <a:off x="153671" y="3289693"/>
          <a:ext cx="279402" cy="279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81E6AD-FB58-47EE-AB2F-2837219E55F6}">
      <dsp:nvSpPr>
        <dsp:cNvPr id="0" name=""/>
        <dsp:cNvSpPr/>
      </dsp:nvSpPr>
      <dsp:spPr>
        <a:xfrm>
          <a:off x="586744" y="3175392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Adoption of reverse-flowing condenser enhanced copper extraction efficiency.</a:t>
          </a:r>
        </a:p>
      </dsp:txBody>
      <dsp:txXfrm>
        <a:off x="586744" y="3175392"/>
        <a:ext cx="5937778" cy="508003"/>
      </dsp:txXfrm>
    </dsp:sp>
    <dsp:sp modelId="{E85D5B4B-72B8-4C1D-B328-2B2F068220A6}">
      <dsp:nvSpPr>
        <dsp:cNvPr id="0" name=""/>
        <dsp:cNvSpPr/>
      </dsp:nvSpPr>
      <dsp:spPr>
        <a:xfrm>
          <a:off x="0" y="3810397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F09241-D3EE-42D9-BF61-B806E0203675}">
      <dsp:nvSpPr>
        <dsp:cNvPr id="0" name=""/>
        <dsp:cNvSpPr/>
      </dsp:nvSpPr>
      <dsp:spPr>
        <a:xfrm>
          <a:off x="153671" y="3924698"/>
          <a:ext cx="279402" cy="2794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09DDCF-32B1-4B04-A3ED-FC233C1251BD}">
      <dsp:nvSpPr>
        <dsp:cNvPr id="0" name=""/>
        <dsp:cNvSpPr/>
      </dsp:nvSpPr>
      <dsp:spPr>
        <a:xfrm>
          <a:off x="586744" y="3810397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Continued industrial dominance and economic diversification.</a:t>
          </a:r>
        </a:p>
      </dsp:txBody>
      <dsp:txXfrm>
        <a:off x="586744" y="3810397"/>
        <a:ext cx="5937778" cy="508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807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01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813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635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162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698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952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815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529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887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1390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77007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2139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827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1393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30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757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1B6056-5F3D-4910-A38D-81A08DE36D49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1853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image" Target="../media/image1.png"/><Relationship Id="rId9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13" Type="http://schemas.openxmlformats.org/officeDocument/2006/relationships/image" Target="../media/image30.png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12" Type="http://schemas.openxmlformats.org/officeDocument/2006/relationships/image" Target="../media/image29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28.png"/><Relationship Id="rId5" Type="http://schemas.openxmlformats.org/officeDocument/2006/relationships/image" Target="../media/image2.png"/><Relationship Id="rId10" Type="http://schemas.microsoft.com/office/2007/relationships/diagramDrawing" Target="../diagrams/drawing1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1.xml"/><Relationship Id="rId1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ic-uk.com/HistoryUK/HistoryofBritain/Timeline-Industrial-Revolution/" TargetMode="External"/><Relationship Id="rId2" Type="http://schemas.openxmlformats.org/officeDocument/2006/relationships/hyperlink" Target="https://www.marxists.org/archive/marx/works/1845/condition-working-class/ch02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B36BD125-09CC-4C71-913C-1021EF6B4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B97DD23F-A304-455D-88E7-1C271F1502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A84F098A-5B57-4F2C-9348-F6B036CE0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94792B6C-F2D1-4D46-9001-8B848CBDB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34098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0A389-F47D-F2F8-6F93-9CE2927AD3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4494107"/>
            <a:ext cx="8133478" cy="940240"/>
          </a:xfrm>
        </p:spPr>
        <p:txBody>
          <a:bodyPr>
            <a:normAutofit/>
          </a:bodyPr>
          <a:lstStyle/>
          <a:p>
            <a:r>
              <a:rPr lang="en-US" sz="3000" dirty="0">
                <a:solidFill>
                  <a:srgbClr val="FF0000"/>
                </a:solidFill>
                <a:latin typeface="Arial Black" panose="020B0A04020102020204" pitchFamily="34" charset="0"/>
              </a:rPr>
              <a:t>The Industrial Revolution in South Wales and Swansea</a:t>
            </a:r>
            <a:endParaRPr lang="en-GB" sz="30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D6D13-3AFC-D875-A465-812E7B4161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98058" y="6248152"/>
            <a:ext cx="3125601" cy="406566"/>
          </a:xfrm>
        </p:spPr>
        <p:txBody>
          <a:bodyPr>
            <a:normAutofit/>
          </a:bodyPr>
          <a:lstStyle/>
          <a:p>
            <a:r>
              <a:rPr lang="en-US" sz="1800" b="1" dirty="0">
                <a:latin typeface="Arial Black" panose="020B0A04020102020204" pitchFamily="34" charset="0"/>
              </a:rPr>
              <a:t>Loredana Morosan </a:t>
            </a:r>
            <a:endParaRPr lang="en-GB" sz="1800" b="1" dirty="0"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74AE46-6D7A-1B5A-E1D1-3210C1D21F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434" r="15037"/>
          <a:stretch/>
        </p:blipFill>
        <p:spPr>
          <a:xfrm>
            <a:off x="-2" y="-2"/>
            <a:ext cx="2877490" cy="419893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86D2D7C-13B0-1628-F68E-F9D17985AB2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210" r="23431" b="2"/>
          <a:stretch/>
        </p:blipFill>
        <p:spPr>
          <a:xfrm>
            <a:off x="3037359" y="2"/>
            <a:ext cx="2882845" cy="4187535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ADE0A3-D1F9-9291-54F5-BE09AF3CE61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400" r="32195" b="2"/>
          <a:stretch/>
        </p:blipFill>
        <p:spPr>
          <a:xfrm>
            <a:off x="6085242" y="2"/>
            <a:ext cx="2882845" cy="4187535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69474D6-8DB6-9A74-C946-A375E47B39E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6269" r="31671" b="2"/>
          <a:stretch/>
        </p:blipFill>
        <p:spPr>
          <a:xfrm>
            <a:off x="9111715" y="1"/>
            <a:ext cx="3077109" cy="4187534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6DC4019-1D02-4D43-8E92-EC1EB626F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34098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6D34D9C-57DC-428C-92E0-AD2217AFF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93754"/>
            <a:ext cx="89680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9EC4FC8-2DF7-4B48-B774-7ACCBB800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93754"/>
            <a:ext cx="3080285" cy="275942"/>
          </a:xfrm>
          <a:prstGeom prst="rect">
            <a:avLst/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296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00B9EE5-E5A7-4E69-A1F1-5BF0A0E07C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2C334725-6E35-433F-B92D-4E897FA81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DCC960A6-9487-44CE-8D7C-E4B21299D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9079692A-7677-4AFE-8F10-7D0CE6E6D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5408" y="-1"/>
            <a:ext cx="4736592" cy="6858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E028E1-FB08-9B3D-88E5-67335DDB06F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7086" r="-3" b="10931"/>
          <a:stretch/>
        </p:blipFill>
        <p:spPr>
          <a:xfrm>
            <a:off x="7550979" y="1"/>
            <a:ext cx="4645152" cy="2225039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B466075-C91E-407D-BFCB-3B87C1128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FF8696-0279-A8D5-41B1-FA3B7C877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 Black" panose="020B0A04020102020204" pitchFamily="34" charset="0"/>
              </a:rPr>
              <a:t>Swansea and South Wales: Pillars of the Industrial Revolution</a:t>
            </a:r>
            <a:endParaRPr lang="en-GB" sz="2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A6BDBB1-A7C5-42B1-925F-0029F87D4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65287-C9AF-4E21-6CC5-1B5BD5B6B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Transitioned economies from agrarian to industrialized societies (History Discussion, 2020).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Key advancements in technology, manufacturing, and transportation (Historic UK, 2020).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Powered steam engines revolutionizing production capabilities (Evans, 2014).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Essential for operating machinery and expanding railways and maritime trade (Anon, 2020).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Formed ~300 million years ago during the Carboniferous period (Engels, 1998).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Backbone of steam power (Falkus, 1987).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Important for manufacturing and electrical uses.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Swansea's Lower Swansea Valley known as "Copperopolis" (Evans, 2014).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Located on the southwestern coast of Wales along Swansea Bay (Evans, 2014).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F5BF1D-9FE2-1B30-6321-3DCE5DE8F4F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6020" r="4" b="16594"/>
          <a:stretch/>
        </p:blipFill>
        <p:spPr>
          <a:xfrm>
            <a:off x="7555110" y="2322651"/>
            <a:ext cx="4641021" cy="221269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BAE6FE-61FF-9714-DB58-945838CCBFF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38606" r="1" b="13452"/>
          <a:stretch/>
        </p:blipFill>
        <p:spPr>
          <a:xfrm>
            <a:off x="7555110" y="4632960"/>
            <a:ext cx="4641021" cy="2225040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7" name="Slide 1 (2)">
            <a:hlinkClick r:id="" action="ppaction://media"/>
            <a:extLst>
              <a:ext uri="{FF2B5EF4-FFF2-40B4-BE49-F238E27FC236}">
                <a16:creationId xmlns:a16="http://schemas.microsoft.com/office/drawing/2014/main" id="{FBCAEEDC-D5D6-8857-92D8-E728891620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322695" y="590157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06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09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FF508BC2-D0E6-462C-8817-CF53BC4DE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2" name="Rectangle 21">
              <a:extLst>
                <a:ext uri="{FF2B5EF4-FFF2-40B4-BE49-F238E27FC236}">
                  <a16:creationId xmlns:a16="http://schemas.microsoft.com/office/drawing/2014/main" id="{545E99BE-4C07-4385-A20F-E6878FCB4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808CE3CF-ACF3-4369-AC4C-5F9ADE71E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B76622F9-95FA-4AAD-9498-8E3D6C96A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002377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AFC2A1-9D88-7D89-9D62-171EEAB6B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6106978" cy="1080938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 Black" panose="020B0A04020102020204" pitchFamily="34" charset="0"/>
              </a:rPr>
              <a:t>Key Players, Milestones, and Legacy in Swansea’s Industrial History</a:t>
            </a:r>
            <a:endParaRPr lang="en-GB" sz="2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DFD6E812-7831-40CE-93CF-E0EBB8521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040880" cy="202738"/>
          </a:xfrm>
          <a:prstGeom prst="rect">
            <a:avLst/>
          </a:prstGeom>
        </p:spPr>
      </p:pic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806D3252-2E56-9C14-3167-40130596E5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641849"/>
              </p:ext>
            </p:extLst>
          </p:nvPr>
        </p:nvGraphicFramePr>
        <p:xfrm>
          <a:off x="516359" y="2309053"/>
          <a:ext cx="6524523" cy="4318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Picture 3" descr="A building with many windows&#10;&#10;AI-generated content may be incorrect.">
            <a:extLst>
              <a:ext uri="{FF2B5EF4-FFF2-40B4-BE49-F238E27FC236}">
                <a16:creationId xmlns:a16="http://schemas.microsoft.com/office/drawing/2014/main" id="{28165C95-2678-FC80-DADB-21438EC77EC2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22227" r="40009" b="-1"/>
          <a:stretch/>
        </p:blipFill>
        <p:spPr>
          <a:xfrm>
            <a:off x="7245832" y="56756"/>
            <a:ext cx="4773798" cy="3939824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pic>
        <p:nvPicPr>
          <p:cNvPr id="6" name="Picture 5" descr="A person sitting in a chair holding a book&#10;&#10;AI-generated content may be incorrect.">
            <a:extLst>
              <a:ext uri="{FF2B5EF4-FFF2-40B4-BE49-F238E27FC236}">
                <a16:creationId xmlns:a16="http://schemas.microsoft.com/office/drawing/2014/main" id="{3C100DA3-804A-332F-144F-9CD22831CD7D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3254" r="3347" b="5"/>
          <a:stretch/>
        </p:blipFill>
        <p:spPr>
          <a:xfrm>
            <a:off x="7318965" y="4150596"/>
            <a:ext cx="1825035" cy="2597045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pic>
        <p:nvPicPr>
          <p:cNvPr id="5" name="Picture 4" descr="A book cover with a person and dogs&#10;&#10;AI-generated content may be incorrect.">
            <a:extLst>
              <a:ext uri="{FF2B5EF4-FFF2-40B4-BE49-F238E27FC236}">
                <a16:creationId xmlns:a16="http://schemas.microsoft.com/office/drawing/2014/main" id="{32448DB2-F752-7C69-BEDF-53D12399B15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t="28990" r="-1" b="10552"/>
          <a:stretch/>
        </p:blipFill>
        <p:spPr>
          <a:xfrm>
            <a:off x="9144000" y="4150595"/>
            <a:ext cx="2875630" cy="2597045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pic>
        <p:nvPicPr>
          <p:cNvPr id="3" name="Slide 2 (1)">
            <a:hlinkClick r:id="" action="ppaction://media"/>
            <a:extLst>
              <a:ext uri="{FF2B5EF4-FFF2-40B4-BE49-F238E27FC236}">
                <a16:creationId xmlns:a16="http://schemas.microsoft.com/office/drawing/2014/main" id="{62B910F9-225F-8D0D-BC1F-8EE5B1B033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269163" y="58880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17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F1152-480F-4A04-8A3C-C4E9A47D0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 </a:t>
            </a:r>
            <a:endParaRPr lang="en-GB" sz="2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2682A-0C30-26C5-476A-C17507693F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Engels, F. (1998).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Condition of the working class in England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(Original work published 1845).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https://www.marxists.org/archive/marx/works/1845/condition-working-class/ch02.htm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globalization and the Industrial Revolution.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Welsh History Review, 27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85–91.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Falkus, M. (1987).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Britain transformed: An economic and social history 1700–1914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Alden.Historic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UK. (2020). Timeline of the Industrial Revolution. Retrieved January 21, 2020,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https://www.historic-uk.com/HistoryUK/HistoryofBritain/Timeline-Industrial-Revolution/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Hughes, S. (2008). The characteristics of extractive and smelting landscapes of the Industrial Revolution at Swansea and Blaenavon.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Landscape History, 30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21–47.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Hughes, S. (2008). The characteristics of extractive and smelting landscapes of the Industrial Revolution at Swansea and Blaenavon.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Landscape History, 30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21–47.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History Discussion - Discuss Anything About History. (2020).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History of the Industrial Revolution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Stewart, J. (2022).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From Fabian’s Bay to Fabian Way : the development of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Kilvey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, St. Thomas,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Danygraig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, and Port Tennant in Victorian Swansea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Cambria Publishing.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6D74AA-8499-149B-71AB-46EA648D3B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01633" y="692505"/>
            <a:ext cx="1441032" cy="1202383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9623BD-504A-25DF-5E91-073C742790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4517" y="722865"/>
            <a:ext cx="4029665" cy="1141661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5514433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182</TotalTime>
  <Words>452</Words>
  <Application>Microsoft Office PowerPoint</Application>
  <PresentationFormat>Widescreen</PresentationFormat>
  <Paragraphs>29</Paragraphs>
  <Slides>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Arial Black</vt:lpstr>
      <vt:lpstr>Trebuchet MS</vt:lpstr>
      <vt:lpstr>Berlin</vt:lpstr>
      <vt:lpstr>The Industrial Revolution in South Wales and Swansea</vt:lpstr>
      <vt:lpstr>Swansea and South Wales: Pillars of the Industrial Revolution</vt:lpstr>
      <vt:lpstr>Key Players, Milestones, and Legacy in Swansea’s Industrial History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3</cp:revision>
  <dcterms:created xsi:type="dcterms:W3CDTF">2025-01-18T23:18:12Z</dcterms:created>
  <dcterms:modified xsi:type="dcterms:W3CDTF">2025-01-29T16:46:15Z</dcterms:modified>
</cp:coreProperties>
</file>