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3"/>
  </p:notesMasterIdLst>
  <p:sldIdLst>
    <p:sldId id="256" r:id="rId2"/>
    <p:sldId id="405" r:id="rId3"/>
    <p:sldId id="345" r:id="rId4"/>
    <p:sldId id="346" r:id="rId5"/>
    <p:sldId id="366" r:id="rId6"/>
    <p:sldId id="404" r:id="rId7"/>
    <p:sldId id="367" r:id="rId8"/>
    <p:sldId id="347" r:id="rId9"/>
    <p:sldId id="352" r:id="rId10"/>
    <p:sldId id="353" r:id="rId11"/>
    <p:sldId id="354" r:id="rId12"/>
    <p:sldId id="355" r:id="rId13"/>
    <p:sldId id="356" r:id="rId14"/>
    <p:sldId id="402" r:id="rId15"/>
    <p:sldId id="357" r:id="rId16"/>
    <p:sldId id="406" r:id="rId17"/>
    <p:sldId id="408" r:id="rId18"/>
    <p:sldId id="358" r:id="rId19"/>
    <p:sldId id="401" r:id="rId20"/>
    <p:sldId id="360" r:id="rId21"/>
    <p:sldId id="407" r:id="rId22"/>
    <p:sldId id="376" r:id="rId23"/>
    <p:sldId id="987" r:id="rId24"/>
    <p:sldId id="989" r:id="rId25"/>
    <p:sldId id="988" r:id="rId26"/>
    <p:sldId id="362" r:id="rId27"/>
    <p:sldId id="361" r:id="rId28"/>
    <p:sldId id="377" r:id="rId29"/>
    <p:sldId id="403" r:id="rId30"/>
    <p:sldId id="363" r:id="rId31"/>
    <p:sldId id="364" r:id="rId32"/>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FF"/>
    <a:srgbClr val="0000FF"/>
    <a:srgbClr val="00FFFF"/>
    <a:srgbClr val="99CC00"/>
    <a:srgbClr val="FF99CC"/>
    <a:srgbClr val="FF6600"/>
    <a:srgbClr val="C7CAD4"/>
    <a:srgbClr val="CFCAD4"/>
    <a:srgbClr val="FFCC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6FDD15-BE67-4BDA-A4BC-0C7BF8B858BC}" v="211" dt="2024-04-18T22:22:16.1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357" autoAdjust="0"/>
  </p:normalViewPr>
  <p:slideViewPr>
    <p:cSldViewPr snapToGrid="0" showGuides="1">
      <p:cViewPr varScale="1">
        <p:scale>
          <a:sx n="106" d="100"/>
          <a:sy n="106" d="100"/>
        </p:scale>
        <p:origin x="67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B6FDD15-BE67-4BDA-A4BC-0C7BF8B858BC}"/>
    <pc:docChg chg="undo redo custSel addSld delSld modSld sldOrd">
      <pc:chgData name="Ewa Kazimierska" userId="8edb7084-dccb-4d8f-9cfb-38098ea1d667" providerId="ADAL" clId="{2B6FDD15-BE67-4BDA-A4BC-0C7BF8B858BC}" dt="2024-04-18T22:22:28.314" v="1086" actId="47"/>
      <pc:docMkLst>
        <pc:docMk/>
      </pc:docMkLst>
      <pc:sldChg chg="modSp mod">
        <pc:chgData name="Ewa Kazimierska" userId="8edb7084-dccb-4d8f-9cfb-38098ea1d667" providerId="ADAL" clId="{2B6FDD15-BE67-4BDA-A4BC-0C7BF8B858BC}" dt="2024-04-18T20:24:26.964" v="2" actId="20577"/>
        <pc:sldMkLst>
          <pc:docMk/>
          <pc:sldMk cId="0" sldId="256"/>
        </pc:sldMkLst>
        <pc:spChg chg="mod">
          <ac:chgData name="Ewa Kazimierska" userId="8edb7084-dccb-4d8f-9cfb-38098ea1d667" providerId="ADAL" clId="{2B6FDD15-BE67-4BDA-A4BC-0C7BF8B858BC}" dt="2024-04-18T20:24:26.964" v="2" actId="20577"/>
          <ac:spMkLst>
            <pc:docMk/>
            <pc:sldMk cId="0" sldId="256"/>
            <ac:spMk id="2" creationId="{7345B756-E6BC-4DCB-AC11-111AA36E0CAE}"/>
          </ac:spMkLst>
        </pc:spChg>
        <pc:spChg chg="mod">
          <ac:chgData name="Ewa Kazimierska" userId="8edb7084-dccb-4d8f-9cfb-38098ea1d667" providerId="ADAL" clId="{2B6FDD15-BE67-4BDA-A4BC-0C7BF8B858BC}" dt="2024-04-18T20:14:26.774" v="1" actId="20577"/>
          <ac:spMkLst>
            <pc:docMk/>
            <pc:sldMk cId="0" sldId="256"/>
            <ac:spMk id="4" creationId="{432A1DE6-A33E-4A19-8E27-4E63129CEF58}"/>
          </ac:spMkLst>
        </pc:spChg>
      </pc:sldChg>
      <pc:sldChg chg="modSp mod">
        <pc:chgData name="Ewa Kazimierska" userId="8edb7084-dccb-4d8f-9cfb-38098ea1d667" providerId="ADAL" clId="{2B6FDD15-BE67-4BDA-A4BC-0C7BF8B858BC}" dt="2024-04-18T21:03:36.910" v="602" actId="207"/>
        <pc:sldMkLst>
          <pc:docMk/>
          <pc:sldMk cId="1013776004" sldId="347"/>
        </pc:sldMkLst>
        <pc:spChg chg="mod">
          <ac:chgData name="Ewa Kazimierska" userId="8edb7084-dccb-4d8f-9cfb-38098ea1d667" providerId="ADAL" clId="{2B6FDD15-BE67-4BDA-A4BC-0C7BF8B858BC}" dt="2024-04-18T21:03:36.910" v="602" actId="207"/>
          <ac:spMkLst>
            <pc:docMk/>
            <pc:sldMk cId="1013776004" sldId="347"/>
            <ac:spMk id="11" creationId="{B973206E-0A68-476E-8931-ACFD87C36A1A}"/>
          </ac:spMkLst>
        </pc:spChg>
      </pc:sldChg>
      <pc:sldChg chg="addSp modSp mod">
        <pc:chgData name="Ewa Kazimierska" userId="8edb7084-dccb-4d8f-9cfb-38098ea1d667" providerId="ADAL" clId="{2B6FDD15-BE67-4BDA-A4BC-0C7BF8B858BC}" dt="2024-04-18T21:07:29.092" v="624" actId="20577"/>
        <pc:sldMkLst>
          <pc:docMk/>
          <pc:sldMk cId="2924289839" sldId="352"/>
        </pc:sldMkLst>
        <pc:spChg chg="add mod">
          <ac:chgData name="Ewa Kazimierska" userId="8edb7084-dccb-4d8f-9cfb-38098ea1d667" providerId="ADAL" clId="{2B6FDD15-BE67-4BDA-A4BC-0C7BF8B858BC}" dt="2024-04-18T21:07:29.092" v="624" actId="20577"/>
          <ac:spMkLst>
            <pc:docMk/>
            <pc:sldMk cId="2924289839" sldId="352"/>
            <ac:spMk id="11" creationId="{7F9B95CB-5F9A-4639-870D-8686FA1E27A9}"/>
          </ac:spMkLst>
        </pc:spChg>
        <pc:spChg chg="mod">
          <ac:chgData name="Ewa Kazimierska" userId="8edb7084-dccb-4d8f-9cfb-38098ea1d667" providerId="ADAL" clId="{2B6FDD15-BE67-4BDA-A4BC-0C7BF8B858BC}" dt="2024-04-18T21:06:33.416" v="605" actId="1076"/>
          <ac:spMkLst>
            <pc:docMk/>
            <pc:sldMk cId="2924289839" sldId="352"/>
            <ac:spMk id="19" creationId="{B32ABB7E-E789-4244-B033-24F3319ABA1C}"/>
          </ac:spMkLst>
        </pc:spChg>
      </pc:sldChg>
      <pc:sldChg chg="addSp delSp modSp mod">
        <pc:chgData name="Ewa Kazimierska" userId="8edb7084-dccb-4d8f-9cfb-38098ea1d667" providerId="ADAL" clId="{2B6FDD15-BE67-4BDA-A4BC-0C7BF8B858BC}" dt="2024-04-18T21:16:49.987" v="642"/>
        <pc:sldMkLst>
          <pc:docMk/>
          <pc:sldMk cId="4197269772" sldId="353"/>
        </pc:sldMkLst>
        <pc:spChg chg="mod">
          <ac:chgData name="Ewa Kazimierska" userId="8edb7084-dccb-4d8f-9cfb-38098ea1d667" providerId="ADAL" clId="{2B6FDD15-BE67-4BDA-A4BC-0C7BF8B858BC}" dt="2024-04-18T21:15:47.458" v="633" actId="1076"/>
          <ac:spMkLst>
            <pc:docMk/>
            <pc:sldMk cId="4197269772" sldId="353"/>
            <ac:spMk id="2" creationId="{FE8F0C1B-67D2-432D-95D5-32F2BAAEE84D}"/>
          </ac:spMkLst>
        </pc:spChg>
        <pc:spChg chg="mod">
          <ac:chgData name="Ewa Kazimierska" userId="8edb7084-dccb-4d8f-9cfb-38098ea1d667" providerId="ADAL" clId="{2B6FDD15-BE67-4BDA-A4BC-0C7BF8B858BC}" dt="2024-04-18T21:16:31.891" v="640" actId="20577"/>
          <ac:spMkLst>
            <pc:docMk/>
            <pc:sldMk cId="4197269772" sldId="353"/>
            <ac:spMk id="10" creationId="{9AF5EA7F-26B1-4627-AEE0-2314F2103831}"/>
          </ac:spMkLst>
        </pc:spChg>
        <pc:spChg chg="mod">
          <ac:chgData name="Ewa Kazimierska" userId="8edb7084-dccb-4d8f-9cfb-38098ea1d667" providerId="ADAL" clId="{2B6FDD15-BE67-4BDA-A4BC-0C7BF8B858BC}" dt="2024-04-18T21:15:59.508" v="637" actId="1035"/>
          <ac:spMkLst>
            <pc:docMk/>
            <pc:sldMk cId="4197269772" sldId="353"/>
            <ac:spMk id="11" creationId="{3C43D9B8-EAFB-4FC6-998F-7198ADAFDA4D}"/>
          </ac:spMkLst>
        </pc:spChg>
        <pc:spChg chg="mod">
          <ac:chgData name="Ewa Kazimierska" userId="8edb7084-dccb-4d8f-9cfb-38098ea1d667" providerId="ADAL" clId="{2B6FDD15-BE67-4BDA-A4BC-0C7BF8B858BC}" dt="2024-04-18T21:15:21.614" v="631" actId="1076"/>
          <ac:spMkLst>
            <pc:docMk/>
            <pc:sldMk cId="4197269772" sldId="353"/>
            <ac:spMk id="12" creationId="{207E1893-8642-460B-9E99-DE8942994A0C}"/>
          </ac:spMkLst>
        </pc:spChg>
        <pc:spChg chg="mod">
          <ac:chgData name="Ewa Kazimierska" userId="8edb7084-dccb-4d8f-9cfb-38098ea1d667" providerId="ADAL" clId="{2B6FDD15-BE67-4BDA-A4BC-0C7BF8B858BC}" dt="2024-04-18T21:16:28.487" v="639" actId="1076"/>
          <ac:spMkLst>
            <pc:docMk/>
            <pc:sldMk cId="4197269772" sldId="353"/>
            <ac:spMk id="13" creationId="{46C8C9CC-1334-4026-ABA4-732C7E90DE00}"/>
          </ac:spMkLst>
        </pc:spChg>
        <pc:spChg chg="mod">
          <ac:chgData name="Ewa Kazimierska" userId="8edb7084-dccb-4d8f-9cfb-38098ea1d667" providerId="ADAL" clId="{2B6FDD15-BE67-4BDA-A4BC-0C7BF8B858BC}" dt="2024-04-18T21:16:49.987" v="642"/>
          <ac:spMkLst>
            <pc:docMk/>
            <pc:sldMk cId="4197269772" sldId="353"/>
            <ac:spMk id="16" creationId="{14DE3118-83FC-456E-85A2-C93FD62C2575}"/>
          </ac:spMkLst>
        </pc:spChg>
        <pc:picChg chg="add del mod">
          <ac:chgData name="Ewa Kazimierska" userId="8edb7084-dccb-4d8f-9cfb-38098ea1d667" providerId="ADAL" clId="{2B6FDD15-BE67-4BDA-A4BC-0C7BF8B858BC}" dt="2024-04-18T21:13:48.316" v="629" actId="478"/>
          <ac:picMkLst>
            <pc:docMk/>
            <pc:sldMk cId="4197269772" sldId="353"/>
            <ac:picMk id="3" creationId="{79B3B22A-5F85-4BA0-B33C-8F056FDF5D5A}"/>
          </ac:picMkLst>
        </pc:picChg>
      </pc:sldChg>
      <pc:sldChg chg="modSp mod modNotesTx">
        <pc:chgData name="Ewa Kazimierska" userId="8edb7084-dccb-4d8f-9cfb-38098ea1d667" providerId="ADAL" clId="{2B6FDD15-BE67-4BDA-A4BC-0C7BF8B858BC}" dt="2024-04-18T21:22:45.788" v="654" actId="6549"/>
        <pc:sldMkLst>
          <pc:docMk/>
          <pc:sldMk cId="2605909176" sldId="356"/>
        </pc:sldMkLst>
        <pc:spChg chg="mod">
          <ac:chgData name="Ewa Kazimierska" userId="8edb7084-dccb-4d8f-9cfb-38098ea1d667" providerId="ADAL" clId="{2B6FDD15-BE67-4BDA-A4BC-0C7BF8B858BC}" dt="2024-04-18T21:21:37.774" v="646" actId="20577"/>
          <ac:spMkLst>
            <pc:docMk/>
            <pc:sldMk cId="2605909176" sldId="356"/>
            <ac:spMk id="11" creationId="{05588F11-1494-4ABB-8D70-42F844378EBF}"/>
          </ac:spMkLst>
        </pc:spChg>
      </pc:sldChg>
      <pc:sldChg chg="delSp modSp mod">
        <pc:chgData name="Ewa Kazimierska" userId="8edb7084-dccb-4d8f-9cfb-38098ea1d667" providerId="ADAL" clId="{2B6FDD15-BE67-4BDA-A4BC-0C7BF8B858BC}" dt="2024-04-18T22:02:12.542" v="908" actId="478"/>
        <pc:sldMkLst>
          <pc:docMk/>
          <pc:sldMk cId="813451435" sldId="358"/>
        </pc:sldMkLst>
        <pc:spChg chg="del">
          <ac:chgData name="Ewa Kazimierska" userId="8edb7084-dccb-4d8f-9cfb-38098ea1d667" providerId="ADAL" clId="{2B6FDD15-BE67-4BDA-A4BC-0C7BF8B858BC}" dt="2024-04-18T22:02:12.542" v="908" actId="478"/>
          <ac:spMkLst>
            <pc:docMk/>
            <pc:sldMk cId="813451435" sldId="358"/>
            <ac:spMk id="17" creationId="{FC2BE55D-E35D-48EE-8E79-1C592DB52143}"/>
          </ac:spMkLst>
        </pc:spChg>
        <pc:spChg chg="mod">
          <ac:chgData name="Ewa Kazimierska" userId="8edb7084-dccb-4d8f-9cfb-38098ea1d667" providerId="ADAL" clId="{2B6FDD15-BE67-4BDA-A4BC-0C7BF8B858BC}" dt="2024-04-18T22:02:04.293" v="907" actId="207"/>
          <ac:spMkLst>
            <pc:docMk/>
            <pc:sldMk cId="813451435" sldId="358"/>
            <ac:spMk id="27" creationId="{E2BA1660-C279-4706-8C18-CA03B22A8D8A}"/>
          </ac:spMkLst>
        </pc:spChg>
      </pc:sldChg>
      <pc:sldChg chg="addSp delSp modSp mod modAnim">
        <pc:chgData name="Ewa Kazimierska" userId="8edb7084-dccb-4d8f-9cfb-38098ea1d667" providerId="ADAL" clId="{2B6FDD15-BE67-4BDA-A4BC-0C7BF8B858BC}" dt="2024-04-18T22:22:16.177" v="1085"/>
        <pc:sldMkLst>
          <pc:docMk/>
          <pc:sldMk cId="3827778164" sldId="361"/>
        </pc:sldMkLst>
        <pc:spChg chg="add mod">
          <ac:chgData name="Ewa Kazimierska" userId="8edb7084-dccb-4d8f-9cfb-38098ea1d667" providerId="ADAL" clId="{2B6FDD15-BE67-4BDA-A4BC-0C7BF8B858BC}" dt="2024-04-18T22:16:16.327" v="993" actId="1035"/>
          <ac:spMkLst>
            <pc:docMk/>
            <pc:sldMk cId="3827778164" sldId="361"/>
            <ac:spMk id="3" creationId="{F53C5EB7-9B7C-4121-86ED-E63FBA861667}"/>
          </ac:spMkLst>
        </pc:spChg>
        <pc:spChg chg="mod">
          <ac:chgData name="Ewa Kazimierska" userId="8edb7084-dccb-4d8f-9cfb-38098ea1d667" providerId="ADAL" clId="{2B6FDD15-BE67-4BDA-A4BC-0C7BF8B858BC}" dt="2024-04-18T22:20:13.379" v="1022" actId="20577"/>
          <ac:spMkLst>
            <pc:docMk/>
            <pc:sldMk cId="3827778164" sldId="361"/>
            <ac:spMk id="16" creationId="{B772E10C-60FF-4BFB-944F-068B8E03C71A}"/>
          </ac:spMkLst>
        </pc:spChg>
        <pc:spChg chg="mod">
          <ac:chgData name="Ewa Kazimierska" userId="8edb7084-dccb-4d8f-9cfb-38098ea1d667" providerId="ADAL" clId="{2B6FDD15-BE67-4BDA-A4BC-0C7BF8B858BC}" dt="2024-04-18T22:16:12.904" v="991" actId="20577"/>
          <ac:spMkLst>
            <pc:docMk/>
            <pc:sldMk cId="3827778164" sldId="361"/>
            <ac:spMk id="17" creationId="{D2A91487-47B7-4C24-9725-BD3DE4089F69}"/>
          </ac:spMkLst>
        </pc:spChg>
        <pc:spChg chg="mod">
          <ac:chgData name="Ewa Kazimierska" userId="8edb7084-dccb-4d8f-9cfb-38098ea1d667" providerId="ADAL" clId="{2B6FDD15-BE67-4BDA-A4BC-0C7BF8B858BC}" dt="2024-04-18T22:20:23.512" v="1057" actId="20577"/>
          <ac:spMkLst>
            <pc:docMk/>
            <pc:sldMk cId="3827778164" sldId="361"/>
            <ac:spMk id="18" creationId="{AA02ACDF-41D8-44DC-9351-22361088F02E}"/>
          </ac:spMkLst>
        </pc:spChg>
        <pc:spChg chg="mod">
          <ac:chgData name="Ewa Kazimierska" userId="8edb7084-dccb-4d8f-9cfb-38098ea1d667" providerId="ADAL" clId="{2B6FDD15-BE67-4BDA-A4BC-0C7BF8B858BC}" dt="2024-04-18T22:20:29.796" v="1072" actId="20577"/>
          <ac:spMkLst>
            <pc:docMk/>
            <pc:sldMk cId="3827778164" sldId="361"/>
            <ac:spMk id="19" creationId="{7BD88FDA-4393-4E08-ABAA-7FC066043DDA}"/>
          </ac:spMkLst>
        </pc:spChg>
        <pc:spChg chg="mod">
          <ac:chgData name="Ewa Kazimierska" userId="8edb7084-dccb-4d8f-9cfb-38098ea1d667" providerId="ADAL" clId="{2B6FDD15-BE67-4BDA-A4BC-0C7BF8B858BC}" dt="2024-04-18T22:21:32.222" v="1077" actId="207"/>
          <ac:spMkLst>
            <pc:docMk/>
            <pc:sldMk cId="3827778164" sldId="361"/>
            <ac:spMk id="23" creationId="{62E35CAB-9599-4E88-A29C-16D07657D0D9}"/>
          </ac:spMkLst>
        </pc:spChg>
        <pc:spChg chg="mod">
          <ac:chgData name="Ewa Kazimierska" userId="8edb7084-dccb-4d8f-9cfb-38098ea1d667" providerId="ADAL" clId="{2B6FDD15-BE67-4BDA-A4BC-0C7BF8B858BC}" dt="2024-04-18T22:21:37.265" v="1078" actId="207"/>
          <ac:spMkLst>
            <pc:docMk/>
            <pc:sldMk cId="3827778164" sldId="361"/>
            <ac:spMk id="24" creationId="{1DB67B76-3D8F-4E57-A7D7-42CE27F78A5B}"/>
          </ac:spMkLst>
        </pc:spChg>
        <pc:spChg chg="mod">
          <ac:chgData name="Ewa Kazimierska" userId="8edb7084-dccb-4d8f-9cfb-38098ea1d667" providerId="ADAL" clId="{2B6FDD15-BE67-4BDA-A4BC-0C7BF8B858BC}" dt="2024-04-18T22:21:42.357" v="1079" actId="207"/>
          <ac:spMkLst>
            <pc:docMk/>
            <pc:sldMk cId="3827778164" sldId="361"/>
            <ac:spMk id="25" creationId="{899E9E43-B94D-467D-BA77-1DE27374B9B3}"/>
          </ac:spMkLst>
        </pc:spChg>
        <pc:spChg chg="add del">
          <ac:chgData name="Ewa Kazimierska" userId="8edb7084-dccb-4d8f-9cfb-38098ea1d667" providerId="ADAL" clId="{2B6FDD15-BE67-4BDA-A4BC-0C7BF8B858BC}" dt="2024-04-18T22:21:56.774" v="1081" actId="22"/>
          <ac:spMkLst>
            <pc:docMk/>
            <pc:sldMk cId="3827778164" sldId="361"/>
            <ac:spMk id="26" creationId="{148B4659-3801-4950-AD6C-9F57EBCED3E3}"/>
          </ac:spMkLst>
        </pc:spChg>
        <pc:spChg chg="add mod">
          <ac:chgData name="Ewa Kazimierska" userId="8edb7084-dccb-4d8f-9cfb-38098ea1d667" providerId="ADAL" clId="{2B6FDD15-BE67-4BDA-A4BC-0C7BF8B858BC}" dt="2024-04-18T22:22:07.423" v="1084" actId="1076"/>
          <ac:spMkLst>
            <pc:docMk/>
            <pc:sldMk cId="3827778164" sldId="361"/>
            <ac:spMk id="27" creationId="{9B9FB0A4-6238-416E-A450-2E18EAB400C4}"/>
          </ac:spMkLst>
        </pc:spChg>
        <pc:spChg chg="mod">
          <ac:chgData name="Ewa Kazimierska" userId="8edb7084-dccb-4d8f-9cfb-38098ea1d667" providerId="ADAL" clId="{2B6FDD15-BE67-4BDA-A4BC-0C7BF8B858BC}" dt="2024-04-18T22:20:56.651" v="1074" actId="1076"/>
          <ac:spMkLst>
            <pc:docMk/>
            <pc:sldMk cId="3827778164" sldId="361"/>
            <ac:spMk id="28" creationId="{1F866330-C3C3-4EA5-811B-48E27859C05C}"/>
          </ac:spMkLst>
        </pc:spChg>
        <pc:spChg chg="mod">
          <ac:chgData name="Ewa Kazimierska" userId="8edb7084-dccb-4d8f-9cfb-38098ea1d667" providerId="ADAL" clId="{2B6FDD15-BE67-4BDA-A4BC-0C7BF8B858BC}" dt="2024-04-18T22:20:41.251" v="1073" actId="1076"/>
          <ac:spMkLst>
            <pc:docMk/>
            <pc:sldMk cId="3827778164" sldId="361"/>
            <ac:spMk id="29" creationId="{7FCE6862-8F68-40B1-B89E-F6536BB55017}"/>
          </ac:spMkLst>
        </pc:spChg>
        <pc:grpChg chg="add mod">
          <ac:chgData name="Ewa Kazimierska" userId="8edb7084-dccb-4d8f-9cfb-38098ea1d667" providerId="ADAL" clId="{2B6FDD15-BE67-4BDA-A4BC-0C7BF8B858BC}" dt="2024-04-18T22:21:09.945" v="1076" actId="1076"/>
          <ac:grpSpMkLst>
            <pc:docMk/>
            <pc:sldMk cId="3827778164" sldId="361"/>
            <ac:grpSpMk id="20" creationId="{B755E6FA-4724-44FD-87C3-505B10920F03}"/>
          </ac:grpSpMkLst>
        </pc:grpChg>
      </pc:sldChg>
      <pc:sldChg chg="modSp mod">
        <pc:chgData name="Ewa Kazimierska" userId="8edb7084-dccb-4d8f-9cfb-38098ea1d667" providerId="ADAL" clId="{2B6FDD15-BE67-4BDA-A4BC-0C7BF8B858BC}" dt="2024-04-18T22:06:51.091" v="935" actId="20577"/>
        <pc:sldMkLst>
          <pc:docMk/>
          <pc:sldMk cId="1579895295" sldId="362"/>
        </pc:sldMkLst>
        <pc:spChg chg="mod">
          <ac:chgData name="Ewa Kazimierska" userId="8edb7084-dccb-4d8f-9cfb-38098ea1d667" providerId="ADAL" clId="{2B6FDD15-BE67-4BDA-A4BC-0C7BF8B858BC}" dt="2024-04-18T22:06:05.523" v="925" actId="20577"/>
          <ac:spMkLst>
            <pc:docMk/>
            <pc:sldMk cId="1579895295" sldId="362"/>
            <ac:spMk id="6" creationId="{6F358E46-6CE8-4E97-8C17-4891F1EA5BC5}"/>
          </ac:spMkLst>
        </pc:spChg>
        <pc:spChg chg="mod">
          <ac:chgData name="Ewa Kazimierska" userId="8edb7084-dccb-4d8f-9cfb-38098ea1d667" providerId="ADAL" clId="{2B6FDD15-BE67-4BDA-A4BC-0C7BF8B858BC}" dt="2024-04-18T22:06:51.091" v="935" actId="20577"/>
          <ac:spMkLst>
            <pc:docMk/>
            <pc:sldMk cId="1579895295" sldId="362"/>
            <ac:spMk id="13" creationId="{F4D70B56-D7FB-43D9-B2B1-D97E304BAC37}"/>
          </ac:spMkLst>
        </pc:spChg>
      </pc:sldChg>
      <pc:sldChg chg="addSp modSp mod">
        <pc:chgData name="Ewa Kazimierska" userId="8edb7084-dccb-4d8f-9cfb-38098ea1d667" providerId="ADAL" clId="{2B6FDD15-BE67-4BDA-A4BC-0C7BF8B858BC}" dt="2024-04-18T20:42:17.183" v="403" actId="113"/>
        <pc:sldMkLst>
          <pc:docMk/>
          <pc:sldMk cId="2911612513" sldId="366"/>
        </pc:sldMkLst>
        <pc:spChg chg="add mod">
          <ac:chgData name="Ewa Kazimierska" userId="8edb7084-dccb-4d8f-9cfb-38098ea1d667" providerId="ADAL" clId="{2B6FDD15-BE67-4BDA-A4BC-0C7BF8B858BC}" dt="2024-04-18T20:42:17.183" v="403" actId="113"/>
          <ac:spMkLst>
            <pc:docMk/>
            <pc:sldMk cId="2911612513" sldId="366"/>
            <ac:spMk id="11" creationId="{D83F8B8D-A94A-46A9-B25F-2D83C6BB5132}"/>
          </ac:spMkLst>
        </pc:spChg>
      </pc:sldChg>
      <pc:sldChg chg="addSp modSp mod modAnim">
        <pc:chgData name="Ewa Kazimierska" userId="8edb7084-dccb-4d8f-9cfb-38098ea1d667" providerId="ADAL" clId="{2B6FDD15-BE67-4BDA-A4BC-0C7BF8B858BC}" dt="2024-04-18T20:56:52.738" v="587" actId="20577"/>
        <pc:sldMkLst>
          <pc:docMk/>
          <pc:sldMk cId="1491871137" sldId="367"/>
        </pc:sldMkLst>
        <pc:spChg chg="mod">
          <ac:chgData name="Ewa Kazimierska" userId="8edb7084-dccb-4d8f-9cfb-38098ea1d667" providerId="ADAL" clId="{2B6FDD15-BE67-4BDA-A4BC-0C7BF8B858BC}" dt="2024-04-18T20:42:28.245" v="404" actId="113"/>
          <ac:spMkLst>
            <pc:docMk/>
            <pc:sldMk cId="1491871137" sldId="367"/>
            <ac:spMk id="2" creationId="{18313D80-DD73-F6E4-4233-6E20DEB3463A}"/>
          </ac:spMkLst>
        </pc:spChg>
        <pc:spChg chg="add mod">
          <ac:chgData name="Ewa Kazimierska" userId="8edb7084-dccb-4d8f-9cfb-38098ea1d667" providerId="ADAL" clId="{2B6FDD15-BE67-4BDA-A4BC-0C7BF8B858BC}" dt="2024-04-18T20:55:34.424" v="562" actId="20577"/>
          <ac:spMkLst>
            <pc:docMk/>
            <pc:sldMk cId="1491871137" sldId="367"/>
            <ac:spMk id="7" creationId="{72FD0B63-D61B-41EC-8ADA-A388E91ADA77}"/>
          </ac:spMkLst>
        </pc:spChg>
        <pc:spChg chg="mod">
          <ac:chgData name="Ewa Kazimierska" userId="8edb7084-dccb-4d8f-9cfb-38098ea1d667" providerId="ADAL" clId="{2B6FDD15-BE67-4BDA-A4BC-0C7BF8B858BC}" dt="2024-04-18T20:43:31.466" v="410"/>
          <ac:spMkLst>
            <pc:docMk/>
            <pc:sldMk cId="1491871137" sldId="367"/>
            <ac:spMk id="9" creationId="{43048511-1CA1-4604-B242-4F89D90AB8D7}"/>
          </ac:spMkLst>
        </pc:spChg>
        <pc:spChg chg="add mod">
          <ac:chgData name="Ewa Kazimierska" userId="8edb7084-dccb-4d8f-9cfb-38098ea1d667" providerId="ADAL" clId="{2B6FDD15-BE67-4BDA-A4BC-0C7BF8B858BC}" dt="2024-04-18T20:56:52.738" v="587" actId="20577"/>
          <ac:spMkLst>
            <pc:docMk/>
            <pc:sldMk cId="1491871137" sldId="367"/>
            <ac:spMk id="10" creationId="{1D259423-6BEB-40C3-BE2C-9B8329A21024}"/>
          </ac:spMkLst>
        </pc:spChg>
      </pc:sldChg>
      <pc:sldChg chg="mod modShow">
        <pc:chgData name="Ewa Kazimierska" userId="8edb7084-dccb-4d8f-9cfb-38098ea1d667" providerId="ADAL" clId="{2B6FDD15-BE67-4BDA-A4BC-0C7BF8B858BC}" dt="2024-04-18T22:07:47.242" v="936" actId="729"/>
        <pc:sldMkLst>
          <pc:docMk/>
          <pc:sldMk cId="1862889962" sldId="377"/>
        </pc:sldMkLst>
      </pc:sldChg>
      <pc:sldChg chg="mod modShow">
        <pc:chgData name="Ewa Kazimierska" userId="8edb7084-dccb-4d8f-9cfb-38098ea1d667" providerId="ADAL" clId="{2B6FDD15-BE67-4BDA-A4BC-0C7BF8B858BC}" dt="2024-04-18T22:07:47.242" v="936" actId="729"/>
        <pc:sldMkLst>
          <pc:docMk/>
          <pc:sldMk cId="2648714359" sldId="403"/>
        </pc:sldMkLst>
      </pc:sldChg>
      <pc:sldChg chg="addSp modSp mod modAnim">
        <pc:chgData name="Ewa Kazimierska" userId="8edb7084-dccb-4d8f-9cfb-38098ea1d667" providerId="ADAL" clId="{2B6FDD15-BE67-4BDA-A4BC-0C7BF8B858BC}" dt="2024-04-18T20:52:49.031" v="519" actId="20577"/>
        <pc:sldMkLst>
          <pc:docMk/>
          <pc:sldMk cId="9994740" sldId="404"/>
        </pc:sldMkLst>
        <pc:spChg chg="mod">
          <ac:chgData name="Ewa Kazimierska" userId="8edb7084-dccb-4d8f-9cfb-38098ea1d667" providerId="ADAL" clId="{2B6FDD15-BE67-4BDA-A4BC-0C7BF8B858BC}" dt="2024-04-18T20:50:35.580" v="467" actId="57"/>
          <ac:spMkLst>
            <pc:docMk/>
            <pc:sldMk cId="9994740" sldId="404"/>
            <ac:spMk id="2" creationId="{CBFE53CB-2716-42AF-86F7-EE9403FD60B6}"/>
          </ac:spMkLst>
        </pc:spChg>
        <pc:spChg chg="add mod">
          <ac:chgData name="Ewa Kazimierska" userId="8edb7084-dccb-4d8f-9cfb-38098ea1d667" providerId="ADAL" clId="{2B6FDD15-BE67-4BDA-A4BC-0C7BF8B858BC}" dt="2024-04-18T20:52:49.031" v="519" actId="20577"/>
          <ac:spMkLst>
            <pc:docMk/>
            <pc:sldMk cId="9994740" sldId="404"/>
            <ac:spMk id="3" creationId="{5D9E9AE8-8CAC-4341-8927-F9EF134CFF59}"/>
          </ac:spMkLst>
        </pc:spChg>
        <pc:spChg chg="add mod">
          <ac:chgData name="Ewa Kazimierska" userId="8edb7084-dccb-4d8f-9cfb-38098ea1d667" providerId="ADAL" clId="{2B6FDD15-BE67-4BDA-A4BC-0C7BF8B858BC}" dt="2024-04-18T20:42:36.850" v="405" actId="113"/>
          <ac:spMkLst>
            <pc:docMk/>
            <pc:sldMk cId="9994740" sldId="404"/>
            <ac:spMk id="5" creationId="{5B9C4838-FFD0-4635-8C85-AB187ED9213C}"/>
          </ac:spMkLst>
        </pc:spChg>
        <pc:spChg chg="add mod">
          <ac:chgData name="Ewa Kazimierska" userId="8edb7084-dccb-4d8f-9cfb-38098ea1d667" providerId="ADAL" clId="{2B6FDD15-BE67-4BDA-A4BC-0C7BF8B858BC}" dt="2024-04-18T20:50:13.284" v="463" actId="1076"/>
          <ac:spMkLst>
            <pc:docMk/>
            <pc:sldMk cId="9994740" sldId="404"/>
            <ac:spMk id="7" creationId="{037C50C1-D0D1-4D00-BF12-151124B047FB}"/>
          </ac:spMkLst>
        </pc:spChg>
      </pc:sldChg>
      <pc:sldChg chg="modSp mod">
        <pc:chgData name="Ewa Kazimierska" userId="8edb7084-dccb-4d8f-9cfb-38098ea1d667" providerId="ADAL" clId="{2B6FDD15-BE67-4BDA-A4BC-0C7BF8B858BC}" dt="2024-04-18T21:38:55.083" v="732" actId="1076"/>
        <pc:sldMkLst>
          <pc:docMk/>
          <pc:sldMk cId="2420228764" sldId="406"/>
        </pc:sldMkLst>
        <pc:spChg chg="mod">
          <ac:chgData name="Ewa Kazimierska" userId="8edb7084-dccb-4d8f-9cfb-38098ea1d667" providerId="ADAL" clId="{2B6FDD15-BE67-4BDA-A4BC-0C7BF8B858BC}" dt="2024-04-18T21:38:55.083" v="732" actId="1076"/>
          <ac:spMkLst>
            <pc:docMk/>
            <pc:sldMk cId="2420228764" sldId="406"/>
            <ac:spMk id="3" creationId="{3BE271F1-247C-42E7-BA49-2A822E3CE867}"/>
          </ac:spMkLst>
        </pc:spChg>
        <pc:spChg chg="mod">
          <ac:chgData name="Ewa Kazimierska" userId="8edb7084-dccb-4d8f-9cfb-38098ea1d667" providerId="ADAL" clId="{2B6FDD15-BE67-4BDA-A4BC-0C7BF8B858BC}" dt="2024-04-18T21:38:46.803" v="731" actId="1076"/>
          <ac:spMkLst>
            <pc:docMk/>
            <pc:sldMk cId="2420228764" sldId="406"/>
            <ac:spMk id="8" creationId="{7C3BC68B-636A-4F10-B613-FDDFFC3F6E1C}"/>
          </ac:spMkLst>
        </pc:spChg>
        <pc:spChg chg="mod">
          <ac:chgData name="Ewa Kazimierska" userId="8edb7084-dccb-4d8f-9cfb-38098ea1d667" providerId="ADAL" clId="{2B6FDD15-BE67-4BDA-A4BC-0C7BF8B858BC}" dt="2024-04-18T21:38:03.377" v="723" actId="1076"/>
          <ac:spMkLst>
            <pc:docMk/>
            <pc:sldMk cId="2420228764" sldId="406"/>
            <ac:spMk id="9" creationId="{26D1857A-CD99-4BC7-A4EE-D061086F1CBA}"/>
          </ac:spMkLst>
        </pc:spChg>
        <pc:spChg chg="mod">
          <ac:chgData name="Ewa Kazimierska" userId="8edb7084-dccb-4d8f-9cfb-38098ea1d667" providerId="ADAL" clId="{2B6FDD15-BE67-4BDA-A4BC-0C7BF8B858BC}" dt="2024-04-18T21:38:42.175" v="730" actId="1076"/>
          <ac:spMkLst>
            <pc:docMk/>
            <pc:sldMk cId="2420228764" sldId="406"/>
            <ac:spMk id="10" creationId="{070D5B1B-D785-4C35-9DED-00C5F8C16B69}"/>
          </ac:spMkLst>
        </pc:spChg>
      </pc:sldChg>
      <pc:sldChg chg="add del">
        <pc:chgData name="Ewa Kazimierska" userId="8edb7084-dccb-4d8f-9cfb-38098ea1d667" providerId="ADAL" clId="{2B6FDD15-BE67-4BDA-A4BC-0C7BF8B858BC}" dt="2024-04-18T20:36:15.244" v="381" actId="47"/>
        <pc:sldMkLst>
          <pc:docMk/>
          <pc:sldMk cId="602403338" sldId="408"/>
        </pc:sldMkLst>
      </pc:sldChg>
      <pc:sldChg chg="addSp delSp modSp add mod modClrScheme chgLayout">
        <pc:chgData name="Ewa Kazimierska" userId="8edb7084-dccb-4d8f-9cfb-38098ea1d667" providerId="ADAL" clId="{2B6FDD15-BE67-4BDA-A4BC-0C7BF8B858BC}" dt="2024-04-18T21:59:54.955" v="903" actId="20577"/>
        <pc:sldMkLst>
          <pc:docMk/>
          <pc:sldMk cId="1790122626" sldId="408"/>
        </pc:sldMkLst>
        <pc:spChg chg="add del mod ord">
          <ac:chgData name="Ewa Kazimierska" userId="8edb7084-dccb-4d8f-9cfb-38098ea1d667" providerId="ADAL" clId="{2B6FDD15-BE67-4BDA-A4BC-0C7BF8B858BC}" dt="2024-04-18T21:33:32.788" v="690" actId="478"/>
          <ac:spMkLst>
            <pc:docMk/>
            <pc:sldMk cId="1790122626" sldId="408"/>
            <ac:spMk id="2" creationId="{C7762385-23AE-418C-8E3A-0F06B5AEE5CC}"/>
          </ac:spMkLst>
        </pc:spChg>
        <pc:spChg chg="del">
          <ac:chgData name="Ewa Kazimierska" userId="8edb7084-dccb-4d8f-9cfb-38098ea1d667" providerId="ADAL" clId="{2B6FDD15-BE67-4BDA-A4BC-0C7BF8B858BC}" dt="2024-04-18T21:33:14.761" v="688" actId="478"/>
          <ac:spMkLst>
            <pc:docMk/>
            <pc:sldMk cId="1790122626" sldId="408"/>
            <ac:spMk id="3" creationId="{3BE271F1-247C-42E7-BA49-2A822E3CE867}"/>
          </ac:spMkLst>
        </pc:spChg>
        <pc:spChg chg="add mod ord">
          <ac:chgData name="Ewa Kazimierska" userId="8edb7084-dccb-4d8f-9cfb-38098ea1d667" providerId="ADAL" clId="{2B6FDD15-BE67-4BDA-A4BC-0C7BF8B858BC}" dt="2024-04-18T21:59:54.955" v="903" actId="20577"/>
          <ac:spMkLst>
            <pc:docMk/>
            <pc:sldMk cId="1790122626" sldId="408"/>
            <ac:spMk id="4" creationId="{188780A4-7871-4F4C-9D48-C59B01593CA2}"/>
          </ac:spMkLst>
        </pc:spChg>
        <pc:spChg chg="mod">
          <ac:chgData name="Ewa Kazimierska" userId="8edb7084-dccb-4d8f-9cfb-38098ea1d667" providerId="ADAL" clId="{2B6FDD15-BE67-4BDA-A4BC-0C7BF8B858BC}" dt="2024-04-18T21:33:09.448" v="687" actId="1076"/>
          <ac:spMkLst>
            <pc:docMk/>
            <pc:sldMk cId="1790122626" sldId="408"/>
            <ac:spMk id="5" creationId="{1C261B21-240B-4754-B3F9-9554D9E82B1B}"/>
          </ac:spMkLst>
        </pc:spChg>
        <pc:spChg chg="del">
          <ac:chgData name="Ewa Kazimierska" userId="8edb7084-dccb-4d8f-9cfb-38098ea1d667" providerId="ADAL" clId="{2B6FDD15-BE67-4BDA-A4BC-0C7BF8B858BC}" dt="2024-04-18T21:33:14.761" v="688" actId="478"/>
          <ac:spMkLst>
            <pc:docMk/>
            <pc:sldMk cId="1790122626" sldId="408"/>
            <ac:spMk id="6" creationId="{C32D1B35-9084-47B7-83DB-869677BB9E0E}"/>
          </ac:spMkLst>
        </pc:spChg>
        <pc:spChg chg="add mod">
          <ac:chgData name="Ewa Kazimierska" userId="8edb7084-dccb-4d8f-9cfb-38098ea1d667" providerId="ADAL" clId="{2B6FDD15-BE67-4BDA-A4BC-0C7BF8B858BC}" dt="2024-04-18T21:55:58.936" v="812" actId="1076"/>
          <ac:spMkLst>
            <pc:docMk/>
            <pc:sldMk cId="1790122626" sldId="408"/>
            <ac:spMk id="7" creationId="{FC16500E-C8FF-4BD3-B817-31F12FCF24DC}"/>
          </ac:spMkLst>
        </pc:spChg>
        <pc:spChg chg="del">
          <ac:chgData name="Ewa Kazimierska" userId="8edb7084-dccb-4d8f-9cfb-38098ea1d667" providerId="ADAL" clId="{2B6FDD15-BE67-4BDA-A4BC-0C7BF8B858BC}" dt="2024-04-18T21:33:14.761" v="688" actId="478"/>
          <ac:spMkLst>
            <pc:docMk/>
            <pc:sldMk cId="1790122626" sldId="408"/>
            <ac:spMk id="8" creationId="{7C3BC68B-636A-4F10-B613-FDDFFC3F6E1C}"/>
          </ac:spMkLst>
        </pc:spChg>
        <pc:spChg chg="del">
          <ac:chgData name="Ewa Kazimierska" userId="8edb7084-dccb-4d8f-9cfb-38098ea1d667" providerId="ADAL" clId="{2B6FDD15-BE67-4BDA-A4BC-0C7BF8B858BC}" dt="2024-04-18T21:33:14.761" v="688" actId="478"/>
          <ac:spMkLst>
            <pc:docMk/>
            <pc:sldMk cId="1790122626" sldId="408"/>
            <ac:spMk id="9" creationId="{26D1857A-CD99-4BC7-A4EE-D061086F1CBA}"/>
          </ac:spMkLst>
        </pc:spChg>
        <pc:spChg chg="del">
          <ac:chgData name="Ewa Kazimierska" userId="8edb7084-dccb-4d8f-9cfb-38098ea1d667" providerId="ADAL" clId="{2B6FDD15-BE67-4BDA-A4BC-0C7BF8B858BC}" dt="2024-04-18T21:33:14.761" v="688" actId="478"/>
          <ac:spMkLst>
            <pc:docMk/>
            <pc:sldMk cId="1790122626" sldId="408"/>
            <ac:spMk id="10" creationId="{070D5B1B-D785-4C35-9DED-00C5F8C16B69}"/>
          </ac:spMkLst>
        </pc:spChg>
      </pc:sldChg>
      <pc:sldChg chg="add mod ord modShow">
        <pc:chgData name="Ewa Kazimierska" userId="8edb7084-dccb-4d8f-9cfb-38098ea1d667" providerId="ADAL" clId="{2B6FDD15-BE67-4BDA-A4BC-0C7BF8B858BC}" dt="2024-04-18T22:11:42.941" v="942"/>
        <pc:sldMkLst>
          <pc:docMk/>
          <pc:sldMk cId="4037187806" sldId="987"/>
        </pc:sldMkLst>
      </pc:sldChg>
      <pc:sldChg chg="add mod ord modShow">
        <pc:chgData name="Ewa Kazimierska" userId="8edb7084-dccb-4d8f-9cfb-38098ea1d667" providerId="ADAL" clId="{2B6FDD15-BE67-4BDA-A4BC-0C7BF8B858BC}" dt="2024-04-18T22:11:39.792" v="940"/>
        <pc:sldMkLst>
          <pc:docMk/>
          <pc:sldMk cId="2893865570" sldId="988"/>
        </pc:sldMkLst>
      </pc:sldChg>
      <pc:sldChg chg="add mod ord modShow">
        <pc:chgData name="Ewa Kazimierska" userId="8edb7084-dccb-4d8f-9cfb-38098ea1d667" providerId="ADAL" clId="{2B6FDD15-BE67-4BDA-A4BC-0C7BF8B858BC}" dt="2024-04-18T22:11:39.792" v="940"/>
        <pc:sldMkLst>
          <pc:docMk/>
          <pc:sldMk cId="217168395" sldId="989"/>
        </pc:sldMkLst>
      </pc:sldChg>
      <pc:sldChg chg="addSp delSp modSp new del mod">
        <pc:chgData name="Ewa Kazimierska" userId="8edb7084-dccb-4d8f-9cfb-38098ea1d667" providerId="ADAL" clId="{2B6FDD15-BE67-4BDA-A4BC-0C7BF8B858BC}" dt="2024-04-18T22:22:28.314" v="1086" actId="47"/>
        <pc:sldMkLst>
          <pc:docMk/>
          <pc:sldMk cId="3065389670" sldId="990"/>
        </pc:sldMkLst>
        <pc:spChg chg="mod">
          <ac:chgData name="Ewa Kazimierska" userId="8edb7084-dccb-4d8f-9cfb-38098ea1d667" providerId="ADAL" clId="{2B6FDD15-BE67-4BDA-A4BC-0C7BF8B858BC}" dt="2024-04-18T22:19:28.860" v="996" actId="6549"/>
          <ac:spMkLst>
            <pc:docMk/>
            <pc:sldMk cId="3065389670" sldId="990"/>
            <ac:spMk id="3" creationId="{5CA07549-A12A-40BB-B7DB-FCB46EEE9662}"/>
          </ac:spMkLst>
        </pc:spChg>
        <pc:spChg chg="mod">
          <ac:chgData name="Ewa Kazimierska" userId="8edb7084-dccb-4d8f-9cfb-38098ea1d667" providerId="ADAL" clId="{2B6FDD15-BE67-4BDA-A4BC-0C7BF8B858BC}" dt="2024-04-18T22:19:33.834" v="997" actId="6549"/>
          <ac:spMkLst>
            <pc:docMk/>
            <pc:sldMk cId="3065389670" sldId="990"/>
            <ac:spMk id="4" creationId="{066B6B94-9DE9-433A-BDB7-5E84B649CEEF}"/>
          </ac:spMkLst>
        </pc:spChg>
        <pc:spChg chg="mod">
          <ac:chgData name="Ewa Kazimierska" userId="8edb7084-dccb-4d8f-9cfb-38098ea1d667" providerId="ADAL" clId="{2B6FDD15-BE67-4BDA-A4BC-0C7BF8B858BC}" dt="2024-04-18T22:19:44.193" v="1000" actId="20577"/>
          <ac:spMkLst>
            <pc:docMk/>
            <pc:sldMk cId="3065389670" sldId="990"/>
            <ac:spMk id="5" creationId="{B9E6094B-55A5-4959-B1EE-E02C7C5F7F7F}"/>
          </ac:spMkLst>
        </pc:spChg>
        <pc:spChg chg="del mod">
          <ac:chgData name="Ewa Kazimierska" userId="8edb7084-dccb-4d8f-9cfb-38098ea1d667" providerId="ADAL" clId="{2B6FDD15-BE67-4BDA-A4BC-0C7BF8B858BC}" dt="2024-04-18T22:19:49.005" v="1001" actId="478"/>
          <ac:spMkLst>
            <pc:docMk/>
            <pc:sldMk cId="3065389670" sldId="990"/>
            <ac:spMk id="7" creationId="{3C99D48C-7EA2-4041-94DE-3D75EF1D3D1A}"/>
          </ac:spMkLst>
        </pc:spChg>
        <pc:spChg chg="del mod">
          <ac:chgData name="Ewa Kazimierska" userId="8edb7084-dccb-4d8f-9cfb-38098ea1d667" providerId="ADAL" clId="{2B6FDD15-BE67-4BDA-A4BC-0C7BF8B858BC}" dt="2024-04-18T22:19:51.423" v="1002" actId="478"/>
          <ac:spMkLst>
            <pc:docMk/>
            <pc:sldMk cId="3065389670" sldId="990"/>
            <ac:spMk id="8" creationId="{142AD2FB-4216-4C65-A533-7CF6F04A7B28}"/>
          </ac:spMkLst>
        </pc:spChg>
        <pc:grpChg chg="add del mod">
          <ac:chgData name="Ewa Kazimierska" userId="8edb7084-dccb-4d8f-9cfb-38098ea1d667" providerId="ADAL" clId="{2B6FDD15-BE67-4BDA-A4BC-0C7BF8B858BC}" dt="2024-04-18T22:20:06.256" v="1007" actId="21"/>
          <ac:grpSpMkLst>
            <pc:docMk/>
            <pc:sldMk cId="3065389670" sldId="990"/>
            <ac:grpSpMk id="2" creationId="{F9069CC7-B2DA-4DA5-8F31-4E4B4EE0CD89}"/>
          </ac:grpSpMkLst>
        </pc:grpChg>
        <pc:cxnChg chg="del mod">
          <ac:chgData name="Ewa Kazimierska" userId="8edb7084-dccb-4d8f-9cfb-38098ea1d667" providerId="ADAL" clId="{2B6FDD15-BE67-4BDA-A4BC-0C7BF8B858BC}" dt="2024-04-18T22:19:58.819" v="1006" actId="478"/>
          <ac:cxnSpMkLst>
            <pc:docMk/>
            <pc:sldMk cId="3065389670" sldId="990"/>
            <ac:cxnSpMk id="6" creationId="{C5CCC1E0-83AA-4CF9-ADA3-A5B32624F07C}"/>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53B932D-B67E-44BC-9791-2732EAD27C65}" type="datetimeFigureOut">
              <a:rPr lang="en-GB" smtClean="0"/>
              <a:t>18/04/2024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Pascal is a SI unit of pressure</a:t>
            </a:r>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19369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Pressure-Temperature Law (Gay-Lussac's Law):</a:t>
            </a:r>
          </a:p>
          <a:p>
            <a:r>
              <a:rPr lang="en-GB" dirty="0"/>
              <a:t>The pressure of a military-grade explosive stored in a sealed container is initially measured at 500 kPa at a constant volume. If the temperature inside the container increases from 25°C to 45°C, according to Gay-Lussac's Law, what will be the new pressure inside the container?</a:t>
            </a:r>
          </a:p>
          <a:p>
            <a:r>
              <a:rPr lang="en-GB" dirty="0"/>
              <a:t>2. Boyle's Law:</a:t>
            </a:r>
          </a:p>
          <a:p>
            <a:r>
              <a:rPr lang="en-GB" dirty="0"/>
              <a:t>A detonation chamber is initially filled with air at a pressure of 1.5 atm. If the volume of the chamber is reduced to one-third of its original volume while the temperature remains constant, according to Boyle's Law, what will be the new pressure inside the chamber?</a:t>
            </a:r>
          </a:p>
          <a:p>
            <a:r>
              <a:rPr lang="en-GB" dirty="0"/>
              <a:t>Combined Gas Law:</a:t>
            </a:r>
          </a:p>
          <a:p>
            <a:r>
              <a:rPr lang="en-GB" dirty="0"/>
              <a:t>The temperature of the gas inside a missile propellant production chamber is initially 300 K, and the pressure is 2 atm. If the temperature is increased to 350 K while simultaneously reducing the volume by 10%, according to the combined gas law, what will be the new pressure inside the chamber?</a:t>
            </a:r>
          </a:p>
        </p:txBody>
      </p:sp>
      <p:sp>
        <p:nvSpPr>
          <p:cNvPr id="4" name="Slide Number Placeholder 3"/>
          <p:cNvSpPr>
            <a:spLocks noGrp="1"/>
          </p:cNvSpPr>
          <p:nvPr>
            <p:ph type="sldNum" sz="quarter" idx="5"/>
          </p:nvPr>
        </p:nvSpPr>
        <p:spPr/>
        <p:txBody>
          <a:bodyPr/>
          <a:lstStyle/>
          <a:p>
            <a:fld id="{DE12F7A3-8BB9-4D71-B39C-1E6C03030FD3}" type="slidenum">
              <a:rPr lang="en-GB" smtClean="0"/>
              <a:t>13</a:t>
            </a:fld>
            <a:endParaRPr lang="en-GB"/>
          </a:p>
        </p:txBody>
      </p:sp>
    </p:spTree>
    <p:extLst>
      <p:ext uri="{BB962C8B-B14F-4D97-AF65-F5344CB8AC3E}">
        <p14:creationId xmlns:p14="http://schemas.microsoft.com/office/powerpoint/2010/main" val="629211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US" b="0" i="0">
                <a:solidFill>
                  <a:srgbClr val="212529"/>
                </a:solidFill>
                <a:effectLst/>
                <a:latin typeface="dosis" pitchFamily="2" charset="0"/>
              </a:rPr>
              <a:t>The volume of gas produced during an explosion will provide information on the amount of work done by the explosive. In order to measure the volume of gas generated standard conditions must be established, because the volume of gas will vary according to the temperature at which the measurement is taken. These standard conditions also enable comparisons to be made between one explosive and another. The standard IUPAC conditions set the temperature at 0 °C or 273K, and the pressure at 1 atm. These conditions are known as ‘standard, temperature and pressure’, ‘STP’. Under these standard conditions one mole of gas will occupy 22.4 </a:t>
            </a:r>
            <a:r>
              <a:rPr lang="en-US">
                <a:solidFill>
                  <a:srgbClr val="212529"/>
                </a:solidFill>
                <a:latin typeface="dosis" pitchFamily="2" charset="0"/>
              </a:rPr>
              <a:t>dm3 </a:t>
            </a:r>
            <a:r>
              <a:rPr lang="en-US" b="0" i="0">
                <a:solidFill>
                  <a:srgbClr val="212529"/>
                </a:solidFill>
                <a:effectLst/>
                <a:latin typeface="dosis" pitchFamily="2" charset="0"/>
              </a:rPr>
              <a:t>which is known as the molar gas volume.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produced from an explosive during detonation can be calculated from its equation of decomposition, where information can be obtained on the amount of gaseous products liberated. Examples for the calculation of </a:t>
            </a:r>
            <a:r>
              <a:rPr lang="en-US" b="0" i="1">
                <a:solidFill>
                  <a:srgbClr val="212529"/>
                </a:solidFill>
                <a:effectLst/>
                <a:latin typeface="dosis" pitchFamily="2" charset="0"/>
              </a:rPr>
              <a:t>V</a:t>
            </a:r>
            <a:r>
              <a:rPr lang="en-US" b="0" i="0">
                <a:solidFill>
                  <a:srgbClr val="212529"/>
                </a:solidFill>
                <a:effectLst/>
                <a:latin typeface="dosis" pitchFamily="2" charset="0"/>
              </a:rPr>
              <a:t> during detonation of RDX and TNT are given below.</a:t>
            </a:r>
          </a:p>
          <a:p>
            <a:pPr algn="l"/>
            <a:r>
              <a:rPr lang="en-US" b="0" i="0">
                <a:solidFill>
                  <a:srgbClr val="212529"/>
                </a:solidFill>
                <a:effectLst/>
                <a:latin typeface="dosis" pitchFamily="2" charset="0"/>
              </a:rPr>
              <a:t>    C3H6N6O6 </a:t>
            </a:r>
            <a:r>
              <a:rPr lang="en-US" b="0" i="0">
                <a:solidFill>
                  <a:srgbClr val="212529"/>
                </a:solidFill>
                <a:effectLst/>
                <a:latin typeface="dosis" pitchFamily="2" charset="0"/>
                <a:sym typeface="Wingdings" panose="05000000000000000000" pitchFamily="2" charset="2"/>
              </a:rPr>
              <a:t> 3 CO +  3 H2O + 3 N2 </a:t>
            </a:r>
          </a:p>
          <a:p>
            <a:pPr algn="l"/>
            <a:r>
              <a:rPr lang="en-US" b="0" i="0">
                <a:solidFill>
                  <a:srgbClr val="212529"/>
                </a:solidFill>
                <a:effectLst/>
                <a:latin typeface="dosis" pitchFamily="2" charset="0"/>
              </a:rPr>
              <a:t>The production of water will be turned into steam as the temperature of explosion will be very high; therefore, water will be regarded as a gaseous product. From Reaction 5.9 it can be seen that 9 moles of gas are produced from 1 mole of RDX. Therefore, 9 moles of gas will occupy 201.6 dm3 and 1 g of RDX will produce 0.908 dm3/g (908 cm3/g of gas at ‘STP’ as shown in Equation</a:t>
            </a:r>
          </a:p>
          <a:p>
            <a:pPr algn="l"/>
            <a:r>
              <a:rPr lang="en-US" b="0" i="0">
                <a:solidFill>
                  <a:srgbClr val="212529"/>
                </a:solidFill>
                <a:effectLst/>
                <a:latin typeface="dosis" pitchFamily="2" charset="0"/>
              </a:rPr>
              <a:t> 1 mol of gas at ‘STP’ will occupy 22.4 dm3</a:t>
            </a:r>
          </a:p>
          <a:p>
            <a:pPr algn="l"/>
            <a:r>
              <a:rPr lang="en-US" b="0" i="0">
                <a:solidFill>
                  <a:srgbClr val="212529"/>
                </a:solidFill>
                <a:effectLst/>
                <a:latin typeface="dosis" pitchFamily="2" charset="0"/>
              </a:rPr>
              <a:t> 9 mol of gas will occupy 22.4 x 9 = 201.6 dm3</a:t>
            </a:r>
          </a:p>
          <a:p>
            <a:pPr algn="l"/>
            <a:r>
              <a:rPr lang="en-US" b="0" i="0">
                <a:solidFill>
                  <a:srgbClr val="212529"/>
                </a:solidFill>
                <a:effectLst/>
                <a:latin typeface="dosis" pitchFamily="2" charset="0"/>
              </a:rPr>
              <a:t> Therefore, 1 mol of RDX produces 201.6 dm3 of gas </a:t>
            </a:r>
          </a:p>
          <a:p>
            <a:pPr algn="l"/>
            <a:r>
              <a:rPr lang="en-US">
                <a:solidFill>
                  <a:srgbClr val="212529"/>
                </a:solidFill>
                <a:latin typeface="dosis" pitchFamily="2" charset="0"/>
              </a:rPr>
              <a:t>1 g of RDX produces 201.6/222 = 0.908 dm3/g</a:t>
            </a:r>
          </a:p>
          <a:p>
            <a:pPr algn="l"/>
            <a:r>
              <a:rPr lang="en-US" b="0" i="0">
                <a:solidFill>
                  <a:srgbClr val="212529"/>
                </a:solidFill>
                <a:effectLst/>
                <a:latin typeface="dosis" pitchFamily="2" charset="0"/>
              </a:rPr>
              <a:t>Where the molecular mass of RDX is 222. </a:t>
            </a:r>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23863624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a:solidFill>
                  <a:srgbClr val="212529"/>
                </a:solidFill>
                <a:effectLst/>
                <a:latin typeface="dosis" pitchFamily="2" charset="0"/>
              </a:rPr>
              <a:t>In an explosive reaction, heat and gases are liberated. The volume of gas </a:t>
            </a:r>
            <a:r>
              <a:rPr lang="en-US" b="0" i="1">
                <a:solidFill>
                  <a:srgbClr val="212529"/>
                </a:solidFill>
                <a:effectLst/>
                <a:latin typeface="dosis" pitchFamily="2" charset="0"/>
              </a:rPr>
              <a:t>V</a:t>
            </a:r>
            <a:r>
              <a:rPr lang="en-US" b="0" i="0">
                <a:solidFill>
                  <a:srgbClr val="212529"/>
                </a:solidFill>
                <a:effectLst/>
                <a:latin typeface="dosis" pitchFamily="2" charset="0"/>
              </a:rPr>
              <a:t> and the heat of explosion </a:t>
            </a:r>
            <a:r>
              <a:rPr lang="en-US" b="0" i="1">
                <a:solidFill>
                  <a:srgbClr val="212529"/>
                </a:solidFill>
                <a:effectLst/>
                <a:latin typeface="dosis" pitchFamily="2" charset="0"/>
              </a:rPr>
              <a:t>Q</a:t>
            </a:r>
            <a:r>
              <a:rPr lang="en-US" b="0" i="0">
                <a:solidFill>
                  <a:srgbClr val="212529"/>
                </a:solidFill>
                <a:effectLst/>
                <a:latin typeface="dosis" pitchFamily="2" charset="0"/>
              </a:rPr>
              <a:t> can both be calculated independently but these values can be combined to give the value for the explosive power as shown in Equation</a:t>
            </a:r>
            <a:endParaRPr lang="en-GB"/>
          </a:p>
          <a:p>
            <a:endParaRPr lang="en-GB"/>
          </a:p>
        </p:txBody>
      </p:sp>
      <p:sp>
        <p:nvSpPr>
          <p:cNvPr id="4" name="Slide Number Placeholder 3"/>
          <p:cNvSpPr>
            <a:spLocks noGrp="1"/>
          </p:cNvSpPr>
          <p:nvPr>
            <p:ph type="sldNum" sz="quarter" idx="5"/>
          </p:nvPr>
        </p:nvSpPr>
        <p:spPr/>
        <p:txBody>
          <a:bodyPr/>
          <a:lstStyle/>
          <a:p>
            <a:fld id="{DE12F7A3-8BB9-4D71-B39C-1E6C03030FD3}" type="slidenum">
              <a:rPr lang="en-GB" smtClean="0"/>
              <a:t>24</a:t>
            </a:fld>
            <a:endParaRPr lang="en-GB"/>
          </a:p>
        </p:txBody>
      </p:sp>
    </p:spTree>
    <p:extLst>
      <p:ext uri="{BB962C8B-B14F-4D97-AF65-F5344CB8AC3E}">
        <p14:creationId xmlns:p14="http://schemas.microsoft.com/office/powerpoint/2010/main" val="3975804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We have  mixture of 10 moles of gases. Putting each gas into the ideal gas equation we can see that the pressure of this gas is independent of the other gases. VERY IMPORTANT concept for ideal gas. It doesn’t matter what the gas is. 1 mole of a gas is the same as 1 mole of any other gas. </a:t>
            </a:r>
          </a:p>
        </p:txBody>
      </p:sp>
      <p:sp>
        <p:nvSpPr>
          <p:cNvPr id="4" name="Slide Number Placeholder 3"/>
          <p:cNvSpPr>
            <a:spLocks noGrp="1"/>
          </p:cNvSpPr>
          <p:nvPr>
            <p:ph type="sldNum" sz="quarter" idx="5"/>
          </p:nvPr>
        </p:nvSpPr>
        <p:spPr/>
        <p:txBody>
          <a:bodyPr/>
          <a:lstStyle/>
          <a:p>
            <a:fld id="{DE12F7A3-8BB9-4D71-B39C-1E6C03030FD3}" type="slidenum">
              <a:rPr lang="en-GB" smtClean="0"/>
              <a:t>27</a:t>
            </a:fld>
            <a:endParaRPr lang="en-GB"/>
          </a:p>
        </p:txBody>
      </p:sp>
    </p:spTree>
    <p:extLst>
      <p:ext uri="{BB962C8B-B14F-4D97-AF65-F5344CB8AC3E}">
        <p14:creationId xmlns:p14="http://schemas.microsoft.com/office/powerpoint/2010/main" val="3355417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These two processes are associated with the movement of gas molecules</a:t>
            </a:r>
          </a:p>
        </p:txBody>
      </p:sp>
      <p:sp>
        <p:nvSpPr>
          <p:cNvPr id="4" name="Slide Number Placeholder 3"/>
          <p:cNvSpPr>
            <a:spLocks noGrp="1"/>
          </p:cNvSpPr>
          <p:nvPr>
            <p:ph type="sldNum" sz="quarter" idx="5"/>
          </p:nvPr>
        </p:nvSpPr>
        <p:spPr/>
        <p:txBody>
          <a:bodyPr/>
          <a:lstStyle/>
          <a:p>
            <a:fld id="{DE12F7A3-8BB9-4D71-B39C-1E6C03030FD3}" type="slidenum">
              <a:rPr lang="en-GB" smtClean="0"/>
              <a:t>30</a:t>
            </a:fld>
            <a:endParaRPr lang="en-GB"/>
          </a:p>
        </p:txBody>
      </p:sp>
    </p:spTree>
    <p:extLst>
      <p:ext uri="{BB962C8B-B14F-4D97-AF65-F5344CB8AC3E}">
        <p14:creationId xmlns:p14="http://schemas.microsoft.com/office/powerpoint/2010/main" val="2637525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83359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66193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180428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224107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312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461715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2707788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14597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780241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99240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66083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965077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116822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02851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13050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66801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978174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7357421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0.png"/><Relationship Id="rId7" Type="http://schemas.openxmlformats.org/officeDocument/2006/relationships/image" Target="../media/image15.png"/><Relationship Id="rId2" Type="http://schemas.openxmlformats.org/officeDocument/2006/relationships/image" Target="../media/image10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0.png"/><Relationship Id="rId4" Type="http://schemas.openxmlformats.org/officeDocument/2006/relationships/image" Target="../media/image120.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ogle.com/search?rlz=1C1RBHS_en-gbGB1004GB1005&amp;sxsrf=ALiCzsYg4ia9ikAzEhvxZ9B9sBIXrhwbmQ:1657175498373&amp;q=joule+si+base+units&amp;sa=X&amp;ved=2ahUKEwjjr6Tnk-b4AhX9SUEAHTpyABgQ6BMoAHoECFoQA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250.png"/><Relationship Id="rId2" Type="http://schemas.openxmlformats.org/officeDocument/2006/relationships/image" Target="../media/image240.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980728"/>
            <a:ext cx="6858000" cy="2387600"/>
          </a:xfrm>
        </p:spPr>
        <p:txBody>
          <a:bodyPr/>
          <a:lstStyle/>
          <a:p>
            <a:r>
              <a:rPr lang="en-GB" dirty="0"/>
              <a:t>GASES</a:t>
            </a:r>
            <a:br>
              <a:rPr lang="en-GB" dirty="0"/>
            </a:br>
            <a:br>
              <a:rPr lang="en-GB" dirty="0"/>
            </a:br>
            <a:r>
              <a:rPr lang="en-GB" sz="2400" dirty="0"/>
              <a:t>LECTURE 9</a:t>
            </a:r>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
        <p:nvSpPr>
          <p:cNvPr id="4" name="TextBox 3">
            <a:extLst>
              <a:ext uri="{FF2B5EF4-FFF2-40B4-BE49-F238E27FC236}">
                <a16:creationId xmlns:a16="http://schemas.microsoft.com/office/drawing/2014/main" id="{432A1DE6-A33E-4A19-8E27-4E63129CEF58}"/>
              </a:ext>
            </a:extLst>
          </p:cNvPr>
          <p:cNvSpPr txBox="1"/>
          <p:nvPr/>
        </p:nvSpPr>
        <p:spPr>
          <a:xfrm>
            <a:off x="11640616" y="44624"/>
            <a:ext cx="437940" cy="369332"/>
          </a:xfrm>
          <a:prstGeom prst="rect">
            <a:avLst/>
          </a:prstGeom>
          <a:noFill/>
        </p:spPr>
        <p:txBody>
          <a:bodyPr wrap="none" lIns="91440" tIns="45720" rIns="91440" bIns="45720" rtlCol="0" anchor="t">
            <a:spAutoFit/>
          </a:bodyPr>
          <a:lstStyle/>
          <a:p>
            <a:r>
              <a:rPr lang="en-GB" dirty="0"/>
              <a:t>Y1</a:t>
            </a:r>
          </a:p>
        </p:txBody>
      </p:sp>
      <p:sp>
        <p:nvSpPr>
          <p:cNvPr id="6" name="TextBox 5">
            <a:extLst>
              <a:ext uri="{FF2B5EF4-FFF2-40B4-BE49-F238E27FC236}">
                <a16:creationId xmlns:a16="http://schemas.microsoft.com/office/drawing/2014/main" id="{7F720C4D-1512-44FD-852E-D8F67E897EDA}"/>
              </a:ext>
            </a:extLst>
          </p:cNvPr>
          <p:cNvSpPr txBox="1"/>
          <p:nvPr/>
        </p:nvSpPr>
        <p:spPr>
          <a:xfrm>
            <a:off x="-9321" y="44624"/>
            <a:ext cx="1215782" cy="369332"/>
          </a:xfrm>
          <a:prstGeom prst="rect">
            <a:avLst/>
          </a:prstGeom>
          <a:noFill/>
        </p:spPr>
        <p:txBody>
          <a:bodyPr wrap="none" rtlCol="0">
            <a:spAutoFit/>
          </a:bodyPr>
          <a:lstStyle/>
          <a:p>
            <a:r>
              <a:rPr lang="en-GB"/>
              <a:t>ACDB4011</a:t>
            </a:r>
          </a:p>
        </p:txBody>
      </p:sp>
      <p:pic>
        <p:nvPicPr>
          <p:cNvPr id="7" name="Picture 6">
            <a:extLst>
              <a:ext uri="{FF2B5EF4-FFF2-40B4-BE49-F238E27FC236}">
                <a16:creationId xmlns:a16="http://schemas.microsoft.com/office/drawing/2014/main" id="{C867820D-9782-4FBB-A4CE-74887E125C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0336" y="5740452"/>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645D1-7D7D-48FA-8322-AB05D718808A}"/>
              </a:ext>
            </a:extLst>
          </p:cNvPr>
          <p:cNvSpPr>
            <a:spLocks noGrp="1"/>
          </p:cNvSpPr>
          <p:nvPr>
            <p:ph type="title"/>
          </p:nvPr>
        </p:nvSpPr>
        <p:spPr>
          <a:xfrm>
            <a:off x="839416" y="11242"/>
            <a:ext cx="10364451" cy="873926"/>
          </a:xfrm>
        </p:spPr>
        <p:txBody>
          <a:bodyPr/>
          <a:lstStyle/>
          <a:p>
            <a:r>
              <a:rPr lang="en-GB" b="1">
                <a:effectLst>
                  <a:outerShdw blurRad="38100" dist="38100" dir="2700000" algn="tl">
                    <a:srgbClr val="000000">
                      <a:alpha val="43137"/>
                    </a:srgbClr>
                  </a:outerShdw>
                </a:effectLst>
              </a:rPr>
              <a:t>Today’s lecture</a:t>
            </a:r>
          </a:p>
        </p:txBody>
      </p:sp>
      <p:sp>
        <p:nvSpPr>
          <p:cNvPr id="3" name="TextBox 2">
            <a:extLst>
              <a:ext uri="{FF2B5EF4-FFF2-40B4-BE49-F238E27FC236}">
                <a16:creationId xmlns:a16="http://schemas.microsoft.com/office/drawing/2014/main" id="{0FCF0658-9995-4200-BCD3-955D29E600EC}"/>
              </a:ext>
            </a:extLst>
          </p:cNvPr>
          <p:cNvSpPr txBox="1"/>
          <p:nvPr/>
        </p:nvSpPr>
        <p:spPr>
          <a:xfrm>
            <a:off x="1199456" y="1628800"/>
            <a:ext cx="4193007" cy="2608215"/>
          </a:xfrm>
          <a:prstGeom prst="rect">
            <a:avLst/>
          </a:prstGeom>
          <a:noFill/>
        </p:spPr>
        <p:txBody>
          <a:bodyPr wrap="none" rtlCol="0">
            <a:spAutoFit/>
          </a:bodyPr>
          <a:lstStyle/>
          <a:p>
            <a:pPr marL="457200" indent="-457200">
              <a:lnSpc>
                <a:spcPct val="150000"/>
              </a:lnSpc>
              <a:buFont typeface="Arial" panose="020B0604020202020204" pitchFamily="34" charset="0"/>
              <a:buChar char="•"/>
            </a:pPr>
            <a:r>
              <a:rPr lang="en-GB" sz="2800"/>
              <a:t>Properties of gas</a:t>
            </a:r>
          </a:p>
          <a:p>
            <a:pPr marL="457200" indent="-457200">
              <a:lnSpc>
                <a:spcPct val="150000"/>
              </a:lnSpc>
              <a:buFont typeface="Arial" panose="020B0604020202020204" pitchFamily="34" charset="0"/>
              <a:buChar char="•"/>
            </a:pPr>
            <a:r>
              <a:rPr lang="en-GB" sz="2800"/>
              <a:t>Units of pressure</a:t>
            </a:r>
          </a:p>
          <a:p>
            <a:pPr marL="457200" indent="-457200">
              <a:lnSpc>
                <a:spcPct val="150000"/>
              </a:lnSpc>
              <a:buFont typeface="Arial" panose="020B0604020202020204" pitchFamily="34" charset="0"/>
              <a:buChar char="•"/>
            </a:pPr>
            <a:r>
              <a:rPr lang="en-GB" sz="2800"/>
              <a:t>Gas laws and hypothesis</a:t>
            </a:r>
          </a:p>
          <a:p>
            <a:pPr marL="457200" indent="-457200">
              <a:lnSpc>
                <a:spcPct val="150000"/>
              </a:lnSpc>
              <a:buFont typeface="Arial" panose="020B0604020202020204" pitchFamily="34" charset="0"/>
              <a:buChar char="•"/>
            </a:pPr>
            <a:r>
              <a:rPr lang="en-GB" sz="2800"/>
              <a:t>Ideal gas equation</a:t>
            </a:r>
          </a:p>
        </p:txBody>
      </p:sp>
    </p:spTree>
    <p:extLst>
      <p:ext uri="{BB962C8B-B14F-4D97-AF65-F5344CB8AC3E}">
        <p14:creationId xmlns:p14="http://schemas.microsoft.com/office/powerpoint/2010/main" val="2392996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250785" y="0"/>
            <a:ext cx="3690430"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GAS PROPERTIES</a:t>
            </a:r>
          </a:p>
        </p:txBody>
      </p:sp>
      <p:sp>
        <p:nvSpPr>
          <p:cNvPr id="2" name="TextBox 1">
            <a:extLst>
              <a:ext uri="{FF2B5EF4-FFF2-40B4-BE49-F238E27FC236}">
                <a16:creationId xmlns:a16="http://schemas.microsoft.com/office/drawing/2014/main" id="{E3960216-8E74-48A2-94DA-07154E0BA29A}"/>
              </a:ext>
            </a:extLst>
          </p:cNvPr>
          <p:cNvSpPr txBox="1"/>
          <p:nvPr/>
        </p:nvSpPr>
        <p:spPr>
          <a:xfrm>
            <a:off x="695400" y="836712"/>
            <a:ext cx="1503489" cy="954107"/>
          </a:xfrm>
          <a:prstGeom prst="rect">
            <a:avLst/>
          </a:prstGeom>
          <a:noFill/>
        </p:spPr>
        <p:txBody>
          <a:bodyPr wrap="none" rtlCol="0">
            <a:spAutoFit/>
          </a:bodyPr>
          <a:lstStyle/>
          <a:p>
            <a:r>
              <a:rPr lang="en-GB" sz="2800" b="1">
                <a:solidFill>
                  <a:srgbClr val="FF0000"/>
                </a:solidFill>
                <a:cs typeface="Calibri" panose="020F0502020204030204" pitchFamily="34" charset="0"/>
              </a:rPr>
              <a:t>Volume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FF0000"/>
                </a:solidFill>
                <a:cs typeface="Calibri" panose="020F0502020204030204" pitchFamily="34" charset="0"/>
              </a:rPr>
              <a:t>V</a:t>
            </a:r>
          </a:p>
        </p:txBody>
      </p:sp>
      <p:sp>
        <p:nvSpPr>
          <p:cNvPr id="9" name="TextBox 8">
            <a:extLst>
              <a:ext uri="{FF2B5EF4-FFF2-40B4-BE49-F238E27FC236}">
                <a16:creationId xmlns:a16="http://schemas.microsoft.com/office/drawing/2014/main" id="{F2BF04A2-5823-4339-91C5-324E1424C325}"/>
              </a:ext>
            </a:extLst>
          </p:cNvPr>
          <p:cNvSpPr txBox="1"/>
          <p:nvPr/>
        </p:nvSpPr>
        <p:spPr>
          <a:xfrm>
            <a:off x="661194" y="2951946"/>
            <a:ext cx="2145459" cy="954107"/>
          </a:xfrm>
          <a:prstGeom prst="rect">
            <a:avLst/>
          </a:prstGeom>
          <a:noFill/>
        </p:spPr>
        <p:txBody>
          <a:bodyPr wrap="none" rtlCol="0">
            <a:spAutoFit/>
          </a:bodyPr>
          <a:lstStyle/>
          <a:p>
            <a:r>
              <a:rPr lang="en-GB" sz="2800" b="1">
                <a:solidFill>
                  <a:srgbClr val="0000FF"/>
                </a:solidFill>
                <a:cs typeface="Calibri" panose="020F0502020204030204" pitchFamily="34" charset="0"/>
              </a:rPr>
              <a:t>Temperature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0000FF"/>
                </a:solidFill>
                <a:cs typeface="Calibri" panose="020F0502020204030204" pitchFamily="34" charset="0"/>
              </a:rPr>
              <a:t>T</a:t>
            </a:r>
          </a:p>
        </p:txBody>
      </p:sp>
      <p:sp>
        <p:nvSpPr>
          <p:cNvPr id="4" name="TextBox 3">
            <a:extLst>
              <a:ext uri="{FF2B5EF4-FFF2-40B4-BE49-F238E27FC236}">
                <a16:creationId xmlns:a16="http://schemas.microsoft.com/office/drawing/2014/main" id="{E379A7A0-5BD1-41FC-8DAC-081A0FCE472E}"/>
              </a:ext>
            </a:extLst>
          </p:cNvPr>
          <p:cNvSpPr txBox="1"/>
          <p:nvPr/>
        </p:nvSpPr>
        <p:spPr>
          <a:xfrm>
            <a:off x="3215680" y="695608"/>
            <a:ext cx="5573160" cy="1815882"/>
          </a:xfrm>
          <a:prstGeom prst="rect">
            <a:avLst/>
          </a:prstGeom>
          <a:noFill/>
        </p:spPr>
        <p:txBody>
          <a:bodyPr wrap="square" rtlCol="0">
            <a:spAutoFit/>
          </a:bodyPr>
          <a:lstStyle/>
          <a:p>
            <a:r>
              <a:rPr lang="en-GB" sz="2800">
                <a:cs typeface="Calibri" panose="020F0502020204030204" pitchFamily="34" charset="0"/>
              </a:rPr>
              <a:t>Fills its container</a:t>
            </a:r>
          </a:p>
          <a:p>
            <a:r>
              <a:rPr lang="en-GB" sz="2800">
                <a:cs typeface="Calibri" panose="020F0502020204030204" pitchFamily="34" charset="0"/>
              </a:rPr>
              <a:t>Variable volume (e.g. balloon)</a:t>
            </a:r>
          </a:p>
          <a:p>
            <a:r>
              <a:rPr lang="en-GB" sz="2800">
                <a:cs typeface="Calibri" panose="020F0502020204030204" pitchFamily="34" charset="0"/>
              </a:rPr>
              <a:t>Fixed volume (e.g. glass container)</a:t>
            </a:r>
          </a:p>
          <a:p>
            <a:r>
              <a:rPr lang="en-GB" sz="2800">
                <a:cs typeface="Calibri" panose="020F0502020204030204" pitchFamily="34" charset="0"/>
              </a:rPr>
              <a:t>Usual unit m</a:t>
            </a:r>
            <a:r>
              <a:rPr lang="en-GB" sz="2800" baseline="30000">
                <a:cs typeface="Calibri" panose="020F0502020204030204" pitchFamily="34" charset="0"/>
              </a:rPr>
              <a:t>3</a:t>
            </a:r>
            <a:r>
              <a:rPr lang="en-GB" sz="2800">
                <a:cs typeface="Calibri" panose="020F0502020204030204" pitchFamily="34" charset="0"/>
              </a:rPr>
              <a:t> or dm</a:t>
            </a:r>
            <a:r>
              <a:rPr lang="en-GB" sz="2800" baseline="30000">
                <a:cs typeface="Calibri" panose="020F0502020204030204" pitchFamily="34" charset="0"/>
              </a:rPr>
              <a:t>3</a:t>
            </a:r>
            <a:r>
              <a:rPr lang="en-GB" sz="2800">
                <a:cs typeface="Calibri" panose="020F0502020204030204" pitchFamily="34" charset="0"/>
              </a:rPr>
              <a:t> (L)</a:t>
            </a:r>
          </a:p>
        </p:txBody>
      </p:sp>
      <p:sp>
        <p:nvSpPr>
          <p:cNvPr id="6" name="TextBox 5">
            <a:extLst>
              <a:ext uri="{FF2B5EF4-FFF2-40B4-BE49-F238E27FC236}">
                <a16:creationId xmlns:a16="http://schemas.microsoft.com/office/drawing/2014/main" id="{5CD58DF9-7CB9-4F60-9136-297DD380BD16}"/>
              </a:ext>
            </a:extLst>
          </p:cNvPr>
          <p:cNvSpPr txBox="1"/>
          <p:nvPr/>
        </p:nvSpPr>
        <p:spPr>
          <a:xfrm>
            <a:off x="3190910" y="2921750"/>
            <a:ext cx="5263667" cy="2246769"/>
          </a:xfrm>
          <a:prstGeom prst="rect">
            <a:avLst/>
          </a:prstGeom>
          <a:noFill/>
        </p:spPr>
        <p:txBody>
          <a:bodyPr wrap="square" rtlCol="0">
            <a:spAutoFit/>
          </a:bodyPr>
          <a:lstStyle/>
          <a:p>
            <a:r>
              <a:rPr lang="en-GB" sz="2800">
                <a:cs typeface="Calibri" panose="020F0502020204030204" pitchFamily="34" charset="0"/>
              </a:rPr>
              <a:t>Measure of direction of heat flow </a:t>
            </a:r>
          </a:p>
          <a:p>
            <a:r>
              <a:rPr lang="en-GB" sz="2800">
                <a:cs typeface="Calibri" panose="020F0502020204030204" pitchFamily="34" charset="0"/>
              </a:rPr>
              <a:t>‘How hot is something’</a:t>
            </a:r>
          </a:p>
          <a:p>
            <a:r>
              <a:rPr lang="en-GB" sz="2800">
                <a:cs typeface="Calibri" panose="020F0502020204030204" pitchFamily="34" charset="0"/>
              </a:rPr>
              <a:t>Units issues:</a:t>
            </a:r>
          </a:p>
          <a:p>
            <a:r>
              <a:rPr lang="en-GB" sz="2800" b="1">
                <a:solidFill>
                  <a:srgbClr val="0000FF"/>
                </a:solidFill>
                <a:cs typeface="Calibri" panose="020F0502020204030204" pitchFamily="34" charset="0"/>
              </a:rPr>
              <a:t>K</a:t>
            </a:r>
            <a:r>
              <a:rPr lang="en-GB" sz="2800">
                <a:cs typeface="Calibri" panose="020F0502020204030204" pitchFamily="34" charset="0"/>
              </a:rPr>
              <a:t> essential unit for all relationships</a:t>
            </a:r>
          </a:p>
          <a:p>
            <a:r>
              <a:rPr lang="en-GB" sz="2800" b="1">
                <a:solidFill>
                  <a:srgbClr val="0000FF"/>
                </a:solidFill>
                <a:cs typeface="Calibri" panose="020F0502020204030204" pitchFamily="34" charset="0"/>
              </a:rPr>
              <a:t>K = °C + 273.15</a:t>
            </a:r>
          </a:p>
        </p:txBody>
      </p:sp>
      <p:sp>
        <p:nvSpPr>
          <p:cNvPr id="10" name="TextBox 9">
            <a:extLst>
              <a:ext uri="{FF2B5EF4-FFF2-40B4-BE49-F238E27FC236}">
                <a16:creationId xmlns:a16="http://schemas.microsoft.com/office/drawing/2014/main" id="{7F4029B4-CBFD-4874-85EC-CC28587260BE}"/>
              </a:ext>
            </a:extLst>
          </p:cNvPr>
          <p:cNvSpPr txBox="1"/>
          <p:nvPr/>
        </p:nvSpPr>
        <p:spPr>
          <a:xfrm>
            <a:off x="661194" y="5377090"/>
            <a:ext cx="1555169" cy="954107"/>
          </a:xfrm>
          <a:prstGeom prst="rect">
            <a:avLst/>
          </a:prstGeom>
          <a:noFill/>
        </p:spPr>
        <p:txBody>
          <a:bodyPr wrap="none" rtlCol="0">
            <a:spAutoFit/>
          </a:bodyPr>
          <a:lstStyle/>
          <a:p>
            <a:r>
              <a:rPr lang="en-GB" sz="2800" b="1">
                <a:solidFill>
                  <a:srgbClr val="00B050"/>
                </a:solidFill>
                <a:cs typeface="Calibri" panose="020F0502020204030204" pitchFamily="34" charset="0"/>
              </a:rPr>
              <a:t>Pressure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00B050"/>
                </a:solidFill>
                <a:cs typeface="Calibri" panose="020F0502020204030204" pitchFamily="34" charset="0"/>
              </a:rPr>
              <a:t>p</a:t>
            </a:r>
          </a:p>
        </p:txBody>
      </p:sp>
      <p:sp>
        <p:nvSpPr>
          <p:cNvPr id="12" name="TextBox 11">
            <a:extLst>
              <a:ext uri="{FF2B5EF4-FFF2-40B4-BE49-F238E27FC236}">
                <a16:creationId xmlns:a16="http://schemas.microsoft.com/office/drawing/2014/main" id="{0AEC96D0-A9F8-4698-8E82-5E0252E3525F}"/>
              </a:ext>
            </a:extLst>
          </p:cNvPr>
          <p:cNvSpPr txBox="1"/>
          <p:nvPr/>
        </p:nvSpPr>
        <p:spPr>
          <a:xfrm>
            <a:off x="8590869" y="2921750"/>
            <a:ext cx="3456384" cy="1384995"/>
          </a:xfrm>
          <a:prstGeom prst="rect">
            <a:avLst/>
          </a:prstGeom>
          <a:noFill/>
          <a:ln w="19050">
            <a:solidFill>
              <a:srgbClr val="0000FF"/>
            </a:solidFill>
          </a:ln>
        </p:spPr>
        <p:txBody>
          <a:bodyPr wrap="square">
            <a:spAutoFit/>
          </a:bodyPr>
          <a:lstStyle/>
          <a:p>
            <a:pPr>
              <a:spcBef>
                <a:spcPts val="300"/>
              </a:spcBef>
              <a:spcAft>
                <a:spcPts val="300"/>
              </a:spcAft>
            </a:pPr>
            <a:r>
              <a:rPr lang="en-GB" sz="2800" b="1">
                <a:cs typeface="Calibri" panose="020F0502020204030204" pitchFamily="34" charset="0"/>
              </a:rPr>
              <a:t>isothermal </a:t>
            </a:r>
            <a:r>
              <a:rPr lang="en-GB" sz="2800">
                <a:cs typeface="Calibri" panose="020F0502020204030204" pitchFamily="34" charset="0"/>
              </a:rPr>
              <a:t>– temperature remains constant</a:t>
            </a:r>
          </a:p>
        </p:txBody>
      </p:sp>
      <p:sp>
        <p:nvSpPr>
          <p:cNvPr id="13" name="TextBox 12">
            <a:extLst>
              <a:ext uri="{FF2B5EF4-FFF2-40B4-BE49-F238E27FC236}">
                <a16:creationId xmlns:a16="http://schemas.microsoft.com/office/drawing/2014/main" id="{F0F59ED0-BCF1-4305-8354-9439EC1B6E09}"/>
              </a:ext>
            </a:extLst>
          </p:cNvPr>
          <p:cNvSpPr txBox="1"/>
          <p:nvPr/>
        </p:nvSpPr>
        <p:spPr>
          <a:xfrm>
            <a:off x="8598105" y="836712"/>
            <a:ext cx="3456384" cy="954107"/>
          </a:xfrm>
          <a:prstGeom prst="rect">
            <a:avLst/>
          </a:prstGeom>
          <a:noFill/>
          <a:ln w="19050">
            <a:solidFill>
              <a:srgbClr val="FF0000"/>
            </a:solidFill>
          </a:ln>
        </p:spPr>
        <p:txBody>
          <a:bodyPr wrap="square">
            <a:spAutoFit/>
          </a:bodyPr>
          <a:lstStyle/>
          <a:p>
            <a:pPr>
              <a:spcBef>
                <a:spcPts val="300"/>
              </a:spcBef>
              <a:spcAft>
                <a:spcPts val="300"/>
              </a:spcAft>
            </a:pPr>
            <a:r>
              <a:rPr lang="en-GB" sz="2800" b="1">
                <a:cs typeface="Calibri" panose="020F0502020204030204" pitchFamily="34" charset="0"/>
              </a:rPr>
              <a:t>isochoric </a:t>
            </a:r>
            <a:r>
              <a:rPr lang="en-GB" sz="2800">
                <a:cs typeface="Calibri" panose="020F0502020204030204" pitchFamily="34" charset="0"/>
              </a:rPr>
              <a:t>– volume remains constant</a:t>
            </a:r>
          </a:p>
        </p:txBody>
      </p:sp>
      <p:sp>
        <p:nvSpPr>
          <p:cNvPr id="14" name="TextBox 13">
            <a:extLst>
              <a:ext uri="{FF2B5EF4-FFF2-40B4-BE49-F238E27FC236}">
                <a16:creationId xmlns:a16="http://schemas.microsoft.com/office/drawing/2014/main" id="{681AFEBB-0315-4799-AC85-3241F89B6B07}"/>
              </a:ext>
            </a:extLst>
          </p:cNvPr>
          <p:cNvSpPr txBox="1"/>
          <p:nvPr/>
        </p:nvSpPr>
        <p:spPr>
          <a:xfrm>
            <a:off x="8590869" y="5377090"/>
            <a:ext cx="3456384" cy="1031051"/>
          </a:xfrm>
          <a:prstGeom prst="rect">
            <a:avLst/>
          </a:prstGeom>
          <a:noFill/>
          <a:ln w="19050">
            <a:solidFill>
              <a:srgbClr val="00B050"/>
            </a:solidFill>
          </a:ln>
        </p:spPr>
        <p:txBody>
          <a:bodyPr wrap="square">
            <a:spAutoFit/>
          </a:bodyPr>
          <a:lstStyle/>
          <a:p>
            <a:pPr>
              <a:spcBef>
                <a:spcPts val="300"/>
              </a:spcBef>
              <a:spcAft>
                <a:spcPts val="300"/>
              </a:spcAft>
            </a:pPr>
            <a:r>
              <a:rPr lang="en-GB" sz="2800" b="1">
                <a:cs typeface="Calibri" panose="020F0502020204030204" pitchFamily="34" charset="0"/>
              </a:rPr>
              <a:t>isobaric </a:t>
            </a:r>
            <a:r>
              <a:rPr lang="en-GB" sz="2800">
                <a:cs typeface="Calibri" panose="020F0502020204030204" pitchFamily="34" charset="0"/>
              </a:rPr>
              <a:t>– pressure</a:t>
            </a:r>
          </a:p>
          <a:p>
            <a:pPr>
              <a:spcBef>
                <a:spcPts val="300"/>
              </a:spcBef>
              <a:spcAft>
                <a:spcPts val="300"/>
              </a:spcAft>
            </a:pPr>
            <a:r>
              <a:rPr lang="en-GB" sz="2800">
                <a:cs typeface="Calibri" panose="020F0502020204030204" pitchFamily="34" charset="0"/>
              </a:rPr>
              <a:t>remains constant</a:t>
            </a:r>
          </a:p>
        </p:txBody>
      </p:sp>
    </p:spTree>
    <p:extLst>
      <p:ext uri="{BB962C8B-B14F-4D97-AF65-F5344CB8AC3E}">
        <p14:creationId xmlns:p14="http://schemas.microsoft.com/office/powerpoint/2010/main" val="2879728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0072028-5189-4F84-83C9-1E6E48A594F4}"/>
              </a:ext>
            </a:extLst>
          </p:cNvPr>
          <p:cNvSpPr txBox="1"/>
          <p:nvPr/>
        </p:nvSpPr>
        <p:spPr>
          <a:xfrm>
            <a:off x="58977" y="591804"/>
            <a:ext cx="5819633" cy="461665"/>
          </a:xfrm>
          <a:prstGeom prst="rect">
            <a:avLst/>
          </a:prstGeom>
          <a:noFill/>
        </p:spPr>
        <p:txBody>
          <a:bodyPr wrap="square" rtlCol="0">
            <a:spAutoFit/>
          </a:bodyPr>
          <a:lstStyle/>
          <a:p>
            <a:r>
              <a:rPr lang="en-GB" sz="2400" b="1">
                <a:solidFill>
                  <a:srgbClr val="00B050"/>
                </a:solidFill>
                <a:cs typeface="Calibri" panose="020F0502020204030204" pitchFamily="34" charset="0"/>
              </a:rPr>
              <a:t>Pressure </a:t>
            </a:r>
            <a:r>
              <a:rPr lang="en-GB" sz="2400">
                <a:cs typeface="Calibri" panose="020F0502020204030204" pitchFamily="34" charset="0"/>
              </a:rPr>
              <a:t>of gas </a:t>
            </a:r>
            <a:r>
              <a:rPr lang="en-GB" sz="2400" b="1">
                <a:solidFill>
                  <a:srgbClr val="00B050"/>
                </a:solidFill>
                <a:cs typeface="Calibri" panose="020F0502020204030204" pitchFamily="34" charset="0"/>
              </a:rPr>
              <a:t>P </a:t>
            </a:r>
            <a:r>
              <a:rPr lang="en-GB" sz="2400">
                <a:cs typeface="Calibri" panose="020F0502020204030204" pitchFamily="34" charset="0"/>
              </a:rPr>
              <a:t>is defined as </a:t>
            </a:r>
            <a:r>
              <a:rPr lang="en-GB" sz="2400" i="1">
                <a:solidFill>
                  <a:srgbClr val="00B0F0"/>
                </a:solidFill>
                <a:cs typeface="Calibri" panose="020F0502020204030204" pitchFamily="34" charset="0"/>
              </a:rPr>
              <a:t>force per area</a:t>
            </a:r>
            <a:r>
              <a:rPr lang="en-GB" sz="2400" b="1">
                <a:solidFill>
                  <a:srgbClr val="00B050"/>
                </a:solidFill>
                <a:cs typeface="Calibri" panose="020F0502020204030204" pitchFamily="34" charset="0"/>
              </a:rPr>
              <a:t> </a:t>
            </a:r>
          </a:p>
        </p:txBody>
      </p:sp>
      <p:sp>
        <p:nvSpPr>
          <p:cNvPr id="2" name="TextBox 1">
            <a:extLst>
              <a:ext uri="{FF2B5EF4-FFF2-40B4-BE49-F238E27FC236}">
                <a16:creationId xmlns:a16="http://schemas.microsoft.com/office/drawing/2014/main" id="{2BF998F8-C1A6-409E-A9CB-359641CAAD8D}"/>
              </a:ext>
            </a:extLst>
          </p:cNvPr>
          <p:cNvSpPr txBox="1"/>
          <p:nvPr/>
        </p:nvSpPr>
        <p:spPr>
          <a:xfrm>
            <a:off x="58977" y="1067400"/>
            <a:ext cx="6037023" cy="1200329"/>
          </a:xfrm>
          <a:prstGeom prst="rect">
            <a:avLst/>
          </a:prstGeom>
          <a:noFill/>
        </p:spPr>
        <p:txBody>
          <a:bodyPr wrap="square" rtlCol="0">
            <a:spAutoFit/>
          </a:bodyPr>
          <a:lstStyle/>
          <a:p>
            <a:r>
              <a:rPr lang="en-GB" sz="2400">
                <a:cs typeface="Calibri" panose="020F0502020204030204" pitchFamily="34" charset="0"/>
              </a:rPr>
              <a:t>Force of gas particles colliding with any object that can experience this pressure</a:t>
            </a:r>
          </a:p>
          <a:p>
            <a:r>
              <a:rPr lang="en-GB" sz="2400" b="1">
                <a:solidFill>
                  <a:srgbClr val="FF0000"/>
                </a:solidFill>
                <a:cs typeface="Calibri" panose="020F0502020204030204" pitchFamily="34" charset="0"/>
              </a:rPr>
              <a:t>Barometer</a:t>
            </a:r>
            <a:r>
              <a:rPr lang="en-GB" sz="2400">
                <a:cs typeface="Calibri" panose="020F0502020204030204" pitchFamily="34" charset="0"/>
              </a:rPr>
              <a:t> is used to measure external pressure</a:t>
            </a:r>
          </a:p>
        </p:txBody>
      </p:sp>
      <p:pic>
        <p:nvPicPr>
          <p:cNvPr id="5122" name="Picture 2" descr="concept">
            <a:extLst>
              <a:ext uri="{FF2B5EF4-FFF2-40B4-BE49-F238E27FC236}">
                <a16:creationId xmlns:a16="http://schemas.microsoft.com/office/drawing/2014/main" id="{4AA7DC5D-C03D-4239-BE66-EB25050EC6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43"/>
          <a:stretch/>
        </p:blipFill>
        <p:spPr bwMode="auto">
          <a:xfrm>
            <a:off x="209134" y="2871701"/>
            <a:ext cx="4464466" cy="37054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E96BA0-AC40-43DF-BCD8-03805D2CB403}"/>
              </a:ext>
            </a:extLst>
          </p:cNvPr>
          <p:cNvSpPr txBox="1"/>
          <p:nvPr/>
        </p:nvSpPr>
        <p:spPr>
          <a:xfrm>
            <a:off x="6096000" y="4100731"/>
            <a:ext cx="6752850" cy="1508105"/>
          </a:xfrm>
          <a:prstGeom prst="rect">
            <a:avLst/>
          </a:prstGeom>
          <a:noFill/>
        </p:spPr>
        <p:txBody>
          <a:bodyPr wrap="square" rtlCol="0">
            <a:spAutoFit/>
          </a:bodyPr>
          <a:lstStyle/>
          <a:p>
            <a:pPr>
              <a:spcAft>
                <a:spcPts val="1200"/>
              </a:spcAft>
            </a:pPr>
            <a:r>
              <a:rPr lang="en-GB" sz="2400">
                <a:solidFill>
                  <a:srgbClr val="FF0000"/>
                </a:solidFill>
                <a:cs typeface="Calibri" panose="020F0502020204030204" pitchFamily="34" charset="0"/>
              </a:rPr>
              <a:t>Hight of column </a:t>
            </a:r>
            <a:r>
              <a:rPr lang="en-GB" sz="2400">
                <a:cs typeface="Calibri" panose="020F0502020204030204" pitchFamily="34" charset="0"/>
              </a:rPr>
              <a:t>associated with </a:t>
            </a:r>
            <a:r>
              <a:rPr lang="en-GB" sz="2400">
                <a:solidFill>
                  <a:srgbClr val="00B050"/>
                </a:solidFill>
                <a:cs typeface="Calibri" panose="020F0502020204030204" pitchFamily="34" charset="0"/>
              </a:rPr>
              <a:t>pressure</a:t>
            </a:r>
          </a:p>
          <a:p>
            <a:pPr>
              <a:spcAft>
                <a:spcPts val="1200"/>
              </a:spcAft>
            </a:pPr>
            <a:r>
              <a:rPr lang="en-GB" sz="2400">
                <a:cs typeface="Calibri" panose="020F0502020204030204" pitchFamily="34" charset="0"/>
              </a:rPr>
              <a:t>Water = 30 feet at sea level</a:t>
            </a:r>
          </a:p>
          <a:p>
            <a:pPr>
              <a:spcAft>
                <a:spcPts val="1200"/>
              </a:spcAft>
            </a:pPr>
            <a:r>
              <a:rPr lang="en-GB" sz="2400">
                <a:cs typeface="Calibri" panose="020F0502020204030204" pitchFamily="34" charset="0"/>
              </a:rPr>
              <a:t>Mercury = about 30 inches or 760 mmHg</a:t>
            </a:r>
          </a:p>
        </p:txBody>
      </p:sp>
      <p:sp>
        <p:nvSpPr>
          <p:cNvPr id="6" name="Title 5">
            <a:extLst>
              <a:ext uri="{FF2B5EF4-FFF2-40B4-BE49-F238E27FC236}">
                <a16:creationId xmlns:a16="http://schemas.microsoft.com/office/drawing/2014/main" id="{DA31F897-FAEA-4AA8-993E-086A3ED63984}"/>
              </a:ext>
            </a:extLst>
          </p:cNvPr>
          <p:cNvSpPr>
            <a:spLocks noGrp="1"/>
          </p:cNvSpPr>
          <p:nvPr>
            <p:ph type="title"/>
          </p:nvPr>
        </p:nvSpPr>
        <p:spPr>
          <a:xfrm>
            <a:off x="-62062" y="-126101"/>
            <a:ext cx="10364451" cy="883591"/>
          </a:xfrm>
        </p:spPr>
        <p:txBody>
          <a:bodyPr/>
          <a:lstStyle/>
          <a:p>
            <a:r>
              <a:rPr lang="en-GB" b="1">
                <a:effectLst>
                  <a:outerShdw blurRad="38100" dist="38100" dir="2700000" algn="tl">
                    <a:srgbClr val="000000">
                      <a:alpha val="43137"/>
                    </a:srgbClr>
                  </a:outerShdw>
                </a:effectLst>
              </a:rPr>
              <a:t>pressure</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510EFDCA-0FEA-4DD6-896D-47126C168BA9}"/>
                  </a:ext>
                </a:extLst>
              </p:cNvPr>
              <p:cNvSpPr txBox="1"/>
              <p:nvPr/>
            </p:nvSpPr>
            <p:spPr>
              <a:xfrm>
                <a:off x="8867094" y="374564"/>
                <a:ext cx="1310743" cy="8961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800" b="1" i="1" smtClean="0">
                          <a:solidFill>
                            <a:srgbClr val="00B050"/>
                          </a:solidFill>
                          <a:latin typeface="Cambria Math" panose="02040503050406030204" pitchFamily="18" charset="0"/>
                        </a:rPr>
                        <m:t>𝑷</m:t>
                      </m:r>
                      <m:r>
                        <a:rPr lang="en-GB" sz="2800" b="1" i="1" smtClean="0">
                          <a:solidFill>
                            <a:srgbClr val="00B050"/>
                          </a:solidFill>
                          <a:latin typeface="Cambria Math" panose="02040503050406030204" pitchFamily="18" charset="0"/>
                        </a:rPr>
                        <m:t>= </m:t>
                      </m:r>
                      <m:f>
                        <m:fPr>
                          <m:ctrlPr>
                            <a:rPr lang="en-GB" sz="2800" b="1" i="1" smtClean="0">
                              <a:solidFill>
                                <a:srgbClr val="00B050"/>
                              </a:solidFill>
                              <a:latin typeface="Cambria Math" panose="02040503050406030204" pitchFamily="18" charset="0"/>
                            </a:rPr>
                          </m:ctrlPr>
                        </m:fPr>
                        <m:num>
                          <m:r>
                            <a:rPr lang="en-GB" sz="2800" b="1" i="1" smtClean="0">
                              <a:solidFill>
                                <a:srgbClr val="00B050"/>
                              </a:solidFill>
                              <a:latin typeface="Cambria Math" panose="02040503050406030204" pitchFamily="18" charset="0"/>
                            </a:rPr>
                            <m:t>𝑭</m:t>
                          </m:r>
                        </m:num>
                        <m:den>
                          <m:r>
                            <a:rPr lang="en-GB" sz="2800" b="1" i="1" smtClean="0">
                              <a:solidFill>
                                <a:srgbClr val="00B050"/>
                              </a:solidFill>
                              <a:latin typeface="Cambria Math" panose="02040503050406030204" pitchFamily="18" charset="0"/>
                            </a:rPr>
                            <m:t>𝑨</m:t>
                          </m:r>
                        </m:den>
                      </m:f>
                    </m:oMath>
                  </m:oMathPara>
                </a14:m>
                <a:endParaRPr lang="en-GB" sz="2800" b="1">
                  <a:solidFill>
                    <a:srgbClr val="00B050"/>
                  </a:solidFill>
                </a:endParaRPr>
              </a:p>
            </p:txBody>
          </p:sp>
        </mc:Choice>
        <mc:Fallback xmlns="">
          <p:sp>
            <p:nvSpPr>
              <p:cNvPr id="3" name="TextBox 2">
                <a:extLst>
                  <a:ext uri="{FF2B5EF4-FFF2-40B4-BE49-F238E27FC236}">
                    <a16:creationId xmlns:a16="http://schemas.microsoft.com/office/drawing/2014/main" id="{510EFDCA-0FEA-4DD6-896D-47126C168BA9}"/>
                  </a:ext>
                </a:extLst>
              </p:cNvPr>
              <p:cNvSpPr txBox="1">
                <a:spLocks noRot="1" noChangeAspect="1" noMove="1" noResize="1" noEditPoints="1" noAdjustHandles="1" noChangeArrowheads="1" noChangeShapeType="1" noTextEdit="1"/>
              </p:cNvSpPr>
              <p:nvPr/>
            </p:nvSpPr>
            <p:spPr>
              <a:xfrm>
                <a:off x="8867094" y="374564"/>
                <a:ext cx="1310743" cy="896143"/>
              </a:xfrm>
              <a:prstGeom prst="rect">
                <a:avLst/>
              </a:prstGeom>
              <a:blipFill>
                <a:blip r:embed="rId4"/>
                <a:stretch>
                  <a:fillRect/>
                </a:stretch>
              </a:blipFill>
            </p:spPr>
            <p:txBody>
              <a:bodyPr/>
              <a:lstStyle/>
              <a:p>
                <a:r>
                  <a:rPr lang="en-US">
                    <a:noFill/>
                  </a:rPr>
                  <a:t> </a:t>
                </a:r>
              </a:p>
            </p:txBody>
          </p:sp>
        </mc:Fallback>
      </mc:AlternateContent>
      <p:pic>
        <p:nvPicPr>
          <p:cNvPr id="7" name="Picture 6">
            <a:extLst>
              <a:ext uri="{FF2B5EF4-FFF2-40B4-BE49-F238E27FC236}">
                <a16:creationId xmlns:a16="http://schemas.microsoft.com/office/drawing/2014/main" id="{B247874C-A196-4BE3-933C-70451A5FF5E9}"/>
              </a:ext>
            </a:extLst>
          </p:cNvPr>
          <p:cNvPicPr>
            <a:picLocks noChangeAspect="1"/>
          </p:cNvPicPr>
          <p:nvPr/>
        </p:nvPicPr>
        <p:blipFill>
          <a:blip r:embed="rId5"/>
          <a:stretch>
            <a:fillRect/>
          </a:stretch>
        </p:blipFill>
        <p:spPr>
          <a:xfrm>
            <a:off x="6428457" y="52358"/>
            <a:ext cx="2106180" cy="2106180"/>
          </a:xfrm>
          <a:prstGeom prst="rect">
            <a:avLst/>
          </a:prstGeom>
        </p:spPr>
      </p:pic>
      <p:sp>
        <p:nvSpPr>
          <p:cNvPr id="8" name="TextBox 7">
            <a:extLst>
              <a:ext uri="{FF2B5EF4-FFF2-40B4-BE49-F238E27FC236}">
                <a16:creationId xmlns:a16="http://schemas.microsoft.com/office/drawing/2014/main" id="{66C855FA-7006-4EAF-B8EF-DF8B375498C4}"/>
              </a:ext>
            </a:extLst>
          </p:cNvPr>
          <p:cNvSpPr txBox="1"/>
          <p:nvPr/>
        </p:nvSpPr>
        <p:spPr>
          <a:xfrm>
            <a:off x="8587753" y="1453986"/>
            <a:ext cx="3561744" cy="923330"/>
          </a:xfrm>
          <a:prstGeom prst="rect">
            <a:avLst/>
          </a:prstGeom>
          <a:noFill/>
        </p:spPr>
        <p:txBody>
          <a:bodyPr wrap="none" rtlCol="0">
            <a:spAutoFit/>
          </a:bodyPr>
          <a:lstStyle/>
          <a:p>
            <a:r>
              <a:rPr lang="en-GB"/>
              <a:t>where: 	F = N (Newton)</a:t>
            </a:r>
          </a:p>
          <a:p>
            <a:r>
              <a:rPr lang="en-GB"/>
              <a:t>		A = m</a:t>
            </a:r>
            <a:r>
              <a:rPr lang="en-GB" baseline="30000"/>
              <a:t>2</a:t>
            </a:r>
          </a:p>
          <a:p>
            <a:r>
              <a:rPr lang="en-GB" baseline="30000"/>
              <a:t>		</a:t>
            </a:r>
            <a:r>
              <a:rPr lang="en-GB"/>
              <a:t>P = kg/m-s</a:t>
            </a:r>
            <a:r>
              <a:rPr lang="en-GB" baseline="30000"/>
              <a:t>2</a:t>
            </a:r>
            <a:r>
              <a:rPr lang="en-GB"/>
              <a:t> (Pa – Pascal)</a:t>
            </a:r>
            <a:endParaRPr lang="en-GB" baseline="30000"/>
          </a:p>
        </p:txBody>
      </p:sp>
      <p:sp>
        <p:nvSpPr>
          <p:cNvPr id="23" name="TextBox 22">
            <a:extLst>
              <a:ext uri="{FF2B5EF4-FFF2-40B4-BE49-F238E27FC236}">
                <a16:creationId xmlns:a16="http://schemas.microsoft.com/office/drawing/2014/main" id="{307536FF-9B6F-4656-B79E-EFF2E8B9006E}"/>
              </a:ext>
            </a:extLst>
          </p:cNvPr>
          <p:cNvSpPr txBox="1"/>
          <p:nvPr/>
        </p:nvSpPr>
        <p:spPr>
          <a:xfrm>
            <a:off x="6760967" y="2550592"/>
            <a:ext cx="4590525" cy="523220"/>
          </a:xfrm>
          <a:prstGeom prst="rect">
            <a:avLst/>
          </a:prstGeom>
          <a:noFill/>
        </p:spPr>
        <p:txBody>
          <a:bodyPr wrap="square">
            <a:spAutoFit/>
          </a:bodyPr>
          <a:lstStyle/>
          <a:p>
            <a:r>
              <a:rPr lang="en-GB" sz="1400"/>
              <a:t>1N is the force needed to accelerate one kilogram of mass at the rate of one metre per second squared. 1 N=1 kg-m/s</a:t>
            </a:r>
            <a:r>
              <a:rPr lang="en-GB" sz="1400" baseline="30000"/>
              <a:t>2</a:t>
            </a:r>
            <a:r>
              <a:rPr lang="en-GB" sz="1400"/>
              <a:t>.</a:t>
            </a:r>
          </a:p>
        </p:txBody>
      </p:sp>
    </p:spTree>
    <p:extLst>
      <p:ext uri="{BB962C8B-B14F-4D97-AF65-F5344CB8AC3E}">
        <p14:creationId xmlns:p14="http://schemas.microsoft.com/office/powerpoint/2010/main" val="1600762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FAC61BB-817E-451C-8729-92D7249AF0DB}"/>
              </a:ext>
            </a:extLst>
          </p:cNvPr>
          <p:cNvSpPr txBox="1"/>
          <p:nvPr/>
        </p:nvSpPr>
        <p:spPr>
          <a:xfrm>
            <a:off x="130985" y="4005064"/>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10" name="TextBox 9">
            <a:extLst>
              <a:ext uri="{FF2B5EF4-FFF2-40B4-BE49-F238E27FC236}">
                <a16:creationId xmlns:a16="http://schemas.microsoft.com/office/drawing/2014/main" id="{D91466A4-F933-4341-B0FB-B701399DEEC1}"/>
              </a:ext>
            </a:extLst>
          </p:cNvPr>
          <p:cNvSpPr txBox="1"/>
          <p:nvPr/>
        </p:nvSpPr>
        <p:spPr>
          <a:xfrm>
            <a:off x="2999656" y="1340768"/>
            <a:ext cx="3240359" cy="1815882"/>
          </a:xfrm>
          <a:prstGeom prst="rect">
            <a:avLst/>
          </a:prstGeom>
          <a:noFill/>
        </p:spPr>
        <p:txBody>
          <a:bodyPr wrap="square" rtlCol="0">
            <a:spAutoFit/>
          </a:bodyPr>
          <a:lstStyle/>
          <a:p>
            <a:r>
              <a:rPr lang="en-GB" sz="2800" b="1">
                <a:cs typeface="Calibri" panose="020F0502020204030204" pitchFamily="34" charset="0"/>
              </a:rPr>
              <a:t>mmHg (torr)</a:t>
            </a:r>
          </a:p>
          <a:p>
            <a:endParaRPr lang="en-GB" sz="2800" b="1">
              <a:cs typeface="Calibri" panose="020F0502020204030204" pitchFamily="34" charset="0"/>
            </a:endParaRPr>
          </a:p>
          <a:p>
            <a:endParaRPr lang="en-GB" sz="2800" b="1">
              <a:cs typeface="Calibri" panose="020F0502020204030204" pitchFamily="34" charset="0"/>
            </a:endParaRPr>
          </a:p>
          <a:p>
            <a:r>
              <a:rPr lang="en-GB" sz="2800" b="1">
                <a:cs typeface="Calibri" panose="020F0502020204030204" pitchFamily="34" charset="0"/>
              </a:rPr>
              <a:t>atmospheres (</a:t>
            </a:r>
            <a:r>
              <a:rPr lang="en-GB" sz="2800" b="1" err="1">
                <a:cs typeface="Calibri" panose="020F0502020204030204" pitchFamily="34" charset="0"/>
              </a:rPr>
              <a:t>atm</a:t>
            </a:r>
            <a:r>
              <a:rPr lang="en-GB" sz="2800" b="1">
                <a:cs typeface="Calibri" panose="020F0502020204030204" pitchFamily="34" charset="0"/>
              </a:rPr>
              <a:t>)</a:t>
            </a:r>
          </a:p>
        </p:txBody>
      </p:sp>
      <p:sp>
        <p:nvSpPr>
          <p:cNvPr id="12" name="TextBox 11">
            <a:extLst>
              <a:ext uri="{FF2B5EF4-FFF2-40B4-BE49-F238E27FC236}">
                <a16:creationId xmlns:a16="http://schemas.microsoft.com/office/drawing/2014/main" id="{A6DEB4CF-4C04-4600-A36E-E288991AB552}"/>
              </a:ext>
            </a:extLst>
          </p:cNvPr>
          <p:cNvSpPr txBox="1"/>
          <p:nvPr/>
        </p:nvSpPr>
        <p:spPr>
          <a:xfrm>
            <a:off x="6456040" y="2591326"/>
            <a:ext cx="5320324" cy="523220"/>
          </a:xfrm>
          <a:prstGeom prst="rect">
            <a:avLst/>
          </a:prstGeom>
          <a:noFill/>
        </p:spPr>
        <p:txBody>
          <a:bodyPr wrap="square">
            <a:spAutoFit/>
          </a:bodyPr>
          <a:lstStyle/>
          <a:p>
            <a:r>
              <a:rPr lang="en-GB" sz="2800" b="1">
                <a:solidFill>
                  <a:srgbClr val="00B050"/>
                </a:solidFill>
                <a:cs typeface="Calibri" panose="020F0502020204030204" pitchFamily="34" charset="0"/>
              </a:rPr>
              <a:t>Bar (kg(m</a:t>
            </a:r>
            <a:r>
              <a:rPr lang="en-GB" sz="2800" b="1" baseline="30000">
                <a:solidFill>
                  <a:srgbClr val="00B050"/>
                </a:solidFill>
                <a:cs typeface="Calibri" panose="020F0502020204030204" pitchFamily="34" charset="0"/>
              </a:rPr>
              <a:t>-1</a:t>
            </a:r>
            <a:r>
              <a:rPr lang="en-GB" sz="2800" b="1">
                <a:solidFill>
                  <a:srgbClr val="00B050"/>
                </a:solidFill>
                <a:cs typeface="Calibri" panose="020F0502020204030204" pitchFamily="34" charset="0"/>
              </a:rPr>
              <a:t>s</a:t>
            </a:r>
            <a:r>
              <a:rPr lang="en-GB" sz="2800" b="1" baseline="30000">
                <a:solidFill>
                  <a:srgbClr val="00B050"/>
                </a:solidFill>
                <a:cs typeface="Calibri" panose="020F0502020204030204" pitchFamily="34" charset="0"/>
              </a:rPr>
              <a:t>-2</a:t>
            </a:r>
            <a:r>
              <a:rPr lang="en-GB" sz="2800" b="1">
                <a:solidFill>
                  <a:srgbClr val="00B050"/>
                </a:solidFill>
                <a:cs typeface="Calibri" panose="020F0502020204030204" pitchFamily="34" charset="0"/>
              </a:rPr>
              <a:t>)) = 100 kPa</a:t>
            </a:r>
          </a:p>
        </p:txBody>
      </p:sp>
      <p:sp>
        <p:nvSpPr>
          <p:cNvPr id="14" name="TextBox 13">
            <a:extLst>
              <a:ext uri="{FF2B5EF4-FFF2-40B4-BE49-F238E27FC236}">
                <a16:creationId xmlns:a16="http://schemas.microsoft.com/office/drawing/2014/main" id="{B92EA135-0C59-44C8-AE12-603490846FDF}"/>
              </a:ext>
            </a:extLst>
          </p:cNvPr>
          <p:cNvSpPr txBox="1"/>
          <p:nvPr/>
        </p:nvSpPr>
        <p:spPr>
          <a:xfrm>
            <a:off x="6456040" y="1304257"/>
            <a:ext cx="3923273" cy="523220"/>
          </a:xfrm>
          <a:prstGeom prst="rect">
            <a:avLst/>
          </a:prstGeom>
          <a:noFill/>
        </p:spPr>
        <p:txBody>
          <a:bodyPr wrap="square">
            <a:spAutoFit/>
          </a:bodyPr>
          <a:lstStyle/>
          <a:p>
            <a:r>
              <a:rPr lang="en-GB" sz="2800" b="1">
                <a:cs typeface="Calibri" panose="020F0502020204030204" pitchFamily="34" charset="0"/>
              </a:rPr>
              <a:t>Pascal (kg(m</a:t>
            </a:r>
            <a:r>
              <a:rPr lang="en-GB" sz="2800" b="1" baseline="30000">
                <a:cs typeface="Calibri" panose="020F0502020204030204" pitchFamily="34" charset="0"/>
              </a:rPr>
              <a:t>-1</a:t>
            </a:r>
            <a:r>
              <a:rPr lang="en-GB" sz="2800" b="1">
                <a:cs typeface="Calibri" panose="020F0502020204030204" pitchFamily="34" charset="0"/>
              </a:rPr>
              <a:t>s</a:t>
            </a:r>
            <a:r>
              <a:rPr lang="en-GB" sz="2800" b="1" baseline="30000">
                <a:cs typeface="Calibri" panose="020F0502020204030204" pitchFamily="34" charset="0"/>
              </a:rPr>
              <a:t>-2</a:t>
            </a:r>
            <a:r>
              <a:rPr lang="en-GB" sz="2800" b="1">
                <a:cs typeface="Calibri" panose="020F0502020204030204" pitchFamily="34" charset="0"/>
              </a:rPr>
              <a:t>)) Pa</a:t>
            </a:r>
          </a:p>
        </p:txBody>
      </p:sp>
      <p:sp>
        <p:nvSpPr>
          <p:cNvPr id="15" name="Title 5">
            <a:extLst>
              <a:ext uri="{FF2B5EF4-FFF2-40B4-BE49-F238E27FC236}">
                <a16:creationId xmlns:a16="http://schemas.microsoft.com/office/drawing/2014/main" id="{D80326B7-D8B4-4D63-B7DA-561998DBC55D}"/>
              </a:ext>
            </a:extLst>
          </p:cNvPr>
          <p:cNvSpPr txBox="1">
            <a:spLocks/>
          </p:cNvSpPr>
          <p:nvPr/>
        </p:nvSpPr>
        <p:spPr>
          <a:xfrm>
            <a:off x="767408" y="116632"/>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Units of pressure</a:t>
            </a:r>
          </a:p>
        </p:txBody>
      </p:sp>
      <p:sp>
        <p:nvSpPr>
          <p:cNvPr id="8" name="TextBox 7">
            <a:extLst>
              <a:ext uri="{FF2B5EF4-FFF2-40B4-BE49-F238E27FC236}">
                <a16:creationId xmlns:a16="http://schemas.microsoft.com/office/drawing/2014/main" id="{C55F529A-8928-4806-AC3D-2DD1882BB16D}"/>
              </a:ext>
            </a:extLst>
          </p:cNvPr>
          <p:cNvSpPr txBox="1"/>
          <p:nvPr/>
        </p:nvSpPr>
        <p:spPr>
          <a:xfrm>
            <a:off x="7573817" y="1764072"/>
            <a:ext cx="4793673" cy="646331"/>
          </a:xfrm>
          <a:prstGeom prst="rect">
            <a:avLst/>
          </a:prstGeom>
          <a:noFill/>
        </p:spPr>
        <p:txBody>
          <a:bodyPr wrap="square">
            <a:spAutoFit/>
          </a:bodyPr>
          <a:lstStyle/>
          <a:p>
            <a:r>
              <a:rPr lang="en-GB"/>
              <a:t>one pascal is equivalent to 1 newton (N) of force applied over an area of 1 square meter (m2)</a:t>
            </a:r>
          </a:p>
        </p:txBody>
      </p:sp>
      <p:sp>
        <p:nvSpPr>
          <p:cNvPr id="11" name="TextBox 10">
            <a:extLst>
              <a:ext uri="{FF2B5EF4-FFF2-40B4-BE49-F238E27FC236}">
                <a16:creationId xmlns:a16="http://schemas.microsoft.com/office/drawing/2014/main" id="{D83F8B8D-A94A-46A9-B25F-2D83C6BB5132}"/>
              </a:ext>
            </a:extLst>
          </p:cNvPr>
          <p:cNvSpPr txBox="1"/>
          <p:nvPr/>
        </p:nvSpPr>
        <p:spPr>
          <a:xfrm>
            <a:off x="6096000" y="435715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highlight>
                  <a:srgbClr val="FFFF00"/>
                </a:highlight>
              </a:rPr>
              <a:t>torr</a:t>
            </a:r>
          </a:p>
        </p:txBody>
      </p:sp>
    </p:spTree>
    <p:extLst>
      <p:ext uri="{BB962C8B-B14F-4D97-AF65-F5344CB8AC3E}">
        <p14:creationId xmlns:p14="http://schemas.microsoft.com/office/powerpoint/2010/main" val="291161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FE53CB-2716-42AF-86F7-EE9403FD60B6}"/>
              </a:ext>
            </a:extLst>
          </p:cNvPr>
          <p:cNvSpPr>
            <a:spLocks noChangeArrowheads="1"/>
          </p:cNvSpPr>
          <p:nvPr/>
        </p:nvSpPr>
        <p:spPr bwMode="auto">
          <a:xfrm>
            <a:off x="335360" y="1099483"/>
            <a:ext cx="11449272"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buFontTx/>
              <a:buChar char="•"/>
            </a:pPr>
            <a:endParaRPr lang="en-US" altLang="en-US" sz="2200" dirty="0">
              <a:latin typeface="+mn-lt"/>
              <a:ea typeface="Times New Roman" panose="02020603050405020304" pitchFamily="18" charset="0"/>
              <a:cs typeface="Calibri" panose="020F0502020204030204" pitchFamily="34" charset="0"/>
            </a:endParaRPr>
          </a:p>
          <a:p>
            <a:pPr defTabSz="914400" fontAlgn="base">
              <a:spcBef>
                <a:spcPct val="0"/>
              </a:spcBef>
              <a:spcAft>
                <a:spcPct val="0"/>
              </a:spcAft>
            </a:pPr>
            <a:r>
              <a:rPr lang="en-US" altLang="en-US" sz="2200" b="1" dirty="0">
                <a:latin typeface="+mn-lt"/>
                <a:ea typeface="Times New Roman" panose="02020603050405020304" pitchFamily="18" charset="0"/>
                <a:cs typeface="Calibri" panose="020F0502020204030204" pitchFamily="34" charset="0"/>
              </a:rPr>
              <a:t>EXAMPLE 1</a:t>
            </a:r>
            <a:r>
              <a:rPr lang="en-US" altLang="en-US" sz="2200" dirty="0">
                <a:latin typeface="+mn-lt"/>
                <a:ea typeface="Times New Roman" panose="02020603050405020304" pitchFamily="18" charset="0"/>
                <a:cs typeface="Calibri" panose="020F0502020204030204" pitchFamily="34" charset="0"/>
              </a:rPr>
              <a:t>:A laboratory protocol states that safe working pressure for a particular explosive containment vessel is 3.5 x 10</a:t>
            </a:r>
            <a:r>
              <a:rPr lang="en-US" altLang="en-US" sz="2200" baseline="30000" dirty="0">
                <a:latin typeface="+mn-lt"/>
                <a:ea typeface="Times New Roman" panose="02020603050405020304" pitchFamily="18" charset="0"/>
                <a:cs typeface="Calibri" panose="020F0502020204030204" pitchFamily="34" charset="0"/>
              </a:rPr>
              <a:t>5</a:t>
            </a:r>
            <a:r>
              <a:rPr lang="en-US" altLang="en-US" sz="2200" dirty="0">
                <a:latin typeface="+mn-lt"/>
                <a:ea typeface="Times New Roman" panose="02020603050405020304" pitchFamily="18" charset="0"/>
                <a:cs typeface="Calibri" panose="020F0502020204030204" pitchFamily="34" charset="0"/>
              </a:rPr>
              <a:t> pascal (Pa). Convert this pressure to atm.</a:t>
            </a:r>
          </a:p>
          <a:p>
            <a:pPr defTabSz="914400" fontAlgn="base">
              <a:spcBef>
                <a:spcPct val="0"/>
              </a:spcBef>
              <a:spcAft>
                <a:spcPct val="0"/>
              </a:spcAft>
            </a:pPr>
            <a:endParaRPr lang="en-US"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pPr defTabSz="914400" fontAlgn="base">
              <a:spcBef>
                <a:spcPct val="0"/>
              </a:spcBef>
              <a:spcAft>
                <a:spcPct val="0"/>
              </a:spcAft>
            </a:pPr>
            <a:endParaRPr lang="en-GB" altLang="en-US" sz="2200" dirty="0">
              <a:latin typeface="+mn-lt"/>
              <a:cs typeface="Calibri" panose="020F0502020204030204" pitchFamily="34" charset="0"/>
            </a:endParaRPr>
          </a:p>
          <a:p>
            <a:r>
              <a:rPr lang="en-US" altLang="en-US" sz="2200" b="1" dirty="0">
                <a:latin typeface="+mn-lt"/>
                <a:ea typeface="Times New Roman" panose="02020603050405020304" pitchFamily="18" charset="0"/>
                <a:cs typeface="Calibri" panose="020F0502020204030204" pitchFamily="34" charset="0"/>
              </a:rPr>
              <a:t>EXAMPLE 2</a:t>
            </a:r>
            <a:r>
              <a:rPr lang="en-US" altLang="en-US" sz="2200" dirty="0">
                <a:latin typeface="+mn-lt"/>
                <a:ea typeface="Times New Roman" panose="02020603050405020304" pitchFamily="18" charset="0"/>
                <a:cs typeface="Calibri" panose="020F0502020204030204" pitchFamily="34" charset="0"/>
              </a:rPr>
              <a:t>: In a tactical field manual, the maximum pressure tolerance of an artillery shell is listed as 200 bar. Convert this pressure limit to mm Hg for more precise calibration in high-altitude operations.  </a:t>
            </a:r>
          </a:p>
        </p:txBody>
      </p:sp>
      <p:sp>
        <p:nvSpPr>
          <p:cNvPr id="10" name="TextBox 9">
            <a:extLst>
              <a:ext uri="{FF2B5EF4-FFF2-40B4-BE49-F238E27FC236}">
                <a16:creationId xmlns:a16="http://schemas.microsoft.com/office/drawing/2014/main" id="{6F8F522A-1C1F-4941-8E14-B98CF3DA57E5}"/>
              </a:ext>
            </a:extLst>
          </p:cNvPr>
          <p:cNvSpPr txBox="1"/>
          <p:nvPr/>
        </p:nvSpPr>
        <p:spPr>
          <a:xfrm>
            <a:off x="94981" y="745540"/>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11" name="Title 5">
            <a:extLst>
              <a:ext uri="{FF2B5EF4-FFF2-40B4-BE49-F238E27FC236}">
                <a16:creationId xmlns:a16="http://schemas.microsoft.com/office/drawing/2014/main" id="{C4F635FF-151B-4360-9DFC-09DE77DD2F4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
        <p:nvSpPr>
          <p:cNvPr id="5" name="TextBox 4">
            <a:extLst>
              <a:ext uri="{FF2B5EF4-FFF2-40B4-BE49-F238E27FC236}">
                <a16:creationId xmlns:a16="http://schemas.microsoft.com/office/drawing/2014/main" id="{5B9C4838-FFD0-4635-8C85-AB187ED9213C}"/>
              </a:ext>
            </a:extLst>
          </p:cNvPr>
          <p:cNvSpPr txBox="1"/>
          <p:nvPr/>
        </p:nvSpPr>
        <p:spPr>
          <a:xfrm>
            <a:off x="5980546" y="109948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highlight>
                  <a:srgbClr val="FFFF00"/>
                </a:highlight>
              </a:rPr>
              <a:t>torr</a:t>
            </a:r>
          </a:p>
        </p:txBody>
      </p:sp>
      <mc:AlternateContent xmlns:mc="http://schemas.openxmlformats.org/markup-compatibility/2006">
        <mc:Choice xmlns:a14="http://schemas.microsoft.com/office/drawing/2010/main" Requires="a14">
          <p:sp>
            <p:nvSpPr>
              <p:cNvPr id="3" name="TextBox 2">
                <a:extLst>
                  <a:ext uri="{FF2B5EF4-FFF2-40B4-BE49-F238E27FC236}">
                    <a16:creationId xmlns:a16="http://schemas.microsoft.com/office/drawing/2014/main" id="{5D9E9AE8-8CAC-4341-8927-F9EF134CFF59}"/>
                  </a:ext>
                </a:extLst>
              </p:cNvPr>
              <p:cNvSpPr txBox="1"/>
              <p:nvPr/>
            </p:nvSpPr>
            <p:spPr>
              <a:xfrm>
                <a:off x="1089892" y="2701331"/>
                <a:ext cx="4103175" cy="642035"/>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3.5 </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5</m:t>
                          </m:r>
                        </m:sup>
                      </m:sSup>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𝑃𝑎</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1 </m:t>
                          </m:r>
                          <m:r>
                            <a:rPr lang="en-GB" b="0" i="1" smtClean="0">
                              <a:latin typeface="Cambria Math" panose="02040503050406030204" pitchFamily="18" charset="0"/>
                              <a:ea typeface="Cambria Math" panose="02040503050406030204" pitchFamily="18" charset="0"/>
                            </a:rPr>
                            <m:t>𝑎𝑡𝑚</m:t>
                          </m:r>
                        </m:num>
                        <m:den>
                          <m:r>
                            <a:rPr lang="en-GB" b="0" i="1" smtClean="0">
                              <a:latin typeface="Cambria Math" panose="02040503050406030204" pitchFamily="18" charset="0"/>
                              <a:ea typeface="Cambria Math" panose="02040503050406030204" pitchFamily="18" charset="0"/>
                            </a:rPr>
                            <m:t>101,325 </m:t>
                          </m:r>
                          <m:r>
                            <a:rPr lang="en-GB" b="0" i="1" smtClean="0">
                              <a:latin typeface="Cambria Math" panose="02040503050406030204" pitchFamily="18" charset="0"/>
                              <a:ea typeface="Cambria Math" panose="02040503050406030204" pitchFamily="18" charset="0"/>
                            </a:rPr>
                            <m:t>𝑃𝑎</m:t>
                          </m:r>
                        </m:den>
                      </m:f>
                      <m:r>
                        <a:rPr lang="en-GB" b="0" i="1" smtClean="0">
                          <a:latin typeface="Cambria Math" panose="02040503050406030204" pitchFamily="18" charset="0"/>
                          <a:ea typeface="Cambria Math" panose="02040503050406030204" pitchFamily="18" charset="0"/>
                        </a:rPr>
                        <m:t>=3.5 </m:t>
                      </m:r>
                      <m:r>
                        <a:rPr lang="en-GB" b="0" i="1" smtClean="0">
                          <a:latin typeface="Cambria Math" panose="02040503050406030204" pitchFamily="18" charset="0"/>
                          <a:ea typeface="Cambria Math" panose="02040503050406030204" pitchFamily="18" charset="0"/>
                        </a:rPr>
                        <m:t>𝑎𝑡𝑚</m:t>
                      </m:r>
                    </m:oMath>
                  </m:oMathPara>
                </a14:m>
                <a:endParaRPr lang="en-GB" dirty="0"/>
              </a:p>
            </p:txBody>
          </p:sp>
        </mc:Choice>
        <mc:Fallback>
          <p:sp>
            <p:nvSpPr>
              <p:cNvPr id="3" name="TextBox 2">
                <a:extLst>
                  <a:ext uri="{FF2B5EF4-FFF2-40B4-BE49-F238E27FC236}">
                    <a16:creationId xmlns:a16="http://schemas.microsoft.com/office/drawing/2014/main" id="{5D9E9AE8-8CAC-4341-8927-F9EF134CFF59}"/>
                  </a:ext>
                </a:extLst>
              </p:cNvPr>
              <p:cNvSpPr txBox="1">
                <a:spLocks noRot="1" noChangeAspect="1" noMove="1" noResize="1" noEditPoints="1" noAdjustHandles="1" noChangeArrowheads="1" noChangeShapeType="1" noTextEdit="1"/>
              </p:cNvSpPr>
              <p:nvPr/>
            </p:nvSpPr>
            <p:spPr>
              <a:xfrm>
                <a:off x="1089892" y="2701331"/>
                <a:ext cx="4103175" cy="642035"/>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037C50C1-D0D1-4D00-BF12-151124B047FB}"/>
                  </a:ext>
                </a:extLst>
              </p:cNvPr>
              <p:cNvSpPr txBox="1"/>
              <p:nvPr/>
            </p:nvSpPr>
            <p:spPr>
              <a:xfrm>
                <a:off x="983432" y="5353002"/>
                <a:ext cx="4718086" cy="612732"/>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200 </m:t>
                      </m:r>
                      <m:r>
                        <a:rPr lang="en-GB" b="0" i="1" smtClean="0">
                          <a:latin typeface="Cambria Math" panose="02040503050406030204" pitchFamily="18" charset="0"/>
                        </a:rPr>
                        <m:t>𝑏𝑎𝑟</m:t>
                      </m:r>
                      <m:r>
                        <a:rPr lang="en-GB" b="0" i="1" smtClean="0">
                          <a:latin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760 </m:t>
                          </m:r>
                          <m:r>
                            <a:rPr lang="en-GB" b="0" i="1" smtClean="0">
                              <a:latin typeface="Cambria Math" panose="02040503050406030204" pitchFamily="18" charset="0"/>
                              <a:ea typeface="Cambria Math" panose="02040503050406030204" pitchFamily="18" charset="0"/>
                            </a:rPr>
                            <m:t>𝑚𝑚</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𝐻𝑔</m:t>
                          </m:r>
                        </m:num>
                        <m:den>
                          <m:r>
                            <a:rPr lang="en-GB" b="0" i="1" smtClean="0">
                              <a:latin typeface="Cambria Math" panose="02040503050406030204" pitchFamily="18" charset="0"/>
                              <a:ea typeface="Cambria Math" panose="02040503050406030204" pitchFamily="18" charset="0"/>
                            </a:rPr>
                            <m:t>0.986 </m:t>
                          </m:r>
                          <m:r>
                            <a:rPr lang="en-GB" b="0" i="1" smtClean="0">
                              <a:latin typeface="Cambria Math" panose="02040503050406030204" pitchFamily="18" charset="0"/>
                              <a:ea typeface="Cambria Math" panose="02040503050406030204" pitchFamily="18" charset="0"/>
                            </a:rPr>
                            <m:t>𝑏𝑎𝑟</m:t>
                          </m:r>
                        </m:den>
                      </m:f>
                      <m:r>
                        <a:rPr lang="en-GB" b="0" i="1" smtClean="0">
                          <a:latin typeface="Cambria Math" panose="02040503050406030204" pitchFamily="18" charset="0"/>
                          <a:ea typeface="Cambria Math" panose="02040503050406030204" pitchFamily="18" charset="0"/>
                        </a:rPr>
                        <m:t>=150,012.4 </m:t>
                      </m:r>
                      <m:r>
                        <a:rPr lang="en-GB" b="0" i="1" smtClean="0">
                          <a:latin typeface="Cambria Math" panose="02040503050406030204" pitchFamily="18" charset="0"/>
                          <a:ea typeface="Cambria Math" panose="02040503050406030204" pitchFamily="18" charset="0"/>
                        </a:rPr>
                        <m:t>𝑚𝑚</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𝐻𝑔</m:t>
                      </m:r>
                      <m:r>
                        <a:rPr lang="en-GB" b="0" i="1" smtClean="0">
                          <a:latin typeface="Cambria Math" panose="02040503050406030204" pitchFamily="18" charset="0"/>
                          <a:ea typeface="Cambria Math" panose="02040503050406030204" pitchFamily="18" charset="0"/>
                        </a:rPr>
                        <m:t> </m:t>
                      </m:r>
                    </m:oMath>
                  </m:oMathPara>
                </a14:m>
                <a:endParaRPr lang="en-GB" dirty="0"/>
              </a:p>
            </p:txBody>
          </p:sp>
        </mc:Choice>
        <mc:Fallback>
          <p:sp>
            <p:nvSpPr>
              <p:cNvPr id="7" name="TextBox 6">
                <a:extLst>
                  <a:ext uri="{FF2B5EF4-FFF2-40B4-BE49-F238E27FC236}">
                    <a16:creationId xmlns:a16="http://schemas.microsoft.com/office/drawing/2014/main" id="{037C50C1-D0D1-4D00-BF12-151124B047FB}"/>
                  </a:ext>
                </a:extLst>
              </p:cNvPr>
              <p:cNvSpPr txBox="1">
                <a:spLocks noRot="1" noChangeAspect="1" noMove="1" noResize="1" noEditPoints="1" noAdjustHandles="1" noChangeArrowheads="1" noChangeShapeType="1" noTextEdit="1"/>
              </p:cNvSpPr>
              <p:nvPr/>
            </p:nvSpPr>
            <p:spPr>
              <a:xfrm>
                <a:off x="983432" y="5353002"/>
                <a:ext cx="4718086" cy="61273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9994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3048511-1CA1-4604-B242-4F89D90AB8D7}"/>
              </a:ext>
            </a:extLst>
          </p:cNvPr>
          <p:cNvSpPr txBox="1"/>
          <p:nvPr/>
        </p:nvSpPr>
        <p:spPr>
          <a:xfrm>
            <a:off x="0" y="1484785"/>
            <a:ext cx="12072664" cy="3139321"/>
          </a:xfrm>
          <a:prstGeom prst="rect">
            <a:avLst/>
          </a:prstGeom>
          <a:noFill/>
        </p:spPr>
        <p:txBody>
          <a:bodyPr wrap="square">
            <a:spAutoFit/>
          </a:bodyPr>
          <a:lstStyle/>
          <a:p>
            <a:pPr defTabSz="914400" eaLnBrk="0" fontAlgn="base" hangingPunct="0">
              <a:spcBef>
                <a:spcPct val="0"/>
              </a:spcBef>
              <a:spcAft>
                <a:spcPct val="0"/>
              </a:spcAft>
              <a:tabLst>
                <a:tab pos="457200" algn="l"/>
              </a:tabLst>
            </a:pPr>
            <a:r>
              <a:rPr lang="en-US" altLang="en-US" sz="2200" b="1" dirty="0">
                <a:ea typeface="Times New Roman" panose="02020603050405020304" pitchFamily="18" charset="0"/>
                <a:cs typeface="Calibri" panose="020F0502020204030204" pitchFamily="34" charset="0"/>
              </a:rPr>
              <a:t>PROBLEM 1:</a:t>
            </a:r>
            <a:r>
              <a:rPr lang="en-US" altLang="en-US" sz="2200" dirty="0">
                <a:ea typeface="Times New Roman" panose="02020603050405020304" pitchFamily="18" charset="0"/>
                <a:cs typeface="Calibri" panose="020F0502020204030204" pitchFamily="34" charset="0"/>
              </a:rPr>
              <a:t> </a:t>
            </a:r>
            <a:r>
              <a:rPr lang="en-GB" altLang="en-US" sz="2200" dirty="0">
                <a:ea typeface="Times New Roman" panose="02020603050405020304" pitchFamily="18" charset="0"/>
                <a:cs typeface="Calibri" panose="020F0502020204030204" pitchFamily="34" charset="0"/>
              </a:rPr>
              <a:t>A storage facility for military munitions maintains a constant pressure of 750 mm Hg (millimetres of mercury) to prevent the deterioration of sensitive explosives. Convert this pressure to pascals (Pa) for precise monitoring of the atmospheric conditions within the storage facility.</a:t>
            </a:r>
            <a:endParaRPr lang="en-US" altLang="en-US" sz="2200" dirty="0">
              <a:ea typeface="Times New Roman" panose="02020603050405020304" pitchFamily="18" charset="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GB" altLang="en-US" sz="2200" dirty="0">
              <a:cs typeface="Calibri" panose="020F0502020204030204" pitchFamily="34" charset="0"/>
            </a:endParaRPr>
          </a:p>
          <a:p>
            <a:pPr defTabSz="914400" eaLnBrk="0" fontAlgn="base" hangingPunct="0">
              <a:spcBef>
                <a:spcPct val="0"/>
              </a:spcBef>
              <a:spcAft>
                <a:spcPct val="0"/>
              </a:spcAft>
              <a:tabLst>
                <a:tab pos="457200" algn="l"/>
              </a:tabLst>
            </a:pPr>
            <a:r>
              <a:rPr lang="en-US" altLang="en-US" sz="2200" b="1" dirty="0">
                <a:ea typeface="Times New Roman" panose="02020603050405020304" pitchFamily="18" charset="0"/>
                <a:cs typeface="Calibri" panose="020F0502020204030204" pitchFamily="34" charset="0"/>
              </a:rPr>
              <a:t>PROBLEM 2:</a:t>
            </a:r>
            <a:r>
              <a:rPr lang="en-US" altLang="en-US" sz="2200" dirty="0">
                <a:ea typeface="Times New Roman" panose="02020603050405020304" pitchFamily="18" charset="0"/>
                <a:cs typeface="Calibri" panose="020F0502020204030204" pitchFamily="34" charset="0"/>
              </a:rPr>
              <a:t> </a:t>
            </a:r>
            <a:r>
              <a:rPr lang="en-GB" altLang="en-US" sz="2200" dirty="0">
                <a:ea typeface="Times New Roman" panose="02020603050405020304" pitchFamily="18" charset="0"/>
                <a:cs typeface="Calibri" panose="020F0502020204030204" pitchFamily="34" charset="0"/>
              </a:rPr>
              <a:t>A blast-resistant bunker is designed to withstand a maximum pressure of 10 bar during explosive testing. Convert this pressure limit to atmospheres (</a:t>
            </a:r>
            <a:r>
              <a:rPr lang="en-GB" altLang="en-US" sz="2200" dirty="0" err="1">
                <a:ea typeface="Times New Roman" panose="02020603050405020304" pitchFamily="18" charset="0"/>
                <a:cs typeface="Calibri" panose="020F0502020204030204" pitchFamily="34" charset="0"/>
              </a:rPr>
              <a:t>atm</a:t>
            </a:r>
            <a:r>
              <a:rPr lang="en-GB" altLang="en-US" sz="2200" dirty="0">
                <a:ea typeface="Times New Roman" panose="02020603050405020304" pitchFamily="18" charset="0"/>
                <a:cs typeface="Calibri" panose="020F0502020204030204" pitchFamily="34" charset="0"/>
              </a:rPr>
              <a:t>) to assess the bunker's resilience against high-pressure shockwaves generated by OME experiments.</a:t>
            </a:r>
            <a:endParaRPr lang="en-US" altLang="en-US" sz="2200" dirty="0">
              <a:cs typeface="Calibri" panose="020F0502020204030204" pitchFamily="34" charset="0"/>
            </a:endParaRPr>
          </a:p>
        </p:txBody>
      </p:sp>
      <p:sp>
        <p:nvSpPr>
          <p:cNvPr id="6" name="TextBox 5">
            <a:extLst>
              <a:ext uri="{FF2B5EF4-FFF2-40B4-BE49-F238E27FC236}">
                <a16:creationId xmlns:a16="http://schemas.microsoft.com/office/drawing/2014/main" id="{AE4A1711-DF3F-44EF-BEEE-F91ACD722472}"/>
              </a:ext>
            </a:extLst>
          </p:cNvPr>
          <p:cNvSpPr txBox="1"/>
          <p:nvPr/>
        </p:nvSpPr>
        <p:spPr>
          <a:xfrm>
            <a:off x="191344" y="751354"/>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8" name="Title 5">
            <a:extLst>
              <a:ext uri="{FF2B5EF4-FFF2-40B4-BE49-F238E27FC236}">
                <a16:creationId xmlns:a16="http://schemas.microsoft.com/office/drawing/2014/main" id="{FD02C03D-A35E-4C7B-A6BD-A28671D68FC7}"/>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PRACTICE PROBLEMS</a:t>
            </a:r>
          </a:p>
        </p:txBody>
      </p:sp>
      <p:sp>
        <p:nvSpPr>
          <p:cNvPr id="2" name="TextBox 1">
            <a:extLst>
              <a:ext uri="{FF2B5EF4-FFF2-40B4-BE49-F238E27FC236}">
                <a16:creationId xmlns:a16="http://schemas.microsoft.com/office/drawing/2014/main" id="{18313D80-DD73-F6E4-4233-6E20DEB3463A}"/>
              </a:ext>
            </a:extLst>
          </p:cNvPr>
          <p:cNvSpPr txBox="1"/>
          <p:nvPr/>
        </p:nvSpPr>
        <p:spPr>
          <a:xfrm>
            <a:off x="6165273" y="105294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highlight>
                  <a:srgbClr val="FFFF00"/>
                </a:highlight>
              </a:rPr>
              <a:t>torr</a:t>
            </a:r>
          </a:p>
        </p:txBody>
      </p: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72FD0B63-D61B-41EC-8ADA-A388E91ADA77}"/>
                  </a:ext>
                </a:extLst>
              </p:cNvPr>
              <p:cNvSpPr txBox="1"/>
              <p:nvPr/>
            </p:nvSpPr>
            <p:spPr>
              <a:xfrm>
                <a:off x="1089892" y="2701331"/>
                <a:ext cx="4447756" cy="666914"/>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750 </m:t>
                      </m:r>
                      <m:r>
                        <a:rPr lang="en-GB" b="0" i="1" smtClean="0">
                          <a:latin typeface="Cambria Math" panose="02040503050406030204" pitchFamily="18" charset="0"/>
                        </a:rPr>
                        <m:t>𝑚𝑚</m:t>
                      </m:r>
                      <m:r>
                        <a:rPr lang="en-GB" b="0" i="1" smtClean="0">
                          <a:latin typeface="Cambria Math" panose="02040503050406030204" pitchFamily="18" charset="0"/>
                        </a:rPr>
                        <m:t> </m:t>
                      </m:r>
                      <m:r>
                        <a:rPr lang="en-GB" b="0" i="1" smtClean="0">
                          <a:latin typeface="Cambria Math" panose="02040503050406030204" pitchFamily="18" charset="0"/>
                        </a:rPr>
                        <m:t>𝐻𝑔</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101,325 </m:t>
                          </m:r>
                          <m:r>
                            <a:rPr lang="en-GB" b="0" i="1" smtClean="0">
                              <a:latin typeface="Cambria Math" panose="02040503050406030204" pitchFamily="18" charset="0"/>
                              <a:ea typeface="Cambria Math" panose="02040503050406030204" pitchFamily="18" charset="0"/>
                            </a:rPr>
                            <m:t>𝑃𝑎</m:t>
                          </m:r>
                        </m:num>
                        <m:den>
                          <m:r>
                            <a:rPr lang="en-GB" b="0" i="1" smtClean="0">
                              <a:latin typeface="Cambria Math" panose="02040503050406030204" pitchFamily="18" charset="0"/>
                              <a:ea typeface="Cambria Math" panose="02040503050406030204" pitchFamily="18" charset="0"/>
                            </a:rPr>
                            <m:t>760 </m:t>
                          </m:r>
                          <m:r>
                            <a:rPr lang="en-GB" b="0" i="1" smtClean="0">
                              <a:latin typeface="Cambria Math" panose="02040503050406030204" pitchFamily="18" charset="0"/>
                              <a:ea typeface="Cambria Math" panose="02040503050406030204" pitchFamily="18" charset="0"/>
                            </a:rPr>
                            <m:t>𝑚𝑚</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𝐻𝑔</m:t>
                          </m:r>
                        </m:den>
                      </m:f>
                      <m:r>
                        <a:rPr lang="en-GB" b="0" i="1" smtClean="0">
                          <a:latin typeface="Cambria Math" panose="02040503050406030204" pitchFamily="18" charset="0"/>
                          <a:ea typeface="Cambria Math" panose="02040503050406030204" pitchFamily="18" charset="0"/>
                        </a:rPr>
                        <m:t>=99,991.8 </m:t>
                      </m:r>
                      <m:r>
                        <a:rPr lang="en-GB" b="0" i="1" smtClean="0">
                          <a:latin typeface="Cambria Math" panose="02040503050406030204" pitchFamily="18" charset="0"/>
                          <a:ea typeface="Cambria Math" panose="02040503050406030204" pitchFamily="18" charset="0"/>
                        </a:rPr>
                        <m:t>𝑃𝑎</m:t>
                      </m:r>
                    </m:oMath>
                  </m:oMathPara>
                </a14:m>
                <a:endParaRPr lang="en-GB" dirty="0"/>
              </a:p>
            </p:txBody>
          </p:sp>
        </mc:Choice>
        <mc:Fallback>
          <p:sp>
            <p:nvSpPr>
              <p:cNvPr id="7" name="TextBox 6">
                <a:extLst>
                  <a:ext uri="{FF2B5EF4-FFF2-40B4-BE49-F238E27FC236}">
                    <a16:creationId xmlns:a16="http://schemas.microsoft.com/office/drawing/2014/main" id="{72FD0B63-D61B-41EC-8ADA-A388E91ADA77}"/>
                  </a:ext>
                </a:extLst>
              </p:cNvPr>
              <p:cNvSpPr txBox="1">
                <a:spLocks noRot="1" noChangeAspect="1" noMove="1" noResize="1" noEditPoints="1" noAdjustHandles="1" noChangeArrowheads="1" noChangeShapeType="1" noTextEdit="1"/>
              </p:cNvSpPr>
              <p:nvPr/>
            </p:nvSpPr>
            <p:spPr>
              <a:xfrm>
                <a:off x="1089892" y="2701331"/>
                <a:ext cx="4447756" cy="666914"/>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1D259423-6BEB-40C3-BE2C-9B8329A21024}"/>
                  </a:ext>
                </a:extLst>
              </p:cNvPr>
              <p:cNvSpPr txBox="1"/>
              <p:nvPr/>
            </p:nvSpPr>
            <p:spPr>
              <a:xfrm>
                <a:off x="1089892" y="4834317"/>
                <a:ext cx="3425618" cy="612732"/>
              </a:xfrm>
              <a:prstGeom prst="rect">
                <a:avLst/>
              </a:prstGeom>
              <a:noFill/>
            </p:spPr>
            <p:txBody>
              <a:bodyPr wrap="none" rtlCol="0">
                <a:spAutoFit/>
              </a:bodyPr>
              <a:lstStyle/>
              <a:p>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10 </m:t>
                      </m:r>
                      <m:r>
                        <a:rPr lang="en-GB" b="0" i="1" smtClean="0">
                          <a:latin typeface="Cambria Math" panose="02040503050406030204" pitchFamily="18" charset="0"/>
                        </a:rPr>
                        <m:t>𝑏𝑎𝑟</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1 </m:t>
                          </m:r>
                          <m:r>
                            <a:rPr lang="en-GB" b="0" i="1" smtClean="0">
                              <a:latin typeface="Cambria Math" panose="02040503050406030204" pitchFamily="18" charset="0"/>
                              <a:ea typeface="Cambria Math" panose="02040503050406030204" pitchFamily="18" charset="0"/>
                            </a:rPr>
                            <m:t>𝑎𝑡𝑚</m:t>
                          </m:r>
                        </m:num>
                        <m:den>
                          <m:r>
                            <a:rPr lang="en-GB" b="0" i="1" smtClean="0">
                              <a:latin typeface="Cambria Math" panose="02040503050406030204" pitchFamily="18" charset="0"/>
                              <a:ea typeface="Cambria Math" panose="02040503050406030204" pitchFamily="18" charset="0"/>
                            </a:rPr>
                            <m:t>0.986 </m:t>
                          </m:r>
                          <m:r>
                            <a:rPr lang="en-GB" b="0" i="1" smtClean="0">
                              <a:latin typeface="Cambria Math" panose="02040503050406030204" pitchFamily="18" charset="0"/>
                              <a:ea typeface="Cambria Math" panose="02040503050406030204" pitchFamily="18" charset="0"/>
                            </a:rPr>
                            <m:t>𝑏𝑎𝑟</m:t>
                          </m:r>
                        </m:den>
                      </m:f>
                      <m:r>
                        <a:rPr lang="en-GB" b="0" i="1" smtClean="0">
                          <a:latin typeface="Cambria Math" panose="02040503050406030204" pitchFamily="18" charset="0"/>
                          <a:ea typeface="Cambria Math" panose="02040503050406030204" pitchFamily="18" charset="0"/>
                        </a:rPr>
                        <m:t>=10.1 </m:t>
                      </m:r>
                      <m:r>
                        <a:rPr lang="en-GB" b="0" i="1" smtClean="0">
                          <a:latin typeface="Cambria Math" panose="02040503050406030204" pitchFamily="18" charset="0"/>
                          <a:ea typeface="Cambria Math" panose="02040503050406030204" pitchFamily="18" charset="0"/>
                        </a:rPr>
                        <m:t>𝑎𝑡𝑚</m:t>
                      </m:r>
                    </m:oMath>
                  </m:oMathPara>
                </a14:m>
                <a:endParaRPr lang="en-GB" dirty="0"/>
              </a:p>
            </p:txBody>
          </p:sp>
        </mc:Choice>
        <mc:Fallback>
          <p:sp>
            <p:nvSpPr>
              <p:cNvPr id="10" name="TextBox 9">
                <a:extLst>
                  <a:ext uri="{FF2B5EF4-FFF2-40B4-BE49-F238E27FC236}">
                    <a16:creationId xmlns:a16="http://schemas.microsoft.com/office/drawing/2014/main" id="{1D259423-6BEB-40C3-BE2C-9B8329A21024}"/>
                  </a:ext>
                </a:extLst>
              </p:cNvPr>
              <p:cNvSpPr txBox="1">
                <a:spLocks noRot="1" noChangeAspect="1" noMove="1" noResize="1" noEditPoints="1" noAdjustHandles="1" noChangeArrowheads="1" noChangeShapeType="1" noTextEdit="1"/>
              </p:cNvSpPr>
              <p:nvPr/>
            </p:nvSpPr>
            <p:spPr>
              <a:xfrm>
                <a:off x="1089892" y="4834317"/>
                <a:ext cx="3425618" cy="612732"/>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491871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520C73-0C73-4285-9EDD-439DEA74DE1D}"/>
              </a:ext>
            </a:extLst>
          </p:cNvPr>
          <p:cNvSpPr txBox="1"/>
          <p:nvPr/>
        </p:nvSpPr>
        <p:spPr>
          <a:xfrm>
            <a:off x="223548" y="524139"/>
            <a:ext cx="1951816" cy="523220"/>
          </a:xfrm>
          <a:prstGeom prst="rect">
            <a:avLst/>
          </a:prstGeom>
          <a:noFill/>
        </p:spPr>
        <p:txBody>
          <a:bodyPr wrap="none" rtlCol="0">
            <a:spAutoFit/>
          </a:bodyPr>
          <a:lstStyle/>
          <a:p>
            <a:r>
              <a:rPr lang="en-GB" sz="2800" b="1">
                <a:cs typeface="Calibri" panose="020F0502020204030204" pitchFamily="34" charset="0"/>
              </a:rPr>
              <a:t>Boyle’s Law</a:t>
            </a:r>
          </a:p>
        </p:txBody>
      </p:sp>
      <p:pic>
        <p:nvPicPr>
          <p:cNvPr id="9" name="Picture 8">
            <a:extLst>
              <a:ext uri="{FF2B5EF4-FFF2-40B4-BE49-F238E27FC236}">
                <a16:creationId xmlns:a16="http://schemas.microsoft.com/office/drawing/2014/main" id="{628074C1-0A24-4717-B59A-A0EC620F2220}"/>
              </a:ext>
            </a:extLst>
          </p:cNvPr>
          <p:cNvPicPr>
            <a:picLocks noChangeAspect="1"/>
          </p:cNvPicPr>
          <p:nvPr/>
        </p:nvPicPr>
        <p:blipFill rotWithShape="1">
          <a:blip r:embed="rId2"/>
          <a:srcRect l="32392" t="28897" r="43154" b="24730"/>
          <a:stretch/>
        </p:blipFill>
        <p:spPr>
          <a:xfrm>
            <a:off x="6096000" y="1123678"/>
            <a:ext cx="5400600" cy="3672421"/>
          </a:xfrm>
          <a:prstGeom prst="rect">
            <a:avLst/>
          </a:prstGeom>
        </p:spPr>
      </p:pic>
      <p:pic>
        <p:nvPicPr>
          <p:cNvPr id="10" name="Picture 9">
            <a:extLst>
              <a:ext uri="{FF2B5EF4-FFF2-40B4-BE49-F238E27FC236}">
                <a16:creationId xmlns:a16="http://schemas.microsoft.com/office/drawing/2014/main" id="{87AA1497-9C2D-4B3B-AB00-947852BBE472}"/>
              </a:ext>
            </a:extLst>
          </p:cNvPr>
          <p:cNvPicPr>
            <a:picLocks noChangeAspect="1"/>
          </p:cNvPicPr>
          <p:nvPr/>
        </p:nvPicPr>
        <p:blipFill rotWithShape="1">
          <a:blip r:embed="rId2"/>
          <a:srcRect l="2502" t="28897" r="74057" b="24730"/>
          <a:stretch/>
        </p:blipFill>
        <p:spPr>
          <a:xfrm>
            <a:off x="551384" y="1062289"/>
            <a:ext cx="5400600" cy="3756168"/>
          </a:xfrm>
          <a:prstGeom prst="rect">
            <a:avLst/>
          </a:prstGeom>
        </p:spPr>
      </p:pic>
      <p:sp>
        <p:nvSpPr>
          <p:cNvPr id="4" name="TextBox 3">
            <a:extLst>
              <a:ext uri="{FF2B5EF4-FFF2-40B4-BE49-F238E27FC236}">
                <a16:creationId xmlns:a16="http://schemas.microsoft.com/office/drawing/2014/main" id="{13CCFA6A-395A-4934-862B-143646F10A96}"/>
              </a:ext>
            </a:extLst>
          </p:cNvPr>
          <p:cNvSpPr txBox="1"/>
          <p:nvPr/>
        </p:nvSpPr>
        <p:spPr>
          <a:xfrm>
            <a:off x="1919536" y="4845237"/>
            <a:ext cx="2209259" cy="954107"/>
          </a:xfrm>
          <a:prstGeom prst="rect">
            <a:avLst/>
          </a:prstGeom>
          <a:noFill/>
        </p:spPr>
        <p:txBody>
          <a:bodyPr wrap="none" rtlCol="0">
            <a:spAutoFit/>
          </a:bodyPr>
          <a:lstStyle/>
          <a:p>
            <a:r>
              <a:rPr lang="en-GB" sz="2800">
                <a:solidFill>
                  <a:srgbClr val="00B050"/>
                </a:solidFill>
                <a:cs typeface="Calibri" panose="020F0502020204030204" pitchFamily="34" charset="0"/>
              </a:rPr>
              <a:t>P</a:t>
            </a:r>
            <a:r>
              <a:rPr lang="en-GB" sz="2800">
                <a:cs typeface="Calibri" panose="020F0502020204030204" pitchFamily="34" charset="0"/>
              </a:rPr>
              <a:t> related to </a:t>
            </a:r>
            <a:r>
              <a:rPr lang="en-GB" sz="2800">
                <a:solidFill>
                  <a:srgbClr val="0000FF"/>
                </a:solidFill>
                <a:cs typeface="Calibri" panose="020F0502020204030204" pitchFamily="34" charset="0"/>
              </a:rPr>
              <a:t>V</a:t>
            </a:r>
          </a:p>
          <a:p>
            <a:r>
              <a:rPr lang="en-GB" sz="2800">
                <a:cs typeface="Calibri" panose="020F0502020204030204" pitchFamily="34" charset="0"/>
              </a:rPr>
              <a:t>         ?</a:t>
            </a:r>
          </a:p>
        </p:txBody>
      </p:sp>
      <p:sp>
        <p:nvSpPr>
          <p:cNvPr id="11" name="TextBox 10">
            <a:extLst>
              <a:ext uri="{FF2B5EF4-FFF2-40B4-BE49-F238E27FC236}">
                <a16:creationId xmlns:a16="http://schemas.microsoft.com/office/drawing/2014/main" id="{B973206E-0A68-476E-8931-ACFD87C36A1A}"/>
              </a:ext>
            </a:extLst>
          </p:cNvPr>
          <p:cNvSpPr txBox="1"/>
          <p:nvPr/>
        </p:nvSpPr>
        <p:spPr>
          <a:xfrm>
            <a:off x="7176120" y="4818457"/>
            <a:ext cx="4373313" cy="954107"/>
          </a:xfrm>
          <a:prstGeom prst="rect">
            <a:avLst/>
          </a:prstGeom>
          <a:noFill/>
        </p:spPr>
        <p:txBody>
          <a:bodyPr wrap="none" rtlCol="0">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proportional to </a:t>
            </a:r>
            <a:r>
              <a:rPr lang="en-GB" sz="2800" dirty="0">
                <a:solidFill>
                  <a:srgbClr val="FF0000"/>
                </a:solidFill>
                <a:cs typeface="Calibri" panose="020F0502020204030204" pitchFamily="34" charset="0"/>
              </a:rPr>
              <a:t>1/V</a:t>
            </a:r>
          </a:p>
          <a:p>
            <a:r>
              <a:rPr lang="en-GB" sz="2800" dirty="0">
                <a:solidFill>
                  <a:srgbClr val="00B050"/>
                </a:solidFill>
                <a:cs typeface="Calibri" panose="020F0502020204030204" pitchFamily="34" charset="0"/>
              </a:rPr>
              <a:t>P</a:t>
            </a:r>
            <a:r>
              <a:rPr lang="en-GB" sz="2800" dirty="0">
                <a:cs typeface="Calibri" panose="020F0502020204030204" pitchFamily="34" charset="0"/>
              </a:rPr>
              <a:t> = constant x </a:t>
            </a:r>
            <a:r>
              <a:rPr lang="en-GB" sz="2800" dirty="0">
                <a:solidFill>
                  <a:srgbClr val="FF0000"/>
                </a:solidFill>
                <a:cs typeface="Calibri" panose="020F0502020204030204" pitchFamily="34" charset="0"/>
              </a:rPr>
              <a:t>1/v </a:t>
            </a:r>
            <a:r>
              <a:rPr lang="en-GB" sz="2000" dirty="0">
                <a:cs typeface="Calibri" panose="020F0502020204030204" pitchFamily="34" charset="0"/>
              </a:rPr>
              <a:t>@ </a:t>
            </a:r>
            <a:r>
              <a:rPr lang="en-GB" sz="2800" dirty="0">
                <a:solidFill>
                  <a:srgbClr val="0000FF"/>
                </a:solidFill>
                <a:cs typeface="Calibri" panose="020F0502020204030204" pitchFamily="34" charset="0"/>
              </a:rPr>
              <a:t>T</a:t>
            </a:r>
            <a:r>
              <a:rPr lang="en-GB" sz="2800" dirty="0">
                <a:solidFill>
                  <a:srgbClr val="FF0000"/>
                </a:solidFill>
                <a:cs typeface="Calibri" panose="020F0502020204030204" pitchFamily="34" charset="0"/>
              </a:rPr>
              <a:t> </a:t>
            </a:r>
            <a:r>
              <a:rPr lang="en-GB" sz="2800" dirty="0" err="1">
                <a:cs typeface="Calibri" panose="020F0502020204030204" pitchFamily="34" charset="0"/>
              </a:rPr>
              <a:t>const</a:t>
            </a:r>
            <a:endParaRPr lang="en-GB" sz="2800" dirty="0">
              <a:cs typeface="Calibri" panose="020F0502020204030204" pitchFamily="34" charset="0"/>
            </a:endParaRPr>
          </a:p>
        </p:txBody>
      </p:sp>
      <p:sp>
        <p:nvSpPr>
          <p:cNvPr id="6" name="TextBox 5">
            <a:extLst>
              <a:ext uri="{FF2B5EF4-FFF2-40B4-BE49-F238E27FC236}">
                <a16:creationId xmlns:a16="http://schemas.microsoft.com/office/drawing/2014/main" id="{21ED2194-5A51-412F-847F-27E6C65BA5CC}"/>
              </a:ext>
            </a:extLst>
          </p:cNvPr>
          <p:cNvSpPr txBox="1"/>
          <p:nvPr/>
        </p:nvSpPr>
        <p:spPr>
          <a:xfrm>
            <a:off x="1199456" y="5675333"/>
            <a:ext cx="9595564" cy="1164742"/>
          </a:xfrm>
          <a:prstGeom prst="rect">
            <a:avLst/>
          </a:prstGeom>
          <a:noFill/>
        </p:spPr>
        <p:txBody>
          <a:bodyPr wrap="square" rtlCol="0">
            <a:spAutoFit/>
          </a:bodyPr>
          <a:lstStyle/>
          <a:p>
            <a:pPr>
              <a:lnSpc>
                <a:spcPct val="130000"/>
              </a:lnSpc>
            </a:pPr>
            <a:r>
              <a:rPr lang="en-GB" sz="2800" b="1">
                <a:solidFill>
                  <a:srgbClr val="00B0F0"/>
                </a:solidFill>
                <a:cs typeface="Calibri" panose="020F0502020204030204" pitchFamily="34" charset="0"/>
              </a:rPr>
              <a:t>The </a:t>
            </a:r>
            <a:r>
              <a:rPr lang="en-GB" sz="2800" b="1" u="sng">
                <a:solidFill>
                  <a:srgbClr val="00B0F0"/>
                </a:solidFill>
                <a:cs typeface="Calibri" panose="020F0502020204030204" pitchFamily="34" charset="0"/>
              </a:rPr>
              <a:t>pressure</a:t>
            </a:r>
            <a:r>
              <a:rPr lang="en-GB" sz="2800" b="1">
                <a:solidFill>
                  <a:srgbClr val="00B0F0"/>
                </a:solidFill>
                <a:cs typeface="Calibri" panose="020F0502020204030204" pitchFamily="34" charset="0"/>
              </a:rPr>
              <a:t> of a fixed amount of gas at constant temperature is inversely proportional to the </a:t>
            </a:r>
            <a:r>
              <a:rPr lang="en-GB" sz="2800" b="1" u="sng">
                <a:solidFill>
                  <a:srgbClr val="00B0F0"/>
                </a:solidFill>
                <a:cs typeface="Calibri" panose="020F0502020204030204" pitchFamily="34" charset="0"/>
              </a:rPr>
              <a:t>volume</a:t>
            </a:r>
          </a:p>
        </p:txBody>
      </p:sp>
      <p:sp>
        <p:nvSpPr>
          <p:cNvPr id="12" name="Title 5">
            <a:extLst>
              <a:ext uri="{FF2B5EF4-FFF2-40B4-BE49-F238E27FC236}">
                <a16:creationId xmlns:a16="http://schemas.microsoft.com/office/drawing/2014/main" id="{76C65F21-C623-4FDF-910E-81F482806545}"/>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latin typeface="+mn-lt"/>
              </a:rPr>
              <a:t>GAS LAWS - relationship between </a:t>
            </a:r>
            <a:r>
              <a:rPr lang="en-GB" sz="3600" b="1">
                <a:solidFill>
                  <a:srgbClr val="FF0000"/>
                </a:solidFill>
                <a:effectLst>
                  <a:outerShdw blurRad="38100" dist="38100" dir="2700000" algn="tl">
                    <a:srgbClr val="000000">
                      <a:alpha val="43137"/>
                    </a:srgbClr>
                  </a:outerShdw>
                </a:effectLst>
                <a:latin typeface="+mn-lt"/>
              </a:rPr>
              <a:t>V</a:t>
            </a:r>
            <a:r>
              <a:rPr lang="en-GB" sz="3600" b="1">
                <a:solidFill>
                  <a:srgbClr val="0070C0"/>
                </a:solidFill>
                <a:effectLst>
                  <a:outerShdw blurRad="38100" dist="38100" dir="2700000" algn="tl">
                    <a:srgbClr val="000000">
                      <a:alpha val="43137"/>
                    </a:srgbClr>
                  </a:outerShdw>
                </a:effectLst>
                <a:latin typeface="+mn-lt"/>
              </a:rPr>
              <a:t>, </a:t>
            </a:r>
            <a:r>
              <a:rPr lang="en-GB" sz="3600" b="1">
                <a:solidFill>
                  <a:srgbClr val="0000FF"/>
                </a:solidFill>
                <a:effectLst>
                  <a:outerShdw blurRad="38100" dist="38100" dir="2700000" algn="tl">
                    <a:srgbClr val="000000">
                      <a:alpha val="43137"/>
                    </a:srgbClr>
                  </a:outerShdw>
                </a:effectLst>
                <a:latin typeface="+mn-lt"/>
              </a:rPr>
              <a:t>T</a:t>
            </a:r>
            <a:r>
              <a:rPr lang="en-GB" sz="3600" b="1">
                <a:solidFill>
                  <a:srgbClr val="0070C0"/>
                </a:solidFill>
                <a:effectLst>
                  <a:outerShdw blurRad="38100" dist="38100" dir="2700000" algn="tl">
                    <a:srgbClr val="000000">
                      <a:alpha val="43137"/>
                    </a:srgbClr>
                  </a:outerShdw>
                </a:effectLst>
                <a:latin typeface="+mn-lt"/>
              </a:rPr>
              <a:t> AND </a:t>
            </a:r>
            <a:r>
              <a:rPr lang="en-GB" sz="3600" b="1">
                <a:solidFill>
                  <a:srgbClr val="00B050"/>
                </a:solidFill>
                <a:effectLst>
                  <a:outerShdw blurRad="38100" dist="38100" dir="2700000" algn="tl">
                    <a:srgbClr val="000000">
                      <a:alpha val="43137"/>
                    </a:srgbClr>
                  </a:outerShdw>
                </a:effectLst>
                <a:latin typeface="+mn-lt"/>
              </a:rPr>
              <a:t>P</a:t>
            </a:r>
            <a:r>
              <a:rPr lang="en-GB" b="1">
                <a:effectLst>
                  <a:outerShdw blurRad="38100" dist="38100" dir="2700000" algn="tl">
                    <a:srgbClr val="000000">
                      <a:alpha val="43137"/>
                    </a:srgbClr>
                  </a:outerShdw>
                </a:effectLst>
                <a:latin typeface="+mn-lt"/>
              </a:rPr>
              <a:t> </a:t>
            </a:r>
          </a:p>
        </p:txBody>
      </p:sp>
    </p:spTree>
    <p:extLst>
      <p:ext uri="{BB962C8B-B14F-4D97-AF65-F5344CB8AC3E}">
        <p14:creationId xmlns:p14="http://schemas.microsoft.com/office/powerpoint/2010/main" val="101377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DF0A79F-DBD6-4CE1-934E-56956ABC05E4}"/>
              </a:ext>
            </a:extLst>
          </p:cNvPr>
          <p:cNvPicPr>
            <a:picLocks noChangeAspect="1"/>
          </p:cNvPicPr>
          <p:nvPr/>
        </p:nvPicPr>
        <p:blipFill rotWithShape="1">
          <a:blip r:embed="rId2"/>
          <a:srcRect l="2235" t="28475" r="73930" b="24912"/>
          <a:stretch/>
        </p:blipFill>
        <p:spPr>
          <a:xfrm>
            <a:off x="161797" y="918929"/>
            <a:ext cx="5574163" cy="3832237"/>
          </a:xfrm>
          <a:prstGeom prst="rect">
            <a:avLst/>
          </a:prstGeom>
        </p:spPr>
      </p:pic>
      <p:pic>
        <p:nvPicPr>
          <p:cNvPr id="14" name="Picture 13">
            <a:extLst>
              <a:ext uri="{FF2B5EF4-FFF2-40B4-BE49-F238E27FC236}">
                <a16:creationId xmlns:a16="http://schemas.microsoft.com/office/drawing/2014/main" id="{3190DCFB-39FB-4776-A960-48BC395A858F}"/>
              </a:ext>
            </a:extLst>
          </p:cNvPr>
          <p:cNvPicPr>
            <a:picLocks noChangeAspect="1"/>
          </p:cNvPicPr>
          <p:nvPr/>
        </p:nvPicPr>
        <p:blipFill rotWithShape="1">
          <a:blip r:embed="rId2"/>
          <a:srcRect l="31444" t="25255" r="44720" b="28133"/>
          <a:stretch/>
        </p:blipFill>
        <p:spPr>
          <a:xfrm>
            <a:off x="6096000" y="982471"/>
            <a:ext cx="5760640" cy="3762416"/>
          </a:xfrm>
          <a:prstGeom prst="rect">
            <a:avLst/>
          </a:prstGeom>
        </p:spPr>
      </p:pic>
      <p:sp>
        <p:nvSpPr>
          <p:cNvPr id="15" name="TextBox 14">
            <a:extLst>
              <a:ext uri="{FF2B5EF4-FFF2-40B4-BE49-F238E27FC236}">
                <a16:creationId xmlns:a16="http://schemas.microsoft.com/office/drawing/2014/main" id="{CC419AEE-6306-452A-A56A-D30148D1CEDB}"/>
              </a:ext>
            </a:extLst>
          </p:cNvPr>
          <p:cNvSpPr txBox="1"/>
          <p:nvPr/>
        </p:nvSpPr>
        <p:spPr>
          <a:xfrm>
            <a:off x="52676" y="479590"/>
            <a:ext cx="1852943" cy="461665"/>
          </a:xfrm>
          <a:prstGeom prst="rect">
            <a:avLst/>
          </a:prstGeom>
          <a:noFill/>
        </p:spPr>
        <p:txBody>
          <a:bodyPr wrap="none" rtlCol="0">
            <a:spAutoFit/>
          </a:bodyPr>
          <a:lstStyle/>
          <a:p>
            <a:r>
              <a:rPr lang="en-GB" sz="2400" b="1">
                <a:cs typeface="Calibri" panose="020F0502020204030204" pitchFamily="34" charset="0"/>
              </a:rPr>
              <a:t>Charles’ Law</a:t>
            </a:r>
          </a:p>
        </p:txBody>
      </p:sp>
      <p:sp>
        <p:nvSpPr>
          <p:cNvPr id="6" name="Arrow: Right 5">
            <a:extLst>
              <a:ext uri="{FF2B5EF4-FFF2-40B4-BE49-F238E27FC236}">
                <a16:creationId xmlns:a16="http://schemas.microsoft.com/office/drawing/2014/main" id="{73AA8777-02E2-4AFC-A1B3-C3E04C12099C}"/>
              </a:ext>
            </a:extLst>
          </p:cNvPr>
          <p:cNvSpPr/>
          <p:nvPr/>
        </p:nvSpPr>
        <p:spPr>
          <a:xfrm rot="16200000">
            <a:off x="6863927" y="4409512"/>
            <a:ext cx="648072"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sp>
        <p:nvSpPr>
          <p:cNvPr id="16" name="TextBox 15">
            <a:extLst>
              <a:ext uri="{FF2B5EF4-FFF2-40B4-BE49-F238E27FC236}">
                <a16:creationId xmlns:a16="http://schemas.microsoft.com/office/drawing/2014/main" id="{152B6E7D-565F-408A-8FB7-58866BFC9AD0}"/>
              </a:ext>
            </a:extLst>
          </p:cNvPr>
          <p:cNvSpPr txBox="1"/>
          <p:nvPr/>
        </p:nvSpPr>
        <p:spPr>
          <a:xfrm>
            <a:off x="6452595" y="4924602"/>
            <a:ext cx="1223412" cy="646331"/>
          </a:xfrm>
          <a:prstGeom prst="rect">
            <a:avLst/>
          </a:prstGeom>
          <a:noFill/>
        </p:spPr>
        <p:txBody>
          <a:bodyPr wrap="none" rtlCol="0">
            <a:spAutoFit/>
          </a:bodyPr>
          <a:lstStyle/>
          <a:p>
            <a:r>
              <a:rPr lang="en-GB">
                <a:cs typeface="Calibri" panose="020F0502020204030204" pitchFamily="34" charset="0"/>
              </a:rPr>
              <a:t>absolute 0</a:t>
            </a:r>
          </a:p>
          <a:p>
            <a:r>
              <a:rPr lang="en-GB">
                <a:cs typeface="Calibri" panose="020F0502020204030204" pitchFamily="34" charset="0"/>
              </a:rPr>
              <a:t>-273.15 </a:t>
            </a:r>
            <a:r>
              <a:rPr lang="en-GB" b="1">
                <a:solidFill>
                  <a:srgbClr val="0000FF"/>
                </a:solidFill>
                <a:cs typeface="Calibri" panose="020F0502020204030204" pitchFamily="34" charset="0"/>
              </a:rPr>
              <a:t>°C</a:t>
            </a:r>
            <a:endParaRPr lang="en-GB">
              <a:cs typeface="Calibri" panose="020F0502020204030204" pitchFamily="34" charset="0"/>
            </a:endParaRPr>
          </a:p>
        </p:txBody>
      </p:sp>
      <p:sp>
        <p:nvSpPr>
          <p:cNvPr id="17" name="TextBox 16">
            <a:extLst>
              <a:ext uri="{FF2B5EF4-FFF2-40B4-BE49-F238E27FC236}">
                <a16:creationId xmlns:a16="http://schemas.microsoft.com/office/drawing/2014/main" id="{4F5AC6C4-6722-4823-8978-E2DC085351C8}"/>
              </a:ext>
            </a:extLst>
          </p:cNvPr>
          <p:cNvSpPr txBox="1"/>
          <p:nvPr/>
        </p:nvSpPr>
        <p:spPr>
          <a:xfrm>
            <a:off x="8112224" y="4924602"/>
            <a:ext cx="2127314" cy="646331"/>
          </a:xfrm>
          <a:prstGeom prst="rect">
            <a:avLst/>
          </a:prstGeom>
          <a:noFill/>
        </p:spPr>
        <p:txBody>
          <a:bodyPr wrap="none" rtlCol="0">
            <a:spAutoFit/>
          </a:bodyPr>
          <a:lstStyle/>
          <a:p>
            <a:r>
              <a:rPr lang="en-GB">
                <a:cs typeface="Calibri" panose="020F0502020204030204" pitchFamily="34" charset="0"/>
              </a:rPr>
              <a:t>Limit of temperatures</a:t>
            </a:r>
          </a:p>
          <a:p>
            <a:r>
              <a:rPr lang="en-GB">
                <a:cs typeface="Calibri" panose="020F0502020204030204" pitchFamily="34" charset="0"/>
              </a:rPr>
              <a:t>0 Kelvin</a:t>
            </a:r>
          </a:p>
        </p:txBody>
      </p:sp>
      <p:sp>
        <p:nvSpPr>
          <p:cNvPr id="21" name="TextBox 20">
            <a:extLst>
              <a:ext uri="{FF2B5EF4-FFF2-40B4-BE49-F238E27FC236}">
                <a16:creationId xmlns:a16="http://schemas.microsoft.com/office/drawing/2014/main" id="{FF50FEF9-CA73-4A1E-967B-D4072B87F2EE}"/>
              </a:ext>
            </a:extLst>
          </p:cNvPr>
          <p:cNvSpPr txBox="1"/>
          <p:nvPr/>
        </p:nvSpPr>
        <p:spPr>
          <a:xfrm>
            <a:off x="1556509" y="4891795"/>
            <a:ext cx="2784737" cy="523220"/>
          </a:xfrm>
          <a:prstGeom prst="rect">
            <a:avLst/>
          </a:prstGeom>
          <a:noFill/>
        </p:spPr>
        <p:txBody>
          <a:bodyPr wrap="none" rtlCol="0">
            <a:spAutoFit/>
          </a:bodyPr>
          <a:lstStyle/>
          <a:p>
            <a:r>
              <a:rPr lang="en-GB" sz="2400" dirty="0">
                <a:solidFill>
                  <a:srgbClr val="FF0000"/>
                </a:solidFill>
                <a:cs typeface="Calibri" panose="020F0502020204030204" pitchFamily="34" charset="0"/>
              </a:rPr>
              <a:t>V</a:t>
            </a:r>
            <a:r>
              <a:rPr lang="en-GB" sz="2400" dirty="0">
                <a:cs typeface="Calibri" panose="020F0502020204030204" pitchFamily="34" charset="0"/>
              </a:rPr>
              <a:t> </a:t>
            </a:r>
            <a:r>
              <a:rPr lang="en-GB" sz="2800" dirty="0">
                <a:cs typeface="Calibri" panose="020F0502020204030204" pitchFamily="34" charset="0"/>
              </a:rPr>
              <a:t>proportional</a:t>
            </a:r>
            <a:r>
              <a:rPr lang="en-GB" sz="2400" dirty="0">
                <a:cs typeface="Calibri" panose="020F0502020204030204" pitchFamily="34" charset="0"/>
              </a:rPr>
              <a:t> to </a:t>
            </a:r>
            <a:r>
              <a:rPr lang="en-GB" sz="2400" dirty="0">
                <a:solidFill>
                  <a:srgbClr val="0000FF"/>
                </a:solidFill>
                <a:cs typeface="Calibri" panose="020F0502020204030204" pitchFamily="34" charset="0"/>
              </a:rPr>
              <a:t>T</a:t>
            </a:r>
          </a:p>
        </p:txBody>
      </p:sp>
      <p:sp>
        <p:nvSpPr>
          <p:cNvPr id="19" name="TextBox 18">
            <a:extLst>
              <a:ext uri="{FF2B5EF4-FFF2-40B4-BE49-F238E27FC236}">
                <a16:creationId xmlns:a16="http://schemas.microsoft.com/office/drawing/2014/main" id="{B32ABB7E-E789-4244-B033-24F3319ABA1C}"/>
              </a:ext>
            </a:extLst>
          </p:cNvPr>
          <p:cNvSpPr txBox="1"/>
          <p:nvPr/>
        </p:nvSpPr>
        <p:spPr>
          <a:xfrm>
            <a:off x="1991544" y="5956135"/>
            <a:ext cx="8784976" cy="913070"/>
          </a:xfrm>
          <a:prstGeom prst="rect">
            <a:avLst/>
          </a:prstGeom>
          <a:noFill/>
        </p:spPr>
        <p:txBody>
          <a:bodyPr wrap="square" rtlCol="0">
            <a:spAutoFit/>
          </a:bodyPr>
          <a:lstStyle/>
          <a:p>
            <a:pPr>
              <a:lnSpc>
                <a:spcPts val="3200"/>
              </a:lnSpc>
            </a:pPr>
            <a:r>
              <a:rPr lang="en-GB" sz="2800" b="1" dirty="0">
                <a:solidFill>
                  <a:srgbClr val="00B0F0"/>
                </a:solidFill>
                <a:cs typeface="Calibri" panose="020F0502020204030204" pitchFamily="34" charset="0"/>
              </a:rPr>
              <a:t>The </a:t>
            </a:r>
            <a:r>
              <a:rPr lang="en-GB" sz="2800" b="1" u="sng" dirty="0">
                <a:solidFill>
                  <a:srgbClr val="00B0F0"/>
                </a:solidFill>
                <a:cs typeface="Calibri" panose="020F0502020204030204" pitchFamily="34" charset="0"/>
              </a:rPr>
              <a:t>volume</a:t>
            </a:r>
            <a:r>
              <a:rPr lang="en-GB" sz="2800" b="1" dirty="0">
                <a:solidFill>
                  <a:srgbClr val="00B0F0"/>
                </a:solidFill>
                <a:cs typeface="Calibri" panose="020F0502020204030204" pitchFamily="34" charset="0"/>
              </a:rPr>
              <a:t> of a fixed amount of gas at constant pressure  is directly proportional to the </a:t>
            </a:r>
            <a:r>
              <a:rPr lang="en-GB" sz="2800" b="1" u="sng" dirty="0">
                <a:solidFill>
                  <a:srgbClr val="00B0F0"/>
                </a:solidFill>
                <a:cs typeface="Calibri" panose="020F0502020204030204" pitchFamily="34" charset="0"/>
              </a:rPr>
              <a:t>temperature</a:t>
            </a:r>
          </a:p>
        </p:txBody>
      </p:sp>
      <p:sp>
        <p:nvSpPr>
          <p:cNvPr id="20" name="Title 5">
            <a:extLst>
              <a:ext uri="{FF2B5EF4-FFF2-40B4-BE49-F238E27FC236}">
                <a16:creationId xmlns:a16="http://schemas.microsoft.com/office/drawing/2014/main" id="{60691624-EF68-4FA9-8D24-B1D00A0DF871}"/>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GAS LAWS - relationship between </a:t>
            </a:r>
            <a:r>
              <a:rPr lang="en-GB" sz="3600" b="1">
                <a:solidFill>
                  <a:srgbClr val="FF0000"/>
                </a:solidFill>
                <a:effectLst>
                  <a:outerShdw blurRad="38100" dist="38100" dir="2700000" algn="tl">
                    <a:srgbClr val="000000">
                      <a:alpha val="43137"/>
                    </a:srgbClr>
                  </a:outerShdw>
                </a:effectLst>
              </a:rPr>
              <a:t>V</a:t>
            </a:r>
            <a:r>
              <a:rPr lang="en-GB" sz="3600" b="1">
                <a:solidFill>
                  <a:srgbClr val="0070C0"/>
                </a:solidFill>
                <a:effectLst>
                  <a:outerShdw blurRad="38100" dist="38100" dir="2700000" algn="tl">
                    <a:srgbClr val="000000">
                      <a:alpha val="43137"/>
                    </a:srgbClr>
                  </a:outerShdw>
                </a:effectLst>
              </a:rPr>
              <a:t>, </a:t>
            </a:r>
            <a:r>
              <a:rPr lang="en-GB" sz="3600" b="1">
                <a:solidFill>
                  <a:srgbClr val="0000FF"/>
                </a:solidFill>
                <a:effectLst>
                  <a:outerShdw blurRad="38100" dist="38100" dir="2700000" algn="tl">
                    <a:srgbClr val="000000">
                      <a:alpha val="43137"/>
                    </a:srgbClr>
                  </a:outerShdw>
                </a:effectLst>
              </a:rPr>
              <a:t>T</a:t>
            </a:r>
            <a:r>
              <a:rPr lang="en-GB" sz="3600" b="1">
                <a:solidFill>
                  <a:srgbClr val="0070C0"/>
                </a:solidFill>
                <a:effectLst>
                  <a:outerShdw blurRad="38100" dist="38100" dir="2700000" algn="tl">
                    <a:srgbClr val="000000">
                      <a:alpha val="43137"/>
                    </a:srgbClr>
                  </a:outerShdw>
                </a:effectLst>
              </a:rPr>
              <a:t> AND </a:t>
            </a:r>
            <a:r>
              <a:rPr lang="en-GB" sz="3600" b="1">
                <a:solidFill>
                  <a:srgbClr val="00B050"/>
                </a:solidFill>
                <a:effectLst>
                  <a:outerShdw blurRad="38100" dist="38100" dir="2700000" algn="tl">
                    <a:srgbClr val="000000">
                      <a:alpha val="43137"/>
                    </a:srgbClr>
                  </a:outerShdw>
                </a:effectLst>
              </a:rPr>
              <a:t>P</a:t>
            </a:r>
            <a:r>
              <a:rPr lang="en-GB" b="1">
                <a:effectLst>
                  <a:outerShdw blurRad="38100" dist="38100" dir="2700000" algn="tl">
                    <a:srgbClr val="000000">
                      <a:alpha val="43137"/>
                    </a:srgbClr>
                  </a:outerShdw>
                </a:effectLst>
              </a:rPr>
              <a:t> </a:t>
            </a:r>
          </a:p>
        </p:txBody>
      </p:sp>
      <p:sp>
        <p:nvSpPr>
          <p:cNvPr id="11" name="TextBox 10">
            <a:extLst>
              <a:ext uri="{FF2B5EF4-FFF2-40B4-BE49-F238E27FC236}">
                <a16:creationId xmlns:a16="http://schemas.microsoft.com/office/drawing/2014/main" id="{7F9B95CB-5F9A-4639-870D-8686FA1E27A9}"/>
              </a:ext>
            </a:extLst>
          </p:cNvPr>
          <p:cNvSpPr txBox="1"/>
          <p:nvPr/>
        </p:nvSpPr>
        <p:spPr>
          <a:xfrm>
            <a:off x="1556509" y="5276997"/>
            <a:ext cx="3691460" cy="523220"/>
          </a:xfrm>
          <a:prstGeom prst="rect">
            <a:avLst/>
          </a:prstGeom>
          <a:noFill/>
        </p:spPr>
        <p:txBody>
          <a:bodyPr wrap="none" rtlCol="0">
            <a:spAutoFit/>
          </a:bodyPr>
          <a:lstStyle/>
          <a:p>
            <a:r>
              <a:rPr lang="en-GB" sz="2400" dirty="0">
                <a:solidFill>
                  <a:srgbClr val="FF0000"/>
                </a:solidFill>
                <a:cs typeface="Calibri" panose="020F0502020204030204" pitchFamily="34" charset="0"/>
              </a:rPr>
              <a:t>V</a:t>
            </a:r>
            <a:r>
              <a:rPr lang="en-GB" sz="2400" dirty="0">
                <a:cs typeface="Calibri" panose="020F0502020204030204" pitchFamily="34" charset="0"/>
              </a:rPr>
              <a:t> </a:t>
            </a:r>
            <a:r>
              <a:rPr lang="en-GB" sz="2800" dirty="0">
                <a:cs typeface="Calibri" panose="020F0502020204030204" pitchFamily="34" charset="0"/>
              </a:rPr>
              <a:t>= constant x </a:t>
            </a:r>
            <a:r>
              <a:rPr lang="en-GB" sz="2400" dirty="0">
                <a:solidFill>
                  <a:srgbClr val="0000FF"/>
                </a:solidFill>
                <a:cs typeface="Calibri" panose="020F0502020204030204" pitchFamily="34" charset="0"/>
              </a:rPr>
              <a:t>T, </a:t>
            </a:r>
            <a:r>
              <a:rPr lang="en-GB" sz="1800" dirty="0">
                <a:cs typeface="Calibri" panose="020F0502020204030204" pitchFamily="34" charset="0"/>
              </a:rPr>
              <a:t>@ </a:t>
            </a:r>
            <a:r>
              <a:rPr lang="en-GB" sz="2400" dirty="0">
                <a:solidFill>
                  <a:srgbClr val="00B050"/>
                </a:solidFill>
                <a:cs typeface="Calibri" panose="020F0502020204030204" pitchFamily="34" charset="0"/>
              </a:rPr>
              <a:t>P</a:t>
            </a:r>
            <a:r>
              <a:rPr lang="en-GB" sz="2400" dirty="0">
                <a:solidFill>
                  <a:srgbClr val="FF0000"/>
                </a:solidFill>
                <a:cs typeface="Calibri" panose="020F0502020204030204" pitchFamily="34" charset="0"/>
              </a:rPr>
              <a:t> </a:t>
            </a:r>
            <a:r>
              <a:rPr lang="en-GB" sz="2400" dirty="0" err="1">
                <a:cs typeface="Calibri" panose="020F0502020204030204" pitchFamily="34" charset="0"/>
              </a:rPr>
              <a:t>const</a:t>
            </a:r>
            <a:endParaRPr lang="en-GB" sz="2400" dirty="0">
              <a:solidFill>
                <a:srgbClr val="0000FF"/>
              </a:solidFill>
              <a:cs typeface="Calibri" panose="020F0502020204030204" pitchFamily="34" charset="0"/>
            </a:endParaRPr>
          </a:p>
        </p:txBody>
      </p:sp>
    </p:spTree>
    <p:extLst>
      <p:ext uri="{BB962C8B-B14F-4D97-AF65-F5344CB8AC3E}">
        <p14:creationId xmlns:p14="http://schemas.microsoft.com/office/powerpoint/2010/main" val="292428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8F0C1B-67D2-432D-95D5-32F2BAAEE84D}"/>
              </a:ext>
            </a:extLst>
          </p:cNvPr>
          <p:cNvSpPr txBox="1"/>
          <p:nvPr/>
        </p:nvSpPr>
        <p:spPr>
          <a:xfrm>
            <a:off x="990818" y="1293140"/>
            <a:ext cx="7240893" cy="3539430"/>
          </a:xfrm>
          <a:prstGeom prst="rect">
            <a:avLst/>
          </a:prstGeom>
          <a:noFill/>
        </p:spPr>
        <p:txBody>
          <a:bodyPr wrap="none" rtlCol="0">
            <a:spAutoFit/>
          </a:bodyPr>
          <a:lstStyle/>
          <a:p>
            <a:r>
              <a:rPr lang="en-GB" sz="2800" b="1" dirty="0">
                <a:solidFill>
                  <a:srgbClr val="FF0000"/>
                </a:solidFill>
                <a:cs typeface="Calibri" panose="020F0502020204030204" pitchFamily="34" charset="0"/>
              </a:rPr>
              <a:t>Boyle’s </a:t>
            </a:r>
            <a:r>
              <a:rPr lang="en-GB" sz="2800" b="1" dirty="0">
                <a:solidFill>
                  <a:srgbClr val="00B050"/>
                </a:solidFill>
                <a:cs typeface="Calibri" panose="020F0502020204030204" pitchFamily="34" charset="0"/>
              </a:rPr>
              <a:t>Law</a:t>
            </a:r>
            <a:r>
              <a:rPr lang="en-GB" sz="2800" dirty="0">
                <a:cs typeface="Calibri" panose="020F0502020204030204" pitchFamily="34" charset="0"/>
              </a:rPr>
              <a:t>: 	</a:t>
            </a:r>
            <a:r>
              <a:rPr lang="en-GB" sz="2800" dirty="0">
                <a:solidFill>
                  <a:srgbClr val="FF0000"/>
                </a:solidFill>
                <a:cs typeface="Calibri" panose="020F0502020204030204" pitchFamily="34" charset="0"/>
              </a:rPr>
              <a:t>Volume</a:t>
            </a:r>
            <a:r>
              <a:rPr lang="en-GB" sz="2800" dirty="0">
                <a:cs typeface="Calibri" panose="020F0502020204030204" pitchFamily="34" charset="0"/>
              </a:rPr>
              <a:t> and </a:t>
            </a:r>
            <a:r>
              <a:rPr lang="en-GB" sz="2800" dirty="0">
                <a:solidFill>
                  <a:srgbClr val="00B050"/>
                </a:solidFill>
                <a:cs typeface="Calibri" panose="020F0502020204030204" pitchFamily="34" charset="0"/>
              </a:rPr>
              <a:t>Pressure</a:t>
            </a:r>
            <a:r>
              <a:rPr lang="en-GB" sz="2800" dirty="0">
                <a:cs typeface="Calibri" panose="020F0502020204030204" pitchFamily="34" charset="0"/>
              </a:rPr>
              <a:t> 	</a:t>
            </a:r>
          </a:p>
          <a:p>
            <a:r>
              <a:rPr lang="en-GB" sz="2800" dirty="0">
                <a:cs typeface="Calibri" panose="020F0502020204030204" pitchFamily="34" charset="0"/>
              </a:rPr>
              <a:t>		inversely proportional (constant </a:t>
            </a:r>
            <a:r>
              <a:rPr lang="en-GB" sz="2800" dirty="0">
                <a:solidFill>
                  <a:srgbClr val="0000FF"/>
                </a:solidFill>
                <a:cs typeface="Calibri" panose="020F0502020204030204" pitchFamily="34" charset="0"/>
              </a:rPr>
              <a:t>T</a:t>
            </a:r>
            <a:r>
              <a:rPr lang="en-GB" sz="2800" dirty="0">
                <a:cs typeface="Calibri" panose="020F0502020204030204" pitchFamily="34" charset="0"/>
              </a:rPr>
              <a:t>) </a:t>
            </a:r>
          </a:p>
          <a:p>
            <a:r>
              <a:rPr lang="en-GB" sz="2800" dirty="0">
                <a:cs typeface="Calibri" panose="020F0502020204030204" pitchFamily="34" charset="0"/>
              </a:rPr>
              <a:t>	</a:t>
            </a:r>
          </a:p>
          <a:p>
            <a:r>
              <a:rPr lang="en-GB" sz="2800" b="1" dirty="0">
                <a:solidFill>
                  <a:srgbClr val="FF0000"/>
                </a:solidFill>
                <a:cs typeface="Calibri" panose="020F0502020204030204" pitchFamily="34" charset="0"/>
              </a:rPr>
              <a:t>Charles’s </a:t>
            </a:r>
            <a:r>
              <a:rPr lang="en-GB" sz="2800" b="1" dirty="0">
                <a:solidFill>
                  <a:srgbClr val="0000FF"/>
                </a:solidFill>
                <a:cs typeface="Calibri" panose="020F0502020204030204" pitchFamily="34" charset="0"/>
              </a:rPr>
              <a:t>Law</a:t>
            </a:r>
            <a:r>
              <a:rPr lang="en-GB" sz="2800" dirty="0">
                <a:cs typeface="Calibri" panose="020F0502020204030204" pitchFamily="34" charset="0"/>
              </a:rPr>
              <a:t>: 	</a:t>
            </a:r>
            <a:r>
              <a:rPr lang="en-GB" sz="2800" dirty="0">
                <a:solidFill>
                  <a:srgbClr val="FF0000"/>
                </a:solidFill>
                <a:cs typeface="Calibri" panose="020F0502020204030204" pitchFamily="34" charset="0"/>
              </a:rPr>
              <a:t>Volume</a:t>
            </a:r>
            <a:r>
              <a:rPr lang="en-GB" sz="2800" dirty="0">
                <a:cs typeface="Calibri" panose="020F0502020204030204" pitchFamily="34" charset="0"/>
              </a:rPr>
              <a:t> and </a:t>
            </a:r>
            <a:r>
              <a:rPr lang="en-GB" sz="2800" dirty="0">
                <a:solidFill>
                  <a:srgbClr val="0000FF"/>
                </a:solidFill>
                <a:cs typeface="Calibri" panose="020F0502020204030204" pitchFamily="34" charset="0"/>
              </a:rPr>
              <a:t>Temperature</a:t>
            </a:r>
            <a:r>
              <a:rPr lang="en-GB" sz="2800" dirty="0">
                <a:cs typeface="Calibri" panose="020F0502020204030204" pitchFamily="34" charset="0"/>
              </a:rPr>
              <a:t> </a:t>
            </a:r>
          </a:p>
          <a:p>
            <a:r>
              <a:rPr lang="en-GB" sz="2800" dirty="0">
                <a:cs typeface="Calibri" panose="020F0502020204030204" pitchFamily="34" charset="0"/>
              </a:rPr>
              <a:t>		proportional (constant </a:t>
            </a:r>
            <a:r>
              <a:rPr lang="en-GB" sz="2800" dirty="0">
                <a:solidFill>
                  <a:srgbClr val="00B050"/>
                </a:solidFill>
                <a:cs typeface="Calibri" panose="020F0502020204030204" pitchFamily="34" charset="0"/>
              </a:rPr>
              <a:t>P</a:t>
            </a:r>
            <a:r>
              <a:rPr lang="en-GB" sz="2800" dirty="0">
                <a:cs typeface="Calibri" panose="020F0502020204030204" pitchFamily="34" charset="0"/>
              </a:rPr>
              <a:t>) </a:t>
            </a:r>
          </a:p>
          <a:p>
            <a:r>
              <a:rPr lang="en-GB" sz="2800" dirty="0">
                <a:cs typeface="Calibri" panose="020F0502020204030204" pitchFamily="34" charset="0"/>
              </a:rPr>
              <a:t>		</a:t>
            </a:r>
          </a:p>
          <a:p>
            <a:r>
              <a:rPr lang="en-GB" sz="2800" b="1" dirty="0">
                <a:solidFill>
                  <a:srgbClr val="00B050"/>
                </a:solidFill>
                <a:cs typeface="Calibri" panose="020F0502020204030204" pitchFamily="34" charset="0"/>
              </a:rPr>
              <a:t>Gay-Lussac’s</a:t>
            </a:r>
            <a:r>
              <a:rPr lang="en-GB" sz="2800" b="1" dirty="0">
                <a:cs typeface="Calibri" panose="020F0502020204030204" pitchFamily="34" charset="0"/>
              </a:rPr>
              <a:t> </a:t>
            </a:r>
            <a:r>
              <a:rPr lang="en-GB" sz="2800" b="1" dirty="0">
                <a:solidFill>
                  <a:srgbClr val="0000FF"/>
                </a:solidFill>
                <a:cs typeface="Calibri" panose="020F0502020204030204" pitchFamily="34" charset="0"/>
              </a:rPr>
              <a:t>Law</a:t>
            </a:r>
            <a:r>
              <a:rPr lang="en-GB" sz="2800" dirty="0">
                <a:cs typeface="Calibri" panose="020F0502020204030204" pitchFamily="34" charset="0"/>
              </a:rPr>
              <a:t>: 	</a:t>
            </a:r>
            <a:r>
              <a:rPr lang="en-GB" sz="2800" dirty="0">
                <a:solidFill>
                  <a:srgbClr val="0000FF"/>
                </a:solidFill>
                <a:cs typeface="Calibri" panose="020F0502020204030204" pitchFamily="34" charset="0"/>
              </a:rPr>
              <a:t>Temperature</a:t>
            </a:r>
            <a:r>
              <a:rPr lang="en-GB" sz="2800" dirty="0">
                <a:cs typeface="Calibri" panose="020F0502020204030204" pitchFamily="34" charset="0"/>
              </a:rPr>
              <a:t> and </a:t>
            </a:r>
            <a:r>
              <a:rPr lang="en-GB" sz="2800" dirty="0">
                <a:solidFill>
                  <a:srgbClr val="00B050"/>
                </a:solidFill>
                <a:cs typeface="Calibri" panose="020F0502020204030204" pitchFamily="34" charset="0"/>
              </a:rPr>
              <a:t>Pressure</a:t>
            </a:r>
            <a:r>
              <a:rPr lang="en-GB" sz="2800" dirty="0">
                <a:cs typeface="Calibri" panose="020F0502020204030204" pitchFamily="34" charset="0"/>
              </a:rPr>
              <a:t> </a:t>
            </a:r>
          </a:p>
          <a:p>
            <a:r>
              <a:rPr lang="en-GB" sz="2800" dirty="0">
                <a:cs typeface="Calibri" panose="020F0502020204030204" pitchFamily="34" charset="0"/>
              </a:rPr>
              <a:t>			proportional (constant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endParaRPr lang="en-GB" sz="2800" dirty="0">
              <a:solidFill>
                <a:srgbClr val="FFC000"/>
              </a:solidFill>
              <a:cs typeface="Calibri" panose="020F0502020204030204" pitchFamily="34" charset="0"/>
            </a:endParaRPr>
          </a:p>
        </p:txBody>
      </p:sp>
      <p:sp>
        <p:nvSpPr>
          <p:cNvPr id="10" name="TextBox 9">
            <a:extLst>
              <a:ext uri="{FF2B5EF4-FFF2-40B4-BE49-F238E27FC236}">
                <a16:creationId xmlns:a16="http://schemas.microsoft.com/office/drawing/2014/main" id="{9AF5EA7F-26B1-4627-AEE0-2314F2103831}"/>
              </a:ext>
            </a:extLst>
          </p:cNvPr>
          <p:cNvSpPr txBox="1"/>
          <p:nvPr/>
        </p:nvSpPr>
        <p:spPr>
          <a:xfrm>
            <a:off x="8468529" y="2585801"/>
            <a:ext cx="3192406" cy="954107"/>
          </a:xfrm>
          <a:prstGeom prst="rect">
            <a:avLst/>
          </a:prstGeom>
          <a:noFill/>
        </p:spPr>
        <p:txBody>
          <a:bodyPr wrap="square">
            <a:spAutoFit/>
          </a:bodyPr>
          <a:lstStyle/>
          <a:p>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7030A0"/>
                </a:solidFill>
                <a:cs typeface="Calibri" panose="020F0502020204030204" pitchFamily="34" charset="0"/>
              </a:rPr>
              <a:t>up</a:t>
            </a:r>
            <a:r>
              <a:rPr lang="en-GB" sz="2800" dirty="0">
                <a:cs typeface="Calibri" panose="020F0502020204030204" pitchFamily="34" charset="0"/>
              </a:rPr>
              <a:t>		</a:t>
            </a:r>
            <a:r>
              <a:rPr lang="en-GB" sz="2800" dirty="0">
                <a:solidFill>
                  <a:srgbClr val="FF0000"/>
                </a:solidFill>
                <a:cs typeface="Calibri" panose="020F0502020204030204" pitchFamily="34" charset="0"/>
              </a:rPr>
              <a:t>V </a:t>
            </a:r>
            <a:r>
              <a:rPr lang="en-GB" sz="2800" dirty="0">
                <a:solidFill>
                  <a:srgbClr val="7030A0"/>
                </a:solidFill>
                <a:cs typeface="Calibri" panose="020F0502020204030204" pitchFamily="34" charset="0"/>
              </a:rPr>
              <a:t>up</a:t>
            </a:r>
          </a:p>
          <a:p>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r>
              <a:rPr lang="en-GB" sz="2800" dirty="0">
                <a:cs typeface="Calibri" panose="020F0502020204030204" pitchFamily="34" charset="0"/>
              </a:rPr>
              <a: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p>
        </p:txBody>
      </p:sp>
      <p:sp>
        <p:nvSpPr>
          <p:cNvPr id="11" name="TextBox 10">
            <a:extLst>
              <a:ext uri="{FF2B5EF4-FFF2-40B4-BE49-F238E27FC236}">
                <a16:creationId xmlns:a16="http://schemas.microsoft.com/office/drawing/2014/main" id="{3C43D9B8-EAFB-4FC6-998F-7198ADAFDA4D}"/>
              </a:ext>
            </a:extLst>
          </p:cNvPr>
          <p:cNvSpPr txBox="1"/>
          <p:nvPr/>
        </p:nvSpPr>
        <p:spPr>
          <a:xfrm>
            <a:off x="8468529" y="3850755"/>
            <a:ext cx="3813164" cy="954107"/>
          </a:xfrm>
          <a:prstGeom prst="rect">
            <a:avLst/>
          </a:prstGeom>
          <a:noFill/>
        </p:spPr>
        <p:txBody>
          <a:bodyPr wrap="square">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7030A0"/>
                </a:solidFill>
                <a:cs typeface="Calibri" panose="020F0502020204030204" pitchFamily="34" charset="0"/>
              </a:rPr>
              <a:t>up</a:t>
            </a:r>
            <a:r>
              <a:rPr lang="en-GB" sz="2800" dirty="0">
                <a:cs typeface="Calibri" panose="020F0502020204030204" pitchFamily="34" charset="0"/>
              </a:rPr>
              <a:t>		</a:t>
            </a:r>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7030A0"/>
                </a:solidFill>
                <a:cs typeface="Calibri" panose="020F0502020204030204" pitchFamily="34" charset="0"/>
              </a:rPr>
              <a:t>up</a:t>
            </a:r>
          </a:p>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r>
              <a:rPr lang="en-GB" sz="2800" dirty="0">
                <a:cs typeface="Calibri" panose="020F0502020204030204" pitchFamily="34" charset="0"/>
              </a:rPr>
              <a:t> 	</a:t>
            </a:r>
            <a:r>
              <a:rPr lang="en-GB" sz="2800" dirty="0">
                <a:solidFill>
                  <a:srgbClr val="0000FF"/>
                </a:solidFill>
                <a:cs typeface="Calibri" panose="020F0502020204030204" pitchFamily="34" charset="0"/>
              </a:rPr>
              <a:t>T</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p>
        </p:txBody>
      </p:sp>
      <p:sp>
        <p:nvSpPr>
          <p:cNvPr id="13" name="TextBox 12">
            <a:extLst>
              <a:ext uri="{FF2B5EF4-FFF2-40B4-BE49-F238E27FC236}">
                <a16:creationId xmlns:a16="http://schemas.microsoft.com/office/drawing/2014/main" id="{46C8C9CC-1334-4026-ABA4-732C7E90DE00}"/>
              </a:ext>
            </a:extLst>
          </p:cNvPr>
          <p:cNvSpPr txBox="1"/>
          <p:nvPr/>
        </p:nvSpPr>
        <p:spPr>
          <a:xfrm>
            <a:off x="8468529" y="1415553"/>
            <a:ext cx="3919871" cy="954107"/>
          </a:xfrm>
          <a:prstGeom prst="rect">
            <a:avLst/>
          </a:prstGeom>
          <a:noFill/>
        </p:spPr>
        <p:txBody>
          <a:bodyPr wrap="square">
            <a:spAutoFit/>
          </a:bodyPr>
          <a:lstStyle/>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7030A0"/>
                </a:solidFill>
                <a:cs typeface="Calibri" panose="020F0502020204030204" pitchFamily="34" charset="0"/>
              </a:rPr>
              <a:t>up</a:t>
            </a:r>
            <a:r>
              <a:rPr lang="en-GB" sz="2800" dirty="0">
                <a:cs typeface="Calibri" panose="020F0502020204030204" pitchFamily="34" charset="0"/>
              </a:rPr>
              <a: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p>
          <a:p>
            <a:r>
              <a:rPr lang="en-GB" sz="2800" dirty="0">
                <a:solidFill>
                  <a:srgbClr val="00B050"/>
                </a:solidFill>
                <a:cs typeface="Calibri" panose="020F0502020204030204" pitchFamily="34" charset="0"/>
              </a:rPr>
              <a:t>P</a:t>
            </a:r>
            <a:r>
              <a:rPr lang="en-GB" sz="2800" dirty="0">
                <a:cs typeface="Calibri" panose="020F0502020204030204" pitchFamily="34" charset="0"/>
              </a:rPr>
              <a:t> </a:t>
            </a:r>
            <a:r>
              <a:rPr lang="en-GB" sz="2800" dirty="0">
                <a:solidFill>
                  <a:srgbClr val="002060"/>
                </a:solidFill>
                <a:cs typeface="Calibri" panose="020F0502020204030204" pitchFamily="34" charset="0"/>
              </a:rPr>
              <a:t>down</a:t>
            </a:r>
            <a:r>
              <a:rPr lang="en-GB" sz="2800" dirty="0">
                <a:cs typeface="Calibri" panose="020F0502020204030204" pitchFamily="34" charset="0"/>
              </a:rPr>
              <a:t> 	</a:t>
            </a:r>
            <a:r>
              <a:rPr lang="en-GB" sz="2800" dirty="0">
                <a:solidFill>
                  <a:srgbClr val="FF0000"/>
                </a:solidFill>
                <a:cs typeface="Calibri" panose="020F0502020204030204" pitchFamily="34" charset="0"/>
              </a:rPr>
              <a:t>V</a:t>
            </a:r>
            <a:r>
              <a:rPr lang="en-GB" sz="2800" dirty="0">
                <a:cs typeface="Calibri" panose="020F0502020204030204" pitchFamily="34" charset="0"/>
              </a:rPr>
              <a:t> </a:t>
            </a:r>
            <a:r>
              <a:rPr lang="en-GB" sz="2800" dirty="0">
                <a:solidFill>
                  <a:srgbClr val="7030A0"/>
                </a:solidFill>
                <a:cs typeface="Calibri" panose="020F0502020204030204" pitchFamily="34" charset="0"/>
              </a:rPr>
              <a:t>up</a:t>
            </a:r>
          </a:p>
        </p:txBody>
      </p:sp>
      <p:sp>
        <p:nvSpPr>
          <p:cNvPr id="12" name="TextBox 11">
            <a:extLst>
              <a:ext uri="{FF2B5EF4-FFF2-40B4-BE49-F238E27FC236}">
                <a16:creationId xmlns:a16="http://schemas.microsoft.com/office/drawing/2014/main" id="{207E1893-8642-460B-9E99-DE8942994A0C}"/>
              </a:ext>
            </a:extLst>
          </p:cNvPr>
          <p:cNvSpPr txBox="1"/>
          <p:nvPr/>
        </p:nvSpPr>
        <p:spPr>
          <a:xfrm>
            <a:off x="858981" y="5498056"/>
            <a:ext cx="10028375" cy="913070"/>
          </a:xfrm>
          <a:prstGeom prst="rect">
            <a:avLst/>
          </a:prstGeom>
          <a:noFill/>
        </p:spPr>
        <p:txBody>
          <a:bodyPr wrap="square" rtlCol="0">
            <a:spAutoFit/>
          </a:bodyPr>
          <a:lstStyle/>
          <a:p>
            <a:pPr>
              <a:lnSpc>
                <a:spcPts val="3200"/>
              </a:lnSpc>
            </a:pPr>
            <a:r>
              <a:rPr lang="en-GB" sz="2800" b="1" dirty="0">
                <a:solidFill>
                  <a:srgbClr val="00B0F0"/>
                </a:solidFill>
                <a:cs typeface="Calibri" panose="020F0502020204030204" pitchFamily="34" charset="0"/>
              </a:rPr>
              <a:t>G-L Law: The </a:t>
            </a:r>
            <a:r>
              <a:rPr lang="en-GB" sz="2800" b="1" u="sng" dirty="0">
                <a:solidFill>
                  <a:srgbClr val="00B0F0"/>
                </a:solidFill>
                <a:cs typeface="Calibri" panose="020F0502020204030204" pitchFamily="34" charset="0"/>
              </a:rPr>
              <a:t>pressure</a:t>
            </a:r>
            <a:r>
              <a:rPr lang="en-GB" sz="2800" b="1" dirty="0">
                <a:solidFill>
                  <a:srgbClr val="00B0F0"/>
                </a:solidFill>
                <a:cs typeface="Calibri" panose="020F0502020204030204" pitchFamily="34" charset="0"/>
              </a:rPr>
              <a:t> of a fixed amount of gas at constant volume  is directly proportional to the </a:t>
            </a:r>
            <a:r>
              <a:rPr lang="en-GB" sz="2800" b="1" u="sng" dirty="0">
                <a:solidFill>
                  <a:srgbClr val="00B0F0"/>
                </a:solidFill>
                <a:cs typeface="Calibri" panose="020F0502020204030204" pitchFamily="34" charset="0"/>
              </a:rPr>
              <a:t>temperature</a:t>
            </a:r>
          </a:p>
        </p:txBody>
      </p:sp>
      <p:sp>
        <p:nvSpPr>
          <p:cNvPr id="16" name="Title 5">
            <a:extLst>
              <a:ext uri="{FF2B5EF4-FFF2-40B4-BE49-F238E27FC236}">
                <a16:creationId xmlns:a16="http://schemas.microsoft.com/office/drawing/2014/main" id="{14DE3118-83FC-456E-85A2-C93FD62C2575}"/>
              </a:ext>
            </a:extLst>
          </p:cNvPr>
          <p:cNvSpPr txBox="1">
            <a:spLocks/>
          </p:cNvSpPr>
          <p:nvPr/>
        </p:nvSpPr>
        <p:spPr>
          <a:xfrm>
            <a:off x="990818" y="110797"/>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dirty="0">
                <a:effectLst>
                  <a:outerShdw blurRad="38100" dist="38100" dir="2700000" algn="tl">
                    <a:srgbClr val="000000">
                      <a:alpha val="43137"/>
                    </a:srgbClr>
                  </a:outerShdw>
                </a:effectLst>
              </a:rPr>
              <a:t>GAS LAWS - relationship between </a:t>
            </a:r>
            <a:r>
              <a:rPr lang="en-GB" sz="3600" b="1" dirty="0">
                <a:solidFill>
                  <a:srgbClr val="FF0000"/>
                </a:solidFill>
              </a:rPr>
              <a:t>V</a:t>
            </a:r>
            <a:r>
              <a:rPr lang="en-GB" sz="3600" b="1" dirty="0">
                <a:solidFill>
                  <a:srgbClr val="0070C0"/>
                </a:solidFill>
                <a:effectLst>
                  <a:outerShdw blurRad="38100" dist="38100" dir="2700000" algn="tl">
                    <a:srgbClr val="000000">
                      <a:alpha val="43137"/>
                    </a:srgbClr>
                  </a:outerShdw>
                </a:effectLst>
              </a:rPr>
              <a:t>, </a:t>
            </a:r>
            <a:r>
              <a:rPr lang="en-GB" sz="3600" b="1" dirty="0">
                <a:solidFill>
                  <a:srgbClr val="0000FF"/>
                </a:solidFill>
                <a:effectLst>
                  <a:outerShdw blurRad="38100" dist="38100" dir="2700000" algn="tl">
                    <a:srgbClr val="000000">
                      <a:alpha val="43137"/>
                    </a:srgbClr>
                  </a:outerShdw>
                </a:effectLst>
              </a:rPr>
              <a:t>T</a:t>
            </a:r>
            <a:r>
              <a:rPr lang="en-GB" sz="3600" b="1" dirty="0">
                <a:solidFill>
                  <a:srgbClr val="0070C0"/>
                </a:solidFill>
                <a:effectLst>
                  <a:outerShdw blurRad="38100" dist="38100" dir="2700000" algn="tl">
                    <a:srgbClr val="000000">
                      <a:alpha val="43137"/>
                    </a:srgbClr>
                  </a:outerShdw>
                </a:effectLst>
              </a:rPr>
              <a:t> AND </a:t>
            </a:r>
            <a:r>
              <a:rPr lang="en-GB" sz="3600" b="1" dirty="0">
                <a:solidFill>
                  <a:srgbClr val="00B050"/>
                </a:solidFill>
                <a:effectLst>
                  <a:outerShdw blurRad="38100" dist="38100" dir="2700000" algn="tl">
                    <a:srgbClr val="000000">
                      <a:alpha val="43137"/>
                    </a:srgbClr>
                  </a:outerShdw>
                </a:effectLst>
              </a:rPr>
              <a:t>P</a:t>
            </a:r>
            <a:r>
              <a:rPr lang="en-GB" b="1" dirty="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4197269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68744E-4374-48E6-ADFE-E96C6A376A45}"/>
              </a:ext>
            </a:extLst>
          </p:cNvPr>
          <p:cNvSpPr txBox="1"/>
          <p:nvPr/>
        </p:nvSpPr>
        <p:spPr>
          <a:xfrm>
            <a:off x="22354" y="570527"/>
            <a:ext cx="5707302" cy="1569660"/>
          </a:xfrm>
          <a:prstGeom prst="rect">
            <a:avLst/>
          </a:prstGeom>
          <a:noFill/>
        </p:spPr>
        <p:txBody>
          <a:bodyPr wrap="square" rtlCol="0">
            <a:spAutoFit/>
          </a:bodyPr>
          <a:lstStyle/>
          <a:p>
            <a:r>
              <a:rPr lang="en-GB" sz="2400">
                <a:cs typeface="Calibri" panose="020F0502020204030204" pitchFamily="34" charset="0"/>
              </a:rPr>
              <a:t>A gas occupies a volume of </a:t>
            </a:r>
            <a:r>
              <a:rPr lang="en-GB" sz="2400">
                <a:solidFill>
                  <a:srgbClr val="FF0000"/>
                </a:solidFill>
                <a:cs typeface="Calibri" panose="020F0502020204030204" pitchFamily="34" charset="0"/>
              </a:rPr>
              <a:t>3.5 L</a:t>
            </a:r>
            <a:r>
              <a:rPr lang="en-GB" sz="2400">
                <a:cs typeface="Calibri" panose="020F0502020204030204" pitchFamily="34" charset="0"/>
              </a:rPr>
              <a:t> at </a:t>
            </a:r>
            <a:r>
              <a:rPr lang="en-GB" sz="2400">
                <a:solidFill>
                  <a:srgbClr val="0000FF"/>
                </a:solidFill>
                <a:cs typeface="Calibri" panose="020F0502020204030204" pitchFamily="34" charset="0"/>
              </a:rPr>
              <a:t>25 °C</a:t>
            </a:r>
            <a:r>
              <a:rPr lang="en-GB" sz="2400">
                <a:cs typeface="Calibri" panose="020F0502020204030204" pitchFamily="34" charset="0"/>
              </a:rPr>
              <a:t> and </a:t>
            </a:r>
            <a:r>
              <a:rPr lang="en-GB" sz="2400">
                <a:solidFill>
                  <a:srgbClr val="00B050"/>
                </a:solidFill>
                <a:cs typeface="Calibri" panose="020F0502020204030204" pitchFamily="34" charset="0"/>
              </a:rPr>
              <a:t>1.2 bar </a:t>
            </a:r>
            <a:r>
              <a:rPr lang="en-GB" sz="2400">
                <a:cs typeface="Calibri" panose="020F0502020204030204" pitchFamily="34" charset="0"/>
              </a:rPr>
              <a:t>pressure. Calculate the volume when the temperature is lowered to </a:t>
            </a:r>
            <a:r>
              <a:rPr lang="en-GB" sz="2400">
                <a:solidFill>
                  <a:srgbClr val="0000FF"/>
                </a:solidFill>
                <a:cs typeface="Calibri" panose="020F0502020204030204" pitchFamily="34" charset="0"/>
              </a:rPr>
              <a:t>10 </a:t>
            </a:r>
            <a:r>
              <a:rPr lang="en-GB" sz="2400" err="1">
                <a:solidFill>
                  <a:srgbClr val="0000FF"/>
                </a:solidFill>
                <a:cs typeface="Calibri" panose="020F0502020204030204" pitchFamily="34" charset="0"/>
              </a:rPr>
              <a:t>degC</a:t>
            </a:r>
            <a:r>
              <a:rPr lang="en-GB" sz="2400">
                <a:cs typeface="Calibri" panose="020F0502020204030204" pitchFamily="34" charset="0"/>
              </a:rPr>
              <a:t> at the </a:t>
            </a:r>
            <a:r>
              <a:rPr lang="en-GB" sz="2400">
                <a:solidFill>
                  <a:srgbClr val="00B050"/>
                </a:solidFill>
                <a:cs typeface="Calibri" panose="020F0502020204030204" pitchFamily="34" charset="0"/>
              </a:rPr>
              <a:t>same pressure</a:t>
            </a:r>
            <a:r>
              <a:rPr lang="en-GB" sz="2400">
                <a:cs typeface="Calibri" panose="020F0502020204030204" pitchFamily="34" charset="0"/>
              </a:rPr>
              <a:t>.</a:t>
            </a:r>
          </a:p>
        </p:txBody>
      </p:sp>
      <p:sp>
        <p:nvSpPr>
          <p:cNvPr id="9" name="TextBox 8">
            <a:extLst>
              <a:ext uri="{FF2B5EF4-FFF2-40B4-BE49-F238E27FC236}">
                <a16:creationId xmlns:a16="http://schemas.microsoft.com/office/drawing/2014/main" id="{E2F05C24-07A8-4F61-B07B-CACDFDA3DE79}"/>
              </a:ext>
            </a:extLst>
          </p:cNvPr>
          <p:cNvSpPr txBox="1"/>
          <p:nvPr/>
        </p:nvSpPr>
        <p:spPr>
          <a:xfrm>
            <a:off x="538825" y="2276872"/>
            <a:ext cx="4621071" cy="830997"/>
          </a:xfrm>
          <a:prstGeom prst="rect">
            <a:avLst/>
          </a:prstGeom>
          <a:noFill/>
        </p:spPr>
        <p:txBody>
          <a:bodyPr wrap="square">
            <a:spAutoFit/>
          </a:bodyPr>
          <a:lstStyle/>
          <a:p>
            <a:r>
              <a:rPr lang="en-GB" sz="2400" b="1">
                <a:solidFill>
                  <a:srgbClr val="FF0000"/>
                </a:solidFill>
                <a:cs typeface="Calibri" panose="020F0502020204030204" pitchFamily="34" charset="0"/>
              </a:rPr>
              <a:t>Charles’s </a:t>
            </a:r>
            <a:r>
              <a:rPr lang="en-GB" sz="2400" b="1">
                <a:solidFill>
                  <a:srgbClr val="0000FF"/>
                </a:solidFill>
                <a:cs typeface="Calibri" panose="020F0502020204030204" pitchFamily="34" charset="0"/>
              </a:rPr>
              <a:t>Law</a:t>
            </a:r>
            <a:r>
              <a:rPr lang="en-GB" sz="2400">
                <a:cs typeface="Calibri" panose="020F0502020204030204" pitchFamily="34" charset="0"/>
              </a:rPr>
              <a:t>:  </a:t>
            </a:r>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FFC000"/>
                </a:solidFill>
                <a:cs typeface="Calibri" panose="020F0502020204030204" pitchFamily="34" charset="0"/>
              </a:rPr>
              <a:t>down  			</a:t>
            </a:r>
            <a:r>
              <a:rPr lang="en-GB" sz="2400">
                <a:cs typeface="Calibri" panose="020F0502020204030204" pitchFamily="34" charset="0"/>
              </a:rPr>
              <a:t>so smaller </a:t>
            </a:r>
            <a:r>
              <a:rPr lang="en-GB" sz="2400">
                <a:solidFill>
                  <a:srgbClr val="0000FF"/>
                </a:solidFill>
                <a:cs typeface="Calibri" panose="020F0502020204030204" pitchFamily="34" charset="0"/>
              </a:rPr>
              <a:t>temp </a:t>
            </a:r>
            <a:r>
              <a:rPr lang="en-GB" sz="2400">
                <a:cs typeface="Calibri" panose="020F0502020204030204" pitchFamily="34" charset="0"/>
              </a:rPr>
              <a:t>on top</a:t>
            </a:r>
            <a:r>
              <a:rPr lang="en-GB" sz="2400">
                <a:solidFill>
                  <a:srgbClr val="FFC000"/>
                </a:solidFill>
                <a:cs typeface="Calibri" panose="020F0502020204030204" pitchFamily="34" charset="0"/>
              </a:rPr>
              <a:t>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2CBA444-D55A-4A24-80C2-0455CDED455D}"/>
                  </a:ext>
                </a:extLst>
              </p:cNvPr>
              <p:cNvSpPr txBox="1"/>
              <p:nvPr/>
            </p:nvSpPr>
            <p:spPr>
              <a:xfrm>
                <a:off x="990469" y="4044079"/>
                <a:ext cx="5325569"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6" name="TextBox 5">
                <a:extLst>
                  <a:ext uri="{FF2B5EF4-FFF2-40B4-BE49-F238E27FC236}">
                    <a16:creationId xmlns:a16="http://schemas.microsoft.com/office/drawing/2014/main" id="{A2CBA444-D55A-4A24-80C2-0455CDED455D}"/>
                  </a:ext>
                </a:extLst>
              </p:cNvPr>
              <p:cNvSpPr txBox="1">
                <a:spLocks noRot="1" noChangeAspect="1" noMove="1" noResize="1" noEditPoints="1" noAdjustHandles="1" noChangeArrowheads="1" noChangeShapeType="1" noTextEdit="1"/>
              </p:cNvSpPr>
              <p:nvPr/>
            </p:nvSpPr>
            <p:spPr>
              <a:xfrm>
                <a:off x="990469" y="4044079"/>
                <a:ext cx="5325569" cy="91422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034C0B2-648C-4556-896A-51EC37038DA4}"/>
                  </a:ext>
                </a:extLst>
              </p:cNvPr>
              <p:cNvSpPr txBox="1"/>
              <p:nvPr/>
            </p:nvSpPr>
            <p:spPr>
              <a:xfrm>
                <a:off x="990470" y="4751817"/>
                <a:ext cx="4408832"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F034C0B2-648C-4556-896A-51EC37038DA4}"/>
                  </a:ext>
                </a:extLst>
              </p:cNvPr>
              <p:cNvSpPr txBox="1">
                <a:spLocks noRot="1" noChangeAspect="1" noMove="1" noResize="1" noEditPoints="1" noAdjustHandles="1" noChangeArrowheads="1" noChangeShapeType="1" noTextEdit="1"/>
              </p:cNvSpPr>
              <p:nvPr/>
            </p:nvSpPr>
            <p:spPr>
              <a:xfrm>
                <a:off x="990470" y="4751817"/>
                <a:ext cx="4408832" cy="91422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9695119-034A-4797-B6D4-7D394EDF07B3}"/>
                  </a:ext>
                </a:extLst>
              </p:cNvPr>
              <p:cNvSpPr txBox="1"/>
              <p:nvPr/>
            </p:nvSpPr>
            <p:spPr>
              <a:xfrm>
                <a:off x="1022867" y="5704676"/>
                <a:ext cx="351446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𝟑</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𝟑𝟐</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11" name="TextBox 10">
                <a:extLst>
                  <a:ext uri="{FF2B5EF4-FFF2-40B4-BE49-F238E27FC236}">
                    <a16:creationId xmlns:a16="http://schemas.microsoft.com/office/drawing/2014/main" id="{49695119-034A-4797-B6D4-7D394EDF07B3}"/>
                  </a:ext>
                </a:extLst>
              </p:cNvPr>
              <p:cNvSpPr txBox="1">
                <a:spLocks noRot="1" noChangeAspect="1" noMove="1" noResize="1" noEditPoints="1" noAdjustHandles="1" noChangeArrowheads="1" noChangeShapeType="1" noTextEdit="1"/>
              </p:cNvSpPr>
              <p:nvPr/>
            </p:nvSpPr>
            <p:spPr>
              <a:xfrm>
                <a:off x="1022867" y="5704676"/>
                <a:ext cx="3514465" cy="461665"/>
              </a:xfrm>
              <a:prstGeom prst="rect">
                <a:avLst/>
              </a:prstGeom>
              <a:blipFill>
                <a:blip r:embed="rId4"/>
                <a:stretch>
                  <a:fillRect/>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D52537FA-4157-4788-A0F1-1182CA53CFF2}"/>
              </a:ext>
            </a:extLst>
          </p:cNvPr>
          <p:cNvSpPr txBox="1"/>
          <p:nvPr/>
        </p:nvSpPr>
        <p:spPr>
          <a:xfrm>
            <a:off x="6118354" y="543543"/>
            <a:ext cx="6073646" cy="1569660"/>
          </a:xfrm>
          <a:prstGeom prst="rect">
            <a:avLst/>
          </a:prstGeom>
          <a:noFill/>
        </p:spPr>
        <p:txBody>
          <a:bodyPr wrap="square" rtlCol="0">
            <a:spAutoFit/>
          </a:bodyPr>
          <a:lstStyle/>
          <a:p>
            <a:r>
              <a:rPr lang="en-GB" sz="2400">
                <a:cs typeface="Calibri" panose="020F0502020204030204" pitchFamily="34" charset="0"/>
              </a:rPr>
              <a:t>A gas occupies a volume of </a:t>
            </a:r>
            <a:r>
              <a:rPr lang="en-GB" sz="2400">
                <a:solidFill>
                  <a:srgbClr val="FF0000"/>
                </a:solidFill>
                <a:cs typeface="Calibri" panose="020F0502020204030204" pitchFamily="34" charset="0"/>
              </a:rPr>
              <a:t>3.5 L</a:t>
            </a:r>
            <a:r>
              <a:rPr lang="en-GB" sz="2400">
                <a:cs typeface="Calibri" panose="020F0502020204030204" pitchFamily="34" charset="0"/>
              </a:rPr>
              <a:t> at </a:t>
            </a:r>
            <a:r>
              <a:rPr lang="en-GB" sz="2400">
                <a:solidFill>
                  <a:srgbClr val="0000FF"/>
                </a:solidFill>
                <a:cs typeface="Calibri" panose="020F0502020204030204" pitchFamily="34" charset="0"/>
              </a:rPr>
              <a:t>25 °C</a:t>
            </a:r>
            <a:r>
              <a:rPr lang="en-GB" sz="2400">
                <a:cs typeface="Calibri" panose="020F0502020204030204" pitchFamily="34" charset="0"/>
              </a:rPr>
              <a:t> and </a:t>
            </a:r>
            <a:r>
              <a:rPr lang="en-GB" sz="2400">
                <a:solidFill>
                  <a:srgbClr val="00B050"/>
                </a:solidFill>
                <a:cs typeface="Calibri" panose="020F0502020204030204" pitchFamily="34" charset="0"/>
              </a:rPr>
              <a:t>1.2 bar </a:t>
            </a:r>
            <a:r>
              <a:rPr lang="en-GB" sz="2400">
                <a:cs typeface="Calibri" panose="020F0502020204030204" pitchFamily="34" charset="0"/>
              </a:rPr>
              <a:t>pressure. Calculate the volume when the pressure is lowered to </a:t>
            </a:r>
            <a:r>
              <a:rPr lang="en-GB" sz="2400">
                <a:solidFill>
                  <a:srgbClr val="00B050"/>
                </a:solidFill>
                <a:cs typeface="Calibri" panose="020F0502020204030204" pitchFamily="34" charset="0"/>
              </a:rPr>
              <a:t>0.90 bar </a:t>
            </a:r>
            <a:r>
              <a:rPr lang="en-GB" sz="2400">
                <a:cs typeface="Calibri" panose="020F0502020204030204" pitchFamily="34" charset="0"/>
              </a:rPr>
              <a:t>at the </a:t>
            </a:r>
            <a:r>
              <a:rPr lang="en-GB" sz="2400">
                <a:solidFill>
                  <a:srgbClr val="0000FF"/>
                </a:solidFill>
                <a:cs typeface="Calibri" panose="020F0502020204030204" pitchFamily="34" charset="0"/>
              </a:rPr>
              <a:t>same temperature</a:t>
            </a:r>
            <a:r>
              <a:rPr lang="en-GB" sz="2400">
                <a:cs typeface="Calibri" panose="020F0502020204030204" pitchFamily="34" charset="0"/>
              </a:rPr>
              <a:t>.</a:t>
            </a:r>
          </a:p>
        </p:txBody>
      </p:sp>
      <p:sp>
        <p:nvSpPr>
          <p:cNvPr id="14" name="TextBox 13">
            <a:extLst>
              <a:ext uri="{FF2B5EF4-FFF2-40B4-BE49-F238E27FC236}">
                <a16:creationId xmlns:a16="http://schemas.microsoft.com/office/drawing/2014/main" id="{88B5E0B6-2CAD-45CD-90E2-B1FAD13E5DBD}"/>
              </a:ext>
            </a:extLst>
          </p:cNvPr>
          <p:cNvSpPr txBox="1"/>
          <p:nvPr/>
        </p:nvSpPr>
        <p:spPr>
          <a:xfrm>
            <a:off x="6591940" y="2286092"/>
            <a:ext cx="4278113" cy="830997"/>
          </a:xfrm>
          <a:prstGeom prst="rect">
            <a:avLst/>
          </a:prstGeom>
          <a:noFill/>
        </p:spPr>
        <p:txBody>
          <a:bodyPr wrap="square">
            <a:spAutoFit/>
          </a:bodyPr>
          <a:lstStyle/>
          <a:p>
            <a:r>
              <a:rPr lang="en-GB" sz="2400" b="1">
                <a:solidFill>
                  <a:srgbClr val="FF0000"/>
                </a:solidFill>
                <a:cs typeface="Calibri" panose="020F0502020204030204" pitchFamily="34" charset="0"/>
              </a:rPr>
              <a:t>Boyle’s </a:t>
            </a:r>
            <a:r>
              <a:rPr lang="en-GB" sz="2400" b="1">
                <a:solidFill>
                  <a:srgbClr val="00B050"/>
                </a:solidFill>
                <a:cs typeface="Calibri" panose="020F0502020204030204" pitchFamily="34" charset="0"/>
              </a:rPr>
              <a:t>Law</a:t>
            </a:r>
            <a:r>
              <a:rPr lang="en-GB" sz="2400">
                <a:cs typeface="Calibri" panose="020F0502020204030204" pitchFamily="34" charset="0"/>
              </a:rPr>
              <a:t>:  </a:t>
            </a:r>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7030A0"/>
                </a:solidFill>
                <a:cs typeface="Calibri" panose="020F0502020204030204" pitchFamily="34" charset="0"/>
              </a:rPr>
              <a:t>up		</a:t>
            </a:r>
            <a:r>
              <a:rPr lang="en-GB" sz="2400">
                <a:cs typeface="Calibri" panose="020F0502020204030204" pitchFamily="34" charset="0"/>
              </a:rPr>
              <a:t>so bigger </a:t>
            </a:r>
            <a:r>
              <a:rPr lang="en-GB" sz="2400">
                <a:solidFill>
                  <a:srgbClr val="00B050"/>
                </a:solidFill>
                <a:cs typeface="Calibri" panose="020F0502020204030204" pitchFamily="34" charset="0"/>
              </a:rPr>
              <a:t>pressure</a:t>
            </a:r>
            <a:r>
              <a:rPr lang="en-GB" sz="2400">
                <a:cs typeface="Calibri" panose="020F0502020204030204" pitchFamily="34" charset="0"/>
              </a:rPr>
              <a:t> on top</a:t>
            </a:r>
            <a:endParaRPr lang="en-GB" sz="2400">
              <a:solidFill>
                <a:srgbClr val="7030A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2D2A693-3169-495A-BA07-3A1111C0DB18}"/>
                  </a:ext>
                </a:extLst>
              </p:cNvPr>
              <p:cNvSpPr txBox="1"/>
              <p:nvPr/>
            </p:nvSpPr>
            <p:spPr>
              <a:xfrm>
                <a:off x="6787997" y="3047827"/>
                <a:ext cx="4716356"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8" name="TextBox 17">
                <a:extLst>
                  <a:ext uri="{FF2B5EF4-FFF2-40B4-BE49-F238E27FC236}">
                    <a16:creationId xmlns:a16="http://schemas.microsoft.com/office/drawing/2014/main" id="{02D2A693-3169-495A-BA07-3A1111C0DB18}"/>
                  </a:ext>
                </a:extLst>
              </p:cNvPr>
              <p:cNvSpPr txBox="1">
                <a:spLocks noRot="1" noChangeAspect="1" noMove="1" noResize="1" noEditPoints="1" noAdjustHandles="1" noChangeArrowheads="1" noChangeShapeType="1" noTextEdit="1"/>
              </p:cNvSpPr>
              <p:nvPr/>
            </p:nvSpPr>
            <p:spPr>
              <a:xfrm>
                <a:off x="6787997" y="3047827"/>
                <a:ext cx="4716356" cy="914225"/>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D0CBB85C-5362-49E1-A1F8-12FC5A12D3BF}"/>
                  </a:ext>
                </a:extLst>
              </p:cNvPr>
              <p:cNvSpPr txBox="1"/>
              <p:nvPr/>
            </p:nvSpPr>
            <p:spPr>
              <a:xfrm>
                <a:off x="6787997" y="3755565"/>
                <a:ext cx="3886000"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9" name="TextBox 18">
                <a:extLst>
                  <a:ext uri="{FF2B5EF4-FFF2-40B4-BE49-F238E27FC236}">
                    <a16:creationId xmlns:a16="http://schemas.microsoft.com/office/drawing/2014/main" id="{D0CBB85C-5362-49E1-A1F8-12FC5A12D3BF}"/>
                  </a:ext>
                </a:extLst>
              </p:cNvPr>
              <p:cNvSpPr txBox="1">
                <a:spLocks noRot="1" noChangeAspect="1" noMove="1" noResize="1" noEditPoints="1" noAdjustHandles="1" noChangeArrowheads="1" noChangeShapeType="1" noTextEdit="1"/>
              </p:cNvSpPr>
              <p:nvPr/>
            </p:nvSpPr>
            <p:spPr>
              <a:xfrm>
                <a:off x="6787997" y="3755565"/>
                <a:ext cx="3886000" cy="914225"/>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F86A2FB2-48A3-4D8D-AEB6-BC508885E000}"/>
                  </a:ext>
                </a:extLst>
              </p:cNvPr>
              <p:cNvSpPr txBox="1"/>
              <p:nvPr/>
            </p:nvSpPr>
            <p:spPr>
              <a:xfrm>
                <a:off x="6787996" y="4654525"/>
                <a:ext cx="3183307"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𝟒</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𝟔𝟕</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20" name="TextBox 19">
                <a:extLst>
                  <a:ext uri="{FF2B5EF4-FFF2-40B4-BE49-F238E27FC236}">
                    <a16:creationId xmlns:a16="http://schemas.microsoft.com/office/drawing/2014/main" id="{F86A2FB2-48A3-4D8D-AEB6-BC508885E000}"/>
                  </a:ext>
                </a:extLst>
              </p:cNvPr>
              <p:cNvSpPr txBox="1">
                <a:spLocks noRot="1" noChangeAspect="1" noMove="1" noResize="1" noEditPoints="1" noAdjustHandles="1" noChangeArrowheads="1" noChangeShapeType="1" noTextEdit="1"/>
              </p:cNvSpPr>
              <p:nvPr/>
            </p:nvSpPr>
            <p:spPr>
              <a:xfrm>
                <a:off x="6787996" y="4654525"/>
                <a:ext cx="3183307" cy="461665"/>
              </a:xfrm>
              <a:prstGeom prst="rect">
                <a:avLst/>
              </a:prstGeom>
              <a:blipFill>
                <a:blip r:embed="rId7"/>
                <a:stretch>
                  <a:fillRect/>
                </a:stretch>
              </a:blipFill>
            </p:spPr>
            <p:txBody>
              <a:bodyPr/>
              <a:lstStyle/>
              <a:p>
                <a:r>
                  <a:rPr lang="en-US">
                    <a:noFill/>
                  </a:rPr>
                  <a:t> </a:t>
                </a:r>
              </a:p>
            </p:txBody>
          </p:sp>
        </mc:Fallback>
      </mc:AlternateContent>
      <p:cxnSp>
        <p:nvCxnSpPr>
          <p:cNvPr id="21" name="Straight Connector 20">
            <a:extLst>
              <a:ext uri="{FF2B5EF4-FFF2-40B4-BE49-F238E27FC236}">
                <a16:creationId xmlns:a16="http://schemas.microsoft.com/office/drawing/2014/main" id="{87F3EC20-09FB-4092-9CE2-EE8277047348}"/>
              </a:ext>
            </a:extLst>
          </p:cNvPr>
          <p:cNvCxnSpPr>
            <a:cxnSpLocks/>
          </p:cNvCxnSpPr>
          <p:nvPr/>
        </p:nvCxnSpPr>
        <p:spPr>
          <a:xfrm>
            <a:off x="6096000" y="620688"/>
            <a:ext cx="22354" cy="62193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1D458B4-5D1B-4F22-9B46-27ADF560D97B}"/>
              </a:ext>
            </a:extLst>
          </p:cNvPr>
          <p:cNvSpPr txBox="1"/>
          <p:nvPr/>
        </p:nvSpPr>
        <p:spPr>
          <a:xfrm>
            <a:off x="1022867" y="3060785"/>
            <a:ext cx="2146468" cy="830997"/>
          </a:xfrm>
          <a:prstGeom prst="rect">
            <a:avLst/>
          </a:prstGeom>
          <a:noFill/>
        </p:spPr>
        <p:txBody>
          <a:bodyPr wrap="square">
            <a:spAutoFit/>
          </a:bodyPr>
          <a:lstStyle/>
          <a:p>
            <a:r>
              <a:rPr lang="en-GB" sz="2400">
                <a:solidFill>
                  <a:srgbClr val="0000FF"/>
                </a:solidFill>
                <a:cs typeface="Calibri" panose="020F0502020204030204" pitchFamily="34" charset="0"/>
              </a:rPr>
              <a:t>25 °C = 298 K</a:t>
            </a:r>
          </a:p>
          <a:p>
            <a:r>
              <a:rPr lang="en-GB" sz="2400">
                <a:cs typeface="Calibri" panose="020F0502020204030204" pitchFamily="34" charset="0"/>
              </a:rPr>
              <a:t> </a:t>
            </a:r>
            <a:r>
              <a:rPr lang="en-GB" sz="2400">
                <a:solidFill>
                  <a:srgbClr val="0000FF"/>
                </a:solidFill>
                <a:cs typeface="Calibri" panose="020F0502020204030204" pitchFamily="34" charset="0"/>
              </a:rPr>
              <a:t>10 °C = 283 K</a:t>
            </a:r>
          </a:p>
        </p:txBody>
      </p:sp>
      <p:sp>
        <p:nvSpPr>
          <p:cNvPr id="23" name="Title 5">
            <a:extLst>
              <a:ext uri="{FF2B5EF4-FFF2-40B4-BE49-F238E27FC236}">
                <a16:creationId xmlns:a16="http://schemas.microsoft.com/office/drawing/2014/main" id="{3A6908D5-A726-4EAA-B487-B0B9C47F3BA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334101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8" grpId="0"/>
      <p:bldP spid="19"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781F1B0-75F4-4076-872C-3D0C7DA32031}"/>
              </a:ext>
            </a:extLst>
          </p:cNvPr>
          <p:cNvSpPr txBox="1"/>
          <p:nvPr/>
        </p:nvSpPr>
        <p:spPr>
          <a:xfrm>
            <a:off x="119336" y="672578"/>
            <a:ext cx="12072664" cy="1384995"/>
          </a:xfrm>
          <a:prstGeom prst="rect">
            <a:avLst/>
          </a:prstGeom>
          <a:noFill/>
        </p:spPr>
        <p:txBody>
          <a:bodyPr wrap="square" rtlCol="0">
            <a:spAutoFit/>
          </a:bodyPr>
          <a:lstStyle/>
          <a:p>
            <a:r>
              <a:rPr lang="en-GB" sz="2800">
                <a:cs typeface="Calibri" panose="020F0502020204030204" pitchFamily="34" charset="0"/>
              </a:rPr>
              <a:t>A gas occupies a volume of </a:t>
            </a:r>
            <a:r>
              <a:rPr lang="en-GB" sz="2800">
                <a:solidFill>
                  <a:srgbClr val="FF0000"/>
                </a:solidFill>
                <a:cs typeface="Calibri" panose="020F0502020204030204" pitchFamily="34" charset="0"/>
              </a:rPr>
              <a:t>3.5 L</a:t>
            </a:r>
            <a:r>
              <a:rPr lang="en-GB" sz="2800">
                <a:cs typeface="Calibri" panose="020F0502020204030204" pitchFamily="34" charset="0"/>
              </a:rPr>
              <a:t> at </a:t>
            </a:r>
            <a:r>
              <a:rPr lang="en-GB" sz="2800">
                <a:solidFill>
                  <a:srgbClr val="0000FF"/>
                </a:solidFill>
                <a:cs typeface="Calibri" panose="020F0502020204030204" pitchFamily="34" charset="0"/>
              </a:rPr>
              <a:t>25 °C</a:t>
            </a:r>
            <a:r>
              <a:rPr lang="en-GB" sz="2800">
                <a:cs typeface="Calibri" panose="020F0502020204030204" pitchFamily="34" charset="0"/>
              </a:rPr>
              <a:t> and </a:t>
            </a:r>
            <a:r>
              <a:rPr lang="en-GB" sz="2800">
                <a:solidFill>
                  <a:srgbClr val="00B050"/>
                </a:solidFill>
                <a:cs typeface="Calibri" panose="020F0502020204030204" pitchFamily="34" charset="0"/>
              </a:rPr>
              <a:t>1.2 bar </a:t>
            </a:r>
            <a:r>
              <a:rPr lang="en-GB" sz="2800">
                <a:cs typeface="Calibri" panose="020F0502020204030204" pitchFamily="34" charset="0"/>
              </a:rPr>
              <a:t>pressure. Calculate the pressure when the temperature is lowered to </a:t>
            </a:r>
            <a:r>
              <a:rPr lang="en-GB" sz="2800">
                <a:solidFill>
                  <a:srgbClr val="0000FF"/>
                </a:solidFill>
                <a:cs typeface="Calibri" panose="020F0502020204030204" pitchFamily="34" charset="0"/>
              </a:rPr>
              <a:t>10 °C </a:t>
            </a:r>
            <a:r>
              <a:rPr lang="en-GB" sz="2800">
                <a:cs typeface="Calibri" panose="020F0502020204030204" pitchFamily="34" charset="0"/>
              </a:rPr>
              <a:t> and the gas is compressed to a volume of </a:t>
            </a:r>
            <a:r>
              <a:rPr lang="en-GB" sz="2800">
                <a:solidFill>
                  <a:srgbClr val="FF0000"/>
                </a:solidFill>
                <a:cs typeface="Calibri" panose="020F0502020204030204" pitchFamily="34" charset="0"/>
              </a:rPr>
              <a:t>2.5 dm</a:t>
            </a:r>
            <a:r>
              <a:rPr lang="en-GB" sz="2800" baseline="30000">
                <a:solidFill>
                  <a:srgbClr val="FF0000"/>
                </a:solidFill>
                <a:cs typeface="Calibri" panose="020F0502020204030204" pitchFamily="34" charset="0"/>
              </a:rPr>
              <a:t>3</a:t>
            </a:r>
            <a:r>
              <a:rPr lang="en-GB" sz="2800">
                <a:cs typeface="Calibri" panose="020F0502020204030204" pitchFamily="34" charset="0"/>
              </a:rPr>
              <a:t>.</a:t>
            </a:r>
          </a:p>
        </p:txBody>
      </p:sp>
      <p:sp>
        <p:nvSpPr>
          <p:cNvPr id="10" name="TextBox 9">
            <a:extLst>
              <a:ext uri="{FF2B5EF4-FFF2-40B4-BE49-F238E27FC236}">
                <a16:creationId xmlns:a16="http://schemas.microsoft.com/office/drawing/2014/main" id="{19DAAE3A-5BE2-4A14-AB61-9F36D8684B2E}"/>
              </a:ext>
            </a:extLst>
          </p:cNvPr>
          <p:cNvSpPr txBox="1"/>
          <p:nvPr/>
        </p:nvSpPr>
        <p:spPr>
          <a:xfrm>
            <a:off x="1271464" y="2142651"/>
            <a:ext cx="4278113" cy="1384995"/>
          </a:xfrm>
          <a:prstGeom prst="rect">
            <a:avLst/>
          </a:prstGeom>
          <a:noFill/>
        </p:spPr>
        <p:txBody>
          <a:bodyPr wrap="square">
            <a:spAutoFit/>
          </a:bodyPr>
          <a:lstStyle/>
          <a:p>
            <a:r>
              <a:rPr lang="en-GB" sz="2800" b="1">
                <a:solidFill>
                  <a:srgbClr val="FF0000"/>
                </a:solidFill>
                <a:cs typeface="Calibri" panose="020F0502020204030204" pitchFamily="34" charset="0"/>
              </a:rPr>
              <a:t>Boyle’s </a:t>
            </a:r>
            <a:r>
              <a:rPr lang="en-GB" sz="2800" b="1">
                <a:solidFill>
                  <a:srgbClr val="00B050"/>
                </a:solidFill>
                <a:cs typeface="Calibri" panose="020F0502020204030204" pitchFamily="34" charset="0"/>
              </a:rPr>
              <a:t>Law</a:t>
            </a:r>
            <a:r>
              <a:rPr lang="en-GB" sz="2800">
                <a:cs typeface="Calibri" panose="020F0502020204030204" pitchFamily="34" charset="0"/>
              </a:rPr>
              <a:t>: </a:t>
            </a:r>
          </a:p>
          <a:p>
            <a:r>
              <a:rPr lang="en-GB" sz="2800">
                <a:solidFill>
                  <a:srgbClr val="FF0000"/>
                </a:solidFill>
                <a:cs typeface="Calibri" panose="020F0502020204030204" pitchFamily="34" charset="0"/>
              </a:rPr>
              <a:t>V </a:t>
            </a:r>
            <a:r>
              <a:rPr lang="en-GB" sz="2800">
                <a:solidFill>
                  <a:srgbClr val="FFC000"/>
                </a:solidFill>
                <a:cs typeface="Calibri" panose="020F0502020204030204" pitchFamily="34" charset="0"/>
              </a:rPr>
              <a:t>down</a:t>
            </a:r>
            <a:r>
              <a:rPr lang="en-GB" sz="2800">
                <a:cs typeface="Calibri" panose="020F0502020204030204" pitchFamily="34" charset="0"/>
              </a:rPr>
              <a:t> then </a:t>
            </a:r>
            <a:r>
              <a:rPr lang="en-GB" sz="2800">
                <a:solidFill>
                  <a:srgbClr val="00B050"/>
                </a:solidFill>
                <a:cs typeface="Calibri" panose="020F0502020204030204" pitchFamily="34" charset="0"/>
              </a:rPr>
              <a:t>P</a:t>
            </a:r>
            <a:r>
              <a:rPr lang="en-GB" sz="2800">
                <a:cs typeface="Calibri" panose="020F0502020204030204" pitchFamily="34" charset="0"/>
              </a:rPr>
              <a:t> </a:t>
            </a:r>
            <a:r>
              <a:rPr lang="en-GB" sz="2800">
                <a:solidFill>
                  <a:srgbClr val="7030A0"/>
                </a:solidFill>
                <a:cs typeface="Calibri" panose="020F0502020204030204" pitchFamily="34" charset="0"/>
              </a:rPr>
              <a:t>up	</a:t>
            </a:r>
            <a:r>
              <a:rPr lang="en-GB" sz="2800">
                <a:cs typeface="Calibri" panose="020F0502020204030204" pitchFamily="34" charset="0"/>
              </a:rPr>
              <a:t>so bigger </a:t>
            </a:r>
            <a:r>
              <a:rPr lang="en-GB" sz="2800">
                <a:solidFill>
                  <a:srgbClr val="FF0000"/>
                </a:solidFill>
                <a:cs typeface="Calibri" panose="020F0502020204030204" pitchFamily="34" charset="0"/>
              </a:rPr>
              <a:t>volume</a:t>
            </a:r>
            <a:r>
              <a:rPr lang="en-GB" sz="2800">
                <a:cs typeface="Calibri" panose="020F0502020204030204" pitchFamily="34" charset="0"/>
              </a:rPr>
              <a:t> on top</a:t>
            </a:r>
            <a:endParaRPr lang="en-GB" sz="280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9E8F8718-1020-4ED8-8BCB-AED6F8E47E31}"/>
              </a:ext>
            </a:extLst>
          </p:cNvPr>
          <p:cNvSpPr txBox="1"/>
          <p:nvPr/>
        </p:nvSpPr>
        <p:spPr>
          <a:xfrm>
            <a:off x="5346868" y="2182307"/>
            <a:ext cx="4624250" cy="1384995"/>
          </a:xfrm>
          <a:prstGeom prst="rect">
            <a:avLst/>
          </a:prstGeom>
          <a:noFill/>
        </p:spPr>
        <p:txBody>
          <a:bodyPr wrap="square">
            <a:spAutoFit/>
          </a:bodyPr>
          <a:lstStyle/>
          <a:p>
            <a:r>
              <a:rPr lang="en-GB" sz="2800" b="1">
                <a:solidFill>
                  <a:srgbClr val="00B050"/>
                </a:solidFill>
                <a:cs typeface="Calibri" panose="020F0502020204030204" pitchFamily="34" charset="0"/>
              </a:rPr>
              <a:t>Gay-Lussac’s</a:t>
            </a:r>
            <a:r>
              <a:rPr lang="en-GB" sz="2800" b="1">
                <a:cs typeface="Calibri" panose="020F0502020204030204" pitchFamily="34" charset="0"/>
              </a:rPr>
              <a:t> </a:t>
            </a:r>
            <a:r>
              <a:rPr lang="en-GB" sz="2800" b="1">
                <a:solidFill>
                  <a:srgbClr val="0000FF"/>
                </a:solidFill>
                <a:cs typeface="Calibri" panose="020F0502020204030204" pitchFamily="34" charset="0"/>
              </a:rPr>
              <a:t>Law: </a:t>
            </a:r>
          </a:p>
          <a:p>
            <a:r>
              <a:rPr lang="en-GB" sz="2800">
                <a:cs typeface="Calibri" panose="020F0502020204030204" pitchFamily="34" charset="0"/>
              </a:rPr>
              <a:t> </a:t>
            </a:r>
            <a:r>
              <a:rPr lang="en-GB" sz="2800">
                <a:solidFill>
                  <a:srgbClr val="0000FF"/>
                </a:solidFill>
                <a:cs typeface="Calibri" panose="020F0502020204030204" pitchFamily="34" charset="0"/>
              </a:rPr>
              <a:t>T </a:t>
            </a:r>
            <a:r>
              <a:rPr lang="en-GB" sz="2800">
                <a:solidFill>
                  <a:srgbClr val="FFC000"/>
                </a:solidFill>
                <a:cs typeface="Calibri" panose="020F0502020204030204" pitchFamily="34" charset="0"/>
              </a:rPr>
              <a:t>down</a:t>
            </a:r>
            <a:r>
              <a:rPr lang="en-GB" sz="2800">
                <a:cs typeface="Calibri" panose="020F0502020204030204" pitchFamily="34" charset="0"/>
              </a:rPr>
              <a:t> 	 then  </a:t>
            </a:r>
            <a:r>
              <a:rPr lang="en-GB" sz="2800">
                <a:solidFill>
                  <a:srgbClr val="00B050"/>
                </a:solidFill>
                <a:cs typeface="Calibri" panose="020F0502020204030204" pitchFamily="34" charset="0"/>
              </a:rPr>
              <a:t>P </a:t>
            </a:r>
            <a:r>
              <a:rPr lang="en-GB" sz="2800">
                <a:solidFill>
                  <a:srgbClr val="FFC000"/>
                </a:solidFill>
                <a:cs typeface="Calibri" panose="020F0502020204030204" pitchFamily="34" charset="0"/>
              </a:rPr>
              <a:t>down </a:t>
            </a:r>
            <a:r>
              <a:rPr lang="en-GB" sz="2800">
                <a:cs typeface="Calibri" panose="020F0502020204030204" pitchFamily="34" charset="0"/>
              </a:rPr>
              <a:t>so smaller </a:t>
            </a:r>
            <a:r>
              <a:rPr lang="en-GB" sz="2800">
                <a:solidFill>
                  <a:srgbClr val="0000FF"/>
                </a:solidFill>
                <a:cs typeface="Calibri" panose="020F0502020204030204" pitchFamily="34" charset="0"/>
              </a:rPr>
              <a:t>temp</a:t>
            </a:r>
            <a:r>
              <a:rPr lang="en-GB" sz="2800">
                <a:cs typeface="Calibri" panose="020F0502020204030204" pitchFamily="34" charset="0"/>
              </a:rPr>
              <a:t> on top</a:t>
            </a:r>
            <a:endParaRPr lang="en-GB" sz="2800">
              <a:solidFill>
                <a:srgbClr val="FFC00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40C3DA1F-AC22-494E-B609-DF6CA9A71EE3}"/>
                  </a:ext>
                </a:extLst>
              </p:cNvPr>
              <p:cNvSpPr txBox="1"/>
              <p:nvPr/>
            </p:nvSpPr>
            <p:spPr>
              <a:xfrm>
                <a:off x="2279576" y="3861048"/>
                <a:ext cx="7137338" cy="105118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m:rPr>
                          <m:sty m:val="p"/>
                        </m:rPr>
                        <a:rPr lang="en-GB" sz="2800">
                          <a:latin typeface="Cambria Math" panose="02040503050406030204" pitchFamily="18" charset="0"/>
                        </a:rPr>
                        <m:t>old</m:t>
                      </m:r>
                      <m:r>
                        <a:rPr lang="en-GB" sz="2800">
                          <a:latin typeface="Cambria Math" panose="02040503050406030204" pitchFamily="18" charset="0"/>
                        </a:rPr>
                        <m:t> </m:t>
                      </m:r>
                      <m:r>
                        <m:rPr>
                          <m:sty m:val="p"/>
                        </m:rPr>
                        <a:rPr lang="en-GB" sz="2800">
                          <a:latin typeface="Cambria Math" panose="02040503050406030204" pitchFamily="18" charset="0"/>
                        </a:rPr>
                        <m:t>pressure</m:t>
                      </m:r>
                      <m:r>
                        <a:rPr lang="en-GB" sz="2800">
                          <a:solidFill>
                            <a:srgbClr val="00B050"/>
                          </a:solidFill>
                          <a:latin typeface="Cambria Math" panose="02040503050406030204" pitchFamily="18" charset="0"/>
                        </a:rPr>
                        <m:t> </m:t>
                      </m:r>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latin typeface="Cambria Math" panose="02040503050406030204" pitchFamily="18" charset="0"/>
                            </a:rPr>
                          </m:ctrlPr>
                        </m:dPr>
                        <m:e>
                          <m:f>
                            <m:fPr>
                              <m:ctrlPr>
                                <a:rPr lang="en-GB" sz="2800" i="1">
                                  <a:solidFill>
                                    <a:srgbClr val="FF0000"/>
                                  </a:solidFill>
                                  <a:latin typeface="Cambria Math" panose="02040503050406030204" pitchFamily="18" charset="0"/>
                                </a:rPr>
                              </m:ctrlPr>
                            </m:fPr>
                            <m:num>
                              <m:r>
                                <a:rPr lang="en-GB" sz="2800">
                                  <a:solidFill>
                                    <a:srgbClr val="FF0000"/>
                                  </a:solidFill>
                                  <a:latin typeface="Cambria Math" panose="02040503050406030204" pitchFamily="18" charset="0"/>
                                </a:rPr>
                                <m:t>3.5</m:t>
                              </m:r>
                            </m:num>
                            <m:den>
                              <m:r>
                                <a:rPr lang="en-GB" sz="2800">
                                  <a:solidFill>
                                    <a:srgbClr val="FF0000"/>
                                  </a:solidFill>
                                  <a:latin typeface="Cambria Math" panose="02040503050406030204" pitchFamily="18" charset="0"/>
                                </a:rPr>
                                <m:t>2.5</m:t>
                              </m:r>
                            </m:den>
                          </m:f>
                        </m:e>
                      </m:d>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solidFill>
                                <a:srgbClr val="0000FF"/>
                              </a:solidFill>
                              <a:latin typeface="Cambria Math" panose="02040503050406030204" pitchFamily="18" charset="0"/>
                            </a:rPr>
                          </m:ctrlPr>
                        </m:dPr>
                        <m:e>
                          <m:f>
                            <m:fPr>
                              <m:ctrlPr>
                                <a:rPr lang="en-GB" sz="2800" i="1">
                                  <a:solidFill>
                                    <a:srgbClr val="0000FF"/>
                                  </a:solidFill>
                                  <a:latin typeface="Cambria Math" panose="02040503050406030204" pitchFamily="18" charset="0"/>
                                </a:rPr>
                              </m:ctrlPr>
                            </m:fPr>
                            <m:num>
                              <m:r>
                                <a:rPr lang="en-GB" sz="2800">
                                  <a:solidFill>
                                    <a:srgbClr val="0000FF"/>
                                  </a:solidFill>
                                  <a:latin typeface="Cambria Math" panose="02040503050406030204" pitchFamily="18" charset="0"/>
                                </a:rPr>
                                <m:t>283</m:t>
                              </m:r>
                            </m:num>
                            <m:den>
                              <m:r>
                                <a:rPr lang="en-GB" sz="2800">
                                  <a:solidFill>
                                    <a:srgbClr val="0000FF"/>
                                  </a:solidFill>
                                  <a:latin typeface="Cambria Math" panose="02040503050406030204" pitchFamily="18" charset="0"/>
                                </a:rPr>
                                <m:t>298</m:t>
                              </m:r>
                            </m:den>
                          </m:f>
                        </m:e>
                      </m:d>
                    </m:oMath>
                  </m:oMathPara>
                </a14:m>
                <a:endParaRPr lang="en-GB" sz="280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40C3DA1F-AC22-494E-B609-DF6CA9A71EE3}"/>
                  </a:ext>
                </a:extLst>
              </p:cNvPr>
              <p:cNvSpPr txBox="1">
                <a:spLocks noRot="1" noChangeAspect="1" noMove="1" noResize="1" noEditPoints="1" noAdjustHandles="1" noChangeArrowheads="1" noChangeShapeType="1" noTextEdit="1"/>
              </p:cNvSpPr>
              <p:nvPr/>
            </p:nvSpPr>
            <p:spPr>
              <a:xfrm>
                <a:off x="2279576" y="3861048"/>
                <a:ext cx="7137338" cy="105118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2539A2E0-A341-422B-9A42-EAB339145126}"/>
                  </a:ext>
                </a:extLst>
              </p:cNvPr>
              <p:cNvSpPr txBox="1"/>
              <p:nvPr/>
            </p:nvSpPr>
            <p:spPr>
              <a:xfrm>
                <a:off x="2304346" y="4801659"/>
                <a:ext cx="5688224" cy="105118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a:rPr lang="en-GB" sz="2800" i="1">
                          <a:solidFill>
                            <a:srgbClr val="00B050"/>
                          </a:solidFill>
                          <a:latin typeface="Cambria Math" panose="02040503050406030204" pitchFamily="18" charset="0"/>
                        </a:rPr>
                        <m:t>1.2</m:t>
                      </m:r>
                      <m:r>
                        <a:rPr lang="en-GB" sz="2800" i="1">
                          <a:latin typeface="Cambria Math" panose="02040503050406030204" pitchFamily="18" charset="0"/>
                        </a:rPr>
                        <m:t> </m:t>
                      </m:r>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latin typeface="Cambria Math" panose="02040503050406030204" pitchFamily="18" charset="0"/>
                            </a:rPr>
                          </m:ctrlPr>
                        </m:dPr>
                        <m:e>
                          <m:f>
                            <m:fPr>
                              <m:ctrlPr>
                                <a:rPr lang="en-GB" sz="2800" i="1">
                                  <a:solidFill>
                                    <a:srgbClr val="FF0000"/>
                                  </a:solidFill>
                                  <a:latin typeface="Cambria Math" panose="02040503050406030204" pitchFamily="18" charset="0"/>
                                </a:rPr>
                              </m:ctrlPr>
                            </m:fPr>
                            <m:num>
                              <m:r>
                                <a:rPr lang="en-GB" sz="2800">
                                  <a:solidFill>
                                    <a:srgbClr val="FF0000"/>
                                  </a:solidFill>
                                  <a:latin typeface="Cambria Math" panose="02040503050406030204" pitchFamily="18" charset="0"/>
                                </a:rPr>
                                <m:t>3.5</m:t>
                              </m:r>
                            </m:num>
                            <m:den>
                              <m:r>
                                <a:rPr lang="en-GB" sz="2800">
                                  <a:solidFill>
                                    <a:srgbClr val="FF0000"/>
                                  </a:solidFill>
                                  <a:latin typeface="Cambria Math" panose="02040503050406030204" pitchFamily="18" charset="0"/>
                                </a:rPr>
                                <m:t>2.5</m:t>
                              </m:r>
                            </m:den>
                          </m:f>
                        </m:e>
                      </m:d>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solidFill>
                                <a:srgbClr val="0000FF"/>
                              </a:solidFill>
                              <a:latin typeface="Cambria Math" panose="02040503050406030204" pitchFamily="18" charset="0"/>
                            </a:rPr>
                          </m:ctrlPr>
                        </m:dPr>
                        <m:e>
                          <m:f>
                            <m:fPr>
                              <m:ctrlPr>
                                <a:rPr lang="en-GB" sz="2800" i="1">
                                  <a:solidFill>
                                    <a:srgbClr val="0000FF"/>
                                  </a:solidFill>
                                  <a:latin typeface="Cambria Math" panose="02040503050406030204" pitchFamily="18" charset="0"/>
                                </a:rPr>
                              </m:ctrlPr>
                            </m:fPr>
                            <m:num>
                              <m:r>
                                <a:rPr lang="en-GB" sz="2800">
                                  <a:solidFill>
                                    <a:srgbClr val="0000FF"/>
                                  </a:solidFill>
                                  <a:latin typeface="Cambria Math" panose="02040503050406030204" pitchFamily="18" charset="0"/>
                                </a:rPr>
                                <m:t>283</m:t>
                              </m:r>
                            </m:num>
                            <m:den>
                              <m:r>
                                <a:rPr lang="en-GB" sz="2800">
                                  <a:solidFill>
                                    <a:srgbClr val="0000FF"/>
                                  </a:solidFill>
                                  <a:latin typeface="Cambria Math" panose="02040503050406030204" pitchFamily="18" charset="0"/>
                                </a:rPr>
                                <m:t>298</m:t>
                              </m:r>
                            </m:den>
                          </m:f>
                        </m:e>
                      </m:d>
                    </m:oMath>
                  </m:oMathPara>
                </a14:m>
                <a:endParaRPr lang="en-GB" sz="2800">
                  <a:cs typeface="Calibri" panose="020F0502020204030204" pitchFamily="34" charset="0"/>
                </a:endParaRPr>
              </a:p>
            </p:txBody>
          </p:sp>
        </mc:Choice>
        <mc:Fallback xmlns="">
          <p:sp>
            <p:nvSpPr>
              <p:cNvPr id="13" name="TextBox 12">
                <a:extLst>
                  <a:ext uri="{FF2B5EF4-FFF2-40B4-BE49-F238E27FC236}">
                    <a16:creationId xmlns:a16="http://schemas.microsoft.com/office/drawing/2014/main" id="{2539A2E0-A341-422B-9A42-EAB339145126}"/>
                  </a:ext>
                </a:extLst>
              </p:cNvPr>
              <p:cNvSpPr txBox="1">
                <a:spLocks noRot="1" noChangeAspect="1" noMove="1" noResize="1" noEditPoints="1" noAdjustHandles="1" noChangeArrowheads="1" noChangeShapeType="1" noTextEdit="1"/>
              </p:cNvSpPr>
              <p:nvPr/>
            </p:nvSpPr>
            <p:spPr>
              <a:xfrm>
                <a:off x="2304346" y="4801659"/>
                <a:ext cx="5688224" cy="105118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2D98D667-8DA0-4B66-A05C-0A4234B2F4EB}"/>
                  </a:ext>
                </a:extLst>
              </p:cNvPr>
              <p:cNvSpPr txBox="1"/>
              <p:nvPr/>
            </p:nvSpPr>
            <p:spPr>
              <a:xfrm>
                <a:off x="2295486" y="6008862"/>
                <a:ext cx="4276812"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a:rPr lang="en-GB" sz="2800" b="1">
                          <a:solidFill>
                            <a:srgbClr val="00B050"/>
                          </a:solidFill>
                          <a:latin typeface="Cambria Math" panose="02040503050406030204" pitchFamily="18" charset="0"/>
                        </a:rPr>
                        <m:t>𝟏</m:t>
                      </m:r>
                      <m:r>
                        <a:rPr lang="en-GB" sz="2800" b="1">
                          <a:solidFill>
                            <a:srgbClr val="00B050"/>
                          </a:solidFill>
                          <a:latin typeface="Cambria Math" panose="02040503050406030204" pitchFamily="18" charset="0"/>
                        </a:rPr>
                        <m:t>.</m:t>
                      </m:r>
                      <m:r>
                        <a:rPr lang="en-GB" sz="2800" b="1">
                          <a:solidFill>
                            <a:srgbClr val="00B050"/>
                          </a:solidFill>
                          <a:latin typeface="Cambria Math" panose="02040503050406030204" pitchFamily="18" charset="0"/>
                        </a:rPr>
                        <m:t>𝟓𝟕</m:t>
                      </m:r>
                      <m:r>
                        <a:rPr lang="en-GB" sz="2800" b="1">
                          <a:solidFill>
                            <a:srgbClr val="00B050"/>
                          </a:solidFill>
                          <a:latin typeface="Cambria Math" panose="02040503050406030204" pitchFamily="18" charset="0"/>
                        </a:rPr>
                        <m:t> </m:t>
                      </m:r>
                      <m:r>
                        <a:rPr lang="en-GB" sz="2800" b="1">
                          <a:solidFill>
                            <a:srgbClr val="00B050"/>
                          </a:solidFill>
                          <a:latin typeface="Cambria Math" panose="02040503050406030204" pitchFamily="18" charset="0"/>
                        </a:rPr>
                        <m:t>𝐛𝐚𝐫</m:t>
                      </m:r>
                    </m:oMath>
                  </m:oMathPara>
                </a14:m>
                <a:endParaRPr lang="en-GB" sz="2800" b="1">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2D98D667-8DA0-4B66-A05C-0A4234B2F4EB}"/>
                  </a:ext>
                </a:extLst>
              </p:cNvPr>
              <p:cNvSpPr txBox="1">
                <a:spLocks noRot="1" noChangeAspect="1" noMove="1" noResize="1" noEditPoints="1" noAdjustHandles="1" noChangeArrowheads="1" noChangeShapeType="1" noTextEdit="1"/>
              </p:cNvSpPr>
              <p:nvPr/>
            </p:nvSpPr>
            <p:spPr>
              <a:xfrm>
                <a:off x="2295486" y="6008862"/>
                <a:ext cx="4276812" cy="523220"/>
              </a:xfrm>
              <a:prstGeom prst="rect">
                <a:avLst/>
              </a:prstGeom>
              <a:blipFill>
                <a:blip r:embed="rId4"/>
                <a:stretch>
                  <a:fillRect/>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6124AB3C-8E98-4600-8A82-A7B07EC77BB7}"/>
              </a:ext>
            </a:extLst>
          </p:cNvPr>
          <p:cNvSpPr txBox="1"/>
          <p:nvPr/>
        </p:nvSpPr>
        <p:spPr>
          <a:xfrm>
            <a:off x="9768408" y="2204864"/>
            <a:ext cx="2592288" cy="707886"/>
          </a:xfrm>
          <a:prstGeom prst="rect">
            <a:avLst/>
          </a:prstGeom>
          <a:noFill/>
        </p:spPr>
        <p:txBody>
          <a:bodyPr wrap="square">
            <a:spAutoFit/>
          </a:bodyPr>
          <a:lstStyle/>
          <a:p>
            <a:r>
              <a:rPr lang="en-GB" sz="2000">
                <a:solidFill>
                  <a:srgbClr val="0000FF"/>
                </a:solidFill>
                <a:cs typeface="Calibri" panose="020F0502020204030204" pitchFamily="34" charset="0"/>
              </a:rPr>
              <a:t>25 °C + 273 = 298 K</a:t>
            </a:r>
          </a:p>
          <a:p>
            <a:r>
              <a:rPr lang="en-GB" sz="2000">
                <a:cs typeface="Calibri" panose="020F0502020204030204" pitchFamily="34" charset="0"/>
              </a:rPr>
              <a:t> </a:t>
            </a:r>
            <a:r>
              <a:rPr lang="en-GB" sz="2000">
                <a:solidFill>
                  <a:srgbClr val="0000FF"/>
                </a:solidFill>
                <a:cs typeface="Calibri" panose="020F0502020204030204" pitchFamily="34" charset="0"/>
              </a:rPr>
              <a:t>10 °C = 283 K</a:t>
            </a:r>
          </a:p>
        </p:txBody>
      </p:sp>
      <p:sp>
        <p:nvSpPr>
          <p:cNvPr id="16" name="Title 5">
            <a:extLst>
              <a:ext uri="{FF2B5EF4-FFF2-40B4-BE49-F238E27FC236}">
                <a16:creationId xmlns:a16="http://schemas.microsoft.com/office/drawing/2014/main" id="{3CB76F99-593D-4902-8956-8323317BA9A6}"/>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294216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3"/>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623391" y="836713"/>
            <a:ext cx="10945215" cy="830997"/>
          </a:xfrm>
          <a:prstGeom prst="rect">
            <a:avLst/>
          </a:prstGeom>
          <a:noFill/>
        </p:spPr>
        <p:txBody>
          <a:bodyPr wrap="square" rtlCol="0">
            <a:spAutoFit/>
          </a:bodyPr>
          <a:lstStyle/>
          <a:p>
            <a:r>
              <a:rPr lang="en-GB" sz="2400" b="1">
                <a:cs typeface="Calibri" panose="020F0502020204030204" pitchFamily="34" charset="0"/>
              </a:rPr>
              <a:t>PRACTICE PROBLEM 1</a:t>
            </a:r>
            <a:r>
              <a:rPr lang="en-GB" sz="240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623392" y="1825693"/>
            <a:ext cx="11233247" cy="830997"/>
          </a:xfrm>
          <a:prstGeom prst="rect">
            <a:avLst/>
          </a:prstGeom>
          <a:noFill/>
        </p:spPr>
        <p:txBody>
          <a:bodyPr wrap="square" rtlCol="0">
            <a:spAutoFit/>
          </a:bodyPr>
          <a:lstStyle/>
          <a:p>
            <a:r>
              <a:rPr lang="en-GB" sz="2400" b="1">
                <a:cs typeface="Calibri" panose="020F0502020204030204" pitchFamily="34" charset="0"/>
              </a:rPr>
              <a:t>PRACTICE PROBLEM 2</a:t>
            </a:r>
            <a:r>
              <a:rPr lang="en-GB" sz="2400">
                <a:cs typeface="Calibri" panose="020F0502020204030204" pitchFamily="34" charset="0"/>
              </a:rPr>
              <a:t>: A 7.41 L sample of dry air is cooled from 68.1 °C to 10 °C while the pressure is maintained at 285 kPa. What is the final volume in L to 2 decimal places?</a:t>
            </a:r>
          </a:p>
        </p:txBody>
      </p:sp>
      <p:sp>
        <p:nvSpPr>
          <p:cNvPr id="11" name="TextBox 10">
            <a:extLst>
              <a:ext uri="{FF2B5EF4-FFF2-40B4-BE49-F238E27FC236}">
                <a16:creationId xmlns:a16="http://schemas.microsoft.com/office/drawing/2014/main" id="{05588F11-1494-4ABB-8D70-42F844378EBF}"/>
              </a:ext>
            </a:extLst>
          </p:cNvPr>
          <p:cNvSpPr txBox="1"/>
          <p:nvPr/>
        </p:nvSpPr>
        <p:spPr>
          <a:xfrm>
            <a:off x="623389" y="4501077"/>
            <a:ext cx="11233247" cy="1200329"/>
          </a:xfrm>
          <a:prstGeom prst="rect">
            <a:avLst/>
          </a:prstGeom>
          <a:noFill/>
        </p:spPr>
        <p:txBody>
          <a:bodyPr wrap="square" rtlCol="0">
            <a:spAutoFit/>
          </a:bodyPr>
          <a:lstStyle/>
          <a:p>
            <a:r>
              <a:rPr lang="en-GB" sz="2400" b="1" dirty="0">
                <a:cs typeface="Calibri" panose="020F0502020204030204" pitchFamily="34" charset="0"/>
              </a:rPr>
              <a:t>PRACTICE PROBLEM 4</a:t>
            </a:r>
            <a:r>
              <a:rPr lang="en-GB" sz="2400" dirty="0">
                <a:cs typeface="Calibri" panose="020F0502020204030204" pitchFamily="34" charset="0"/>
              </a:rPr>
              <a:t>: A gas occupies 3.74 litres at 0.540 </a:t>
            </a:r>
            <a:r>
              <a:rPr lang="en-GB" sz="2400" dirty="0" err="1">
                <a:cs typeface="Calibri" panose="020F0502020204030204" pitchFamily="34" charset="0"/>
              </a:rPr>
              <a:t>atm</a:t>
            </a:r>
            <a:r>
              <a:rPr lang="en-GB" sz="2400" dirty="0">
                <a:cs typeface="Calibri" panose="020F0502020204030204" pitchFamily="34" charset="0"/>
              </a:rPr>
              <a:t> pressure and 317 K temperature. What is the volume when the pressure is changed to 0.431 </a:t>
            </a:r>
            <a:r>
              <a:rPr lang="en-GB" sz="2400" dirty="0" err="1">
                <a:cs typeface="Calibri" panose="020F0502020204030204" pitchFamily="34" charset="0"/>
              </a:rPr>
              <a:t>atm</a:t>
            </a:r>
            <a:r>
              <a:rPr lang="en-GB" sz="2400" dirty="0">
                <a:cs typeface="Calibri" panose="020F0502020204030204" pitchFamily="34" charset="0"/>
              </a:rPr>
              <a:t> and the temperature becomes 261 K?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623390" y="3059979"/>
            <a:ext cx="11233247" cy="1200329"/>
          </a:xfrm>
          <a:prstGeom prst="rect">
            <a:avLst/>
          </a:prstGeom>
          <a:noFill/>
        </p:spPr>
        <p:txBody>
          <a:bodyPr wrap="square" rtlCol="0">
            <a:spAutoFit/>
          </a:bodyPr>
          <a:lstStyle/>
          <a:p>
            <a:r>
              <a:rPr lang="en-GB" sz="2400" b="1">
                <a:cs typeface="Calibri" panose="020F0502020204030204" pitchFamily="34" charset="0"/>
              </a:rPr>
              <a:t>PRACTICE PROBLEM 3</a:t>
            </a:r>
            <a:r>
              <a:rPr lang="en-GB" sz="2400">
                <a:cs typeface="Calibri" panose="020F0502020204030204" pitchFamily="34" charset="0"/>
              </a:rPr>
              <a:t>: A small cylinder of helium gas has a volume of 2.0 L and a pressure of 10.0 </a:t>
            </a:r>
            <a:r>
              <a:rPr lang="en-GB" sz="2400" err="1">
                <a:cs typeface="Calibri" panose="020F0502020204030204" pitchFamily="34" charset="0"/>
              </a:rPr>
              <a:t>atm</a:t>
            </a:r>
            <a:r>
              <a:rPr lang="en-GB" sz="2400">
                <a:cs typeface="Calibri" panose="020F0502020204030204" pitchFamily="34" charset="0"/>
              </a:rPr>
              <a:t> at 26 </a:t>
            </a:r>
            <a:r>
              <a:rPr lang="en-GB" sz="2400" err="1">
                <a:cs typeface="Calibri" panose="020F0502020204030204" pitchFamily="34" charset="0"/>
              </a:rPr>
              <a:t>degC</a:t>
            </a:r>
            <a:r>
              <a:rPr lang="en-GB" sz="2400">
                <a:cs typeface="Calibri" panose="020F0502020204030204" pitchFamily="34" charset="0"/>
              </a:rPr>
              <a:t>. If all the gas in the cylinder is used to fill a single large balloon at 2.0 </a:t>
            </a:r>
            <a:r>
              <a:rPr lang="en-GB" sz="2400" err="1">
                <a:cs typeface="Calibri" panose="020F0502020204030204" pitchFamily="34" charset="0"/>
              </a:rPr>
              <a:t>atm</a:t>
            </a:r>
            <a:r>
              <a:rPr lang="en-GB" sz="2400">
                <a:cs typeface="Calibri" panose="020F0502020204030204" pitchFamily="34" charset="0"/>
              </a:rPr>
              <a:t> and the same temperature, to what volume does the balloon inflate?</a:t>
            </a:r>
          </a:p>
        </p:txBody>
      </p:sp>
      <p:sp>
        <p:nvSpPr>
          <p:cNvPr id="8" name="Title 5">
            <a:extLst>
              <a:ext uri="{FF2B5EF4-FFF2-40B4-BE49-F238E27FC236}">
                <a16:creationId xmlns:a16="http://schemas.microsoft.com/office/drawing/2014/main" id="{FCBDA115-153C-4236-A0FC-25797CEC750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PRACTICE PROBLEMS</a:t>
            </a:r>
          </a:p>
        </p:txBody>
      </p:sp>
    </p:spTree>
    <p:extLst>
      <p:ext uri="{BB962C8B-B14F-4D97-AF65-F5344CB8AC3E}">
        <p14:creationId xmlns:p14="http://schemas.microsoft.com/office/powerpoint/2010/main" val="2605909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578039" y="404665"/>
            <a:ext cx="9089961" cy="584775"/>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1</a:t>
            </a:r>
            <a:r>
              <a:rPr lang="en-GB" sz="1600">
                <a:latin typeface="Calibri" panose="020F0502020204030204" pitchFamily="34" charset="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1578039" y="1522415"/>
            <a:ext cx="9042113" cy="584775"/>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2</a:t>
            </a:r>
            <a:r>
              <a:rPr lang="en-GB" sz="1600">
                <a:latin typeface="Calibri" panose="020F0502020204030204" pitchFamily="34" charset="0"/>
                <a:cs typeface="Calibri" panose="020F0502020204030204" pitchFamily="34" charset="0"/>
              </a:rPr>
              <a:t>: A 7.41 L sample of dry air is cooled from 68.1 °C to 10 °C while the pressure is maintained at 285 kPa. What is the final volume in L to 2 decimal places?</a:t>
            </a:r>
          </a:p>
        </p:txBody>
      </p:sp>
      <p:sp>
        <p:nvSpPr>
          <p:cNvPr id="11" name="TextBox 10">
            <a:extLst>
              <a:ext uri="{FF2B5EF4-FFF2-40B4-BE49-F238E27FC236}">
                <a16:creationId xmlns:a16="http://schemas.microsoft.com/office/drawing/2014/main" id="{05588F11-1494-4ABB-8D70-42F844378EBF}"/>
              </a:ext>
            </a:extLst>
          </p:cNvPr>
          <p:cNvSpPr txBox="1"/>
          <p:nvPr/>
        </p:nvSpPr>
        <p:spPr>
          <a:xfrm>
            <a:off x="3791744" y="4344142"/>
            <a:ext cx="6876255" cy="830997"/>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4</a:t>
            </a:r>
            <a:r>
              <a:rPr lang="en-GB" sz="1600">
                <a:latin typeface="Calibri" panose="020F0502020204030204" pitchFamily="34" charset="0"/>
                <a:cs typeface="Calibri" panose="020F0502020204030204" pitchFamily="34" charset="0"/>
              </a:rPr>
              <a:t>: A gas occupies </a:t>
            </a:r>
            <a:r>
              <a:rPr lang="en-GB" sz="1600" b="1">
                <a:latin typeface="Calibri" panose="020F0502020204030204" pitchFamily="34" charset="0"/>
                <a:cs typeface="Calibri" panose="020F0502020204030204" pitchFamily="34" charset="0"/>
              </a:rPr>
              <a:t>3.74 </a:t>
            </a:r>
            <a:r>
              <a:rPr lang="en-GB" sz="1600" b="1" err="1">
                <a:latin typeface="Calibri" panose="020F0502020204030204" pitchFamily="34" charset="0"/>
                <a:cs typeface="Calibri" panose="020F0502020204030204" pitchFamily="34" charset="0"/>
              </a:rPr>
              <a:t>liters</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at </a:t>
            </a:r>
            <a:r>
              <a:rPr lang="en-GB" sz="1600" b="1">
                <a:latin typeface="Calibri" panose="020F0502020204030204" pitchFamily="34" charset="0"/>
                <a:cs typeface="Calibri" panose="020F0502020204030204" pitchFamily="34" charset="0"/>
              </a:rPr>
              <a:t>0.540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pressure and </a:t>
            </a:r>
            <a:r>
              <a:rPr lang="en-GB" sz="1600" b="1">
                <a:latin typeface="Calibri" panose="020F0502020204030204" pitchFamily="34" charset="0"/>
                <a:cs typeface="Calibri" panose="020F0502020204030204" pitchFamily="34" charset="0"/>
              </a:rPr>
              <a:t>317 K</a:t>
            </a:r>
            <a:r>
              <a:rPr lang="en-GB" sz="1600">
                <a:latin typeface="Calibri" panose="020F0502020204030204" pitchFamily="34" charset="0"/>
                <a:cs typeface="Calibri" panose="020F0502020204030204" pitchFamily="34" charset="0"/>
              </a:rPr>
              <a:t> temperature. What is the volume when the pressure is changed to </a:t>
            </a:r>
            <a:r>
              <a:rPr lang="en-GB" sz="1600" b="1">
                <a:latin typeface="Calibri" panose="020F0502020204030204" pitchFamily="34" charset="0"/>
                <a:cs typeface="Calibri" panose="020F0502020204030204" pitchFamily="34" charset="0"/>
              </a:rPr>
              <a:t>0.431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and the temperature becomes </a:t>
            </a:r>
            <a:r>
              <a:rPr lang="en-GB" sz="1600" b="1">
                <a:latin typeface="Calibri" panose="020F0502020204030204" pitchFamily="34" charset="0"/>
                <a:cs typeface="Calibri" panose="020F0502020204030204" pitchFamily="34" charset="0"/>
              </a:rPr>
              <a:t>261 K</a:t>
            </a:r>
            <a:r>
              <a:rPr lang="en-GB" sz="1600">
                <a:latin typeface="Calibri" panose="020F0502020204030204" pitchFamily="34" charset="0"/>
                <a:cs typeface="Calibri" panose="020F0502020204030204" pitchFamily="34" charset="0"/>
              </a:rPr>
              <a:t>.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1578038" y="2934372"/>
            <a:ext cx="9089962" cy="830997"/>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3</a:t>
            </a:r>
            <a:r>
              <a:rPr lang="en-GB" sz="1600">
                <a:latin typeface="Calibri" panose="020F0502020204030204" pitchFamily="34" charset="0"/>
                <a:cs typeface="Calibri" panose="020F0502020204030204" pitchFamily="34" charset="0"/>
              </a:rPr>
              <a:t>: A small cylinder of helium gas has a volume of </a:t>
            </a:r>
            <a:r>
              <a:rPr lang="en-GB" sz="1600" b="1">
                <a:latin typeface="Calibri" panose="020F0502020204030204" pitchFamily="34" charset="0"/>
                <a:cs typeface="Calibri" panose="020F0502020204030204" pitchFamily="34" charset="0"/>
              </a:rPr>
              <a:t>2.0 L</a:t>
            </a:r>
            <a:r>
              <a:rPr lang="en-GB" sz="1600">
                <a:latin typeface="Calibri" panose="020F0502020204030204" pitchFamily="34" charset="0"/>
                <a:cs typeface="Calibri" panose="020F0502020204030204" pitchFamily="34" charset="0"/>
              </a:rPr>
              <a:t> and a pressure of </a:t>
            </a:r>
            <a:r>
              <a:rPr lang="en-GB" sz="1600" b="1">
                <a:latin typeface="Calibri" panose="020F0502020204030204" pitchFamily="34" charset="0"/>
                <a:cs typeface="Calibri" panose="020F0502020204030204" pitchFamily="34" charset="0"/>
              </a:rPr>
              <a:t>10.0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at 26 </a:t>
            </a:r>
            <a:r>
              <a:rPr lang="en-GB" sz="1600" err="1">
                <a:latin typeface="Calibri" panose="020F0502020204030204" pitchFamily="34" charset="0"/>
                <a:cs typeface="Calibri" panose="020F0502020204030204" pitchFamily="34" charset="0"/>
              </a:rPr>
              <a:t>degC</a:t>
            </a:r>
            <a:r>
              <a:rPr lang="en-GB" sz="1600">
                <a:latin typeface="Calibri" panose="020F0502020204030204" pitchFamily="34" charset="0"/>
                <a:cs typeface="Calibri" panose="020F0502020204030204" pitchFamily="34" charset="0"/>
              </a:rPr>
              <a:t>. If all the gas in the cylinder is used to fill a single large balloon at </a:t>
            </a:r>
            <a:r>
              <a:rPr lang="en-GB" sz="1600" b="1">
                <a:latin typeface="Calibri" panose="020F0502020204030204" pitchFamily="34" charset="0"/>
                <a:cs typeface="Calibri" panose="020F0502020204030204" pitchFamily="34" charset="0"/>
              </a:rPr>
              <a:t>2.0 </a:t>
            </a:r>
            <a:r>
              <a:rPr lang="en-GB" sz="1600" err="1">
                <a:latin typeface="Calibri" panose="020F0502020204030204" pitchFamily="34" charset="0"/>
                <a:cs typeface="Calibri" panose="020F0502020204030204" pitchFamily="34" charset="0"/>
              </a:rPr>
              <a:t>atm</a:t>
            </a:r>
            <a:r>
              <a:rPr lang="en-GB" sz="1600">
                <a:latin typeface="Calibri" panose="020F0502020204030204" pitchFamily="34" charset="0"/>
                <a:cs typeface="Calibri" panose="020F0502020204030204" pitchFamily="34" charset="0"/>
              </a:rPr>
              <a:t> and the same temperature, to what volume does the balloon inflate?</a:t>
            </a:r>
          </a:p>
        </p:txBody>
      </p:sp>
      <p:sp>
        <p:nvSpPr>
          <p:cNvPr id="3" name="TextBox 2">
            <a:extLst>
              <a:ext uri="{FF2B5EF4-FFF2-40B4-BE49-F238E27FC236}">
                <a16:creationId xmlns:a16="http://schemas.microsoft.com/office/drawing/2014/main" id="{4297A946-68BD-4560-87DD-FF043F2DC888}"/>
              </a:ext>
            </a:extLst>
          </p:cNvPr>
          <p:cNvSpPr txBox="1"/>
          <p:nvPr/>
        </p:nvSpPr>
        <p:spPr>
          <a:xfrm>
            <a:off x="2351584" y="892425"/>
            <a:ext cx="3584636" cy="646331"/>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Boyle’s law: P down, v up </a:t>
            </a:r>
          </a:p>
          <a:p>
            <a:r>
              <a:rPr lang="en-GB">
                <a:solidFill>
                  <a:srgbClr val="FF0000"/>
                </a:solidFill>
                <a:latin typeface="Calibri" panose="020F0502020204030204" pitchFamily="34" charset="0"/>
                <a:cs typeface="Calibri" panose="020F0502020204030204" pitchFamily="34" charset="0"/>
              </a:rPr>
              <a:t>0.81L x (0.887bar/0.815bar) = 0.88L </a:t>
            </a:r>
          </a:p>
        </p:txBody>
      </p:sp>
      <p:sp>
        <p:nvSpPr>
          <p:cNvPr id="9" name="TextBox 8">
            <a:extLst>
              <a:ext uri="{FF2B5EF4-FFF2-40B4-BE49-F238E27FC236}">
                <a16:creationId xmlns:a16="http://schemas.microsoft.com/office/drawing/2014/main" id="{243EA5CB-43B0-4A43-9BF2-26E5ED5AA3FC}"/>
              </a:ext>
            </a:extLst>
          </p:cNvPr>
          <p:cNvSpPr txBox="1"/>
          <p:nvPr/>
        </p:nvSpPr>
        <p:spPr>
          <a:xfrm>
            <a:off x="2279577" y="2014488"/>
            <a:ext cx="6401111" cy="923330"/>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Charles’ law: T down, v down, P </a:t>
            </a:r>
            <a:r>
              <a:rPr lang="en-GB" err="1">
                <a:solidFill>
                  <a:srgbClr val="FF0000"/>
                </a:solidFill>
                <a:latin typeface="Calibri" panose="020F0502020204030204" pitchFamily="34" charset="0"/>
                <a:cs typeface="Calibri" panose="020F0502020204030204" pitchFamily="34" charset="0"/>
              </a:rPr>
              <a:t>const</a:t>
            </a:r>
            <a:endParaRPr lang="en-GB">
              <a:solidFill>
                <a:srgbClr val="FF0000"/>
              </a:solidFill>
              <a:latin typeface="Calibri" panose="020F0502020204030204" pitchFamily="34" charset="0"/>
              <a:cs typeface="Calibri" panose="020F0502020204030204" pitchFamily="34" charset="0"/>
            </a:endParaRPr>
          </a:p>
          <a:p>
            <a:r>
              <a:rPr lang="en-GB">
                <a:solidFill>
                  <a:srgbClr val="FF0000"/>
                </a:solidFill>
                <a:latin typeface="Calibri" panose="020F0502020204030204" pitchFamily="34" charset="0"/>
                <a:cs typeface="Calibri" panose="020F0502020204030204" pitchFamily="34" charset="0"/>
              </a:rPr>
              <a:t>T</a:t>
            </a:r>
            <a:r>
              <a:rPr lang="en-GB" baseline="-25000">
                <a:solidFill>
                  <a:srgbClr val="FF0000"/>
                </a:solidFill>
                <a:latin typeface="Calibri" panose="020F0502020204030204" pitchFamily="34" charset="0"/>
                <a:cs typeface="Calibri" panose="020F0502020204030204" pitchFamily="34" charset="0"/>
              </a:rPr>
              <a:t>in</a:t>
            </a:r>
            <a:r>
              <a:rPr lang="en-GB">
                <a:solidFill>
                  <a:srgbClr val="FF0000"/>
                </a:solidFill>
                <a:latin typeface="Calibri" panose="020F0502020204030204" pitchFamily="34" charset="0"/>
                <a:cs typeface="Calibri" panose="020F0502020204030204" pitchFamily="34" charset="0"/>
              </a:rPr>
              <a:t> = 68.1 °C + 273.0 = 341.1 K 	 </a:t>
            </a:r>
            <a:r>
              <a:rPr lang="en-GB" err="1">
                <a:solidFill>
                  <a:srgbClr val="FF0000"/>
                </a:solidFill>
                <a:latin typeface="Calibri" panose="020F0502020204030204" pitchFamily="34" charset="0"/>
                <a:cs typeface="Calibri" panose="020F0502020204030204" pitchFamily="34" charset="0"/>
              </a:rPr>
              <a:t>T</a:t>
            </a:r>
            <a:r>
              <a:rPr lang="en-GB" baseline="-25000" err="1">
                <a:solidFill>
                  <a:srgbClr val="FF0000"/>
                </a:solidFill>
                <a:latin typeface="Calibri" panose="020F0502020204030204" pitchFamily="34" charset="0"/>
                <a:cs typeface="Calibri" panose="020F0502020204030204" pitchFamily="34" charset="0"/>
              </a:rPr>
              <a:t>fin</a:t>
            </a:r>
            <a:r>
              <a:rPr lang="en-GB">
                <a:solidFill>
                  <a:srgbClr val="FF0000"/>
                </a:solidFill>
                <a:latin typeface="Calibri" panose="020F0502020204030204" pitchFamily="34" charset="0"/>
                <a:cs typeface="Calibri" panose="020F0502020204030204" pitchFamily="34" charset="0"/>
              </a:rPr>
              <a:t> = 10.0 °C + 273.0 = 283.0 K  </a:t>
            </a:r>
          </a:p>
          <a:p>
            <a:r>
              <a:rPr lang="en-GB">
                <a:solidFill>
                  <a:srgbClr val="FF0000"/>
                </a:solidFill>
                <a:latin typeface="Calibri" panose="020F0502020204030204" pitchFamily="34" charset="0"/>
                <a:cs typeface="Calibri" panose="020F0502020204030204" pitchFamily="34" charset="0"/>
              </a:rPr>
              <a:t>7.41 L x (283.0 K/341.1 K) = 6.14 L </a:t>
            </a:r>
          </a:p>
        </p:txBody>
      </p:sp>
      <p:sp>
        <p:nvSpPr>
          <p:cNvPr id="14" name="TextBox 13">
            <a:extLst>
              <a:ext uri="{FF2B5EF4-FFF2-40B4-BE49-F238E27FC236}">
                <a16:creationId xmlns:a16="http://schemas.microsoft.com/office/drawing/2014/main" id="{665A2CF2-38BB-40B6-BBFB-87FA133E4EC0}"/>
              </a:ext>
            </a:extLst>
          </p:cNvPr>
          <p:cNvSpPr txBox="1"/>
          <p:nvPr/>
        </p:nvSpPr>
        <p:spPr>
          <a:xfrm>
            <a:off x="3575721" y="3740262"/>
            <a:ext cx="3442545" cy="646331"/>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Boyle’s law: P down, v up, T </a:t>
            </a:r>
            <a:r>
              <a:rPr lang="en-GB" err="1">
                <a:solidFill>
                  <a:srgbClr val="FF0000"/>
                </a:solidFill>
                <a:latin typeface="Calibri" panose="020F0502020204030204" pitchFamily="34" charset="0"/>
                <a:cs typeface="Calibri" panose="020F0502020204030204" pitchFamily="34" charset="0"/>
              </a:rPr>
              <a:t>const</a:t>
            </a:r>
            <a:r>
              <a:rPr lang="en-GB">
                <a:solidFill>
                  <a:srgbClr val="FF0000"/>
                </a:solidFill>
                <a:latin typeface="Calibri" panose="020F0502020204030204" pitchFamily="34" charset="0"/>
                <a:cs typeface="Calibri" panose="020F0502020204030204" pitchFamily="34" charset="0"/>
              </a:rPr>
              <a:t> </a:t>
            </a:r>
          </a:p>
          <a:p>
            <a:r>
              <a:rPr lang="en-GB">
                <a:solidFill>
                  <a:srgbClr val="FF0000"/>
                </a:solidFill>
                <a:latin typeface="Calibri" panose="020F0502020204030204" pitchFamily="34" charset="0"/>
                <a:cs typeface="Calibri" panose="020F0502020204030204" pitchFamily="34" charset="0"/>
              </a:rPr>
              <a:t>2.0L x (10.0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/2.0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10.0 L </a:t>
            </a:r>
          </a:p>
        </p:txBody>
      </p:sp>
      <p:sp>
        <p:nvSpPr>
          <p:cNvPr id="16" name="TextBox 15">
            <a:extLst>
              <a:ext uri="{FF2B5EF4-FFF2-40B4-BE49-F238E27FC236}">
                <a16:creationId xmlns:a16="http://schemas.microsoft.com/office/drawing/2014/main" id="{C83BECB1-FB1F-45D6-B474-DD7C6D515697}"/>
              </a:ext>
            </a:extLst>
          </p:cNvPr>
          <p:cNvSpPr txBox="1"/>
          <p:nvPr/>
        </p:nvSpPr>
        <p:spPr>
          <a:xfrm>
            <a:off x="3791744" y="5162995"/>
            <a:ext cx="6552729" cy="646331"/>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Boyle’s law: P down, v up 	  Charles’ law: T down, v down </a:t>
            </a:r>
          </a:p>
          <a:p>
            <a:r>
              <a:rPr lang="en-GB">
                <a:solidFill>
                  <a:srgbClr val="FF0000"/>
                </a:solidFill>
                <a:latin typeface="Calibri" panose="020F0502020204030204" pitchFamily="34" charset="0"/>
                <a:cs typeface="Calibri" panose="020F0502020204030204" pitchFamily="34" charset="0"/>
              </a:rPr>
              <a:t>3.74 L x (0.540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/0.431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x (261 K/ 317 K) = 3.86 L</a:t>
            </a:r>
          </a:p>
        </p:txBody>
      </p:sp>
    </p:spTree>
    <p:extLst>
      <p:ext uri="{BB962C8B-B14F-4D97-AF65-F5344CB8AC3E}">
        <p14:creationId xmlns:p14="http://schemas.microsoft.com/office/powerpoint/2010/main" val="3766293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215680" y="50933"/>
            <a:ext cx="5472608"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AVOGADRO’s HYPOTHESIS</a:t>
            </a:r>
          </a:p>
        </p:txBody>
      </p:sp>
      <p:sp>
        <p:nvSpPr>
          <p:cNvPr id="2" name="TextBox 1">
            <a:extLst>
              <a:ext uri="{FF2B5EF4-FFF2-40B4-BE49-F238E27FC236}">
                <a16:creationId xmlns:a16="http://schemas.microsoft.com/office/drawing/2014/main" id="{AACD7B14-02C7-4A2B-A0BA-11D4E688CB96}"/>
              </a:ext>
            </a:extLst>
          </p:cNvPr>
          <p:cNvSpPr txBox="1"/>
          <p:nvPr/>
        </p:nvSpPr>
        <p:spPr>
          <a:xfrm>
            <a:off x="407368" y="1096046"/>
            <a:ext cx="10153128" cy="954107"/>
          </a:xfrm>
          <a:prstGeom prst="rect">
            <a:avLst/>
          </a:prstGeom>
          <a:noFill/>
        </p:spPr>
        <p:txBody>
          <a:bodyPr wrap="square" rtlCol="0">
            <a:spAutoFit/>
          </a:bodyPr>
          <a:lstStyle/>
          <a:p>
            <a:r>
              <a:rPr lang="en-GB" sz="2800">
                <a:cs typeface="Calibri" panose="020F0502020204030204" pitchFamily="34" charset="0"/>
              </a:rPr>
              <a:t>For a fixed </a:t>
            </a:r>
            <a:r>
              <a:rPr lang="en-GB" sz="2800">
                <a:solidFill>
                  <a:srgbClr val="0000FF"/>
                </a:solidFill>
                <a:cs typeface="Calibri" panose="020F0502020204030204" pitchFamily="34" charset="0"/>
              </a:rPr>
              <a:t>temperature</a:t>
            </a:r>
            <a:r>
              <a:rPr lang="en-GB" sz="2800">
                <a:cs typeface="Calibri" panose="020F0502020204030204" pitchFamily="34" charset="0"/>
              </a:rPr>
              <a:t> and </a:t>
            </a:r>
            <a:r>
              <a:rPr lang="en-GB" sz="2800">
                <a:solidFill>
                  <a:srgbClr val="00B050"/>
                </a:solidFill>
                <a:cs typeface="Calibri" panose="020F0502020204030204" pitchFamily="34" charset="0"/>
              </a:rPr>
              <a:t>pressure</a:t>
            </a:r>
            <a:r>
              <a:rPr lang="en-GB" sz="2800">
                <a:cs typeface="Calibri" panose="020F0502020204030204" pitchFamily="34" charset="0"/>
              </a:rPr>
              <a:t>, equal </a:t>
            </a:r>
            <a:r>
              <a:rPr lang="en-GB" sz="2800">
                <a:solidFill>
                  <a:srgbClr val="FF0000"/>
                </a:solidFill>
                <a:cs typeface="Calibri" panose="020F0502020204030204" pitchFamily="34" charset="0"/>
              </a:rPr>
              <a:t>volumes</a:t>
            </a:r>
            <a:r>
              <a:rPr lang="en-GB" sz="2800">
                <a:cs typeface="Calibri" panose="020F0502020204030204" pitchFamily="34" charset="0"/>
              </a:rPr>
              <a:t> of gases contain the same number of molecules</a:t>
            </a:r>
          </a:p>
        </p:txBody>
      </p:sp>
      <p:sp>
        <p:nvSpPr>
          <p:cNvPr id="4" name="TextBox 3">
            <a:extLst>
              <a:ext uri="{FF2B5EF4-FFF2-40B4-BE49-F238E27FC236}">
                <a16:creationId xmlns:a16="http://schemas.microsoft.com/office/drawing/2014/main" id="{0A1F0083-312D-4B79-B4DA-4A5C522428B2}"/>
              </a:ext>
            </a:extLst>
          </p:cNvPr>
          <p:cNvSpPr txBox="1"/>
          <p:nvPr/>
        </p:nvSpPr>
        <p:spPr>
          <a:xfrm>
            <a:off x="407368" y="3356992"/>
            <a:ext cx="10828452" cy="523220"/>
          </a:xfrm>
          <a:prstGeom prst="rect">
            <a:avLst/>
          </a:prstGeom>
          <a:noFill/>
        </p:spPr>
        <p:txBody>
          <a:bodyPr wrap="square" rtlCol="0">
            <a:spAutoFit/>
          </a:bodyPr>
          <a:lstStyle/>
          <a:p>
            <a:r>
              <a:rPr lang="en-GB" sz="2800">
                <a:solidFill>
                  <a:srgbClr val="FF0000"/>
                </a:solidFill>
                <a:cs typeface="Calibri" panose="020F0502020204030204" pitchFamily="34" charset="0"/>
              </a:rPr>
              <a:t>Volume</a:t>
            </a:r>
            <a:r>
              <a:rPr lang="en-GB" sz="2800">
                <a:cs typeface="Calibri" panose="020F0502020204030204" pitchFamily="34" charset="0"/>
              </a:rPr>
              <a:t> of any gas is proportional to </a:t>
            </a:r>
            <a:r>
              <a:rPr lang="en-GB" sz="2800">
                <a:solidFill>
                  <a:srgbClr val="CC66FF"/>
                </a:solidFill>
                <a:cs typeface="Calibri" panose="020F0502020204030204" pitchFamily="34" charset="0"/>
              </a:rPr>
              <a:t>number of moles </a:t>
            </a:r>
            <a:r>
              <a:rPr lang="en-GB" sz="2800">
                <a:cs typeface="Calibri" panose="020F0502020204030204" pitchFamily="34" charset="0"/>
              </a:rPr>
              <a:t>at a given </a:t>
            </a:r>
            <a:r>
              <a:rPr lang="en-GB" sz="2800">
                <a:solidFill>
                  <a:srgbClr val="0000FF"/>
                </a:solidFill>
                <a:cs typeface="Calibri" panose="020F0502020204030204" pitchFamily="34" charset="0"/>
              </a:rPr>
              <a:t>T</a:t>
            </a:r>
            <a:r>
              <a:rPr lang="en-GB" sz="2800">
                <a:cs typeface="Calibri" panose="020F0502020204030204" pitchFamily="34" charset="0"/>
              </a:rPr>
              <a:t> and </a:t>
            </a:r>
            <a:r>
              <a:rPr lang="en-GB" sz="2800">
                <a:solidFill>
                  <a:srgbClr val="00B050"/>
                </a:solidFill>
                <a:cs typeface="Calibri" panose="020F0502020204030204" pitchFamily="34" charset="0"/>
              </a:rPr>
              <a:t>P</a:t>
            </a:r>
          </a:p>
        </p:txBody>
      </p:sp>
      <p:sp>
        <p:nvSpPr>
          <p:cNvPr id="6" name="TextBox 5">
            <a:extLst>
              <a:ext uri="{FF2B5EF4-FFF2-40B4-BE49-F238E27FC236}">
                <a16:creationId xmlns:a16="http://schemas.microsoft.com/office/drawing/2014/main" id="{C32D1B35-9084-47B7-83DB-869677BB9E0E}"/>
              </a:ext>
            </a:extLst>
          </p:cNvPr>
          <p:cNvSpPr txBox="1"/>
          <p:nvPr/>
        </p:nvSpPr>
        <p:spPr>
          <a:xfrm>
            <a:off x="2307943" y="4077072"/>
            <a:ext cx="7576113" cy="2462213"/>
          </a:xfrm>
          <a:prstGeom prst="rect">
            <a:avLst/>
          </a:prstGeom>
          <a:noFill/>
        </p:spPr>
        <p:txBody>
          <a:bodyPr wrap="none" rtlCol="0">
            <a:spAutoFit/>
          </a:bodyPr>
          <a:lstStyle/>
          <a:p>
            <a:pPr>
              <a:lnSpc>
                <a:spcPct val="150000"/>
              </a:lnSpc>
            </a:pPr>
            <a:r>
              <a:rPr lang="en-GB" sz="2800" b="1">
                <a:solidFill>
                  <a:srgbClr val="FFC000"/>
                </a:solidFill>
                <a:cs typeface="Calibri" panose="020F0502020204030204" pitchFamily="34" charset="0"/>
              </a:rPr>
              <a:t>A</a:t>
            </a:r>
            <a:r>
              <a:rPr lang="en-GB" sz="2800">
                <a:cs typeface="Calibri" panose="020F0502020204030204" pitchFamily="34" charset="0"/>
              </a:rPr>
              <a:t>vogadro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CC66FF"/>
                </a:solidFill>
                <a:cs typeface="Calibri" panose="020F0502020204030204" pitchFamily="34" charset="0"/>
                <a:sym typeface="Symbol" panose="05050102010706020507" pitchFamily="18" charset="2"/>
              </a:rPr>
              <a:t>n</a:t>
            </a:r>
          </a:p>
          <a:p>
            <a:pPr>
              <a:lnSpc>
                <a:spcPct val="150000"/>
              </a:lnSpc>
            </a:pPr>
            <a:r>
              <a:rPr lang="en-GB" sz="2800" b="1">
                <a:solidFill>
                  <a:srgbClr val="FFC000"/>
                </a:solidFill>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oyle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1/</a:t>
            </a:r>
            <a:r>
              <a:rPr lang="en-GB" sz="2800">
                <a:solidFill>
                  <a:srgbClr val="00B050"/>
                </a:solidFill>
                <a:cs typeface="Calibri" panose="020F0502020204030204" pitchFamily="34" charset="0"/>
                <a:sym typeface="Symbol" panose="05050102010706020507" pitchFamily="18" charset="2"/>
              </a:rPr>
              <a:t>P</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err="1">
                <a:solidFill>
                  <a:srgbClr val="CC66FF"/>
                </a:solidFill>
                <a:cs typeface="Calibri" panose="020F0502020204030204" pitchFamily="34" charset="0"/>
                <a:sym typeface="Symbol" panose="05050102010706020507" pitchFamily="18" charset="2"/>
              </a:rPr>
              <a:t>n</a:t>
            </a:r>
            <a:r>
              <a:rPr lang="en-GB" sz="2800" err="1">
                <a:solidFill>
                  <a:srgbClr val="0000FF"/>
                </a:solidFill>
                <a:cs typeface="Calibri" panose="020F0502020204030204" pitchFamily="34" charset="0"/>
                <a:sym typeface="Symbol" panose="05050102010706020507" pitchFamily="18" charset="2"/>
              </a:rPr>
              <a:t>T</a:t>
            </a:r>
            <a:r>
              <a:rPr lang="en-GB" sz="2800">
                <a:cs typeface="Calibri" panose="020F0502020204030204" pitchFamily="34" charset="0"/>
                <a:sym typeface="Symbol" panose="05050102010706020507" pitchFamily="18" charset="2"/>
              </a:rPr>
              <a:t>/</a:t>
            </a:r>
            <a:r>
              <a:rPr lang="en-GB" sz="2800">
                <a:solidFill>
                  <a:srgbClr val="00B050"/>
                </a:solidFill>
                <a:cs typeface="Calibri" panose="020F0502020204030204" pitchFamily="34" charset="0"/>
                <a:sym typeface="Symbol" panose="05050102010706020507" pitchFamily="18" charset="2"/>
              </a:rPr>
              <a:t>P</a:t>
            </a:r>
            <a:r>
              <a:rPr lang="en-GB" sz="2800">
                <a:cs typeface="Calibri" panose="020F0502020204030204" pitchFamily="34" charset="0"/>
                <a:sym typeface="Symbol" panose="05050102010706020507" pitchFamily="18" charset="2"/>
              </a:rPr>
              <a:t>	      </a:t>
            </a:r>
            <a:r>
              <a:rPr lang="en-GB" sz="2800">
                <a:solidFill>
                  <a:srgbClr val="00B050"/>
                </a:solidFill>
                <a:cs typeface="Calibri" panose="020F0502020204030204" pitchFamily="34" charset="0"/>
                <a:sym typeface="Symbol" panose="05050102010706020507" pitchFamily="18" charset="2"/>
              </a:rPr>
              <a:t>P</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err="1">
                <a:solidFill>
                  <a:srgbClr val="CC66FF"/>
                </a:solidFill>
                <a:cs typeface="Calibri" panose="020F0502020204030204" pitchFamily="34" charset="0"/>
                <a:sym typeface="Symbol" panose="05050102010706020507" pitchFamily="18" charset="2"/>
              </a:rPr>
              <a:t>n</a:t>
            </a:r>
            <a:r>
              <a:rPr lang="en-GB" sz="2800" err="1">
                <a:solidFill>
                  <a:srgbClr val="0000FF"/>
                </a:solidFill>
                <a:cs typeface="Calibri" panose="020F0502020204030204" pitchFamily="34" charset="0"/>
                <a:sym typeface="Symbol" panose="05050102010706020507" pitchFamily="18" charset="2"/>
              </a:rPr>
              <a:t>T</a:t>
            </a:r>
            <a:endParaRPr lang="en-GB" sz="2800">
              <a:solidFill>
                <a:srgbClr val="0000FF"/>
              </a:solidFill>
              <a:cs typeface="Calibri" panose="020F0502020204030204" pitchFamily="34" charset="0"/>
              <a:sym typeface="Symbol" panose="05050102010706020507" pitchFamily="18" charset="2"/>
            </a:endParaRPr>
          </a:p>
          <a:p>
            <a:pPr>
              <a:lnSpc>
                <a:spcPct val="150000"/>
              </a:lnSpc>
            </a:pPr>
            <a:r>
              <a:rPr lang="en-GB" sz="2800" b="1">
                <a:solidFill>
                  <a:srgbClr val="FFC000"/>
                </a:solidFill>
                <a:cs typeface="Calibri" panose="020F0502020204030204" pitchFamily="34" charset="0"/>
                <a:sym typeface="Symbol" panose="05050102010706020507" pitchFamily="18" charset="2"/>
              </a:rPr>
              <a:t>C</a:t>
            </a:r>
            <a:r>
              <a:rPr lang="en-GB" sz="2800">
                <a:cs typeface="Calibri" panose="020F0502020204030204" pitchFamily="34" charset="0"/>
                <a:sym typeface="Symbol" panose="05050102010706020507" pitchFamily="18" charset="2"/>
              </a:rPr>
              <a:t>harles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0000FF"/>
                </a:solidFill>
                <a:cs typeface="Calibri" panose="020F0502020204030204" pitchFamily="34" charset="0"/>
                <a:sym typeface="Symbol" panose="05050102010706020507" pitchFamily="18" charset="2"/>
              </a:rPr>
              <a:t>T</a:t>
            </a:r>
          </a:p>
          <a:p>
            <a:endParaRPr lang="en-GB" sz="2800">
              <a:cs typeface="Calibri" panose="020F0502020204030204" pitchFamily="34" charset="0"/>
            </a:endParaRPr>
          </a:p>
        </p:txBody>
      </p:sp>
      <p:sp>
        <p:nvSpPr>
          <p:cNvPr id="12" name="Right Brace 11">
            <a:extLst>
              <a:ext uri="{FF2B5EF4-FFF2-40B4-BE49-F238E27FC236}">
                <a16:creationId xmlns:a16="http://schemas.microsoft.com/office/drawing/2014/main" id="{B7B2A3A7-4987-4FA2-8E7F-C456FEB75F0C}"/>
              </a:ext>
            </a:extLst>
          </p:cNvPr>
          <p:cNvSpPr/>
          <p:nvPr/>
        </p:nvSpPr>
        <p:spPr>
          <a:xfrm>
            <a:off x="5799721" y="4323296"/>
            <a:ext cx="288032" cy="165618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3549BB68-1954-4221-97EE-2D4A6A0004E7}"/>
              </a:ext>
            </a:extLst>
          </p:cNvPr>
          <p:cNvSpPr txBox="1"/>
          <p:nvPr/>
        </p:nvSpPr>
        <p:spPr>
          <a:xfrm>
            <a:off x="2135560" y="2292258"/>
            <a:ext cx="3728393" cy="923330"/>
          </a:xfrm>
          <a:prstGeom prst="rect">
            <a:avLst/>
          </a:prstGeom>
          <a:noFill/>
        </p:spPr>
        <p:txBody>
          <a:bodyPr wrap="none" rtlCol="0">
            <a:spAutoFit/>
          </a:bodyPr>
          <a:lstStyle/>
          <a:p>
            <a:r>
              <a:rPr lang="en-GB"/>
              <a:t>1 L of gas A – ‘a’ number of molecules</a:t>
            </a:r>
          </a:p>
          <a:p>
            <a:r>
              <a:rPr lang="en-GB"/>
              <a:t>1 L of gas B – ‘b’ number of molecules</a:t>
            </a:r>
          </a:p>
          <a:p>
            <a:endParaRPr lang="en-GB"/>
          </a:p>
        </p:txBody>
      </p:sp>
      <p:sp>
        <p:nvSpPr>
          <p:cNvPr id="8" name="TextBox 7">
            <a:extLst>
              <a:ext uri="{FF2B5EF4-FFF2-40B4-BE49-F238E27FC236}">
                <a16:creationId xmlns:a16="http://schemas.microsoft.com/office/drawing/2014/main" id="{D0C18742-FB2F-45CC-92B1-9F507CECCD0B}"/>
              </a:ext>
            </a:extLst>
          </p:cNvPr>
          <p:cNvSpPr txBox="1"/>
          <p:nvPr/>
        </p:nvSpPr>
        <p:spPr>
          <a:xfrm>
            <a:off x="6600056" y="2448935"/>
            <a:ext cx="4367734" cy="369332"/>
          </a:xfrm>
          <a:prstGeom prst="rect">
            <a:avLst/>
          </a:prstGeom>
          <a:noFill/>
        </p:spPr>
        <p:txBody>
          <a:bodyPr wrap="none" rtlCol="0">
            <a:spAutoFit/>
          </a:bodyPr>
          <a:lstStyle/>
          <a:p>
            <a:r>
              <a:rPr lang="en-GB" b="1"/>
              <a:t>‘a’ = ‘b’ </a:t>
            </a:r>
            <a:r>
              <a:rPr lang="en-GB"/>
              <a:t>if the volume is the same for A and B</a:t>
            </a:r>
          </a:p>
        </p:txBody>
      </p:sp>
    </p:spTree>
    <p:extLst>
      <p:ext uri="{BB962C8B-B14F-4D97-AF65-F5344CB8AC3E}">
        <p14:creationId xmlns:p14="http://schemas.microsoft.com/office/powerpoint/2010/main" val="3332738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31704" y="55512"/>
            <a:ext cx="5472608"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IDEAL GAS EQUATION</a:t>
            </a:r>
          </a:p>
        </p:txBody>
      </p:sp>
      <p:sp>
        <p:nvSpPr>
          <p:cNvPr id="6" name="TextBox 5">
            <a:extLst>
              <a:ext uri="{FF2B5EF4-FFF2-40B4-BE49-F238E27FC236}">
                <a16:creationId xmlns:a16="http://schemas.microsoft.com/office/drawing/2014/main" id="{C32D1B35-9084-47B7-83DB-869677BB9E0E}"/>
              </a:ext>
            </a:extLst>
          </p:cNvPr>
          <p:cNvSpPr txBox="1"/>
          <p:nvPr/>
        </p:nvSpPr>
        <p:spPr>
          <a:xfrm>
            <a:off x="2299199" y="2132857"/>
            <a:ext cx="184731" cy="2031325"/>
          </a:xfrm>
          <a:prstGeom prst="rect">
            <a:avLst/>
          </a:prstGeom>
          <a:noFill/>
        </p:spPr>
        <p:txBody>
          <a:bodyPr wrap="none" rtlCol="0">
            <a:spAutoFit/>
          </a:bodyPr>
          <a:lstStyle/>
          <a:p>
            <a:pPr>
              <a:lnSpc>
                <a:spcPct val="150000"/>
              </a:lnSpc>
            </a:pPr>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endParaRPr>
          </a:p>
        </p:txBody>
      </p:sp>
      <p:sp>
        <p:nvSpPr>
          <p:cNvPr id="10" name="TextBox 9">
            <a:extLst>
              <a:ext uri="{FF2B5EF4-FFF2-40B4-BE49-F238E27FC236}">
                <a16:creationId xmlns:a16="http://schemas.microsoft.com/office/drawing/2014/main" id="{070D5B1B-D785-4C35-9DED-00C5F8C16B69}"/>
              </a:ext>
            </a:extLst>
          </p:cNvPr>
          <p:cNvSpPr txBox="1"/>
          <p:nvPr/>
        </p:nvSpPr>
        <p:spPr>
          <a:xfrm>
            <a:off x="4061501" y="984349"/>
            <a:ext cx="4213013" cy="1107996"/>
          </a:xfrm>
          <a:prstGeom prst="rect">
            <a:avLst/>
          </a:prstGeom>
          <a:noFill/>
          <a:ln w="19050">
            <a:solidFill>
              <a:srgbClr val="99CC00"/>
            </a:solidFill>
          </a:ln>
        </p:spPr>
        <p:txBody>
          <a:bodyPr wrap="none" rtlCol="0">
            <a:spAutoFit/>
          </a:bodyPr>
          <a:lstStyle/>
          <a:p>
            <a:r>
              <a:rPr lang="en-GB" sz="6600" b="1">
                <a:solidFill>
                  <a:srgbClr val="00B050"/>
                </a:solidFill>
              </a:rPr>
              <a:t>P </a:t>
            </a:r>
            <a:r>
              <a:rPr lang="en-GB" sz="6600" b="1">
                <a:solidFill>
                  <a:srgbClr val="FF0000"/>
                </a:solidFill>
              </a:rPr>
              <a:t>V</a:t>
            </a:r>
            <a:r>
              <a:rPr lang="en-GB" sz="6600" b="1"/>
              <a:t> = </a:t>
            </a:r>
            <a:r>
              <a:rPr lang="en-GB" sz="6600" b="1">
                <a:solidFill>
                  <a:srgbClr val="CC66FF"/>
                </a:solidFill>
              </a:rPr>
              <a:t>n </a:t>
            </a:r>
            <a:r>
              <a:rPr lang="en-GB" sz="6600" b="1"/>
              <a:t>R </a:t>
            </a:r>
            <a:r>
              <a:rPr lang="en-GB" sz="6600" b="1">
                <a:solidFill>
                  <a:srgbClr val="0000FF"/>
                </a:solidFill>
              </a:rPr>
              <a:t>T</a:t>
            </a:r>
          </a:p>
        </p:txBody>
      </p:sp>
      <p:sp>
        <p:nvSpPr>
          <p:cNvPr id="9" name="TextBox 8">
            <a:extLst>
              <a:ext uri="{FF2B5EF4-FFF2-40B4-BE49-F238E27FC236}">
                <a16:creationId xmlns:a16="http://schemas.microsoft.com/office/drawing/2014/main" id="{26D1857A-CD99-4BC7-A4EE-D061086F1CBA}"/>
              </a:ext>
            </a:extLst>
          </p:cNvPr>
          <p:cNvSpPr txBox="1"/>
          <p:nvPr/>
        </p:nvSpPr>
        <p:spPr>
          <a:xfrm>
            <a:off x="703257" y="3653084"/>
            <a:ext cx="10472743" cy="196188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b="1" i="0" dirty="0">
                <a:solidFill>
                  <a:srgbClr val="00B0F0"/>
                </a:solidFill>
                <a:effectLst/>
              </a:rPr>
              <a:t>ideal gas is a theoretical concept used in physics and chemistry to simplify the behaviour of real gases under certain conditions</a:t>
            </a:r>
            <a:endParaRPr lang="en-GB" sz="2800" b="1" dirty="0">
              <a:solidFill>
                <a:srgbClr val="00B0F0"/>
              </a:solidFill>
              <a:cs typeface="Calibri" panose="020F0502020204030204" pitchFamily="34" charset="0"/>
            </a:endParaRPr>
          </a:p>
          <a:p>
            <a:pPr marL="285750" indent="-285750">
              <a:lnSpc>
                <a:spcPct val="150000"/>
              </a:lnSpc>
              <a:buFont typeface="Arial" panose="020B0604020202020204" pitchFamily="34" charset="0"/>
              <a:buChar char="•"/>
            </a:pPr>
            <a:r>
              <a:rPr lang="en-GB" sz="2800" b="1" dirty="0">
                <a:solidFill>
                  <a:srgbClr val="00B0F0"/>
                </a:solidFill>
                <a:cs typeface="Calibri" panose="020F0502020204030204" pitchFamily="34" charset="0"/>
              </a:rPr>
              <a:t>ideal gas is a gas that obeys this law</a:t>
            </a:r>
          </a:p>
        </p:txBody>
      </p:sp>
      <p:sp>
        <p:nvSpPr>
          <p:cNvPr id="3" name="TextBox 2">
            <a:extLst>
              <a:ext uri="{FF2B5EF4-FFF2-40B4-BE49-F238E27FC236}">
                <a16:creationId xmlns:a16="http://schemas.microsoft.com/office/drawing/2014/main" id="{3BE271F1-247C-42E7-BA49-2A822E3CE867}"/>
              </a:ext>
            </a:extLst>
          </p:cNvPr>
          <p:cNvSpPr txBox="1"/>
          <p:nvPr/>
        </p:nvSpPr>
        <p:spPr>
          <a:xfrm>
            <a:off x="6740663" y="2943306"/>
            <a:ext cx="2498633" cy="523220"/>
          </a:xfrm>
          <a:prstGeom prst="rect">
            <a:avLst/>
          </a:prstGeom>
          <a:noFill/>
        </p:spPr>
        <p:txBody>
          <a:bodyPr wrap="none" rtlCol="0">
            <a:spAutoFit/>
          </a:bodyPr>
          <a:lstStyle/>
          <a:p>
            <a:r>
              <a:rPr lang="en-GB" sz="2800" dirty="0"/>
              <a:t>R – gas constant</a:t>
            </a:r>
          </a:p>
        </p:txBody>
      </p:sp>
      <p:sp>
        <p:nvSpPr>
          <p:cNvPr id="8" name="TextBox 7">
            <a:extLst>
              <a:ext uri="{FF2B5EF4-FFF2-40B4-BE49-F238E27FC236}">
                <a16:creationId xmlns:a16="http://schemas.microsoft.com/office/drawing/2014/main" id="{7C3BC68B-636A-4F10-B613-FDDFFC3F6E1C}"/>
              </a:ext>
            </a:extLst>
          </p:cNvPr>
          <p:cNvSpPr txBox="1"/>
          <p:nvPr/>
        </p:nvSpPr>
        <p:spPr>
          <a:xfrm>
            <a:off x="2483930" y="2284675"/>
            <a:ext cx="2519279" cy="1200329"/>
          </a:xfrm>
          <a:prstGeom prst="rect">
            <a:avLst/>
          </a:prstGeom>
          <a:noFill/>
        </p:spPr>
        <p:txBody>
          <a:bodyPr wrap="none" rtlCol="0">
            <a:spAutoFit/>
          </a:bodyPr>
          <a:lstStyle/>
          <a:p>
            <a:r>
              <a:rPr lang="en-GB" dirty="0"/>
              <a:t>P – pressure</a:t>
            </a:r>
          </a:p>
          <a:p>
            <a:r>
              <a:rPr lang="en-GB" dirty="0"/>
              <a:t>V – volume, </a:t>
            </a:r>
            <a:r>
              <a:rPr lang="en-GB" b="1" dirty="0"/>
              <a:t>L</a:t>
            </a:r>
          </a:p>
          <a:p>
            <a:r>
              <a:rPr lang="en-GB" dirty="0"/>
              <a:t>n – number of moles, </a:t>
            </a:r>
            <a:r>
              <a:rPr lang="en-GB" b="1" dirty="0"/>
              <a:t>mol</a:t>
            </a:r>
          </a:p>
          <a:p>
            <a:r>
              <a:rPr lang="en-GB" dirty="0"/>
              <a:t>T – temperature, </a:t>
            </a:r>
            <a:r>
              <a:rPr lang="en-GB" b="1" dirty="0"/>
              <a:t>K</a:t>
            </a:r>
          </a:p>
        </p:txBody>
      </p:sp>
    </p:spTree>
    <p:extLst>
      <p:ext uri="{BB962C8B-B14F-4D97-AF65-F5344CB8AC3E}">
        <p14:creationId xmlns:p14="http://schemas.microsoft.com/office/powerpoint/2010/main" val="2420228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997595" y="63692"/>
            <a:ext cx="6238769" cy="646331"/>
          </a:xfrm>
          <a:prstGeom prst="rect">
            <a:avLst/>
          </a:prstGeom>
          <a:noFill/>
        </p:spPr>
        <p:txBody>
          <a:bodyPr wrap="square">
            <a:spAutoFit/>
          </a:bodyPr>
          <a:lstStyle/>
          <a:p>
            <a:r>
              <a:rPr lang="en-GB" sz="3600" b="1" dirty="0">
                <a:effectLst>
                  <a:outerShdw blurRad="38100" dist="38100" dir="2700000" algn="tl">
                    <a:srgbClr val="000000">
                      <a:alpha val="43137"/>
                    </a:srgbClr>
                  </a:outerShdw>
                </a:effectLst>
              </a:rPr>
              <a:t>KINETIC MOLECULAR THEORY</a:t>
            </a:r>
          </a:p>
        </p:txBody>
      </p:sp>
      <p:sp>
        <p:nvSpPr>
          <p:cNvPr id="4" name="Content Placeholder 3">
            <a:extLst>
              <a:ext uri="{FF2B5EF4-FFF2-40B4-BE49-F238E27FC236}">
                <a16:creationId xmlns:a16="http://schemas.microsoft.com/office/drawing/2014/main" id="{188780A4-7871-4F4C-9D48-C59B01593CA2}"/>
              </a:ext>
            </a:extLst>
          </p:cNvPr>
          <p:cNvSpPr>
            <a:spLocks noGrp="1"/>
          </p:cNvSpPr>
          <p:nvPr>
            <p:ph sz="quarter" idx="13"/>
          </p:nvPr>
        </p:nvSpPr>
        <p:spPr>
          <a:xfrm>
            <a:off x="942109" y="2126947"/>
            <a:ext cx="9374909" cy="3424107"/>
          </a:xfrm>
        </p:spPr>
        <p:txBody>
          <a:bodyPr>
            <a:noAutofit/>
          </a:bodyPr>
          <a:lstStyle/>
          <a:p>
            <a:pPr>
              <a:lnSpc>
                <a:spcPts val="2800"/>
              </a:lnSpc>
            </a:pPr>
            <a:r>
              <a:rPr lang="en-GB" sz="2400" b="1" cap="none" dirty="0">
                <a:solidFill>
                  <a:srgbClr val="00B0F0"/>
                </a:solidFill>
              </a:rPr>
              <a:t>are in constant, random motion</a:t>
            </a:r>
            <a:r>
              <a:rPr lang="en-GB" sz="2400" cap="none" dirty="0"/>
              <a:t>: </a:t>
            </a:r>
            <a:r>
              <a:rPr lang="en-GB" sz="1800" cap="none" dirty="0"/>
              <a:t>ideal gas particles move in random directions and at various speeds, with their velocities changing as a result of collisions.</a:t>
            </a:r>
          </a:p>
          <a:p>
            <a:pPr>
              <a:lnSpc>
                <a:spcPts val="2800"/>
              </a:lnSpc>
            </a:pPr>
            <a:r>
              <a:rPr lang="en-GB" sz="2400" b="1" cap="none" dirty="0">
                <a:solidFill>
                  <a:srgbClr val="00B0F0"/>
                </a:solidFill>
              </a:rPr>
              <a:t>have negligible volume</a:t>
            </a:r>
            <a:r>
              <a:rPr lang="en-GB" sz="2400" cap="none" dirty="0"/>
              <a:t>: </a:t>
            </a:r>
            <a:r>
              <a:rPr lang="en-GB" sz="1800" cap="none" dirty="0"/>
              <a:t>the volume occupied by the particles themselves is considered negligible compared to the volume of the container (the volume is determined by the volume of the container).</a:t>
            </a:r>
          </a:p>
          <a:p>
            <a:pPr>
              <a:lnSpc>
                <a:spcPts val="2800"/>
              </a:lnSpc>
            </a:pPr>
            <a:r>
              <a:rPr lang="en-GB" sz="2400" b="1" cap="none" dirty="0">
                <a:solidFill>
                  <a:srgbClr val="00B0F0"/>
                </a:solidFill>
              </a:rPr>
              <a:t>have no intermolecular forces: </a:t>
            </a:r>
            <a:r>
              <a:rPr lang="en-GB" sz="1800" cap="none" dirty="0"/>
              <a:t>ideal gas particles do not interact with each other except during collisions, meaning there are no attractive or repulsive forces between the particles.</a:t>
            </a:r>
          </a:p>
          <a:p>
            <a:pPr>
              <a:lnSpc>
                <a:spcPts val="2800"/>
              </a:lnSpc>
            </a:pPr>
            <a:r>
              <a:rPr lang="en-GB" sz="2400" b="1" cap="none" dirty="0">
                <a:solidFill>
                  <a:srgbClr val="00B0F0"/>
                </a:solidFill>
              </a:rPr>
              <a:t>experience elastic collisions: </a:t>
            </a:r>
            <a:r>
              <a:rPr lang="en-GB" sz="1800" cap="none" dirty="0"/>
              <a:t>collisions between ideal gas particles and the walls of the container are perfectly elastic, meaning there is no loss of kinetic energy. </a:t>
            </a:r>
          </a:p>
        </p:txBody>
      </p:sp>
      <p:sp>
        <p:nvSpPr>
          <p:cNvPr id="7" name="TextBox 6">
            <a:extLst>
              <a:ext uri="{FF2B5EF4-FFF2-40B4-BE49-F238E27FC236}">
                <a16:creationId xmlns:a16="http://schemas.microsoft.com/office/drawing/2014/main" id="{FC16500E-C8FF-4BD3-B817-31F12FCF24DC}"/>
              </a:ext>
            </a:extLst>
          </p:cNvPr>
          <p:cNvSpPr txBox="1"/>
          <p:nvPr/>
        </p:nvSpPr>
        <p:spPr>
          <a:xfrm>
            <a:off x="942109" y="941431"/>
            <a:ext cx="9583593" cy="954107"/>
          </a:xfrm>
          <a:prstGeom prst="rect">
            <a:avLst/>
          </a:prstGeom>
          <a:noFill/>
        </p:spPr>
        <p:txBody>
          <a:bodyPr wrap="square" rtlCol="0">
            <a:spAutoFit/>
          </a:bodyPr>
          <a:lstStyle/>
          <a:p>
            <a:r>
              <a:rPr lang="en-GB" sz="2800" b="0" i="0" dirty="0">
                <a:solidFill>
                  <a:srgbClr val="0D0D0D"/>
                </a:solidFill>
                <a:effectLst/>
              </a:rPr>
              <a:t>According to the kinetic molecular theory, an ideal gas is composed of particles (atoms or molecules) that :</a:t>
            </a:r>
            <a:endParaRPr lang="en-GB" sz="2800" dirty="0"/>
          </a:p>
        </p:txBody>
      </p:sp>
    </p:spTree>
    <p:extLst>
      <p:ext uri="{BB962C8B-B14F-4D97-AF65-F5344CB8AC3E}">
        <p14:creationId xmlns:p14="http://schemas.microsoft.com/office/powerpoint/2010/main" val="1790122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881383" y="-124818"/>
            <a:ext cx="3731826"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GAS CONSTANT</a:t>
            </a:r>
          </a:p>
        </p:txBody>
      </p:sp>
      <p:sp>
        <p:nvSpPr>
          <p:cNvPr id="9" name="TextBox 8">
            <a:extLst>
              <a:ext uri="{FF2B5EF4-FFF2-40B4-BE49-F238E27FC236}">
                <a16:creationId xmlns:a16="http://schemas.microsoft.com/office/drawing/2014/main" id="{7E858BA7-6BF7-4281-B27A-5F935772FA0A}"/>
              </a:ext>
            </a:extLst>
          </p:cNvPr>
          <p:cNvSpPr txBox="1"/>
          <p:nvPr/>
        </p:nvSpPr>
        <p:spPr>
          <a:xfrm>
            <a:off x="4539223" y="518950"/>
            <a:ext cx="3731825" cy="646331"/>
          </a:xfrm>
          <a:prstGeom prst="rect">
            <a:avLst/>
          </a:prstGeom>
          <a:noFill/>
        </p:spPr>
        <p:txBody>
          <a:bodyPr wrap="square">
            <a:spAutoFit/>
          </a:bodyPr>
          <a:lstStyle/>
          <a:p>
            <a:r>
              <a:rPr lang="en-GB" sz="3600" b="1">
                <a:solidFill>
                  <a:srgbClr val="00B050"/>
                </a:solidFill>
                <a:cs typeface="Calibri" panose="020F0502020204030204" pitchFamily="34" charset="0"/>
              </a:rPr>
              <a:t>P</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err="1">
                <a:solidFill>
                  <a:srgbClr val="7030A0"/>
                </a:solidFill>
                <a:cs typeface="Calibri" panose="020F0502020204030204" pitchFamily="34" charset="0"/>
              </a:rPr>
              <a:t>n</a:t>
            </a:r>
            <a:r>
              <a:rPr lang="en-GB" sz="3600" b="1" err="1">
                <a:cs typeface="Calibri" panose="020F0502020204030204" pitchFamily="34" charset="0"/>
              </a:rPr>
              <a:t>R</a:t>
            </a:r>
            <a:r>
              <a:rPr lang="en-GB" sz="3600" b="1" err="1">
                <a:solidFill>
                  <a:srgbClr val="0000FF"/>
                </a:solidFill>
                <a:cs typeface="Calibri" panose="020F0502020204030204" pitchFamily="34" charset="0"/>
              </a:rPr>
              <a:t>T</a:t>
            </a:r>
            <a:endParaRPr lang="en-GB" sz="3600" b="1">
              <a:solidFill>
                <a:srgbClr val="0000FF"/>
              </a:solidFill>
              <a:cs typeface="Calibri" panose="020F0502020204030204" pitchFamily="34" charset="0"/>
            </a:endParaRPr>
          </a:p>
        </p:txBody>
      </p:sp>
      <p:sp>
        <p:nvSpPr>
          <p:cNvPr id="4" name="TextBox 3">
            <a:extLst>
              <a:ext uri="{FF2B5EF4-FFF2-40B4-BE49-F238E27FC236}">
                <a16:creationId xmlns:a16="http://schemas.microsoft.com/office/drawing/2014/main" id="{D71D837D-443A-4BBE-A82A-910FF5FDD488}"/>
              </a:ext>
            </a:extLst>
          </p:cNvPr>
          <p:cNvSpPr txBox="1"/>
          <p:nvPr/>
        </p:nvSpPr>
        <p:spPr>
          <a:xfrm>
            <a:off x="1795375" y="2142213"/>
            <a:ext cx="2540115" cy="4063741"/>
          </a:xfrm>
          <a:prstGeom prst="rect">
            <a:avLst/>
          </a:prstGeom>
          <a:noFill/>
        </p:spPr>
        <p:txBody>
          <a:bodyPr wrap="square" rtlCol="0">
            <a:spAutoFit/>
          </a:bodyPr>
          <a:lstStyle/>
          <a:p>
            <a:pPr>
              <a:lnSpc>
                <a:spcPts val="2200"/>
              </a:lnSpc>
            </a:pPr>
            <a:r>
              <a:rPr lang="en-GB" sz="2800">
                <a:solidFill>
                  <a:srgbClr val="00B050"/>
                </a:solidFill>
                <a:cs typeface="Calibri" panose="020F0502020204030204" pitchFamily="34" charset="0"/>
              </a:rPr>
              <a:t>P Pa</a:t>
            </a:r>
            <a:r>
              <a:rPr lang="en-GB" sz="2800">
                <a:cs typeface="Calibri" panose="020F0502020204030204" pitchFamily="34" charset="0"/>
              </a:rPr>
              <a:t>	          </a:t>
            </a:r>
            <a:endParaRPr lang="en-GB" sz="2800" baseline="30000">
              <a:solidFill>
                <a:srgbClr val="0000FF"/>
              </a:solidFill>
              <a:cs typeface="Calibri" panose="020F0502020204030204" pitchFamily="34" charset="0"/>
            </a:endParaRPr>
          </a:p>
          <a:p>
            <a:pPr>
              <a:lnSpc>
                <a:spcPts val="2200"/>
              </a:lnSpc>
            </a:pPr>
            <a:r>
              <a:rPr lang="en-GB" sz="2800">
                <a:solidFill>
                  <a:srgbClr val="FF0000"/>
                </a:solidFill>
                <a:cs typeface="Calibri" panose="020F0502020204030204" pitchFamily="34" charset="0"/>
              </a:rPr>
              <a:t>V m</a:t>
            </a:r>
            <a:r>
              <a:rPr lang="en-GB" sz="2800" baseline="30000">
                <a:solidFill>
                  <a:srgbClr val="FF0000"/>
                </a:solidFill>
                <a:cs typeface="Calibri" panose="020F0502020204030204" pitchFamily="34" charset="0"/>
              </a:rPr>
              <a:t>3</a:t>
            </a:r>
            <a:r>
              <a:rPr lang="en-GB" sz="2800">
                <a:cs typeface="Calibri" panose="020F0502020204030204" pitchFamily="34" charset="0"/>
              </a:rPr>
              <a:t>	          </a:t>
            </a: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bar</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m</a:t>
            </a:r>
            <a:r>
              <a:rPr lang="en-GB" sz="2800" baseline="30000">
                <a:solidFill>
                  <a:srgbClr val="FF0000"/>
                </a:solidFill>
                <a:cs typeface="Calibri" panose="020F0502020204030204" pitchFamily="34" charset="0"/>
              </a:rPr>
              <a:t>3</a:t>
            </a:r>
            <a:endParaRPr lang="en-GB" sz="28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bar</a:t>
            </a:r>
            <a:r>
              <a:rPr lang="en-GB" sz="2800">
                <a:cs typeface="Calibri" panose="020F0502020204030204" pitchFamily="34" charset="0"/>
              </a:rPr>
              <a:t>	</a:t>
            </a: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a:t>
            </a:r>
            <a:r>
              <a:rPr lang="en-GB" sz="2800" err="1">
                <a:solidFill>
                  <a:srgbClr val="00B050"/>
                </a:solidFill>
                <a:cs typeface="Calibri" panose="020F0502020204030204" pitchFamily="34" charset="0"/>
              </a:rPr>
              <a:t>atm</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torr</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F10E09CF-E5DB-49B2-8D1F-A665ACEE92D3}"/>
              </a:ext>
            </a:extLst>
          </p:cNvPr>
          <p:cNvSpPr txBox="1"/>
          <p:nvPr/>
        </p:nvSpPr>
        <p:spPr>
          <a:xfrm>
            <a:off x="3831805" y="2977983"/>
            <a:ext cx="7743203" cy="523220"/>
          </a:xfrm>
          <a:prstGeom prst="rect">
            <a:avLst/>
          </a:prstGeom>
          <a:noFill/>
        </p:spPr>
        <p:txBody>
          <a:bodyPr wrap="square">
            <a:spAutoFit/>
          </a:bodyPr>
          <a:lstStyle/>
          <a:p>
            <a:r>
              <a:rPr lang="en-GB" sz="2800" b="1">
                <a:cs typeface="Calibri" panose="020F0502020204030204" pitchFamily="34" charset="0"/>
              </a:rPr>
              <a:t>R </a:t>
            </a:r>
            <a:r>
              <a:rPr lang="en-GB" sz="2800">
                <a:cs typeface="Calibri" panose="020F0502020204030204" pitchFamily="34" charset="0"/>
              </a:rPr>
              <a:t>= 8.314 x 10</a:t>
            </a:r>
            <a:r>
              <a:rPr lang="en-GB" sz="2800" baseline="30000">
                <a:cs typeface="Calibri" panose="020F0502020204030204" pitchFamily="34" charset="0"/>
              </a:rPr>
              <a:t>-5</a:t>
            </a:r>
            <a:r>
              <a:rPr lang="en-GB" sz="2800">
                <a:cs typeface="Calibri" panose="020F0502020204030204" pitchFamily="34" charset="0"/>
              </a:rPr>
              <a:t> </a:t>
            </a:r>
            <a:r>
              <a:rPr lang="en-GB" sz="2800">
                <a:solidFill>
                  <a:srgbClr val="00B050"/>
                </a:solidFill>
                <a:cs typeface="Calibri" panose="020F0502020204030204" pitchFamily="34" charset="0"/>
              </a:rPr>
              <a:t>bar</a:t>
            </a:r>
            <a:r>
              <a:rPr lang="en-GB" sz="2800">
                <a:cs typeface="Calibri" panose="020F0502020204030204" pitchFamily="34" charset="0"/>
              </a:rPr>
              <a:t> </a:t>
            </a:r>
            <a:r>
              <a:rPr lang="en-GB" sz="2800">
                <a:solidFill>
                  <a:srgbClr val="FF0000"/>
                </a:solidFill>
                <a:cs typeface="Calibri" panose="020F0502020204030204" pitchFamily="34" charset="0"/>
              </a:rPr>
              <a:t>m</a:t>
            </a:r>
            <a:r>
              <a:rPr lang="en-GB" sz="2800" baseline="30000">
                <a:solidFill>
                  <a:srgbClr val="FF0000"/>
                </a:solidFill>
                <a:cs typeface="Calibri" panose="020F0502020204030204" pitchFamily="34" charset="0"/>
              </a:rPr>
              <a:t>3</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2" name="TextBox 11">
            <a:extLst>
              <a:ext uri="{FF2B5EF4-FFF2-40B4-BE49-F238E27FC236}">
                <a16:creationId xmlns:a16="http://schemas.microsoft.com/office/drawing/2014/main" id="{D421B36B-57FC-4F84-B545-FDD271C71B05}"/>
              </a:ext>
            </a:extLst>
          </p:cNvPr>
          <p:cNvSpPr txBox="1"/>
          <p:nvPr/>
        </p:nvSpPr>
        <p:spPr>
          <a:xfrm>
            <a:off x="3831806" y="3808216"/>
            <a:ext cx="7438324"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0.08314 </a:t>
            </a:r>
            <a:r>
              <a:rPr lang="en-GB" sz="2800">
                <a:solidFill>
                  <a:srgbClr val="00B050"/>
                </a:solidFill>
                <a:cs typeface="Calibri" panose="020F0502020204030204" pitchFamily="34" charset="0"/>
              </a:rPr>
              <a:t>bar</a:t>
            </a:r>
            <a:r>
              <a:rPr lang="en-GB" sz="2800">
                <a:cs typeface="Calibri" panose="020F0502020204030204" pitchFamily="34" charset="0"/>
              </a:rPr>
              <a:t> </a:t>
            </a:r>
            <a:r>
              <a:rPr lang="en-GB" sz="2800">
                <a:solidFill>
                  <a:srgbClr val="FF0000"/>
                </a:solidFill>
                <a:cs typeface="Calibri" panose="020F0502020204030204" pitchFamily="34" charset="0"/>
              </a:rPr>
              <a:t>dm</a:t>
            </a:r>
            <a:r>
              <a:rPr lang="en-GB" sz="2800" baseline="30000">
                <a:solidFill>
                  <a:srgbClr val="FF0000"/>
                </a:solidFill>
                <a:cs typeface="Calibri" panose="020F0502020204030204" pitchFamily="34" charset="0"/>
              </a:rPr>
              <a:t>3</a:t>
            </a:r>
            <a:r>
              <a:rPr lang="en-GB" sz="2800">
                <a:solidFill>
                  <a:srgbClr val="FF000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3" name="TextBox 12">
            <a:extLst>
              <a:ext uri="{FF2B5EF4-FFF2-40B4-BE49-F238E27FC236}">
                <a16:creationId xmlns:a16="http://schemas.microsoft.com/office/drawing/2014/main" id="{E83BCD35-E118-4EA5-8E54-8DD46B21DD0C}"/>
              </a:ext>
            </a:extLst>
          </p:cNvPr>
          <p:cNvSpPr txBox="1"/>
          <p:nvPr/>
        </p:nvSpPr>
        <p:spPr>
          <a:xfrm>
            <a:off x="3831807" y="4581128"/>
            <a:ext cx="7007099"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0.08206 </a:t>
            </a:r>
            <a:r>
              <a:rPr lang="en-GB" sz="2800" err="1">
                <a:solidFill>
                  <a:srgbClr val="00B050"/>
                </a:solidFill>
                <a:cs typeface="Calibri" panose="020F0502020204030204" pitchFamily="34" charset="0"/>
              </a:rPr>
              <a:t>atm</a:t>
            </a:r>
            <a:r>
              <a:rPr lang="en-GB" sz="2800">
                <a:cs typeface="Calibri" panose="020F0502020204030204" pitchFamily="34" charset="0"/>
              </a:rPr>
              <a:t> </a:t>
            </a:r>
            <a:r>
              <a:rPr lang="en-GB" sz="2800">
                <a:solidFill>
                  <a:srgbClr val="FF0000"/>
                </a:solidFill>
                <a:cs typeface="Calibri" panose="020F0502020204030204" pitchFamily="34" charset="0"/>
              </a:rPr>
              <a:t>L</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CA721EFF-EEF9-4E9D-A0B1-A5C51530DF2B}"/>
              </a:ext>
            </a:extLst>
          </p:cNvPr>
          <p:cNvSpPr txBox="1"/>
          <p:nvPr/>
        </p:nvSpPr>
        <p:spPr>
          <a:xfrm>
            <a:off x="3831807" y="5380375"/>
            <a:ext cx="6825402"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62.36 </a:t>
            </a:r>
            <a:r>
              <a:rPr lang="en-GB" sz="2800">
                <a:solidFill>
                  <a:srgbClr val="00B050"/>
                </a:solidFill>
                <a:cs typeface="Calibri" panose="020F0502020204030204" pitchFamily="34" charset="0"/>
              </a:rPr>
              <a:t>torr</a:t>
            </a:r>
            <a:r>
              <a:rPr lang="en-GB" sz="2800">
                <a:cs typeface="Calibri" panose="020F0502020204030204" pitchFamily="34" charset="0"/>
              </a:rPr>
              <a:t> </a:t>
            </a:r>
            <a:r>
              <a:rPr lang="en-GB" sz="2800">
                <a:solidFill>
                  <a:srgbClr val="FF0000"/>
                </a:solidFill>
                <a:cs typeface="Calibri" panose="020F0502020204030204" pitchFamily="34" charset="0"/>
              </a:rPr>
              <a:t>L</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24" name="TextBox 23">
            <a:extLst>
              <a:ext uri="{FF2B5EF4-FFF2-40B4-BE49-F238E27FC236}">
                <a16:creationId xmlns:a16="http://schemas.microsoft.com/office/drawing/2014/main" id="{E66A3E3A-0390-48DB-A24A-6423D96AECA9}"/>
              </a:ext>
            </a:extLst>
          </p:cNvPr>
          <p:cNvSpPr txBox="1"/>
          <p:nvPr/>
        </p:nvSpPr>
        <p:spPr>
          <a:xfrm>
            <a:off x="2223799" y="1185534"/>
            <a:ext cx="12312899" cy="523220"/>
          </a:xfrm>
          <a:prstGeom prst="rect">
            <a:avLst/>
          </a:prstGeom>
          <a:noFill/>
        </p:spPr>
        <p:txBody>
          <a:bodyPr wrap="square">
            <a:spAutoFit/>
          </a:bodyPr>
          <a:lstStyle/>
          <a:p>
            <a:r>
              <a:rPr lang="en-GB" sz="2800">
                <a:cs typeface="Calibri" panose="020F0502020204030204" pitchFamily="34" charset="0"/>
              </a:rPr>
              <a:t>Value of </a:t>
            </a:r>
            <a:r>
              <a:rPr lang="en-GB" sz="2800" b="1">
                <a:cs typeface="Calibri" panose="020F0502020204030204" pitchFamily="34" charset="0"/>
              </a:rPr>
              <a:t>R</a:t>
            </a:r>
            <a:r>
              <a:rPr lang="en-GB" sz="2800">
                <a:cs typeface="Calibri" panose="020F0502020204030204" pitchFamily="34" charset="0"/>
              </a:rPr>
              <a:t> 	depends on units of </a:t>
            </a:r>
            <a:r>
              <a:rPr lang="en-GB" sz="2800">
                <a:solidFill>
                  <a:srgbClr val="00B050"/>
                </a:solidFill>
                <a:cs typeface="Calibri" panose="020F0502020204030204" pitchFamily="34" charset="0"/>
              </a:rPr>
              <a:t>P</a:t>
            </a:r>
            <a:r>
              <a:rPr lang="en-GB" sz="2800">
                <a:cs typeface="Calibri" panose="020F0502020204030204" pitchFamily="34" charset="0"/>
              </a:rPr>
              <a:t> and </a:t>
            </a:r>
            <a:r>
              <a:rPr lang="en-GB" sz="2800">
                <a:solidFill>
                  <a:srgbClr val="FF0000"/>
                </a:solidFill>
                <a:cs typeface="Calibri" panose="020F0502020204030204" pitchFamily="34" charset="0"/>
              </a:rPr>
              <a:t>V</a:t>
            </a:r>
          </a:p>
        </p:txBody>
      </p:sp>
      <p:sp>
        <p:nvSpPr>
          <p:cNvPr id="26" name="TextBox 25">
            <a:extLst>
              <a:ext uri="{FF2B5EF4-FFF2-40B4-BE49-F238E27FC236}">
                <a16:creationId xmlns:a16="http://schemas.microsoft.com/office/drawing/2014/main" id="{E2A1DF87-3FD2-41CA-A9BA-2E92297BBD34}"/>
              </a:ext>
            </a:extLst>
          </p:cNvPr>
          <p:cNvSpPr txBox="1"/>
          <p:nvPr/>
        </p:nvSpPr>
        <p:spPr>
          <a:xfrm>
            <a:off x="3831807" y="2109313"/>
            <a:ext cx="6583056"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8.314 </a:t>
            </a:r>
            <a:r>
              <a:rPr lang="en-GB" sz="2800">
                <a:solidFill>
                  <a:srgbClr val="00B050"/>
                </a:solidFill>
                <a:cs typeface="Calibri" panose="020F0502020204030204" pitchFamily="34" charset="0"/>
              </a:rPr>
              <a:t>Pa</a:t>
            </a:r>
            <a:r>
              <a:rPr lang="en-GB" sz="2800">
                <a:cs typeface="Calibri" panose="020F0502020204030204" pitchFamily="34" charset="0"/>
              </a:rPr>
              <a:t> </a:t>
            </a:r>
            <a:r>
              <a:rPr lang="en-GB" sz="2800">
                <a:solidFill>
                  <a:srgbClr val="FF0000"/>
                </a:solidFill>
                <a:cs typeface="Calibri" panose="020F0502020204030204" pitchFamily="34" charset="0"/>
              </a:rPr>
              <a:t>m</a:t>
            </a:r>
            <a:r>
              <a:rPr lang="en-GB" sz="2800" baseline="30000">
                <a:solidFill>
                  <a:srgbClr val="FF0000"/>
                </a:solidFill>
                <a:cs typeface="Calibri" panose="020F0502020204030204" pitchFamily="34" charset="0"/>
              </a:rPr>
              <a:t>3</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p>
        </p:txBody>
      </p:sp>
      <p:sp>
        <p:nvSpPr>
          <p:cNvPr id="27" name="TextBox 26">
            <a:extLst>
              <a:ext uri="{FF2B5EF4-FFF2-40B4-BE49-F238E27FC236}">
                <a16:creationId xmlns:a16="http://schemas.microsoft.com/office/drawing/2014/main" id="{E2BA1660-C279-4706-8C18-CA03B22A8D8A}"/>
              </a:ext>
            </a:extLst>
          </p:cNvPr>
          <p:cNvSpPr txBox="1"/>
          <p:nvPr/>
        </p:nvSpPr>
        <p:spPr>
          <a:xfrm>
            <a:off x="3815575" y="2401878"/>
            <a:ext cx="4783332" cy="523220"/>
          </a:xfrm>
          <a:prstGeom prst="rect">
            <a:avLst/>
          </a:prstGeom>
          <a:noFill/>
        </p:spPr>
        <p:txBody>
          <a:bodyPr wrap="square" lIns="91440" tIns="45720" rIns="91440" bIns="45720" anchor="t">
            <a:spAutoFit/>
          </a:bodyPr>
          <a:lstStyle/>
          <a:p>
            <a:r>
              <a:rPr lang="en-GB" sz="2800" b="1" dirty="0">
                <a:cs typeface="Calibri"/>
              </a:rPr>
              <a:t>R</a:t>
            </a:r>
            <a:r>
              <a:rPr lang="en-GB" sz="2800" dirty="0">
                <a:cs typeface="Calibri"/>
              </a:rPr>
              <a:t> = 8.314 J </a:t>
            </a:r>
            <a:r>
              <a:rPr lang="en-GB" sz="2800" dirty="0">
                <a:solidFill>
                  <a:srgbClr val="7030A0"/>
                </a:solidFill>
                <a:cs typeface="Calibri"/>
              </a:rPr>
              <a:t>mol</a:t>
            </a:r>
            <a:r>
              <a:rPr lang="en-GB" sz="2800" baseline="30000" dirty="0">
                <a:solidFill>
                  <a:srgbClr val="7030A0"/>
                </a:solidFill>
                <a:ea typeface="+mn-lt"/>
                <a:cs typeface="+mn-lt"/>
              </a:rPr>
              <a:t>-1</a:t>
            </a:r>
            <a:r>
              <a:rPr lang="en-GB" sz="2800" baseline="30000" dirty="0">
                <a:solidFill>
                  <a:srgbClr val="0000FF"/>
                </a:solidFill>
                <a:ea typeface="+mn-lt"/>
                <a:cs typeface="+mn-lt"/>
              </a:rPr>
              <a:t> </a:t>
            </a:r>
            <a:r>
              <a:rPr lang="en-GB" sz="2800" dirty="0">
                <a:solidFill>
                  <a:srgbClr val="0000FF"/>
                </a:solidFill>
                <a:cs typeface="Calibri"/>
              </a:rPr>
              <a:t>K</a:t>
            </a:r>
            <a:r>
              <a:rPr lang="en-GB" sz="2800" baseline="30000" dirty="0">
                <a:solidFill>
                  <a:srgbClr val="0000FF"/>
                </a:solidFill>
                <a:cs typeface="Calibri"/>
              </a:rPr>
              <a:t>-1</a:t>
            </a:r>
            <a:r>
              <a:rPr lang="en-GB" sz="2800" dirty="0">
                <a:cs typeface="Calibri"/>
              </a:rPr>
              <a:t> </a:t>
            </a:r>
            <a:endParaRPr lang="en-GB" sz="2800" dirty="0"/>
          </a:p>
        </p:txBody>
      </p:sp>
      <p:sp>
        <p:nvSpPr>
          <p:cNvPr id="16" name="Rectangle 15">
            <a:extLst>
              <a:ext uri="{FF2B5EF4-FFF2-40B4-BE49-F238E27FC236}">
                <a16:creationId xmlns:a16="http://schemas.microsoft.com/office/drawing/2014/main" id="{103C41E7-3DEA-4579-8FDF-BB40855785E7}"/>
              </a:ext>
            </a:extLst>
          </p:cNvPr>
          <p:cNvSpPr/>
          <p:nvPr/>
        </p:nvSpPr>
        <p:spPr>
          <a:xfrm>
            <a:off x="1611496" y="4509120"/>
            <a:ext cx="6768752"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28" name="TextBox 27">
            <a:extLst>
              <a:ext uri="{FF2B5EF4-FFF2-40B4-BE49-F238E27FC236}">
                <a16:creationId xmlns:a16="http://schemas.microsoft.com/office/drawing/2014/main" id="{AC51CC8E-CBFD-4C25-A6C3-292F7BE0091D}"/>
              </a:ext>
            </a:extLst>
          </p:cNvPr>
          <p:cNvSpPr txBox="1"/>
          <p:nvPr/>
        </p:nvSpPr>
        <p:spPr>
          <a:xfrm>
            <a:off x="9490821" y="1298607"/>
            <a:ext cx="3558619" cy="954107"/>
          </a:xfrm>
          <a:prstGeom prst="rect">
            <a:avLst/>
          </a:prstGeom>
          <a:noFill/>
        </p:spPr>
        <p:txBody>
          <a:bodyPr wrap="square">
            <a:spAutoFit/>
          </a:bodyPr>
          <a:lstStyle/>
          <a:p>
            <a:r>
              <a:rPr lang="it-IT" sz="2800" b="1" dirty="0">
                <a:solidFill>
                  <a:srgbClr val="202124"/>
                </a:solidFill>
                <a:hlinkClick r:id="rId2"/>
              </a:rPr>
              <a:t>SI base </a:t>
            </a:r>
            <a:r>
              <a:rPr lang="it-IT" sz="2800" b="1" dirty="0" err="1">
                <a:solidFill>
                  <a:srgbClr val="202124"/>
                </a:solidFill>
                <a:hlinkClick r:id="rId2"/>
              </a:rPr>
              <a:t>units</a:t>
            </a:r>
            <a:r>
              <a:rPr lang="it-IT" sz="2800" b="1" dirty="0">
                <a:solidFill>
                  <a:srgbClr val="202124"/>
                </a:solidFill>
              </a:rPr>
              <a:t>: </a:t>
            </a:r>
          </a:p>
          <a:p>
            <a:r>
              <a:rPr lang="it-IT" sz="2800" dirty="0">
                <a:solidFill>
                  <a:srgbClr val="202124"/>
                </a:solidFill>
              </a:rPr>
              <a:t>1J</a:t>
            </a:r>
            <a:r>
              <a:rPr lang="it-IT" sz="2800" b="1" dirty="0">
                <a:solidFill>
                  <a:srgbClr val="202124"/>
                </a:solidFill>
              </a:rPr>
              <a:t> =</a:t>
            </a:r>
            <a:r>
              <a:rPr lang="it-IT" sz="2800" dirty="0">
                <a:solidFill>
                  <a:srgbClr val="202124"/>
                </a:solidFill>
              </a:rPr>
              <a:t>kg⋅m</a:t>
            </a:r>
            <a:r>
              <a:rPr lang="it-IT" sz="2800" baseline="30000" dirty="0">
                <a:solidFill>
                  <a:srgbClr val="202124"/>
                </a:solidFill>
              </a:rPr>
              <a:t>2</a:t>
            </a:r>
            <a:r>
              <a:rPr lang="it-IT" sz="2800" dirty="0">
                <a:solidFill>
                  <a:srgbClr val="202124"/>
                </a:solidFill>
              </a:rPr>
              <a:t>⋅s</a:t>
            </a:r>
            <a:r>
              <a:rPr lang="it-IT" sz="2800" baseline="30000" dirty="0">
                <a:solidFill>
                  <a:srgbClr val="202124"/>
                </a:solidFill>
              </a:rPr>
              <a:t>−2</a:t>
            </a:r>
            <a:endParaRPr lang="en-GB" sz="2800" dirty="0"/>
          </a:p>
        </p:txBody>
      </p:sp>
      <p:sp>
        <p:nvSpPr>
          <p:cNvPr id="30" name="TextBox 29">
            <a:extLst>
              <a:ext uri="{FF2B5EF4-FFF2-40B4-BE49-F238E27FC236}">
                <a16:creationId xmlns:a16="http://schemas.microsoft.com/office/drawing/2014/main" id="{9D2453D9-D2A1-4A48-8AB5-99667798AA67}"/>
              </a:ext>
            </a:extLst>
          </p:cNvPr>
          <p:cNvSpPr txBox="1"/>
          <p:nvPr/>
        </p:nvSpPr>
        <p:spPr>
          <a:xfrm>
            <a:off x="9490820" y="2142213"/>
            <a:ext cx="3558619" cy="954107"/>
          </a:xfrm>
          <a:prstGeom prst="rect">
            <a:avLst/>
          </a:prstGeom>
          <a:noFill/>
        </p:spPr>
        <p:txBody>
          <a:bodyPr wrap="square">
            <a:spAutoFit/>
          </a:bodyPr>
          <a:lstStyle/>
          <a:p>
            <a:r>
              <a:rPr lang="pt-BR" sz="2800">
                <a:solidFill>
                  <a:srgbClr val="202124"/>
                </a:solidFill>
              </a:rPr>
              <a:t>1 </a:t>
            </a:r>
            <a:r>
              <a:rPr lang="pt-BR" sz="2800" err="1">
                <a:solidFill>
                  <a:srgbClr val="202124"/>
                </a:solidFill>
              </a:rPr>
              <a:t>Pa</a:t>
            </a:r>
            <a:r>
              <a:rPr lang="pt-BR" sz="2800">
                <a:solidFill>
                  <a:srgbClr val="202124"/>
                </a:solidFill>
              </a:rPr>
              <a:t> = 1 N/m</a:t>
            </a:r>
            <a:r>
              <a:rPr lang="pt-BR" sz="2800" baseline="30000">
                <a:solidFill>
                  <a:srgbClr val="202124"/>
                </a:solidFill>
              </a:rPr>
              <a:t>2 </a:t>
            </a:r>
          </a:p>
          <a:p>
            <a:r>
              <a:rPr lang="pt-BR" sz="2800">
                <a:solidFill>
                  <a:srgbClr val="202124"/>
                </a:solidFill>
              </a:rPr>
              <a:t>1 N = </a:t>
            </a:r>
            <a:r>
              <a:rPr lang="it-IT" sz="2800">
                <a:solidFill>
                  <a:srgbClr val="202124"/>
                </a:solidFill>
              </a:rPr>
              <a:t>kg⋅m⋅s</a:t>
            </a:r>
            <a:r>
              <a:rPr lang="it-IT" sz="2800" baseline="30000">
                <a:solidFill>
                  <a:srgbClr val="202124"/>
                </a:solidFill>
              </a:rPr>
              <a:t>−2</a:t>
            </a:r>
            <a:endParaRPr lang="en-GB" sz="2800"/>
          </a:p>
        </p:txBody>
      </p:sp>
      <p:sp>
        <p:nvSpPr>
          <p:cNvPr id="15" name="Rectangle 14">
            <a:extLst>
              <a:ext uri="{FF2B5EF4-FFF2-40B4-BE49-F238E27FC236}">
                <a16:creationId xmlns:a16="http://schemas.microsoft.com/office/drawing/2014/main" id="{BE29B19D-4C6D-4E8E-B4A0-BF52ABC57B17}"/>
              </a:ext>
            </a:extLst>
          </p:cNvPr>
          <p:cNvSpPr/>
          <p:nvPr/>
        </p:nvSpPr>
        <p:spPr>
          <a:xfrm>
            <a:off x="1611496" y="2114593"/>
            <a:ext cx="6768752"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Tree>
    <p:extLst>
      <p:ext uri="{BB962C8B-B14F-4D97-AF65-F5344CB8AC3E}">
        <p14:creationId xmlns:p14="http://schemas.microsoft.com/office/powerpoint/2010/main" val="813451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151784" y="-68139"/>
            <a:ext cx="7760249"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MOLAR VOLUME</a:t>
            </a:r>
          </a:p>
        </p:txBody>
      </p:sp>
      <p:sp>
        <p:nvSpPr>
          <p:cNvPr id="9" name="TextBox 8">
            <a:extLst>
              <a:ext uri="{FF2B5EF4-FFF2-40B4-BE49-F238E27FC236}">
                <a16:creationId xmlns:a16="http://schemas.microsoft.com/office/drawing/2014/main" id="{7E858BA7-6BF7-4281-B27A-5F935772FA0A}"/>
              </a:ext>
            </a:extLst>
          </p:cNvPr>
          <p:cNvSpPr txBox="1"/>
          <p:nvPr/>
        </p:nvSpPr>
        <p:spPr>
          <a:xfrm>
            <a:off x="4328031" y="694926"/>
            <a:ext cx="2771194" cy="646331"/>
          </a:xfrm>
          <a:prstGeom prst="rect">
            <a:avLst/>
          </a:prstGeom>
          <a:noFill/>
        </p:spPr>
        <p:txBody>
          <a:bodyPr wrap="square">
            <a:spAutoFit/>
          </a:bodyPr>
          <a:lstStyle/>
          <a:p>
            <a:r>
              <a:rPr lang="en-GB" sz="3600" b="1">
                <a:solidFill>
                  <a:srgbClr val="00B050"/>
                </a:solidFill>
                <a:cs typeface="Calibri" panose="020F0502020204030204" pitchFamily="34" charset="0"/>
              </a:rPr>
              <a:t>P </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a:solidFill>
                  <a:srgbClr val="7030A0"/>
                </a:solidFill>
                <a:cs typeface="Calibri" panose="020F0502020204030204" pitchFamily="34" charset="0"/>
              </a:rPr>
              <a:t>n </a:t>
            </a:r>
            <a:r>
              <a:rPr lang="en-GB" sz="3600" b="1">
                <a:cs typeface="Calibri" panose="020F0502020204030204" pitchFamily="34" charset="0"/>
              </a:rPr>
              <a:t>R </a:t>
            </a:r>
            <a:r>
              <a:rPr lang="en-GB" sz="3600" b="1">
                <a:solidFill>
                  <a:srgbClr val="0000FF"/>
                </a:solidFill>
                <a:cs typeface="Calibri" panose="020F0502020204030204" pitchFamily="34" charset="0"/>
              </a:rPr>
              <a:t>T</a:t>
            </a:r>
          </a:p>
        </p:txBody>
      </p:sp>
      <p:sp>
        <p:nvSpPr>
          <p:cNvPr id="18" name="TextBox 17">
            <a:extLst>
              <a:ext uri="{FF2B5EF4-FFF2-40B4-BE49-F238E27FC236}">
                <a16:creationId xmlns:a16="http://schemas.microsoft.com/office/drawing/2014/main" id="{FAC7FF9F-D7EC-4853-9FAC-6DC941756C00}"/>
              </a:ext>
            </a:extLst>
          </p:cNvPr>
          <p:cNvSpPr txBox="1"/>
          <p:nvPr/>
        </p:nvSpPr>
        <p:spPr>
          <a:xfrm>
            <a:off x="2027802" y="1319968"/>
            <a:ext cx="9684822" cy="1692771"/>
          </a:xfrm>
          <a:prstGeom prst="rect">
            <a:avLst/>
          </a:prstGeom>
          <a:noFill/>
        </p:spPr>
        <p:txBody>
          <a:bodyPr wrap="square">
            <a:spAutoFit/>
          </a:bodyPr>
          <a:lstStyle/>
          <a:p>
            <a:pPr>
              <a:spcAft>
                <a:spcPts val="1200"/>
              </a:spcAft>
            </a:pPr>
            <a:r>
              <a:rPr lang="en-GB" sz="2800" b="1">
                <a:cs typeface="Calibri" panose="020F0502020204030204" pitchFamily="34" charset="0"/>
              </a:rPr>
              <a:t>S</a:t>
            </a:r>
            <a:r>
              <a:rPr lang="en-GB" sz="2800">
                <a:cs typeface="Calibri" panose="020F0502020204030204" pitchFamily="34" charset="0"/>
              </a:rPr>
              <a:t>tandard </a:t>
            </a:r>
            <a:r>
              <a:rPr lang="en-GB" sz="2800" b="1">
                <a:cs typeface="Calibri" panose="020F0502020204030204" pitchFamily="34" charset="0"/>
              </a:rPr>
              <a:t>T</a:t>
            </a:r>
            <a:r>
              <a:rPr lang="en-GB" sz="2800">
                <a:cs typeface="Calibri" panose="020F0502020204030204" pitchFamily="34" charset="0"/>
              </a:rPr>
              <a:t>emperature and </a:t>
            </a:r>
            <a:r>
              <a:rPr lang="en-GB" sz="2800" b="1">
                <a:cs typeface="Calibri" panose="020F0502020204030204" pitchFamily="34" charset="0"/>
              </a:rPr>
              <a:t>P</a:t>
            </a:r>
            <a:r>
              <a:rPr lang="en-GB" sz="2800">
                <a:cs typeface="Calibri" panose="020F0502020204030204" pitchFamily="34" charset="0"/>
              </a:rPr>
              <a:t>ressure </a:t>
            </a:r>
          </a:p>
          <a:p>
            <a:pPr>
              <a:spcAft>
                <a:spcPts val="1200"/>
              </a:spcAft>
            </a:pPr>
            <a:r>
              <a:rPr lang="en-GB" sz="2800" b="1">
                <a:cs typeface="Calibri" panose="020F0502020204030204" pitchFamily="34" charset="0"/>
              </a:rPr>
              <a:t>STP  </a:t>
            </a:r>
            <a:r>
              <a:rPr lang="en-GB" sz="2800" b="1">
                <a:solidFill>
                  <a:srgbClr val="0000FF"/>
                </a:solidFill>
                <a:cs typeface="Calibri" panose="020F0502020204030204" pitchFamily="34" charset="0"/>
              </a:rPr>
              <a:t>0 °C (273.15 K)</a:t>
            </a:r>
            <a:r>
              <a:rPr lang="en-GB" sz="2800" b="1">
                <a:solidFill>
                  <a:srgbClr val="00B050"/>
                </a:solidFill>
                <a:cs typeface="Calibri" panose="020F0502020204030204" pitchFamily="34" charset="0"/>
              </a:rPr>
              <a:t> 1 </a:t>
            </a:r>
            <a:r>
              <a:rPr lang="en-GB" sz="2800" b="1" err="1">
                <a:solidFill>
                  <a:srgbClr val="00B050"/>
                </a:solidFill>
                <a:cs typeface="Calibri" panose="020F0502020204030204" pitchFamily="34" charset="0"/>
              </a:rPr>
              <a:t>atm</a:t>
            </a:r>
            <a:endParaRPr lang="en-GB" sz="2800" b="1">
              <a:solidFill>
                <a:srgbClr val="00B050"/>
              </a:solidFill>
              <a:cs typeface="Calibri" panose="020F0502020204030204" pitchFamily="34" charset="0"/>
            </a:endParaRPr>
          </a:p>
          <a:p>
            <a:pPr>
              <a:spcAft>
                <a:spcPts val="1200"/>
              </a:spcAft>
            </a:pPr>
            <a:r>
              <a:rPr lang="en-GB" sz="2800">
                <a:solidFill>
                  <a:srgbClr val="00B050"/>
                </a:solidFill>
                <a:cs typeface="Calibri" panose="020F0502020204030204" pitchFamily="34" charset="0"/>
              </a:rPr>
              <a:t>(1 </a:t>
            </a:r>
            <a:r>
              <a:rPr lang="en-GB" sz="2800" err="1">
                <a:solidFill>
                  <a:srgbClr val="00B050"/>
                </a:solidFill>
                <a:cs typeface="Calibri" panose="020F0502020204030204" pitchFamily="34" charset="0"/>
              </a:rPr>
              <a:t>atm</a:t>
            </a:r>
            <a:r>
              <a:rPr lang="en-GB" sz="2800">
                <a:solidFill>
                  <a:srgbClr val="00B050"/>
                </a:solidFill>
                <a:cs typeface="Calibri" panose="020F0502020204030204" pitchFamily="34" charset="0"/>
              </a:rPr>
              <a:t>) </a:t>
            </a:r>
            <a:r>
              <a:rPr lang="en-GB" sz="2800">
                <a:solidFill>
                  <a:srgbClr val="FF0000"/>
                </a:solidFill>
                <a:cs typeface="Calibri" panose="020F0502020204030204" pitchFamily="34" charset="0"/>
              </a:rPr>
              <a:t>V</a:t>
            </a:r>
            <a:r>
              <a:rPr lang="en-GB" sz="2800">
                <a:solidFill>
                  <a:srgbClr val="00B050"/>
                </a:solidFill>
                <a:cs typeface="Calibri" panose="020F0502020204030204" pitchFamily="34" charset="0"/>
              </a:rPr>
              <a:t> = </a:t>
            </a:r>
            <a:r>
              <a:rPr lang="en-GB" sz="2800">
                <a:solidFill>
                  <a:srgbClr val="7030A0"/>
                </a:solidFill>
                <a:cs typeface="Calibri" panose="020F0502020204030204" pitchFamily="34" charset="0"/>
              </a:rPr>
              <a:t>(1 mol) </a:t>
            </a:r>
            <a:r>
              <a:rPr lang="en-GB" sz="2800">
                <a:solidFill>
                  <a:srgbClr val="00B050"/>
                </a:solidFill>
                <a:cs typeface="Calibri" panose="020F0502020204030204" pitchFamily="34" charset="0"/>
              </a:rPr>
              <a:t>(</a:t>
            </a:r>
            <a:r>
              <a:rPr lang="en-GB" sz="2800">
                <a:cs typeface="Calibri" panose="020F0502020204030204" pitchFamily="34" charset="0"/>
              </a:rPr>
              <a:t>0.08206</a:t>
            </a:r>
            <a:r>
              <a:rPr lang="en-GB" sz="2800">
                <a:solidFill>
                  <a:srgbClr val="00B050"/>
                </a:solidFill>
                <a:cs typeface="Calibri" panose="020F0502020204030204" pitchFamily="34" charset="0"/>
              </a:rPr>
              <a:t> </a:t>
            </a:r>
            <a:r>
              <a:rPr lang="en-GB" sz="2800" err="1">
                <a:solidFill>
                  <a:srgbClr val="00B050"/>
                </a:solidFill>
                <a:cs typeface="Calibri" panose="020F0502020204030204" pitchFamily="34" charset="0"/>
              </a:rPr>
              <a:t>atm</a:t>
            </a:r>
            <a:r>
              <a:rPr lang="en-GB" sz="2800">
                <a:solidFill>
                  <a:srgbClr val="00B050"/>
                </a:solidFill>
                <a:cs typeface="Calibri" panose="020F0502020204030204" pitchFamily="34" charset="0"/>
              </a:rPr>
              <a:t> </a:t>
            </a:r>
            <a:r>
              <a:rPr lang="en-GB" sz="2800">
                <a:solidFill>
                  <a:srgbClr val="FF0000"/>
                </a:solidFill>
                <a:cs typeface="Calibri" panose="020F0502020204030204" pitchFamily="34" charset="0"/>
              </a:rPr>
              <a:t>L</a:t>
            </a:r>
            <a:r>
              <a:rPr lang="en-GB" sz="2800">
                <a:solidFill>
                  <a:srgbClr val="00B05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(273.15 K)</a:t>
            </a:r>
            <a:endParaRPr lang="en-GB" sz="2800" b="1">
              <a:solidFill>
                <a:srgbClr val="FF0000"/>
              </a:solidFill>
              <a:cs typeface="Calibri" panose="020F0502020204030204" pitchFamily="34" charset="0"/>
            </a:endParaRPr>
          </a:p>
        </p:txBody>
      </p:sp>
      <p:sp>
        <p:nvSpPr>
          <p:cNvPr id="20" name="TextBox 19">
            <a:extLst>
              <a:ext uri="{FF2B5EF4-FFF2-40B4-BE49-F238E27FC236}">
                <a16:creationId xmlns:a16="http://schemas.microsoft.com/office/drawing/2014/main" id="{1D57AD2E-7475-41DB-B523-711EC7ECCA97}"/>
              </a:ext>
            </a:extLst>
          </p:cNvPr>
          <p:cNvSpPr txBox="1"/>
          <p:nvPr/>
        </p:nvSpPr>
        <p:spPr>
          <a:xfrm>
            <a:off x="2976322" y="2981788"/>
            <a:ext cx="6682026" cy="523220"/>
          </a:xfrm>
          <a:prstGeom prst="rect">
            <a:avLst/>
          </a:prstGeom>
          <a:noFill/>
          <a:ln w="12700">
            <a:solidFill>
              <a:srgbClr val="C00000"/>
            </a:solidFill>
          </a:ln>
        </p:spPr>
        <p:txBody>
          <a:bodyPr wrap="square" rtlCol="0">
            <a:spAutoFit/>
          </a:bodyPr>
          <a:lstStyle/>
          <a:p>
            <a:r>
              <a:rPr lang="en-GB" sz="2800">
                <a:solidFill>
                  <a:srgbClr val="C00000"/>
                </a:solidFill>
                <a:cs typeface="Calibri" panose="020F0502020204030204" pitchFamily="34" charset="0"/>
              </a:rPr>
              <a:t>Molar Volume = 22.4 L (dm</a:t>
            </a:r>
            <a:r>
              <a:rPr lang="en-GB" sz="2800" baseline="30000">
                <a:solidFill>
                  <a:srgbClr val="C00000"/>
                </a:solidFill>
                <a:cs typeface="Calibri" panose="020F0502020204030204" pitchFamily="34" charset="0"/>
              </a:rPr>
              <a:t>3</a:t>
            </a:r>
            <a:r>
              <a:rPr lang="en-GB" sz="2800">
                <a:solidFill>
                  <a:srgbClr val="C00000"/>
                </a:solidFill>
                <a:cs typeface="Calibri" panose="020F0502020204030204" pitchFamily="34" charset="0"/>
              </a:rPr>
              <a:t>)</a:t>
            </a:r>
            <a:r>
              <a:rPr lang="en-GB" sz="2800" baseline="30000">
                <a:solidFill>
                  <a:srgbClr val="C00000"/>
                </a:solidFill>
                <a:cs typeface="Calibri" panose="020F0502020204030204" pitchFamily="34" charset="0"/>
              </a:rPr>
              <a:t> </a:t>
            </a:r>
          </a:p>
        </p:txBody>
      </p:sp>
      <p:sp>
        <p:nvSpPr>
          <p:cNvPr id="21" name="TextBox 20">
            <a:extLst>
              <a:ext uri="{FF2B5EF4-FFF2-40B4-BE49-F238E27FC236}">
                <a16:creationId xmlns:a16="http://schemas.microsoft.com/office/drawing/2014/main" id="{5DFF4E63-5933-4568-B92E-94C56801E611}"/>
              </a:ext>
            </a:extLst>
          </p:cNvPr>
          <p:cNvSpPr txBox="1"/>
          <p:nvPr/>
        </p:nvSpPr>
        <p:spPr>
          <a:xfrm>
            <a:off x="2027801" y="3892539"/>
            <a:ext cx="10388599" cy="1692771"/>
          </a:xfrm>
          <a:prstGeom prst="rect">
            <a:avLst/>
          </a:prstGeom>
          <a:noFill/>
        </p:spPr>
        <p:txBody>
          <a:bodyPr wrap="square">
            <a:spAutoFit/>
          </a:bodyPr>
          <a:lstStyle/>
          <a:p>
            <a:pPr>
              <a:spcAft>
                <a:spcPts val="1200"/>
              </a:spcAft>
            </a:pPr>
            <a:r>
              <a:rPr lang="en-GB" sz="2800" b="1">
                <a:cs typeface="Calibri" panose="020F0502020204030204" pitchFamily="34" charset="0"/>
              </a:rPr>
              <a:t>S</a:t>
            </a:r>
            <a:r>
              <a:rPr lang="en-GB" sz="2800">
                <a:cs typeface="Calibri" panose="020F0502020204030204" pitchFamily="34" charset="0"/>
              </a:rPr>
              <a:t>tandard </a:t>
            </a:r>
            <a:r>
              <a:rPr lang="en-GB" sz="2800" b="1">
                <a:cs typeface="Calibri" panose="020F0502020204030204" pitchFamily="34" charset="0"/>
              </a:rPr>
              <a:t>A</a:t>
            </a:r>
            <a:r>
              <a:rPr lang="en-GB" sz="2800">
                <a:cs typeface="Calibri" panose="020F0502020204030204" pitchFamily="34" charset="0"/>
              </a:rPr>
              <a:t>mbient </a:t>
            </a:r>
            <a:r>
              <a:rPr lang="en-GB" sz="2800" b="1">
                <a:cs typeface="Calibri" panose="020F0502020204030204" pitchFamily="34" charset="0"/>
              </a:rPr>
              <a:t>T</a:t>
            </a:r>
            <a:r>
              <a:rPr lang="en-GB" sz="2800">
                <a:cs typeface="Calibri" panose="020F0502020204030204" pitchFamily="34" charset="0"/>
              </a:rPr>
              <a:t>emperature and </a:t>
            </a:r>
            <a:r>
              <a:rPr lang="en-GB" sz="2800" b="1">
                <a:cs typeface="Calibri" panose="020F0502020204030204" pitchFamily="34" charset="0"/>
              </a:rPr>
              <a:t>P</a:t>
            </a:r>
            <a:r>
              <a:rPr lang="en-GB" sz="2800">
                <a:cs typeface="Calibri" panose="020F0502020204030204" pitchFamily="34" charset="0"/>
              </a:rPr>
              <a:t>ressure       </a:t>
            </a:r>
          </a:p>
          <a:p>
            <a:pPr>
              <a:spcAft>
                <a:spcPts val="1200"/>
              </a:spcAft>
            </a:pPr>
            <a:r>
              <a:rPr lang="en-GB" sz="2800" b="1">
                <a:cs typeface="Calibri" panose="020F0502020204030204" pitchFamily="34" charset="0"/>
              </a:rPr>
              <a:t>SATP   </a:t>
            </a:r>
            <a:r>
              <a:rPr lang="en-GB" sz="2800" b="1">
                <a:solidFill>
                  <a:srgbClr val="0000FF"/>
                </a:solidFill>
                <a:cs typeface="Calibri" panose="020F0502020204030204" pitchFamily="34" charset="0"/>
              </a:rPr>
              <a:t>25 °C (298.15 K)</a:t>
            </a:r>
            <a:r>
              <a:rPr lang="en-GB" sz="2800" b="1">
                <a:solidFill>
                  <a:srgbClr val="00B050"/>
                </a:solidFill>
                <a:cs typeface="Calibri" panose="020F0502020204030204" pitchFamily="34" charset="0"/>
              </a:rPr>
              <a:t> 1 bar</a:t>
            </a:r>
          </a:p>
          <a:p>
            <a:pPr>
              <a:spcAft>
                <a:spcPts val="1200"/>
              </a:spcAft>
            </a:pPr>
            <a:r>
              <a:rPr lang="en-GB" sz="2800">
                <a:solidFill>
                  <a:srgbClr val="00B050"/>
                </a:solidFill>
                <a:cs typeface="Calibri" panose="020F0502020204030204" pitchFamily="34" charset="0"/>
              </a:rPr>
              <a:t>(1 bar) </a:t>
            </a:r>
            <a:r>
              <a:rPr lang="en-GB" sz="2800">
                <a:solidFill>
                  <a:srgbClr val="FF0000"/>
                </a:solidFill>
                <a:cs typeface="Calibri" panose="020F0502020204030204" pitchFamily="34" charset="0"/>
              </a:rPr>
              <a:t>V</a:t>
            </a:r>
            <a:r>
              <a:rPr lang="en-GB" sz="2800">
                <a:solidFill>
                  <a:srgbClr val="00B050"/>
                </a:solidFill>
                <a:cs typeface="Calibri" panose="020F0502020204030204" pitchFamily="34" charset="0"/>
              </a:rPr>
              <a:t> = </a:t>
            </a:r>
            <a:r>
              <a:rPr lang="en-GB" sz="2800">
                <a:solidFill>
                  <a:srgbClr val="7030A0"/>
                </a:solidFill>
                <a:cs typeface="Calibri" panose="020F0502020204030204" pitchFamily="34" charset="0"/>
              </a:rPr>
              <a:t>(1 mol) </a:t>
            </a:r>
            <a:r>
              <a:rPr lang="en-GB" sz="2800">
                <a:solidFill>
                  <a:srgbClr val="00B050"/>
                </a:solidFill>
                <a:cs typeface="Calibri" panose="020F0502020204030204" pitchFamily="34" charset="0"/>
              </a:rPr>
              <a:t>(</a:t>
            </a:r>
            <a:r>
              <a:rPr lang="en-GB" sz="2800">
                <a:cs typeface="Calibri" panose="020F0502020204030204" pitchFamily="34" charset="0"/>
              </a:rPr>
              <a:t>0.08314</a:t>
            </a:r>
            <a:r>
              <a:rPr lang="en-GB" sz="2800">
                <a:solidFill>
                  <a:srgbClr val="00B050"/>
                </a:solidFill>
                <a:cs typeface="Calibri" panose="020F0502020204030204" pitchFamily="34" charset="0"/>
              </a:rPr>
              <a:t> bar </a:t>
            </a:r>
            <a:r>
              <a:rPr lang="en-GB" sz="2800">
                <a:solidFill>
                  <a:srgbClr val="FF0000"/>
                </a:solidFill>
                <a:cs typeface="Calibri" panose="020F0502020204030204" pitchFamily="34" charset="0"/>
              </a:rPr>
              <a:t>dm</a:t>
            </a:r>
            <a:r>
              <a:rPr lang="en-GB" sz="2800" baseline="30000">
                <a:solidFill>
                  <a:srgbClr val="FF0000"/>
                </a:solidFill>
                <a:cs typeface="Calibri" panose="020F0502020204030204" pitchFamily="34" charset="0"/>
              </a:rPr>
              <a:t>3</a:t>
            </a:r>
            <a:r>
              <a:rPr lang="en-GB" sz="2800">
                <a:solidFill>
                  <a:srgbClr val="00B05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(298.15 K)</a:t>
            </a:r>
            <a:endParaRPr lang="en-GB" sz="2800">
              <a:solidFill>
                <a:srgbClr val="00B050"/>
              </a:solidFill>
              <a:cs typeface="Calibri" panose="020F0502020204030204" pitchFamily="34" charset="0"/>
            </a:endParaRPr>
          </a:p>
        </p:txBody>
      </p:sp>
      <p:sp>
        <p:nvSpPr>
          <p:cNvPr id="23" name="TextBox 22">
            <a:extLst>
              <a:ext uri="{FF2B5EF4-FFF2-40B4-BE49-F238E27FC236}">
                <a16:creationId xmlns:a16="http://schemas.microsoft.com/office/drawing/2014/main" id="{C21FE695-828E-4B20-A781-E034FEF3F12E}"/>
              </a:ext>
            </a:extLst>
          </p:cNvPr>
          <p:cNvSpPr txBox="1"/>
          <p:nvPr/>
        </p:nvSpPr>
        <p:spPr>
          <a:xfrm>
            <a:off x="2976323" y="5577307"/>
            <a:ext cx="6831386" cy="523220"/>
          </a:xfrm>
          <a:prstGeom prst="rect">
            <a:avLst/>
          </a:prstGeom>
          <a:noFill/>
          <a:ln w="12700">
            <a:solidFill>
              <a:srgbClr val="C00000"/>
            </a:solidFill>
          </a:ln>
        </p:spPr>
        <p:txBody>
          <a:bodyPr wrap="square" rtlCol="0">
            <a:spAutoFit/>
          </a:bodyPr>
          <a:lstStyle/>
          <a:p>
            <a:r>
              <a:rPr lang="en-GB" sz="2800">
                <a:solidFill>
                  <a:srgbClr val="C00000"/>
                </a:solidFill>
                <a:cs typeface="Calibri" panose="020F0502020204030204" pitchFamily="34" charset="0"/>
              </a:rPr>
              <a:t>Molar Volume = 24.8 L (dm</a:t>
            </a:r>
            <a:r>
              <a:rPr lang="en-GB" sz="2800" baseline="30000">
                <a:solidFill>
                  <a:srgbClr val="C00000"/>
                </a:solidFill>
                <a:cs typeface="Calibri" panose="020F0502020204030204" pitchFamily="34" charset="0"/>
              </a:rPr>
              <a:t>3</a:t>
            </a:r>
            <a:r>
              <a:rPr lang="en-GB" sz="2800">
                <a:solidFill>
                  <a:srgbClr val="C00000"/>
                </a:solidFill>
                <a:cs typeface="Calibri" panose="020F0502020204030204" pitchFamily="34" charset="0"/>
              </a:rPr>
              <a:t>)</a:t>
            </a:r>
            <a:r>
              <a:rPr lang="en-GB" sz="2800" baseline="30000">
                <a:solidFill>
                  <a:srgbClr val="C00000"/>
                </a:solidFill>
                <a:cs typeface="Calibri" panose="020F0502020204030204" pitchFamily="34" charset="0"/>
              </a:rPr>
              <a:t> </a:t>
            </a:r>
            <a:r>
              <a:rPr lang="en-GB" sz="2800">
                <a:solidFill>
                  <a:srgbClr val="C00000"/>
                </a:solidFill>
                <a:cs typeface="Calibri" panose="020F0502020204030204" pitchFamily="34" charset="0"/>
              </a:rPr>
              <a:t> </a:t>
            </a:r>
          </a:p>
        </p:txBody>
      </p:sp>
    </p:spTree>
    <p:extLst>
      <p:ext uri="{BB962C8B-B14F-4D97-AF65-F5344CB8AC3E}">
        <p14:creationId xmlns:p14="http://schemas.microsoft.com/office/powerpoint/2010/main" val="408415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animBg="1"/>
      <p:bldP spid="21" grpId="0"/>
      <p:bldP spid="2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 </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1523998" y="2275653"/>
            <a:ext cx="9029886"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2</a:t>
            </a:r>
            <a:r>
              <a:rPr lang="en-GB" sz="2200">
                <a:latin typeface="Calibri" panose="020F0502020204030204" pitchFamily="34" charset="0"/>
                <a:cs typeface="Calibri" panose="020F0502020204030204" pitchFamily="34" charset="0"/>
              </a:rPr>
              <a:t>: Consider the reaction, 2 C</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(g)  +  7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a:t>
            </a:r>
            <a:r>
              <a:rPr lang="en-GB" sz="2200">
                <a:latin typeface="Calibri" panose="020F0502020204030204" pitchFamily="34" charset="0"/>
                <a:cs typeface="Calibri" panose="020F0502020204030204" pitchFamily="34" charset="0"/>
                <a:sym typeface="Wingdings" panose="05000000000000000000" pitchFamily="2" charset="2"/>
              </a:rPr>
              <a:t> 4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6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H</a:t>
            </a:r>
            <a:r>
              <a:rPr lang="en-GB" sz="2200" baseline="-25000">
                <a:latin typeface="Calibri" panose="020F0502020204030204" pitchFamily="34" charset="0"/>
                <a:cs typeface="Calibri" panose="020F0502020204030204" pitchFamily="34" charset="0"/>
                <a:sym typeface="Wingdings" panose="05000000000000000000" pitchFamily="2" charset="2"/>
              </a:rPr>
              <a:t>6</a:t>
            </a:r>
            <a:r>
              <a:rPr lang="en-GB" sz="220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6456040" y="102245"/>
            <a:ext cx="1282080" cy="338554"/>
          </a:xfrm>
          <a:prstGeom prst="rect">
            <a:avLst/>
          </a:prstGeom>
          <a:noFill/>
        </p:spPr>
        <p:txBody>
          <a:bodyPr wrap="square">
            <a:spAutoFit/>
          </a:bodyPr>
          <a:lstStyle/>
          <a:p>
            <a:r>
              <a:rPr lang="en-GB" sz="1600">
                <a:solidFill>
                  <a:srgbClr val="00B050"/>
                </a:solidFill>
                <a:latin typeface="Calibri" panose="020F0502020204030204" pitchFamily="34" charset="0"/>
                <a:cs typeface="Calibri" panose="020F0502020204030204" pitchFamily="34" charset="0"/>
              </a:rPr>
              <a:t>P</a:t>
            </a:r>
            <a:r>
              <a:rPr lang="en-GB" sz="1600">
                <a:solidFill>
                  <a:srgbClr val="FF0000"/>
                </a:solidFill>
                <a:latin typeface="Calibri" panose="020F0502020204030204" pitchFamily="34" charset="0"/>
                <a:cs typeface="Calibri" panose="020F0502020204030204" pitchFamily="34" charset="0"/>
              </a:rPr>
              <a:t>V</a:t>
            </a:r>
            <a:r>
              <a:rPr lang="en-GB" sz="1600">
                <a:latin typeface="Calibri" panose="020F0502020204030204" pitchFamily="34" charset="0"/>
                <a:cs typeface="Calibri" panose="020F0502020204030204" pitchFamily="34" charset="0"/>
              </a:rPr>
              <a:t> = </a:t>
            </a:r>
            <a:r>
              <a:rPr lang="en-GB" sz="1600" err="1">
                <a:solidFill>
                  <a:srgbClr val="7030A0"/>
                </a:solidFill>
                <a:latin typeface="Calibri" panose="020F0502020204030204" pitchFamily="34" charset="0"/>
                <a:cs typeface="Calibri" panose="020F0502020204030204" pitchFamily="34" charset="0"/>
              </a:rPr>
              <a:t>n</a:t>
            </a:r>
            <a:r>
              <a:rPr lang="en-GB" sz="1600" err="1">
                <a:latin typeface="Calibri" panose="020F0502020204030204" pitchFamily="34" charset="0"/>
                <a:cs typeface="Calibri" panose="020F0502020204030204" pitchFamily="34" charset="0"/>
              </a:rPr>
              <a:t>R</a:t>
            </a:r>
            <a:r>
              <a:rPr lang="en-GB" sz="1600" err="1">
                <a:solidFill>
                  <a:srgbClr val="0000FF"/>
                </a:solidFill>
                <a:latin typeface="Calibri" panose="020F0502020204030204" pitchFamily="34" charset="0"/>
                <a:cs typeface="Calibri" panose="020F0502020204030204" pitchFamily="34" charset="0"/>
              </a:rPr>
              <a:t>T</a:t>
            </a:r>
            <a:endParaRPr lang="en-GB" sz="1600">
              <a:solidFill>
                <a:srgbClr val="0000FF"/>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279E329-6422-4082-98A6-BBBD5C806380}"/>
              </a:ext>
            </a:extLst>
          </p:cNvPr>
          <p:cNvSpPr txBox="1"/>
          <p:nvPr/>
        </p:nvSpPr>
        <p:spPr>
          <a:xfrm>
            <a:off x="1524001" y="409039"/>
            <a:ext cx="8338949" cy="430887"/>
          </a:xfrm>
          <a:prstGeom prst="rect">
            <a:avLst/>
          </a:prstGeom>
          <a:noFill/>
        </p:spPr>
        <p:txBody>
          <a:bodyPr wrap="none" rtlCol="0">
            <a:spAutoFit/>
          </a:bodyPr>
          <a:lstStyle/>
          <a:p>
            <a:r>
              <a:rPr lang="en-GB" sz="2200" b="1">
                <a:latin typeface="Calibri" panose="020F0502020204030204" pitchFamily="34" charset="0"/>
                <a:cs typeface="Calibri" panose="020F0502020204030204" pitchFamily="34" charset="0"/>
              </a:rPr>
              <a:t>EXAMPLE 1</a:t>
            </a:r>
            <a:r>
              <a:rPr lang="en-GB" sz="2200">
                <a:latin typeface="Calibri" panose="020F0502020204030204" pitchFamily="34" charset="0"/>
                <a:cs typeface="Calibri" panose="020F0502020204030204" pitchFamily="34" charset="0"/>
              </a:rPr>
              <a:t>: Calculate the volume occupied by 10.0 g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1515455" y="4886580"/>
            <a:ext cx="8640960"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3</a:t>
            </a:r>
            <a:r>
              <a:rPr lang="en-GB" sz="2200">
                <a:latin typeface="Calibri" panose="020F0502020204030204" pitchFamily="34" charset="0"/>
                <a:cs typeface="Calibri" panose="020F0502020204030204" pitchFamily="34" charset="0"/>
              </a:rPr>
              <a:t>: What mass of CO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will exert the same pressure as 12 g of hydrogen </a:t>
            </a:r>
            <a:r>
              <a:rPr lang="en-GB" sz="2200" err="1">
                <a:latin typeface="Calibri" panose="020F0502020204030204" pitchFamily="34" charset="0"/>
                <a:cs typeface="Calibri" panose="020F0502020204030204" pitchFamily="34" charset="0"/>
              </a:rPr>
              <a:t>sulfide</a:t>
            </a:r>
            <a:r>
              <a:rPr lang="en-GB" sz="2200">
                <a:latin typeface="Calibri" panose="020F0502020204030204" pitchFamily="34" charset="0"/>
                <a:cs typeface="Calibri" panose="020F0502020204030204" pitchFamily="34" charset="0"/>
              </a:rPr>
              <a:t>,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S, in the same container under the same conditions. </a:t>
            </a:r>
          </a:p>
        </p:txBody>
      </p:sp>
    </p:spTree>
    <p:extLst>
      <p:ext uri="{BB962C8B-B14F-4D97-AF65-F5344CB8AC3E}">
        <p14:creationId xmlns:p14="http://schemas.microsoft.com/office/powerpoint/2010/main" val="551386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 </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1523998" y="2275653"/>
            <a:ext cx="9029886"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2</a:t>
            </a:r>
            <a:r>
              <a:rPr lang="en-GB" sz="2200">
                <a:latin typeface="Calibri" panose="020F0502020204030204" pitchFamily="34" charset="0"/>
                <a:cs typeface="Calibri" panose="020F0502020204030204" pitchFamily="34" charset="0"/>
              </a:rPr>
              <a:t>: Consider the reaction, 2 C</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(g)  +  7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a:t>
            </a:r>
            <a:r>
              <a:rPr lang="en-GB" sz="2200">
                <a:latin typeface="Calibri" panose="020F0502020204030204" pitchFamily="34" charset="0"/>
                <a:cs typeface="Calibri" panose="020F0502020204030204" pitchFamily="34" charset="0"/>
                <a:sym typeface="Wingdings" panose="05000000000000000000" pitchFamily="2" charset="2"/>
              </a:rPr>
              <a:t> 4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6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H</a:t>
            </a:r>
            <a:r>
              <a:rPr lang="en-GB" sz="2200" baseline="-25000">
                <a:latin typeface="Calibri" panose="020F0502020204030204" pitchFamily="34" charset="0"/>
                <a:cs typeface="Calibri" panose="020F0502020204030204" pitchFamily="34" charset="0"/>
                <a:sym typeface="Wingdings" panose="05000000000000000000" pitchFamily="2" charset="2"/>
              </a:rPr>
              <a:t>6</a:t>
            </a:r>
            <a:r>
              <a:rPr lang="en-GB" sz="220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6456040" y="102245"/>
            <a:ext cx="1282080" cy="338554"/>
          </a:xfrm>
          <a:prstGeom prst="rect">
            <a:avLst/>
          </a:prstGeom>
          <a:noFill/>
        </p:spPr>
        <p:txBody>
          <a:bodyPr wrap="square">
            <a:spAutoFit/>
          </a:bodyPr>
          <a:lstStyle/>
          <a:p>
            <a:r>
              <a:rPr lang="en-GB" sz="1600">
                <a:solidFill>
                  <a:srgbClr val="00B050"/>
                </a:solidFill>
                <a:latin typeface="Calibri" panose="020F0502020204030204" pitchFamily="34" charset="0"/>
                <a:cs typeface="Calibri" panose="020F0502020204030204" pitchFamily="34" charset="0"/>
              </a:rPr>
              <a:t>P</a:t>
            </a:r>
            <a:r>
              <a:rPr lang="en-GB" sz="1600">
                <a:solidFill>
                  <a:srgbClr val="FF0000"/>
                </a:solidFill>
                <a:latin typeface="Calibri" panose="020F0502020204030204" pitchFamily="34" charset="0"/>
                <a:cs typeface="Calibri" panose="020F0502020204030204" pitchFamily="34" charset="0"/>
              </a:rPr>
              <a:t>V</a:t>
            </a:r>
            <a:r>
              <a:rPr lang="en-GB" sz="1600">
                <a:latin typeface="Calibri" panose="020F0502020204030204" pitchFamily="34" charset="0"/>
                <a:cs typeface="Calibri" panose="020F0502020204030204" pitchFamily="34" charset="0"/>
              </a:rPr>
              <a:t> = </a:t>
            </a:r>
            <a:r>
              <a:rPr lang="en-GB" sz="1600" err="1">
                <a:solidFill>
                  <a:srgbClr val="7030A0"/>
                </a:solidFill>
                <a:latin typeface="Calibri" panose="020F0502020204030204" pitchFamily="34" charset="0"/>
                <a:cs typeface="Calibri" panose="020F0502020204030204" pitchFamily="34" charset="0"/>
              </a:rPr>
              <a:t>n</a:t>
            </a:r>
            <a:r>
              <a:rPr lang="en-GB" sz="1600" err="1">
                <a:latin typeface="Calibri" panose="020F0502020204030204" pitchFamily="34" charset="0"/>
                <a:cs typeface="Calibri" panose="020F0502020204030204" pitchFamily="34" charset="0"/>
              </a:rPr>
              <a:t>R</a:t>
            </a:r>
            <a:r>
              <a:rPr lang="en-GB" sz="1600" err="1">
                <a:solidFill>
                  <a:srgbClr val="0000FF"/>
                </a:solidFill>
                <a:latin typeface="Calibri" panose="020F0502020204030204" pitchFamily="34" charset="0"/>
                <a:cs typeface="Calibri" panose="020F0502020204030204" pitchFamily="34" charset="0"/>
              </a:rPr>
              <a:t>T</a:t>
            </a:r>
            <a:endParaRPr lang="en-GB" sz="160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C9483A5A-963B-4259-AAAF-3BF32EEFC9F4}"/>
              </a:ext>
            </a:extLst>
          </p:cNvPr>
          <p:cNvSpPr txBox="1"/>
          <p:nvPr/>
        </p:nvSpPr>
        <p:spPr>
          <a:xfrm>
            <a:off x="1480541" y="3429001"/>
            <a:ext cx="10736137" cy="1477328"/>
          </a:xfrm>
          <a:prstGeom prst="rect">
            <a:avLst/>
          </a:prstGeom>
          <a:noFill/>
        </p:spPr>
        <p:txBody>
          <a:bodyPr wrap="square" rtlCol="0">
            <a:spAutoFit/>
          </a:bodyPr>
          <a:lstStyle/>
          <a:p>
            <a:r>
              <a:rPr lang="en-GB" u="sng">
                <a:solidFill>
                  <a:srgbClr val="FF0000"/>
                </a:solidFill>
                <a:latin typeface="Calibri" panose="020F0502020204030204" pitchFamily="34" charset="0"/>
                <a:cs typeface="Calibri" panose="020F0502020204030204" pitchFamily="34" charset="0"/>
              </a:rPr>
              <a:t>STEP 1: Calculate moles of C</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H</a:t>
            </a:r>
            <a:r>
              <a:rPr lang="en-GB" u="sng"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P in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740 torr x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760 torr) = 0.973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T in K: 25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 298 K </a:t>
            </a:r>
          </a:p>
          <a:p>
            <a:r>
              <a:rPr lang="en-GB">
                <a:solidFill>
                  <a:srgbClr val="FF0000"/>
                </a:solidFill>
                <a:latin typeface="Calibri" panose="020F0502020204030204" pitchFamily="34" charset="0"/>
                <a:cs typeface="Calibri" panose="020F0502020204030204" pitchFamily="34" charset="0"/>
              </a:rPr>
              <a:t>n = PV/RT = (0.973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x 20.0 L)/(0.0821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298 K) = 0.795 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p>
          <a:p>
            <a:r>
              <a:rPr lang="en-GB" u="sng">
                <a:solidFill>
                  <a:srgbClr val="FF0000"/>
                </a:solidFill>
                <a:latin typeface="Calibri" panose="020F0502020204030204" pitchFamily="34" charset="0"/>
                <a:cs typeface="Calibri" panose="020F0502020204030204" pitchFamily="34" charset="0"/>
              </a:rPr>
              <a:t>STEP 2: Find the corresponding moles of oxygen</a:t>
            </a:r>
            <a:r>
              <a:rPr lang="en-GB">
                <a:solidFill>
                  <a:srgbClr val="FF0000"/>
                </a:solidFill>
                <a:latin typeface="Calibri" panose="020F0502020204030204" pitchFamily="34" charset="0"/>
                <a:cs typeface="Calibri" panose="020F0502020204030204" pitchFamily="34" charset="0"/>
              </a:rPr>
              <a:t>: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 (coefficient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coefficient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0.795 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x (7/2) = 2.78 mol O</a:t>
            </a:r>
            <a:r>
              <a:rPr lang="en-GB" baseline="-25000">
                <a:solidFill>
                  <a:srgbClr val="FF0000"/>
                </a:solidFill>
                <a:latin typeface="Calibri" panose="020F0502020204030204" pitchFamily="34" charset="0"/>
                <a:cs typeface="Calibri" panose="020F0502020204030204" pitchFamily="34" charset="0"/>
              </a:rPr>
              <a:t>2</a:t>
            </a:r>
          </a:p>
          <a:p>
            <a:r>
              <a:rPr lang="en-GB" u="sng">
                <a:solidFill>
                  <a:srgbClr val="FF0000"/>
                </a:solidFill>
                <a:latin typeface="Calibri" panose="020F0502020204030204" pitchFamily="34" charset="0"/>
                <a:cs typeface="Calibri" panose="020F0502020204030204" pitchFamily="34" charset="0"/>
              </a:rPr>
              <a:t>STEP 3: Find the mass of O</a:t>
            </a:r>
            <a:r>
              <a:rPr lang="en-GB" u="sng"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MM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2.78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32.0 g/mol = 89.0 g O</a:t>
            </a:r>
            <a:r>
              <a:rPr lang="en-GB" baseline="-25000">
                <a:solidFill>
                  <a:srgbClr val="FF0000"/>
                </a:solidFill>
                <a:latin typeface="Calibri" panose="020F0502020204030204" pitchFamily="34" charset="0"/>
                <a:cs typeface="Calibri" panose="020F0502020204030204" pitchFamily="34" charset="0"/>
              </a:rPr>
              <a:t>2</a:t>
            </a:r>
          </a:p>
        </p:txBody>
      </p:sp>
      <p:sp>
        <p:nvSpPr>
          <p:cNvPr id="4" name="TextBox 3">
            <a:extLst>
              <a:ext uri="{FF2B5EF4-FFF2-40B4-BE49-F238E27FC236}">
                <a16:creationId xmlns:a16="http://schemas.microsoft.com/office/drawing/2014/main" id="{C279E329-6422-4082-98A6-BBBD5C806380}"/>
              </a:ext>
            </a:extLst>
          </p:cNvPr>
          <p:cNvSpPr txBox="1"/>
          <p:nvPr/>
        </p:nvSpPr>
        <p:spPr>
          <a:xfrm>
            <a:off x="1524001" y="409039"/>
            <a:ext cx="8338949" cy="430887"/>
          </a:xfrm>
          <a:prstGeom prst="rect">
            <a:avLst/>
          </a:prstGeom>
          <a:noFill/>
        </p:spPr>
        <p:txBody>
          <a:bodyPr wrap="none" rtlCol="0">
            <a:spAutoFit/>
          </a:bodyPr>
          <a:lstStyle/>
          <a:p>
            <a:r>
              <a:rPr lang="en-GB" sz="2200" b="1">
                <a:latin typeface="Calibri" panose="020F0502020204030204" pitchFamily="34" charset="0"/>
                <a:cs typeface="Calibri" panose="020F0502020204030204" pitchFamily="34" charset="0"/>
              </a:rPr>
              <a:t>EXAMPLE 1</a:t>
            </a:r>
            <a:r>
              <a:rPr lang="en-GB" sz="2200">
                <a:latin typeface="Calibri" panose="020F0502020204030204" pitchFamily="34" charset="0"/>
                <a:cs typeface="Calibri" panose="020F0502020204030204" pitchFamily="34" charset="0"/>
              </a:rPr>
              <a:t>: Calculate the volume occupied by 10.0 g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1515455" y="4886580"/>
            <a:ext cx="8640960"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3</a:t>
            </a:r>
            <a:r>
              <a:rPr lang="en-GB" sz="2200">
                <a:latin typeface="Calibri" panose="020F0502020204030204" pitchFamily="34" charset="0"/>
                <a:cs typeface="Calibri" panose="020F0502020204030204" pitchFamily="34" charset="0"/>
              </a:rPr>
              <a:t>: What mass of CO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will exert the same pressure as 12 g of hydrogen </a:t>
            </a:r>
            <a:r>
              <a:rPr lang="en-GB" sz="2200" err="1">
                <a:latin typeface="Calibri" panose="020F0502020204030204" pitchFamily="34" charset="0"/>
                <a:cs typeface="Calibri" panose="020F0502020204030204" pitchFamily="34" charset="0"/>
              </a:rPr>
              <a:t>sulfide</a:t>
            </a:r>
            <a:r>
              <a:rPr lang="en-GB" sz="2200">
                <a:latin typeface="Calibri" panose="020F0502020204030204" pitchFamily="34" charset="0"/>
                <a:cs typeface="Calibri" panose="020F0502020204030204" pitchFamily="34" charset="0"/>
              </a:rPr>
              <a:t>,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S, in the same container under the same conditions. </a:t>
            </a:r>
          </a:p>
        </p:txBody>
      </p:sp>
      <p:sp>
        <p:nvSpPr>
          <p:cNvPr id="6" name="TextBox 5">
            <a:extLst>
              <a:ext uri="{FF2B5EF4-FFF2-40B4-BE49-F238E27FC236}">
                <a16:creationId xmlns:a16="http://schemas.microsoft.com/office/drawing/2014/main" id="{85BAD1DF-1A6E-48AF-95CC-21974B5B3EEA}"/>
              </a:ext>
            </a:extLst>
          </p:cNvPr>
          <p:cNvSpPr txBox="1"/>
          <p:nvPr/>
        </p:nvSpPr>
        <p:spPr>
          <a:xfrm>
            <a:off x="1523998" y="746859"/>
            <a:ext cx="10692681" cy="1477328"/>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STP: T = 0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K, P =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R =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moles of NH3 = ?</a:t>
            </a:r>
          </a:p>
          <a:p>
            <a:r>
              <a:rPr lang="en-GB">
                <a:solidFill>
                  <a:srgbClr val="FF0000"/>
                </a:solidFill>
                <a:latin typeface="Calibri" panose="020F0502020204030204" pitchFamily="34" charset="0"/>
                <a:cs typeface="Calibri" panose="020F0502020204030204" pitchFamily="34" charset="0"/>
              </a:rPr>
              <a:t>V = (</a:t>
            </a:r>
            <a:r>
              <a:rPr lang="en-GB" err="1">
                <a:solidFill>
                  <a:srgbClr val="FF0000"/>
                </a:solidFill>
                <a:latin typeface="Calibri" panose="020F0502020204030204" pitchFamily="34" charset="0"/>
                <a:cs typeface="Calibri" panose="020F0502020204030204" pitchFamily="34" charset="0"/>
              </a:rPr>
              <a:t>nRT</a:t>
            </a:r>
            <a:r>
              <a:rPr lang="en-GB">
                <a:solidFill>
                  <a:srgbClr val="FF0000"/>
                </a:solidFill>
                <a:latin typeface="Calibri" panose="020F0502020204030204" pitchFamily="34" charset="0"/>
                <a:cs typeface="Calibri" panose="020F0502020204030204" pitchFamily="34" charset="0"/>
              </a:rPr>
              <a:t>) / P</a:t>
            </a:r>
          </a:p>
          <a:p>
            <a:r>
              <a:rPr lang="en-GB">
                <a:solidFill>
                  <a:srgbClr val="FF0000"/>
                </a:solidFill>
                <a:latin typeface="Calibri" panose="020F0502020204030204" pitchFamily="34" charset="0"/>
                <a:cs typeface="Calibri" panose="020F0502020204030204" pitchFamily="34" charset="0"/>
              </a:rPr>
              <a:t>To find the moles of NH3, the mass of NH3 must be divided by molar mass of NH3 (MM = 17.0 g/mol)</a:t>
            </a:r>
          </a:p>
          <a:p>
            <a:r>
              <a:rPr lang="en-GB">
                <a:solidFill>
                  <a:srgbClr val="FF0000"/>
                </a:solidFill>
                <a:latin typeface="Calibri" panose="020F0502020204030204" pitchFamily="34" charset="0"/>
                <a:cs typeface="Calibri" panose="020F0502020204030204" pitchFamily="34" charset="0"/>
              </a:rPr>
              <a:t>mol (n) NH3 = 10.0 g / 17.0 g/mol = 0.588 mol NH3</a:t>
            </a:r>
          </a:p>
          <a:p>
            <a:r>
              <a:rPr lang="en-GB">
                <a:solidFill>
                  <a:srgbClr val="FF0000"/>
                </a:solidFill>
                <a:latin typeface="Calibri" panose="020F0502020204030204" pitchFamily="34" charset="0"/>
                <a:cs typeface="Calibri" panose="020F0502020204030204" pitchFamily="34" charset="0"/>
              </a:rPr>
              <a:t>V = (0.588 mol x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273 K) /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13.2 L</a:t>
            </a:r>
          </a:p>
        </p:txBody>
      </p:sp>
      <p:sp>
        <p:nvSpPr>
          <p:cNvPr id="12" name="TextBox 11">
            <a:extLst>
              <a:ext uri="{FF2B5EF4-FFF2-40B4-BE49-F238E27FC236}">
                <a16:creationId xmlns:a16="http://schemas.microsoft.com/office/drawing/2014/main" id="{62A909B7-1107-4D60-9703-1EE3A6C95A0F}"/>
              </a:ext>
            </a:extLst>
          </p:cNvPr>
          <p:cNvSpPr txBox="1"/>
          <p:nvPr/>
        </p:nvSpPr>
        <p:spPr>
          <a:xfrm>
            <a:off x="1526918" y="5656021"/>
            <a:ext cx="10617754" cy="923330"/>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V and T do not change, P(CO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P(H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when mol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a:t>
            </a:r>
          </a:p>
          <a:p>
            <a:r>
              <a:rPr lang="en-GB" u="sng">
                <a:solidFill>
                  <a:srgbClr val="FF0000"/>
                </a:solidFill>
                <a:latin typeface="Calibri" panose="020F0502020204030204" pitchFamily="34" charset="0"/>
                <a:cs typeface="Calibri" panose="020F0502020204030204" pitchFamily="34" charset="0"/>
              </a:rPr>
              <a:t>STEP 1: Find moles of H</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S: </a:t>
            </a:r>
            <a:r>
              <a:rPr lang="en-GB">
                <a:solidFill>
                  <a:srgbClr val="FF0000"/>
                </a:solidFill>
                <a:latin typeface="Calibri" panose="020F0502020204030204" pitchFamily="34" charset="0"/>
                <a:cs typeface="Calibri" panose="020F0502020204030204" pitchFamily="34" charset="0"/>
              </a:rPr>
              <a:t>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mass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MM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12 g / 34.0 g/mol = 0.352 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mol CO</a:t>
            </a:r>
            <a:r>
              <a:rPr lang="en-GB" baseline="-25000">
                <a:solidFill>
                  <a:srgbClr val="FF0000"/>
                </a:solidFill>
                <a:latin typeface="Calibri" panose="020F0502020204030204" pitchFamily="34" charset="0"/>
                <a:cs typeface="Calibri" panose="020F0502020204030204" pitchFamily="34" charset="0"/>
              </a:rPr>
              <a:t>2</a:t>
            </a:r>
          </a:p>
          <a:p>
            <a:r>
              <a:rPr lang="en-GB" u="sng">
                <a:solidFill>
                  <a:srgbClr val="FF0000"/>
                </a:solidFill>
                <a:latin typeface="Calibri" panose="020F0502020204030204" pitchFamily="34" charset="0"/>
                <a:cs typeface="Calibri" panose="020F0502020204030204" pitchFamily="34" charset="0"/>
              </a:rPr>
              <a:t>STEP 2: Convert mol CO</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 into mass</a:t>
            </a:r>
            <a:r>
              <a:rPr lang="en-GB">
                <a:solidFill>
                  <a:srgbClr val="FF0000"/>
                </a:solidFill>
                <a:latin typeface="Calibri" panose="020F0502020204030204" pitchFamily="34" charset="0"/>
                <a:cs typeface="Calibri" panose="020F0502020204030204" pitchFamily="34" charset="0"/>
              </a:rPr>
              <a:t>:  m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MM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0.352 mol CO</a:t>
            </a:r>
            <a:r>
              <a:rPr lang="en-GB" baseline="-25000">
                <a:solidFill>
                  <a:srgbClr val="FF0000"/>
                </a:solidFill>
                <a:latin typeface="Calibri" panose="020F0502020204030204" pitchFamily="34" charset="0"/>
                <a:cs typeface="Calibri" panose="020F0502020204030204" pitchFamily="34" charset="0"/>
              </a:rPr>
              <a:t>2 </a:t>
            </a:r>
            <a:r>
              <a:rPr lang="en-GB">
                <a:solidFill>
                  <a:srgbClr val="FF0000"/>
                </a:solidFill>
                <a:latin typeface="Calibri" panose="020F0502020204030204" pitchFamily="34" charset="0"/>
                <a:cs typeface="Calibri" panose="020F0502020204030204" pitchFamily="34" charset="0"/>
              </a:rPr>
              <a:t>x 44.0 g/mol = 15.5 g CO</a:t>
            </a:r>
            <a:r>
              <a:rPr lang="en-GB" baseline="-25000">
                <a:solidFill>
                  <a:srgbClr val="FF0000"/>
                </a:solidFill>
                <a:latin typeface="Calibri" panose="020F0502020204030204" pitchFamily="34" charset="0"/>
                <a:cs typeface="Calibri" panose="020F0502020204030204" pitchFamily="34" charset="0"/>
              </a:rPr>
              <a:t>2</a:t>
            </a:r>
          </a:p>
        </p:txBody>
      </p:sp>
    </p:spTree>
    <p:extLst>
      <p:ext uri="{BB962C8B-B14F-4D97-AF65-F5344CB8AC3E}">
        <p14:creationId xmlns:p14="http://schemas.microsoft.com/office/powerpoint/2010/main" val="1351841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552028" y="427033"/>
            <a:ext cx="8265472"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1</a:t>
            </a:r>
            <a:r>
              <a:rPr lang="en-GB" sz="2200">
                <a:latin typeface="Calibri" panose="020F0502020204030204" pitchFamily="34" charset="0"/>
                <a:cs typeface="Calibri" panose="020F0502020204030204" pitchFamily="34" charset="0"/>
              </a:rPr>
              <a:t>: A 100 mL flask contains argon at 1.3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and 77 </a:t>
            </a:r>
            <a:r>
              <a:rPr lang="en-GB" sz="2200" err="1">
                <a:latin typeface="Calibri" panose="020F0502020204030204" pitchFamily="34" charset="0"/>
                <a:cs typeface="Calibri" panose="020F0502020204030204" pitchFamily="34" charset="0"/>
              </a:rPr>
              <a:t>degC</a:t>
            </a:r>
            <a:r>
              <a:rPr lang="en-GB" sz="2200">
                <a:latin typeface="Calibri" panose="020F0502020204030204" pitchFamily="34" charset="0"/>
                <a:cs typeface="Calibri" panose="020F0502020204030204" pitchFamily="34" charset="0"/>
              </a:rPr>
              <a:t>. What amount of </a:t>
            </a:r>
            <a:r>
              <a:rPr lang="en-GB" sz="2200" err="1">
                <a:latin typeface="Calibri" panose="020F0502020204030204" pitchFamily="34" charset="0"/>
                <a:cs typeface="Calibri" panose="020F0502020204030204" pitchFamily="34" charset="0"/>
              </a:rPr>
              <a:t>Ar</a:t>
            </a:r>
            <a:r>
              <a:rPr lang="en-GB" sz="2200">
                <a:latin typeface="Calibri" panose="020F0502020204030204" pitchFamily="34" charset="0"/>
                <a:cs typeface="Calibri" panose="020F0502020204030204" pitchFamily="34" charset="0"/>
              </a:rPr>
              <a:t> is present (in moles and grams)?</a:t>
            </a:r>
          </a:p>
        </p:txBody>
      </p:sp>
      <p:sp>
        <p:nvSpPr>
          <p:cNvPr id="10" name="TextBox 9">
            <a:extLst>
              <a:ext uri="{FF2B5EF4-FFF2-40B4-BE49-F238E27FC236}">
                <a16:creationId xmlns:a16="http://schemas.microsoft.com/office/drawing/2014/main" id="{2BCC2817-8C48-4506-9772-BF59565680CC}"/>
              </a:ext>
            </a:extLst>
          </p:cNvPr>
          <p:cNvSpPr txBox="1"/>
          <p:nvPr/>
        </p:nvSpPr>
        <p:spPr>
          <a:xfrm>
            <a:off x="1524001" y="1809699"/>
            <a:ext cx="8820473"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2</a:t>
            </a:r>
            <a:r>
              <a:rPr lang="en-GB" sz="2200">
                <a:latin typeface="Calibri" panose="020F0502020204030204" pitchFamily="34" charset="0"/>
                <a:cs typeface="Calibri" panose="020F0502020204030204" pitchFamily="34" charset="0"/>
              </a:rPr>
              <a:t>: What volume will 0.361 g of air with an average molar mass of 28.97 g/mol occupy in the troposphere when the pressure is 1.22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at 25 </a:t>
            </a:r>
            <a:r>
              <a:rPr lang="en-GB" sz="2200" err="1">
                <a:latin typeface="Calibri" panose="020F0502020204030204" pitchFamily="34" charset="0"/>
                <a:cs typeface="Calibri" panose="020F0502020204030204" pitchFamily="34" charset="0"/>
              </a:rPr>
              <a:t>degC</a:t>
            </a:r>
            <a:r>
              <a:rPr lang="en-GB" sz="2200">
                <a:latin typeface="Calibri" panose="020F0502020204030204" pitchFamily="34" charset="0"/>
                <a:cs typeface="Calibri" panose="020F0502020204030204" pitchFamily="34" charset="0"/>
              </a:rPr>
              <a:t>.</a:t>
            </a:r>
          </a:p>
        </p:txBody>
      </p:sp>
      <p:sp>
        <p:nvSpPr>
          <p:cNvPr id="55" name="TextBox 54">
            <a:extLst>
              <a:ext uri="{FF2B5EF4-FFF2-40B4-BE49-F238E27FC236}">
                <a16:creationId xmlns:a16="http://schemas.microsoft.com/office/drawing/2014/main" id="{CB16842C-50FD-4CF4-A15C-21FF74A21F84}"/>
              </a:ext>
            </a:extLst>
          </p:cNvPr>
          <p:cNvSpPr txBox="1"/>
          <p:nvPr/>
        </p:nvSpPr>
        <p:spPr>
          <a:xfrm>
            <a:off x="3256793" y="3429000"/>
            <a:ext cx="7560840" cy="1785104"/>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3</a:t>
            </a:r>
            <a:r>
              <a:rPr lang="en-GB" sz="2200">
                <a:latin typeface="Calibri" panose="020F0502020204030204" pitchFamily="34" charset="0"/>
                <a:cs typeface="Calibri" panose="020F0502020204030204" pitchFamily="34" charset="0"/>
              </a:rPr>
              <a:t>: </a:t>
            </a:r>
            <a:r>
              <a:rPr lang="en-GB" sz="2200" err="1">
                <a:latin typeface="Calibri" panose="020F0502020204030204" pitchFamily="34" charset="0"/>
                <a:cs typeface="Calibri" panose="020F0502020204030204" pitchFamily="34" charset="0"/>
              </a:rPr>
              <a:t>Nitroglycerin</a:t>
            </a:r>
            <a:r>
              <a:rPr lang="en-GB" sz="2200">
                <a:latin typeface="Calibri" panose="020F0502020204030204" pitchFamily="34" charset="0"/>
                <a:cs typeface="Calibri" panose="020F0502020204030204" pitchFamily="34" charset="0"/>
              </a:rPr>
              <a:t> is a shock-sensitive liquid that detonates by the reaction </a:t>
            </a:r>
          </a:p>
          <a:p>
            <a:r>
              <a:rPr lang="en-GB" sz="2200">
                <a:latin typeface="Calibri" panose="020F0502020204030204" pitchFamily="34" charset="0"/>
                <a:cs typeface="Calibri" panose="020F0502020204030204" pitchFamily="34" charset="0"/>
              </a:rPr>
              <a:t>4 C</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5</a:t>
            </a:r>
            <a:r>
              <a:rPr lang="en-GB" sz="2200">
                <a:latin typeface="Calibri" panose="020F0502020204030204" pitchFamily="34" charset="0"/>
                <a:cs typeface="Calibri" panose="020F0502020204030204" pitchFamily="34" charset="0"/>
              </a:rPr>
              <a:t>(NO</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(l)  </a:t>
            </a:r>
            <a:r>
              <a:rPr lang="en-GB" sz="2200">
                <a:latin typeface="Calibri" panose="020F0502020204030204" pitchFamily="34" charset="0"/>
                <a:cs typeface="Calibri" panose="020F0502020204030204" pitchFamily="34" charset="0"/>
                <a:sym typeface="Wingdings" panose="05000000000000000000" pitchFamily="2" charset="2"/>
              </a:rPr>
              <a:t>  6 N</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10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  12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a:t>
            </a:r>
          </a:p>
          <a:p>
            <a:r>
              <a:rPr lang="en-GB" sz="2200">
                <a:latin typeface="Calibri" panose="020F0502020204030204" pitchFamily="34" charset="0"/>
                <a:cs typeface="Calibri" panose="020F0502020204030204" pitchFamily="34" charset="0"/>
                <a:sym typeface="Wingdings" panose="05000000000000000000" pitchFamily="2" charset="2"/>
              </a:rPr>
              <a:t>Calculate the volume of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gas produced at 150 kPa and 100 </a:t>
            </a:r>
            <a:r>
              <a:rPr lang="en-GB" sz="2200" err="1">
                <a:latin typeface="Calibri" panose="020F0502020204030204" pitchFamily="34" charset="0"/>
                <a:cs typeface="Calibri" panose="020F0502020204030204" pitchFamily="34" charset="0"/>
                <a:sym typeface="Wingdings" panose="05000000000000000000" pitchFamily="2" charset="2"/>
              </a:rPr>
              <a:t>degC</a:t>
            </a:r>
            <a:r>
              <a:rPr lang="en-GB" sz="2200">
                <a:latin typeface="Calibri" panose="020F0502020204030204" pitchFamily="34" charset="0"/>
                <a:cs typeface="Calibri" panose="020F0502020204030204" pitchFamily="34" charset="0"/>
                <a:sym typeface="Wingdings" panose="05000000000000000000" pitchFamily="2" charset="2"/>
              </a:rPr>
              <a:t> from the detonation of 1.0 g of </a:t>
            </a:r>
            <a:r>
              <a:rPr lang="en-GB" sz="2200" err="1">
                <a:latin typeface="Calibri" panose="020F0502020204030204" pitchFamily="34" charset="0"/>
                <a:cs typeface="Calibri" panose="020F0502020204030204" pitchFamily="34" charset="0"/>
                <a:sym typeface="Wingdings" panose="05000000000000000000" pitchFamily="2" charset="2"/>
              </a:rPr>
              <a:t>nitroglycerin</a:t>
            </a:r>
            <a:endParaRPr lang="en-GB" sz="22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4E2DF8CD-A4CE-48E8-8814-5A9266AD4FAC}"/>
              </a:ext>
            </a:extLst>
          </p:cNvPr>
          <p:cNvSpPr txBox="1"/>
          <p:nvPr/>
        </p:nvSpPr>
        <p:spPr>
          <a:xfrm>
            <a:off x="2063553" y="1236249"/>
            <a:ext cx="5626861" cy="369332"/>
          </a:xfrm>
          <a:prstGeom prst="rect">
            <a:avLst/>
          </a:prstGeom>
          <a:noFill/>
        </p:spPr>
        <p:txBody>
          <a:bodyPr wrap="none" rtlCol="0">
            <a:spAutoFit/>
          </a:bodyPr>
          <a:lstStyle/>
          <a:p>
            <a:r>
              <a:rPr lang="en-GB">
                <a:solidFill>
                  <a:srgbClr val="FF0000"/>
                </a:solidFill>
              </a:rPr>
              <a:t>mol </a:t>
            </a:r>
            <a:r>
              <a:rPr lang="en-GB" err="1">
                <a:solidFill>
                  <a:srgbClr val="FF0000"/>
                </a:solidFill>
              </a:rPr>
              <a:t>Ar</a:t>
            </a:r>
            <a:r>
              <a:rPr lang="en-GB">
                <a:solidFill>
                  <a:srgbClr val="FF0000"/>
                </a:solidFill>
              </a:rPr>
              <a:t> = 0.004524, mass (mol x 40 g/mol) = 0.1809 g </a:t>
            </a:r>
            <a:r>
              <a:rPr lang="en-GB" err="1">
                <a:solidFill>
                  <a:srgbClr val="FF0000"/>
                </a:solidFill>
              </a:rPr>
              <a:t>Ar</a:t>
            </a:r>
            <a:endParaRPr lang="en-GB">
              <a:solidFill>
                <a:srgbClr val="FF0000"/>
              </a:solidFill>
            </a:endParaRPr>
          </a:p>
        </p:txBody>
      </p:sp>
      <p:sp>
        <p:nvSpPr>
          <p:cNvPr id="8" name="TextBox 7">
            <a:extLst>
              <a:ext uri="{FF2B5EF4-FFF2-40B4-BE49-F238E27FC236}">
                <a16:creationId xmlns:a16="http://schemas.microsoft.com/office/drawing/2014/main" id="{06304B77-DD15-4E1D-9275-71DE03F7B310}"/>
              </a:ext>
            </a:extLst>
          </p:cNvPr>
          <p:cNvSpPr txBox="1"/>
          <p:nvPr/>
        </p:nvSpPr>
        <p:spPr>
          <a:xfrm>
            <a:off x="1991544" y="2937147"/>
            <a:ext cx="3095784" cy="369332"/>
          </a:xfrm>
          <a:prstGeom prst="rect">
            <a:avLst/>
          </a:prstGeom>
          <a:noFill/>
        </p:spPr>
        <p:txBody>
          <a:bodyPr wrap="none" rtlCol="0">
            <a:spAutoFit/>
          </a:bodyPr>
          <a:lstStyle/>
          <a:p>
            <a:r>
              <a:rPr lang="en-GB">
                <a:solidFill>
                  <a:srgbClr val="FF0000"/>
                </a:solidFill>
              </a:rPr>
              <a:t>mol Air = 0.01246, V = 0.25 l</a:t>
            </a:r>
          </a:p>
        </p:txBody>
      </p:sp>
      <p:sp>
        <p:nvSpPr>
          <p:cNvPr id="9" name="TextBox 8">
            <a:extLst>
              <a:ext uri="{FF2B5EF4-FFF2-40B4-BE49-F238E27FC236}">
                <a16:creationId xmlns:a16="http://schemas.microsoft.com/office/drawing/2014/main" id="{1EBD5C95-38CA-455B-9F60-F97C45814F8D}"/>
              </a:ext>
            </a:extLst>
          </p:cNvPr>
          <p:cNvSpPr txBox="1"/>
          <p:nvPr/>
        </p:nvSpPr>
        <p:spPr>
          <a:xfrm>
            <a:off x="4098401" y="5517232"/>
            <a:ext cx="1983235" cy="923330"/>
          </a:xfrm>
          <a:prstGeom prst="rect">
            <a:avLst/>
          </a:prstGeom>
          <a:noFill/>
        </p:spPr>
        <p:txBody>
          <a:bodyPr wrap="none" rtlCol="0">
            <a:spAutoFit/>
          </a:bodyPr>
          <a:lstStyle/>
          <a:p>
            <a:r>
              <a:rPr lang="en-GB">
                <a:solidFill>
                  <a:srgbClr val="FF0000"/>
                </a:solidFill>
              </a:rPr>
              <a:t>mol NG = 0.0044, </a:t>
            </a:r>
          </a:p>
          <a:p>
            <a:r>
              <a:rPr lang="en-GB">
                <a:solidFill>
                  <a:srgbClr val="FF0000"/>
                </a:solidFill>
              </a:rPr>
              <a:t>mol CO2 = 0.013 </a:t>
            </a:r>
          </a:p>
          <a:p>
            <a:r>
              <a:rPr lang="en-GB">
                <a:solidFill>
                  <a:srgbClr val="FF0000"/>
                </a:solidFill>
              </a:rPr>
              <a:t>V CO2  = 0.273 L</a:t>
            </a:r>
          </a:p>
        </p:txBody>
      </p:sp>
    </p:spTree>
    <p:extLst>
      <p:ext uri="{BB962C8B-B14F-4D97-AF65-F5344CB8AC3E}">
        <p14:creationId xmlns:p14="http://schemas.microsoft.com/office/powerpoint/2010/main" val="2722450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VOLUME OF GASEOUS PRODUCTS OF EXPLOSION</a:t>
            </a:r>
            <a:endParaRPr lang="en-GB" sz="2400" b="1">
              <a:effectLst>
                <a:outerShdw blurRad="38100" dist="38100" dir="2700000" algn="tl">
                  <a:srgbClr val="000000">
                    <a:alpha val="43137"/>
                  </a:srgbClr>
                </a:outerShdw>
              </a:effectLst>
            </a:endParaRPr>
          </a:p>
        </p:txBody>
      </p:sp>
      <p:sp>
        <p:nvSpPr>
          <p:cNvPr id="10" name="TextBox 9">
            <a:extLst>
              <a:ext uri="{FF2B5EF4-FFF2-40B4-BE49-F238E27FC236}">
                <a16:creationId xmlns:a16="http://schemas.microsoft.com/office/drawing/2014/main" id="{5D67C1EA-FCDE-4E59-9B50-ACAE908E9EA6}"/>
              </a:ext>
            </a:extLst>
          </p:cNvPr>
          <p:cNvSpPr txBox="1"/>
          <p:nvPr/>
        </p:nvSpPr>
        <p:spPr>
          <a:xfrm>
            <a:off x="1551632" y="479589"/>
            <a:ext cx="9144000" cy="558249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IMPORTANT</a:t>
            </a:r>
            <a:r>
              <a:rPr lang="en-US" sz="2000">
                <a:solidFill>
                  <a:srgbClr val="212529"/>
                </a:solidFill>
                <a:latin typeface="Calibri" panose="020F0502020204030204" pitchFamily="34" charset="0"/>
                <a:cs typeface="Calibri" panose="020F0502020204030204" pitchFamily="34" charset="0"/>
              </a:rPr>
              <a:t> because the volume of gas produced during an explosion provides information on the amount of work done by the explosive. </a:t>
            </a:r>
          </a:p>
          <a:p>
            <a:pPr marL="285750" indent="-285750">
              <a:lnSpc>
                <a:spcPct val="150000"/>
              </a:lnSpc>
              <a:buFont typeface="Arial" panose="020B0604020202020204" pitchFamily="34" charset="0"/>
              <a:buChar char="•"/>
            </a:pP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00FF"/>
                </a:solidFill>
                <a:latin typeface="Calibri" panose="020F0502020204030204" pitchFamily="34" charset="0"/>
                <a:cs typeface="Calibri" panose="020F0502020204030204" pitchFamily="34" charset="0"/>
              </a:rPr>
              <a:t>0 °C</a:t>
            </a:r>
            <a:r>
              <a:rPr lang="en-US" sz="2000">
                <a:solidFill>
                  <a:srgbClr val="212529"/>
                </a:solidFill>
                <a:latin typeface="Calibri" panose="020F0502020204030204" pitchFamily="34" charset="0"/>
                <a:cs typeface="Calibri" panose="020F0502020204030204" pitchFamily="34" charset="0"/>
              </a:rPr>
              <a:t> or </a:t>
            </a:r>
            <a:r>
              <a:rPr lang="en-US" sz="2000" b="1">
                <a:solidFill>
                  <a:srgbClr val="0000FF"/>
                </a:solidFill>
                <a:latin typeface="Calibri" panose="020F0502020204030204" pitchFamily="34" charset="0"/>
                <a:cs typeface="Calibri" panose="020F0502020204030204" pitchFamily="34" charset="0"/>
              </a:rPr>
              <a:t>273K</a:t>
            </a:r>
            <a:r>
              <a:rPr lang="en-US" sz="2000">
                <a:solidFill>
                  <a:srgbClr val="212529"/>
                </a:solidFill>
                <a:latin typeface="Calibri" panose="020F0502020204030204" pitchFamily="34" charset="0"/>
                <a:cs typeface="Calibri" panose="020F0502020204030204" pitchFamily="34" charset="0"/>
              </a:rPr>
              <a:t>, </a:t>
            </a:r>
            <a:r>
              <a:rPr lang="en-US" sz="2000" b="1">
                <a:solidFill>
                  <a:srgbClr val="00B050"/>
                </a:solidFill>
                <a:latin typeface="Calibri" panose="020F0502020204030204" pitchFamily="34" charset="0"/>
                <a:cs typeface="Calibri" panose="020F0502020204030204" pitchFamily="34" charset="0"/>
              </a:rPr>
              <a:t>1 atm</a:t>
            </a:r>
            <a:r>
              <a:rPr lang="en-US" sz="2000">
                <a:solidFill>
                  <a:srgbClr val="212529"/>
                </a:solidFill>
                <a:latin typeface="Calibri" panose="020F0502020204030204" pitchFamily="34" charset="0"/>
                <a:cs typeface="Calibri" panose="020F0502020204030204" pitchFamily="34" charset="0"/>
              </a:rPr>
              <a:t>)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volume of gas varies with temperature at which the measurement is taken.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enable comparisons between one explosive and another.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	one mole of gas occupies </a:t>
            </a:r>
            <a:r>
              <a:rPr lang="en-US" sz="2000" b="1">
                <a:solidFill>
                  <a:srgbClr val="FF6600"/>
                </a:solidFill>
                <a:latin typeface="Calibri" panose="020F0502020204030204" pitchFamily="34" charset="0"/>
                <a:cs typeface="Calibri" panose="020F0502020204030204" pitchFamily="34" charset="0"/>
              </a:rPr>
              <a:t>22.4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(molar gas volume) </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volume of gas </a:t>
            </a:r>
            <a:r>
              <a:rPr lang="en-US" sz="2000" b="1" i="1">
                <a:solidFill>
                  <a:srgbClr val="FF6600"/>
                </a:solidFill>
                <a:latin typeface="Calibri" panose="020F0502020204030204" pitchFamily="34" charset="0"/>
                <a:cs typeface="Calibri" panose="020F0502020204030204" pitchFamily="34" charset="0"/>
              </a:rPr>
              <a:t>V</a:t>
            </a:r>
            <a:r>
              <a:rPr lang="en-US" sz="2000">
                <a:solidFill>
                  <a:srgbClr val="212529"/>
                </a:solidFill>
                <a:latin typeface="Calibri" panose="020F0502020204030204" pitchFamily="34" charset="0"/>
                <a:cs typeface="Calibri" panose="020F0502020204030204" pitchFamily="34" charset="0"/>
              </a:rPr>
              <a:t> liberated from an explosive during detonation can be calculated from its equation of decomposition</a:t>
            </a:r>
          </a:p>
          <a:p>
            <a:pPr marL="285750"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C</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00B050"/>
                </a:solidFill>
                <a:latin typeface="Calibri" panose="020F0502020204030204" pitchFamily="34" charset="0"/>
                <a:cs typeface="Calibri" panose="020F0502020204030204" pitchFamily="34" charset="0"/>
              </a:rPr>
              <a:t>H</a:t>
            </a:r>
            <a:r>
              <a:rPr lang="en-US" sz="2000" baseline="-25000">
                <a:solidFill>
                  <a:srgbClr val="00B050"/>
                </a:solidFill>
                <a:latin typeface="Calibri" panose="020F0502020204030204" pitchFamily="34" charset="0"/>
                <a:cs typeface="Calibri" panose="020F0502020204030204" pitchFamily="34" charset="0"/>
              </a:rPr>
              <a:t>6</a:t>
            </a:r>
            <a:r>
              <a:rPr lang="en-US" sz="2000">
                <a:solidFill>
                  <a:srgbClr val="FF0000"/>
                </a:solidFill>
                <a:latin typeface="Calibri" panose="020F0502020204030204" pitchFamily="34" charset="0"/>
                <a:cs typeface="Calibri" panose="020F0502020204030204" pitchFamily="34" charset="0"/>
              </a:rPr>
              <a:t>N</a:t>
            </a:r>
            <a:r>
              <a:rPr lang="en-US" sz="2000" baseline="-25000">
                <a:solidFill>
                  <a:srgbClr val="FF0000"/>
                </a:solidFill>
                <a:latin typeface="Calibri" panose="020F0502020204030204" pitchFamily="34" charset="0"/>
                <a:cs typeface="Calibri" panose="020F0502020204030204" pitchFamily="34" charset="0"/>
              </a:rPr>
              <a:t>6</a:t>
            </a:r>
            <a:r>
              <a:rPr lang="en-US" sz="2000">
                <a:solidFill>
                  <a:srgbClr val="0000FF"/>
                </a:solidFill>
                <a:latin typeface="Calibri" panose="020F0502020204030204" pitchFamily="34" charset="0"/>
                <a:cs typeface="Calibri" panose="020F0502020204030204" pitchFamily="34" charset="0"/>
              </a:rPr>
              <a:t>O</a:t>
            </a:r>
            <a:r>
              <a:rPr lang="en-US" sz="2000" baseline="-25000">
                <a:solidFill>
                  <a:srgbClr val="0000FF"/>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3 C</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00B050"/>
                </a:solidFill>
                <a:latin typeface="Calibri" panose="020F0502020204030204" pitchFamily="34" charset="0"/>
                <a:cs typeface="Calibri" panose="020F0502020204030204" pitchFamily="34" charset="0"/>
                <a:sym typeface="Wingdings" panose="05000000000000000000" pitchFamily="2" charset="2"/>
              </a:rPr>
              <a:t>3 H</a:t>
            </a:r>
            <a:r>
              <a:rPr lang="en-US" sz="2000"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 (g) + </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3 N</a:t>
            </a:r>
            <a:r>
              <a:rPr lang="en-US" sz="2000"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US" sz="2000">
                <a:solidFill>
                  <a:srgbClr val="FF0000"/>
                </a:solidFill>
                <a:latin typeface="Calibri" panose="020F0502020204030204" pitchFamily="34" charset="0"/>
                <a:cs typeface="Calibri" panose="020F0502020204030204" pitchFamily="34" charset="0"/>
                <a:sym typeface="Wingdings" panose="05000000000000000000" pitchFamily="2" charset="2"/>
              </a:rPr>
              <a:t> </a:t>
            </a:r>
            <a:r>
              <a:rPr lang="en-US" sz="2000">
                <a:solidFill>
                  <a:srgbClr val="212529"/>
                </a:solidFill>
                <a:latin typeface="Calibri" panose="020F0502020204030204" pitchFamily="34" charset="0"/>
                <a:cs typeface="Calibri" panose="020F0502020204030204" pitchFamily="34" charset="0"/>
                <a:sym typeface="Wingdings" panose="05000000000000000000" pitchFamily="2" charset="2"/>
              </a:rPr>
              <a:t>(g) </a:t>
            </a:r>
          </a:p>
          <a:p>
            <a:pPr marL="742950" lvl="1" indent="-285750">
              <a:lnSpc>
                <a:spcPct val="150000"/>
              </a:lnSpc>
              <a:buFont typeface="Arial" panose="020B0604020202020204" pitchFamily="34" charset="0"/>
              <a:buChar char="•"/>
            </a:pP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are produced from </a:t>
            </a:r>
            <a:r>
              <a:rPr lang="en-US" sz="2000" b="1">
                <a:solidFill>
                  <a:srgbClr val="CC66FF"/>
                </a:solidFill>
                <a:latin typeface="Calibri" panose="020F0502020204030204" pitchFamily="34" charset="0"/>
                <a:cs typeface="Calibri" panose="020F0502020204030204" pitchFamily="34" charset="0"/>
              </a:rPr>
              <a:t>1 mole </a:t>
            </a:r>
            <a:r>
              <a:rPr lang="en-US" sz="2000">
                <a:solidFill>
                  <a:srgbClr val="212529"/>
                </a:solidFill>
                <a:latin typeface="Calibri" panose="020F0502020204030204" pitchFamily="34" charset="0"/>
                <a:cs typeface="Calibri" panose="020F0502020204030204" pitchFamily="34" charset="0"/>
              </a:rPr>
              <a:t>of RDX (MM = 222.1 g/mol) </a:t>
            </a:r>
          </a:p>
          <a:p>
            <a:pPr marL="742950" lvl="1" indent="-285750">
              <a:lnSpc>
                <a:spcPct val="150000"/>
              </a:lnSpc>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at </a:t>
            </a:r>
            <a:r>
              <a:rPr lang="en-US" sz="2000" b="1">
                <a:solidFill>
                  <a:srgbClr val="212529"/>
                </a:solidFill>
                <a:latin typeface="Calibri" panose="020F0502020204030204" pitchFamily="34" charset="0"/>
                <a:cs typeface="Calibri" panose="020F0502020204030204" pitchFamily="34" charset="0"/>
              </a:rPr>
              <a:t>STP</a:t>
            </a:r>
            <a:r>
              <a:rPr lang="en-US" sz="2000">
                <a:solidFill>
                  <a:srgbClr val="212529"/>
                </a:solidFill>
                <a:latin typeface="Calibri" panose="020F0502020204030204" pitchFamily="34" charset="0"/>
                <a:cs typeface="Calibri" panose="020F0502020204030204" pitchFamily="34" charset="0"/>
              </a:rPr>
              <a:t> </a:t>
            </a:r>
            <a:r>
              <a:rPr lang="en-US" sz="2000" b="1">
                <a:solidFill>
                  <a:srgbClr val="CC66FF"/>
                </a:solidFill>
                <a:latin typeface="Calibri" panose="020F0502020204030204" pitchFamily="34" charset="0"/>
                <a:cs typeface="Calibri" panose="020F0502020204030204" pitchFamily="34" charset="0"/>
              </a:rPr>
              <a:t>9 moles </a:t>
            </a:r>
            <a:r>
              <a:rPr lang="en-US" sz="2000">
                <a:solidFill>
                  <a:srgbClr val="212529"/>
                </a:solidFill>
                <a:latin typeface="Calibri" panose="020F0502020204030204" pitchFamily="34" charset="0"/>
                <a:cs typeface="Calibri" panose="020F0502020204030204" pitchFamily="34" charset="0"/>
              </a:rPr>
              <a:t>of gas will occupy (9 moles x 22.4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/mol) </a:t>
            </a:r>
            <a:r>
              <a:rPr lang="en-US" sz="2000" b="1">
                <a:solidFill>
                  <a:srgbClr val="FF6600"/>
                </a:solidFill>
                <a:latin typeface="Calibri" panose="020F0502020204030204" pitchFamily="34" charset="0"/>
                <a:cs typeface="Calibri" panose="020F0502020204030204" pitchFamily="34" charset="0"/>
              </a:rPr>
              <a:t>201.6 dm3 </a:t>
            </a:r>
          </a:p>
          <a:p>
            <a:pPr marL="742950" lvl="1" indent="-285750">
              <a:lnSpc>
                <a:spcPct val="150000"/>
              </a:lnSpc>
              <a:buFont typeface="Arial" panose="020B0604020202020204" pitchFamily="34" charset="0"/>
              <a:buChar char="•"/>
            </a:pP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RDX will produce 201.6 dm</a:t>
            </a:r>
            <a:r>
              <a:rPr lang="en-US" sz="2000" baseline="30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 / 222.1 g) </a:t>
            </a:r>
            <a:r>
              <a:rPr lang="en-US" sz="2000" b="1">
                <a:solidFill>
                  <a:srgbClr val="FF6600"/>
                </a:solidFill>
                <a:latin typeface="Calibri" panose="020F0502020204030204" pitchFamily="34" charset="0"/>
                <a:cs typeface="Calibri" panose="020F0502020204030204" pitchFamily="34" charset="0"/>
              </a:rPr>
              <a:t>0.908 dm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b="1">
                <a:solidFill>
                  <a:srgbClr val="FF6600"/>
                </a:solidFill>
                <a:latin typeface="Calibri" panose="020F0502020204030204" pitchFamily="34" charset="0"/>
                <a:cs typeface="Calibri" panose="020F0502020204030204" pitchFamily="34" charset="0"/>
              </a:rPr>
              <a:t> </a:t>
            </a:r>
            <a:r>
              <a:rPr lang="en-US" sz="2000">
                <a:solidFill>
                  <a:srgbClr val="212529"/>
                </a:solidFill>
                <a:latin typeface="Calibri" panose="020F0502020204030204" pitchFamily="34" charset="0"/>
                <a:cs typeface="Calibri" panose="020F0502020204030204" pitchFamily="34" charset="0"/>
              </a:rPr>
              <a:t>(</a:t>
            </a:r>
            <a:r>
              <a:rPr lang="en-US" sz="2000" b="1">
                <a:solidFill>
                  <a:srgbClr val="FF6600"/>
                </a:solidFill>
                <a:latin typeface="Calibri" panose="020F0502020204030204" pitchFamily="34" charset="0"/>
                <a:cs typeface="Calibri" panose="020F0502020204030204" pitchFamily="34" charset="0"/>
              </a:rPr>
              <a:t>908 cm</a:t>
            </a:r>
            <a:r>
              <a:rPr lang="en-US" sz="2000" b="1" baseline="30000">
                <a:solidFill>
                  <a:srgbClr val="FF6600"/>
                </a:solidFill>
                <a:latin typeface="Calibri" panose="020F0502020204030204" pitchFamily="34" charset="0"/>
                <a:cs typeface="Calibri" panose="020F0502020204030204" pitchFamily="34" charset="0"/>
              </a:rPr>
              <a:t>3</a:t>
            </a:r>
            <a:r>
              <a:rPr lang="en-US" sz="2000" b="1">
                <a:solidFill>
                  <a:srgbClr val="FF6600"/>
                </a:solidFill>
                <a:latin typeface="Calibri" panose="020F0502020204030204" pitchFamily="34" charset="0"/>
                <a:cs typeface="Calibri" panose="020F0502020204030204" pitchFamily="34" charset="0"/>
              </a:rPr>
              <a:t>/</a:t>
            </a:r>
            <a:r>
              <a:rPr lang="en-US" sz="2000" b="1">
                <a:solidFill>
                  <a:srgbClr val="7030A0"/>
                </a:solidFill>
                <a:latin typeface="Calibri" panose="020F0502020204030204" pitchFamily="34" charset="0"/>
                <a:cs typeface="Calibri" panose="020F0502020204030204" pitchFamily="34" charset="0"/>
              </a:rPr>
              <a:t>g</a:t>
            </a:r>
            <a:r>
              <a:rPr lang="en-US" sz="2000">
                <a:solidFill>
                  <a:srgbClr val="212529"/>
                </a:solidFill>
                <a:latin typeface="Calibri" panose="020F0502020204030204" pitchFamily="34" charset="0"/>
                <a:cs typeface="Calibri" panose="020F0502020204030204" pitchFamily="34" charset="0"/>
              </a:rPr>
              <a:t>) </a:t>
            </a:r>
            <a:endParaRPr lang="en-US" sz="2000">
              <a:solidFill>
                <a:srgbClr val="212529"/>
              </a:solidFill>
              <a:latin typeface="dosis" pitchFamily="2" charset="0"/>
            </a:endParaRPr>
          </a:p>
        </p:txBody>
      </p:sp>
    </p:spTree>
    <p:extLst>
      <p:ext uri="{BB962C8B-B14F-4D97-AF65-F5344CB8AC3E}">
        <p14:creationId xmlns:p14="http://schemas.microsoft.com/office/powerpoint/2010/main" val="4037187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144001"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EXPLOSIVE POWER, POWER INDEX and TNT EQUIVALENCE</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EE560FE9-D90C-4EF9-8401-786D25131D57}"/>
              </a:ext>
            </a:extLst>
          </p:cNvPr>
          <p:cNvSpPr txBox="1"/>
          <p:nvPr/>
        </p:nvSpPr>
        <p:spPr>
          <a:xfrm>
            <a:off x="1421590" y="581996"/>
            <a:ext cx="9218604" cy="707886"/>
          </a:xfrm>
          <a:prstGeom prst="rect">
            <a:avLst/>
          </a:prstGeom>
          <a:noFill/>
        </p:spPr>
        <p:txBody>
          <a:bodyPr wrap="square">
            <a:spAutoFit/>
          </a:bodyPr>
          <a:lstStyle/>
          <a:p>
            <a:pPr marL="342900" indent="-342900">
              <a:buFont typeface="Arial" panose="020B0604020202020204" pitchFamily="34" charset="0"/>
              <a:buChar char="•"/>
            </a:pPr>
            <a:r>
              <a:rPr lang="en-US" sz="2000">
                <a:solidFill>
                  <a:srgbClr val="212529"/>
                </a:solidFill>
                <a:latin typeface="Calibri" panose="020F0502020204030204" pitchFamily="34" charset="0"/>
                <a:cs typeface="Calibri" panose="020F0502020204030204" pitchFamily="34" charset="0"/>
              </a:rPr>
              <a:t>in an explosive reaction, the amount of heat and gases liberated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and </a:t>
            </a:r>
            <a:r>
              <a:rPr lang="en-US" sz="2000"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sz="2000"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sz="2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sz="2000">
                <a:solidFill>
                  <a:srgbClr val="212529"/>
                </a:solidFill>
                <a:latin typeface="Calibri" panose="020F0502020204030204" pitchFamily="34" charset="0"/>
                <a:cs typeface="Calibri" panose="020F0502020204030204" pitchFamily="34" charset="0"/>
              </a:rPr>
              <a:t>calculated independently) combine to give the value for the </a:t>
            </a:r>
            <a:r>
              <a:rPr lang="en-US" sz="2000" b="1">
                <a:solidFill>
                  <a:srgbClr val="212529"/>
                </a:solidFill>
                <a:latin typeface="Calibri" panose="020F0502020204030204" pitchFamily="34" charset="0"/>
                <a:cs typeface="Calibri" panose="020F0502020204030204" pitchFamily="34" charset="0"/>
              </a:rPr>
              <a:t>explosive power</a:t>
            </a:r>
            <a:endParaRPr lang="en-GB" sz="2000" b="1">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5F07E6B7-35C2-490E-ADB1-2FA816DA0B8E}"/>
              </a:ext>
            </a:extLst>
          </p:cNvPr>
          <p:cNvSpPr txBox="1"/>
          <p:nvPr/>
        </p:nvSpPr>
        <p:spPr>
          <a:xfrm>
            <a:off x="4727848" y="3626329"/>
            <a:ext cx="5553630" cy="369332"/>
          </a:xfrm>
          <a:prstGeom prst="rect">
            <a:avLst/>
          </a:prstGeom>
          <a:noFill/>
        </p:spPr>
        <p:txBody>
          <a:bodyPr wrap="square">
            <a:spAutoFit/>
          </a:bodyPr>
          <a:lstStyle/>
          <a:p>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Q</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explossion</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3301.02 kJ/kg </a:t>
            </a:r>
            <a:r>
              <a:rPr lang="en-US">
                <a:solidFill>
                  <a:srgbClr val="212529"/>
                </a:solidFill>
                <a:latin typeface="Calibri" panose="020F0502020204030204" pitchFamily="34" charset="0"/>
                <a:cs typeface="Calibri" panose="020F0502020204030204" pitchFamily="34" charset="0"/>
                <a:sym typeface="Symbol" panose="05050102010706020507" pitchFamily="18" charset="2"/>
              </a:rPr>
              <a:t>and </a:t>
            </a:r>
            <a:r>
              <a:rPr lang="en-US" err="1">
                <a:solidFill>
                  <a:srgbClr val="212529"/>
                </a:solidFill>
                <a:latin typeface="Calibri" panose="020F0502020204030204" pitchFamily="34" charset="0"/>
                <a:cs typeface="Calibri" panose="020F0502020204030204" pitchFamily="34" charset="0"/>
                <a:sym typeface="Symbol" panose="05050102010706020507" pitchFamily="18" charset="2"/>
              </a:rPr>
              <a:t>V</a:t>
            </a:r>
            <a:r>
              <a:rPr lang="en-US" baseline="-25000" err="1">
                <a:solidFill>
                  <a:srgbClr val="212529"/>
                </a:solidFill>
                <a:latin typeface="Calibri" panose="020F0502020204030204" pitchFamily="34" charset="0"/>
                <a:cs typeface="Calibri" panose="020F0502020204030204" pitchFamily="34" charset="0"/>
                <a:sym typeface="Symbol" panose="05050102010706020507" pitchFamily="18" charset="2"/>
              </a:rPr>
              <a:t>gas</a:t>
            </a:r>
            <a:r>
              <a:rPr lang="en-US" baseline="-25000">
                <a:solidFill>
                  <a:srgbClr val="212529"/>
                </a:solidFill>
                <a:latin typeface="Calibri" panose="020F0502020204030204" pitchFamily="34" charset="0"/>
                <a:cs typeface="Calibri" panose="020F0502020204030204" pitchFamily="34" charset="0"/>
                <a:sym typeface="Symbol" panose="05050102010706020507" pitchFamily="18" charset="2"/>
              </a:rPr>
              <a:t> </a:t>
            </a:r>
            <a:r>
              <a:rPr lang="en-US">
                <a:solidFill>
                  <a:srgbClr val="212529"/>
                </a:solidFill>
                <a:latin typeface="Calibri" panose="020F0502020204030204" pitchFamily="34" charset="0"/>
                <a:cs typeface="Calibri" panose="020F0502020204030204" pitchFamily="34" charset="0"/>
              </a:rPr>
              <a:t>831.06 dm</a:t>
            </a:r>
            <a:r>
              <a:rPr lang="en-US" baseline="30000">
                <a:solidFill>
                  <a:srgbClr val="212529"/>
                </a:solidFill>
                <a:latin typeface="Calibri" panose="020F0502020204030204" pitchFamily="34" charset="0"/>
                <a:cs typeface="Calibri" panose="020F0502020204030204" pitchFamily="34" charset="0"/>
              </a:rPr>
              <a:t>3</a:t>
            </a:r>
            <a:r>
              <a:rPr lang="en-US">
                <a:solidFill>
                  <a:srgbClr val="212529"/>
                </a:solidFill>
                <a:latin typeface="Calibri" panose="020F0502020204030204" pitchFamily="34" charset="0"/>
                <a:cs typeface="Calibri" panose="020F0502020204030204" pitchFamily="34" charset="0"/>
              </a:rPr>
              <a:t>/kg </a:t>
            </a:r>
          </a:p>
        </p:txBody>
      </p:sp>
      <p:sp>
        <p:nvSpPr>
          <p:cNvPr id="13" name="TextBox 12">
            <a:extLst>
              <a:ext uri="{FF2B5EF4-FFF2-40B4-BE49-F238E27FC236}">
                <a16:creationId xmlns:a16="http://schemas.microsoft.com/office/drawing/2014/main" id="{FF924E82-6003-4CAC-8581-80098B03C8DC}"/>
              </a:ext>
            </a:extLst>
          </p:cNvPr>
          <p:cNvSpPr txBox="1"/>
          <p:nvPr/>
        </p:nvSpPr>
        <p:spPr>
          <a:xfrm>
            <a:off x="1592208" y="4280647"/>
            <a:ext cx="9218604" cy="1015663"/>
          </a:xfrm>
          <a:prstGeom prst="rect">
            <a:avLst/>
          </a:prstGeom>
          <a:noFill/>
        </p:spPr>
        <p:txBody>
          <a:bodyPr wrap="square">
            <a:spAutoFit/>
          </a:bodyPr>
          <a:lstStyle/>
          <a:p>
            <a:pPr marL="342900" indent="-342900">
              <a:buFont typeface="Arial" panose="020B0604020202020204" pitchFamily="34" charset="0"/>
              <a:buChar char="•"/>
            </a:pPr>
            <a:r>
              <a:rPr lang="en-US" sz="2000" dirty="0">
                <a:solidFill>
                  <a:srgbClr val="212529"/>
                </a:solidFill>
                <a:latin typeface="Calibri" panose="020F0502020204030204" pitchFamily="34" charset="0"/>
                <a:cs typeface="Calibri" panose="020F0502020204030204" pitchFamily="34" charset="0"/>
              </a:rPr>
              <a:t>“</a:t>
            </a:r>
            <a:r>
              <a:rPr lang="en-US" sz="2000" b="1" dirty="0">
                <a:solidFill>
                  <a:srgbClr val="212529"/>
                </a:solidFill>
                <a:latin typeface="Calibri" panose="020F0502020204030204" pitchFamily="34" charset="0"/>
                <a:cs typeface="Calibri" panose="020F0502020204030204" pitchFamily="34" charset="0"/>
              </a:rPr>
              <a:t>TNT equivalence</a:t>
            </a:r>
            <a:r>
              <a:rPr lang="en-US" sz="2000" dirty="0">
                <a:solidFill>
                  <a:srgbClr val="212529"/>
                </a:solidFill>
                <a:latin typeface="Calibri" panose="020F0502020204030204" pitchFamily="34" charset="0"/>
                <a:cs typeface="Calibri" panose="020F0502020204030204" pitchFamily="34" charset="0"/>
              </a:rPr>
              <a:t>” - a normalization technique for equating properties of an explosive to TNT, the standard compares the explosive power to the explosive power of TNT</a:t>
            </a:r>
            <a:endParaRPr lang="en-GB" sz="20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04C7F324-02EE-45C5-8749-F9A239B912FF}"/>
              </a:ext>
            </a:extLst>
          </p:cNvPr>
          <p:cNvSpPr txBox="1"/>
          <p:nvPr/>
        </p:nvSpPr>
        <p:spPr>
          <a:xfrm>
            <a:off x="2765932" y="6160583"/>
            <a:ext cx="6660135" cy="646331"/>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power index and TNT equivalence of secondary explosives are much higher than the values for primary explosives.</a:t>
            </a:r>
            <a:r>
              <a:rPr lang="en-GB">
                <a:latin typeface="Calibri" panose="020F0502020204030204" pitchFamily="34" charset="0"/>
                <a:cs typeface="Calibri" panose="020F0502020204030204" pitchFamily="34" charset="0"/>
              </a:rPr>
              <a:t> </a:t>
            </a:r>
          </a:p>
        </p:txBody>
      </p:sp>
      <p:pic>
        <p:nvPicPr>
          <p:cNvPr id="2" name="Picture 1">
            <a:extLst>
              <a:ext uri="{FF2B5EF4-FFF2-40B4-BE49-F238E27FC236}">
                <a16:creationId xmlns:a16="http://schemas.microsoft.com/office/drawing/2014/main" id="{00C91699-BF47-4BBC-B5EE-9B2C0D349B4F}"/>
              </a:ext>
            </a:extLst>
          </p:cNvPr>
          <p:cNvPicPr>
            <a:picLocks noChangeAspect="1"/>
          </p:cNvPicPr>
          <p:nvPr/>
        </p:nvPicPr>
        <p:blipFill>
          <a:blip r:embed="rId3"/>
          <a:stretch>
            <a:fillRect/>
          </a:stretch>
        </p:blipFill>
        <p:spPr>
          <a:xfrm>
            <a:off x="1524000" y="2930826"/>
            <a:ext cx="1542869" cy="1323439"/>
          </a:xfrm>
          <a:prstGeom prst="rect">
            <a:avLst/>
          </a:prstGeom>
        </p:spPr>
      </p:pic>
      <p:sp>
        <p:nvSpPr>
          <p:cNvPr id="23" name="TextBox 22">
            <a:extLst>
              <a:ext uri="{FF2B5EF4-FFF2-40B4-BE49-F238E27FC236}">
                <a16:creationId xmlns:a16="http://schemas.microsoft.com/office/drawing/2014/main" id="{B253CDDD-BEBF-4307-9C27-C5C503CFDA68}"/>
              </a:ext>
            </a:extLst>
          </p:cNvPr>
          <p:cNvSpPr txBox="1"/>
          <p:nvPr/>
        </p:nvSpPr>
        <p:spPr>
          <a:xfrm>
            <a:off x="3479616" y="3164664"/>
            <a:ext cx="1542869" cy="923330"/>
          </a:xfrm>
          <a:prstGeom prst="rect">
            <a:avLst/>
          </a:prstGeom>
          <a:noFill/>
        </p:spPr>
        <p:txBody>
          <a:bodyPr wrap="square">
            <a:spAutoFit/>
          </a:bodyPr>
          <a:lstStyle/>
          <a:p>
            <a:r>
              <a:rPr lang="en-US">
                <a:solidFill>
                  <a:srgbClr val="212529"/>
                </a:solidFill>
                <a:latin typeface="Calibri" panose="020F0502020204030204" pitchFamily="34" charset="0"/>
                <a:cs typeface="Calibri" panose="020F0502020204030204" pitchFamily="34" charset="0"/>
              </a:rPr>
              <a:t>picric acid</a:t>
            </a:r>
          </a:p>
          <a:p>
            <a:r>
              <a:rPr lang="en-US">
                <a:solidFill>
                  <a:srgbClr val="212529"/>
                </a:solidFill>
                <a:latin typeface="Calibri" panose="020F0502020204030204" pitchFamily="34" charset="0"/>
                <a:cs typeface="Calibri" panose="020F0502020204030204" pitchFamily="34" charset="0"/>
              </a:rPr>
              <a:t>C6H3N3O7</a:t>
            </a:r>
          </a:p>
          <a:p>
            <a:r>
              <a:rPr lang="en-US">
                <a:solidFill>
                  <a:srgbClr val="212529"/>
                </a:solidFill>
                <a:latin typeface="Calibri" panose="020F0502020204030204" pitchFamily="34" charset="0"/>
                <a:cs typeface="Calibri" panose="020F0502020204030204" pitchFamily="34" charset="0"/>
              </a:rPr>
              <a:t>229 g/mol </a:t>
            </a:r>
            <a:endParaRPr lang="en-GB">
              <a:latin typeface="Calibri" panose="020F0502020204030204" pitchFamily="34" charset="0"/>
              <a:cs typeface="Calibri" panose="020F0502020204030204" pitchFamily="34" charset="0"/>
            </a:endParaRP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41E6472C-305B-4A92-A473-05A3242607E2}"/>
                  </a:ext>
                </a:extLst>
              </p:cNvPr>
              <p:cNvSpPr txBox="1"/>
              <p:nvPr/>
            </p:nvSpPr>
            <p:spPr>
              <a:xfrm>
                <a:off x="2519821" y="2290799"/>
                <a:ext cx="5856860"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𝑝𝑜𝑤𝑒𝑟</m:t>
                      </m:r>
                      <m:r>
                        <a:rPr lang="en-GB" sz="2000" i="1">
                          <a:latin typeface="Cambria Math" panose="02040503050406030204" pitchFamily="18" charset="0"/>
                        </a:rPr>
                        <m:t> </m:t>
                      </m:r>
                      <m:r>
                        <a:rPr lang="en-GB" sz="2000" i="1">
                          <a:latin typeface="Cambria Math" panose="02040503050406030204" pitchFamily="18" charset="0"/>
                        </a:rPr>
                        <m:t>𝑖𝑛𝑑𝑒𝑥</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𝑃𝐴</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𝑃𝐴</m:t>
                          </m:r>
                          <m:r>
                            <a:rPr lang="en-GB" sz="2000" i="1">
                              <a:latin typeface="Cambria Math" panose="02040503050406030204" pitchFamily="18" charset="0"/>
                              <a:ea typeface="Cambria Math" panose="02040503050406030204" pitchFamily="18" charset="0"/>
                            </a:rPr>
                            <m:t>)</m:t>
                          </m:r>
                        </m:den>
                      </m:f>
                      <m:r>
                        <a:rPr lang="en-GB" sz="2000" i="1">
                          <a:latin typeface="Cambria Math" panose="02040503050406030204" pitchFamily="18" charset="0"/>
                          <a:ea typeface="Cambria Math" panose="02040503050406030204" pitchFamily="18" charset="0"/>
                        </a:rPr>
                        <m:t>×100%</m:t>
                      </m:r>
                    </m:oMath>
                  </m:oMathPara>
                </a14:m>
                <a:endParaRPr lang="en-GB" sz="2000">
                  <a:latin typeface="Calibri" panose="020F0502020204030204" pitchFamily="34" charset="0"/>
                  <a:cs typeface="Calibri" panose="020F0502020204030204" pitchFamily="34" charset="0"/>
                </a:endParaRPr>
              </a:p>
            </p:txBody>
          </p:sp>
        </mc:Choice>
        <mc:Fallback xmlns="">
          <p:sp>
            <p:nvSpPr>
              <p:cNvPr id="25" name="TextBox 24">
                <a:extLst>
                  <a:ext uri="{FF2B5EF4-FFF2-40B4-BE49-F238E27FC236}">
                    <a16:creationId xmlns:a16="http://schemas.microsoft.com/office/drawing/2014/main" id="{41E6472C-305B-4A92-A473-05A3242607E2}"/>
                  </a:ext>
                </a:extLst>
              </p:cNvPr>
              <p:cNvSpPr txBox="1">
                <a:spLocks noRot="1" noChangeAspect="1" noMove="1" noResize="1" noEditPoints="1" noAdjustHandles="1" noChangeArrowheads="1" noChangeShapeType="1" noTextEdit="1"/>
              </p:cNvSpPr>
              <p:nvPr/>
            </p:nvSpPr>
            <p:spPr>
              <a:xfrm>
                <a:off x="2519821" y="2290799"/>
                <a:ext cx="5856860" cy="674415"/>
              </a:xfrm>
              <a:prstGeom prst="rect">
                <a:avLst/>
              </a:prstGeom>
              <a:blipFill>
                <a:blip r:embed="rId4"/>
                <a:stretch>
                  <a:fillRect/>
                </a:stretch>
              </a:blipFill>
              <a:ln w="28575">
                <a:solidFill>
                  <a:srgbClr val="00B0F0"/>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997381E0-FBCE-4D7D-9192-DD006A287D61}"/>
                  </a:ext>
                </a:extLst>
              </p:cNvPr>
              <p:cNvSpPr txBox="1"/>
              <p:nvPr/>
            </p:nvSpPr>
            <p:spPr>
              <a:xfrm>
                <a:off x="2886227" y="5322692"/>
                <a:ext cx="5763053" cy="674415"/>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𝑇𝑁𝑇</m:t>
                      </m:r>
                      <m:r>
                        <a:rPr lang="en-GB" sz="2000" i="1">
                          <a:latin typeface="Cambria Math" panose="02040503050406030204" pitchFamily="18" charset="0"/>
                        </a:rPr>
                        <m:t> </m:t>
                      </m:r>
                      <m:r>
                        <a:rPr lang="en-GB" sz="2000" i="1">
                          <a:latin typeface="Cambria Math" panose="02040503050406030204" pitchFamily="18" charset="0"/>
                        </a:rPr>
                        <m:t>𝑒𝑞𝑢𝑖𝑣𝑎𝑙𝑒𝑛𝑐𝑒</m:t>
                      </m:r>
                      <m:r>
                        <a:rPr lang="en-GB" sz="2000" i="1">
                          <a:latin typeface="Cambria Math" panose="02040503050406030204" pitchFamily="18" charset="0"/>
                        </a:rPr>
                        <m:t>=</m:t>
                      </m:r>
                      <m:f>
                        <m:fPr>
                          <m:ctrlPr>
                            <a:rPr lang="en-GB" sz="2000" i="1">
                              <a:latin typeface="Cambria Math" panose="02040503050406030204" pitchFamily="18" charset="0"/>
                            </a:rPr>
                          </m:ctrlPr>
                        </m:fPr>
                        <m:num>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num>
                        <m:den>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d>
                            <m:dPr>
                              <m:ctrlPr>
                                <a:rPr lang="en-GB" sz="2000" i="1">
                                  <a:latin typeface="Cambria Math" panose="02040503050406030204" pitchFamily="18" charset="0"/>
                                </a:rPr>
                              </m:ctrlPr>
                            </m:dPr>
                            <m:e>
                              <m:r>
                                <a:rPr lang="en-GB" sz="2000" i="1">
                                  <a:latin typeface="Cambria Math" panose="02040503050406030204" pitchFamily="18" charset="0"/>
                                </a:rPr>
                                <m:t>𝑇𝑁𝑇</m:t>
                              </m:r>
                            </m:e>
                          </m:d>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𝑇𝑁𝑇</m:t>
                          </m:r>
                          <m:r>
                            <a:rPr lang="en-GB" sz="2000" i="1">
                              <a:latin typeface="Cambria Math" panose="02040503050406030204" pitchFamily="18" charset="0"/>
                              <a:ea typeface="Cambria Math" panose="02040503050406030204" pitchFamily="18" charset="0"/>
                            </a:rPr>
                            <m:t>)</m:t>
                          </m:r>
                        </m:den>
                      </m:f>
                    </m:oMath>
                  </m:oMathPara>
                </a14:m>
                <a:endParaRPr lang="en-GB" sz="2000">
                  <a:latin typeface="Calibri" panose="020F0502020204030204" pitchFamily="34" charset="0"/>
                  <a:cs typeface="Calibri" panose="020F0502020204030204" pitchFamily="34" charset="0"/>
                </a:endParaRPr>
              </a:p>
            </p:txBody>
          </p:sp>
        </mc:Choice>
        <mc:Fallback xmlns="">
          <p:sp>
            <p:nvSpPr>
              <p:cNvPr id="26" name="TextBox 25">
                <a:extLst>
                  <a:ext uri="{FF2B5EF4-FFF2-40B4-BE49-F238E27FC236}">
                    <a16:creationId xmlns:a16="http://schemas.microsoft.com/office/drawing/2014/main" id="{997381E0-FBCE-4D7D-9192-DD006A287D61}"/>
                  </a:ext>
                </a:extLst>
              </p:cNvPr>
              <p:cNvSpPr txBox="1">
                <a:spLocks noRot="1" noChangeAspect="1" noMove="1" noResize="1" noEditPoints="1" noAdjustHandles="1" noChangeArrowheads="1" noChangeShapeType="1" noTextEdit="1"/>
              </p:cNvSpPr>
              <p:nvPr/>
            </p:nvSpPr>
            <p:spPr>
              <a:xfrm>
                <a:off x="2886227" y="5322692"/>
                <a:ext cx="5763053" cy="674415"/>
              </a:xfrm>
              <a:prstGeom prst="rect">
                <a:avLst/>
              </a:prstGeom>
              <a:blipFill>
                <a:blip r:embed="rId5"/>
                <a:stretch>
                  <a:fillRect/>
                </a:stretch>
              </a:blipFill>
              <a:ln w="28575">
                <a:solidFill>
                  <a:srgbClr val="00B0F0"/>
                </a:solidFill>
              </a:ln>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26606119-8DF0-4039-A322-848A50313B2F}"/>
                  </a:ext>
                </a:extLst>
              </p:cNvPr>
              <p:cNvSpPr txBox="1"/>
              <p:nvPr/>
            </p:nvSpPr>
            <p:spPr>
              <a:xfrm>
                <a:off x="2539676" y="1454700"/>
                <a:ext cx="4280531" cy="332720"/>
              </a:xfrm>
              <a:prstGeom prst="rect">
                <a:avLst/>
              </a:prstGeom>
              <a:noFill/>
              <a:ln w="28575">
                <a:solidFill>
                  <a:srgbClr val="00B0F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i="1">
                          <a:latin typeface="Cambria Math" panose="02040503050406030204" pitchFamily="18" charset="0"/>
                        </a:rPr>
                        <m:t>𝑒𝑥𝑝𝑙𝑜𝑠𝑖𝑣𝑒</m:t>
                      </m:r>
                      <m:r>
                        <a:rPr lang="en-GB" sz="2000" i="1">
                          <a:latin typeface="Cambria Math" panose="02040503050406030204" pitchFamily="18" charset="0"/>
                        </a:rPr>
                        <m:t> </m:t>
                      </m:r>
                      <m:r>
                        <a:rPr lang="en-GB" sz="2000" i="1">
                          <a:latin typeface="Cambria Math" panose="02040503050406030204" pitchFamily="18" charset="0"/>
                        </a:rPr>
                        <m:t>𝑝𝑜𝑤𝑒𝑟</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𝑄</m:t>
                          </m:r>
                        </m:e>
                        <m:sub>
                          <m:r>
                            <a:rPr lang="en-GB" sz="2000" i="1">
                              <a:latin typeface="Cambria Math" panose="02040503050406030204" pitchFamily="18" charset="0"/>
                            </a:rPr>
                            <m:t>𝑒𝑥𝑝𝑙𝑜𝑠𝑖𝑜𝑛</m:t>
                          </m:r>
                        </m:sub>
                      </m:sSub>
                      <m:r>
                        <a:rPr lang="en-GB" sz="2000" i="1">
                          <a:latin typeface="Cambria Math" panose="02040503050406030204" pitchFamily="18" charset="0"/>
                        </a:rPr>
                        <m:t> </m:t>
                      </m:r>
                      <m:r>
                        <a:rPr lang="en-GB" sz="2000" i="1">
                          <a:latin typeface="Cambria Math" panose="02040503050406030204" pitchFamily="18" charset="0"/>
                          <a:ea typeface="Cambria Math" panose="02040503050406030204" pitchFamily="18" charset="0"/>
                        </a:rPr>
                        <m:t>× </m:t>
                      </m:r>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𝑉</m:t>
                          </m:r>
                        </m:e>
                        <m:sub>
                          <m:r>
                            <a:rPr lang="en-GB" sz="2000" i="1">
                              <a:latin typeface="Cambria Math" panose="02040503050406030204" pitchFamily="18" charset="0"/>
                              <a:ea typeface="Cambria Math" panose="02040503050406030204" pitchFamily="18" charset="0"/>
                            </a:rPr>
                            <m:t>𝑔𝑎𝑠</m:t>
                          </m:r>
                        </m:sub>
                      </m:sSub>
                    </m:oMath>
                  </m:oMathPara>
                </a14:m>
                <a:endParaRPr lang="en-GB" sz="2000" dirty="0">
                  <a:latin typeface="Calibri" panose="020F0502020204030204" pitchFamily="34" charset="0"/>
                  <a:cs typeface="Calibri" panose="020F0502020204030204" pitchFamily="34" charset="0"/>
                </a:endParaRPr>
              </a:p>
            </p:txBody>
          </p:sp>
        </mc:Choice>
        <mc:Fallback xmlns="">
          <p:sp>
            <p:nvSpPr>
              <p:cNvPr id="27" name="TextBox 26">
                <a:extLst>
                  <a:ext uri="{FF2B5EF4-FFF2-40B4-BE49-F238E27FC236}">
                    <a16:creationId xmlns:a16="http://schemas.microsoft.com/office/drawing/2014/main" id="{26606119-8DF0-4039-A322-848A50313B2F}"/>
                  </a:ext>
                </a:extLst>
              </p:cNvPr>
              <p:cNvSpPr txBox="1">
                <a:spLocks noRot="1" noChangeAspect="1" noMove="1" noResize="1" noEditPoints="1" noAdjustHandles="1" noChangeArrowheads="1" noChangeShapeType="1" noTextEdit="1"/>
              </p:cNvSpPr>
              <p:nvPr/>
            </p:nvSpPr>
            <p:spPr>
              <a:xfrm>
                <a:off x="2539676" y="1454700"/>
                <a:ext cx="4280531" cy="332720"/>
              </a:xfrm>
              <a:prstGeom prst="rect">
                <a:avLst/>
              </a:prstGeom>
              <a:blipFill>
                <a:blip r:embed="rId6"/>
                <a:stretch>
                  <a:fillRect l="-283" b="-20339"/>
                </a:stretch>
              </a:blipFill>
              <a:ln w="28575">
                <a:solidFill>
                  <a:srgbClr val="00B0F0"/>
                </a:solidFill>
              </a:ln>
            </p:spPr>
            <p:txBody>
              <a:bodyPr/>
              <a:lstStyle/>
              <a:p>
                <a:r>
                  <a:rPr lang="en-US">
                    <a:noFill/>
                  </a:rPr>
                  <a:t> </a:t>
                </a:r>
              </a:p>
            </p:txBody>
          </p:sp>
        </mc:Fallback>
      </mc:AlternateContent>
      <p:sp>
        <p:nvSpPr>
          <p:cNvPr id="28" name="TextBox 27">
            <a:extLst>
              <a:ext uri="{FF2B5EF4-FFF2-40B4-BE49-F238E27FC236}">
                <a16:creationId xmlns:a16="http://schemas.microsoft.com/office/drawing/2014/main" id="{99CB71F7-AA5D-4276-9B01-EE4697CC395A}"/>
              </a:ext>
            </a:extLst>
          </p:cNvPr>
          <p:cNvSpPr txBox="1"/>
          <p:nvPr/>
        </p:nvSpPr>
        <p:spPr>
          <a:xfrm>
            <a:off x="1449396" y="1874657"/>
            <a:ext cx="6360716" cy="400110"/>
          </a:xfrm>
          <a:prstGeom prst="rect">
            <a:avLst/>
          </a:prstGeom>
          <a:noFill/>
        </p:spPr>
        <p:txBody>
          <a:bodyPr wrap="none" rtlCol="0">
            <a:spAutoFit/>
          </a:bodyPr>
          <a:lstStyle/>
          <a:p>
            <a:pPr marL="285750" indent="-285750">
              <a:buFont typeface="Arial" panose="020B0604020202020204" pitchFamily="34" charset="0"/>
              <a:buChar char="•"/>
            </a:pPr>
            <a:r>
              <a:rPr lang="en-GB" sz="2000" b="1">
                <a:latin typeface="Calibri" panose="020F0502020204030204" pitchFamily="34" charset="0"/>
                <a:cs typeface="Calibri" panose="020F0502020204030204" pitchFamily="34" charset="0"/>
              </a:rPr>
              <a:t>power index </a:t>
            </a:r>
            <a:r>
              <a:rPr lang="en-GB" sz="2000">
                <a:latin typeface="Calibri" panose="020F0502020204030204" pitchFamily="34" charset="0"/>
                <a:cs typeface="Calibri" panose="020F0502020204030204" pitchFamily="34" charset="0"/>
              </a:rPr>
              <a:t>in relation to standard explosive, picric acid</a:t>
            </a:r>
          </a:p>
        </p:txBody>
      </p:sp>
    </p:spTree>
    <p:extLst>
      <p:ext uri="{BB962C8B-B14F-4D97-AF65-F5344CB8AC3E}">
        <p14:creationId xmlns:p14="http://schemas.microsoft.com/office/powerpoint/2010/main" val="2171683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93E85F-5807-4391-BB25-27A1B1125276}"/>
              </a:ext>
            </a:extLst>
          </p:cNvPr>
          <p:cNvSpPr txBox="1"/>
          <p:nvPr/>
        </p:nvSpPr>
        <p:spPr>
          <a:xfrm>
            <a:off x="1524000" y="17925"/>
            <a:ext cx="896448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a:t>
            </a:r>
            <a:endParaRPr lang="en-GB" sz="2400" b="1">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B220DEF6-4C63-4AAA-BB12-453149C0D353}"/>
              </a:ext>
            </a:extLst>
          </p:cNvPr>
          <p:cNvSpPr txBox="1"/>
          <p:nvPr/>
        </p:nvSpPr>
        <p:spPr>
          <a:xfrm>
            <a:off x="1534142" y="483132"/>
            <a:ext cx="8964488" cy="707886"/>
          </a:xfrm>
          <a:prstGeom prst="rect">
            <a:avLst/>
          </a:prstGeom>
          <a:noFill/>
        </p:spPr>
        <p:txBody>
          <a:bodyPr wrap="square">
            <a:spAutoFit/>
          </a:bodyPr>
          <a:lstStyle/>
          <a:p>
            <a:r>
              <a:rPr lang="en-US" sz="2000">
                <a:solidFill>
                  <a:srgbClr val="212529"/>
                </a:solidFill>
                <a:latin typeface="Calibri" panose="020F0502020204030204" pitchFamily="34" charset="0"/>
                <a:cs typeface="Calibri" panose="020F0502020204030204" pitchFamily="34" charset="0"/>
              </a:rPr>
              <a:t>The chemical equation for an explosion of TNT (C</a:t>
            </a:r>
            <a:r>
              <a:rPr lang="en-US" sz="2000" baseline="-25000">
                <a:solidFill>
                  <a:srgbClr val="212529"/>
                </a:solidFill>
                <a:latin typeface="Calibri" panose="020F0502020204030204" pitchFamily="34" charset="0"/>
                <a:cs typeface="Calibri" panose="020F0502020204030204" pitchFamily="34" charset="0"/>
              </a:rPr>
              <a:t>7</a:t>
            </a:r>
            <a:r>
              <a:rPr lang="en-US" sz="2000">
                <a:solidFill>
                  <a:srgbClr val="212529"/>
                </a:solidFill>
                <a:latin typeface="Calibri" panose="020F0502020204030204" pitchFamily="34" charset="0"/>
                <a:cs typeface="Calibri" panose="020F0502020204030204" pitchFamily="34" charset="0"/>
              </a:rPr>
              <a:t>H</a:t>
            </a:r>
            <a:r>
              <a:rPr lang="en-US" sz="2000" baseline="-25000">
                <a:solidFill>
                  <a:srgbClr val="212529"/>
                </a:solidFill>
                <a:latin typeface="Calibri" panose="020F0502020204030204" pitchFamily="34" charset="0"/>
                <a:cs typeface="Calibri" panose="020F0502020204030204" pitchFamily="34" charset="0"/>
              </a:rPr>
              <a:t>5</a:t>
            </a:r>
            <a:r>
              <a:rPr lang="en-US" sz="2000">
                <a:solidFill>
                  <a:srgbClr val="212529"/>
                </a:solidFill>
                <a:latin typeface="Calibri" panose="020F0502020204030204" pitchFamily="34" charset="0"/>
                <a:cs typeface="Calibri" panose="020F0502020204030204" pitchFamily="34" charset="0"/>
              </a:rPr>
              <a:t>N</a:t>
            </a:r>
            <a:r>
              <a:rPr lang="en-US" sz="2000" baseline="-25000">
                <a:solidFill>
                  <a:srgbClr val="212529"/>
                </a:solidFill>
                <a:latin typeface="Calibri" panose="020F0502020204030204" pitchFamily="34" charset="0"/>
                <a:cs typeface="Calibri" panose="020F0502020204030204" pitchFamily="34" charset="0"/>
              </a:rPr>
              <a:t>3</a:t>
            </a:r>
            <a:r>
              <a:rPr lang="en-US" sz="2000">
                <a:solidFill>
                  <a:srgbClr val="212529"/>
                </a:solidFill>
                <a:latin typeface="Calibri" panose="020F0502020204030204" pitchFamily="34" charset="0"/>
                <a:cs typeface="Calibri" panose="020F0502020204030204" pitchFamily="34" charset="0"/>
              </a:rPr>
              <a:t>O</a:t>
            </a:r>
            <a:r>
              <a:rPr lang="en-US" sz="2000" baseline="-25000">
                <a:solidFill>
                  <a:srgbClr val="212529"/>
                </a:solidFill>
                <a:latin typeface="Calibri" panose="020F0502020204030204" pitchFamily="34" charset="0"/>
                <a:cs typeface="Calibri" panose="020F0502020204030204" pitchFamily="34" charset="0"/>
              </a:rPr>
              <a:t>6</a:t>
            </a:r>
            <a:r>
              <a:rPr lang="en-US" sz="2000">
                <a:solidFill>
                  <a:srgbClr val="212529"/>
                </a:solidFill>
                <a:latin typeface="Calibri" panose="020F0502020204030204" pitchFamily="34" charset="0"/>
                <a:cs typeface="Calibri" panose="020F0502020204030204" pitchFamily="34" charset="0"/>
              </a:rPr>
              <a:t>) was derived using the modified K-W rules and is shown below.</a:t>
            </a:r>
            <a:endParaRPr lang="en-GB" sz="20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DAB7F38-E608-46D9-B8B1-91B7BFD41935}"/>
              </a:ext>
            </a:extLst>
          </p:cNvPr>
          <p:cNvSpPr txBox="1"/>
          <p:nvPr/>
        </p:nvSpPr>
        <p:spPr>
          <a:xfrm>
            <a:off x="1991544" y="1273877"/>
            <a:ext cx="5023876" cy="400110"/>
          </a:xfrm>
          <a:prstGeom prst="rect">
            <a:avLst/>
          </a:prstGeom>
          <a:noFill/>
        </p:spPr>
        <p:txBody>
          <a:bodyPr wrap="none" rtlCol="0">
            <a:spAutoFit/>
          </a:bodyPr>
          <a:lstStyle/>
          <a:p>
            <a:r>
              <a:rPr lang="en-GB" sz="2000" b="1">
                <a:latin typeface="Calibri" panose="020F0502020204030204" pitchFamily="34" charset="0"/>
                <a:cs typeface="Calibri" panose="020F0502020204030204" pitchFamily="34" charset="0"/>
              </a:rPr>
              <a:t>C</a:t>
            </a:r>
            <a:r>
              <a:rPr lang="en-GB" sz="2000" b="1" baseline="-25000">
                <a:latin typeface="Calibri" panose="020F0502020204030204" pitchFamily="34" charset="0"/>
                <a:cs typeface="Calibri" panose="020F0502020204030204" pitchFamily="34" charset="0"/>
              </a:rPr>
              <a:t>7</a:t>
            </a:r>
            <a:r>
              <a:rPr lang="en-GB" sz="2000" b="1">
                <a:solidFill>
                  <a:srgbClr val="00B050"/>
                </a:solidFill>
                <a:latin typeface="Calibri" panose="020F0502020204030204" pitchFamily="34" charset="0"/>
                <a:cs typeface="Calibri" panose="020F0502020204030204" pitchFamily="34" charset="0"/>
              </a:rPr>
              <a:t>H</a:t>
            </a:r>
            <a:r>
              <a:rPr lang="en-GB" sz="2000" b="1" baseline="-25000">
                <a:solidFill>
                  <a:srgbClr val="00B050"/>
                </a:solidFill>
                <a:latin typeface="Calibri" panose="020F0502020204030204" pitchFamily="34" charset="0"/>
                <a:cs typeface="Calibri" panose="020F0502020204030204" pitchFamily="34" charset="0"/>
              </a:rPr>
              <a:t>5</a:t>
            </a:r>
            <a:r>
              <a:rPr lang="en-GB" sz="2000" b="1">
                <a:solidFill>
                  <a:srgbClr val="FF0000"/>
                </a:solidFill>
                <a:latin typeface="Calibri" panose="020F0502020204030204" pitchFamily="34" charset="0"/>
                <a:cs typeface="Calibri" panose="020F0502020204030204" pitchFamily="34" charset="0"/>
              </a:rPr>
              <a:t>N</a:t>
            </a:r>
            <a:r>
              <a:rPr lang="en-GB" sz="2000" b="1" baseline="-25000">
                <a:solidFill>
                  <a:srgbClr val="FF0000"/>
                </a:solidFill>
                <a:latin typeface="Calibri" panose="020F0502020204030204" pitchFamily="34" charset="0"/>
                <a:cs typeface="Calibri" panose="020F0502020204030204" pitchFamily="34" charset="0"/>
              </a:rPr>
              <a:t>3</a:t>
            </a:r>
            <a:r>
              <a:rPr lang="en-GB" sz="2000" b="1">
                <a:solidFill>
                  <a:srgbClr val="0000FF"/>
                </a:solidFill>
                <a:latin typeface="Calibri" panose="020F0502020204030204" pitchFamily="34" charset="0"/>
                <a:cs typeface="Calibri" panose="020F0502020204030204" pitchFamily="34" charset="0"/>
              </a:rPr>
              <a:t>O</a:t>
            </a:r>
            <a:r>
              <a:rPr lang="en-GB" sz="2000" b="1" baseline="-25000">
                <a:solidFill>
                  <a:srgbClr val="0000FF"/>
                </a:solidFill>
                <a:latin typeface="Calibri" panose="020F0502020204030204" pitchFamily="34" charset="0"/>
                <a:cs typeface="Calibri" panose="020F0502020204030204" pitchFamily="34" charset="0"/>
              </a:rPr>
              <a:t>6</a:t>
            </a:r>
            <a:r>
              <a:rPr lang="en-GB" sz="2000" b="1">
                <a:latin typeface="Calibri" panose="020F0502020204030204" pitchFamily="34" charset="0"/>
                <a:cs typeface="Calibri" panose="020F0502020204030204" pitchFamily="34" charset="0"/>
              </a:rPr>
              <a:t> </a:t>
            </a:r>
            <a:r>
              <a:rPr lang="en-GB" sz="2000" b="1">
                <a:latin typeface="Calibri" panose="020F0502020204030204" pitchFamily="34" charset="0"/>
                <a:cs typeface="Calibri" panose="020F0502020204030204" pitchFamily="34" charset="0"/>
                <a:sym typeface="Wingdings" panose="05000000000000000000" pitchFamily="2" charset="2"/>
              </a:rPr>
              <a:t>  3½ C</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+ 3½ C + </a:t>
            </a:r>
            <a:r>
              <a:rPr lang="en-GB" sz="2000" b="1">
                <a:solidFill>
                  <a:srgbClr val="00B050"/>
                </a:solidFill>
                <a:latin typeface="Calibri" panose="020F0502020204030204" pitchFamily="34" charset="0"/>
                <a:cs typeface="Calibri" panose="020F0502020204030204" pitchFamily="34" charset="0"/>
                <a:sym typeface="Wingdings" panose="05000000000000000000" pitchFamily="2" charset="2"/>
              </a:rPr>
              <a:t>2½  H</a:t>
            </a:r>
            <a:r>
              <a:rPr lang="en-GB" sz="2000" b="1" baseline="-25000">
                <a:solidFill>
                  <a:srgbClr val="00B05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0000FF"/>
                </a:solidFill>
                <a:latin typeface="Calibri" panose="020F0502020204030204" pitchFamily="34" charset="0"/>
                <a:cs typeface="Calibri" panose="020F0502020204030204" pitchFamily="34" charset="0"/>
                <a:sym typeface="Wingdings" panose="05000000000000000000" pitchFamily="2" charset="2"/>
              </a:rPr>
              <a:t>O</a:t>
            </a:r>
            <a:r>
              <a:rPr lang="en-GB" sz="2000" b="1">
                <a:latin typeface="Calibri" panose="020F0502020204030204" pitchFamily="34" charset="0"/>
                <a:cs typeface="Calibri" panose="020F0502020204030204" pitchFamily="34" charset="0"/>
                <a:sym typeface="Wingdings" panose="05000000000000000000" pitchFamily="2" charset="2"/>
              </a:rPr>
              <a:t> + </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1½ N</a:t>
            </a:r>
            <a:r>
              <a:rPr lang="en-GB" sz="2000" b="1" baseline="-25000">
                <a:solidFill>
                  <a:srgbClr val="FF0000"/>
                </a:solidFill>
                <a:latin typeface="Calibri" panose="020F0502020204030204" pitchFamily="34" charset="0"/>
                <a:cs typeface="Calibri" panose="020F0502020204030204" pitchFamily="34" charset="0"/>
                <a:sym typeface="Wingdings" panose="05000000000000000000" pitchFamily="2" charset="2"/>
              </a:rPr>
              <a:t>2</a:t>
            </a:r>
            <a:r>
              <a:rPr lang="en-GB" sz="2000" b="1">
                <a:solidFill>
                  <a:srgbClr val="FF0000"/>
                </a:solidFill>
                <a:latin typeface="Calibri" panose="020F0502020204030204" pitchFamily="34" charset="0"/>
                <a:cs typeface="Calibri" panose="020F0502020204030204" pitchFamily="34" charset="0"/>
                <a:sym typeface="Wingdings" panose="05000000000000000000" pitchFamily="2" charset="2"/>
              </a:rPr>
              <a:t> </a:t>
            </a:r>
            <a:endParaRPr lang="en-GB" sz="2000" b="1">
              <a:solidFill>
                <a:srgbClr val="FF0000"/>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A8D3E0A4-22E2-4871-B448-7D4EAB4AC9B5}"/>
              </a:ext>
            </a:extLst>
          </p:cNvPr>
          <p:cNvSpPr txBox="1"/>
          <p:nvPr/>
        </p:nvSpPr>
        <p:spPr>
          <a:xfrm>
            <a:off x="1641584" y="1807744"/>
            <a:ext cx="7552780" cy="1015663"/>
          </a:xfrm>
          <a:prstGeom prst="rect">
            <a:avLst/>
          </a:prstGeom>
          <a:noFill/>
        </p:spPr>
        <p:txBody>
          <a:bodyPr wrap="square">
            <a:spAutoFit/>
          </a:bodyPr>
          <a:lstStyle/>
          <a:p>
            <a:pPr algn="l"/>
            <a:r>
              <a:rPr lang="en-US" sz="2000">
                <a:solidFill>
                  <a:srgbClr val="212529"/>
                </a:solidFill>
                <a:latin typeface="Calibri" panose="020F0502020204030204" pitchFamily="34" charset="0"/>
                <a:cs typeface="Calibri" panose="020F0502020204030204" pitchFamily="34" charset="0"/>
              </a:rPr>
              <a:t>Calculate the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all gas products liberated upon detonation of </a:t>
            </a:r>
            <a:r>
              <a:rPr lang="en-US" sz="2000" b="1">
                <a:solidFill>
                  <a:srgbClr val="CC66FF"/>
                </a:solidFill>
                <a:latin typeface="Calibri" panose="020F0502020204030204" pitchFamily="34" charset="0"/>
                <a:cs typeface="Calibri" panose="020F0502020204030204" pitchFamily="34" charset="0"/>
              </a:rPr>
              <a:t>one mole </a:t>
            </a:r>
            <a:r>
              <a:rPr lang="en-US" sz="2000">
                <a:solidFill>
                  <a:srgbClr val="212529"/>
                </a:solidFill>
                <a:latin typeface="Calibri" panose="020F0502020204030204" pitchFamily="34" charset="0"/>
                <a:cs typeface="Calibri" panose="020F0502020204030204" pitchFamily="34" charset="0"/>
              </a:rPr>
              <a:t>of TNT.</a:t>
            </a:r>
          </a:p>
          <a:p>
            <a:pPr algn="l"/>
            <a:r>
              <a:rPr lang="en-US" sz="2000">
                <a:solidFill>
                  <a:srgbClr val="212529"/>
                </a:solidFill>
                <a:latin typeface="Calibri" panose="020F0502020204030204" pitchFamily="34" charset="0"/>
                <a:cs typeface="Calibri" panose="020F0502020204030204" pitchFamily="34" charset="0"/>
              </a:rPr>
              <a:t>What </a:t>
            </a:r>
            <a:r>
              <a:rPr lang="en-US" sz="2000" b="1">
                <a:solidFill>
                  <a:srgbClr val="FF6600"/>
                </a:solidFill>
                <a:latin typeface="Calibri" panose="020F0502020204030204" pitchFamily="34" charset="0"/>
                <a:cs typeface="Calibri" panose="020F0502020204030204" pitchFamily="34" charset="0"/>
              </a:rPr>
              <a:t>volume</a:t>
            </a:r>
            <a:r>
              <a:rPr lang="en-US" sz="2000">
                <a:solidFill>
                  <a:srgbClr val="212529"/>
                </a:solidFill>
                <a:latin typeface="Calibri" panose="020F0502020204030204" pitchFamily="34" charset="0"/>
                <a:cs typeface="Calibri" panose="020F0502020204030204" pitchFamily="34" charset="0"/>
              </a:rPr>
              <a:t> of gases is produced from </a:t>
            </a:r>
            <a:r>
              <a:rPr lang="en-US" sz="2000" b="1">
                <a:solidFill>
                  <a:srgbClr val="7030A0"/>
                </a:solidFill>
                <a:latin typeface="Calibri" panose="020F0502020204030204" pitchFamily="34" charset="0"/>
                <a:cs typeface="Calibri" panose="020F0502020204030204" pitchFamily="34" charset="0"/>
              </a:rPr>
              <a:t>1 g</a:t>
            </a:r>
            <a:r>
              <a:rPr lang="en-US" sz="2000">
                <a:solidFill>
                  <a:srgbClr val="212529"/>
                </a:solidFill>
                <a:latin typeface="Calibri" panose="020F0502020204030204" pitchFamily="34" charset="0"/>
                <a:cs typeface="Calibri" panose="020F0502020204030204" pitchFamily="34" charset="0"/>
              </a:rPr>
              <a:t> of TNT?</a:t>
            </a:r>
          </a:p>
        </p:txBody>
      </p:sp>
      <p:sp>
        <p:nvSpPr>
          <p:cNvPr id="12" name="TextBox 11">
            <a:extLst>
              <a:ext uri="{FF2B5EF4-FFF2-40B4-BE49-F238E27FC236}">
                <a16:creationId xmlns:a16="http://schemas.microsoft.com/office/drawing/2014/main" id="{DE4147E4-C38A-44BB-9C29-D134EC4EBF99}"/>
              </a:ext>
            </a:extLst>
          </p:cNvPr>
          <p:cNvSpPr txBox="1"/>
          <p:nvPr/>
        </p:nvSpPr>
        <p:spPr>
          <a:xfrm>
            <a:off x="1699872" y="4978878"/>
            <a:ext cx="4491935" cy="400110"/>
          </a:xfrm>
          <a:prstGeom prst="rect">
            <a:avLst/>
          </a:prstGeom>
          <a:noFill/>
        </p:spPr>
        <p:txBody>
          <a:bodyPr wrap="none" rtlCol="0">
            <a:spAutoFit/>
          </a:bodyPr>
          <a:lstStyle/>
          <a:p>
            <a:r>
              <a:rPr lang="en-GB" sz="2000" i="1">
                <a:latin typeface="Calibri" panose="020F0502020204030204" pitchFamily="34" charset="0"/>
                <a:cs typeface="Calibri" panose="020F0502020204030204" pitchFamily="34" charset="0"/>
              </a:rPr>
              <a:t>1 g TNT produces 168/227 = 0.740 dm3/g</a:t>
            </a:r>
          </a:p>
        </p:txBody>
      </p:sp>
      <p:sp>
        <p:nvSpPr>
          <p:cNvPr id="14" name="TextBox 13">
            <a:extLst>
              <a:ext uri="{FF2B5EF4-FFF2-40B4-BE49-F238E27FC236}">
                <a16:creationId xmlns:a16="http://schemas.microsoft.com/office/drawing/2014/main" id="{F0B5547B-0489-4FBF-8601-AB67AAE42CF6}"/>
              </a:ext>
            </a:extLst>
          </p:cNvPr>
          <p:cNvSpPr txBox="1"/>
          <p:nvPr/>
        </p:nvSpPr>
        <p:spPr>
          <a:xfrm>
            <a:off x="6367677" y="4946181"/>
            <a:ext cx="4624250" cy="400110"/>
          </a:xfrm>
          <a:prstGeom prst="rect">
            <a:avLst/>
          </a:prstGeom>
          <a:noFill/>
        </p:spPr>
        <p:txBody>
          <a:bodyPr wrap="square">
            <a:spAutoFit/>
          </a:bodyPr>
          <a:lstStyle/>
          <a:p>
            <a:r>
              <a:rPr lang="en-US" sz="2000" i="1">
                <a:solidFill>
                  <a:srgbClr val="212529"/>
                </a:solidFill>
                <a:latin typeface="Calibri" panose="020F0502020204030204" pitchFamily="34" charset="0"/>
                <a:cs typeface="Calibri" panose="020F0502020204030204" pitchFamily="34" charset="0"/>
              </a:rPr>
              <a:t>where the molecular mass of TNT is 227</a:t>
            </a:r>
            <a:endParaRPr lang="en-GB" sz="2000" i="1">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B678D798-73EC-4AB9-B512-DD2EEDC07D42}"/>
              </a:ext>
            </a:extLst>
          </p:cNvPr>
          <p:cNvSpPr txBox="1"/>
          <p:nvPr/>
        </p:nvSpPr>
        <p:spPr>
          <a:xfrm>
            <a:off x="1641584" y="3080149"/>
            <a:ext cx="9100444" cy="1631216"/>
          </a:xfrm>
          <a:prstGeom prst="rect">
            <a:avLst/>
          </a:prstGeom>
          <a:noFill/>
        </p:spPr>
        <p:txBody>
          <a:bodyPr wrap="square">
            <a:spAutoFit/>
          </a:bodyPr>
          <a:lstStyle/>
          <a:p>
            <a:pPr algn="l"/>
            <a:r>
              <a:rPr lang="en-US" sz="2000" i="1">
                <a:solidFill>
                  <a:srgbClr val="212529"/>
                </a:solidFill>
                <a:latin typeface="Calibri" panose="020F0502020204030204" pitchFamily="34" charset="0"/>
                <a:cs typeface="Calibri" panose="020F0502020204030204" pitchFamily="34" charset="0"/>
              </a:rPr>
              <a:t>One mole of TNT produces 7½ moles of gas which will occupy 168 dm3 and 1 g of TNT will produce 0.740 dm3/g (740 cm3/g) of gas at ‘STP’ as shown in Equation</a:t>
            </a:r>
          </a:p>
          <a:p>
            <a:pPr algn="l"/>
            <a:r>
              <a:rPr lang="en-US" sz="2000" i="1">
                <a:solidFill>
                  <a:srgbClr val="212529"/>
                </a:solidFill>
                <a:latin typeface="Calibri" panose="020F0502020204030204" pitchFamily="34" charset="0"/>
                <a:cs typeface="Calibri" panose="020F0502020204030204" pitchFamily="34" charset="0"/>
              </a:rPr>
              <a:t> </a:t>
            </a:r>
          </a:p>
          <a:p>
            <a:pPr algn="l"/>
            <a:r>
              <a:rPr lang="en-US" sz="2000" i="1">
                <a:solidFill>
                  <a:srgbClr val="212529"/>
                </a:solidFill>
                <a:latin typeface="Calibri" panose="020F0502020204030204" pitchFamily="34" charset="0"/>
                <a:cs typeface="Calibri" panose="020F0502020204030204" pitchFamily="34" charset="0"/>
              </a:rPr>
              <a:t>7½ mol of gas will occupy 22.4 × 7½ = 168 dm3</a:t>
            </a:r>
          </a:p>
          <a:p>
            <a:pPr algn="l"/>
            <a:r>
              <a:rPr lang="en-US" sz="2000" i="1">
                <a:solidFill>
                  <a:srgbClr val="212529"/>
                </a:solidFill>
                <a:latin typeface="Calibri" panose="020F0502020204030204" pitchFamily="34" charset="0"/>
                <a:cs typeface="Calibri" panose="020F0502020204030204" pitchFamily="34" charset="0"/>
              </a:rPr>
              <a:t>Therefore, 1 mol of TNT produces 168 dm3 of gas</a:t>
            </a:r>
          </a:p>
        </p:txBody>
      </p:sp>
    </p:spTree>
    <p:extLst>
      <p:ext uri="{BB962C8B-B14F-4D97-AF65-F5344CB8AC3E}">
        <p14:creationId xmlns:p14="http://schemas.microsoft.com/office/powerpoint/2010/main" val="2893865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F358E46-6CE8-4E97-8C17-4891F1EA5BC5}"/>
              </a:ext>
            </a:extLst>
          </p:cNvPr>
          <p:cNvSpPr txBox="1"/>
          <p:nvPr/>
        </p:nvSpPr>
        <p:spPr>
          <a:xfrm>
            <a:off x="670627" y="3148806"/>
            <a:ext cx="10488506" cy="954107"/>
          </a:xfrm>
          <a:prstGeom prst="rect">
            <a:avLst/>
          </a:prstGeom>
          <a:noFill/>
          <a:ln w="12700">
            <a:solidFill>
              <a:srgbClr val="0000FF"/>
            </a:solidFill>
          </a:ln>
        </p:spPr>
        <p:txBody>
          <a:bodyPr wrap="square">
            <a:spAutoFit/>
          </a:bodyPr>
          <a:lstStyle/>
          <a:p>
            <a:r>
              <a:rPr lang="en-US" sz="2800" b="1" dirty="0">
                <a:solidFill>
                  <a:srgbClr val="00B0F0"/>
                </a:solidFill>
                <a:cs typeface="Calibri" panose="020F0502020204030204" pitchFamily="34" charset="0"/>
              </a:rPr>
              <a:t>The partial pressure of each gas is equal to the total pressure, P,  multiplied by the mole fraction of that gas, </a:t>
            </a:r>
            <a:r>
              <a:rPr lang="en-GB" sz="2800" b="1" dirty="0">
                <a:solidFill>
                  <a:srgbClr val="00B0F0"/>
                </a:solidFill>
                <a:sym typeface="Symbol" panose="05050102010706020507" pitchFamily="18" charset="2"/>
              </a:rPr>
              <a:t> (gas)</a:t>
            </a:r>
            <a:endParaRPr lang="en-GB" sz="2800" b="1" dirty="0">
              <a:solidFill>
                <a:srgbClr val="00B0F0"/>
              </a:solidFill>
              <a:cs typeface="Calibri" panose="020F0502020204030204" pitchFamily="34" charset="0"/>
            </a:endParaRPr>
          </a:p>
        </p:txBody>
      </p:sp>
      <p:sp>
        <p:nvSpPr>
          <p:cNvPr id="9" name="TextBox 8">
            <a:extLst>
              <a:ext uri="{FF2B5EF4-FFF2-40B4-BE49-F238E27FC236}">
                <a16:creationId xmlns:a16="http://schemas.microsoft.com/office/drawing/2014/main" id="{7747924F-1755-44FF-8822-C463AB7EB54C}"/>
              </a:ext>
            </a:extLst>
          </p:cNvPr>
          <p:cNvSpPr txBox="1"/>
          <p:nvPr/>
        </p:nvSpPr>
        <p:spPr>
          <a:xfrm>
            <a:off x="1055440" y="773112"/>
            <a:ext cx="9937103" cy="954107"/>
          </a:xfrm>
          <a:prstGeom prst="rect">
            <a:avLst/>
          </a:prstGeom>
          <a:noFill/>
          <a:ln w="12700">
            <a:solidFill>
              <a:srgbClr val="0000FF"/>
            </a:solidFill>
          </a:ln>
        </p:spPr>
        <p:txBody>
          <a:bodyPr wrap="square">
            <a:spAutoFit/>
          </a:bodyPr>
          <a:lstStyle/>
          <a:p>
            <a:r>
              <a:rPr lang="en-US" sz="2800" b="1">
                <a:solidFill>
                  <a:srgbClr val="00B0F0"/>
                </a:solidFill>
                <a:cs typeface="Calibri" panose="020F0502020204030204" pitchFamily="34" charset="0"/>
              </a:rPr>
              <a:t>In a mixture of non-reacting gases, the total pressure exerted is equal to the sum of the partial pressures of the individual gases </a:t>
            </a:r>
            <a:endParaRPr lang="en-GB" sz="2800" b="1">
              <a:solidFill>
                <a:srgbClr val="00B0F0"/>
              </a:solidFill>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B33137D-DFD4-4527-A4A8-87BF41F5E9B1}"/>
                  </a:ext>
                </a:extLst>
              </p:cNvPr>
              <p:cNvSpPr txBox="1"/>
              <p:nvPr/>
            </p:nvSpPr>
            <p:spPr>
              <a:xfrm>
                <a:off x="2637108" y="2154090"/>
                <a:ext cx="6177265" cy="523220"/>
              </a:xfrm>
              <a:prstGeom prst="rect">
                <a:avLst/>
              </a:prstGeom>
              <a:noFill/>
            </p:spPr>
            <p:txBody>
              <a:bodyPr wrap="square">
                <a:spAutoFit/>
              </a:bodyPr>
              <a:lstStyle/>
              <a:p>
                <a14:m>
                  <m:oMath xmlns:m="http://schemas.openxmlformats.org/officeDocument/2006/math">
                    <m:r>
                      <a:rPr lang="en-GB" sz="2800" b="1">
                        <a:solidFill>
                          <a:srgbClr val="00B050"/>
                        </a:solidFill>
                        <a:latin typeface="Cambria Math" panose="02040503050406030204" pitchFamily="18" charset="0"/>
                        <a:cs typeface="Calibri" panose="020F0502020204030204" pitchFamily="34" charset="0"/>
                      </a:rPr>
                      <m:t>𝐏</m:t>
                    </m:r>
                    <m:r>
                      <a:rPr lang="en-GB" sz="2800" b="1">
                        <a:solidFill>
                          <a:srgbClr val="00B050"/>
                        </a:solidFill>
                        <a:latin typeface="Cambria Math" panose="02040503050406030204" pitchFamily="18" charset="0"/>
                        <a:cs typeface="Calibri" panose="020F0502020204030204" pitchFamily="34" charset="0"/>
                      </a:rPr>
                      <m:t> </m:t>
                    </m:r>
                    <m:d>
                      <m:dPr>
                        <m:ctrlPr>
                          <a:rPr lang="en-GB" sz="2800" b="1" i="1">
                            <a:solidFill>
                              <a:srgbClr val="00B050"/>
                            </a:solidFill>
                            <a:latin typeface="Cambria Math" panose="02040503050406030204" pitchFamily="18" charset="0"/>
                            <a:cs typeface="Calibri" panose="020F0502020204030204" pitchFamily="34" charset="0"/>
                          </a:rPr>
                        </m:ctrlPr>
                      </m:dPr>
                      <m:e>
                        <m:r>
                          <a:rPr lang="en-GB" sz="2800" b="1">
                            <a:solidFill>
                              <a:srgbClr val="00B050"/>
                            </a:solidFill>
                            <a:latin typeface="Cambria Math" panose="02040503050406030204" pitchFamily="18" charset="0"/>
                            <a:cs typeface="Calibri" panose="020F0502020204030204" pitchFamily="34" charset="0"/>
                          </a:rPr>
                          <m:t>𝐭𝐨𝐭𝐚𝐥</m:t>
                        </m:r>
                      </m:e>
                    </m:d>
                    <m:r>
                      <a:rPr lang="en-GB" sz="2800" b="1">
                        <a:solidFill>
                          <a:srgbClr val="00B050"/>
                        </a:solidFill>
                        <a:latin typeface="Cambria Math" panose="02040503050406030204" pitchFamily="18" charset="0"/>
                        <a:cs typeface="Calibri" panose="020F0502020204030204" pitchFamily="34" charset="0"/>
                      </a:rPr>
                      <m:t>= </m:t>
                    </m:r>
                  </m:oMath>
                </a14:m>
                <a:r>
                  <a:rPr lang="en-GB" sz="2800" b="1">
                    <a:cs typeface="Calibri" panose="020F0502020204030204" pitchFamily="34" charset="0"/>
                    <a:sym typeface="Symbol" panose="05050102010706020507" pitchFamily="18" charset="2"/>
                  </a:rPr>
                  <a:t></a:t>
                </a:r>
                <a:r>
                  <a:rPr lang="en-GB" sz="2800" b="1">
                    <a:solidFill>
                      <a:srgbClr val="00B050"/>
                    </a:solidFill>
                    <a:cs typeface="Calibri" panose="020F0502020204030204" pitchFamily="34" charset="0"/>
                    <a:sym typeface="Symbol" panose="05050102010706020507" pitchFamily="18" charset="2"/>
                  </a:rPr>
                  <a:t> P (partial</a:t>
                </a:r>
                <a:r>
                  <a:rPr lang="en-GB" sz="2800">
                    <a:solidFill>
                      <a:srgbClr val="00B050"/>
                    </a:solidFill>
                    <a:sym typeface="Symbol" panose="05050102010706020507" pitchFamily="18" charset="2"/>
                  </a:rPr>
                  <a:t>)</a:t>
                </a:r>
                <a:endParaRPr lang="en-GB" sz="2800">
                  <a:solidFill>
                    <a:srgbClr val="00B050"/>
                  </a:solidFill>
                </a:endParaRPr>
              </a:p>
            </p:txBody>
          </p:sp>
        </mc:Choice>
        <mc:Fallback xmlns="">
          <p:sp>
            <p:nvSpPr>
              <p:cNvPr id="10" name="TextBox 9">
                <a:extLst>
                  <a:ext uri="{FF2B5EF4-FFF2-40B4-BE49-F238E27FC236}">
                    <a16:creationId xmlns:a16="http://schemas.microsoft.com/office/drawing/2014/main" id="{3B33137D-DFD4-4527-A4A8-87BF41F5E9B1}"/>
                  </a:ext>
                </a:extLst>
              </p:cNvPr>
              <p:cNvSpPr txBox="1">
                <a:spLocks noRot="1" noChangeAspect="1" noMove="1" noResize="1" noEditPoints="1" noAdjustHandles="1" noChangeArrowheads="1" noChangeShapeType="1" noTextEdit="1"/>
              </p:cNvSpPr>
              <p:nvPr/>
            </p:nvSpPr>
            <p:spPr>
              <a:xfrm>
                <a:off x="2637108" y="2154090"/>
                <a:ext cx="6177265" cy="523220"/>
              </a:xfrm>
              <a:prstGeom prst="rect">
                <a:avLst/>
              </a:prstGeom>
              <a:blipFill>
                <a:blip r:embed="rId2"/>
                <a:stretch>
                  <a:fillRect t="-13953" b="-3255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63A78ED-C1AC-4273-B1F2-04CFDBE64915}"/>
                  </a:ext>
                </a:extLst>
              </p:cNvPr>
              <p:cNvSpPr txBox="1"/>
              <p:nvPr/>
            </p:nvSpPr>
            <p:spPr>
              <a:xfrm>
                <a:off x="2567608" y="4345940"/>
                <a:ext cx="7989214" cy="523220"/>
              </a:xfrm>
              <a:prstGeom prst="rect">
                <a:avLst/>
              </a:prstGeom>
              <a:noFill/>
            </p:spPr>
            <p:txBody>
              <a:bodyPr wrap="square">
                <a:spAutoFit/>
              </a:bodyPr>
              <a:lstStyle/>
              <a:p>
                <a14:m>
                  <m:oMath xmlns:m="http://schemas.openxmlformats.org/officeDocument/2006/math">
                    <m:r>
                      <a:rPr lang="en-GB" sz="2800" b="1">
                        <a:solidFill>
                          <a:srgbClr val="00B050"/>
                        </a:solidFill>
                        <a:latin typeface="Cambria Math" panose="02040503050406030204" pitchFamily="18" charset="0"/>
                        <a:cs typeface="Calibri" panose="020F0502020204030204" pitchFamily="34" charset="0"/>
                      </a:rPr>
                      <m:t>𝐏</m:t>
                    </m:r>
                    <m:r>
                      <a:rPr lang="en-GB" sz="2800" b="1">
                        <a:solidFill>
                          <a:srgbClr val="00B050"/>
                        </a:solidFill>
                        <a:latin typeface="Cambria Math" panose="02040503050406030204" pitchFamily="18" charset="0"/>
                        <a:cs typeface="Calibri" panose="020F0502020204030204" pitchFamily="34" charset="0"/>
                      </a:rPr>
                      <m:t> </m:t>
                    </m:r>
                    <m:d>
                      <m:dPr>
                        <m:ctrlPr>
                          <a:rPr lang="en-GB" sz="2800" b="1" i="1">
                            <a:solidFill>
                              <a:srgbClr val="00B050"/>
                            </a:solidFill>
                            <a:latin typeface="Cambria Math" panose="02040503050406030204" pitchFamily="18" charset="0"/>
                            <a:cs typeface="Calibri" panose="020F0502020204030204" pitchFamily="34" charset="0"/>
                          </a:rPr>
                        </m:ctrlPr>
                      </m:dPr>
                      <m:e>
                        <m:r>
                          <a:rPr lang="en-GB" sz="2800" b="1">
                            <a:solidFill>
                              <a:srgbClr val="00B050"/>
                            </a:solidFill>
                            <a:latin typeface="Cambria Math" panose="02040503050406030204" pitchFamily="18" charset="0"/>
                            <a:cs typeface="Calibri" panose="020F0502020204030204" pitchFamily="34" charset="0"/>
                          </a:rPr>
                          <m:t>𝐩𝐚𝐫𝐭𝐢𝐚𝐥</m:t>
                        </m:r>
                      </m:e>
                    </m:d>
                    <m:r>
                      <a:rPr lang="en-GB" sz="2800" b="1">
                        <a:solidFill>
                          <a:srgbClr val="00B050"/>
                        </a:solidFill>
                        <a:latin typeface="Cambria Math" panose="02040503050406030204" pitchFamily="18" charset="0"/>
                        <a:cs typeface="Calibri" panose="020F0502020204030204" pitchFamily="34" charset="0"/>
                      </a:rPr>
                      <m:t>=</m:t>
                    </m:r>
                    <m:r>
                      <a:rPr lang="en-GB" sz="2800" b="1">
                        <a:solidFill>
                          <a:srgbClr val="00B050"/>
                        </a:solidFill>
                        <a:latin typeface="Cambria Math" panose="02040503050406030204" pitchFamily="18" charset="0"/>
                        <a:cs typeface="Calibri" panose="020F0502020204030204" pitchFamily="34" charset="0"/>
                      </a:rPr>
                      <m:t>𝐏</m:t>
                    </m:r>
                    <m:r>
                      <a:rPr lang="en-GB" sz="2800" b="1">
                        <a:solidFill>
                          <a:srgbClr val="00B050"/>
                        </a:solidFill>
                        <a:latin typeface="Cambria Math" panose="02040503050406030204" pitchFamily="18" charset="0"/>
                        <a:cs typeface="Calibri" panose="020F0502020204030204" pitchFamily="34" charset="0"/>
                      </a:rPr>
                      <m:t> </m:t>
                    </m:r>
                    <m:d>
                      <m:dPr>
                        <m:ctrlPr>
                          <a:rPr lang="en-GB" sz="2800" b="1" i="1">
                            <a:solidFill>
                              <a:srgbClr val="00B050"/>
                            </a:solidFill>
                            <a:latin typeface="Cambria Math" panose="02040503050406030204" pitchFamily="18" charset="0"/>
                            <a:cs typeface="Calibri" panose="020F0502020204030204" pitchFamily="34" charset="0"/>
                          </a:rPr>
                        </m:ctrlPr>
                      </m:dPr>
                      <m:e>
                        <m:r>
                          <a:rPr lang="en-GB" sz="2800" b="1">
                            <a:solidFill>
                              <a:srgbClr val="00B050"/>
                            </a:solidFill>
                            <a:latin typeface="Cambria Math" panose="02040503050406030204" pitchFamily="18" charset="0"/>
                            <a:cs typeface="Calibri" panose="020F0502020204030204" pitchFamily="34" charset="0"/>
                          </a:rPr>
                          <m:t>𝐭𝐨𝐭𝐚𝐥</m:t>
                        </m:r>
                      </m:e>
                    </m:d>
                  </m:oMath>
                </a14:m>
                <a:r>
                  <a:rPr lang="en-GB" sz="2800" b="1" dirty="0">
                    <a:sym typeface="Symbol" panose="05050102010706020507" pitchFamily="18" charset="2"/>
                  </a:rPr>
                  <a:t> x  </a:t>
                </a:r>
                <a:r>
                  <a:rPr lang="en-GB" sz="2800" b="1" dirty="0">
                    <a:solidFill>
                      <a:srgbClr val="CC66FF"/>
                    </a:solidFill>
                    <a:sym typeface="Symbol" panose="05050102010706020507" pitchFamily="18" charset="2"/>
                  </a:rPr>
                  <a:t> (gas)</a:t>
                </a:r>
                <a:endParaRPr lang="en-GB" sz="2800" b="1" dirty="0">
                  <a:solidFill>
                    <a:srgbClr val="CC66FF"/>
                  </a:solidFill>
                </a:endParaRPr>
              </a:p>
            </p:txBody>
          </p:sp>
        </mc:Choice>
        <mc:Fallback xmlns="">
          <p:sp>
            <p:nvSpPr>
              <p:cNvPr id="11" name="TextBox 10">
                <a:extLst>
                  <a:ext uri="{FF2B5EF4-FFF2-40B4-BE49-F238E27FC236}">
                    <a16:creationId xmlns:a16="http://schemas.microsoft.com/office/drawing/2014/main" id="{A63A78ED-C1AC-4273-B1F2-04CFDBE64915}"/>
                  </a:ext>
                </a:extLst>
              </p:cNvPr>
              <p:cNvSpPr txBox="1">
                <a:spLocks noRot="1" noChangeAspect="1" noMove="1" noResize="1" noEditPoints="1" noAdjustHandles="1" noChangeArrowheads="1" noChangeShapeType="1" noTextEdit="1"/>
              </p:cNvSpPr>
              <p:nvPr/>
            </p:nvSpPr>
            <p:spPr>
              <a:xfrm>
                <a:off x="2567608" y="4345940"/>
                <a:ext cx="7989214" cy="523220"/>
              </a:xfrm>
              <a:prstGeom prst="rect">
                <a:avLst/>
              </a:prstGeom>
              <a:blipFill>
                <a:blip r:embed="rId3"/>
                <a:stretch>
                  <a:fillRect t="-15116" b="-32558"/>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ABC76090-4F3B-4676-81E7-C3C2AF2A4EBE}"/>
              </a:ext>
            </a:extLst>
          </p:cNvPr>
          <p:cNvSpPr txBox="1"/>
          <p:nvPr/>
        </p:nvSpPr>
        <p:spPr>
          <a:xfrm>
            <a:off x="2567608" y="4869160"/>
            <a:ext cx="7507936" cy="523220"/>
          </a:xfrm>
          <a:prstGeom prst="rect">
            <a:avLst/>
          </a:prstGeom>
          <a:noFill/>
        </p:spPr>
        <p:txBody>
          <a:bodyPr wrap="square">
            <a:spAutoFit/>
          </a:bodyPr>
          <a:lstStyle/>
          <a:p>
            <a:r>
              <a:rPr lang="en-GB" sz="2800" b="1">
                <a:solidFill>
                  <a:srgbClr val="CC66FF"/>
                </a:solidFill>
                <a:sym typeface="Symbol" panose="05050102010706020507" pitchFamily="18" charset="2"/>
              </a:rPr>
              <a:t> (gas) = mole of gas / </a:t>
            </a:r>
            <a:r>
              <a:rPr lang="en-GB" sz="2800" b="1">
                <a:cs typeface="Calibri" panose="020F0502020204030204" pitchFamily="34" charset="0"/>
                <a:sym typeface="Symbol" panose="05050102010706020507" pitchFamily="18" charset="2"/>
              </a:rPr>
              <a:t> </a:t>
            </a:r>
            <a:r>
              <a:rPr lang="en-GB" sz="2800" b="1">
                <a:solidFill>
                  <a:srgbClr val="CC66FF"/>
                </a:solidFill>
                <a:sym typeface="Symbol" panose="05050102010706020507" pitchFamily="18" charset="2"/>
              </a:rPr>
              <a:t>all moles of gases</a:t>
            </a:r>
            <a:r>
              <a:rPr lang="en-GB" sz="2800" b="1">
                <a:cs typeface="Calibri" panose="020F0502020204030204" pitchFamily="34" charset="0"/>
                <a:sym typeface="Symbol" panose="05050102010706020507" pitchFamily="18" charset="2"/>
              </a:rPr>
              <a:t> </a:t>
            </a:r>
            <a:r>
              <a:rPr lang="en-GB" sz="2800" b="1">
                <a:solidFill>
                  <a:srgbClr val="CC66FF"/>
                </a:solidFill>
                <a:sym typeface="Symbol" panose="05050102010706020507" pitchFamily="18" charset="2"/>
              </a:rPr>
              <a:t> </a:t>
            </a:r>
            <a:endParaRPr lang="en-GB" sz="2800"/>
          </a:p>
        </p:txBody>
      </p:sp>
      <p:sp>
        <p:nvSpPr>
          <p:cNvPr id="13" name="TextBox 12">
            <a:extLst>
              <a:ext uri="{FF2B5EF4-FFF2-40B4-BE49-F238E27FC236}">
                <a16:creationId xmlns:a16="http://schemas.microsoft.com/office/drawing/2014/main" id="{F4D70B56-D7FB-43D9-B2B1-D97E304BAC37}"/>
              </a:ext>
            </a:extLst>
          </p:cNvPr>
          <p:cNvSpPr txBox="1"/>
          <p:nvPr/>
        </p:nvSpPr>
        <p:spPr>
          <a:xfrm>
            <a:off x="119336" y="5589240"/>
            <a:ext cx="11591089" cy="954107"/>
          </a:xfrm>
          <a:prstGeom prst="rect">
            <a:avLst/>
          </a:prstGeom>
          <a:noFill/>
        </p:spPr>
        <p:txBody>
          <a:bodyPr wrap="square">
            <a:spAutoFit/>
          </a:bodyPr>
          <a:lstStyle/>
          <a:p>
            <a:r>
              <a:rPr lang="en-GB" sz="2800" dirty="0">
                <a:solidFill>
                  <a:srgbClr val="202124"/>
                </a:solidFill>
              </a:rPr>
              <a:t>The mole fraction is the number of moles of a specific component in the sample divided by the total number of moles in the given solution.</a:t>
            </a:r>
            <a:endParaRPr lang="en-GB" sz="2800" dirty="0"/>
          </a:p>
        </p:txBody>
      </p:sp>
      <p:sp>
        <p:nvSpPr>
          <p:cNvPr id="14" name="TextBox 13">
            <a:extLst>
              <a:ext uri="{FF2B5EF4-FFF2-40B4-BE49-F238E27FC236}">
                <a16:creationId xmlns:a16="http://schemas.microsoft.com/office/drawing/2014/main" id="{16AC6224-B813-4B5D-ABCE-A4E18EE70063}"/>
              </a:ext>
            </a:extLst>
          </p:cNvPr>
          <p:cNvSpPr txBox="1"/>
          <p:nvPr/>
        </p:nvSpPr>
        <p:spPr>
          <a:xfrm>
            <a:off x="1524000" y="17925"/>
            <a:ext cx="9540552"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DALTON’S LAW OF PARTIAL PRESSURES</a:t>
            </a:r>
          </a:p>
        </p:txBody>
      </p:sp>
    </p:spTree>
    <p:extLst>
      <p:ext uri="{BB962C8B-B14F-4D97-AF65-F5344CB8AC3E}">
        <p14:creationId xmlns:p14="http://schemas.microsoft.com/office/powerpoint/2010/main" val="1579895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540552"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DALTON’S LAW OF PARTIAL PRESSURES</a:t>
            </a:r>
          </a:p>
        </p:txBody>
      </p:sp>
      <p:sp>
        <p:nvSpPr>
          <p:cNvPr id="6" name="TextBox 5">
            <a:extLst>
              <a:ext uri="{FF2B5EF4-FFF2-40B4-BE49-F238E27FC236}">
                <a16:creationId xmlns:a16="http://schemas.microsoft.com/office/drawing/2014/main" id="{8F067C80-B493-4348-8268-5236BD9EE589}"/>
              </a:ext>
            </a:extLst>
          </p:cNvPr>
          <p:cNvSpPr txBox="1"/>
          <p:nvPr/>
        </p:nvSpPr>
        <p:spPr>
          <a:xfrm>
            <a:off x="4815652" y="826259"/>
            <a:ext cx="5330434" cy="461665"/>
          </a:xfrm>
          <a:prstGeom prst="rect">
            <a:avLst/>
          </a:prstGeom>
          <a:noFill/>
        </p:spPr>
        <p:txBody>
          <a:bodyPr wrap="none" rtlCol="0">
            <a:spAutoFit/>
          </a:bodyPr>
          <a:lstStyle/>
          <a:p>
            <a:r>
              <a:rPr lang="en-GB" sz="2400" b="1">
                <a:solidFill>
                  <a:srgbClr val="00B0F0"/>
                </a:solidFill>
                <a:cs typeface="Calibri" panose="020F0502020204030204" pitchFamily="34" charset="0"/>
              </a:rPr>
              <a:t>n can represent moles of mixed gases !!!</a:t>
            </a:r>
          </a:p>
        </p:txBody>
      </p:sp>
      <p:sp>
        <p:nvSpPr>
          <p:cNvPr id="13" name="TextBox 12">
            <a:extLst>
              <a:ext uri="{FF2B5EF4-FFF2-40B4-BE49-F238E27FC236}">
                <a16:creationId xmlns:a16="http://schemas.microsoft.com/office/drawing/2014/main" id="{411BA892-74BB-4E2C-BA8F-21DCD923F31D}"/>
              </a:ext>
            </a:extLst>
          </p:cNvPr>
          <p:cNvSpPr txBox="1"/>
          <p:nvPr/>
        </p:nvSpPr>
        <p:spPr>
          <a:xfrm>
            <a:off x="119336" y="1631130"/>
            <a:ext cx="11953327" cy="830997"/>
          </a:xfrm>
          <a:prstGeom prst="rect">
            <a:avLst/>
          </a:prstGeom>
          <a:noFill/>
        </p:spPr>
        <p:txBody>
          <a:bodyPr wrap="square" rtlCol="0">
            <a:spAutoFit/>
          </a:bodyPr>
          <a:lstStyle/>
          <a:p>
            <a:r>
              <a:rPr lang="en-GB" sz="2400"/>
              <a:t>Calculate the </a:t>
            </a:r>
            <a:r>
              <a:rPr lang="en-GB" sz="2400">
                <a:solidFill>
                  <a:srgbClr val="00B050"/>
                </a:solidFill>
              </a:rPr>
              <a:t>pressure </a:t>
            </a:r>
            <a:r>
              <a:rPr lang="en-GB" sz="2400"/>
              <a:t>for each of the following gases: </a:t>
            </a:r>
            <a:r>
              <a:rPr lang="en-GB" sz="2400">
                <a:solidFill>
                  <a:srgbClr val="CC66FF"/>
                </a:solidFill>
              </a:rPr>
              <a:t>1.0 mol</a:t>
            </a:r>
            <a:r>
              <a:rPr lang="en-GB" sz="2400"/>
              <a:t> O</a:t>
            </a:r>
            <a:r>
              <a:rPr lang="en-GB" sz="2400" baseline="-25000"/>
              <a:t>2</a:t>
            </a:r>
            <a:r>
              <a:rPr lang="en-GB" sz="2400"/>
              <a:t> (g), </a:t>
            </a:r>
            <a:r>
              <a:rPr lang="en-GB" sz="2400">
                <a:solidFill>
                  <a:srgbClr val="CC66FF"/>
                </a:solidFill>
              </a:rPr>
              <a:t>2.0 mol</a:t>
            </a:r>
            <a:r>
              <a:rPr lang="en-GB" sz="2400"/>
              <a:t> N</a:t>
            </a:r>
            <a:r>
              <a:rPr lang="en-GB" sz="2400" baseline="-25000"/>
              <a:t>2</a:t>
            </a:r>
            <a:r>
              <a:rPr lang="en-GB" sz="2400"/>
              <a:t> (g), and </a:t>
            </a:r>
            <a:r>
              <a:rPr lang="en-GB" sz="2400">
                <a:solidFill>
                  <a:srgbClr val="CC66FF"/>
                </a:solidFill>
              </a:rPr>
              <a:t>7.0 mol </a:t>
            </a:r>
            <a:r>
              <a:rPr lang="en-GB" sz="2400"/>
              <a:t>of He (g) in a </a:t>
            </a:r>
            <a:r>
              <a:rPr lang="en-GB" sz="2400">
                <a:solidFill>
                  <a:srgbClr val="FF0000"/>
                </a:solidFill>
              </a:rPr>
              <a:t>10.0 L</a:t>
            </a:r>
            <a:r>
              <a:rPr lang="en-GB" sz="2400"/>
              <a:t> flask at </a:t>
            </a:r>
            <a:r>
              <a:rPr lang="en-GB" sz="2400">
                <a:solidFill>
                  <a:srgbClr val="0000FF"/>
                </a:solidFill>
              </a:rPr>
              <a:t>293 K</a:t>
            </a:r>
            <a:r>
              <a:rPr lang="en-GB" sz="2400"/>
              <a:t>.</a:t>
            </a:r>
          </a:p>
        </p:txBody>
      </p:sp>
      <p:sp>
        <p:nvSpPr>
          <p:cNvPr id="15" name="TextBox 14">
            <a:extLst>
              <a:ext uri="{FF2B5EF4-FFF2-40B4-BE49-F238E27FC236}">
                <a16:creationId xmlns:a16="http://schemas.microsoft.com/office/drawing/2014/main" id="{C48EF581-AD0C-4C3C-B5DD-D24F36DC04F1}"/>
              </a:ext>
            </a:extLst>
          </p:cNvPr>
          <p:cNvSpPr txBox="1"/>
          <p:nvPr/>
        </p:nvSpPr>
        <p:spPr>
          <a:xfrm>
            <a:off x="9898739" y="6341"/>
            <a:ext cx="2592288" cy="830997"/>
          </a:xfrm>
          <a:prstGeom prst="rect">
            <a:avLst/>
          </a:prstGeom>
          <a:noFill/>
        </p:spPr>
        <p:txBody>
          <a:bodyPr wrap="square">
            <a:spAutoFit/>
          </a:bodyPr>
          <a:lstStyle/>
          <a:p>
            <a:r>
              <a:rPr lang="en-GB" sz="2400">
                <a:cs typeface="Calibri" panose="020F0502020204030204" pitchFamily="34" charset="0"/>
              </a:rPr>
              <a:t>(0.08206</a:t>
            </a:r>
            <a:r>
              <a:rPr lang="en-GB" sz="2400">
                <a:solidFill>
                  <a:srgbClr val="00B050"/>
                </a:solidFill>
                <a:cs typeface="Calibri" panose="020F0502020204030204" pitchFamily="34" charset="0"/>
              </a:rPr>
              <a:t> </a:t>
            </a:r>
            <a:r>
              <a:rPr lang="en-GB" sz="2400" err="1">
                <a:solidFill>
                  <a:srgbClr val="00B050"/>
                </a:solidFill>
                <a:cs typeface="Calibri" panose="020F0502020204030204" pitchFamily="34" charset="0"/>
              </a:rPr>
              <a:t>atm</a:t>
            </a:r>
            <a:r>
              <a:rPr lang="en-GB" sz="2400">
                <a:solidFill>
                  <a:srgbClr val="00B050"/>
                </a:solidFill>
                <a:cs typeface="Calibri" panose="020F0502020204030204" pitchFamily="34" charset="0"/>
              </a:rPr>
              <a:t> </a:t>
            </a:r>
            <a:r>
              <a:rPr lang="en-GB" sz="2400">
                <a:solidFill>
                  <a:srgbClr val="FF0000"/>
                </a:solidFill>
                <a:cs typeface="Calibri" panose="020F0502020204030204" pitchFamily="34" charset="0"/>
              </a:rPr>
              <a:t>L</a:t>
            </a:r>
            <a:r>
              <a:rPr lang="en-GB" sz="2400">
                <a:solidFill>
                  <a:srgbClr val="00B050"/>
                </a:solidFill>
                <a:cs typeface="Calibri" panose="020F0502020204030204" pitchFamily="34" charset="0"/>
              </a:rPr>
              <a:t> </a:t>
            </a:r>
            <a:r>
              <a:rPr lang="en-GB" sz="2400">
                <a:solidFill>
                  <a:srgbClr val="7030A0"/>
                </a:solidFill>
                <a:cs typeface="Calibri" panose="020F0502020204030204" pitchFamily="34" charset="0"/>
              </a:rPr>
              <a:t>mol</a:t>
            </a:r>
            <a:r>
              <a:rPr lang="en-GB" sz="2400" baseline="30000">
                <a:solidFill>
                  <a:srgbClr val="7030A0"/>
                </a:solidFill>
                <a:cs typeface="Calibri" panose="020F0502020204030204" pitchFamily="34" charset="0"/>
              </a:rPr>
              <a:t>-1</a:t>
            </a:r>
            <a:r>
              <a:rPr lang="en-GB" sz="2400">
                <a:solidFill>
                  <a:srgbClr val="00B050"/>
                </a:solidFill>
                <a:cs typeface="Calibri" panose="020F0502020204030204" pitchFamily="34" charset="0"/>
              </a:rPr>
              <a:t> </a:t>
            </a:r>
            <a:r>
              <a:rPr lang="en-GB" sz="2400">
                <a:solidFill>
                  <a:srgbClr val="0000FF"/>
                </a:solidFill>
                <a:cs typeface="Calibri" panose="020F0502020204030204" pitchFamily="34" charset="0"/>
              </a:rPr>
              <a:t>K</a:t>
            </a:r>
            <a:r>
              <a:rPr lang="en-GB" sz="2400" baseline="30000">
                <a:solidFill>
                  <a:srgbClr val="0000FF"/>
                </a:solidFill>
                <a:cs typeface="Calibri" panose="020F0502020204030204" pitchFamily="34" charset="0"/>
              </a:rPr>
              <a:t>-1</a:t>
            </a:r>
            <a:r>
              <a:rPr lang="en-GB" sz="2400">
                <a:cs typeface="Calibri" panose="020F0502020204030204" pitchFamily="34" charset="0"/>
              </a:rPr>
              <a:t>)</a:t>
            </a:r>
            <a:endParaRPr lang="en-GB" sz="2400"/>
          </a:p>
        </p:txBody>
      </p:sp>
      <mc:AlternateContent xmlns:mc="http://schemas.openxmlformats.org/markup-compatibility/2006">
        <mc:Choice xmlns:a14="http://schemas.microsoft.com/office/drawing/2010/main" Requires="a14">
          <p:sp>
            <p:nvSpPr>
              <p:cNvPr id="17" name="TextBox 16">
                <a:extLst>
                  <a:ext uri="{FF2B5EF4-FFF2-40B4-BE49-F238E27FC236}">
                    <a16:creationId xmlns:a16="http://schemas.microsoft.com/office/drawing/2014/main" id="{D2A91487-47B7-4C24-9725-BD3DE4089F69}"/>
                  </a:ext>
                </a:extLst>
              </p:cNvPr>
              <p:cNvSpPr txBox="1"/>
              <p:nvPr/>
            </p:nvSpPr>
            <p:spPr>
              <a:xfrm>
                <a:off x="3015381" y="2725543"/>
                <a:ext cx="6652912" cy="70141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sz="2400" smtClean="0">
                          <a:solidFill>
                            <a:srgbClr val="00B050"/>
                          </a:solidFill>
                          <a:latin typeface="Cambria Math" panose="02040503050406030204" pitchFamily="18" charset="0"/>
                        </a:rPr>
                        <m:t>P</m:t>
                      </m:r>
                      <m:r>
                        <a:rPr lang="en-GB" sz="2400">
                          <a:latin typeface="Cambria Math" panose="02040503050406030204" pitchFamily="18" charset="0"/>
                        </a:rPr>
                        <m:t>=</m:t>
                      </m:r>
                      <m:f>
                        <m:fPr>
                          <m:ctrlPr>
                            <a:rPr lang="en-GB" sz="2400" i="1">
                              <a:latin typeface="Cambria Math" panose="02040503050406030204" pitchFamily="18" charset="0"/>
                            </a:rPr>
                          </m:ctrlPr>
                        </m:fPr>
                        <m:num>
                          <m:r>
                            <m:rPr>
                              <m:sty m:val="p"/>
                            </m:rPr>
                            <a:rPr lang="en-GB" sz="2400">
                              <a:solidFill>
                                <a:srgbClr val="CC66FF"/>
                              </a:solidFill>
                              <a:latin typeface="Cambria Math" panose="02040503050406030204" pitchFamily="18" charset="0"/>
                            </a:rPr>
                            <m:t>n</m:t>
                          </m:r>
                          <m:r>
                            <m:rPr>
                              <m:sty m:val="p"/>
                            </m:rPr>
                            <a:rPr lang="en-GB" sz="2400">
                              <a:latin typeface="Cambria Math" panose="02040503050406030204" pitchFamily="18" charset="0"/>
                            </a:rPr>
                            <m:t>R</m:t>
                          </m:r>
                          <m:r>
                            <m:rPr>
                              <m:sty m:val="p"/>
                            </m:rPr>
                            <a:rPr lang="en-GB" sz="2400">
                              <a:solidFill>
                                <a:srgbClr val="0000FF"/>
                              </a:solidFill>
                              <a:latin typeface="Cambria Math" panose="02040503050406030204" pitchFamily="18" charset="0"/>
                            </a:rPr>
                            <m:t>T</m:t>
                          </m:r>
                        </m:num>
                        <m:den>
                          <m:r>
                            <m:rPr>
                              <m:sty m:val="p"/>
                            </m:rPr>
                            <a:rPr lang="en-GB" sz="2400">
                              <a:solidFill>
                                <a:srgbClr val="FF0000"/>
                              </a:solidFill>
                              <a:latin typeface="Cambria Math" panose="02040503050406030204" pitchFamily="18" charset="0"/>
                            </a:rPr>
                            <m:t>V</m:t>
                          </m:r>
                          <m:r>
                            <a:rPr lang="en-GB" sz="2400">
                              <a:latin typeface="Cambria Math" panose="02040503050406030204" pitchFamily="18" charset="0"/>
                            </a:rPr>
                            <m:t> </m:t>
                          </m:r>
                        </m:den>
                      </m:f>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solidFill>
                                <a:srgbClr val="CC66FF"/>
                              </a:solidFill>
                              <a:latin typeface="Cambria Math" panose="02040503050406030204" pitchFamily="18" charset="0"/>
                            </a:rPr>
                            <m:t>1</m:t>
                          </m:r>
                          <m:r>
                            <m:rPr>
                              <m:sty m:val="p"/>
                            </m:rPr>
                            <a:rPr lang="en-GB" sz="2400">
                              <a:solidFill>
                                <a:srgbClr val="CC66FF"/>
                              </a:solidFill>
                              <a:latin typeface="Cambria Math" panose="02040503050406030204" pitchFamily="18" charset="0"/>
                            </a:rPr>
                            <m:t>mol</m:t>
                          </m:r>
                          <m:r>
                            <a:rPr lang="en-GB" sz="2400">
                              <a:solidFill>
                                <a:srgbClr val="CC66FF"/>
                              </a:solidFill>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0.08206 </m:t>
                          </m:r>
                          <m:r>
                            <m:rPr>
                              <m:sty m:val="p"/>
                            </m:rPr>
                            <a:rPr lang="en-GB" sz="2400">
                              <a:latin typeface="Cambria Math" panose="02040503050406030204" pitchFamily="18" charset="0"/>
                            </a:rPr>
                            <m:t>atm</m:t>
                          </m:r>
                          <m:r>
                            <a:rPr lang="en-GB" sz="2400">
                              <a:latin typeface="Cambria Math" panose="02040503050406030204" pitchFamily="18" charset="0"/>
                            </a:rPr>
                            <m:t> </m:t>
                          </m:r>
                          <m:r>
                            <m:rPr>
                              <m:sty m:val="p"/>
                            </m:rPr>
                            <a:rPr lang="en-GB" sz="2400">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mol</m:t>
                          </m:r>
                          <m:r>
                            <a:rPr lang="en-GB" sz="2400" baseline="30000">
                              <a:latin typeface="Cambria Math" panose="02040503050406030204" pitchFamily="18" charset="0"/>
                            </a:rPr>
                            <m:t>_1</m:t>
                          </m:r>
                          <m:r>
                            <a:rPr lang="en-GB" sz="2400">
                              <a:latin typeface="Cambria Math" panose="02040503050406030204" pitchFamily="18" charset="0"/>
                            </a:rPr>
                            <m:t> </m:t>
                          </m:r>
                          <m:r>
                            <m:rPr>
                              <m:sty m:val="p"/>
                            </m:rPr>
                            <a:rPr lang="en-GB" sz="2400">
                              <a:latin typeface="Cambria Math" panose="02040503050406030204" pitchFamily="18" charset="0"/>
                            </a:rPr>
                            <m:t>K</m:t>
                          </m:r>
                          <m:r>
                            <a:rPr lang="en-GB" sz="2400" baseline="30000">
                              <a:latin typeface="Cambria Math" panose="02040503050406030204" pitchFamily="18" charset="0"/>
                            </a:rPr>
                            <m:t>_1</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solidFill>
                                <a:srgbClr val="0000FF"/>
                              </a:solidFill>
                              <a:latin typeface="Cambria Math" panose="02040503050406030204" pitchFamily="18" charset="0"/>
                            </a:rPr>
                            <m:t>293 </m:t>
                          </m:r>
                          <m:r>
                            <m:rPr>
                              <m:sty m:val="p"/>
                            </m:rPr>
                            <a:rPr lang="en-GB" sz="2400">
                              <a:solidFill>
                                <a:srgbClr val="0000FF"/>
                              </a:solidFill>
                              <a:latin typeface="Cambria Math" panose="02040503050406030204" pitchFamily="18" charset="0"/>
                            </a:rPr>
                            <m:t>K</m:t>
                          </m:r>
                        </m:num>
                        <m:den>
                          <m:r>
                            <a:rPr lang="en-GB" sz="2400">
                              <a:solidFill>
                                <a:srgbClr val="FF0000"/>
                              </a:solidFill>
                              <a:latin typeface="Cambria Math" panose="02040503050406030204" pitchFamily="18" charset="0"/>
                            </a:rPr>
                            <m:t>10.0 </m:t>
                          </m:r>
                          <m:r>
                            <m:rPr>
                              <m:sty m:val="p"/>
                            </m:rPr>
                            <a:rPr lang="en-GB" sz="2400">
                              <a:solidFill>
                                <a:srgbClr val="FF0000"/>
                              </a:solidFill>
                              <a:latin typeface="Cambria Math" panose="02040503050406030204" pitchFamily="18" charset="0"/>
                            </a:rPr>
                            <m:t>L</m:t>
                          </m:r>
                          <m:r>
                            <a:rPr lang="en-GB" sz="2400">
                              <a:solidFill>
                                <a:srgbClr val="FF0000"/>
                              </a:solidFill>
                              <a:latin typeface="Cambria Math" panose="02040503050406030204" pitchFamily="18" charset="0"/>
                            </a:rPr>
                            <m:t> </m:t>
                          </m:r>
                        </m:den>
                      </m:f>
                    </m:oMath>
                  </m:oMathPara>
                </a14:m>
                <a:endParaRPr lang="en-GB" sz="2400" dirty="0"/>
              </a:p>
            </p:txBody>
          </p:sp>
        </mc:Choice>
        <mc:Fallback>
          <p:sp>
            <p:nvSpPr>
              <p:cNvPr id="17" name="TextBox 16">
                <a:extLst>
                  <a:ext uri="{FF2B5EF4-FFF2-40B4-BE49-F238E27FC236}">
                    <a16:creationId xmlns:a16="http://schemas.microsoft.com/office/drawing/2014/main" id="{D2A91487-47B7-4C24-9725-BD3DE4089F69}"/>
                  </a:ext>
                </a:extLst>
              </p:cNvPr>
              <p:cNvSpPr txBox="1">
                <a:spLocks noRot="1" noChangeAspect="1" noMove="1" noResize="1" noEditPoints="1" noAdjustHandles="1" noChangeArrowheads="1" noChangeShapeType="1" noTextEdit="1"/>
              </p:cNvSpPr>
              <p:nvPr/>
            </p:nvSpPr>
            <p:spPr>
              <a:xfrm>
                <a:off x="3015381" y="2725543"/>
                <a:ext cx="6652912" cy="701410"/>
              </a:xfrm>
              <a:prstGeom prst="rect">
                <a:avLst/>
              </a:prstGeom>
              <a:blipFill>
                <a:blip r:embed="rId3"/>
                <a:stretch>
                  <a:fillRect/>
                </a:stretch>
              </a:blipFill>
            </p:spPr>
            <p:txBody>
              <a:bodyPr/>
              <a:lstStyle/>
              <a:p>
                <a:r>
                  <a:rPr lang="en-GB">
                    <a:noFill/>
                  </a:rPr>
                  <a:t> </a:t>
                </a:r>
              </a:p>
            </p:txBody>
          </p:sp>
        </mc:Fallback>
      </mc:AlternateContent>
      <p:grpSp>
        <p:nvGrpSpPr>
          <p:cNvPr id="30" name="Group 29">
            <a:extLst>
              <a:ext uri="{FF2B5EF4-FFF2-40B4-BE49-F238E27FC236}">
                <a16:creationId xmlns:a16="http://schemas.microsoft.com/office/drawing/2014/main" id="{23707171-96A8-4412-94E3-8DE2D441B28D}"/>
              </a:ext>
            </a:extLst>
          </p:cNvPr>
          <p:cNvGrpSpPr/>
          <p:nvPr/>
        </p:nvGrpSpPr>
        <p:grpSpPr>
          <a:xfrm>
            <a:off x="911424" y="4212731"/>
            <a:ext cx="11017224" cy="1910414"/>
            <a:chOff x="1123682" y="3645024"/>
            <a:chExt cx="11017224" cy="1910414"/>
          </a:xfrm>
        </p:grpSpPr>
        <p:sp>
          <p:nvSpPr>
            <p:cNvPr id="16" name="TextBox 15">
              <a:extLst>
                <a:ext uri="{FF2B5EF4-FFF2-40B4-BE49-F238E27FC236}">
                  <a16:creationId xmlns:a16="http://schemas.microsoft.com/office/drawing/2014/main" id="{B772E10C-60FF-4BFB-944F-068B8E03C71A}"/>
                </a:ext>
              </a:extLst>
            </p:cNvPr>
            <p:cNvSpPr txBox="1"/>
            <p:nvPr/>
          </p:nvSpPr>
          <p:spPr>
            <a:xfrm>
              <a:off x="1259632" y="3645024"/>
              <a:ext cx="8832867" cy="523220"/>
            </a:xfrm>
            <a:prstGeom prst="rect">
              <a:avLst/>
            </a:prstGeom>
            <a:noFill/>
          </p:spPr>
          <p:txBody>
            <a:bodyPr wrap="none" rtlCol="0">
              <a:spAutoFit/>
            </a:bodyPr>
            <a:lstStyle/>
            <a:p>
              <a:r>
                <a:rPr lang="en-GB" sz="2800" dirty="0"/>
                <a:t>moles of O</a:t>
              </a:r>
              <a:r>
                <a:rPr lang="en-GB" sz="2800" baseline="-25000" dirty="0"/>
                <a:t>2</a:t>
              </a:r>
              <a:r>
                <a:rPr lang="en-GB" sz="2800" dirty="0"/>
                <a:t> = </a:t>
              </a:r>
              <a:r>
                <a:rPr lang="en-GB" sz="2800" dirty="0">
                  <a:solidFill>
                    <a:srgbClr val="CC66FF"/>
                  </a:solidFill>
                </a:rPr>
                <a:t>1.0 mol </a:t>
              </a:r>
              <a:r>
                <a:rPr lang="en-GB" sz="2800" dirty="0"/>
                <a:t>O</a:t>
              </a:r>
              <a:r>
                <a:rPr lang="en-GB" sz="2800" baseline="-25000" dirty="0"/>
                <a:t>2</a:t>
              </a:r>
              <a:r>
                <a:rPr lang="en-GB" sz="2800" dirty="0"/>
                <a:t> (g)		</a:t>
              </a:r>
              <a:r>
                <a:rPr lang="en-GB" sz="2800" dirty="0">
                  <a:solidFill>
                    <a:srgbClr val="00B050"/>
                  </a:solidFill>
                </a:rPr>
                <a:t>P</a:t>
              </a:r>
              <a:r>
                <a:rPr lang="en-GB" sz="2800" dirty="0"/>
                <a:t> O</a:t>
              </a:r>
              <a:r>
                <a:rPr lang="en-GB" sz="2800" baseline="-25000" dirty="0"/>
                <a:t>2</a:t>
              </a:r>
              <a:r>
                <a:rPr lang="en-GB" sz="2800" dirty="0"/>
                <a:t> (g) = </a:t>
              </a:r>
              <a:r>
                <a:rPr lang="en-GB" sz="2800" dirty="0">
                  <a:solidFill>
                    <a:srgbClr val="00B050"/>
                  </a:solidFill>
                </a:rPr>
                <a:t>2.41 </a:t>
              </a:r>
              <a:r>
                <a:rPr lang="en-GB" sz="2800" dirty="0" err="1">
                  <a:solidFill>
                    <a:srgbClr val="00B050"/>
                  </a:solidFill>
                </a:rPr>
                <a:t>atm</a:t>
              </a:r>
              <a:r>
                <a:rPr lang="en-GB" sz="2800" dirty="0">
                  <a:solidFill>
                    <a:srgbClr val="00B050"/>
                  </a:solidFill>
                </a:rPr>
                <a:t> 	 </a:t>
              </a:r>
            </a:p>
          </p:txBody>
        </p:sp>
        <p:sp>
          <p:nvSpPr>
            <p:cNvPr id="18" name="TextBox 17">
              <a:extLst>
                <a:ext uri="{FF2B5EF4-FFF2-40B4-BE49-F238E27FC236}">
                  <a16:creationId xmlns:a16="http://schemas.microsoft.com/office/drawing/2014/main" id="{AA02ACDF-41D8-44DC-9351-22361088F02E}"/>
                </a:ext>
              </a:extLst>
            </p:cNvPr>
            <p:cNvSpPr txBox="1"/>
            <p:nvPr/>
          </p:nvSpPr>
          <p:spPr>
            <a:xfrm>
              <a:off x="1255052" y="4077011"/>
              <a:ext cx="8832867" cy="523220"/>
            </a:xfrm>
            <a:prstGeom prst="rect">
              <a:avLst/>
            </a:prstGeom>
            <a:noFill/>
          </p:spPr>
          <p:txBody>
            <a:bodyPr wrap="none" rtlCol="0">
              <a:spAutoFit/>
            </a:bodyPr>
            <a:lstStyle/>
            <a:p>
              <a:r>
                <a:rPr lang="en-GB" sz="2800" dirty="0"/>
                <a:t>moles of</a:t>
              </a:r>
              <a:r>
                <a:rPr lang="en-GB" sz="2800" dirty="0">
                  <a:solidFill>
                    <a:srgbClr val="00FFFF"/>
                  </a:solidFill>
                </a:rPr>
                <a:t> </a:t>
              </a:r>
              <a:r>
                <a:rPr lang="en-GB" sz="2800" dirty="0"/>
                <a:t>N</a:t>
              </a:r>
              <a:r>
                <a:rPr lang="en-GB" sz="2800" baseline="-25000" dirty="0"/>
                <a:t>2</a:t>
              </a:r>
              <a:r>
                <a:rPr lang="en-GB" sz="2800" dirty="0"/>
                <a:t> = </a:t>
              </a:r>
              <a:r>
                <a:rPr lang="en-GB" sz="2800" dirty="0">
                  <a:solidFill>
                    <a:srgbClr val="CC66FF"/>
                  </a:solidFill>
                </a:rPr>
                <a:t>2.0 mol </a:t>
              </a:r>
              <a:r>
                <a:rPr lang="en-GB" sz="2800" dirty="0"/>
                <a:t>N</a:t>
              </a:r>
              <a:r>
                <a:rPr lang="en-GB" sz="2800" baseline="-25000" dirty="0"/>
                <a:t>2</a:t>
              </a:r>
              <a:r>
                <a:rPr lang="en-GB" sz="2800" dirty="0"/>
                <a:t> (g)			</a:t>
              </a:r>
              <a:r>
                <a:rPr lang="en-GB" sz="2800" dirty="0">
                  <a:solidFill>
                    <a:srgbClr val="00B050"/>
                  </a:solidFill>
                </a:rPr>
                <a:t>P</a:t>
              </a:r>
              <a:r>
                <a:rPr lang="en-GB" sz="2800" dirty="0"/>
                <a:t> N</a:t>
              </a:r>
              <a:r>
                <a:rPr lang="en-GB" sz="2800" baseline="-25000" dirty="0"/>
                <a:t>2</a:t>
              </a:r>
              <a:r>
                <a:rPr lang="en-GB" sz="2800" dirty="0"/>
                <a:t> (g) = </a:t>
              </a:r>
              <a:r>
                <a:rPr lang="en-GB" sz="2800" dirty="0">
                  <a:solidFill>
                    <a:srgbClr val="00B050"/>
                  </a:solidFill>
                </a:rPr>
                <a:t>4.82 </a:t>
              </a:r>
              <a:r>
                <a:rPr lang="en-GB" sz="2800" dirty="0" err="1">
                  <a:solidFill>
                    <a:srgbClr val="00B050"/>
                  </a:solidFill>
                </a:rPr>
                <a:t>atm</a:t>
              </a:r>
              <a:r>
                <a:rPr lang="en-GB" sz="2800" dirty="0">
                  <a:solidFill>
                    <a:srgbClr val="00B050"/>
                  </a:solidFill>
                </a:rPr>
                <a:t>	 </a:t>
              </a:r>
            </a:p>
          </p:txBody>
        </p:sp>
        <p:sp>
          <p:nvSpPr>
            <p:cNvPr id="19" name="TextBox 18">
              <a:extLst>
                <a:ext uri="{FF2B5EF4-FFF2-40B4-BE49-F238E27FC236}">
                  <a16:creationId xmlns:a16="http://schemas.microsoft.com/office/drawing/2014/main" id="{7BD88FDA-4393-4E08-ABAA-7FC066043DDA}"/>
                </a:ext>
              </a:extLst>
            </p:cNvPr>
            <p:cNvSpPr txBox="1"/>
            <p:nvPr/>
          </p:nvSpPr>
          <p:spPr>
            <a:xfrm>
              <a:off x="1259631" y="4478790"/>
              <a:ext cx="8832867" cy="523220"/>
            </a:xfrm>
            <a:prstGeom prst="rect">
              <a:avLst/>
            </a:prstGeom>
            <a:noFill/>
          </p:spPr>
          <p:txBody>
            <a:bodyPr wrap="none" rtlCol="0">
              <a:spAutoFit/>
            </a:bodyPr>
            <a:lstStyle/>
            <a:p>
              <a:r>
                <a:rPr lang="en-GB" sz="2800" dirty="0"/>
                <a:t>moles of He = </a:t>
              </a:r>
              <a:r>
                <a:rPr lang="en-GB" sz="2800" dirty="0">
                  <a:solidFill>
                    <a:srgbClr val="CC66FF"/>
                  </a:solidFill>
                </a:rPr>
                <a:t>7.0 mol </a:t>
              </a:r>
              <a:r>
                <a:rPr lang="en-GB" sz="2800" dirty="0"/>
                <a:t>He (g)		</a:t>
              </a:r>
              <a:r>
                <a:rPr lang="en-GB" sz="2800" dirty="0">
                  <a:solidFill>
                    <a:srgbClr val="00B050"/>
                  </a:solidFill>
                </a:rPr>
                <a:t>P</a:t>
              </a:r>
              <a:r>
                <a:rPr lang="en-GB" sz="2800" dirty="0"/>
                <a:t> He (g) = </a:t>
              </a:r>
              <a:r>
                <a:rPr lang="en-GB" sz="2800" dirty="0">
                  <a:solidFill>
                    <a:srgbClr val="00B050"/>
                  </a:solidFill>
                </a:rPr>
                <a:t>16.84 </a:t>
              </a:r>
              <a:r>
                <a:rPr lang="en-GB" sz="2800" dirty="0" err="1">
                  <a:solidFill>
                    <a:srgbClr val="00B050"/>
                  </a:solidFill>
                </a:rPr>
                <a:t>atm</a:t>
              </a:r>
              <a:r>
                <a:rPr lang="en-GB" sz="2800" dirty="0">
                  <a:solidFill>
                    <a:srgbClr val="00B050"/>
                  </a:solidFill>
                </a:rPr>
                <a:t> 	 </a:t>
              </a:r>
            </a:p>
          </p:txBody>
        </p:sp>
        <p:cxnSp>
          <p:nvCxnSpPr>
            <p:cNvPr id="21" name="Straight Connector 20">
              <a:extLst>
                <a:ext uri="{FF2B5EF4-FFF2-40B4-BE49-F238E27FC236}">
                  <a16:creationId xmlns:a16="http://schemas.microsoft.com/office/drawing/2014/main" id="{D772A132-2D27-4EB7-8D33-EF4B73AADAD8}"/>
                </a:ext>
              </a:extLst>
            </p:cNvPr>
            <p:cNvCxnSpPr>
              <a:cxnSpLocks/>
            </p:cNvCxnSpPr>
            <p:nvPr/>
          </p:nvCxnSpPr>
          <p:spPr>
            <a:xfrm>
              <a:off x="1123682" y="5021533"/>
              <a:ext cx="1101722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1F866330-C3C3-4EA5-811B-48E27859C05C}"/>
                </a:ext>
              </a:extLst>
            </p:cNvPr>
            <p:cNvSpPr txBox="1"/>
            <p:nvPr/>
          </p:nvSpPr>
          <p:spPr>
            <a:xfrm>
              <a:off x="1476446" y="5022036"/>
              <a:ext cx="3384260" cy="523220"/>
            </a:xfrm>
            <a:prstGeom prst="rect">
              <a:avLst/>
            </a:prstGeom>
            <a:noFill/>
          </p:spPr>
          <p:txBody>
            <a:bodyPr wrap="none" rtlCol="0">
              <a:spAutoFit/>
            </a:bodyPr>
            <a:lstStyle/>
            <a:p>
              <a:r>
                <a:rPr lang="en-GB" sz="2800" b="1" dirty="0">
                  <a:solidFill>
                    <a:srgbClr val="CC66FF"/>
                  </a:solidFill>
                </a:rPr>
                <a:t>		  total 10.0 mol</a:t>
              </a:r>
            </a:p>
          </p:txBody>
        </p:sp>
        <p:sp>
          <p:nvSpPr>
            <p:cNvPr id="29" name="TextBox 28">
              <a:extLst>
                <a:ext uri="{FF2B5EF4-FFF2-40B4-BE49-F238E27FC236}">
                  <a16:creationId xmlns:a16="http://schemas.microsoft.com/office/drawing/2014/main" id="{7FCE6862-8F68-40B1-B89E-F6536BB55017}"/>
                </a:ext>
              </a:extLst>
            </p:cNvPr>
            <p:cNvSpPr txBox="1"/>
            <p:nvPr/>
          </p:nvSpPr>
          <p:spPr>
            <a:xfrm>
              <a:off x="4845855" y="5032218"/>
              <a:ext cx="4582473" cy="523220"/>
            </a:xfrm>
            <a:prstGeom prst="rect">
              <a:avLst/>
            </a:prstGeom>
            <a:noFill/>
          </p:spPr>
          <p:txBody>
            <a:bodyPr wrap="none" rtlCol="0">
              <a:spAutoFit/>
            </a:bodyPr>
            <a:lstStyle/>
            <a:p>
              <a:r>
                <a:rPr lang="en-GB" sz="2800" b="1" dirty="0">
                  <a:solidFill>
                    <a:srgbClr val="00B050"/>
                  </a:solidFill>
                </a:rPr>
                <a:t>					total 24.1 </a:t>
              </a:r>
              <a:r>
                <a:rPr lang="en-GB" sz="2800" b="1" dirty="0" err="1">
                  <a:solidFill>
                    <a:srgbClr val="00B050"/>
                  </a:solidFill>
                </a:rPr>
                <a:t>atm</a:t>
              </a:r>
              <a:endParaRPr lang="en-GB" sz="2800" b="1" dirty="0">
                <a:solidFill>
                  <a:srgbClr val="00B050"/>
                </a:solidFill>
              </a:endParaRPr>
            </a:p>
          </p:txBody>
        </p:sp>
      </p:grpSp>
      <p:sp>
        <p:nvSpPr>
          <p:cNvPr id="2" name="TextBox 1">
            <a:extLst>
              <a:ext uri="{FF2B5EF4-FFF2-40B4-BE49-F238E27FC236}">
                <a16:creationId xmlns:a16="http://schemas.microsoft.com/office/drawing/2014/main" id="{5B886E00-11E6-4DC2-8530-D4C57DDC5288}"/>
              </a:ext>
            </a:extLst>
          </p:cNvPr>
          <p:cNvSpPr txBox="1"/>
          <p:nvPr/>
        </p:nvSpPr>
        <p:spPr>
          <a:xfrm>
            <a:off x="1631504" y="2857876"/>
            <a:ext cx="1081193" cy="461665"/>
          </a:xfrm>
          <a:prstGeom prst="rect">
            <a:avLst/>
          </a:prstGeom>
          <a:noFill/>
        </p:spPr>
        <p:txBody>
          <a:bodyPr wrap="none" rtlCol="0">
            <a:spAutoFit/>
          </a:bodyPr>
          <a:lstStyle/>
          <a:p>
            <a:r>
              <a:rPr lang="en-GB" sz="2400" b="1"/>
              <a:t>For O</a:t>
            </a:r>
            <a:r>
              <a:rPr lang="en-GB" sz="2400" b="1" baseline="-25000"/>
              <a:t>2</a:t>
            </a:r>
            <a:r>
              <a:rPr lang="en-GB" sz="2400" b="1"/>
              <a:t>:</a:t>
            </a:r>
            <a:endParaRPr lang="en-GB" sz="2400" b="1" baseline="-25000"/>
          </a:p>
        </p:txBody>
      </p:sp>
      <p:sp>
        <p:nvSpPr>
          <p:cNvPr id="22" name="TextBox 21">
            <a:extLst>
              <a:ext uri="{FF2B5EF4-FFF2-40B4-BE49-F238E27FC236}">
                <a16:creationId xmlns:a16="http://schemas.microsoft.com/office/drawing/2014/main" id="{12FA1590-75B9-45E0-8741-78780989C626}"/>
              </a:ext>
            </a:extLst>
          </p:cNvPr>
          <p:cNvSpPr txBox="1"/>
          <p:nvPr/>
        </p:nvSpPr>
        <p:spPr>
          <a:xfrm>
            <a:off x="1862403" y="664205"/>
            <a:ext cx="2771194" cy="646331"/>
          </a:xfrm>
          <a:prstGeom prst="rect">
            <a:avLst/>
          </a:prstGeom>
          <a:noFill/>
        </p:spPr>
        <p:txBody>
          <a:bodyPr wrap="square">
            <a:spAutoFit/>
          </a:bodyPr>
          <a:lstStyle/>
          <a:p>
            <a:r>
              <a:rPr lang="en-GB" sz="3600" b="1" dirty="0">
                <a:solidFill>
                  <a:srgbClr val="00B050"/>
                </a:solidFill>
                <a:cs typeface="Calibri" panose="020F0502020204030204" pitchFamily="34" charset="0"/>
              </a:rPr>
              <a:t>P </a:t>
            </a:r>
            <a:r>
              <a:rPr lang="en-GB" sz="3600" b="1" dirty="0">
                <a:solidFill>
                  <a:srgbClr val="FF0000"/>
                </a:solidFill>
                <a:cs typeface="Calibri" panose="020F0502020204030204" pitchFamily="34" charset="0"/>
              </a:rPr>
              <a:t>V</a:t>
            </a:r>
            <a:r>
              <a:rPr lang="en-GB" sz="3600" b="1" dirty="0">
                <a:cs typeface="Calibri" panose="020F0502020204030204" pitchFamily="34" charset="0"/>
              </a:rPr>
              <a:t> = </a:t>
            </a:r>
            <a:r>
              <a:rPr lang="en-GB" sz="3600" b="1" dirty="0">
                <a:solidFill>
                  <a:srgbClr val="7030A0"/>
                </a:solidFill>
                <a:cs typeface="Calibri" panose="020F0502020204030204" pitchFamily="34" charset="0"/>
              </a:rPr>
              <a:t>n </a:t>
            </a:r>
            <a:r>
              <a:rPr lang="en-GB" sz="3600" b="1" dirty="0">
                <a:cs typeface="Calibri" panose="020F0502020204030204" pitchFamily="34" charset="0"/>
              </a:rPr>
              <a:t>R </a:t>
            </a:r>
            <a:r>
              <a:rPr lang="en-GB" sz="3600" b="1" dirty="0">
                <a:solidFill>
                  <a:srgbClr val="0000FF"/>
                </a:solidFill>
                <a:cs typeface="Calibri" panose="020F0502020204030204" pitchFamily="34" charset="0"/>
              </a:rPr>
              <a:t>T</a:t>
            </a:r>
          </a:p>
        </p:txBody>
      </p:sp>
      <p:sp>
        <p:nvSpPr>
          <p:cNvPr id="3" name="TextBox 2">
            <a:extLst>
              <a:ext uri="{FF2B5EF4-FFF2-40B4-BE49-F238E27FC236}">
                <a16:creationId xmlns:a16="http://schemas.microsoft.com/office/drawing/2014/main" id="{F53C5EB7-9B7C-4121-86ED-E63FBA861667}"/>
              </a:ext>
            </a:extLst>
          </p:cNvPr>
          <p:cNvSpPr txBox="1"/>
          <p:nvPr/>
        </p:nvSpPr>
        <p:spPr>
          <a:xfrm>
            <a:off x="626742" y="2775981"/>
            <a:ext cx="1274893" cy="523220"/>
          </a:xfrm>
          <a:prstGeom prst="rect">
            <a:avLst/>
          </a:prstGeom>
          <a:noFill/>
        </p:spPr>
        <p:txBody>
          <a:bodyPr wrap="square" rtlCol="0">
            <a:spAutoFit/>
          </a:bodyPr>
          <a:lstStyle/>
          <a:p>
            <a:r>
              <a:rPr lang="en-GB" sz="1400" dirty="0"/>
              <a:t>sample calculation:</a:t>
            </a:r>
          </a:p>
        </p:txBody>
      </p:sp>
      <p:grpSp>
        <p:nvGrpSpPr>
          <p:cNvPr id="20" name="Group 19">
            <a:extLst>
              <a:ext uri="{FF2B5EF4-FFF2-40B4-BE49-F238E27FC236}">
                <a16:creationId xmlns:a16="http://schemas.microsoft.com/office/drawing/2014/main" id="{B755E6FA-4724-44FD-87C3-505B10920F03}"/>
              </a:ext>
            </a:extLst>
          </p:cNvPr>
          <p:cNvGrpSpPr/>
          <p:nvPr/>
        </p:nvGrpSpPr>
        <p:grpSpPr>
          <a:xfrm>
            <a:off x="9390702" y="4242939"/>
            <a:ext cx="2651458" cy="1356986"/>
            <a:chOff x="1255052" y="3645024"/>
            <a:chExt cx="2651458" cy="1356986"/>
          </a:xfrm>
        </p:grpSpPr>
        <p:sp>
          <p:nvSpPr>
            <p:cNvPr id="23" name="TextBox 22">
              <a:extLst>
                <a:ext uri="{FF2B5EF4-FFF2-40B4-BE49-F238E27FC236}">
                  <a16:creationId xmlns:a16="http://schemas.microsoft.com/office/drawing/2014/main" id="{62E35CAB-9599-4E88-A29C-16D07657D0D9}"/>
                </a:ext>
              </a:extLst>
            </p:cNvPr>
            <p:cNvSpPr txBox="1"/>
            <p:nvPr/>
          </p:nvSpPr>
          <p:spPr>
            <a:xfrm>
              <a:off x="1259632" y="3645024"/>
              <a:ext cx="2646878" cy="523220"/>
            </a:xfrm>
            <a:prstGeom prst="rect">
              <a:avLst/>
            </a:prstGeom>
            <a:noFill/>
          </p:spPr>
          <p:txBody>
            <a:bodyPr wrap="none" rtlCol="0">
              <a:spAutoFit/>
            </a:bodyPr>
            <a:lstStyle/>
            <a:p>
              <a:r>
                <a:rPr lang="en-GB" sz="2800" dirty="0">
                  <a:solidFill>
                    <a:srgbClr val="00B050"/>
                  </a:solidFill>
                </a:rPr>
                <a:t>= </a:t>
              </a:r>
              <a:r>
                <a:rPr lang="en-GB" sz="2800" dirty="0">
                  <a:solidFill>
                    <a:srgbClr val="CC66FF"/>
                  </a:solidFill>
                </a:rPr>
                <a:t>(1/10) </a:t>
              </a:r>
              <a:r>
                <a:rPr lang="en-GB" sz="2800" dirty="0">
                  <a:solidFill>
                    <a:srgbClr val="00B050"/>
                  </a:solidFill>
                </a:rPr>
                <a:t>x 24.1 </a:t>
              </a:r>
            </a:p>
          </p:txBody>
        </p:sp>
        <p:sp>
          <p:nvSpPr>
            <p:cNvPr id="24" name="TextBox 23">
              <a:extLst>
                <a:ext uri="{FF2B5EF4-FFF2-40B4-BE49-F238E27FC236}">
                  <a16:creationId xmlns:a16="http://schemas.microsoft.com/office/drawing/2014/main" id="{1DB67B76-3D8F-4E57-A7D7-42CE27F78A5B}"/>
                </a:ext>
              </a:extLst>
            </p:cNvPr>
            <p:cNvSpPr txBox="1"/>
            <p:nvPr/>
          </p:nvSpPr>
          <p:spPr>
            <a:xfrm>
              <a:off x="1255052" y="4077011"/>
              <a:ext cx="2646878" cy="523220"/>
            </a:xfrm>
            <a:prstGeom prst="rect">
              <a:avLst/>
            </a:prstGeom>
            <a:noFill/>
          </p:spPr>
          <p:txBody>
            <a:bodyPr wrap="none" rtlCol="0">
              <a:spAutoFit/>
            </a:bodyPr>
            <a:lstStyle/>
            <a:p>
              <a:r>
                <a:rPr lang="en-GB" sz="2800" dirty="0">
                  <a:solidFill>
                    <a:srgbClr val="00B050"/>
                  </a:solidFill>
                </a:rPr>
                <a:t>= </a:t>
              </a:r>
              <a:r>
                <a:rPr lang="en-GB" sz="2800" dirty="0">
                  <a:solidFill>
                    <a:srgbClr val="CC66FF"/>
                  </a:solidFill>
                </a:rPr>
                <a:t>(2/10)</a:t>
              </a:r>
              <a:r>
                <a:rPr lang="en-GB" sz="2800" dirty="0">
                  <a:solidFill>
                    <a:srgbClr val="00B050"/>
                  </a:solidFill>
                </a:rPr>
                <a:t> x 24.1 </a:t>
              </a:r>
            </a:p>
          </p:txBody>
        </p:sp>
        <p:sp>
          <p:nvSpPr>
            <p:cNvPr id="25" name="TextBox 24">
              <a:extLst>
                <a:ext uri="{FF2B5EF4-FFF2-40B4-BE49-F238E27FC236}">
                  <a16:creationId xmlns:a16="http://schemas.microsoft.com/office/drawing/2014/main" id="{899E9E43-B94D-467D-BA77-1DE27374B9B3}"/>
                </a:ext>
              </a:extLst>
            </p:cNvPr>
            <p:cNvSpPr txBox="1"/>
            <p:nvPr/>
          </p:nvSpPr>
          <p:spPr>
            <a:xfrm>
              <a:off x="1259631" y="4478790"/>
              <a:ext cx="2646878" cy="523220"/>
            </a:xfrm>
            <a:prstGeom prst="rect">
              <a:avLst/>
            </a:prstGeom>
            <a:noFill/>
          </p:spPr>
          <p:txBody>
            <a:bodyPr wrap="none" rtlCol="0">
              <a:spAutoFit/>
            </a:bodyPr>
            <a:lstStyle/>
            <a:p>
              <a:r>
                <a:rPr lang="en-GB" sz="2800" dirty="0">
                  <a:solidFill>
                    <a:srgbClr val="00B050"/>
                  </a:solidFill>
                </a:rPr>
                <a:t>= </a:t>
              </a:r>
              <a:r>
                <a:rPr lang="en-GB" sz="2800" dirty="0">
                  <a:solidFill>
                    <a:srgbClr val="CC66FF"/>
                  </a:solidFill>
                </a:rPr>
                <a:t>(7/10) </a:t>
              </a:r>
              <a:r>
                <a:rPr lang="en-GB" sz="2800" dirty="0">
                  <a:solidFill>
                    <a:srgbClr val="00B050"/>
                  </a:solidFill>
                </a:rPr>
                <a:t>x 24.1 </a:t>
              </a:r>
            </a:p>
          </p:txBody>
        </p:sp>
      </p:grpSp>
      <p:sp>
        <p:nvSpPr>
          <p:cNvPr id="27" name="TextBox 26">
            <a:extLst>
              <a:ext uri="{FF2B5EF4-FFF2-40B4-BE49-F238E27FC236}">
                <a16:creationId xmlns:a16="http://schemas.microsoft.com/office/drawing/2014/main" id="{9B9FB0A4-6238-416E-A450-2E18EAB400C4}"/>
              </a:ext>
            </a:extLst>
          </p:cNvPr>
          <p:cNvSpPr txBox="1"/>
          <p:nvPr/>
        </p:nvSpPr>
        <p:spPr>
          <a:xfrm>
            <a:off x="9859352" y="3813191"/>
            <a:ext cx="1041148" cy="369332"/>
          </a:xfrm>
          <a:prstGeom prst="rect">
            <a:avLst/>
          </a:prstGeom>
          <a:noFill/>
        </p:spPr>
        <p:txBody>
          <a:bodyPr wrap="square">
            <a:spAutoFit/>
          </a:bodyPr>
          <a:lstStyle/>
          <a:p>
            <a:r>
              <a:rPr lang="en-GB" sz="1800" b="1" dirty="0">
                <a:solidFill>
                  <a:srgbClr val="CC66FF"/>
                </a:solidFill>
                <a:sym typeface="Symbol" panose="05050102010706020507" pitchFamily="18" charset="2"/>
              </a:rPr>
              <a:t> (gas)</a:t>
            </a:r>
            <a:endParaRPr lang="en-GB" dirty="0"/>
          </a:p>
        </p:txBody>
      </p:sp>
    </p:spTree>
    <p:extLst>
      <p:ext uri="{BB962C8B-B14F-4D97-AF65-F5344CB8AC3E}">
        <p14:creationId xmlns:p14="http://schemas.microsoft.com/office/powerpoint/2010/main" val="3827778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63755" y="447901"/>
            <a:ext cx="11784529" cy="1384995"/>
          </a:xfrm>
          <a:prstGeom prst="rect">
            <a:avLst/>
          </a:prstGeom>
          <a:noFill/>
        </p:spPr>
        <p:txBody>
          <a:bodyPr wrap="square" rtlCol="0">
            <a:spAutoFit/>
          </a:bodyPr>
          <a:lstStyle/>
          <a:p>
            <a:r>
              <a:rPr lang="en-GB" sz="2800" b="1">
                <a:cs typeface="Calibri" panose="020F0502020204030204" pitchFamily="34" charset="0"/>
              </a:rPr>
              <a:t>PRACTICE PROBLEM 1</a:t>
            </a:r>
            <a:r>
              <a:rPr lang="en-GB" sz="2800">
                <a:cs typeface="Calibri" panose="020F0502020204030204" pitchFamily="34" charset="0"/>
              </a:rPr>
              <a:t>: Calculate the partial pressure of each gas and the total pressure of the following mixture that occupies 500 mL at 0 </a:t>
            </a:r>
            <a:r>
              <a:rPr lang="en-GB" sz="2800" err="1">
                <a:cs typeface="Calibri" panose="020F0502020204030204" pitchFamily="34" charset="0"/>
              </a:rPr>
              <a:t>degC</a:t>
            </a:r>
            <a:r>
              <a:rPr lang="en-GB" sz="2800">
                <a:cs typeface="Calibri" panose="020F0502020204030204" pitchFamily="34" charset="0"/>
              </a:rPr>
              <a:t>: 0.020 mol N</a:t>
            </a:r>
            <a:r>
              <a:rPr lang="en-GB" sz="2800" baseline="-25000">
                <a:cs typeface="Calibri" panose="020F0502020204030204" pitchFamily="34" charset="0"/>
              </a:rPr>
              <a:t>2</a:t>
            </a:r>
            <a:r>
              <a:rPr lang="en-GB" sz="2800">
                <a:cs typeface="Calibri" panose="020F0502020204030204" pitchFamily="34" charset="0"/>
              </a:rPr>
              <a:t> and 2.33 g of O</a:t>
            </a:r>
            <a:r>
              <a:rPr lang="en-GB" sz="2800" baseline="-25000">
                <a:cs typeface="Calibri" panose="020F0502020204030204" pitchFamily="34" charset="0"/>
              </a:rPr>
              <a:t>2</a:t>
            </a:r>
            <a:r>
              <a:rPr lang="en-GB" sz="2800">
                <a:cs typeface="Calibri" panose="020F0502020204030204" pitchFamily="34" charset="0"/>
              </a:rPr>
              <a:t>.</a:t>
            </a:r>
          </a:p>
        </p:txBody>
      </p:sp>
      <p:sp>
        <p:nvSpPr>
          <p:cNvPr id="3" name="TextBox 2">
            <a:extLst>
              <a:ext uri="{FF2B5EF4-FFF2-40B4-BE49-F238E27FC236}">
                <a16:creationId xmlns:a16="http://schemas.microsoft.com/office/drawing/2014/main" id="{4E006ED6-D3AA-42E4-B8E0-E7FB74A295E6}"/>
              </a:ext>
            </a:extLst>
          </p:cNvPr>
          <p:cNvSpPr txBox="1"/>
          <p:nvPr/>
        </p:nvSpPr>
        <p:spPr>
          <a:xfrm>
            <a:off x="36411" y="2060848"/>
            <a:ext cx="12169352" cy="5550237"/>
          </a:xfrm>
          <a:prstGeom prst="rect">
            <a:avLst/>
          </a:prstGeom>
          <a:noFill/>
        </p:spPr>
        <p:txBody>
          <a:bodyPr wrap="square" rtlCol="0">
            <a:spAutoFit/>
          </a:bodyPr>
          <a:lstStyle/>
          <a:p>
            <a:r>
              <a:rPr lang="en-GB" sz="2800">
                <a:solidFill>
                  <a:srgbClr val="FF0000"/>
                </a:solidFill>
                <a:cs typeface="Calibri" panose="020F0502020204030204" pitchFamily="34" charset="0"/>
              </a:rPr>
              <a:t>P = ?, V = 500 mL = 0.5 L, n N</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0.020 mol, n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mass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MM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2.33g/32.0 g/mol = 0.073 mol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R = 0.0821 </a:t>
            </a:r>
            <a:r>
              <a:rPr lang="en-GB" sz="2800" err="1">
                <a:solidFill>
                  <a:srgbClr val="FF0000"/>
                </a:solidFill>
                <a:cs typeface="Calibri" panose="020F0502020204030204" pitchFamily="34" charset="0"/>
              </a:rPr>
              <a:t>atm</a:t>
            </a:r>
            <a:r>
              <a:rPr lang="en-GB" sz="2800">
                <a:solidFill>
                  <a:srgbClr val="FF0000"/>
                </a:solidFill>
                <a:cs typeface="Calibri" panose="020F0502020204030204" pitchFamily="34" charset="0"/>
              </a:rPr>
              <a:t>-L/mol-K, T = 0 </a:t>
            </a:r>
            <a:r>
              <a:rPr lang="en-GB" sz="2800" err="1">
                <a:solidFill>
                  <a:srgbClr val="FF0000"/>
                </a:solidFill>
                <a:cs typeface="Calibri" panose="020F0502020204030204" pitchFamily="34" charset="0"/>
              </a:rPr>
              <a:t>degC</a:t>
            </a:r>
            <a:r>
              <a:rPr lang="en-GB" sz="2800">
                <a:solidFill>
                  <a:srgbClr val="FF0000"/>
                </a:solidFill>
                <a:cs typeface="Calibri" panose="020F0502020204030204" pitchFamily="34" charset="0"/>
              </a:rPr>
              <a:t> + 273 = 273 K</a:t>
            </a:r>
          </a:p>
          <a:p>
            <a:r>
              <a:rPr lang="en-GB" sz="2800">
                <a:solidFill>
                  <a:srgbClr val="FF0000"/>
                </a:solidFill>
                <a:cs typeface="Calibri" panose="020F0502020204030204" pitchFamily="34" charset="0"/>
                <a:sym typeface="Symbol" panose="05050102010706020507" pitchFamily="18" charset="2"/>
              </a:rPr>
              <a:t> mol = </a:t>
            </a:r>
            <a:r>
              <a:rPr lang="en-GB" sz="2800">
                <a:solidFill>
                  <a:srgbClr val="FF0000"/>
                </a:solidFill>
                <a:cs typeface="Calibri" panose="020F0502020204030204" pitchFamily="34" charset="0"/>
              </a:rPr>
              <a:t>n N</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n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0.020 mol N</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+ 0.073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0.093 mol of gas mixture</a:t>
            </a:r>
          </a:p>
          <a:p>
            <a:pPr marL="285750" indent="-285750">
              <a:buFont typeface="Symbol" panose="05050102010706020507" pitchFamily="18" charset="2"/>
              <a:buChar char="c"/>
            </a:pPr>
            <a:r>
              <a:rPr lang="en-GB" sz="2800">
                <a:solidFill>
                  <a:srgbClr val="FF0000"/>
                </a:solidFill>
                <a:cs typeface="Calibri" panose="020F0502020204030204" pitchFamily="34" charset="0"/>
                <a:sym typeface="Symbol" panose="05050102010706020507" pitchFamily="18" charset="2"/>
              </a:rPr>
              <a:t>(N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n 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mol  = 0.020 mol 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0.093 mol = 0.215</a:t>
            </a:r>
          </a:p>
          <a:p>
            <a:pPr marL="285750" indent="-285750">
              <a:buFont typeface="Symbol" panose="05050102010706020507" pitchFamily="18" charset="2"/>
              <a:buChar char="c"/>
            </a:pPr>
            <a:r>
              <a:rPr lang="en-GB" sz="2800">
                <a:solidFill>
                  <a:srgbClr val="FF0000"/>
                </a:solidFill>
                <a:cs typeface="Calibri" panose="020F0502020204030204" pitchFamily="34" charset="0"/>
                <a:sym typeface="Symbol" panose="05050102010706020507" pitchFamily="18" charset="2"/>
              </a:rPr>
              <a:t>(O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n 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mol  = 0.073 mol 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0.093 mol = 0.783</a:t>
            </a:r>
          </a:p>
          <a:p>
            <a:r>
              <a:rPr lang="en-GB" sz="2800" b="1">
                <a:solidFill>
                  <a:srgbClr val="FF0000"/>
                </a:solidFill>
                <a:cs typeface="Calibri" panose="020F0502020204030204" pitchFamily="34" charset="0"/>
                <a:sym typeface="Symbol" panose="05050102010706020507" pitchFamily="18" charset="2"/>
              </a:rPr>
              <a:t>P (total) </a:t>
            </a:r>
            <a:r>
              <a:rPr lang="en-GB" sz="2800">
                <a:solidFill>
                  <a:srgbClr val="FF0000"/>
                </a:solidFill>
                <a:cs typeface="Calibri" panose="020F0502020204030204" pitchFamily="34" charset="0"/>
                <a:sym typeface="Symbol" panose="05050102010706020507" pitchFamily="18" charset="2"/>
              </a:rPr>
              <a:t>= ( mol x R x T) / V = (0.093 mol x 0.0821 </a:t>
            </a:r>
            <a:r>
              <a:rPr lang="en-GB" sz="2800" err="1">
                <a:solidFill>
                  <a:srgbClr val="FF0000"/>
                </a:solidFill>
                <a:cs typeface="Calibri" panose="020F0502020204030204" pitchFamily="34" charset="0"/>
              </a:rPr>
              <a:t>atm</a:t>
            </a:r>
            <a:r>
              <a:rPr lang="en-GB" sz="2800">
                <a:solidFill>
                  <a:srgbClr val="FF0000"/>
                </a:solidFill>
                <a:cs typeface="Calibri" panose="020F0502020204030204" pitchFamily="34" charset="0"/>
              </a:rPr>
              <a:t>-L/mol-K x 273 K) / 0.5 L = 4.17 </a:t>
            </a:r>
            <a:r>
              <a:rPr lang="en-GB" sz="2800" err="1">
                <a:solidFill>
                  <a:srgbClr val="FF0000"/>
                </a:solidFill>
                <a:cs typeface="Calibri" panose="020F0502020204030204" pitchFamily="34" charset="0"/>
              </a:rPr>
              <a:t>atm</a:t>
            </a:r>
            <a:endParaRPr lang="en-GB" sz="2800">
              <a:solidFill>
                <a:srgbClr val="FF0000"/>
              </a:solidFill>
              <a:cs typeface="Calibri" panose="020F0502020204030204" pitchFamily="34" charset="0"/>
            </a:endParaRPr>
          </a:p>
          <a:p>
            <a:r>
              <a:rPr lang="en-GB" sz="2800" b="1">
                <a:solidFill>
                  <a:srgbClr val="FF0000"/>
                </a:solidFill>
                <a:cs typeface="Calibri" panose="020F0502020204030204" pitchFamily="34" charset="0"/>
              </a:rPr>
              <a:t>P (partial) N</a:t>
            </a:r>
            <a:r>
              <a:rPr lang="en-GB" sz="2800" b="1" baseline="-25000">
                <a:solidFill>
                  <a:srgbClr val="FF0000"/>
                </a:solidFill>
                <a:cs typeface="Calibri" panose="020F0502020204030204" pitchFamily="34" charset="0"/>
              </a:rPr>
              <a:t>2</a:t>
            </a:r>
            <a:r>
              <a:rPr lang="en-GB" sz="2800" b="1">
                <a:solidFill>
                  <a:srgbClr val="FF0000"/>
                </a:solidFill>
                <a:cs typeface="Calibri" panose="020F0502020204030204" pitchFamily="34" charset="0"/>
              </a:rPr>
              <a:t> </a:t>
            </a:r>
            <a:r>
              <a:rPr lang="en-GB" sz="2800">
                <a:solidFill>
                  <a:srgbClr val="FF0000"/>
                </a:solidFill>
                <a:cs typeface="Calibri" panose="020F0502020204030204" pitchFamily="34" charset="0"/>
              </a:rPr>
              <a:t>= P (total) x </a:t>
            </a:r>
            <a:r>
              <a:rPr lang="en-GB" sz="2800">
                <a:solidFill>
                  <a:srgbClr val="FF0000"/>
                </a:solidFill>
                <a:cs typeface="Calibri" panose="020F0502020204030204" pitchFamily="34" charset="0"/>
                <a:sym typeface="Symbol" panose="05050102010706020507" pitchFamily="18" charset="2"/>
              </a:rPr>
              <a:t> 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4.17 </a:t>
            </a:r>
            <a:r>
              <a:rPr lang="en-GB" sz="2800" err="1">
                <a:solidFill>
                  <a:srgbClr val="FF0000"/>
                </a:solidFill>
                <a:cs typeface="Calibri" panose="020F0502020204030204" pitchFamily="34" charset="0"/>
                <a:sym typeface="Symbol" panose="05050102010706020507" pitchFamily="18" charset="2"/>
              </a:rPr>
              <a:t>atm</a:t>
            </a:r>
            <a:r>
              <a:rPr lang="en-GB" sz="2800">
                <a:solidFill>
                  <a:srgbClr val="FF0000"/>
                </a:solidFill>
                <a:cs typeface="Calibri" panose="020F0502020204030204" pitchFamily="34" charset="0"/>
                <a:sym typeface="Symbol" panose="05050102010706020507" pitchFamily="18" charset="2"/>
              </a:rPr>
              <a:t> x 0.215 = 0.897 </a:t>
            </a:r>
            <a:r>
              <a:rPr lang="en-GB" sz="2800" err="1">
                <a:solidFill>
                  <a:srgbClr val="FF0000"/>
                </a:solidFill>
                <a:cs typeface="Calibri" panose="020F0502020204030204" pitchFamily="34" charset="0"/>
                <a:sym typeface="Symbol" panose="05050102010706020507" pitchFamily="18" charset="2"/>
              </a:rPr>
              <a:t>atm</a:t>
            </a:r>
            <a:endParaRPr lang="en-GB" sz="2800">
              <a:solidFill>
                <a:srgbClr val="FF0000"/>
              </a:solidFill>
              <a:cs typeface="Calibri" panose="020F0502020204030204" pitchFamily="34" charset="0"/>
              <a:sym typeface="Symbol" panose="05050102010706020507" pitchFamily="18" charset="2"/>
            </a:endParaRPr>
          </a:p>
          <a:p>
            <a:r>
              <a:rPr lang="en-GB" sz="2800" b="1">
                <a:solidFill>
                  <a:srgbClr val="FF0000"/>
                </a:solidFill>
                <a:cs typeface="Calibri" panose="020F0502020204030204" pitchFamily="34" charset="0"/>
              </a:rPr>
              <a:t>P (partial) O</a:t>
            </a:r>
            <a:r>
              <a:rPr lang="en-GB" sz="2800" b="1" baseline="-25000">
                <a:solidFill>
                  <a:srgbClr val="FF0000"/>
                </a:solidFill>
                <a:cs typeface="Calibri" panose="020F0502020204030204" pitchFamily="34" charset="0"/>
              </a:rPr>
              <a:t>2</a:t>
            </a:r>
            <a:r>
              <a:rPr lang="en-GB" sz="2800" b="1">
                <a:solidFill>
                  <a:srgbClr val="FF0000"/>
                </a:solidFill>
                <a:cs typeface="Calibri" panose="020F0502020204030204" pitchFamily="34" charset="0"/>
              </a:rPr>
              <a:t> </a:t>
            </a:r>
            <a:r>
              <a:rPr lang="en-GB" sz="2800">
                <a:solidFill>
                  <a:srgbClr val="FF0000"/>
                </a:solidFill>
                <a:cs typeface="Calibri" panose="020F0502020204030204" pitchFamily="34" charset="0"/>
              </a:rPr>
              <a:t>= P (total) x </a:t>
            </a:r>
            <a:r>
              <a:rPr lang="en-GB" sz="2800">
                <a:solidFill>
                  <a:srgbClr val="FF0000"/>
                </a:solidFill>
                <a:cs typeface="Calibri" panose="020F0502020204030204" pitchFamily="34" charset="0"/>
                <a:sym typeface="Symbol" panose="05050102010706020507" pitchFamily="18" charset="2"/>
              </a:rPr>
              <a:t> 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4.17 </a:t>
            </a:r>
            <a:r>
              <a:rPr lang="en-GB" sz="2800" err="1">
                <a:solidFill>
                  <a:srgbClr val="FF0000"/>
                </a:solidFill>
                <a:cs typeface="Calibri" panose="020F0502020204030204" pitchFamily="34" charset="0"/>
                <a:sym typeface="Symbol" panose="05050102010706020507" pitchFamily="18" charset="2"/>
              </a:rPr>
              <a:t>atm</a:t>
            </a:r>
            <a:r>
              <a:rPr lang="en-GB" sz="2800">
                <a:solidFill>
                  <a:srgbClr val="FF0000"/>
                </a:solidFill>
                <a:cs typeface="Calibri" panose="020F0502020204030204" pitchFamily="34" charset="0"/>
                <a:sym typeface="Symbol" panose="05050102010706020507" pitchFamily="18" charset="2"/>
              </a:rPr>
              <a:t> x 0.783 = 3.26 </a:t>
            </a:r>
            <a:r>
              <a:rPr lang="en-GB" sz="2800" err="1">
                <a:solidFill>
                  <a:srgbClr val="FF0000"/>
                </a:solidFill>
                <a:cs typeface="Calibri" panose="020F0502020204030204" pitchFamily="34" charset="0"/>
                <a:sym typeface="Symbol" panose="05050102010706020507" pitchFamily="18" charset="2"/>
              </a:rPr>
              <a:t>atm</a:t>
            </a:r>
            <a:endParaRPr lang="en-GB" sz="2800">
              <a:solidFill>
                <a:srgbClr val="FF0000"/>
              </a:solidFill>
              <a:cs typeface="Calibri" panose="020F0502020204030204" pitchFamily="34" charset="0"/>
            </a:endParaRPr>
          </a:p>
          <a:p>
            <a:endParaRPr lang="en-GB" sz="2800">
              <a:solidFill>
                <a:srgbClr val="FF0000"/>
              </a:solidFill>
              <a:cs typeface="Calibri" panose="020F0502020204030204" pitchFamily="34" charset="0"/>
            </a:endParaRPr>
          </a:p>
          <a:p>
            <a:endParaRPr lang="en-GB" sz="2800">
              <a:solidFill>
                <a:srgbClr val="FF0000"/>
              </a:solidFill>
              <a:cs typeface="Calibri" panose="020F0502020204030204" pitchFamily="34" charset="0"/>
            </a:endParaRPr>
          </a:p>
          <a:p>
            <a:endParaRPr lang="en-GB" sz="2800" baseline="-25000">
              <a:solidFill>
                <a:srgbClr val="FF0000"/>
              </a:solidFill>
              <a:cs typeface="Calibri" panose="020F0502020204030204" pitchFamily="34" charset="0"/>
            </a:endParaRPr>
          </a:p>
        </p:txBody>
      </p:sp>
    </p:spTree>
    <p:extLst>
      <p:ext uri="{BB962C8B-B14F-4D97-AF65-F5344CB8AC3E}">
        <p14:creationId xmlns:p14="http://schemas.microsoft.com/office/powerpoint/2010/main" val="1862889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55" name="TextBox 54">
            <a:extLst>
              <a:ext uri="{FF2B5EF4-FFF2-40B4-BE49-F238E27FC236}">
                <a16:creationId xmlns:a16="http://schemas.microsoft.com/office/drawing/2014/main" id="{CB16842C-50FD-4CF4-A15C-21FF74A21F84}"/>
              </a:ext>
            </a:extLst>
          </p:cNvPr>
          <p:cNvSpPr txBox="1"/>
          <p:nvPr/>
        </p:nvSpPr>
        <p:spPr>
          <a:xfrm>
            <a:off x="1559496" y="548680"/>
            <a:ext cx="8640960" cy="4493538"/>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2</a:t>
            </a:r>
            <a:r>
              <a:rPr lang="en-GB" sz="2200">
                <a:latin typeface="Calibri" panose="020F0502020204030204" pitchFamily="34" charset="0"/>
                <a:cs typeface="Calibri" panose="020F0502020204030204" pitchFamily="34" charset="0"/>
              </a:rPr>
              <a:t>: A sample of dry air of total mass 1.0 g consists of 0.76 g of nitrogen and 0.24 g of oxygen. </a:t>
            </a:r>
          </a:p>
          <a:p>
            <a:pPr marL="342900" indent="-342900">
              <a:buAutoNum type="alphaLcParenR"/>
            </a:pPr>
            <a:r>
              <a:rPr lang="en-GB" sz="2200">
                <a:latin typeface="Calibri" panose="020F0502020204030204" pitchFamily="34" charset="0"/>
                <a:cs typeface="Calibri" panose="020F0502020204030204" pitchFamily="34" charset="0"/>
              </a:rPr>
              <a:t>Calculate the partial pressures of these gases and the total pressure in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when this sample is in flask of volume 1.00 L at 20 </a:t>
            </a:r>
            <a:r>
              <a:rPr lang="en-GB" sz="2200" err="1">
                <a:latin typeface="Calibri" panose="020F0502020204030204" pitchFamily="34" charset="0"/>
                <a:cs typeface="Calibri" panose="020F0502020204030204" pitchFamily="34" charset="0"/>
              </a:rPr>
              <a:t>degC</a:t>
            </a: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r>
              <a:rPr lang="en-GB" sz="2200">
                <a:latin typeface="Calibri" panose="020F0502020204030204" pitchFamily="34" charset="0"/>
                <a:cs typeface="Calibri" panose="020F0502020204030204" pitchFamily="34" charset="0"/>
              </a:rPr>
              <a:t>The sample of air is heated until the total pressure is 1.00 atm. What are the partial pressures of oxygen and nitrogen in the heated sample. </a:t>
            </a:r>
          </a:p>
        </p:txBody>
      </p:sp>
      <p:sp>
        <p:nvSpPr>
          <p:cNvPr id="7" name="TextBox 6">
            <a:extLst>
              <a:ext uri="{FF2B5EF4-FFF2-40B4-BE49-F238E27FC236}">
                <a16:creationId xmlns:a16="http://schemas.microsoft.com/office/drawing/2014/main" id="{B7B1D47D-FF3E-4C5B-9B9D-68D88EB11001}"/>
              </a:ext>
            </a:extLst>
          </p:cNvPr>
          <p:cNvSpPr txBox="1"/>
          <p:nvPr/>
        </p:nvSpPr>
        <p:spPr>
          <a:xfrm>
            <a:off x="1631504" y="1844825"/>
            <a:ext cx="9108504" cy="2769989"/>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P = ?, V = 1 L, n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mass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MM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0.76g/28 g/mol = 0.027mol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n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mass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0.24g/32.0 g/mol = 0.0075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R =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T = 20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 293 K</a:t>
            </a:r>
          </a:p>
          <a:p>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mol = </a:t>
            </a:r>
            <a:r>
              <a:rPr lang="en-GB">
                <a:solidFill>
                  <a:srgbClr val="FF0000"/>
                </a:solidFill>
                <a:latin typeface="Calibri" panose="020F0502020204030204" pitchFamily="34" charset="0"/>
                <a:cs typeface="Calibri" panose="020F0502020204030204" pitchFamily="34" charset="0"/>
              </a:rPr>
              <a:t>n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n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0.027 mol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+ 0.0075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0.0345 mol of dry air</a:t>
            </a:r>
          </a:p>
          <a:p>
            <a:pPr marL="285750" indent="-285750">
              <a:buFont typeface="Symbol" panose="05050102010706020507" pitchFamily="18" charset="2"/>
              <a:buChar char="c"/>
            </a:pP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n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mol  = 0.027 mol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0.0345 mol = 0.783</a:t>
            </a:r>
          </a:p>
          <a:p>
            <a:pPr marL="285750" indent="-285750">
              <a:buFont typeface="Symbol" panose="05050102010706020507" pitchFamily="18" charset="2"/>
              <a:buChar char="c"/>
            </a:pP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n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mol  = 0.0075 mol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0.0345 mol = 0.217</a:t>
            </a:r>
          </a:p>
          <a:p>
            <a:r>
              <a:rPr lang="en-GB" b="1">
                <a:solidFill>
                  <a:srgbClr val="FF0000"/>
                </a:solidFill>
                <a:latin typeface="Calibri" panose="020F0502020204030204" pitchFamily="34" charset="0"/>
                <a:cs typeface="Calibri" panose="020F0502020204030204" pitchFamily="34" charset="0"/>
                <a:sym typeface="Symbol" panose="05050102010706020507" pitchFamily="18" charset="2"/>
              </a:rPr>
              <a:t>P (total)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mol x R x T) / V = (0.0345 mol x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293 K) / 1 L = 0.830 </a:t>
            </a:r>
            <a:r>
              <a:rPr lang="en-GB" err="1">
                <a:solidFill>
                  <a:srgbClr val="FF0000"/>
                </a:solidFill>
                <a:latin typeface="Calibri" panose="020F0502020204030204" pitchFamily="34" charset="0"/>
                <a:cs typeface="Calibri" panose="020F0502020204030204" pitchFamily="34" charset="0"/>
              </a:rPr>
              <a:t>atm</a:t>
            </a:r>
            <a:endParaRPr lang="en-GB">
              <a:solidFill>
                <a:srgbClr val="FF0000"/>
              </a:solidFill>
              <a:latin typeface="Calibri" panose="020F0502020204030204" pitchFamily="34" charset="0"/>
              <a:cs typeface="Calibri" panose="020F0502020204030204" pitchFamily="34" charset="0"/>
            </a:endParaRPr>
          </a:p>
          <a:p>
            <a:r>
              <a:rPr lang="en-GB" b="1">
                <a:solidFill>
                  <a:srgbClr val="FF0000"/>
                </a:solidFill>
                <a:latin typeface="Calibri" panose="020F0502020204030204" pitchFamily="34" charset="0"/>
                <a:cs typeface="Calibri" panose="020F0502020204030204" pitchFamily="34" charset="0"/>
              </a:rPr>
              <a:t>P (partial) N</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0.830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0.783 = 0.650atm</a:t>
            </a:r>
          </a:p>
          <a:p>
            <a:r>
              <a:rPr lang="en-GB" b="1">
                <a:solidFill>
                  <a:srgbClr val="FF0000"/>
                </a:solidFill>
                <a:latin typeface="Calibri" panose="020F0502020204030204" pitchFamily="34" charset="0"/>
                <a:cs typeface="Calibri" panose="020F0502020204030204" pitchFamily="34" charset="0"/>
              </a:rPr>
              <a:t>P (partial) O</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0.830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0.217 = 0.180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a:solidFill>
                <a:srgbClr val="FF0000"/>
              </a:solidFill>
              <a:latin typeface="Calibri" panose="020F0502020204030204" pitchFamily="34" charset="0"/>
              <a:cs typeface="Calibri" panose="020F0502020204030204" pitchFamily="34" charset="0"/>
            </a:endParaRPr>
          </a:p>
          <a:p>
            <a:endParaRPr lang="en-GB">
              <a:solidFill>
                <a:srgbClr val="FF0000"/>
              </a:solidFill>
              <a:latin typeface="Calibri" panose="020F0502020204030204" pitchFamily="34" charset="0"/>
              <a:cs typeface="Calibri" panose="020F0502020204030204" pitchFamily="34" charset="0"/>
            </a:endParaRPr>
          </a:p>
          <a:p>
            <a:endParaRPr lang="en-GB" baseline="-25000">
              <a:solidFill>
                <a:srgbClr val="FF0000"/>
              </a:solidFill>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ADE26F1E-C164-471F-B256-F717BB95E632}"/>
              </a:ext>
            </a:extLst>
          </p:cNvPr>
          <p:cNvSpPr txBox="1"/>
          <p:nvPr/>
        </p:nvSpPr>
        <p:spPr>
          <a:xfrm>
            <a:off x="3856740" y="4941169"/>
            <a:ext cx="6703756" cy="646331"/>
          </a:xfrm>
          <a:prstGeom prst="rect">
            <a:avLst/>
          </a:prstGeom>
          <a:noFill/>
        </p:spPr>
        <p:txBody>
          <a:bodyPr wrap="square">
            <a:spAutoFit/>
          </a:bodyPr>
          <a:lstStyle/>
          <a:p>
            <a:r>
              <a:rPr lang="en-GB" b="1">
                <a:solidFill>
                  <a:srgbClr val="FF0000"/>
                </a:solidFill>
                <a:latin typeface="Calibri" panose="020F0502020204030204" pitchFamily="34" charset="0"/>
                <a:cs typeface="Calibri" panose="020F0502020204030204" pitchFamily="34" charset="0"/>
              </a:rPr>
              <a:t>P (partial) N</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1.00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0.783 = 0.783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a:solidFill>
                <a:srgbClr val="FF0000"/>
              </a:solidFill>
              <a:latin typeface="Calibri" panose="020F0502020204030204" pitchFamily="34" charset="0"/>
              <a:cs typeface="Calibri" panose="020F0502020204030204" pitchFamily="34" charset="0"/>
              <a:sym typeface="Symbol" panose="05050102010706020507" pitchFamily="18" charset="2"/>
            </a:endParaRPr>
          </a:p>
          <a:p>
            <a:r>
              <a:rPr lang="en-GB" b="1">
                <a:solidFill>
                  <a:srgbClr val="FF0000"/>
                </a:solidFill>
                <a:latin typeface="Calibri" panose="020F0502020204030204" pitchFamily="34" charset="0"/>
                <a:cs typeface="Calibri" panose="020F0502020204030204" pitchFamily="34" charset="0"/>
              </a:rPr>
              <a:t>P (partial) O</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1.00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0.217 = 0.217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48714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079776" y="-15363"/>
            <a:ext cx="7760249"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GRAHAM’S LAWS</a:t>
            </a:r>
          </a:p>
        </p:txBody>
      </p:sp>
      <p:pic>
        <p:nvPicPr>
          <p:cNvPr id="1028" name="Picture 4" descr="See the source image">
            <a:extLst>
              <a:ext uri="{FF2B5EF4-FFF2-40B4-BE49-F238E27FC236}">
                <a16:creationId xmlns:a16="http://schemas.microsoft.com/office/drawing/2014/main" id="{96FE920E-8501-4532-8CCC-575AE1FE64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13" t="23529" r="52362" b="43700"/>
          <a:stretch/>
        </p:blipFill>
        <p:spPr bwMode="auto">
          <a:xfrm>
            <a:off x="798579" y="734466"/>
            <a:ext cx="4176464" cy="28337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645E3FD-5B22-4C0E-BEC5-3B005D4D9CBB}"/>
              </a:ext>
            </a:extLst>
          </p:cNvPr>
          <p:cNvPicPr>
            <a:picLocks noChangeAspect="1"/>
          </p:cNvPicPr>
          <p:nvPr/>
        </p:nvPicPr>
        <p:blipFill rotWithShape="1">
          <a:blip r:embed="rId4"/>
          <a:srcRect l="52362" t="23528" r="11413" b="43700"/>
          <a:stretch/>
        </p:blipFill>
        <p:spPr>
          <a:xfrm>
            <a:off x="6168008" y="727730"/>
            <a:ext cx="4176464" cy="2833710"/>
          </a:xfrm>
          <a:prstGeom prst="rect">
            <a:avLst/>
          </a:prstGeom>
        </p:spPr>
      </p:pic>
      <p:sp>
        <p:nvSpPr>
          <p:cNvPr id="6" name="TextBox 5">
            <a:extLst>
              <a:ext uri="{FF2B5EF4-FFF2-40B4-BE49-F238E27FC236}">
                <a16:creationId xmlns:a16="http://schemas.microsoft.com/office/drawing/2014/main" id="{5A621F55-A3CE-431C-A9A4-A2B8C08EFA20}"/>
              </a:ext>
            </a:extLst>
          </p:cNvPr>
          <p:cNvSpPr txBox="1"/>
          <p:nvPr/>
        </p:nvSpPr>
        <p:spPr>
          <a:xfrm>
            <a:off x="6384032" y="3544632"/>
            <a:ext cx="4081630" cy="954107"/>
          </a:xfrm>
          <a:prstGeom prst="rect">
            <a:avLst/>
          </a:prstGeom>
          <a:noFill/>
        </p:spPr>
        <p:txBody>
          <a:bodyPr wrap="none" rtlCol="0">
            <a:spAutoFit/>
          </a:bodyPr>
          <a:lstStyle/>
          <a:p>
            <a:r>
              <a:rPr lang="en-GB" sz="2800">
                <a:cs typeface="Calibri" panose="020F0502020204030204" pitchFamily="34" charset="0"/>
              </a:rPr>
              <a:t>EFFUSION: </a:t>
            </a:r>
          </a:p>
          <a:p>
            <a:r>
              <a:rPr lang="en-GB" sz="2800">
                <a:cs typeface="Calibri" panose="020F0502020204030204" pitchFamily="34" charset="0"/>
              </a:rPr>
              <a:t>gas escapes through a hole</a:t>
            </a:r>
          </a:p>
        </p:txBody>
      </p:sp>
      <p:sp>
        <p:nvSpPr>
          <p:cNvPr id="12" name="TextBox 11">
            <a:extLst>
              <a:ext uri="{FF2B5EF4-FFF2-40B4-BE49-F238E27FC236}">
                <a16:creationId xmlns:a16="http://schemas.microsoft.com/office/drawing/2014/main" id="{54F0A538-04BF-4ACC-B34F-422DD6949C18}"/>
              </a:ext>
            </a:extLst>
          </p:cNvPr>
          <p:cNvSpPr txBox="1"/>
          <p:nvPr/>
        </p:nvSpPr>
        <p:spPr>
          <a:xfrm>
            <a:off x="1055440" y="3627021"/>
            <a:ext cx="2942665" cy="954107"/>
          </a:xfrm>
          <a:prstGeom prst="rect">
            <a:avLst/>
          </a:prstGeom>
          <a:noFill/>
        </p:spPr>
        <p:txBody>
          <a:bodyPr wrap="none" rtlCol="0">
            <a:spAutoFit/>
          </a:bodyPr>
          <a:lstStyle/>
          <a:p>
            <a:r>
              <a:rPr lang="en-GB" sz="2800">
                <a:cs typeface="Calibri" panose="020F0502020204030204" pitchFamily="34" charset="0"/>
              </a:rPr>
              <a:t>DIFFUSION: </a:t>
            </a:r>
          </a:p>
          <a:p>
            <a:r>
              <a:rPr lang="en-GB" sz="2800">
                <a:cs typeface="Calibri" panose="020F0502020204030204" pitchFamily="34" charset="0"/>
              </a:rPr>
              <a:t>different gases mix</a:t>
            </a:r>
          </a:p>
        </p:txBody>
      </p:sp>
      <p:sp>
        <p:nvSpPr>
          <p:cNvPr id="10" name="TextBox 9">
            <a:extLst>
              <a:ext uri="{FF2B5EF4-FFF2-40B4-BE49-F238E27FC236}">
                <a16:creationId xmlns:a16="http://schemas.microsoft.com/office/drawing/2014/main" id="{D59F0245-275D-4F40-9BAF-FC52D5EF09BE}"/>
              </a:ext>
            </a:extLst>
          </p:cNvPr>
          <p:cNvSpPr txBox="1"/>
          <p:nvPr/>
        </p:nvSpPr>
        <p:spPr>
          <a:xfrm flipH="1">
            <a:off x="1847528" y="4725144"/>
            <a:ext cx="8280920" cy="954107"/>
          </a:xfrm>
          <a:prstGeom prst="rect">
            <a:avLst/>
          </a:prstGeom>
          <a:noFill/>
        </p:spPr>
        <p:txBody>
          <a:bodyPr wrap="square" rtlCol="0">
            <a:spAutoFit/>
          </a:bodyPr>
          <a:lstStyle/>
          <a:p>
            <a:r>
              <a:rPr lang="en-GB" sz="2800" b="1">
                <a:solidFill>
                  <a:srgbClr val="00B0F0"/>
                </a:solidFill>
                <a:cs typeface="Calibri" panose="020F0502020204030204" pitchFamily="34" charset="0"/>
              </a:rPr>
              <a:t>Average velocity of gas is inversely proportional to the square root of the molar mass </a:t>
            </a:r>
          </a:p>
        </p:txBody>
      </p:sp>
      <p:sp>
        <p:nvSpPr>
          <p:cNvPr id="11" name="TextBox 10">
            <a:extLst>
              <a:ext uri="{FF2B5EF4-FFF2-40B4-BE49-F238E27FC236}">
                <a16:creationId xmlns:a16="http://schemas.microsoft.com/office/drawing/2014/main" id="{94123F65-8D1F-405C-B54B-BF83F3048897}"/>
              </a:ext>
            </a:extLst>
          </p:cNvPr>
          <p:cNvSpPr txBox="1"/>
          <p:nvPr/>
        </p:nvSpPr>
        <p:spPr>
          <a:xfrm>
            <a:off x="2918138" y="5805264"/>
            <a:ext cx="5178725" cy="523220"/>
          </a:xfrm>
          <a:prstGeom prst="rect">
            <a:avLst/>
          </a:prstGeom>
          <a:noFill/>
          <a:ln>
            <a:noFill/>
          </a:ln>
        </p:spPr>
        <p:txBody>
          <a:bodyPr wrap="none" rtlCol="0">
            <a:spAutoFit/>
          </a:bodyPr>
          <a:lstStyle/>
          <a:p>
            <a:r>
              <a:rPr lang="en-GB" sz="2800" b="1">
                <a:solidFill>
                  <a:srgbClr val="0000FF"/>
                </a:solidFill>
                <a:cs typeface="Calibri" panose="020F0502020204030204" pitchFamily="34" charset="0"/>
              </a:rPr>
              <a:t>average velocity </a:t>
            </a:r>
            <a:r>
              <a:rPr lang="en-GB" sz="2800" b="1">
                <a:solidFill>
                  <a:srgbClr val="0000FF"/>
                </a:solidFill>
                <a:cs typeface="Calibri" panose="020F0502020204030204" pitchFamily="34" charset="0"/>
                <a:sym typeface="Symbol" panose="05050102010706020507" pitchFamily="18" charset="2"/>
              </a:rPr>
              <a:t> 1 /  sqrt (MM)</a:t>
            </a:r>
            <a:endParaRPr lang="en-GB" sz="2800" b="1">
              <a:solidFill>
                <a:srgbClr val="0000FF"/>
              </a:solidFill>
              <a:cs typeface="Calibri" panose="020F0502020204030204" pitchFamily="34" charset="0"/>
            </a:endParaRPr>
          </a:p>
        </p:txBody>
      </p:sp>
    </p:spTree>
    <p:extLst>
      <p:ext uri="{BB962C8B-B14F-4D97-AF65-F5344CB8AC3E}">
        <p14:creationId xmlns:p14="http://schemas.microsoft.com/office/powerpoint/2010/main" val="793303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GRAHAM’S LAWS - EXAMPLES</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DBCAEC1-8FF9-4B60-BF93-2B08233F4C94}"/>
              </a:ext>
            </a:extLst>
          </p:cNvPr>
          <p:cNvSpPr txBox="1"/>
          <p:nvPr/>
        </p:nvSpPr>
        <p:spPr>
          <a:xfrm>
            <a:off x="1544674" y="611382"/>
            <a:ext cx="4392488" cy="769441"/>
          </a:xfrm>
          <a:prstGeom prst="rect">
            <a:avLst/>
          </a:prstGeom>
          <a:noFill/>
        </p:spPr>
        <p:txBody>
          <a:bodyPr wrap="square" rtlCol="0">
            <a:spAutoFit/>
          </a:bodyPr>
          <a:lstStyle/>
          <a:p>
            <a:r>
              <a:rPr lang="en-GB" sz="2200">
                <a:latin typeface="Calibri" panose="020F0502020204030204" pitchFamily="34" charset="0"/>
                <a:cs typeface="Calibri" panose="020F0502020204030204" pitchFamily="34" charset="0"/>
              </a:rPr>
              <a:t>How much faster will methane diffuse than </a:t>
            </a:r>
            <a:r>
              <a:rPr lang="en-GB" sz="2200" err="1">
                <a:latin typeface="Calibri" panose="020F0502020204030204" pitchFamily="34" charset="0"/>
                <a:cs typeface="Calibri" panose="020F0502020204030204" pitchFamily="34" charset="0"/>
              </a:rPr>
              <a:t>sulfur</a:t>
            </a:r>
            <a:r>
              <a:rPr lang="en-GB" sz="2200">
                <a:latin typeface="Calibri" panose="020F0502020204030204" pitchFamily="34" charset="0"/>
                <a:cs typeface="Calibri" panose="020F0502020204030204" pitchFamily="34" charset="0"/>
              </a:rPr>
              <a:t> dioxide?</a:t>
            </a:r>
          </a:p>
        </p:txBody>
      </p:sp>
      <p:sp>
        <p:nvSpPr>
          <p:cNvPr id="4" name="TextBox 3">
            <a:extLst>
              <a:ext uri="{FF2B5EF4-FFF2-40B4-BE49-F238E27FC236}">
                <a16:creationId xmlns:a16="http://schemas.microsoft.com/office/drawing/2014/main" id="{41DF0654-D620-4901-B1B8-54A8D0658A50}"/>
              </a:ext>
            </a:extLst>
          </p:cNvPr>
          <p:cNvSpPr txBox="1"/>
          <p:nvPr/>
        </p:nvSpPr>
        <p:spPr>
          <a:xfrm>
            <a:off x="1799708" y="1450805"/>
            <a:ext cx="3902287" cy="769441"/>
          </a:xfrm>
          <a:prstGeom prst="rect">
            <a:avLst/>
          </a:prstGeom>
          <a:noFill/>
        </p:spPr>
        <p:txBody>
          <a:bodyPr wrap="none" rtlCol="0">
            <a:spAutoFit/>
          </a:bodyPr>
          <a:lstStyle/>
          <a:p>
            <a:r>
              <a:rPr lang="en-GB" sz="2200" b="1">
                <a:solidFill>
                  <a:srgbClr val="7030A0"/>
                </a:solidFill>
                <a:latin typeface="Calibri" panose="020F0502020204030204" pitchFamily="34" charset="0"/>
                <a:cs typeface="Calibri" panose="020F0502020204030204" pitchFamily="34" charset="0"/>
              </a:rPr>
              <a:t>molar mass </a:t>
            </a:r>
            <a:r>
              <a:rPr lang="en-GB" sz="2200">
                <a:latin typeface="Calibri" panose="020F0502020204030204" pitchFamily="34" charset="0"/>
                <a:cs typeface="Calibri" panose="020F0502020204030204" pitchFamily="34" charset="0"/>
              </a:rPr>
              <a:t>of CH</a:t>
            </a:r>
            <a:r>
              <a:rPr lang="en-GB" sz="2200" baseline="-25000">
                <a:latin typeface="Calibri" panose="020F0502020204030204" pitchFamily="34" charset="0"/>
                <a:cs typeface="Calibri" panose="020F0502020204030204" pitchFamily="34" charset="0"/>
              </a:rPr>
              <a:t>4</a:t>
            </a:r>
            <a:r>
              <a:rPr lang="en-GB" sz="2200">
                <a:latin typeface="Calibri" panose="020F0502020204030204" pitchFamily="34" charset="0"/>
                <a:cs typeface="Calibri" panose="020F0502020204030204" pitchFamily="34" charset="0"/>
              </a:rPr>
              <a:t> is </a:t>
            </a:r>
            <a:r>
              <a:rPr lang="en-GB" sz="2200" b="1">
                <a:solidFill>
                  <a:srgbClr val="7030A0"/>
                </a:solidFill>
                <a:latin typeface="Calibri" panose="020F0502020204030204" pitchFamily="34" charset="0"/>
                <a:cs typeface="Calibri" panose="020F0502020204030204" pitchFamily="34" charset="0"/>
              </a:rPr>
              <a:t>16.0 g/mol</a:t>
            </a:r>
          </a:p>
          <a:p>
            <a:r>
              <a:rPr lang="en-GB" sz="2200" b="1">
                <a:solidFill>
                  <a:srgbClr val="7030A0"/>
                </a:solidFill>
                <a:latin typeface="Calibri" panose="020F0502020204030204" pitchFamily="34" charset="0"/>
                <a:cs typeface="Calibri" panose="020F0502020204030204" pitchFamily="34" charset="0"/>
              </a:rPr>
              <a:t>molar mass</a:t>
            </a:r>
            <a:r>
              <a:rPr lang="en-GB" sz="2200">
                <a:latin typeface="Calibri" panose="020F0502020204030204" pitchFamily="34" charset="0"/>
                <a:cs typeface="Calibri" panose="020F0502020204030204" pitchFamily="34" charset="0"/>
              </a:rPr>
              <a:t> of SO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is </a:t>
            </a:r>
            <a:r>
              <a:rPr lang="en-GB" sz="2200" b="1">
                <a:solidFill>
                  <a:srgbClr val="7030A0"/>
                </a:solidFill>
                <a:latin typeface="Calibri" panose="020F0502020204030204" pitchFamily="34" charset="0"/>
                <a:cs typeface="Calibri" panose="020F0502020204030204" pitchFamily="34" charset="0"/>
              </a:rPr>
              <a:t>64.0 g/mol</a:t>
            </a:r>
          </a:p>
        </p:txBody>
      </p:sp>
      <p:sp>
        <p:nvSpPr>
          <p:cNvPr id="9" name="TextBox 8">
            <a:extLst>
              <a:ext uri="{FF2B5EF4-FFF2-40B4-BE49-F238E27FC236}">
                <a16:creationId xmlns:a16="http://schemas.microsoft.com/office/drawing/2014/main" id="{79533C78-DA91-43F9-957E-257DACB53114}"/>
              </a:ext>
            </a:extLst>
          </p:cNvPr>
          <p:cNvSpPr txBox="1"/>
          <p:nvPr/>
        </p:nvSpPr>
        <p:spPr>
          <a:xfrm>
            <a:off x="2315559" y="2371649"/>
            <a:ext cx="2664063" cy="430887"/>
          </a:xfrm>
          <a:prstGeom prst="rect">
            <a:avLst/>
          </a:prstGeom>
          <a:noFill/>
        </p:spPr>
        <p:txBody>
          <a:bodyPr wrap="none" rtlCol="0">
            <a:spAutoFit/>
          </a:bodyPr>
          <a:lstStyle/>
          <a:p>
            <a:r>
              <a:rPr lang="en-GB" sz="2200" b="1">
                <a:solidFill>
                  <a:srgbClr val="00FFFF"/>
                </a:solidFill>
                <a:latin typeface="Calibri" panose="020F0502020204030204" pitchFamily="34" charset="0"/>
                <a:cs typeface="Calibri" panose="020F0502020204030204" pitchFamily="34" charset="0"/>
              </a:rPr>
              <a:t>What do you expect?</a:t>
            </a:r>
          </a:p>
        </p:txBody>
      </p:sp>
      <p:sp>
        <p:nvSpPr>
          <p:cNvPr id="10" name="TextBox 9">
            <a:extLst>
              <a:ext uri="{FF2B5EF4-FFF2-40B4-BE49-F238E27FC236}">
                <a16:creationId xmlns:a16="http://schemas.microsoft.com/office/drawing/2014/main" id="{E97499BA-D236-46F7-B6AD-882F91EA1AF8}"/>
              </a:ext>
            </a:extLst>
          </p:cNvPr>
          <p:cNvSpPr txBox="1"/>
          <p:nvPr/>
        </p:nvSpPr>
        <p:spPr>
          <a:xfrm>
            <a:off x="2241760" y="3001287"/>
            <a:ext cx="3243965" cy="738664"/>
          </a:xfrm>
          <a:prstGeom prst="rect">
            <a:avLst/>
          </a:prstGeom>
          <a:noFill/>
        </p:spPr>
        <p:txBody>
          <a:bodyPr wrap="none" rtlCol="0">
            <a:spAutoFit/>
          </a:bodyPr>
          <a:lstStyle/>
          <a:p>
            <a:r>
              <a:rPr lang="en-GB" sz="2400">
                <a:latin typeface="Calibri" panose="020F0502020204030204" pitchFamily="34" charset="0"/>
                <a:cs typeface="Calibri" panose="020F0502020204030204" pitchFamily="34" charset="0"/>
              </a:rPr>
              <a:t>CH</a:t>
            </a:r>
            <a:r>
              <a:rPr lang="en-GB" sz="2400" baseline="-25000">
                <a:latin typeface="Calibri" panose="020F0502020204030204" pitchFamily="34" charset="0"/>
                <a:cs typeface="Calibri" panose="020F0502020204030204" pitchFamily="34" charset="0"/>
              </a:rPr>
              <a:t>4</a:t>
            </a:r>
            <a:r>
              <a:rPr lang="en-GB" sz="2400">
                <a:latin typeface="Calibri" panose="020F0502020204030204" pitchFamily="34" charset="0"/>
                <a:cs typeface="Calibri" panose="020F0502020204030204" pitchFamily="34" charset="0"/>
              </a:rPr>
              <a:t> to be faster</a:t>
            </a:r>
            <a:r>
              <a:rPr lang="en-GB">
                <a:latin typeface="Calibri" panose="020F0502020204030204" pitchFamily="34" charset="0"/>
                <a:cs typeface="Calibri" panose="020F0502020204030204" pitchFamily="34" charset="0"/>
              </a:rPr>
              <a:t>, </a:t>
            </a:r>
          </a:p>
          <a:p>
            <a:r>
              <a:rPr lang="en-GB">
                <a:latin typeface="Calibri" panose="020F0502020204030204" pitchFamily="34" charset="0"/>
                <a:cs typeface="Calibri" panose="020F0502020204030204" pitchFamily="34" charset="0"/>
              </a:rPr>
              <a:t>                   but how much faster?</a:t>
            </a:r>
          </a:p>
        </p:txBody>
      </p:sp>
      <p:sp>
        <p:nvSpPr>
          <p:cNvPr id="11" name="TextBox 10">
            <a:extLst>
              <a:ext uri="{FF2B5EF4-FFF2-40B4-BE49-F238E27FC236}">
                <a16:creationId xmlns:a16="http://schemas.microsoft.com/office/drawing/2014/main" id="{623EC5B0-D9B7-4AD8-8556-640F615CB95A}"/>
              </a:ext>
            </a:extLst>
          </p:cNvPr>
          <p:cNvSpPr txBox="1"/>
          <p:nvPr/>
        </p:nvSpPr>
        <p:spPr>
          <a:xfrm>
            <a:off x="1544675" y="4214462"/>
            <a:ext cx="4653133" cy="1015663"/>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Ratio of </a:t>
            </a:r>
            <a:r>
              <a:rPr lang="en-GB" sz="2000" b="1">
                <a:solidFill>
                  <a:srgbClr val="7030A0"/>
                </a:solidFill>
                <a:latin typeface="Calibri" panose="020F0502020204030204" pitchFamily="34" charset="0"/>
                <a:cs typeface="Calibri" panose="020F0502020204030204" pitchFamily="34" charset="0"/>
              </a:rPr>
              <a:t>molar masses </a:t>
            </a:r>
            <a:r>
              <a:rPr lang="en-GB" sz="2000">
                <a:latin typeface="Calibri" panose="020F0502020204030204" pitchFamily="34" charset="0"/>
                <a:cs typeface="Calibri" panose="020F0502020204030204" pitchFamily="34" charset="0"/>
              </a:rPr>
              <a:t>= 16/64 = </a:t>
            </a:r>
            <a:r>
              <a:rPr lang="en-GB" sz="2000" b="1">
                <a:solidFill>
                  <a:srgbClr val="7030A0"/>
                </a:solidFill>
                <a:latin typeface="Calibri" panose="020F0502020204030204" pitchFamily="34" charset="0"/>
                <a:cs typeface="Calibri" panose="020F0502020204030204" pitchFamily="34" charset="0"/>
              </a:rPr>
              <a:t>1 /4</a:t>
            </a:r>
          </a:p>
          <a:p>
            <a:r>
              <a:rPr lang="en-GB" sz="2000">
                <a:latin typeface="Calibri" panose="020F0502020204030204" pitchFamily="34" charset="0"/>
                <a:cs typeface="Calibri" panose="020F0502020204030204" pitchFamily="34" charset="0"/>
              </a:rPr>
              <a:t>Ratio of sqrt (</a:t>
            </a:r>
            <a:r>
              <a:rPr lang="en-GB" sz="2000" b="1">
                <a:solidFill>
                  <a:srgbClr val="7030A0"/>
                </a:solidFill>
                <a:latin typeface="Calibri" panose="020F0502020204030204" pitchFamily="34" charset="0"/>
                <a:cs typeface="Calibri" panose="020F0502020204030204" pitchFamily="34" charset="0"/>
              </a:rPr>
              <a:t>molar mass</a:t>
            </a:r>
            <a:r>
              <a:rPr lang="en-GB" sz="2000">
                <a:latin typeface="Calibri" panose="020F0502020204030204" pitchFamily="34" charset="0"/>
                <a:cs typeface="Calibri" panose="020F0502020204030204" pitchFamily="34" charset="0"/>
              </a:rPr>
              <a:t> of the gas) = </a:t>
            </a:r>
            <a:r>
              <a:rPr lang="en-GB" sz="2000" b="1">
                <a:solidFill>
                  <a:srgbClr val="7030A0"/>
                </a:solidFill>
                <a:latin typeface="Calibri" panose="020F0502020204030204" pitchFamily="34" charset="0"/>
                <a:cs typeface="Calibri" panose="020F0502020204030204" pitchFamily="34" charset="0"/>
              </a:rPr>
              <a:t>1 /2</a:t>
            </a:r>
          </a:p>
          <a:p>
            <a:r>
              <a:rPr lang="en-GB" sz="2000">
                <a:latin typeface="Calibri" panose="020F0502020204030204" pitchFamily="34" charset="0"/>
                <a:cs typeface="Calibri" panose="020F0502020204030204" pitchFamily="34" charset="0"/>
              </a:rPr>
              <a:t>Ratio of </a:t>
            </a:r>
            <a:r>
              <a:rPr lang="en-GB" sz="2000" b="1">
                <a:solidFill>
                  <a:srgbClr val="0000FF"/>
                </a:solidFill>
                <a:latin typeface="Calibri" panose="020F0502020204030204" pitchFamily="34" charset="0"/>
                <a:cs typeface="Calibri" panose="020F0502020204030204" pitchFamily="34" charset="0"/>
              </a:rPr>
              <a:t>velocity</a:t>
            </a:r>
            <a:r>
              <a:rPr lang="en-GB" sz="2000">
                <a:latin typeface="Calibri" panose="020F0502020204030204" pitchFamily="34" charset="0"/>
                <a:cs typeface="Calibri" panose="020F0502020204030204" pitchFamily="34" charset="0"/>
              </a:rPr>
              <a:t> = 1 / (1 /2) = </a:t>
            </a:r>
            <a:r>
              <a:rPr lang="en-GB" sz="2000" b="1">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a:t>
            </a:r>
          </a:p>
        </p:txBody>
      </p:sp>
      <p:cxnSp>
        <p:nvCxnSpPr>
          <p:cNvPr id="13" name="Straight Connector 12">
            <a:extLst>
              <a:ext uri="{FF2B5EF4-FFF2-40B4-BE49-F238E27FC236}">
                <a16:creationId xmlns:a16="http://schemas.microsoft.com/office/drawing/2014/main" id="{EA1BAA85-CE52-4146-A970-878BE5136A70}"/>
              </a:ext>
            </a:extLst>
          </p:cNvPr>
          <p:cNvCxnSpPr>
            <a:cxnSpLocks/>
          </p:cNvCxnSpPr>
          <p:nvPr/>
        </p:nvCxnSpPr>
        <p:spPr>
          <a:xfrm>
            <a:off x="6077934" y="479589"/>
            <a:ext cx="0" cy="61745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EDDDFF5-7968-44DB-8B81-E7F02AA618AB}"/>
              </a:ext>
            </a:extLst>
          </p:cNvPr>
          <p:cNvSpPr txBox="1"/>
          <p:nvPr/>
        </p:nvSpPr>
        <p:spPr>
          <a:xfrm>
            <a:off x="6794269" y="79480"/>
            <a:ext cx="3373359" cy="430887"/>
          </a:xfrm>
          <a:prstGeom prst="rect">
            <a:avLst/>
          </a:prstGeom>
          <a:noFill/>
        </p:spPr>
        <p:txBody>
          <a:bodyPr wrap="none" rtlCol="0">
            <a:spAutoFit/>
          </a:bodyPr>
          <a:lstStyle/>
          <a:p>
            <a:r>
              <a:rPr lang="en-GB" sz="2200" b="1">
                <a:solidFill>
                  <a:srgbClr val="00B0F0"/>
                </a:solidFill>
                <a:latin typeface="Calibri" panose="020F0502020204030204" pitchFamily="34" charset="0"/>
                <a:cs typeface="Calibri" panose="020F0502020204030204" pitchFamily="34" charset="0"/>
              </a:rPr>
              <a:t>For any two gases A and B: </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C1B2FE3D-596A-48D7-94F8-BF9D0362C77D}"/>
                  </a:ext>
                </a:extLst>
              </p:cNvPr>
              <p:cNvSpPr txBox="1"/>
              <p:nvPr/>
            </p:nvSpPr>
            <p:spPr>
              <a:xfrm>
                <a:off x="6780725" y="663628"/>
                <a:ext cx="2958054" cy="100033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200" i="1">
                              <a:solidFill>
                                <a:srgbClr val="0000FF"/>
                              </a:solidFill>
                              <a:latin typeface="Cambria Math" panose="02040503050406030204" pitchFamily="18" charset="0"/>
                            </a:rPr>
                          </m:ctrlPr>
                        </m:fPr>
                        <m:num>
                          <m:r>
                            <m:rPr>
                              <m:sty m:val="p"/>
                            </m:rPr>
                            <a:rPr lang="en-GB" sz="2200">
                              <a:solidFill>
                                <a:srgbClr val="0000FF"/>
                              </a:solidFill>
                              <a:latin typeface="Cambria Math" panose="02040503050406030204" pitchFamily="18" charset="0"/>
                            </a:rPr>
                            <m:t>v</m:t>
                          </m:r>
                          <m:r>
                            <m:rPr>
                              <m:sty m:val="p"/>
                            </m:rPr>
                            <a:rPr lang="en-GB" sz="2200" baseline="-25000">
                              <a:solidFill>
                                <a:srgbClr val="0000FF"/>
                              </a:solidFill>
                              <a:latin typeface="Cambria Math" panose="02040503050406030204" pitchFamily="18" charset="0"/>
                            </a:rPr>
                            <m:t>A</m:t>
                          </m:r>
                          <m:r>
                            <a:rPr lang="en-GB" sz="2200" baseline="-25000">
                              <a:solidFill>
                                <a:srgbClr val="0000FF"/>
                              </a:solidFill>
                              <a:latin typeface="Cambria Math" panose="02040503050406030204" pitchFamily="18" charset="0"/>
                            </a:rPr>
                            <m:t> </m:t>
                          </m:r>
                        </m:num>
                        <m:den>
                          <m:r>
                            <m:rPr>
                              <m:sty m:val="p"/>
                            </m:rPr>
                            <a:rPr lang="en-GB" sz="2200">
                              <a:solidFill>
                                <a:srgbClr val="0000FF"/>
                              </a:solidFill>
                              <a:latin typeface="Cambria Math" panose="02040503050406030204" pitchFamily="18" charset="0"/>
                            </a:rPr>
                            <m:t>v</m:t>
                          </m:r>
                          <m:r>
                            <m:rPr>
                              <m:sty m:val="p"/>
                            </m:rPr>
                            <a:rPr lang="en-GB" sz="2200" baseline="-25000">
                              <a:solidFill>
                                <a:srgbClr val="0000FF"/>
                              </a:solidFill>
                              <a:latin typeface="Cambria Math" panose="02040503050406030204" pitchFamily="18" charset="0"/>
                            </a:rPr>
                            <m:t>B</m:t>
                          </m:r>
                          <m:r>
                            <a:rPr lang="en-GB" sz="2200">
                              <a:solidFill>
                                <a:srgbClr val="0000FF"/>
                              </a:solidFill>
                              <a:latin typeface="Cambria Math" panose="02040503050406030204" pitchFamily="18" charset="0"/>
                            </a:rPr>
                            <m:t> </m:t>
                          </m:r>
                        </m:den>
                      </m:f>
                      <m:r>
                        <a:rPr lang="en-GB" sz="2200">
                          <a:latin typeface="Cambria Math" panose="02040503050406030204" pitchFamily="18" charset="0"/>
                        </a:rPr>
                        <m:t>= </m:t>
                      </m:r>
                      <m:rad>
                        <m:radPr>
                          <m:degHide m:val="on"/>
                          <m:ctrlPr>
                            <a:rPr lang="en-GB" sz="2200" i="1">
                              <a:latin typeface="Cambria Math" panose="02040503050406030204" pitchFamily="18" charset="0"/>
                            </a:rPr>
                          </m:ctrlPr>
                        </m:radPr>
                        <m:deg/>
                        <m:e>
                          <m:f>
                            <m:fPr>
                              <m:ctrlPr>
                                <a:rPr lang="en-GB" sz="2200" i="1">
                                  <a:solidFill>
                                    <a:srgbClr val="7030A0"/>
                                  </a:solidFill>
                                  <a:latin typeface="Cambria Math" panose="02040503050406030204" pitchFamily="18" charset="0"/>
                                </a:rPr>
                              </m:ctrlPr>
                            </m:fPr>
                            <m:num>
                              <m:r>
                                <m:rPr>
                                  <m:sty m:val="p"/>
                                </m:rPr>
                                <a:rPr lang="en-GB" sz="2200">
                                  <a:solidFill>
                                    <a:srgbClr val="7030A0"/>
                                  </a:solidFill>
                                  <a:latin typeface="Cambria Math" panose="02040503050406030204" pitchFamily="18" charset="0"/>
                                </a:rPr>
                                <m:t>molar</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mass</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of</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B</m:t>
                              </m:r>
                            </m:num>
                            <m:den>
                              <m:r>
                                <m:rPr>
                                  <m:sty m:val="p"/>
                                </m:rPr>
                                <a:rPr lang="en-GB" sz="2200">
                                  <a:solidFill>
                                    <a:srgbClr val="7030A0"/>
                                  </a:solidFill>
                                  <a:latin typeface="Cambria Math" panose="02040503050406030204" pitchFamily="18" charset="0"/>
                                </a:rPr>
                                <m:t>molar</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mass</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of</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A</m:t>
                              </m:r>
                            </m:den>
                          </m:f>
                        </m:e>
                      </m:rad>
                    </m:oMath>
                  </m:oMathPara>
                </a14:m>
                <a:endParaRPr lang="en-GB" sz="220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C1B2FE3D-596A-48D7-94F8-BF9D0362C77D}"/>
                  </a:ext>
                </a:extLst>
              </p:cNvPr>
              <p:cNvSpPr txBox="1">
                <a:spLocks noRot="1" noChangeAspect="1" noMove="1" noResize="1" noEditPoints="1" noAdjustHandles="1" noChangeArrowheads="1" noChangeShapeType="1" noTextEdit="1"/>
              </p:cNvSpPr>
              <p:nvPr/>
            </p:nvSpPr>
            <p:spPr>
              <a:xfrm>
                <a:off x="6780725" y="663628"/>
                <a:ext cx="2958054" cy="1000338"/>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0B2FE87A-267A-4CB9-9F1C-75D5E164E27A}"/>
                  </a:ext>
                </a:extLst>
              </p:cNvPr>
              <p:cNvSpPr txBox="1"/>
              <p:nvPr/>
            </p:nvSpPr>
            <p:spPr>
              <a:xfrm>
                <a:off x="6633518" y="1982338"/>
                <a:ext cx="3694858" cy="751552"/>
              </a:xfrm>
              <a:prstGeom prst="rect">
                <a:avLst/>
              </a:prstGeom>
              <a:noFill/>
            </p:spPr>
            <p:txBody>
              <a:bodyPr wrap="none" lIns="0" tIns="0" rIns="0" bIns="0" rtlCol="0">
                <a:spAutoFit/>
              </a:bodyPr>
              <a:lstStyle/>
              <a:p>
                <a14:m>
                  <m:oMath xmlns:m="http://schemas.openxmlformats.org/officeDocument/2006/math">
                    <m:d>
                      <m:dPr>
                        <m:ctrlPr>
                          <a:rPr lang="en-GB" sz="2400" i="1">
                            <a:latin typeface="Cambria Math" panose="02040503050406030204" pitchFamily="18" charset="0"/>
                            <a:ea typeface="Cambria Math" panose="02040503050406030204" pitchFamily="18" charset="0"/>
                          </a:rPr>
                        </m:ctrlPr>
                      </m:dPr>
                      <m:e>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A</m:t>
                            </m:r>
                          </m:num>
                          <m:den>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B</m:t>
                            </m:r>
                            <m:r>
                              <a:rPr lang="en-GB" sz="2400">
                                <a:latin typeface="Cambria Math" panose="02040503050406030204" pitchFamily="18" charset="0"/>
                                <a:ea typeface="Cambria Math" panose="02040503050406030204" pitchFamily="18" charset="0"/>
                              </a:rPr>
                              <m:t> </m:t>
                            </m:r>
                          </m:den>
                        </m:f>
                      </m:e>
                    </m:d>
                    <m:r>
                      <a:rPr lang="en-GB" sz="2400" baseline="30000">
                        <a:latin typeface="Cambria Math" panose="02040503050406030204" pitchFamily="18" charset="0"/>
                        <a:ea typeface="Cambria Math" panose="02040503050406030204" pitchFamily="18" charset="0"/>
                      </a:rPr>
                      <m:t>2</m:t>
                    </m:r>
                    <m:r>
                      <a:rPr lang="en-GB" sz="2400">
                        <a:latin typeface="Cambria Math" panose="02040503050406030204" pitchFamily="18" charset="0"/>
                        <a:ea typeface="Cambria Math" panose="02040503050406030204" pitchFamily="18" charset="0"/>
                      </a:rPr>
                      <m:t>=(</m:t>
                    </m:r>
                    <m:rad>
                      <m:radPr>
                        <m:degHide m:val="on"/>
                        <m:ctrlPr>
                          <a:rPr lang="en-GB" sz="2400" i="1">
                            <a:latin typeface="Cambria Math" panose="02040503050406030204" pitchFamily="18" charset="0"/>
                            <a:ea typeface="Cambria Math" panose="02040503050406030204" pitchFamily="18" charset="0"/>
                          </a:rPr>
                        </m:ctrlPr>
                      </m:radPr>
                      <m:deg/>
                      <m:e>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B</m:t>
                            </m:r>
                          </m:num>
                          <m:den>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A</m:t>
                            </m:r>
                          </m:den>
                        </m:f>
                      </m:e>
                    </m:rad>
                  </m:oMath>
                </a14:m>
                <a:r>
                  <a:rPr lang="en-GB" sz="2400">
                    <a:latin typeface="Calibri" panose="020F0502020204030204" pitchFamily="34" charset="0"/>
                    <a:ea typeface="Cambria Math" panose="02040503050406030204" pitchFamily="18" charset="0"/>
                    <a:cs typeface="Calibri" panose="020F0502020204030204" pitchFamily="34" charset="0"/>
                  </a:rPr>
                  <a:t>) </a:t>
                </a:r>
                <a:r>
                  <a:rPr lang="en-GB" sz="2400" baseline="30000">
                    <a:latin typeface="Calibri" panose="020F0502020204030204" pitchFamily="34" charset="0"/>
                    <a:ea typeface="Cambria Math" panose="02040503050406030204" pitchFamily="18" charset="0"/>
                    <a:cs typeface="Calibri" panose="020F0502020204030204" pitchFamily="34" charset="0"/>
                  </a:rPr>
                  <a:t>2</a:t>
                </a:r>
                <a:r>
                  <a:rPr lang="en-GB" sz="2400">
                    <a:latin typeface="Calibri" panose="020F0502020204030204" pitchFamily="34" charset="0"/>
                    <a:ea typeface="Cambria Math" panose="02040503050406030204" pitchFamily="18" charset="0"/>
                    <a:cs typeface="Calibri" panose="020F0502020204030204" pitchFamily="34" charset="0"/>
                  </a:rPr>
                  <a:t> </a:t>
                </a:r>
              </a:p>
            </p:txBody>
          </p:sp>
        </mc:Choice>
        <mc:Fallback xmlns="">
          <p:sp>
            <p:nvSpPr>
              <p:cNvPr id="20" name="TextBox 19">
                <a:extLst>
                  <a:ext uri="{FF2B5EF4-FFF2-40B4-BE49-F238E27FC236}">
                    <a16:creationId xmlns:a16="http://schemas.microsoft.com/office/drawing/2014/main" id="{0B2FE87A-267A-4CB9-9F1C-75D5E164E27A}"/>
                  </a:ext>
                </a:extLst>
              </p:cNvPr>
              <p:cNvSpPr txBox="1">
                <a:spLocks noRot="1" noChangeAspect="1" noMove="1" noResize="1" noEditPoints="1" noAdjustHandles="1" noChangeArrowheads="1" noChangeShapeType="1" noTextEdit="1"/>
              </p:cNvSpPr>
              <p:nvPr/>
            </p:nvSpPr>
            <p:spPr>
              <a:xfrm>
                <a:off x="6633518" y="1982338"/>
                <a:ext cx="3694858" cy="751552"/>
              </a:xfrm>
              <a:prstGeom prst="rect">
                <a:avLst/>
              </a:prstGeom>
              <a:blipFill>
                <a:blip r:embed="rId3"/>
                <a:stretch>
                  <a:fillRect b="-487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3D5F0928-8937-4841-9DD5-8192A90798F5}"/>
                  </a:ext>
                </a:extLst>
              </p:cNvPr>
              <p:cNvSpPr txBox="1"/>
              <p:nvPr/>
            </p:nvSpPr>
            <p:spPr>
              <a:xfrm>
                <a:off x="6753434" y="3985032"/>
                <a:ext cx="3449727" cy="66146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𝐦𝐨𝐥𝐚𝐫</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𝐦𝐚𝐬𝐬</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𝐨𝐟</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𝐀</m:t>
                          </m:r>
                        </m:e>
                      </m:d>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𝐯</m:t>
                          </m:r>
                          <m:r>
                            <a:rPr lang="en-GB" sz="2200" b="1" baseline="-25000">
                              <a:solidFill>
                                <a:srgbClr val="0000FF"/>
                              </a:solidFill>
                              <a:latin typeface="Cambria Math" panose="02040503050406030204" pitchFamily="18" charset="0"/>
                            </a:rPr>
                            <m:t>𝐀</m:t>
                          </m:r>
                          <m:r>
                            <a:rPr lang="en-GB" sz="2200" b="1">
                              <a:solidFill>
                                <a:srgbClr val="0000FF"/>
                              </a:solidFill>
                              <a:latin typeface="Cambria Math" panose="02040503050406030204" pitchFamily="18" charset="0"/>
                            </a:rPr>
                            <m:t> </m:t>
                          </m:r>
                        </m:e>
                      </m:d>
                      <m:r>
                        <a:rPr lang="en-GB" sz="2200" b="1" baseline="30000">
                          <a:solidFill>
                            <a:srgbClr val="0000FF"/>
                          </a:solidFill>
                          <a:latin typeface="Cambria Math" panose="02040503050406030204" pitchFamily="18" charset="0"/>
                        </a:rPr>
                        <m:t>𝟐</m:t>
                      </m:r>
                    </m:oMath>
                  </m:oMathPara>
                </a14:m>
                <a:endParaRPr lang="en-GB" sz="2200" b="1" baseline="30000">
                  <a:solidFill>
                    <a:srgbClr val="0000FF"/>
                  </a:solidFill>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GB" sz="2200" b="1">
                          <a:solidFill>
                            <a:srgbClr val="0000FF"/>
                          </a:solidFill>
                          <a:latin typeface="Cambria Math" panose="02040503050406030204" pitchFamily="18" charset="0"/>
                        </a:rPr>
                        <m:t>=</m:t>
                      </m:r>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𝐦𝐨𝐥𝐚𝐫</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𝐦𝐚𝐬𝐬</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𝐨𝐟</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𝐁</m:t>
                          </m:r>
                        </m:e>
                      </m:d>
                      <m:r>
                        <a:rPr lang="en-GB" sz="2200" b="1">
                          <a:solidFill>
                            <a:srgbClr val="0000FF"/>
                          </a:solidFill>
                          <a:latin typeface="Cambria Math" panose="02040503050406030204" pitchFamily="18" charset="0"/>
                        </a:rPr>
                        <m:t> </m:t>
                      </m:r>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𝐯</m:t>
                          </m:r>
                          <m:r>
                            <a:rPr lang="en-GB" sz="2200" b="1" baseline="-25000">
                              <a:solidFill>
                                <a:srgbClr val="0000FF"/>
                              </a:solidFill>
                              <a:latin typeface="Cambria Math" panose="02040503050406030204" pitchFamily="18" charset="0"/>
                            </a:rPr>
                            <m:t>𝐁</m:t>
                          </m:r>
                          <m:r>
                            <a:rPr lang="en-GB" sz="2200" b="1">
                              <a:solidFill>
                                <a:srgbClr val="0000FF"/>
                              </a:solidFill>
                              <a:latin typeface="Cambria Math" panose="02040503050406030204" pitchFamily="18" charset="0"/>
                            </a:rPr>
                            <m:t> </m:t>
                          </m:r>
                        </m:e>
                      </m:d>
                      <m:r>
                        <a:rPr lang="en-GB" sz="2200" b="1" baseline="30000">
                          <a:solidFill>
                            <a:srgbClr val="0000FF"/>
                          </a:solidFill>
                          <a:latin typeface="Cambria Math" panose="02040503050406030204" pitchFamily="18" charset="0"/>
                        </a:rPr>
                        <m:t>𝟐</m:t>
                      </m:r>
                    </m:oMath>
                  </m:oMathPara>
                </a14:m>
                <a:endParaRPr lang="en-GB" sz="2200" b="1" baseline="30000">
                  <a:solidFill>
                    <a:srgbClr val="0000FF"/>
                  </a:solidFill>
                  <a:latin typeface="Calibri" panose="020F0502020204030204" pitchFamily="34" charset="0"/>
                  <a:cs typeface="Calibri" panose="020F0502020204030204" pitchFamily="34" charset="0"/>
                </a:endParaRPr>
              </a:p>
            </p:txBody>
          </p:sp>
        </mc:Choice>
        <mc:Fallback xmlns="">
          <p:sp>
            <p:nvSpPr>
              <p:cNvPr id="21" name="TextBox 20">
                <a:extLst>
                  <a:ext uri="{FF2B5EF4-FFF2-40B4-BE49-F238E27FC236}">
                    <a16:creationId xmlns:a16="http://schemas.microsoft.com/office/drawing/2014/main" id="{3D5F0928-8937-4841-9DD5-8192A90798F5}"/>
                  </a:ext>
                </a:extLst>
              </p:cNvPr>
              <p:cNvSpPr txBox="1">
                <a:spLocks noRot="1" noChangeAspect="1" noMove="1" noResize="1" noEditPoints="1" noAdjustHandles="1" noChangeArrowheads="1" noChangeShapeType="1" noTextEdit="1"/>
              </p:cNvSpPr>
              <p:nvPr/>
            </p:nvSpPr>
            <p:spPr>
              <a:xfrm>
                <a:off x="6753434" y="3985032"/>
                <a:ext cx="3449727" cy="661463"/>
              </a:xfrm>
              <a:prstGeom prst="rect">
                <a:avLst/>
              </a:prstGeom>
              <a:blipFill>
                <a:blip r:embed="rId4"/>
                <a:stretch>
                  <a:fillRect l="-707" r="-1060" b="-9259"/>
                </a:stretch>
              </a:blipFill>
            </p:spPr>
            <p:txBody>
              <a:bodyPr/>
              <a:lstStyle/>
              <a:p>
                <a:r>
                  <a:rPr lang="en-US">
                    <a:noFill/>
                  </a:rPr>
                  <a:t> </a:t>
                </a:r>
              </a:p>
            </p:txBody>
          </p:sp>
        </mc:Fallback>
      </mc:AlternateContent>
      <p:sp>
        <p:nvSpPr>
          <p:cNvPr id="22" name="TextBox 21">
            <a:extLst>
              <a:ext uri="{FF2B5EF4-FFF2-40B4-BE49-F238E27FC236}">
                <a16:creationId xmlns:a16="http://schemas.microsoft.com/office/drawing/2014/main" id="{862D5D71-4153-4796-B0FB-E20BA83F6710}"/>
              </a:ext>
            </a:extLst>
          </p:cNvPr>
          <p:cNvSpPr txBox="1"/>
          <p:nvPr/>
        </p:nvSpPr>
        <p:spPr>
          <a:xfrm>
            <a:off x="6902681" y="4876181"/>
            <a:ext cx="3399042" cy="707886"/>
          </a:xfrm>
          <a:prstGeom prst="rect">
            <a:avLst/>
          </a:prstGeom>
          <a:noFill/>
          <a:ln w="12700">
            <a:solidFill>
              <a:srgbClr val="0000FF"/>
            </a:solidFill>
          </a:ln>
        </p:spPr>
        <p:txBody>
          <a:bodyPr wrap="square" rtlCol="0">
            <a:spAutoFit/>
          </a:bodyPr>
          <a:lstStyle/>
          <a:p>
            <a:r>
              <a:rPr lang="en-GB" sz="2000" b="1">
                <a:solidFill>
                  <a:srgbClr val="00B0F0"/>
                </a:solidFill>
                <a:latin typeface="Calibri" panose="020F0502020204030204" pitchFamily="34" charset="0"/>
                <a:cs typeface="Calibri" panose="020F0502020204030204" pitchFamily="34" charset="0"/>
              </a:rPr>
              <a:t>Kinetic energy of any gas is equal at a given temperature </a:t>
            </a:r>
          </a:p>
        </p:txBody>
      </p:sp>
      <p:sp>
        <p:nvSpPr>
          <p:cNvPr id="23" name="TextBox 22">
            <a:extLst>
              <a:ext uri="{FF2B5EF4-FFF2-40B4-BE49-F238E27FC236}">
                <a16:creationId xmlns:a16="http://schemas.microsoft.com/office/drawing/2014/main" id="{892B7BD5-6C5A-4280-925F-1A79954B5357}"/>
              </a:ext>
            </a:extLst>
          </p:cNvPr>
          <p:cNvSpPr txBox="1"/>
          <p:nvPr/>
        </p:nvSpPr>
        <p:spPr>
          <a:xfrm>
            <a:off x="6622593" y="5803178"/>
            <a:ext cx="3914987" cy="769441"/>
          </a:xfrm>
          <a:prstGeom prst="rect">
            <a:avLst/>
          </a:prstGeom>
          <a:noFill/>
          <a:ln w="19050">
            <a:solidFill>
              <a:srgbClr val="0000FF"/>
            </a:solidFill>
          </a:ln>
        </p:spPr>
        <p:txBody>
          <a:bodyPr wrap="square" rtlCol="0">
            <a:spAutoFit/>
          </a:bodyPr>
          <a:lstStyle/>
          <a:p>
            <a:r>
              <a:rPr lang="en-GB" sz="2200" b="1">
                <a:solidFill>
                  <a:srgbClr val="00B0F0"/>
                </a:solidFill>
                <a:latin typeface="Calibri" panose="020F0502020204030204" pitchFamily="34" charset="0"/>
                <a:cs typeface="Calibri" panose="020F0502020204030204" pitchFamily="34" charset="0"/>
              </a:rPr>
              <a:t>KE of any gas is proportional to temperature </a:t>
            </a: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9D2B56B5-E007-4ED7-ABCE-F2F2D7EA0EEC}"/>
                  </a:ext>
                </a:extLst>
              </p:cNvPr>
              <p:cNvSpPr txBox="1"/>
              <p:nvPr/>
            </p:nvSpPr>
            <p:spPr>
              <a:xfrm>
                <a:off x="6670145" y="3029253"/>
                <a:ext cx="2989408" cy="552715"/>
              </a:xfrm>
              <a:prstGeom prst="rect">
                <a:avLst/>
              </a:prstGeom>
              <a:noFill/>
            </p:spPr>
            <p:txBody>
              <a:bodyPr wrap="none" lIns="0" tIns="0" rIns="0" bIns="0" rtlCol="0">
                <a:spAutoFit/>
              </a:bodyPr>
              <a:lstStyle/>
              <a:p>
                <a14:m>
                  <m:oMath xmlns:m="http://schemas.openxmlformats.org/officeDocument/2006/math">
                    <m:d>
                      <m:dPr>
                        <m:ctrlPr>
                          <a:rPr lang="en-GB" sz="2400" i="1">
                            <a:latin typeface="Cambria Math" panose="02040503050406030204" pitchFamily="18" charset="0"/>
                            <a:ea typeface="Cambria Math" panose="02040503050406030204" pitchFamily="18" charset="0"/>
                          </a:rPr>
                        </m:ctrlPr>
                      </m:dPr>
                      <m:e>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A</m:t>
                            </m:r>
                          </m:num>
                          <m:den>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B</m:t>
                            </m:r>
                            <m:r>
                              <a:rPr lang="en-GB" sz="2400">
                                <a:latin typeface="Cambria Math" panose="02040503050406030204" pitchFamily="18" charset="0"/>
                                <a:ea typeface="Cambria Math" panose="02040503050406030204" pitchFamily="18" charset="0"/>
                              </a:rPr>
                              <m:t> </m:t>
                            </m:r>
                          </m:den>
                        </m:f>
                      </m:e>
                    </m:d>
                    <m:r>
                      <a:rPr lang="en-GB" sz="2400" baseline="30000">
                        <a:latin typeface="Cambria Math" panose="02040503050406030204" pitchFamily="18" charset="0"/>
                        <a:ea typeface="Cambria Math" panose="02040503050406030204" pitchFamily="18" charset="0"/>
                      </a:rPr>
                      <m:t>2</m:t>
                    </m:r>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B</m:t>
                        </m:r>
                      </m:num>
                      <m:den>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A</m:t>
                        </m:r>
                      </m:den>
                    </m:f>
                  </m:oMath>
                </a14:m>
                <a:r>
                  <a:rPr lang="en-GB" sz="2400">
                    <a:latin typeface="Calibri" panose="020F0502020204030204" pitchFamily="34" charset="0"/>
                    <a:ea typeface="Cambria Math" panose="02040503050406030204" pitchFamily="18" charset="0"/>
                    <a:cs typeface="Calibri" panose="020F0502020204030204" pitchFamily="34" charset="0"/>
                  </a:rPr>
                  <a:t> </a:t>
                </a:r>
              </a:p>
            </p:txBody>
          </p:sp>
        </mc:Choice>
        <mc:Fallback xmlns="">
          <p:sp>
            <p:nvSpPr>
              <p:cNvPr id="25" name="TextBox 24">
                <a:extLst>
                  <a:ext uri="{FF2B5EF4-FFF2-40B4-BE49-F238E27FC236}">
                    <a16:creationId xmlns:a16="http://schemas.microsoft.com/office/drawing/2014/main" id="{9D2B56B5-E007-4ED7-ABCE-F2F2D7EA0EEC}"/>
                  </a:ext>
                </a:extLst>
              </p:cNvPr>
              <p:cNvSpPr txBox="1">
                <a:spLocks noRot="1" noChangeAspect="1" noMove="1" noResize="1" noEditPoints="1" noAdjustHandles="1" noChangeArrowheads="1" noChangeShapeType="1" noTextEdit="1"/>
              </p:cNvSpPr>
              <p:nvPr/>
            </p:nvSpPr>
            <p:spPr>
              <a:xfrm>
                <a:off x="6670145" y="3029253"/>
                <a:ext cx="2989408" cy="552715"/>
              </a:xfrm>
              <a:prstGeom prst="rect">
                <a:avLst/>
              </a:prstGeom>
              <a:blipFill>
                <a:blip r:embed="rId5"/>
                <a:stretch>
                  <a:fillRect b="-9890"/>
                </a:stretch>
              </a:blipFill>
            </p:spPr>
            <p:txBody>
              <a:bodyPr/>
              <a:lstStyle/>
              <a:p>
                <a:r>
                  <a:rPr lang="en-US">
                    <a:noFill/>
                  </a:rPr>
                  <a:t> </a:t>
                </a:r>
              </a:p>
            </p:txBody>
          </p:sp>
        </mc:Fallback>
      </mc:AlternateContent>
    </p:spTree>
    <p:extLst>
      <p:ext uri="{BB962C8B-B14F-4D97-AF65-F5344CB8AC3E}">
        <p14:creationId xmlns:p14="http://schemas.microsoft.com/office/powerpoint/2010/main" val="350844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4838</Words>
  <Application>Microsoft Office PowerPoint</Application>
  <PresentationFormat>Widescreen</PresentationFormat>
  <Paragraphs>384</Paragraphs>
  <Slides>31</Slides>
  <Notes>6</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Cambria Math</vt:lpstr>
      <vt:lpstr>dosis</vt:lpstr>
      <vt:lpstr>Symbol</vt:lpstr>
      <vt:lpstr>Tw Cen MT</vt:lpstr>
      <vt:lpstr>Droplet</vt:lpstr>
      <vt:lpstr>GASES  LECTURE 9</vt:lpstr>
      <vt:lpstr>Today’s lecture</vt:lpstr>
      <vt:lpstr>PowerPoint Presentation</vt:lpstr>
      <vt:lpstr>pressure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cp:revision>
  <cp:lastPrinted>2023-03-07T18:11:56Z</cp:lastPrinted>
  <dcterms:created xsi:type="dcterms:W3CDTF">2010-05-23T14:28:12Z</dcterms:created>
  <dcterms:modified xsi:type="dcterms:W3CDTF">2024-04-18T22:22:39Z</dcterms:modified>
</cp:coreProperties>
</file>