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5"/>
  </p:notesMasterIdLst>
  <p:sldIdLst>
    <p:sldId id="278" r:id="rId2"/>
    <p:sldId id="280" r:id="rId3"/>
    <p:sldId id="279" r:id="rId4"/>
    <p:sldId id="281" r:id="rId5"/>
    <p:sldId id="295" r:id="rId6"/>
    <p:sldId id="294" r:id="rId7"/>
    <p:sldId id="296" r:id="rId8"/>
    <p:sldId id="290" r:id="rId9"/>
    <p:sldId id="282" r:id="rId10"/>
    <p:sldId id="288" r:id="rId11"/>
    <p:sldId id="292" r:id="rId12"/>
    <p:sldId id="293" r:id="rId13"/>
    <p:sldId id="297" r:id="rId14"/>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024C43-A7F2-417F-B534-E68139AD6A98}" v="20" dt="2022-12-09T13:11:13.296"/>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204" autoAdjust="0"/>
    <p:restoredTop sz="94609" autoAdjust="0"/>
  </p:normalViewPr>
  <p:slideViewPr>
    <p:cSldViewPr snapToGrid="0" snapToObjects="1">
      <p:cViewPr varScale="1">
        <p:scale>
          <a:sx n="82" d="100"/>
          <a:sy n="82" d="100"/>
        </p:scale>
        <p:origin x="710" y="77"/>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smith" userId="a36847125beaabe3" providerId="LiveId" clId="{22024C43-A7F2-417F-B534-E68139AD6A98}"/>
    <pc:docChg chg="undo redo custSel addSld delSld modSld sldOrd">
      <pc:chgData name="Jessica smith" userId="a36847125beaabe3" providerId="LiveId" clId="{22024C43-A7F2-417F-B534-E68139AD6A98}" dt="2022-12-09T13:10:44.445" v="1094" actId="1076"/>
      <pc:docMkLst>
        <pc:docMk/>
      </pc:docMkLst>
      <pc:sldChg chg="modSp mod">
        <pc:chgData name="Jessica smith" userId="a36847125beaabe3" providerId="LiveId" clId="{22024C43-A7F2-417F-B534-E68139AD6A98}" dt="2022-12-09T12:45:33.784" v="1084" actId="1076"/>
        <pc:sldMkLst>
          <pc:docMk/>
          <pc:sldMk cId="2131568492" sldId="278"/>
        </pc:sldMkLst>
        <pc:spChg chg="mod">
          <ac:chgData name="Jessica smith" userId="a36847125beaabe3" providerId="LiveId" clId="{22024C43-A7F2-417F-B534-E68139AD6A98}" dt="2022-12-09T12:10:25.893" v="1066" actId="2711"/>
          <ac:spMkLst>
            <pc:docMk/>
            <pc:sldMk cId="2131568492" sldId="278"/>
            <ac:spMk id="3" creationId="{86C1060B-300F-3CE3-E5AA-D8E29791C960}"/>
          </ac:spMkLst>
        </pc:spChg>
        <pc:picChg chg="mod">
          <ac:chgData name="Jessica smith" userId="a36847125beaabe3" providerId="LiveId" clId="{22024C43-A7F2-417F-B534-E68139AD6A98}" dt="2022-12-09T12:45:33.784" v="1084" actId="1076"/>
          <ac:picMkLst>
            <pc:docMk/>
            <pc:sldMk cId="2131568492" sldId="278"/>
            <ac:picMk id="5" creationId="{7EDE1949-7FB8-501D-A9F7-12D95C0FA6C8}"/>
          </ac:picMkLst>
        </pc:picChg>
      </pc:sldChg>
      <pc:sldChg chg="modSp mod">
        <pc:chgData name="Jessica smith" userId="a36847125beaabe3" providerId="LiveId" clId="{22024C43-A7F2-417F-B534-E68139AD6A98}" dt="2022-12-09T12:50:26.981" v="1086" actId="1076"/>
        <pc:sldMkLst>
          <pc:docMk/>
          <pc:sldMk cId="3855531800" sldId="279"/>
        </pc:sldMkLst>
        <pc:spChg chg="mod">
          <ac:chgData name="Jessica smith" userId="a36847125beaabe3" providerId="LiveId" clId="{22024C43-A7F2-417F-B534-E68139AD6A98}" dt="2022-12-09T11:06:05.568" v="42" actId="404"/>
          <ac:spMkLst>
            <pc:docMk/>
            <pc:sldMk cId="3855531800" sldId="279"/>
            <ac:spMk id="2" creationId="{85C565E9-D88A-55D3-9D42-BD1C24B6DE9F}"/>
          </ac:spMkLst>
        </pc:spChg>
        <pc:spChg chg="mod">
          <ac:chgData name="Jessica smith" userId="a36847125beaabe3" providerId="LiveId" clId="{22024C43-A7F2-417F-B534-E68139AD6A98}" dt="2022-12-09T12:10:42.077" v="1068" actId="2711"/>
          <ac:spMkLst>
            <pc:docMk/>
            <pc:sldMk cId="3855531800" sldId="279"/>
            <ac:spMk id="3" creationId="{4D1F66E5-D2D7-172B-46BA-FEBFE092CC7F}"/>
          </ac:spMkLst>
        </pc:spChg>
        <pc:picChg chg="mod">
          <ac:chgData name="Jessica smith" userId="a36847125beaabe3" providerId="LiveId" clId="{22024C43-A7F2-417F-B534-E68139AD6A98}" dt="2022-12-09T12:50:26.981" v="1086" actId="1076"/>
          <ac:picMkLst>
            <pc:docMk/>
            <pc:sldMk cId="3855531800" sldId="279"/>
            <ac:picMk id="4" creationId="{D7E078B1-F6A5-D475-3C2D-05D0B3743645}"/>
          </ac:picMkLst>
        </pc:picChg>
      </pc:sldChg>
      <pc:sldChg chg="modSp mod ord">
        <pc:chgData name="Jessica smith" userId="a36847125beaabe3" providerId="LiveId" clId="{22024C43-A7F2-417F-B534-E68139AD6A98}" dt="2022-12-09T12:45:40.546" v="1085" actId="1076"/>
        <pc:sldMkLst>
          <pc:docMk/>
          <pc:sldMk cId="979622006" sldId="280"/>
        </pc:sldMkLst>
        <pc:spChg chg="mod">
          <ac:chgData name="Jessica smith" userId="a36847125beaabe3" providerId="LiveId" clId="{22024C43-A7F2-417F-B534-E68139AD6A98}" dt="2022-12-09T12:10:35.147" v="1067" actId="2711"/>
          <ac:spMkLst>
            <pc:docMk/>
            <pc:sldMk cId="979622006" sldId="280"/>
            <ac:spMk id="3" creationId="{1E0B8C4B-3A3C-9FD1-59FB-1666C1F09376}"/>
          </ac:spMkLst>
        </pc:spChg>
        <pc:picChg chg="mod">
          <ac:chgData name="Jessica smith" userId="a36847125beaabe3" providerId="LiveId" clId="{22024C43-A7F2-417F-B534-E68139AD6A98}" dt="2022-12-09T12:45:40.546" v="1085" actId="1076"/>
          <ac:picMkLst>
            <pc:docMk/>
            <pc:sldMk cId="979622006" sldId="280"/>
            <ac:picMk id="4" creationId="{691EC86A-A229-4935-9084-A38CF81B41A3}"/>
          </ac:picMkLst>
        </pc:picChg>
      </pc:sldChg>
      <pc:sldChg chg="modSp mod">
        <pc:chgData name="Jessica smith" userId="a36847125beaabe3" providerId="LiveId" clId="{22024C43-A7F2-417F-B534-E68139AD6A98}" dt="2022-12-09T12:52:40.117" v="1087" actId="1076"/>
        <pc:sldMkLst>
          <pc:docMk/>
          <pc:sldMk cId="2952923800" sldId="281"/>
        </pc:sldMkLst>
        <pc:spChg chg="mod">
          <ac:chgData name="Jessica smith" userId="a36847125beaabe3" providerId="LiveId" clId="{22024C43-A7F2-417F-B534-E68139AD6A98}" dt="2022-12-09T12:10:58.159" v="1069" actId="2711"/>
          <ac:spMkLst>
            <pc:docMk/>
            <pc:sldMk cId="2952923800" sldId="281"/>
            <ac:spMk id="3" creationId="{A2E339BF-E6D7-DD0E-AF02-6813852EE723}"/>
          </ac:spMkLst>
        </pc:spChg>
        <pc:picChg chg="mod">
          <ac:chgData name="Jessica smith" userId="a36847125beaabe3" providerId="LiveId" clId="{22024C43-A7F2-417F-B534-E68139AD6A98}" dt="2022-12-09T12:52:40.117" v="1087" actId="1076"/>
          <ac:picMkLst>
            <pc:docMk/>
            <pc:sldMk cId="2952923800" sldId="281"/>
            <ac:picMk id="4" creationId="{810B142A-BF9F-A336-6CDD-66A49CA897CE}"/>
          </ac:picMkLst>
        </pc:picChg>
      </pc:sldChg>
      <pc:sldChg chg="addSp delSp modSp mod">
        <pc:chgData name="Jessica smith" userId="a36847125beaabe3" providerId="LiveId" clId="{22024C43-A7F2-417F-B534-E68139AD6A98}" dt="2022-12-09T13:06:23.572" v="1092" actId="1076"/>
        <pc:sldMkLst>
          <pc:docMk/>
          <pc:sldMk cId="685681062" sldId="282"/>
        </pc:sldMkLst>
        <pc:spChg chg="mod">
          <ac:chgData name="Jessica smith" userId="a36847125beaabe3" providerId="LiveId" clId="{22024C43-A7F2-417F-B534-E68139AD6A98}" dt="2022-12-09T12:12:23.200" v="1079" actId="2711"/>
          <ac:spMkLst>
            <pc:docMk/>
            <pc:sldMk cId="685681062" sldId="282"/>
            <ac:spMk id="2" creationId="{FD5E8954-9BCB-7FD9-A210-38DC54382D45}"/>
          </ac:spMkLst>
        </pc:spChg>
        <pc:spChg chg="mod">
          <ac:chgData name="Jessica smith" userId="a36847125beaabe3" providerId="LiveId" clId="{22024C43-A7F2-417F-B534-E68139AD6A98}" dt="2022-12-09T11:29:54.294" v="225" actId="20577"/>
          <ac:spMkLst>
            <pc:docMk/>
            <pc:sldMk cId="685681062" sldId="282"/>
            <ac:spMk id="4" creationId="{D2BBD890-6A99-C160-C084-2916E2310718}"/>
          </ac:spMkLst>
        </pc:spChg>
        <pc:spChg chg="del mod">
          <ac:chgData name="Jessica smith" userId="a36847125beaabe3" providerId="LiveId" clId="{22024C43-A7F2-417F-B534-E68139AD6A98}" dt="2022-12-09T11:19:06.968" v="56" actId="478"/>
          <ac:spMkLst>
            <pc:docMk/>
            <pc:sldMk cId="685681062" sldId="282"/>
            <ac:spMk id="5" creationId="{EEE736C0-59DE-A4DF-7A05-6F22D48CC0D3}"/>
          </ac:spMkLst>
        </pc:spChg>
        <pc:spChg chg="del mod">
          <ac:chgData name="Jessica smith" userId="a36847125beaabe3" providerId="LiveId" clId="{22024C43-A7F2-417F-B534-E68139AD6A98}" dt="2022-12-09T11:18:57.388" v="54" actId="478"/>
          <ac:spMkLst>
            <pc:docMk/>
            <pc:sldMk cId="685681062" sldId="282"/>
            <ac:spMk id="6" creationId="{8E016EE4-D06F-BB48-F27D-14F290F0FE86}"/>
          </ac:spMkLst>
        </pc:spChg>
        <pc:spChg chg="add del mod">
          <ac:chgData name="Jessica smith" userId="a36847125beaabe3" providerId="LiveId" clId="{22024C43-A7F2-417F-B534-E68139AD6A98}" dt="2022-12-09T11:19:13.735" v="57" actId="478"/>
          <ac:spMkLst>
            <pc:docMk/>
            <pc:sldMk cId="685681062" sldId="282"/>
            <ac:spMk id="7" creationId="{C7BF7F43-A336-95F2-379D-18735414E710}"/>
          </ac:spMkLst>
        </pc:spChg>
        <pc:picChg chg="mod">
          <ac:chgData name="Jessica smith" userId="a36847125beaabe3" providerId="LiveId" clId="{22024C43-A7F2-417F-B534-E68139AD6A98}" dt="2022-12-09T13:06:23.572" v="1092" actId="1076"/>
          <ac:picMkLst>
            <pc:docMk/>
            <pc:sldMk cId="685681062" sldId="282"/>
            <ac:picMk id="8" creationId="{8863720C-CEBD-E64A-0947-40D2239AA9ED}"/>
          </ac:picMkLst>
        </pc:picChg>
      </pc:sldChg>
      <pc:sldChg chg="del">
        <pc:chgData name="Jessica smith" userId="a36847125beaabe3" providerId="LiveId" clId="{22024C43-A7F2-417F-B534-E68139AD6A98}" dt="2022-12-07T13:36:41.052" v="0" actId="47"/>
        <pc:sldMkLst>
          <pc:docMk/>
          <pc:sldMk cId="2903841477" sldId="283"/>
        </pc:sldMkLst>
      </pc:sldChg>
      <pc:sldChg chg="del">
        <pc:chgData name="Jessica smith" userId="a36847125beaabe3" providerId="LiveId" clId="{22024C43-A7F2-417F-B534-E68139AD6A98}" dt="2022-12-07T13:36:44.033" v="1" actId="47"/>
        <pc:sldMkLst>
          <pc:docMk/>
          <pc:sldMk cId="2886474736" sldId="284"/>
        </pc:sldMkLst>
      </pc:sldChg>
      <pc:sldChg chg="del">
        <pc:chgData name="Jessica smith" userId="a36847125beaabe3" providerId="LiveId" clId="{22024C43-A7F2-417F-B534-E68139AD6A98}" dt="2022-12-07T13:36:54.534" v="2" actId="47"/>
        <pc:sldMkLst>
          <pc:docMk/>
          <pc:sldMk cId="2011930182" sldId="285"/>
        </pc:sldMkLst>
      </pc:sldChg>
      <pc:sldChg chg="del">
        <pc:chgData name="Jessica smith" userId="a36847125beaabe3" providerId="LiveId" clId="{22024C43-A7F2-417F-B534-E68139AD6A98}" dt="2022-12-07T13:36:56.181" v="3" actId="47"/>
        <pc:sldMkLst>
          <pc:docMk/>
          <pc:sldMk cId="2452269796" sldId="287"/>
        </pc:sldMkLst>
      </pc:sldChg>
      <pc:sldChg chg="addSp delSp modSp mod">
        <pc:chgData name="Jessica smith" userId="a36847125beaabe3" providerId="LiveId" clId="{22024C43-A7F2-417F-B534-E68139AD6A98}" dt="2022-12-09T13:08:44.177" v="1093" actId="1076"/>
        <pc:sldMkLst>
          <pc:docMk/>
          <pc:sldMk cId="1600494506" sldId="288"/>
        </pc:sldMkLst>
        <pc:spChg chg="add del mod">
          <ac:chgData name="Jessica smith" userId="a36847125beaabe3" providerId="LiveId" clId="{22024C43-A7F2-417F-B534-E68139AD6A98}" dt="2022-12-09T11:31:28.397" v="272" actId="478"/>
          <ac:spMkLst>
            <pc:docMk/>
            <pc:sldMk cId="1600494506" sldId="288"/>
            <ac:spMk id="3" creationId="{251D77DA-9955-F740-1842-9136FE70E3B4}"/>
          </ac:spMkLst>
        </pc:spChg>
        <pc:spChg chg="add del mod">
          <ac:chgData name="Jessica smith" userId="a36847125beaabe3" providerId="LiveId" clId="{22024C43-A7F2-417F-B534-E68139AD6A98}" dt="2022-12-09T11:31:39.884" v="274" actId="478"/>
          <ac:spMkLst>
            <pc:docMk/>
            <pc:sldMk cId="1600494506" sldId="288"/>
            <ac:spMk id="5" creationId="{2F1A0268-656F-B282-0E18-FA9EC3A0C249}"/>
          </ac:spMkLst>
        </pc:spChg>
        <pc:spChg chg="mod">
          <ac:chgData name="Jessica smith" userId="a36847125beaabe3" providerId="LiveId" clId="{22024C43-A7F2-417F-B534-E68139AD6A98}" dt="2022-12-09T12:12:53.564" v="1081" actId="1076"/>
          <ac:spMkLst>
            <pc:docMk/>
            <pc:sldMk cId="1600494506" sldId="288"/>
            <ac:spMk id="7" creationId="{330A5BFC-C134-C072-C14D-9E51A94C8E7E}"/>
          </ac:spMkLst>
        </pc:spChg>
        <pc:spChg chg="add del mod">
          <ac:chgData name="Jessica smith" userId="a36847125beaabe3" providerId="LiveId" clId="{22024C43-A7F2-417F-B534-E68139AD6A98}" dt="2022-12-09T11:37:42.099" v="516" actId="478"/>
          <ac:spMkLst>
            <pc:docMk/>
            <pc:sldMk cId="1600494506" sldId="288"/>
            <ac:spMk id="8" creationId="{90800BD1-125B-DD08-0F9D-E5B7675051A8}"/>
          </ac:spMkLst>
        </pc:spChg>
        <pc:spChg chg="add del mod">
          <ac:chgData name="Jessica smith" userId="a36847125beaabe3" providerId="LiveId" clId="{22024C43-A7F2-417F-B534-E68139AD6A98}" dt="2022-12-09T11:37:46.764" v="518" actId="478"/>
          <ac:spMkLst>
            <pc:docMk/>
            <pc:sldMk cId="1600494506" sldId="288"/>
            <ac:spMk id="10" creationId="{209700FE-1694-90B4-9E7C-DCA2818A2A9B}"/>
          </ac:spMkLst>
        </pc:spChg>
        <pc:spChg chg="add del mod">
          <ac:chgData name="Jessica smith" userId="a36847125beaabe3" providerId="LiveId" clId="{22024C43-A7F2-417F-B534-E68139AD6A98}" dt="2022-12-09T11:37:54.629" v="520" actId="478"/>
          <ac:spMkLst>
            <pc:docMk/>
            <pc:sldMk cId="1600494506" sldId="288"/>
            <ac:spMk id="12" creationId="{20804E49-F18C-5CE9-3DCD-B567EF18228D}"/>
          </ac:spMkLst>
        </pc:spChg>
        <pc:spChg chg="add del mod">
          <ac:chgData name="Jessica smith" userId="a36847125beaabe3" providerId="LiveId" clId="{22024C43-A7F2-417F-B534-E68139AD6A98}" dt="2022-12-09T11:37:58.804" v="522" actId="478"/>
          <ac:spMkLst>
            <pc:docMk/>
            <pc:sldMk cId="1600494506" sldId="288"/>
            <ac:spMk id="14" creationId="{FF80A105-4B34-233C-EC42-F9C43F7D572C}"/>
          </ac:spMkLst>
        </pc:spChg>
        <pc:spChg chg="add del mod">
          <ac:chgData name="Jessica smith" userId="a36847125beaabe3" providerId="LiveId" clId="{22024C43-A7F2-417F-B534-E68139AD6A98}" dt="2022-12-09T11:38:04.143" v="524" actId="478"/>
          <ac:spMkLst>
            <pc:docMk/>
            <pc:sldMk cId="1600494506" sldId="288"/>
            <ac:spMk id="16" creationId="{2D66BE8E-713B-F0DE-21DE-4B55385D666B}"/>
          </ac:spMkLst>
        </pc:spChg>
        <pc:spChg chg="add del mod">
          <ac:chgData name="Jessica smith" userId="a36847125beaabe3" providerId="LiveId" clId="{22024C43-A7F2-417F-B534-E68139AD6A98}" dt="2022-12-09T11:38:13.562" v="526" actId="478"/>
          <ac:spMkLst>
            <pc:docMk/>
            <pc:sldMk cId="1600494506" sldId="288"/>
            <ac:spMk id="18" creationId="{604E7E00-03D4-D1B7-2E16-A02B605457E3}"/>
          </ac:spMkLst>
        </pc:spChg>
        <pc:spChg chg="del mod">
          <ac:chgData name="Jessica smith" userId="a36847125beaabe3" providerId="LiveId" clId="{22024C43-A7F2-417F-B534-E68139AD6A98}" dt="2022-12-09T11:37:36.242" v="514" actId="478"/>
          <ac:spMkLst>
            <pc:docMk/>
            <pc:sldMk cId="1600494506" sldId="288"/>
            <ac:spMk id="19" creationId="{270C77AB-7E91-84A6-3E62-DAB80E1E4481}"/>
          </ac:spMkLst>
        </pc:spChg>
        <pc:spChg chg="del mod">
          <ac:chgData name="Jessica smith" userId="a36847125beaabe3" providerId="LiveId" clId="{22024C43-A7F2-417F-B534-E68139AD6A98}" dt="2022-12-09T11:37:39.342" v="515" actId="478"/>
          <ac:spMkLst>
            <pc:docMk/>
            <pc:sldMk cId="1600494506" sldId="288"/>
            <ac:spMk id="20" creationId="{15DD9AC8-4A5F-70DB-AA68-C461059D81A1}"/>
          </ac:spMkLst>
        </pc:spChg>
        <pc:spChg chg="del">
          <ac:chgData name="Jessica smith" userId="a36847125beaabe3" providerId="LiveId" clId="{22024C43-A7F2-417F-B534-E68139AD6A98}" dt="2022-12-09T11:37:49.979" v="519" actId="478"/>
          <ac:spMkLst>
            <pc:docMk/>
            <pc:sldMk cId="1600494506" sldId="288"/>
            <ac:spMk id="21" creationId="{A28A203B-0CF0-2AB0-5F54-07C8E3003918}"/>
          </ac:spMkLst>
        </pc:spChg>
        <pc:spChg chg="del">
          <ac:chgData name="Jessica smith" userId="a36847125beaabe3" providerId="LiveId" clId="{22024C43-A7F2-417F-B534-E68139AD6A98}" dt="2022-12-09T11:38:00.228" v="523" actId="478"/>
          <ac:spMkLst>
            <pc:docMk/>
            <pc:sldMk cId="1600494506" sldId="288"/>
            <ac:spMk id="22" creationId="{05BC0115-F702-2E0A-61A4-4A6CE33FD775}"/>
          </ac:spMkLst>
        </pc:spChg>
        <pc:spChg chg="del">
          <ac:chgData name="Jessica smith" userId="a36847125beaabe3" providerId="LiveId" clId="{22024C43-A7F2-417F-B534-E68139AD6A98}" dt="2022-12-09T11:38:15.427" v="527" actId="478"/>
          <ac:spMkLst>
            <pc:docMk/>
            <pc:sldMk cId="1600494506" sldId="288"/>
            <ac:spMk id="23" creationId="{9D48D07F-2D5B-F0D5-4005-197607C4F197}"/>
          </ac:spMkLst>
        </pc:spChg>
        <pc:spChg chg="mod">
          <ac:chgData name="Jessica smith" userId="a36847125beaabe3" providerId="LiveId" clId="{22024C43-A7F2-417F-B534-E68139AD6A98}" dt="2022-12-09T11:38:25.293" v="530" actId="14100"/>
          <ac:spMkLst>
            <pc:docMk/>
            <pc:sldMk cId="1600494506" sldId="288"/>
            <ac:spMk id="24" creationId="{A3BF8E55-B2B9-104D-F277-08902534735D}"/>
          </ac:spMkLst>
        </pc:spChg>
        <pc:spChg chg="mod">
          <ac:chgData name="Jessica smith" userId="a36847125beaabe3" providerId="LiveId" clId="{22024C43-A7F2-417F-B534-E68139AD6A98}" dt="2022-12-09T11:32:35.352" v="295" actId="404"/>
          <ac:spMkLst>
            <pc:docMk/>
            <pc:sldMk cId="1600494506" sldId="288"/>
            <ac:spMk id="25" creationId="{BCE9DA14-62AB-A857-6387-1F5D330B3F36}"/>
          </ac:spMkLst>
        </pc:spChg>
        <pc:spChg chg="mod">
          <ac:chgData name="Jessica smith" userId="a36847125beaabe3" providerId="LiveId" clId="{22024C43-A7F2-417F-B534-E68139AD6A98}" dt="2022-12-09T11:34:44.158" v="327" actId="1076"/>
          <ac:spMkLst>
            <pc:docMk/>
            <pc:sldMk cId="1600494506" sldId="288"/>
            <ac:spMk id="26" creationId="{710CB940-D45B-59F1-06E5-9CC94100EF05}"/>
          </ac:spMkLst>
        </pc:spChg>
        <pc:spChg chg="mod">
          <ac:chgData name="Jessica smith" userId="a36847125beaabe3" providerId="LiveId" clId="{22024C43-A7F2-417F-B534-E68139AD6A98}" dt="2022-12-09T11:37:14.662" v="512" actId="20577"/>
          <ac:spMkLst>
            <pc:docMk/>
            <pc:sldMk cId="1600494506" sldId="288"/>
            <ac:spMk id="27" creationId="{A0DA38E3-68A2-4FF9-022B-BA0DF832B1DB}"/>
          </ac:spMkLst>
        </pc:spChg>
        <pc:spChg chg="mod">
          <ac:chgData name="Jessica smith" userId="a36847125beaabe3" providerId="LiveId" clId="{22024C43-A7F2-417F-B534-E68139AD6A98}" dt="2022-12-09T11:36:14.947" v="360" actId="404"/>
          <ac:spMkLst>
            <pc:docMk/>
            <pc:sldMk cId="1600494506" sldId="288"/>
            <ac:spMk id="28" creationId="{B72BD1AE-7290-BA6E-18FB-8181C0D13E7C}"/>
          </ac:spMkLst>
        </pc:spChg>
        <pc:spChg chg="add del mod">
          <ac:chgData name="Jessica smith" userId="a36847125beaabe3" providerId="LiveId" clId="{22024C43-A7F2-417F-B534-E68139AD6A98}" dt="2022-12-09T11:38:18.293" v="528" actId="478"/>
          <ac:spMkLst>
            <pc:docMk/>
            <pc:sldMk cId="1600494506" sldId="288"/>
            <ac:spMk id="30" creationId="{AFE4C5E3-958D-9B64-541A-2987319949D6}"/>
          </ac:spMkLst>
        </pc:spChg>
        <pc:spChg chg="mod">
          <ac:chgData name="Jessica smith" userId="a36847125beaabe3" providerId="LiveId" clId="{22024C43-A7F2-417F-B534-E68139AD6A98}" dt="2022-12-09T11:45:35.765" v="716" actId="14100"/>
          <ac:spMkLst>
            <pc:docMk/>
            <pc:sldMk cId="1600494506" sldId="288"/>
            <ac:spMk id="373" creationId="{EC015AD8-FC03-181D-1A34-AD00F66C42C2}"/>
          </ac:spMkLst>
        </pc:spChg>
        <pc:picChg chg="mod">
          <ac:chgData name="Jessica smith" userId="a36847125beaabe3" providerId="LiveId" clId="{22024C43-A7F2-417F-B534-E68139AD6A98}" dt="2022-12-09T13:08:44.177" v="1093" actId="1076"/>
          <ac:picMkLst>
            <pc:docMk/>
            <pc:sldMk cId="1600494506" sldId="288"/>
            <ac:picMk id="31" creationId="{9E2FE13E-CFBC-751C-03F4-D1EFA06B8DE5}"/>
          </ac:picMkLst>
        </pc:picChg>
        <pc:picChg chg="del">
          <ac:chgData name="Jessica smith" userId="a36847125beaabe3" providerId="LiveId" clId="{22024C43-A7F2-417F-B534-E68139AD6A98}" dt="2022-12-09T11:38:12.986" v="525" actId="478"/>
          <ac:picMkLst>
            <pc:docMk/>
            <pc:sldMk cId="1600494506" sldId="288"/>
            <ac:picMk id="268" creationId="{1A522F41-60C1-3803-6132-18E154C0E328}"/>
          </ac:picMkLst>
        </pc:picChg>
        <pc:picChg chg="del">
          <ac:chgData name="Jessica smith" userId="a36847125beaabe3" providerId="LiveId" clId="{22024C43-A7F2-417F-B534-E68139AD6A98}" dt="2022-12-09T11:37:57.054" v="521" actId="478"/>
          <ac:picMkLst>
            <pc:docMk/>
            <pc:sldMk cId="1600494506" sldId="288"/>
            <ac:picMk id="270" creationId="{DE7A4D25-3CA5-F92A-988A-F913C367D593}"/>
          </ac:picMkLst>
        </pc:picChg>
        <pc:picChg chg="del">
          <ac:chgData name="Jessica smith" userId="a36847125beaabe3" providerId="LiveId" clId="{22024C43-A7F2-417F-B534-E68139AD6A98}" dt="2022-12-09T11:37:45.065" v="517" actId="478"/>
          <ac:picMkLst>
            <pc:docMk/>
            <pc:sldMk cId="1600494506" sldId="288"/>
            <ac:picMk id="288" creationId="{A5707D4A-497A-679A-3ACA-721E8D0E2699}"/>
          </ac:picMkLst>
        </pc:picChg>
        <pc:picChg chg="del">
          <ac:chgData name="Jessica smith" userId="a36847125beaabe3" providerId="LiveId" clId="{22024C43-A7F2-417F-B534-E68139AD6A98}" dt="2022-12-09T11:31:26.615" v="271" actId="478"/>
          <ac:picMkLst>
            <pc:docMk/>
            <pc:sldMk cId="1600494506" sldId="288"/>
            <ac:picMk id="290" creationId="{E63515FB-9439-CCAE-C220-6F0E5ECB75E8}"/>
          </ac:picMkLst>
        </pc:picChg>
        <pc:picChg chg="del">
          <ac:chgData name="Jessica smith" userId="a36847125beaabe3" providerId="LiveId" clId="{22024C43-A7F2-417F-B534-E68139AD6A98}" dt="2022-12-09T11:31:34.776" v="273" actId="478"/>
          <ac:picMkLst>
            <pc:docMk/>
            <pc:sldMk cId="1600494506" sldId="288"/>
            <ac:picMk id="292" creationId="{8167DB44-EDED-0971-E35D-A5FA1E47C215}"/>
          </ac:picMkLst>
        </pc:picChg>
      </pc:sldChg>
      <pc:sldChg chg="del">
        <pc:chgData name="Jessica smith" userId="a36847125beaabe3" providerId="LiveId" clId="{22024C43-A7F2-417F-B534-E68139AD6A98}" dt="2022-12-09T11:42:39.428" v="536" actId="47"/>
        <pc:sldMkLst>
          <pc:docMk/>
          <pc:sldMk cId="2502887943" sldId="289"/>
        </pc:sldMkLst>
      </pc:sldChg>
      <pc:sldChg chg="delSp modSp mod">
        <pc:chgData name="Jessica smith" userId="a36847125beaabe3" providerId="LiveId" clId="{22024C43-A7F2-417F-B534-E68139AD6A98}" dt="2022-12-09T13:04:24.836" v="1091" actId="1076"/>
        <pc:sldMkLst>
          <pc:docMk/>
          <pc:sldMk cId="3170280394" sldId="290"/>
        </pc:sldMkLst>
        <pc:spChg chg="mod">
          <ac:chgData name="Jessica smith" userId="a36847125beaabe3" providerId="LiveId" clId="{22024C43-A7F2-417F-B534-E68139AD6A98}" dt="2022-12-09T12:03:23.954" v="1051" actId="20577"/>
          <ac:spMkLst>
            <pc:docMk/>
            <pc:sldMk cId="3170280394" sldId="290"/>
            <ac:spMk id="12" creationId="{CE3C1BFF-2275-1E7D-0604-E6F5CFEC01F6}"/>
          </ac:spMkLst>
        </pc:spChg>
        <pc:spChg chg="del mod">
          <ac:chgData name="Jessica smith" userId="a36847125beaabe3" providerId="LiveId" clId="{22024C43-A7F2-417F-B534-E68139AD6A98}" dt="2022-12-09T12:12:10.393" v="1078" actId="478"/>
          <ac:spMkLst>
            <pc:docMk/>
            <pc:sldMk cId="3170280394" sldId="290"/>
            <ac:spMk id="13" creationId="{F618F075-837C-1005-19D6-8DC90759CD53}"/>
          </ac:spMkLst>
        </pc:spChg>
        <pc:picChg chg="mod">
          <ac:chgData name="Jessica smith" userId="a36847125beaabe3" providerId="LiveId" clId="{22024C43-A7F2-417F-B534-E68139AD6A98}" dt="2022-12-09T13:04:24.836" v="1091" actId="1076"/>
          <ac:picMkLst>
            <pc:docMk/>
            <pc:sldMk cId="3170280394" sldId="290"/>
            <ac:picMk id="7" creationId="{5E500474-617E-0918-533E-D52A6F69AFD3}"/>
          </ac:picMkLst>
        </pc:picChg>
      </pc:sldChg>
      <pc:sldChg chg="del">
        <pc:chgData name="Jessica smith" userId="a36847125beaabe3" providerId="LiveId" clId="{22024C43-A7F2-417F-B534-E68139AD6A98}" dt="2022-12-09T11:42:49.974" v="537" actId="47"/>
        <pc:sldMkLst>
          <pc:docMk/>
          <pc:sldMk cId="249904479" sldId="291"/>
        </pc:sldMkLst>
      </pc:sldChg>
      <pc:sldChg chg="modSp mod">
        <pc:chgData name="Jessica smith" userId="a36847125beaabe3" providerId="LiveId" clId="{22024C43-A7F2-417F-B534-E68139AD6A98}" dt="2022-12-09T13:10:44.445" v="1094" actId="1076"/>
        <pc:sldMkLst>
          <pc:docMk/>
          <pc:sldMk cId="94818171" sldId="292"/>
        </pc:sldMkLst>
        <pc:spChg chg="mod">
          <ac:chgData name="Jessica smith" userId="a36847125beaabe3" providerId="LiveId" clId="{22024C43-A7F2-417F-B534-E68139AD6A98}" dt="2022-12-09T11:44:19.839" v="567" actId="1076"/>
          <ac:spMkLst>
            <pc:docMk/>
            <pc:sldMk cId="94818171" sldId="292"/>
            <ac:spMk id="2" creationId="{B83F7D2E-080D-DBDD-73C4-3C38A2B77908}"/>
          </ac:spMkLst>
        </pc:spChg>
        <pc:spChg chg="mod">
          <ac:chgData name="Jessica smith" userId="a36847125beaabe3" providerId="LiveId" clId="{22024C43-A7F2-417F-B534-E68139AD6A98}" dt="2022-12-09T11:44:10.907" v="566" actId="1076"/>
          <ac:spMkLst>
            <pc:docMk/>
            <pc:sldMk cId="94818171" sldId="292"/>
            <ac:spMk id="3" creationId="{2BE8FDE3-DBA4-6A04-C75D-E56FE92EF368}"/>
          </ac:spMkLst>
        </pc:spChg>
        <pc:spChg chg="mod">
          <ac:chgData name="Jessica smith" userId="a36847125beaabe3" providerId="LiveId" clId="{22024C43-A7F2-417F-B534-E68139AD6A98}" dt="2022-12-09T11:45:25.805" v="714"/>
          <ac:spMkLst>
            <pc:docMk/>
            <pc:sldMk cId="94818171" sldId="292"/>
            <ac:spMk id="4" creationId="{D5BA2433-990B-A170-369A-3DF4A9B33BFA}"/>
          </ac:spMkLst>
        </pc:spChg>
        <pc:picChg chg="mod">
          <ac:chgData name="Jessica smith" userId="a36847125beaabe3" providerId="LiveId" clId="{22024C43-A7F2-417F-B534-E68139AD6A98}" dt="2022-12-09T13:10:44.445" v="1094" actId="1076"/>
          <ac:picMkLst>
            <pc:docMk/>
            <pc:sldMk cId="94818171" sldId="292"/>
            <ac:picMk id="6" creationId="{DD74991E-41EA-0607-2525-FA752E171C79}"/>
          </ac:picMkLst>
        </pc:picChg>
      </pc:sldChg>
      <pc:sldChg chg="modSp mod">
        <pc:chgData name="Jessica smith" userId="a36847125beaabe3" providerId="LiveId" clId="{22024C43-A7F2-417F-B534-E68139AD6A98}" dt="2022-12-09T10:57:22.254" v="36" actId="20577"/>
        <pc:sldMkLst>
          <pc:docMk/>
          <pc:sldMk cId="1003962426" sldId="293"/>
        </pc:sldMkLst>
        <pc:spChg chg="mod">
          <ac:chgData name="Jessica smith" userId="a36847125beaabe3" providerId="LiveId" clId="{22024C43-A7F2-417F-B534-E68139AD6A98}" dt="2022-12-09T10:57:22.254" v="36" actId="20577"/>
          <ac:spMkLst>
            <pc:docMk/>
            <pc:sldMk cId="1003962426" sldId="293"/>
            <ac:spMk id="3" creationId="{B787DFD8-D262-D485-B1F2-817C5A0928C5}"/>
          </ac:spMkLst>
        </pc:spChg>
      </pc:sldChg>
      <pc:sldChg chg="modSp mod">
        <pc:chgData name="Jessica smith" userId="a36847125beaabe3" providerId="LiveId" clId="{22024C43-A7F2-417F-B534-E68139AD6A98}" dt="2022-12-09T12:55:28.688" v="1089" actId="1076"/>
        <pc:sldMkLst>
          <pc:docMk/>
          <pc:sldMk cId="2572841585" sldId="294"/>
        </pc:sldMkLst>
        <pc:spChg chg="mod">
          <ac:chgData name="Jessica smith" userId="a36847125beaabe3" providerId="LiveId" clId="{22024C43-A7F2-417F-B534-E68139AD6A98}" dt="2022-12-09T12:12:34.049" v="1080" actId="2711"/>
          <ac:spMkLst>
            <pc:docMk/>
            <pc:sldMk cId="2572841585" sldId="294"/>
            <ac:spMk id="2" creationId="{92839C44-4730-96D0-1217-FA4C5D333D21}"/>
          </ac:spMkLst>
        </pc:spChg>
        <pc:spChg chg="mod">
          <ac:chgData name="Jessica smith" userId="a36847125beaabe3" providerId="LiveId" clId="{22024C43-A7F2-417F-B534-E68139AD6A98}" dt="2022-12-09T12:11:36.553" v="1075" actId="2711"/>
          <ac:spMkLst>
            <pc:docMk/>
            <pc:sldMk cId="2572841585" sldId="294"/>
            <ac:spMk id="3" creationId="{9261F06E-7BF0-6138-F250-46267C965680}"/>
          </ac:spMkLst>
        </pc:spChg>
        <pc:picChg chg="mod">
          <ac:chgData name="Jessica smith" userId="a36847125beaabe3" providerId="LiveId" clId="{22024C43-A7F2-417F-B534-E68139AD6A98}" dt="2022-12-09T12:55:28.688" v="1089" actId="1076"/>
          <ac:picMkLst>
            <pc:docMk/>
            <pc:sldMk cId="2572841585" sldId="294"/>
            <ac:picMk id="4" creationId="{EBADE007-CD33-761A-B62F-A0DA0FD120D9}"/>
          </ac:picMkLst>
        </pc:picChg>
      </pc:sldChg>
      <pc:sldChg chg="modSp mod">
        <pc:chgData name="Jessica smith" userId="a36847125beaabe3" providerId="LiveId" clId="{22024C43-A7F2-417F-B534-E68139AD6A98}" dt="2022-12-09T12:53:37.717" v="1088" actId="1076"/>
        <pc:sldMkLst>
          <pc:docMk/>
          <pc:sldMk cId="1550685784" sldId="295"/>
        </pc:sldMkLst>
        <pc:spChg chg="mod">
          <ac:chgData name="Jessica smith" userId="a36847125beaabe3" providerId="LiveId" clId="{22024C43-A7F2-417F-B534-E68139AD6A98}" dt="2022-12-09T12:11:07.073" v="1070" actId="2711"/>
          <ac:spMkLst>
            <pc:docMk/>
            <pc:sldMk cId="1550685784" sldId="295"/>
            <ac:spMk id="3" creationId="{0DEF3FD6-7C69-C2ED-76E8-85F121B00FBD}"/>
          </ac:spMkLst>
        </pc:spChg>
        <pc:picChg chg="mod">
          <ac:chgData name="Jessica smith" userId="a36847125beaabe3" providerId="LiveId" clId="{22024C43-A7F2-417F-B534-E68139AD6A98}" dt="2022-12-09T12:53:37.717" v="1088" actId="1076"/>
          <ac:picMkLst>
            <pc:docMk/>
            <pc:sldMk cId="1550685784" sldId="295"/>
            <ac:picMk id="6" creationId="{44132BC2-88CA-2251-30D4-99EB9217F508}"/>
          </ac:picMkLst>
        </pc:picChg>
      </pc:sldChg>
      <pc:sldChg chg="modSp mod">
        <pc:chgData name="Jessica smith" userId="a36847125beaabe3" providerId="LiveId" clId="{22024C43-A7F2-417F-B534-E68139AD6A98}" dt="2022-12-09T13:00:51.832" v="1090" actId="1076"/>
        <pc:sldMkLst>
          <pc:docMk/>
          <pc:sldMk cId="2795448043" sldId="296"/>
        </pc:sldMkLst>
        <pc:spChg chg="mod">
          <ac:chgData name="Jessica smith" userId="a36847125beaabe3" providerId="LiveId" clId="{22024C43-A7F2-417F-B534-E68139AD6A98}" dt="2022-12-09T12:11:51.344" v="1076" actId="2711"/>
          <ac:spMkLst>
            <pc:docMk/>
            <pc:sldMk cId="2795448043" sldId="296"/>
            <ac:spMk id="4" creationId="{864178D7-520E-7BD3-E572-4ACFCC043A5F}"/>
          </ac:spMkLst>
        </pc:spChg>
        <pc:picChg chg="mod">
          <ac:chgData name="Jessica smith" userId="a36847125beaabe3" providerId="LiveId" clId="{22024C43-A7F2-417F-B534-E68139AD6A98}" dt="2022-12-09T13:00:51.832" v="1090" actId="1076"/>
          <ac:picMkLst>
            <pc:docMk/>
            <pc:sldMk cId="2795448043" sldId="296"/>
            <ac:picMk id="7" creationId="{D7AEA2A4-F379-A813-38B2-59A97ECF904E}"/>
          </ac:picMkLst>
        </pc:picChg>
      </pc:sldChg>
      <pc:sldChg chg="modSp new mod ord">
        <pc:chgData name="Jessica smith" userId="a36847125beaabe3" providerId="LiveId" clId="{22024C43-A7F2-417F-B534-E68139AD6A98}" dt="2022-12-09T12:05:19.729" v="1065" actId="20577"/>
        <pc:sldMkLst>
          <pc:docMk/>
          <pc:sldMk cId="2937977785" sldId="297"/>
        </pc:sldMkLst>
        <pc:spChg chg="mod">
          <ac:chgData name="Jessica smith" userId="a36847125beaabe3" providerId="LiveId" clId="{22024C43-A7F2-417F-B534-E68139AD6A98}" dt="2022-12-09T11:47:15.402" v="739" actId="1076"/>
          <ac:spMkLst>
            <pc:docMk/>
            <pc:sldMk cId="2937977785" sldId="297"/>
            <ac:spMk id="2" creationId="{FE3DC5F3-4B25-7264-E9F7-220C194BBEC7}"/>
          </ac:spMkLst>
        </pc:spChg>
        <pc:spChg chg="mod">
          <ac:chgData name="Jessica smith" userId="a36847125beaabe3" providerId="LiveId" clId="{22024C43-A7F2-417F-B534-E68139AD6A98}" dt="2022-12-09T12:05:19.729" v="1065" actId="20577"/>
          <ac:spMkLst>
            <pc:docMk/>
            <pc:sldMk cId="2937977785" sldId="297"/>
            <ac:spMk id="3" creationId="{B7ED9BD2-4DFD-1ACE-13EC-3E1144091A4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a:xfrm>
            <a:off x="3403092" y="1256461"/>
            <a:ext cx="5385816" cy="1225296"/>
          </a:xfrm>
        </p:spPr>
        <p:txBody>
          <a:bodyPr/>
          <a:lstStyle/>
          <a:p>
            <a:r>
              <a:rPr lang="en-US" sz="2800" dirty="0"/>
              <a:t>Why are midwives and nurses leaving prior to retirement?</a:t>
            </a:r>
            <a:br>
              <a:rPr lang="en-US" dirty="0"/>
            </a:b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p:txBody>
          <a:bodyPr/>
          <a:lstStyle/>
          <a:p>
            <a:r>
              <a:rPr lang="en-US" dirty="0">
                <a:latin typeface="Arial" panose="020B0604020202020204" pitchFamily="34" charset="0"/>
                <a:cs typeface="Arial" panose="020B0604020202020204" pitchFamily="34" charset="0"/>
              </a:rPr>
              <a:t>Jessica smith </a:t>
            </a:r>
          </a:p>
          <a:p>
            <a:r>
              <a:rPr lang="en-US" dirty="0">
                <a:latin typeface="Arial" panose="020B0604020202020204" pitchFamily="34" charset="0"/>
                <a:cs typeface="Arial" panose="020B0604020202020204" pitchFamily="34" charset="0"/>
              </a:rPr>
              <a:t>2000346</a:t>
            </a:r>
          </a:p>
          <a:p>
            <a:endParaRPr lang="en-US" dirty="0"/>
          </a:p>
        </p:txBody>
      </p:sp>
      <p:pic>
        <p:nvPicPr>
          <p:cNvPr id="5" name="Recorded Sound">
            <a:hlinkClick r:id="" action="ppaction://media"/>
            <a:extLst>
              <a:ext uri="{FF2B5EF4-FFF2-40B4-BE49-F238E27FC236}">
                <a16:creationId xmlns:a16="http://schemas.microsoft.com/office/drawing/2014/main" id="{7EDE1949-7FB8-501D-A9F7-12D95C0FA6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2324" y="1012779"/>
            <a:ext cx="487363" cy="487363"/>
          </a:xfrm>
          <a:prstGeom prst="rect">
            <a:avLst/>
          </a:prstGeom>
        </p:spPr>
      </p:pic>
    </p:spTree>
    <p:extLst>
      <p:ext uri="{BB962C8B-B14F-4D97-AF65-F5344CB8AC3E}">
        <p14:creationId xmlns:p14="http://schemas.microsoft.com/office/powerpoint/2010/main" val="2131568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The issue raised is that many nurses and midwives are leaving , just as quickly as there are new ones being enrolled onto  the NMC register.</a:t>
            </a:r>
          </a:p>
          <a:p>
            <a:r>
              <a:rPr lang="en-US" dirty="0">
                <a:latin typeface="Arial" panose="020B0604020202020204" pitchFamily="34" charset="0"/>
                <a:cs typeface="Arial" panose="020B0604020202020204" pitchFamily="34" charset="0"/>
              </a:rPr>
              <a:t>This causes significant staff shortages, causes further stress and worry to remaining staff and leads to poor patient quality care (Campbell, 2022).</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This issue is being announced to the general public on a regular basis via the media, causing concern to the public, expectant parents and even individuals wishing to pursue a nursing or midwifery career. </a:t>
            </a:r>
          </a:p>
          <a:p>
            <a:endParaRPr lang="en-US" dirty="0"/>
          </a:p>
          <a:p>
            <a:endParaRPr lang="en-US" dirty="0"/>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a:xfrm>
            <a:off x="4224528" y="457200"/>
            <a:ext cx="4303652" cy="274320"/>
          </a:xfrm>
        </p:spPr>
        <p:txBody>
          <a:bodyPr/>
          <a:lstStyle/>
          <a:p>
            <a:r>
              <a:rPr lang="en-US" sz="1200" dirty="0"/>
              <a:t>Why are midwives and nurses leaving prior to retirement?</a:t>
            </a:r>
            <a:endParaRPr lang="en-US" dirty="0"/>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2</a:t>
            </a:fld>
            <a:endParaRPr lang="en-US" dirty="0"/>
          </a:p>
        </p:txBody>
      </p:sp>
      <p:pic>
        <p:nvPicPr>
          <p:cNvPr id="4" name="Recorded Sound">
            <a:hlinkClick r:id="" action="ppaction://media"/>
            <a:extLst>
              <a:ext uri="{FF2B5EF4-FFF2-40B4-BE49-F238E27FC236}">
                <a16:creationId xmlns:a16="http://schemas.microsoft.com/office/drawing/2014/main" id="{691EC86A-A229-4935-9084-A38CF81B41A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95754" y="1514345"/>
            <a:ext cx="487363" cy="487363"/>
          </a:xfrm>
          <a:prstGeom prst="rect">
            <a:avLst/>
          </a:prstGeom>
        </p:spPr>
      </p:pic>
    </p:spTree>
    <p:extLst>
      <p:ext uri="{BB962C8B-B14F-4D97-AF65-F5344CB8AC3E}">
        <p14:creationId xmlns:p14="http://schemas.microsoft.com/office/powerpoint/2010/main" val="979622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54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402336" y="287756"/>
            <a:ext cx="5693664" cy="768096"/>
          </a:xfrm>
        </p:spPr>
        <p:txBody>
          <a:bodyPr/>
          <a:lstStyle/>
          <a:p>
            <a:r>
              <a:rPr lang="en-US" sz="1600" b="1" dirty="0">
                <a:solidFill>
                  <a:schemeClr val="accent6"/>
                </a:solidFill>
                <a:latin typeface="Arial Black" panose="020B0604020202020204" pitchFamily="34" charset="0"/>
                <a:cs typeface="Arial Black" panose="020B0604020202020204" pitchFamily="34" charset="0"/>
              </a:rPr>
              <a:t>Why are nurses and midwives leaving?</a:t>
            </a: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402336" y="1296395"/>
            <a:ext cx="5693664" cy="4908462"/>
          </a:xfrm>
        </p:spPr>
        <p:txBody>
          <a:bodyPr/>
          <a:lstStyle/>
          <a:p>
            <a:r>
              <a:rPr lang="en-US" dirty="0">
                <a:latin typeface="Arial" panose="020B0604020202020204" pitchFamily="34" charset="0"/>
                <a:cs typeface="Arial" panose="020B0604020202020204" pitchFamily="34" charset="0"/>
              </a:rPr>
              <a:t>Looking into why nurses and midwives are choosing to leave.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Discover the response and how effective it has been.</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Discover how and if there is a way to resolve the issue. </a:t>
            </a:r>
          </a:p>
          <a:p>
            <a:endParaRPr lang="en-US" dirty="0"/>
          </a:p>
          <a:p>
            <a:r>
              <a:rPr lang="en-US" dirty="0"/>
              <a:t>​</a:t>
            </a:r>
          </a:p>
          <a:p>
            <a:endParaRPr lang="en-US" dirty="0"/>
          </a:p>
        </p:txBody>
      </p:sp>
      <p:pic>
        <p:nvPicPr>
          <p:cNvPr id="4" name="Recorded Sound">
            <a:hlinkClick r:id="" action="ppaction://media"/>
            <a:extLst>
              <a:ext uri="{FF2B5EF4-FFF2-40B4-BE49-F238E27FC236}">
                <a16:creationId xmlns:a16="http://schemas.microsoft.com/office/drawing/2014/main" id="{D7E078B1-F6A5-D475-3C2D-05D0B374364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117240" y="809032"/>
            <a:ext cx="487363" cy="487363"/>
          </a:xfrm>
          <a:prstGeom prst="rect">
            <a:avLst/>
          </a:prstGeom>
        </p:spPr>
      </p:pic>
    </p:spTree>
    <p:extLst>
      <p:ext uri="{BB962C8B-B14F-4D97-AF65-F5344CB8AC3E}">
        <p14:creationId xmlns:p14="http://schemas.microsoft.com/office/powerpoint/2010/main" val="3855531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6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2895600" y="1895234"/>
            <a:ext cx="6400800" cy="768096"/>
          </a:xfrm>
        </p:spPr>
        <p:txBody>
          <a:bodyPr/>
          <a:lstStyle/>
          <a:p>
            <a:r>
              <a:rPr lang="en-US" sz="4400" b="1" dirty="0">
                <a:solidFill>
                  <a:schemeClr val="accent6"/>
                </a:solidFill>
                <a:latin typeface="Arial Black" panose="020B0604020202020204" pitchFamily="34" charset="0"/>
                <a:cs typeface="Arial Black" panose="020B0604020202020204" pitchFamily="34" charset="0"/>
              </a:rPr>
              <a:t>Why?</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2895600" y="2951832"/>
            <a:ext cx="6400800" cy="2522251"/>
          </a:xfrm>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Arial" panose="020B0604020202020204" pitchFamily="34" charset="0"/>
              </a:rPr>
              <a:t>Between January 2021 and December 2021, a total of 22,549 nurses, midwives, and nursing assistants departed the permanent register. Over 27,000 nurses and midwives have left the NHS in 2021. Many explained that workplace constraints, the Covid outbreak, and poor patient care delivery as the main factors. The COVID-19 pandemic had a considerable impact on the mental health and satisfaction of employment of these healthcare workers. The highest rate for leaving was due to retirement (NMC, 2022).</a:t>
            </a:r>
          </a:p>
          <a:p>
            <a:pPr algn="ctr"/>
            <a:endParaRPr lang="en-US" sz="2400" dirty="0">
              <a:solidFill>
                <a:schemeClr val="accent6"/>
              </a:solidFill>
              <a:latin typeface="Sabon Next LT" panose="02000500000000000000" pitchFamily="2" charset="0"/>
              <a:cs typeface="Sabon Next LT" panose="02000500000000000000" pitchFamily="2" charset="0"/>
            </a:endParaRPr>
          </a:p>
        </p:txBody>
      </p:sp>
      <p:pic>
        <p:nvPicPr>
          <p:cNvPr id="4" name="Recorded Sound">
            <a:hlinkClick r:id="" action="ppaction://media"/>
            <a:extLst>
              <a:ext uri="{FF2B5EF4-FFF2-40B4-BE49-F238E27FC236}">
                <a16:creationId xmlns:a16="http://schemas.microsoft.com/office/drawing/2014/main" id="{810B142A-BF9F-A336-6CDD-66A49CA897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75671" y="945178"/>
            <a:ext cx="487363" cy="487363"/>
          </a:xfrm>
          <a:prstGeom prst="rect">
            <a:avLst/>
          </a:prstGeom>
        </p:spPr>
      </p:pic>
    </p:spTree>
    <p:extLst>
      <p:ext uri="{BB962C8B-B14F-4D97-AF65-F5344CB8AC3E}">
        <p14:creationId xmlns:p14="http://schemas.microsoft.com/office/powerpoint/2010/main" val="295292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66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F66A5-05C5-AFE5-0F6E-37CAE8EDF1F8}"/>
              </a:ext>
            </a:extLst>
          </p:cNvPr>
          <p:cNvSpPr>
            <a:spLocks noGrp="1"/>
          </p:cNvSpPr>
          <p:nvPr>
            <p:ph type="title"/>
          </p:nvPr>
        </p:nvSpPr>
        <p:spPr>
          <a:xfrm>
            <a:off x="766696" y="1401022"/>
            <a:ext cx="6766560" cy="768096"/>
          </a:xfrm>
        </p:spPr>
        <p:txBody>
          <a:bodyPr/>
          <a:lstStyle/>
          <a:p>
            <a:r>
              <a:rPr lang="en-GB" sz="3600" dirty="0"/>
              <a:t>How was it brought to public attention?</a:t>
            </a:r>
          </a:p>
        </p:txBody>
      </p:sp>
      <p:sp>
        <p:nvSpPr>
          <p:cNvPr id="3" name="Content Placeholder 2">
            <a:extLst>
              <a:ext uri="{FF2B5EF4-FFF2-40B4-BE49-F238E27FC236}">
                <a16:creationId xmlns:a16="http://schemas.microsoft.com/office/drawing/2014/main" id="{0DEF3FD6-7C69-C2ED-76E8-85F121B00FBD}"/>
              </a:ext>
            </a:extLst>
          </p:cNvPr>
          <p:cNvSpPr>
            <a:spLocks noGrp="1"/>
          </p:cNvSpPr>
          <p:nvPr>
            <p:ph idx="1"/>
          </p:nvPr>
        </p:nvSpPr>
        <p:spPr>
          <a:xfrm>
            <a:off x="869333" y="2881169"/>
            <a:ext cx="5879592" cy="2700528"/>
          </a:xfrm>
        </p:spPr>
        <p:txBody>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The </a:t>
            </a:r>
            <a:r>
              <a:rPr lang="en-GB" sz="1800" b="1" dirty="0">
                <a:effectLst/>
                <a:latin typeface="Arial" panose="020B0604020202020204" pitchFamily="34" charset="0"/>
                <a:ea typeface="Calibri" panose="020F0502020204030204" pitchFamily="34" charset="0"/>
                <a:cs typeface="Arial" panose="020B0604020202020204" pitchFamily="34" charset="0"/>
              </a:rPr>
              <a:t>media</a:t>
            </a:r>
            <a:r>
              <a:rPr lang="en-GB" sz="1800" b="1" dirty="0">
                <a:latin typeface="Arial" panose="020B0604020202020204" pitchFamily="34" charset="0"/>
                <a:ea typeface="Calibri" panose="020F0502020204030204" pitchFamily="34" charset="0"/>
                <a:cs typeface="Arial" panose="020B0604020202020204" pitchFamily="34" charset="0"/>
              </a:rPr>
              <a:t>.</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latin typeface="Arial" panose="020B0604020202020204" pitchFamily="34" charset="0"/>
                <a:ea typeface="Calibri" panose="020F0502020204030204" pitchFamily="34" charset="0"/>
                <a:cs typeface="Arial" panose="020B0604020202020204" pitchFamily="34" charset="0"/>
              </a:rPr>
              <a:t>It </a:t>
            </a:r>
            <a:r>
              <a:rPr lang="en-GB" sz="1800" dirty="0">
                <a:effectLst/>
                <a:latin typeface="Arial" panose="020B0604020202020204" pitchFamily="34" charset="0"/>
                <a:ea typeface="Calibri" panose="020F0502020204030204" pitchFamily="34" charset="0"/>
                <a:cs typeface="Arial" panose="020B0604020202020204" pitchFamily="34" charset="0"/>
              </a:rPr>
              <a:t>is used to broadcast information via television, radio, social networks, and other means; this is referred to as mass media. </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3EAF5DE8-C7AE-D4D1-2EBD-C342E6978C4C}"/>
              </a:ext>
            </a:extLst>
          </p:cNvPr>
          <p:cNvSpPr>
            <a:spLocks noGrp="1"/>
          </p:cNvSpPr>
          <p:nvPr>
            <p:ph type="sldNum" sz="quarter" idx="12"/>
          </p:nvPr>
        </p:nvSpPr>
        <p:spPr/>
        <p:txBody>
          <a:bodyPr/>
          <a:lstStyle/>
          <a:p>
            <a:fld id="{48F63A3B-78C7-47BE-AE5E-E10140E04643}" type="slidenum">
              <a:rPr lang="en-US" smtClean="0"/>
              <a:t>5</a:t>
            </a:fld>
            <a:endParaRPr lang="en-US" dirty="0"/>
          </a:p>
        </p:txBody>
      </p:sp>
      <p:sp>
        <p:nvSpPr>
          <p:cNvPr id="5" name="Footer Placeholder 4">
            <a:extLst>
              <a:ext uri="{FF2B5EF4-FFF2-40B4-BE49-F238E27FC236}">
                <a16:creationId xmlns:a16="http://schemas.microsoft.com/office/drawing/2014/main" id="{FE32E62E-84CC-8FFE-F033-D52449E5E656}"/>
              </a:ext>
            </a:extLst>
          </p:cNvPr>
          <p:cNvSpPr>
            <a:spLocks noGrp="1"/>
          </p:cNvSpPr>
          <p:nvPr>
            <p:ph type="ftr" sz="quarter" idx="13"/>
          </p:nvPr>
        </p:nvSpPr>
        <p:spPr>
          <a:xfrm>
            <a:off x="621792" y="317241"/>
            <a:ext cx="4556698" cy="414279"/>
          </a:xfrm>
        </p:spPr>
        <p:txBody>
          <a:bodyPr/>
          <a:lstStyle/>
          <a:p>
            <a:r>
              <a:rPr lang="en-US" sz="1200" dirty="0"/>
              <a:t>Why are midwives and nurses leaving prior to retirement?</a:t>
            </a:r>
            <a:endParaRPr lang="en-US" dirty="0"/>
          </a:p>
        </p:txBody>
      </p:sp>
      <p:pic>
        <p:nvPicPr>
          <p:cNvPr id="6" name="Recorded Sound">
            <a:hlinkClick r:id="" action="ppaction://media"/>
            <a:extLst>
              <a:ext uri="{FF2B5EF4-FFF2-40B4-BE49-F238E27FC236}">
                <a16:creationId xmlns:a16="http://schemas.microsoft.com/office/drawing/2014/main" id="{44132BC2-88CA-2251-30D4-99EB9217F50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04056" y="617687"/>
            <a:ext cx="487363" cy="487363"/>
          </a:xfrm>
          <a:prstGeom prst="rect">
            <a:avLst/>
          </a:prstGeom>
        </p:spPr>
      </p:pic>
    </p:spTree>
    <p:extLst>
      <p:ext uri="{BB962C8B-B14F-4D97-AF65-F5344CB8AC3E}">
        <p14:creationId xmlns:p14="http://schemas.microsoft.com/office/powerpoint/2010/main" val="15506857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51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39C44-4730-96D0-1217-FA4C5D333D21}"/>
              </a:ext>
            </a:extLst>
          </p:cNvPr>
          <p:cNvSpPr>
            <a:spLocks noGrp="1"/>
          </p:cNvSpPr>
          <p:nvPr>
            <p:ph type="ctrTitle"/>
          </p:nvPr>
        </p:nvSpPr>
        <p:spPr>
          <a:xfrm>
            <a:off x="575325" y="603504"/>
            <a:ext cx="6180037" cy="667512"/>
          </a:xfrm>
        </p:spPr>
        <p:txBody>
          <a:bodyPr/>
          <a:lstStyle/>
          <a:p>
            <a:r>
              <a:rPr lang="en-GB" sz="3600" dirty="0">
                <a:effectLst/>
                <a:ea typeface="Calibri" panose="020F0502020204030204" pitchFamily="34" charset="0"/>
                <a:cs typeface="Times New Roman" panose="02020603050405020304" pitchFamily="18" charset="0"/>
              </a:rPr>
              <a:t>What does the media do?</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9261F06E-7BF0-6138-F250-46267C965680}"/>
              </a:ext>
            </a:extLst>
          </p:cNvPr>
          <p:cNvSpPr>
            <a:spLocks noGrp="1"/>
          </p:cNvSpPr>
          <p:nvPr>
            <p:ph type="subTitle" idx="1"/>
          </p:nvPr>
        </p:nvSpPr>
        <p:spPr>
          <a:xfrm>
            <a:off x="575326" y="1540546"/>
            <a:ext cx="4169664" cy="2176272"/>
          </a:xfrm>
        </p:spPr>
        <p:txBody>
          <a:bodyPr/>
          <a:lstStyle/>
          <a:p>
            <a:r>
              <a:rPr lang="en-GB" sz="1800" dirty="0">
                <a:effectLst/>
                <a:latin typeface="Arial" panose="020B0604020202020204" pitchFamily="34" charset="0"/>
                <a:ea typeface="Calibri" panose="020F0502020204030204" pitchFamily="34" charset="0"/>
                <a:cs typeface="Arial" panose="020B0604020202020204" pitchFamily="34" charset="0"/>
              </a:rPr>
              <a:t>Although the media may be beneficial for broadcasting information, it could also considered detrimental if information is not interpreted correctly or delivered in the appropriate factual manner (THE D POST, 2022).</a:t>
            </a:r>
          </a:p>
          <a:p>
            <a:endParaRPr lang="en-GB" sz="1800" dirty="0">
              <a:latin typeface="Arial" panose="020B0604020202020204" pitchFamily="34" charset="0"/>
              <a:ea typeface="Calibri" panose="020F0502020204030204" pitchFamily="34" charset="0"/>
              <a:cs typeface="Arial" panose="020B0604020202020204" pitchFamily="34" charset="0"/>
            </a:endParaRPr>
          </a:p>
          <a:p>
            <a:r>
              <a:rPr lang="en-GB" sz="1800" dirty="0">
                <a:effectLst/>
                <a:latin typeface="Arial" panose="020B0604020202020204" pitchFamily="34" charset="0"/>
                <a:ea typeface="Calibri" panose="020F0502020204030204" pitchFamily="34" charset="0"/>
                <a:cs typeface="Arial" panose="020B0604020202020204" pitchFamily="34" charset="0"/>
              </a:rPr>
              <a:t> The agenda setting is way of the media showing the public what they believe is the most important news. The media's influence is rising in so many aspects of life, including acting in a specific way, individual attitudes, and ideas, and biassing a person's understanding of a specific issue due to misleading information (Study.com, 2016).</a:t>
            </a:r>
          </a:p>
          <a:p>
            <a:endParaRPr lang="en-GB" dirty="0"/>
          </a:p>
        </p:txBody>
      </p:sp>
      <p:pic>
        <p:nvPicPr>
          <p:cNvPr id="4" name="Recorded Sound">
            <a:hlinkClick r:id="" action="ppaction://media"/>
            <a:extLst>
              <a:ext uri="{FF2B5EF4-FFF2-40B4-BE49-F238E27FC236}">
                <a16:creationId xmlns:a16="http://schemas.microsoft.com/office/drawing/2014/main" id="{EBADE007-CD33-761A-B62F-A0DA0FD120D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897445" y="1271016"/>
            <a:ext cx="487363" cy="487363"/>
          </a:xfrm>
          <a:prstGeom prst="rect">
            <a:avLst/>
          </a:prstGeom>
        </p:spPr>
      </p:pic>
    </p:spTree>
    <p:extLst>
      <p:ext uri="{BB962C8B-B14F-4D97-AF65-F5344CB8AC3E}">
        <p14:creationId xmlns:p14="http://schemas.microsoft.com/office/powerpoint/2010/main" val="257284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7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F9390-4012-75F6-1220-0BD02CF1BDED}"/>
              </a:ext>
            </a:extLst>
          </p:cNvPr>
          <p:cNvSpPr>
            <a:spLocks noGrp="1"/>
          </p:cNvSpPr>
          <p:nvPr>
            <p:ph type="title"/>
          </p:nvPr>
        </p:nvSpPr>
        <p:spPr>
          <a:xfrm>
            <a:off x="5658083" y="203034"/>
            <a:ext cx="7013448" cy="1627632"/>
          </a:xfrm>
        </p:spPr>
        <p:txBody>
          <a:bodyPr/>
          <a:lstStyle/>
          <a:p>
            <a:r>
              <a:rPr lang="en-GB" dirty="0"/>
              <a:t>How was it covered in the media ?</a:t>
            </a:r>
          </a:p>
        </p:txBody>
      </p:sp>
      <p:sp>
        <p:nvSpPr>
          <p:cNvPr id="4" name="Text Placeholder 3">
            <a:extLst>
              <a:ext uri="{FF2B5EF4-FFF2-40B4-BE49-F238E27FC236}">
                <a16:creationId xmlns:a16="http://schemas.microsoft.com/office/drawing/2014/main" id="{864178D7-520E-7BD3-E572-4ACFCC043A5F}"/>
              </a:ext>
            </a:extLst>
          </p:cNvPr>
          <p:cNvSpPr>
            <a:spLocks noGrp="1"/>
          </p:cNvSpPr>
          <p:nvPr>
            <p:ph type="body" sz="quarter" idx="13"/>
          </p:nvPr>
        </p:nvSpPr>
        <p:spPr>
          <a:xfrm>
            <a:off x="4239830" y="2134442"/>
            <a:ext cx="7768668" cy="4266358"/>
          </a:xfrm>
        </p:spPr>
        <p:txBody>
          <a:bodyPr/>
          <a:lstStyle/>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The media appears to have first revealed the lack of midwives and nurses in 2018, and it has become more regularly highlighted since, with more abandoning the field according to the World Health Organization (2022).</a:t>
            </a:r>
          </a:p>
          <a:p>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recent events have led to the media announcing that there have been protests around the UK, notably the "March with Midwives" on the 20th of November 2022 (BBC, 2021).</a:t>
            </a:r>
          </a:p>
          <a:p>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Numerous members of the Royal College of Nursing opted for a strike in November 2022.</a:t>
            </a:r>
          </a:p>
          <a:p>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indent="-342900">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the RCM is conducting a vote for industrial action.</a:t>
            </a:r>
          </a:p>
          <a:p>
            <a:endParaRPr lang="en-GB" dirty="0"/>
          </a:p>
        </p:txBody>
      </p:sp>
      <p:sp>
        <p:nvSpPr>
          <p:cNvPr id="6" name="Slide Number Placeholder 5">
            <a:extLst>
              <a:ext uri="{FF2B5EF4-FFF2-40B4-BE49-F238E27FC236}">
                <a16:creationId xmlns:a16="http://schemas.microsoft.com/office/drawing/2014/main" id="{465E993F-58F7-480F-498F-96F856E6DB23}"/>
              </a:ext>
            </a:extLst>
          </p:cNvPr>
          <p:cNvSpPr>
            <a:spLocks noGrp="1"/>
          </p:cNvSpPr>
          <p:nvPr>
            <p:ph type="sldNum" sz="quarter" idx="12"/>
          </p:nvPr>
        </p:nvSpPr>
        <p:spPr/>
        <p:txBody>
          <a:bodyPr/>
          <a:lstStyle/>
          <a:p>
            <a:fld id="{48F63A3B-78C7-47BE-AE5E-E10140E04643}" type="slidenum">
              <a:rPr lang="en-US" smtClean="0"/>
              <a:t>7</a:t>
            </a:fld>
            <a:endParaRPr lang="en-US" dirty="0"/>
          </a:p>
        </p:txBody>
      </p:sp>
      <p:pic>
        <p:nvPicPr>
          <p:cNvPr id="7" name="Recorded Sound">
            <a:hlinkClick r:id="" action="ppaction://media"/>
            <a:extLst>
              <a:ext uri="{FF2B5EF4-FFF2-40B4-BE49-F238E27FC236}">
                <a16:creationId xmlns:a16="http://schemas.microsoft.com/office/drawing/2014/main" id="{D7AEA2A4-F379-A813-38B2-59A97ECF90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53761" y="1016850"/>
            <a:ext cx="487363" cy="487363"/>
          </a:xfrm>
          <a:prstGeom prst="rect">
            <a:avLst/>
          </a:prstGeom>
        </p:spPr>
      </p:pic>
    </p:spTree>
    <p:extLst>
      <p:ext uri="{BB962C8B-B14F-4D97-AF65-F5344CB8AC3E}">
        <p14:creationId xmlns:p14="http://schemas.microsoft.com/office/powerpoint/2010/main" val="2795448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8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3963924" y="347472"/>
            <a:ext cx="8165592" cy="768096"/>
          </a:xfrm>
        </p:spPr>
        <p:txBody>
          <a:bodyPr/>
          <a:lstStyle/>
          <a:p>
            <a:r>
              <a:rPr lang="en-US" sz="3600" dirty="0"/>
              <a:t>What is the response to the issue?</a:t>
            </a: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8</a:t>
            </a:fld>
            <a:endParaRPr lang="en-US" dirty="0"/>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685031" y="1996440"/>
            <a:ext cx="8165591" cy="3684588"/>
          </a:xfrm>
        </p:spPr>
        <p:txBody>
          <a:bodyPr/>
          <a:lstStyle/>
          <a:p>
            <a:r>
              <a:rPr lang="en-GB" sz="1800" dirty="0">
                <a:effectLst/>
                <a:latin typeface="Arial" panose="020B0604020202020204" pitchFamily="34" charset="0"/>
                <a:ea typeface="Calibri" panose="020F0502020204030204" pitchFamily="34" charset="0"/>
              </a:rPr>
              <a:t>Home childbirth services suspended by Cardiff and Vale University Health Board (Cardiff and Vale University Health Board, 2022).</a:t>
            </a:r>
          </a:p>
          <a:p>
            <a:pPr marL="0" indent="0">
              <a:buNone/>
            </a:pPr>
            <a:endParaRPr lang="en-GB" sz="1800" dirty="0">
              <a:effectLst/>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(RCM) have requested urgent government action to the midwifery shortages in the UK</a:t>
            </a:r>
          </a:p>
          <a:p>
            <a:endParaRPr lang="en-GB" sz="1800" dirty="0">
              <a:effectLst/>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The department of health and social care have announced its manifesto commitment of 50,000 more nurses by 2024.</a:t>
            </a:r>
          </a:p>
          <a:p>
            <a:endParaRPr lang="en-GB" sz="1800" dirty="0">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Sands (Stillbirth and Neonatal Death Charity) explains that the government plans to employ 2,000 more midwives in England.</a:t>
            </a:r>
          </a:p>
          <a:p>
            <a:endParaRPr lang="en-GB" sz="1800" dirty="0">
              <a:effectLst/>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£260 million financing plan for educating health professionals in Wales </a:t>
            </a:r>
            <a:r>
              <a:rPr lang="en-GB" sz="1800" dirty="0">
                <a:latin typeface="Arial" panose="020B0604020202020204" pitchFamily="34" charset="0"/>
                <a:ea typeface="Calibri" panose="020F0502020204030204" pitchFamily="34" charset="0"/>
              </a:rPr>
              <a:t>according to the Welsh government. </a:t>
            </a:r>
            <a:endParaRPr lang="en-GB" sz="1800" dirty="0">
              <a:effectLst/>
              <a:latin typeface="Arial" panose="020B0604020202020204" pitchFamily="34" charset="0"/>
              <a:ea typeface="Calibri" panose="020F0502020204030204" pitchFamily="34" charset="0"/>
            </a:endParaRPr>
          </a:p>
          <a:p>
            <a:endParaRPr lang="en-US" dirty="0"/>
          </a:p>
        </p:txBody>
      </p:sp>
      <p:pic>
        <p:nvPicPr>
          <p:cNvPr id="7" name="Recorded Sound">
            <a:hlinkClick r:id="" action="ppaction://media"/>
            <a:extLst>
              <a:ext uri="{FF2B5EF4-FFF2-40B4-BE49-F238E27FC236}">
                <a16:creationId xmlns:a16="http://schemas.microsoft.com/office/drawing/2014/main" id="{5E500474-617E-0918-533E-D52A6F69AF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29018" y="871886"/>
            <a:ext cx="487363" cy="487363"/>
          </a:xfrm>
          <a:prstGeom prst="rect">
            <a:avLst/>
          </a:prstGeom>
        </p:spPr>
      </p:pic>
    </p:spTree>
    <p:extLst>
      <p:ext uri="{BB962C8B-B14F-4D97-AF65-F5344CB8AC3E}">
        <p14:creationId xmlns:p14="http://schemas.microsoft.com/office/powerpoint/2010/main" val="3170280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09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5178552" y="576259"/>
            <a:ext cx="7013448" cy="1627632"/>
          </a:xfrm>
        </p:spPr>
        <p:txBody>
          <a:bodyPr/>
          <a:lstStyle/>
          <a:p>
            <a:r>
              <a:rPr lang="en-US" dirty="0">
                <a:latin typeface="+mj-lt"/>
              </a:rPr>
              <a:t>Have the responses been effective?</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a:xfrm>
            <a:off x="4389119" y="1929169"/>
            <a:ext cx="6900921" cy="2652162"/>
          </a:xfrm>
        </p:spPr>
        <p:txBody>
          <a:bodyPr/>
          <a:lstStyle/>
          <a:p>
            <a:pPr marL="285750" indent="-28575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government's response was centred on the numbers of nurses in England rather than those in Wales, Northern Ireland, and Scotland</a:t>
            </a:r>
          </a:p>
          <a:p>
            <a:pPr marL="342900" indent="-34290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indicates that the government is focused on the lack of nurses rather than the equally vital shortage of midwives</a:t>
            </a:r>
            <a:endParaRPr lang="en-GB" sz="1800" dirty="0">
              <a:latin typeface="Arial" panose="020B0604020202020204" pitchFamily="34" charset="0"/>
              <a:ea typeface="Calibri" panose="020F0502020204030204" pitchFamily="34" charset="0"/>
            </a:endParaRPr>
          </a:p>
          <a:p>
            <a:pPr marL="342900" indent="-34290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resulted in public demonstrations </a:t>
            </a:r>
          </a:p>
          <a:p>
            <a:pPr marL="342900" indent="-34290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recruitment looks to be increasing, yet the percentage of nurses departing remains high</a:t>
            </a:r>
            <a:endParaRPr lang="en-GB" sz="1800" dirty="0">
              <a:latin typeface="Arial" panose="020B0604020202020204" pitchFamily="34" charset="0"/>
              <a:ea typeface="Calibri" panose="020F0502020204030204" pitchFamily="34" charset="0"/>
            </a:endParaRPr>
          </a:p>
          <a:p>
            <a:pPr marL="342900" indent="-34290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governments pledged to employ more nurses but not considered midwives in the same manner</a:t>
            </a:r>
          </a:p>
          <a:p>
            <a:pPr marL="342900" indent="-342900">
              <a:buFont typeface="Arial" panose="020B0604020202020204" pitchFamily="34" charset="0"/>
              <a:buChar char="•"/>
            </a:pPr>
            <a:r>
              <a:rPr lang="en-GB" sz="1800" dirty="0">
                <a:effectLst/>
                <a:latin typeface="Arial" panose="020B0604020202020204" pitchFamily="34" charset="0"/>
                <a:ea typeface="Calibri" panose="020F0502020204030204" pitchFamily="34" charset="0"/>
              </a:rPr>
              <a:t>government's objective to hire 50,000 nurses by 2024 is effective but does not solve that nurses are still leaving. </a:t>
            </a:r>
          </a:p>
          <a:p>
            <a:pPr marL="342900" indent="-342900">
              <a:buFont typeface="Arial" panose="020B0604020202020204" pitchFamily="34" charset="0"/>
              <a:buChar char="•"/>
            </a:pPr>
            <a:endParaRPr lang="en-US" dirty="0"/>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9</a:t>
            </a:fld>
            <a:endParaRPr lang="en-US" dirty="0"/>
          </a:p>
        </p:txBody>
      </p:sp>
      <p:pic>
        <p:nvPicPr>
          <p:cNvPr id="8" name="Recorded Sound">
            <a:hlinkClick r:id="" action="ppaction://media"/>
            <a:extLst>
              <a:ext uri="{FF2B5EF4-FFF2-40B4-BE49-F238E27FC236}">
                <a16:creationId xmlns:a16="http://schemas.microsoft.com/office/drawing/2014/main" id="{8863720C-CEBD-E64A-0947-40D2239AA9E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182970" y="1047815"/>
            <a:ext cx="487363" cy="487363"/>
          </a:xfrm>
          <a:prstGeom prst="rect">
            <a:avLst/>
          </a:prstGeom>
        </p:spPr>
      </p:pic>
    </p:spTree>
    <p:extLst>
      <p:ext uri="{BB962C8B-B14F-4D97-AF65-F5344CB8AC3E}">
        <p14:creationId xmlns:p14="http://schemas.microsoft.com/office/powerpoint/2010/main" val="685681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10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a:xfrm>
            <a:off x="731058" y="2137778"/>
            <a:ext cx="10671048" cy="768096"/>
          </a:xfrm>
        </p:spPr>
        <p:txBody>
          <a:bodyPr/>
          <a:lstStyle/>
          <a:p>
            <a:r>
              <a:rPr lang="en-US" dirty="0"/>
              <a:t>What more could be done?</a:t>
            </a:r>
          </a:p>
        </p:txBody>
      </p:sp>
      <p:sp>
        <p:nvSpPr>
          <p:cNvPr id="373" name="Footer Placeholder 372">
            <a:extLst>
              <a:ext uri="{FF2B5EF4-FFF2-40B4-BE49-F238E27FC236}">
                <a16:creationId xmlns:a16="http://schemas.microsoft.com/office/drawing/2014/main" id="{EC015AD8-FC03-181D-1A34-AD00F66C42C2}"/>
              </a:ext>
            </a:extLst>
          </p:cNvPr>
          <p:cNvSpPr>
            <a:spLocks noGrp="1"/>
          </p:cNvSpPr>
          <p:nvPr>
            <p:ph type="ftr" sz="quarter" idx="11"/>
          </p:nvPr>
        </p:nvSpPr>
        <p:spPr>
          <a:xfrm>
            <a:off x="621792" y="457200"/>
            <a:ext cx="4743310" cy="274320"/>
          </a:xfrm>
        </p:spPr>
        <p:txBody>
          <a:bodyPr/>
          <a:lstStyle/>
          <a:p>
            <a:r>
              <a:rPr lang="en-US" sz="1200" dirty="0"/>
              <a:t>Why are midwives and nurses leaving prior to retirement?</a:t>
            </a:r>
            <a:br>
              <a:rPr lang="en-US" dirty="0"/>
            </a:br>
            <a:endParaRPr lang="en-US" dirty="0"/>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10</a:t>
            </a:fld>
            <a:endParaRPr lang="en-US" dirty="0"/>
          </a:p>
        </p:txBody>
      </p:sp>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a:xfrm>
            <a:off x="731058" y="3888404"/>
            <a:ext cx="1920240" cy="1371600"/>
          </a:xfrm>
        </p:spPr>
        <p:txBody>
          <a:bodyPr/>
          <a:lstStyle/>
          <a:p>
            <a:pPr lvl="0"/>
            <a:r>
              <a:rPr lang="en-GB" sz="1200" dirty="0">
                <a:effectLst/>
                <a:latin typeface="Arial" panose="020B0604020202020204" pitchFamily="34" charset="0"/>
                <a:ea typeface="Calibri" panose="020F0502020204030204" pitchFamily="34" charset="0"/>
              </a:rPr>
              <a:t>the government needs to examine nurse and midwife retention and focus only on maintaining the nurses and midwives before retirement age</a:t>
            </a:r>
            <a:endParaRPr lang="en-US" sz="1100" dirty="0"/>
          </a:p>
        </p:txBody>
      </p:sp>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GB" sz="1200" dirty="0">
                <a:effectLst/>
                <a:latin typeface="Arial" panose="020B0604020202020204" pitchFamily="34" charset="0"/>
                <a:ea typeface="Calibri" panose="020F0502020204030204" pitchFamily="34" charset="0"/>
              </a:rPr>
              <a:t>increasing moral in the workforce and offering a healthy and safe environment</a:t>
            </a:r>
            <a:endParaRPr lang="en-US" sz="1100" dirty="0"/>
          </a:p>
        </p:txBody>
      </p:sp>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a:xfrm>
            <a:off x="5143361" y="3952126"/>
            <a:ext cx="1920240" cy="1371600"/>
          </a:xfrm>
        </p:spPr>
        <p:txBody>
          <a:bodyPr/>
          <a:lstStyle/>
          <a:p>
            <a:r>
              <a:rPr lang="en-GB" sz="1200" dirty="0">
                <a:effectLst/>
                <a:latin typeface="Arial" panose="020B0604020202020204" pitchFamily="34" charset="0"/>
                <a:ea typeface="Calibri" panose="020F0502020204030204" pitchFamily="34" charset="0"/>
                <a:cs typeface="Times New Roman" panose="02020603050405020304" pitchFamily="18" charset="0"/>
              </a:rPr>
              <a:t>increasing moral in the workforce and a safe environment is likely to improve staffing numbers as opposed to employing nurses and midwives into the system that already needs reviewing.</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lvl="0"/>
            <a:endParaRPr lang="en-US" dirty="0"/>
          </a:p>
        </p:txBody>
      </p:sp>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sz="1100" dirty="0">
                <a:latin typeface="Arial" panose="020B0604020202020204" pitchFamily="34" charset="0"/>
                <a:cs typeface="Arial" panose="020B0604020202020204" pitchFamily="34" charset="0"/>
              </a:rPr>
              <a:t>Encourage more individuals to consider nursing and midwifery studies through out the united kingdom. </a:t>
            </a:r>
          </a:p>
        </p:txBody>
      </p:sp>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r>
              <a:rPr lang="en-GB" sz="1200" dirty="0">
                <a:latin typeface="Arial" panose="020B0604020202020204" pitchFamily="34" charset="0"/>
                <a:ea typeface="Calibri" panose="020F0502020204030204" pitchFamily="34" charset="0"/>
              </a:rPr>
              <a:t>Provide students with a greater experience may improve their likelihood of selecting the profession in the long-term.</a:t>
            </a:r>
            <a:endParaRPr lang="en-US" sz="1100" dirty="0"/>
          </a:p>
        </p:txBody>
      </p:sp>
      <p:pic>
        <p:nvPicPr>
          <p:cNvPr id="31" name="Recorded Sound">
            <a:hlinkClick r:id="" action="ppaction://media"/>
            <a:extLst>
              <a:ext uri="{FF2B5EF4-FFF2-40B4-BE49-F238E27FC236}">
                <a16:creationId xmlns:a16="http://schemas.microsoft.com/office/drawing/2014/main" id="{9E2FE13E-CFBC-751C-03F4-D1EFA06B8DE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39557" y="3016574"/>
            <a:ext cx="487363" cy="487363"/>
          </a:xfrm>
          <a:prstGeom prst="rect">
            <a:avLst/>
          </a:prstGeom>
        </p:spPr>
      </p:pic>
    </p:spTree>
    <p:extLst>
      <p:ext uri="{BB962C8B-B14F-4D97-AF65-F5344CB8AC3E}">
        <p14:creationId xmlns:p14="http://schemas.microsoft.com/office/powerpoint/2010/main" val="1600494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657"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508760" y="594360"/>
            <a:ext cx="6766560" cy="768096"/>
          </a:xfrm>
        </p:spPr>
        <p:txBody>
          <a:bodyPr/>
          <a:lstStyle/>
          <a:p>
            <a:r>
              <a:rPr lang="en-US" dirty="0"/>
              <a:t>SUMMARY </a:t>
            </a:r>
          </a:p>
        </p:txBody>
      </p:sp>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a:xfrm>
            <a:off x="621791" y="457200"/>
            <a:ext cx="4659335" cy="137160"/>
          </a:xfrm>
        </p:spPr>
        <p:txBody>
          <a:bodyPr/>
          <a:lstStyle/>
          <a:p>
            <a:r>
              <a:rPr lang="en-US" sz="1200" dirty="0"/>
              <a:t>Why are midwives and nurses leaving prior to retirement?</a:t>
            </a:r>
            <a:br>
              <a:rPr lang="en-US" dirty="0"/>
            </a:br>
            <a:endParaRPr lang="en-US" dirty="0"/>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1508760" y="1242154"/>
            <a:ext cx="5879592" cy="2700528"/>
          </a:xfrm>
        </p:spPr>
        <p:txBody>
          <a:bodyPr/>
          <a:lstStyle/>
          <a:p>
            <a:r>
              <a:rPr lang="en-GB" sz="1400" dirty="0">
                <a:effectLst/>
                <a:latin typeface="Arial" panose="020B0604020202020204" pitchFamily="34" charset="0"/>
                <a:ea typeface="Calibri" panose="020F0502020204030204" pitchFamily="34" charset="0"/>
                <a:cs typeface="Times New Roman" panose="02020603050405020304" pitchFamily="18" charset="0"/>
              </a:rPr>
              <a:t>nurses and midwives are quitting the field before retirement age for a variety of reasons, including retirement (the most common), covid-19, work pressure, and poor patient care. The media has depicted this issue in a way that may be disturbing to the public; the UK government has responded by ensuring that the number of nurses is increasing, with the goal of reaching 50,000 between 2019 and 2024; nevertheless, they have not addressed a solution for why the professionals are leaving the register.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400" dirty="0">
                <a:effectLst/>
                <a:latin typeface="Arial" panose="020B0604020202020204" pitchFamily="34" charset="0"/>
                <a:ea typeface="Calibri" panose="020F0502020204030204" pitchFamily="34" charset="0"/>
                <a:cs typeface="Times New Roman" panose="02020603050405020304" pitchFamily="18" charset="0"/>
              </a:rPr>
              <a:t>The government has concentrated on recruiting more nurses while not treating midwives equally, which is prompting more midwives to quit and join in protests around the UK. The public have joined midwives in protests due to the information provided by the media. The NMC and RCM have demanded that the government take immediate action to address the lack of midwives. The government has announced that they will employ two thousand in England but have yet to present a strategy on how they intend to do so. It is also clear that no additional details have been provided regarding whether similar services would be available in Wales, Ireland, and Scotland. Overall, the health and well-being of existing nurses and midwives should be prioritised to raise morale, and to ensure patient safety is always maintained.</a:t>
            </a:r>
            <a:endParaRPr lang="en-US" sz="1200" dirty="0"/>
          </a:p>
          <a:p>
            <a:endParaRPr lang="en-US" dirty="0"/>
          </a:p>
        </p:txBody>
      </p:sp>
      <p:pic>
        <p:nvPicPr>
          <p:cNvPr id="6" name="Recorded Sound">
            <a:hlinkClick r:id="" action="ppaction://media"/>
            <a:extLst>
              <a:ext uri="{FF2B5EF4-FFF2-40B4-BE49-F238E27FC236}">
                <a16:creationId xmlns:a16="http://schemas.microsoft.com/office/drawing/2014/main" id="{DD74991E-41EA-0607-2525-FA752E171C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972208" y="1362456"/>
            <a:ext cx="487363" cy="487363"/>
          </a:xfrm>
          <a:prstGeom prst="rect">
            <a:avLst/>
          </a:prstGeom>
        </p:spPr>
      </p:pic>
    </p:spTree>
    <p:extLst>
      <p:ext uri="{BB962C8B-B14F-4D97-AF65-F5344CB8AC3E}">
        <p14:creationId xmlns:p14="http://schemas.microsoft.com/office/powerpoint/2010/main" val="94818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98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p:txBody>
          <a:bodyPr/>
          <a:lstStyle/>
          <a:p>
            <a:r>
              <a:rPr lang="en-US" dirty="0"/>
              <a:t>THANK YOU</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p:txBody>
          <a:bodyPr/>
          <a:lstStyle/>
          <a:p>
            <a:r>
              <a:rPr lang="en-US" dirty="0"/>
              <a:t>Jessica smith </a:t>
            </a:r>
          </a:p>
          <a:p>
            <a:r>
              <a:rPr lang="en-US" dirty="0"/>
              <a:t>2000346</a:t>
            </a:r>
          </a:p>
        </p:txBody>
      </p:sp>
      <p:pic>
        <p:nvPicPr>
          <p:cNvPr id="4" name="Recorded Sound">
            <a:hlinkClick r:id="" action="ppaction://media"/>
            <a:extLst>
              <a:ext uri="{FF2B5EF4-FFF2-40B4-BE49-F238E27FC236}">
                <a16:creationId xmlns:a16="http://schemas.microsoft.com/office/drawing/2014/main" id="{BCFAA33D-2C45-0D96-8158-8DB1BED445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003962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6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DC5F3-4B25-7264-E9F7-220C194BBEC7}"/>
              </a:ext>
            </a:extLst>
          </p:cNvPr>
          <p:cNvSpPr>
            <a:spLocks noGrp="1"/>
          </p:cNvSpPr>
          <p:nvPr>
            <p:ph type="title"/>
          </p:nvPr>
        </p:nvSpPr>
        <p:spPr>
          <a:xfrm>
            <a:off x="258645" y="114621"/>
            <a:ext cx="5693664" cy="850579"/>
          </a:xfrm>
        </p:spPr>
        <p:txBody>
          <a:bodyPr/>
          <a:lstStyle/>
          <a:p>
            <a:r>
              <a:rPr lang="en-GB" dirty="0"/>
              <a:t>Reference list </a:t>
            </a:r>
          </a:p>
        </p:txBody>
      </p:sp>
      <p:sp>
        <p:nvSpPr>
          <p:cNvPr id="3" name="Content Placeholder 2">
            <a:extLst>
              <a:ext uri="{FF2B5EF4-FFF2-40B4-BE49-F238E27FC236}">
                <a16:creationId xmlns:a16="http://schemas.microsoft.com/office/drawing/2014/main" id="{B7ED9BD2-4DFD-1ACE-13EC-3E1144091A45}"/>
              </a:ext>
            </a:extLst>
          </p:cNvPr>
          <p:cNvSpPr>
            <a:spLocks noGrp="1"/>
          </p:cNvSpPr>
          <p:nvPr>
            <p:ph idx="1"/>
          </p:nvPr>
        </p:nvSpPr>
        <p:spPr>
          <a:xfrm>
            <a:off x="219706" y="764550"/>
            <a:ext cx="7823282" cy="6214748"/>
          </a:xfrm>
        </p:spPr>
        <p:txBody>
          <a:bodyPr/>
          <a:lstStyle/>
          <a:p>
            <a:r>
              <a:rPr lang="en-GB" sz="1200" dirty="0">
                <a:effectLst/>
                <a:latin typeface="Arial" panose="020B0604020202020204" pitchFamily="34" charset="0"/>
                <a:cs typeface="Arial" panose="020B0604020202020204" pitchFamily="34" charset="0"/>
              </a:rPr>
              <a:t>Campbell, D. (2022). </a:t>
            </a:r>
            <a:r>
              <a:rPr lang="en-GB" sz="1200" i="1" dirty="0">
                <a:effectLst/>
                <a:latin typeface="Arial" panose="020B0604020202020204" pitchFamily="34" charset="0"/>
                <a:cs typeface="Arial" panose="020B0604020202020204" pitchFamily="34" charset="0"/>
              </a:rPr>
              <a:t>Numbers of nurses and midwives leaving NHS highest for four years</a:t>
            </a:r>
            <a:r>
              <a:rPr lang="en-GB" sz="1200" dirty="0">
                <a:effectLst/>
                <a:latin typeface="Arial" panose="020B0604020202020204" pitchFamily="34" charset="0"/>
                <a:cs typeface="Arial" panose="020B0604020202020204" pitchFamily="34" charset="0"/>
              </a:rPr>
              <a:t>. [online] the Guardian. Available at: https://www.theguardian.com/society/2022/may/18/numbers-of-nurses-and-midwives-leaving-nhs-highest-for-four-years. (accessed on 3</a:t>
            </a:r>
            <a:r>
              <a:rPr lang="en-GB" sz="1200" baseline="30000" dirty="0">
                <a:effectLst/>
                <a:latin typeface="Arial" panose="020B0604020202020204" pitchFamily="34" charset="0"/>
                <a:cs typeface="Arial" panose="020B0604020202020204" pitchFamily="34" charset="0"/>
              </a:rPr>
              <a:t>rd</a:t>
            </a:r>
            <a:r>
              <a:rPr lang="en-GB" sz="1200" dirty="0">
                <a:effectLst/>
                <a:latin typeface="Arial" panose="020B0604020202020204" pitchFamily="34" charset="0"/>
                <a:cs typeface="Arial" panose="020B0604020202020204" pitchFamily="34" charset="0"/>
              </a:rPr>
              <a:t> December, 2022)</a:t>
            </a:r>
          </a:p>
          <a:p>
            <a:r>
              <a:rPr lang="en-GB" sz="1200" dirty="0">
                <a:effectLst/>
                <a:latin typeface="Arial" panose="020B0604020202020204" pitchFamily="34" charset="0"/>
                <a:cs typeface="Arial" panose="020B0604020202020204" pitchFamily="34" charset="0"/>
              </a:rPr>
              <a:t>NMC (2022). </a:t>
            </a:r>
            <a:r>
              <a:rPr lang="en-GB" sz="1200" i="1" dirty="0">
                <a:effectLst/>
                <a:latin typeface="Arial" panose="020B0604020202020204" pitchFamily="34" charset="0"/>
                <a:cs typeface="Arial" panose="020B0604020202020204" pitchFamily="34" charset="0"/>
              </a:rPr>
              <a:t>data report 2021 - The Nursing and Midwifery Council</a:t>
            </a:r>
            <a:r>
              <a:rPr lang="en-GB" sz="1200" dirty="0">
                <a:effectLst/>
                <a:latin typeface="Arial" panose="020B0604020202020204" pitchFamily="34" charset="0"/>
                <a:cs typeface="Arial" panose="020B0604020202020204" pitchFamily="34" charset="0"/>
              </a:rPr>
              <a:t>. [online] www.nmc.org.uk. Available at: https://www.nmc.org.uk/news/news-and-updates/data-report-2021/. (accessed on 4</a:t>
            </a:r>
            <a:r>
              <a:rPr lang="en-GB" sz="1200" baseline="30000" dirty="0">
                <a:effectLst/>
                <a:latin typeface="Arial" panose="020B0604020202020204" pitchFamily="34" charset="0"/>
                <a:cs typeface="Arial" panose="020B0604020202020204" pitchFamily="34" charset="0"/>
              </a:rPr>
              <a:t>th</a:t>
            </a:r>
            <a:r>
              <a:rPr lang="en-GB" sz="1200" dirty="0">
                <a:effectLst/>
                <a:latin typeface="Arial" panose="020B0604020202020204" pitchFamily="34" charset="0"/>
                <a:cs typeface="Arial" panose="020B0604020202020204" pitchFamily="34" charset="0"/>
              </a:rPr>
              <a:t> December 2022)</a:t>
            </a:r>
          </a:p>
          <a:p>
            <a:r>
              <a:rPr lang="en-GB" sz="1200" dirty="0">
                <a:effectLst/>
                <a:latin typeface="Arial" panose="020B0604020202020204" pitchFamily="34" charset="0"/>
                <a:ea typeface="Calibri" panose="020F0502020204030204" pitchFamily="34" charset="0"/>
                <a:cs typeface="Arial" panose="020B0604020202020204" pitchFamily="34" charset="0"/>
              </a:rPr>
              <a:t>THE D POST. (2022). </a:t>
            </a:r>
            <a:r>
              <a:rPr lang="en-GB" sz="1200" i="1" dirty="0">
                <a:effectLst/>
                <a:latin typeface="Arial" panose="020B0604020202020204" pitchFamily="34" charset="0"/>
                <a:ea typeface="Calibri" panose="020F0502020204030204" pitchFamily="34" charset="0"/>
                <a:cs typeface="Arial" panose="020B0604020202020204" pitchFamily="34" charset="0"/>
              </a:rPr>
              <a:t>How does the media influence public opinion? - The D Post</a:t>
            </a:r>
            <a:r>
              <a:rPr lang="en-GB" sz="1200" dirty="0">
                <a:effectLst/>
                <a:latin typeface="Arial" panose="020B0604020202020204" pitchFamily="34" charset="0"/>
                <a:ea typeface="Calibri" panose="020F0502020204030204" pitchFamily="34" charset="0"/>
                <a:cs typeface="Arial" panose="020B0604020202020204" pitchFamily="34" charset="0"/>
              </a:rPr>
              <a:t>. [online] Available at: https://thedpost.com/how-does-the-media-influence-public-opinion/ (accessed on 4</a:t>
            </a:r>
            <a:r>
              <a:rPr lang="en-GB" sz="1200" baseline="30000" dirty="0">
                <a:effectLst/>
                <a:latin typeface="Arial" panose="020B0604020202020204" pitchFamily="34" charset="0"/>
                <a:ea typeface="Calibri" panose="020F0502020204030204" pitchFamily="34" charset="0"/>
                <a:cs typeface="Arial" panose="020B0604020202020204" pitchFamily="34" charset="0"/>
              </a:rPr>
              <a:t>th</a:t>
            </a:r>
            <a:r>
              <a:rPr lang="en-GB" sz="1200" dirty="0">
                <a:effectLst/>
                <a:latin typeface="Arial" panose="020B0604020202020204" pitchFamily="34" charset="0"/>
                <a:ea typeface="Calibri" panose="020F0502020204030204" pitchFamily="34" charset="0"/>
                <a:cs typeface="Arial" panose="020B0604020202020204" pitchFamily="34" charset="0"/>
              </a:rPr>
              <a:t> December, 2022).</a:t>
            </a:r>
          </a:p>
          <a:p>
            <a:pPr>
              <a:lnSpc>
                <a:spcPct val="150000"/>
              </a:lnSpc>
            </a:pPr>
            <a:r>
              <a:rPr lang="en-GB" sz="1200" dirty="0">
                <a:effectLst/>
                <a:latin typeface="Arial" panose="020B0604020202020204" pitchFamily="34" charset="0"/>
                <a:cs typeface="Arial" panose="020B0604020202020204" pitchFamily="34" charset="0"/>
              </a:rPr>
              <a:t>Study.com. (2016). </a:t>
            </a:r>
            <a:r>
              <a:rPr lang="en-GB" sz="1200" i="1" dirty="0">
                <a:effectLst/>
                <a:latin typeface="Arial" panose="020B0604020202020204" pitchFamily="34" charset="0"/>
                <a:cs typeface="Arial" panose="020B0604020202020204" pitchFamily="34" charset="0"/>
              </a:rPr>
              <a:t>Agenda Setting: Definition, Function, Process &amp; Examples - Video &amp; Lesson Transcript | Study.com</a:t>
            </a:r>
            <a:r>
              <a:rPr lang="en-GB" sz="1200" dirty="0">
                <a:effectLst/>
                <a:latin typeface="Arial" panose="020B0604020202020204" pitchFamily="34" charset="0"/>
                <a:cs typeface="Arial" panose="020B0604020202020204" pitchFamily="34" charset="0"/>
              </a:rPr>
              <a:t>. [online] Available at: https://study.com/academy/lesson/agenda-setting-definition-function-process-examples.html.(Accessed on 9</a:t>
            </a:r>
            <a:r>
              <a:rPr lang="en-GB" sz="1200" baseline="30000" dirty="0">
                <a:effectLst/>
                <a:latin typeface="Arial" panose="020B0604020202020204" pitchFamily="34" charset="0"/>
                <a:cs typeface="Arial" panose="020B0604020202020204" pitchFamily="34" charset="0"/>
              </a:rPr>
              <a:t>th</a:t>
            </a:r>
            <a:r>
              <a:rPr lang="en-GB" sz="1200" dirty="0">
                <a:effectLst/>
                <a:latin typeface="Arial" panose="020B0604020202020204" pitchFamily="34" charset="0"/>
                <a:cs typeface="Arial" panose="020B0604020202020204" pitchFamily="34" charset="0"/>
              </a:rPr>
              <a:t> December 2022).</a:t>
            </a:r>
          </a:p>
          <a:p>
            <a:r>
              <a:rPr lang="en-GB" sz="1200" dirty="0">
                <a:effectLst/>
                <a:latin typeface="Arial" panose="020B0604020202020204" pitchFamily="34" charset="0"/>
                <a:ea typeface="Calibri" panose="020F0502020204030204" pitchFamily="34" charset="0"/>
                <a:cs typeface="Arial" panose="020B0604020202020204" pitchFamily="34" charset="0"/>
              </a:rPr>
              <a:t>WHO (2021). New report sounds the alarm on global shortage of 900 000 midwives. [online] www.who.int. Available at: https://www.who.int/news/item/05-05-2021-new-report-sounds-the-alarm-on-global-shortage-of-900-000-midwives. (accessed on 9</a:t>
            </a:r>
            <a:r>
              <a:rPr lang="en-GB" sz="1200" baseline="30000" dirty="0">
                <a:effectLst/>
                <a:latin typeface="Arial" panose="020B0604020202020204" pitchFamily="34" charset="0"/>
                <a:ea typeface="Calibri" panose="020F0502020204030204" pitchFamily="34" charset="0"/>
                <a:cs typeface="Arial" panose="020B0604020202020204" pitchFamily="34" charset="0"/>
              </a:rPr>
              <a:t>th</a:t>
            </a:r>
            <a:r>
              <a:rPr lang="en-GB" sz="1200" dirty="0">
                <a:effectLst/>
                <a:latin typeface="Arial" panose="020B0604020202020204" pitchFamily="34" charset="0"/>
                <a:ea typeface="Calibri" panose="020F0502020204030204" pitchFamily="34" charset="0"/>
                <a:cs typeface="Arial" panose="020B0604020202020204" pitchFamily="34" charset="0"/>
              </a:rPr>
              <a:t> December 2022).</a:t>
            </a:r>
          </a:p>
          <a:p>
            <a:r>
              <a:rPr lang="en-GB" sz="1200" dirty="0">
                <a:effectLst/>
                <a:latin typeface="Arial" panose="020B0604020202020204" pitchFamily="34" charset="0"/>
                <a:ea typeface="Calibri" panose="020F0502020204030204" pitchFamily="34" charset="0"/>
                <a:cs typeface="Arial" panose="020B0604020202020204" pitchFamily="34" charset="0"/>
              </a:rPr>
              <a:t>BBC (2021). Baby care: Maternity service ‘crisis’ sparks midwives’ protest. BBC News. [online] 21 Nov. Available at: https://www.bbc.co.uk/news/uk-wales-59325058. </a:t>
            </a:r>
            <a:r>
              <a:rPr lang="en-GB" sz="1200" dirty="0">
                <a:latin typeface="Arial" panose="020B0604020202020204" pitchFamily="34" charset="0"/>
                <a:ea typeface="Calibri" panose="020F0502020204030204" pitchFamily="34" charset="0"/>
                <a:cs typeface="Arial" panose="020B0604020202020204" pitchFamily="34" charset="0"/>
              </a:rPr>
              <a:t>(accessed 9</a:t>
            </a:r>
            <a:r>
              <a:rPr lang="en-GB" sz="1200" baseline="30000" dirty="0">
                <a:latin typeface="Arial" panose="020B0604020202020204" pitchFamily="34" charset="0"/>
                <a:ea typeface="Calibri" panose="020F0502020204030204" pitchFamily="34" charset="0"/>
                <a:cs typeface="Arial" panose="020B0604020202020204" pitchFamily="34" charset="0"/>
              </a:rPr>
              <a:t>th</a:t>
            </a:r>
            <a:r>
              <a:rPr lang="en-GB" sz="1200" dirty="0">
                <a:latin typeface="Arial" panose="020B0604020202020204" pitchFamily="34" charset="0"/>
                <a:ea typeface="Calibri" panose="020F0502020204030204" pitchFamily="34" charset="0"/>
                <a:cs typeface="Arial" panose="020B0604020202020204" pitchFamily="34" charset="0"/>
              </a:rPr>
              <a:t> December 2022).</a:t>
            </a:r>
          </a:p>
          <a:p>
            <a:r>
              <a:rPr lang="en-GB" sz="1200" dirty="0">
                <a:latin typeface="Arial" panose="020B0604020202020204" pitchFamily="34" charset="0"/>
                <a:ea typeface="Calibri" panose="020F0502020204030204" pitchFamily="34" charset="0"/>
                <a:cs typeface="Arial" panose="020B0604020202020204" pitchFamily="34" charset="0"/>
              </a:rPr>
              <a:t>Cardiff and Vale University Health Board. (2022). An update regarding pressures on maternity services. [online] Available at: https://cavuhb.nhs.wales/news/latest-news/an-update-regarding-pressures-on-maternity-services1/#:~:text=Our%20Health%20Board%20continues%20to%20face%20extreme%20pressures [Accessed 9 Dec. 2022].</a:t>
            </a:r>
          </a:p>
          <a:p>
            <a:endParaRPr lang="en-GB" sz="12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effectLst/>
              <a:latin typeface="Times New Roman" panose="02020603050405020304" pitchFamily="18" charset="0"/>
            </a:endParaRPr>
          </a:p>
          <a:p>
            <a:endParaRPr lang="en-GB" sz="1200" dirty="0"/>
          </a:p>
        </p:txBody>
      </p:sp>
    </p:spTree>
    <p:extLst>
      <p:ext uri="{BB962C8B-B14F-4D97-AF65-F5344CB8AC3E}">
        <p14:creationId xmlns:p14="http://schemas.microsoft.com/office/powerpoint/2010/main" val="2937977785"/>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{167BBB9F-ACFD-4DB0-B13A-B47C7CE1EA34}tf78438558_win32</Template>
  <TotalTime>14580</TotalTime>
  <Words>1451</Words>
  <Application>Microsoft Office PowerPoint</Application>
  <PresentationFormat>Widescreen</PresentationFormat>
  <Paragraphs>82</Paragraphs>
  <Slides>13</Slides>
  <Notes>0</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Black</vt:lpstr>
      <vt:lpstr>Calibri</vt:lpstr>
      <vt:lpstr>Sabon Next LT</vt:lpstr>
      <vt:lpstr>Times New Roman</vt:lpstr>
      <vt:lpstr>Office Theme</vt:lpstr>
      <vt:lpstr>Why are midwives and nurses leaving prior to retirement? </vt:lpstr>
      <vt:lpstr>Introduction</vt:lpstr>
      <vt:lpstr>Why are nurses and midwives leaving?</vt:lpstr>
      <vt:lpstr>Why?</vt:lpstr>
      <vt:lpstr>How was it brought to public attention?</vt:lpstr>
      <vt:lpstr>What does the media do? </vt:lpstr>
      <vt:lpstr>How was it covered in the media ?</vt:lpstr>
      <vt:lpstr>What is the response to the issue? </vt:lpstr>
      <vt:lpstr>Have the responses been effective?</vt:lpstr>
      <vt:lpstr>What more could be done?</vt:lpstr>
      <vt:lpstr>SUMMARY </vt:lpstr>
      <vt:lpstr>THANK YOU</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are midwives and nurses leaving prior to retirement?</dc:title>
  <dc:subject/>
  <dc:creator>Jessica smith</dc:creator>
  <cp:lastModifiedBy>Jessica smith</cp:lastModifiedBy>
  <cp:revision>2</cp:revision>
  <dcterms:created xsi:type="dcterms:W3CDTF">2022-11-24T10:48:23Z</dcterms:created>
  <dcterms:modified xsi:type="dcterms:W3CDTF">2022-12-09T13:11:24Z</dcterms:modified>
</cp:coreProperties>
</file>