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6858000" cy="9144000"/>
  <p:embeddedFontLst>
    <p:embeddedFont>
      <p:font typeface="Calibri" panose="020F0502020204030204" pitchFamily="34" charset="0"/>
      <p:regular r:id="rId15"/>
      <p:bold r:id="rId16"/>
      <p:italic r:id="rId17"/>
      <p:boldItalic r:id="rId18"/>
    </p:embeddedFont>
    <p:embeddedFont>
      <p:font typeface="Georgia" panose="02040502050405020303" pitchFamily="18" charset="0"/>
      <p:regular r:id="rId19"/>
      <p:bold r:id="rId20"/>
      <p:italic r:id="rId21"/>
      <p:boldItalic r:id="rId22"/>
    </p:embeddedFont>
    <p:embeddedFont>
      <p:font typeface="Roboto" panose="02000000000000000000" pitchFamily="2" charset="0"/>
      <p:regular r:id="rId23"/>
      <p:bold r:id="rId24"/>
      <p:italic r:id="rId25"/>
      <p:boldItalic r:id="rId2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94"/>
  </p:normalViewPr>
  <p:slideViewPr>
    <p:cSldViewPr snapToGrid="0">
      <p:cViewPr varScale="1">
        <p:scale>
          <a:sx n="161" d="100"/>
          <a:sy n="161" d="100"/>
        </p:scale>
        <p:origin x="784" y="20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font" Target="fonts/font12.fntdata"/><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font" Target="fonts/font11.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200">
                <a:solidFill>
                  <a:srgbClr val="111417"/>
                </a:solidFill>
                <a:latin typeface="Times New Roman"/>
                <a:ea typeface="Times New Roman"/>
                <a:cs typeface="Times New Roman"/>
                <a:sym typeface="Times New Roman"/>
              </a:rPr>
              <a:t>Potts, (1990), The Arabian gulf in Antiquity,  </a:t>
            </a:r>
            <a:endParaRPr sz="1200">
              <a:solidFill>
                <a:srgbClr val="111417"/>
              </a:solidFill>
              <a:latin typeface="Times New Roman"/>
              <a:ea typeface="Times New Roman"/>
              <a:cs typeface="Times New Roman"/>
              <a:sym typeface="Times New Roman"/>
            </a:endParaRPr>
          </a:p>
          <a:p>
            <a:pPr marL="0" lvl="0" indent="0" algn="l" rtl="0">
              <a:spcBef>
                <a:spcPts val="0"/>
              </a:spcBef>
              <a:spcAft>
                <a:spcPts val="0"/>
              </a:spcAft>
              <a:buNone/>
            </a:pPr>
            <a:endParaRPr sz="1200">
              <a:solidFill>
                <a:srgbClr val="111417"/>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200">
                <a:solidFill>
                  <a:srgbClr val="111417"/>
                </a:solidFill>
                <a:latin typeface="Times New Roman"/>
                <a:ea typeface="Times New Roman"/>
                <a:cs typeface="Times New Roman"/>
                <a:sym typeface="Times New Roman"/>
              </a:rPr>
              <a:t>When Cyrus declared that Arabian kings ‘who dwell in tents’ became his vassals, we must certainly look to the north-western desert zone where Assyrian and Chaldean kings from Tiglath-Pileser III (744-727 BC) to Nabonidus (555-539 BC) campaigned.</a:t>
            </a:r>
            <a:endParaRPr sz="1200">
              <a:solidFill>
                <a:srgbClr val="111417"/>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sz="1200">
              <a:solidFill>
                <a:srgbClr val="111417"/>
              </a:solidFill>
              <a:latin typeface="Times New Roman"/>
              <a:ea typeface="Times New Roman"/>
              <a:cs typeface="Times New Roman"/>
              <a:sym typeface="Times New Roman"/>
            </a:endParaRPr>
          </a:p>
          <a:p>
            <a:pPr marL="0" lvl="0" indent="0" algn="l" rtl="0">
              <a:spcBef>
                <a:spcPts val="0"/>
              </a:spcBef>
              <a:spcAft>
                <a:spcPts val="0"/>
              </a:spcAft>
              <a:buNone/>
            </a:pPr>
            <a:r>
              <a:rPr lang="en" sz="1200">
                <a:solidFill>
                  <a:srgbClr val="111417"/>
                </a:solidFill>
                <a:latin typeface="Times New Roman"/>
                <a:ea typeface="Times New Roman"/>
                <a:cs typeface="Times New Roman"/>
                <a:sym typeface="Times New Roman"/>
              </a:rPr>
              <a:t>The Central Arabian Gulf, 1500-400 BC 351 this area, too, that the satrapy known as ‘Arabaya’ in the royal inscriptions of Darius and Xerxes*3! was undoubtedly located. There is no indication that the term has any relevance to the Arabian Gulf region whatsoever. </a:t>
            </a:r>
            <a:endParaRPr sz="1200">
              <a:solidFill>
                <a:srgbClr val="111417"/>
              </a:solidFill>
              <a:latin typeface="Times New Roman"/>
              <a:ea typeface="Times New Roman"/>
              <a:cs typeface="Times New Roman"/>
              <a:sym typeface="Times New Roman"/>
            </a:endParaRPr>
          </a:p>
          <a:p>
            <a:pPr marL="0" lvl="0" indent="0" algn="l" rtl="0">
              <a:spcBef>
                <a:spcPts val="0"/>
              </a:spcBef>
              <a:spcAft>
                <a:spcPts val="0"/>
              </a:spcAft>
              <a:buNone/>
            </a:pPr>
            <a:endParaRPr sz="1200">
              <a:solidFill>
                <a:srgbClr val="111417"/>
              </a:solidFill>
              <a:latin typeface="Times New Roman"/>
              <a:ea typeface="Times New Roman"/>
              <a:cs typeface="Times New Roman"/>
              <a:sym typeface="Times New Roman"/>
            </a:endParaRPr>
          </a:p>
          <a:p>
            <a:pPr marL="0" lvl="0" indent="0" algn="l" rtl="0">
              <a:lnSpc>
                <a:spcPct val="115000"/>
              </a:lnSpc>
              <a:spcBef>
                <a:spcPts val="0"/>
              </a:spcBef>
              <a:spcAft>
                <a:spcPts val="0"/>
              </a:spcAft>
              <a:buNone/>
            </a:pPr>
            <a:r>
              <a:rPr lang="en">
                <a:solidFill>
                  <a:schemeClr val="dk1"/>
                </a:solidFill>
                <a:latin typeface="Times New Roman"/>
                <a:ea typeface="Times New Roman"/>
                <a:cs typeface="Times New Roman"/>
                <a:sym typeface="Times New Roman"/>
              </a:rPr>
              <a:t>Herodotus’ account of the tax reform of the Persian empire by Darius I (521-486 BC) has been much discussed over the years.?? It is interesting to note that, as the fourteenth tax-province, he gives ‘the Sagartians, Sarangians, Thamaneans, Utians, Myci, together with the inhabitants of the islands in the Erythraean Sea’ (3. 93). Although the inhabitants of the Gulf have been almost completely ignored in discussions of this passage, it could be suggested that Bahrain and/or Failaka were among those to which Herodotus referred.?</a:t>
            </a:r>
            <a:endParaRPr>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sz="1200">
              <a:solidFill>
                <a:srgbClr val="111417"/>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
        <p:cNvGrpSpPr/>
        <p:nvPr/>
      </p:nvGrpSpPr>
      <p:grpSpPr>
        <a:xfrm>
          <a:off x="0" y="0"/>
          <a:ext cx="0" cy="0"/>
          <a:chOff x="0" y="0"/>
          <a:chExt cx="0" cy="0"/>
        </a:xfrm>
      </p:grpSpPr>
      <p:sp>
        <p:nvSpPr>
          <p:cNvPr id="60" name="Google Shape;60;g29e95810d0c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 name="Google Shape;61;g29e95810d0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https://www.perseus.tufts.edu/hopper/text?doc=Perseus%3Atext%3A1999.02.0137%3Abook%3D6%3Achapter%3D32#note11</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g2973693b356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 name="Google Shape;68;g2973693b356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t>The absence of substantial epigraphic or literary attestation for the Seleucid Empire in the Arab- Persian Gulf has led to conservative estimates of the geographical extent of Seleucid and early Characenian dominance, the scale of Seleucid colonizing activities, the existence of a Gulf trade policy and the depth of cultural interpénétration. Kosmin, (2013), 61.</a:t>
            </a:r>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g2969d3e1c46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 name="Google Shape;81;g2969d3e1c46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Times New Roman"/>
                <a:ea typeface="Times New Roman"/>
                <a:cs typeface="Times New Roman"/>
                <a:sym typeface="Times New Roman"/>
              </a:rPr>
              <a:t>Dilmun in Cuneiform Sources of the Kassite Period the first cuneiform document recovered on Bahrain, as often noted, was the inscribed stone acquired by Capt. Durand in 1879 from the Madreseh-i Daoud in the village of Bilad-i-Kadim. The nature of the object itself (Fig. 35) has never been determined. Durand described it as follows: ‘The stone is of black basalt shaped like the prow of a boat, or an animal’s tongue, and is two feet two inches long.’ Butz, on the other hand, has recently suggested it might have been the foot of a votive object.33 In any case, the object, which remained in the Durand family’s possession until World War II, was lost during the Battle of Britain when the Durands’ house was hit by a bomb.34 Nevertheless, the inscription can be dated palaeographically to the period. </a:t>
            </a:r>
            <a:endParaRPr>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a:solidFill>
                  <a:schemeClr val="dk1"/>
                </a:solidFill>
                <a:latin typeface="Times New Roman"/>
                <a:ea typeface="Times New Roman"/>
                <a:cs typeface="Times New Roman"/>
                <a:sym typeface="Times New Roman"/>
              </a:rPr>
              <a:t>32 Capt. Durand, ‘Extracts from Report on the Islands and Antiquities of Bahrein’, JRAS 12 (1880), 6-7 and figs. 1-3.</a:t>
            </a:r>
            <a:endParaRPr>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r>
              <a:rPr lang="en">
                <a:solidFill>
                  <a:schemeClr val="dk1"/>
                </a:solidFill>
                <a:latin typeface="Times New Roman"/>
                <a:ea typeface="Times New Roman"/>
                <a:cs typeface="Times New Roman"/>
                <a:sym typeface="Times New Roman"/>
              </a:rPr>
              <a:t>A. L. Oppenheim, ‘The Seafaring Merchants of Ur’, JAOS 74 (1954), 16 n. 27, suggested The text of this important inscription reads as follows:</a:t>
            </a:r>
            <a:endParaRPr>
              <a:solidFill>
                <a:schemeClr val="dk1"/>
              </a:solidFill>
              <a:latin typeface="Times New Roman"/>
              <a:ea typeface="Times New Roman"/>
              <a:cs typeface="Times New Roman"/>
              <a:sym typeface="Times New Roman"/>
            </a:endParaRPr>
          </a:p>
          <a:p>
            <a:pPr marL="0" lvl="0" indent="0" algn="l" rtl="0">
              <a:lnSpc>
                <a:spcPct val="115000"/>
              </a:lnSpc>
              <a:spcBef>
                <a:spcPts val="0"/>
              </a:spcBef>
              <a:spcAft>
                <a:spcPts val="0"/>
              </a:spcAft>
              <a:buNone/>
            </a:pPr>
            <a:endParaRPr>
              <a:solidFill>
                <a:schemeClr val="dk1"/>
              </a:solidFill>
            </a:endParaRPr>
          </a:p>
          <a:p>
            <a:pPr marL="0" lvl="0" indent="0" algn="l" rtl="0">
              <a:lnSpc>
                <a:spcPct val="115000"/>
              </a:lnSpc>
              <a:spcBef>
                <a:spcPts val="0"/>
              </a:spcBef>
              <a:spcAft>
                <a:spcPts val="0"/>
              </a:spcAft>
              <a:buNone/>
            </a:pPr>
            <a:r>
              <a:rPr lang="en">
                <a:solidFill>
                  <a:schemeClr val="dk1"/>
                </a:solidFill>
                <a:latin typeface="Times New Roman"/>
                <a:ea typeface="Times New Roman"/>
                <a:cs typeface="Times New Roman"/>
                <a:sym typeface="Times New Roman"/>
              </a:rPr>
              <a:t>palace</a:t>
            </a:r>
            <a:endParaRPr>
              <a:solidFill>
                <a:schemeClr val="dk1"/>
              </a:solidFill>
            </a:endParaRPr>
          </a:p>
          <a:p>
            <a:pPr marL="0" lvl="0" indent="0" algn="l" rtl="0">
              <a:lnSpc>
                <a:spcPct val="115000"/>
              </a:lnSpc>
              <a:spcBef>
                <a:spcPts val="0"/>
              </a:spcBef>
              <a:spcAft>
                <a:spcPts val="0"/>
              </a:spcAft>
              <a:buNone/>
            </a:pPr>
            <a:r>
              <a:rPr lang="en">
                <a:solidFill>
                  <a:schemeClr val="dk1"/>
                </a:solidFill>
                <a:latin typeface="Times New Roman"/>
                <a:ea typeface="Times New Roman"/>
                <a:cs typeface="Times New Roman"/>
                <a:sym typeface="Times New Roman"/>
              </a:rPr>
              <a:t>of Rimum</a:t>
            </a:r>
            <a:endParaRPr>
              <a:solidFill>
                <a:schemeClr val="dk1"/>
              </a:solidFill>
            </a:endParaRPr>
          </a:p>
          <a:p>
            <a:pPr marL="0" lvl="0" indent="0" algn="l" rtl="0">
              <a:lnSpc>
                <a:spcPct val="115000"/>
              </a:lnSpc>
              <a:spcBef>
                <a:spcPts val="0"/>
              </a:spcBef>
              <a:spcAft>
                <a:spcPts val="0"/>
              </a:spcAft>
              <a:buNone/>
            </a:pPr>
            <a:r>
              <a:rPr lang="en">
                <a:solidFill>
                  <a:schemeClr val="dk1"/>
                </a:solidFill>
                <a:latin typeface="Times New Roman"/>
                <a:ea typeface="Times New Roman"/>
                <a:cs typeface="Times New Roman"/>
                <a:sym typeface="Times New Roman"/>
              </a:rPr>
              <a:t>servant of Inzak</a:t>
            </a:r>
            <a:endParaRPr>
              <a:solidFill>
                <a:schemeClr val="dk1"/>
              </a:solidFill>
            </a:endParaRPr>
          </a:p>
          <a:p>
            <a:pPr marL="0" lvl="0" indent="0" algn="l" rtl="0">
              <a:lnSpc>
                <a:spcPct val="115000"/>
              </a:lnSpc>
              <a:spcBef>
                <a:spcPts val="0"/>
              </a:spcBef>
              <a:spcAft>
                <a:spcPts val="0"/>
              </a:spcAft>
              <a:buNone/>
            </a:pPr>
            <a:r>
              <a:rPr lang="en">
                <a:solidFill>
                  <a:schemeClr val="dk1"/>
                </a:solidFill>
                <a:latin typeface="Times New Roman"/>
                <a:ea typeface="Times New Roman"/>
                <a:cs typeface="Times New Roman"/>
                <a:sym typeface="Times New Roman"/>
              </a:rPr>
              <a:t>of Agarum</a:t>
            </a:r>
            <a:endParaRPr>
              <a:solidFill>
                <a:schemeClr val="dk1"/>
              </a:solidFill>
              <a:latin typeface="Times New Roman"/>
              <a:ea typeface="Times New Roman"/>
              <a:cs typeface="Times New Roman"/>
              <a:sym typeface="Times New Roman"/>
            </a:endParaRPr>
          </a:p>
          <a:p>
            <a:pPr marL="0" lvl="0" indent="0" algn="l" rtl="0">
              <a:lnSpc>
                <a:spcPct val="115000"/>
              </a:lnSpc>
              <a:spcBef>
                <a:spcPts val="0"/>
              </a:spcBef>
              <a:spcAft>
                <a:spcPts val="0"/>
              </a:spcAft>
              <a:buNone/>
            </a:pPr>
            <a:endParaRPr>
              <a:solidFill>
                <a:schemeClr val="dk1"/>
              </a:solidFill>
            </a:endParaRPr>
          </a:p>
          <a:p>
            <a:pPr marL="0" lvl="0" indent="0" algn="l" rtl="0">
              <a:lnSpc>
                <a:spcPct val="115000"/>
              </a:lnSpc>
              <a:spcBef>
                <a:spcPts val="0"/>
              </a:spcBef>
              <a:spcAft>
                <a:spcPts val="0"/>
              </a:spcAft>
              <a:buNone/>
            </a:pPr>
            <a:r>
              <a:rPr lang="en">
                <a:solidFill>
                  <a:schemeClr val="dk1"/>
                </a:solidFill>
                <a:latin typeface="Times New Roman"/>
                <a:ea typeface="Times New Roman"/>
                <a:cs typeface="Times New Roman"/>
                <a:sym typeface="Times New Roman"/>
              </a:rPr>
              <a:t>Although we have no idea who the historical personage Rimum?¢ was, we can assume, since his palace is mentioned, that he was a local ruler. If he was a king, then he is the first king of Dilmun attested since the Old Babylonian period when, as discussed in Chapter 6 above, a ration of oil for the king of Dilmun is booked in a text from Mari.&gt;’ The kingship of Dilmun, moreover, is also alluded to in an astrological omen of roughly the Kassite period, discussed below. In the preceding chapter we had occasion to discuss the identity of the deity Inzak at some length, as well as the possible meanings of the ascription ‘of Agarum’. Here again we find ‘Inzak of Agarum’ invoked. Indeed it was the occurrence of Inzak, known as Nabu of Dilmun, on an inscription from Bahrain that originally led Sir H. C. Rawlinson to propose the identity of ancient Dilmun and modern Bahrain.</a:t>
            </a:r>
            <a:endParaRPr>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a:solidFill>
                <a:schemeClr val="dk1"/>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g2969d3e1c46_0_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 name="Google Shape;90;g2969d3e1c46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1200">
                <a:solidFill>
                  <a:schemeClr val="dk1"/>
                </a:solidFill>
              </a:rPr>
              <a:t>“…small numbers of coins of this type minted by a king named Abyatha have turned up on Failaka and at Mektepini and Gordion suggests that they got there via Antiochus’ army.169 Antiochus returned to Babylonia, it can easily be argued, via Ikaros (Failaka), after which he headed to Asia Minor, hence the distribution of these exotic coins (which scarcely circulated outside of the Arabian peninsula otherwise) so far to the north.” Potts, (2009), 41.</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1eb2e244871_1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1eb2e244871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Coined a new term? (pun intended)</a:t>
            </a:r>
            <a:endParaRPr/>
          </a:p>
          <a:p>
            <a:pPr marL="0" lvl="0" indent="0" algn="l" rtl="0">
              <a:spcBef>
                <a:spcPts val="0"/>
              </a:spcBef>
              <a:spcAft>
                <a:spcPts val="0"/>
              </a:spcAft>
              <a:buNone/>
            </a:pPr>
            <a:endParaRPr/>
          </a:p>
          <a:p>
            <a:pPr marL="0" lvl="0" indent="0" algn="l" rtl="0">
              <a:spcBef>
                <a:spcPts val="0"/>
              </a:spcBef>
              <a:spcAft>
                <a:spcPts val="0"/>
              </a:spcAft>
              <a:buNone/>
            </a:pPr>
            <a:r>
              <a:rPr lang="en"/>
              <a:t>This coin belongs to an extensive group of coins imitating those of Alexander III of Macedon (cf. Figs. 1 and 2 above), the designs of which over time and distance became increasingly abstracted as the process of imitating imitations led to the enhancement and rearrangement of certain details of the design and diminishment of others. (van Alfen, 2020, 338).</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29e0c9ea550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29e0c9ea550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br>
              <a:rPr lang="en" sz="900">
                <a:solidFill>
                  <a:srgbClr val="272727"/>
                </a:solidFill>
                <a:highlight>
                  <a:srgbClr val="FFFFFF"/>
                </a:highlight>
              </a:rPr>
            </a:br>
            <a:r>
              <a:rPr lang="en" sz="1200">
                <a:solidFill>
                  <a:srgbClr val="272727"/>
                </a:solidFill>
              </a:rPr>
              <a:t>With D. Potts (</a:t>
            </a:r>
            <a:r>
              <a:rPr lang="en" sz="1200" i="1">
                <a:solidFill>
                  <a:srgbClr val="272727"/>
                </a:solidFill>
              </a:rPr>
              <a:t>The Arabian Gulf in Antiquity. Vol II: From Alexander the Great to the Coming of Islam</a:t>
            </a:r>
            <a:r>
              <a:rPr lang="en" sz="1200">
                <a:solidFill>
                  <a:srgbClr val="272727"/>
                </a:solidFill>
              </a:rPr>
              <a:t> [Oxford: Oxford UP, 1990]) having convincingly established modern-day Thaj in Eastern Saudi Arabia as the site of the ancient mercantile town of Gerrha, considerable progress in the study of these and related coins has been made with Callot’s ("A New Chronology for the Arabian Alexanders" in </a:t>
            </a:r>
            <a:r>
              <a:rPr lang="en" sz="1200" i="1">
                <a:solidFill>
                  <a:srgbClr val="272727"/>
                </a:solidFill>
              </a:rPr>
              <a:t>CCK</a:t>
            </a:r>
            <a:r>
              <a:rPr lang="en" sz="1200">
                <a:solidFill>
                  <a:srgbClr val="272727"/>
                </a:solidFill>
              </a:rPr>
              <a:t>, pp. 383-402) publication of a revised chronology for the Arabian Alexanders. According to Callot, Gerrha had already been an important settlement on the trade route connecting the Gulf with South Arabia and India when the Seleukids (Seleukos I and Antiochos I) installed themselves in the north of the Gulf and founded the fortress of Ikaros/Failaka (in modern-day Kuwait). Seleukid power in the region, however, rapidly declined with the beginning of the rule of Seleukos II (246-226), and the famous rebellion of Molon in 222 (just after the accession of Antiochos III) unsettled Seleukid Mesopotamia, causing a breakdown of control over the traditional caravan routes. Gerrha thus became the leading regional power, and asserted its independence by issuing its own coins modelled on Seleukid coinage of Alexander type, but adding the name of the local supreme deity, Shams, in full. Other territories under Gerrhaean influence followed suit, with Ikaros/Failaka producing tetradrachms and obols with a vertical </a:t>
            </a:r>
            <a:r>
              <a:rPr lang="en" sz="1200" i="1">
                <a:solidFill>
                  <a:srgbClr val="272727"/>
                </a:solidFill>
              </a:rPr>
              <a:t>shin</a:t>
            </a:r>
            <a:r>
              <a:rPr lang="en" sz="1200">
                <a:solidFill>
                  <a:srgbClr val="272727"/>
                </a:solidFill>
              </a:rPr>
              <a:t>, and two otherwise unknown Arab chieftains, Abyatha and Harithat, issuing coins with their own names. Thus started the long series of Alexander imitations, most of which were produced in the name of various queens with the name of Abi’el (cf. Potts and Potts Suppl. for general study of this coinage; cf. M.C.A. Macdonald, "The ‘Abiel’ coins of Eastern Arabia: A study of the Aramaic Legends" in </a:t>
            </a:r>
            <a:r>
              <a:rPr lang="en" sz="1200" i="1">
                <a:solidFill>
                  <a:srgbClr val="272727"/>
                </a:solidFill>
              </a:rPr>
              <a:t>CCK</a:t>
            </a:r>
            <a:r>
              <a:rPr lang="en" sz="1200">
                <a:solidFill>
                  <a:srgbClr val="272727"/>
                </a:solidFill>
              </a:rPr>
              <a:t>, pp. 403-548, for Abi’el as a female ruler).</a:t>
            </a:r>
            <a:endParaRPr sz="1200">
              <a:solidFill>
                <a:srgbClr val="272727"/>
              </a:solidFill>
            </a:endParaRPr>
          </a:p>
          <a:p>
            <a:pPr marL="0" lvl="0" indent="0" algn="l" rtl="0">
              <a:spcBef>
                <a:spcPts val="0"/>
              </a:spcBef>
              <a:spcAft>
                <a:spcPts val="0"/>
              </a:spcAft>
              <a:buClr>
                <a:schemeClr val="dk1"/>
              </a:buClr>
              <a:buSzPts val="1100"/>
              <a:buFont typeface="Arial"/>
              <a:buNone/>
            </a:pPr>
            <a:endParaRPr sz="1200">
              <a:solidFill>
                <a:schemeClr val="dk1"/>
              </a:solidFill>
            </a:endParaRPr>
          </a:p>
          <a:p>
            <a:pPr marL="0" lvl="0" indent="0" algn="l" rtl="0">
              <a:spcBef>
                <a:spcPts val="0"/>
              </a:spcBef>
              <a:spcAft>
                <a:spcPts val="0"/>
              </a:spcAft>
              <a:buNone/>
            </a:pPr>
            <a:br>
              <a:rPr lang="en" sz="1200">
                <a:solidFill>
                  <a:srgbClr val="272727"/>
                </a:solidFill>
              </a:rPr>
            </a:br>
            <a:br>
              <a:rPr lang="en" sz="1200">
                <a:solidFill>
                  <a:srgbClr val="272727"/>
                </a:solidFill>
              </a:rPr>
            </a:br>
            <a:r>
              <a:rPr lang="en" sz="1200">
                <a:solidFill>
                  <a:srgbClr val="272727"/>
                </a:solidFill>
              </a:rPr>
              <a:t>Shams/Shamash is a sun-deity of Mesopotamian origin, viewed as a male in Northeast Arabia and a female in South Arabia. While Robin, Mørkholm, Potts, Callot, and Arnold-Biucchi held differing views as to whether the seated figure actually represented the deity, Huth (“Gods and Kings: On the Imagery of Arabian Coinage” in </a:t>
            </a:r>
            <a:r>
              <a:rPr lang="en" sz="1200" i="1">
                <a:solidFill>
                  <a:srgbClr val="272727"/>
                </a:solidFill>
              </a:rPr>
              <a:t>CCK</a:t>
            </a:r>
            <a:r>
              <a:rPr lang="en" sz="1200">
                <a:solidFill>
                  <a:srgbClr val="272727"/>
                </a:solidFill>
              </a:rPr>
              <a:t>, pp. 107-24) has followed Mørkholm and Robin in associating the figure with the deity.</a:t>
            </a:r>
            <a:endParaRPr sz="1200">
              <a:solidFill>
                <a:srgbClr val="272727"/>
              </a:solidFill>
            </a:endParaRPr>
          </a:p>
          <a:p>
            <a:pPr marL="0" lvl="0" indent="0" algn="l" rtl="0">
              <a:spcBef>
                <a:spcPts val="0"/>
              </a:spcBef>
              <a:spcAft>
                <a:spcPts val="0"/>
              </a:spcAft>
              <a:buNone/>
            </a:pPr>
            <a:endParaRPr sz="1200">
              <a:solidFill>
                <a:srgbClr val="272727"/>
              </a:solidFill>
            </a:endParaRPr>
          </a:p>
          <a:p>
            <a:pPr marL="0" lvl="0" indent="0" algn="l" rtl="0">
              <a:spcBef>
                <a:spcPts val="0"/>
              </a:spcBef>
              <a:spcAft>
                <a:spcPts val="0"/>
              </a:spcAft>
              <a:buNone/>
            </a:pPr>
            <a:r>
              <a:rPr lang="en" sz="1200">
                <a:solidFill>
                  <a:srgbClr val="272727"/>
                </a:solidFill>
              </a:rPr>
              <a:t>https://www.cngcoins.com/Coin.aspx?CoinID=222714</a:t>
            </a:r>
            <a:endParaRPr sz="1200">
              <a:solidFill>
                <a:srgbClr val="272727"/>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1eb67faddc4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 name="Google Shape;117;g1eb67faddc4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Eagle statues found at Shamash temple during excavation, matches with Ab’iel issues. (Haerinck, 2012, 167). Temple structure at Ed Dur matches with solar deity prominence in the region. Shamash inscription confirms the cult along with the orientation of the large eastern entrance door and smaller western door. Altars outside the structure allude to the Arab methods of cultic worship presented in Hishaˉm ibn al-Kalbi (9th. c. AD) in his Kitaˉb al-asnaˉm or Book of Idols. Could the presence of the temple be as a result of the campaign of expansion following Antiochus III’s Anabasis and visit to the region therefore making the nature of the temple structure more of a Seleukid style of religious worship as opposed to an Arab or do the the two interplay?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1eb67faddc4_0_1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g1eb67faddc4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2973693b356_0_1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2973693b356_0_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000">
                <a:solidFill>
                  <a:schemeClr val="dk1"/>
                </a:solidFill>
              </a:rPr>
              <a:t>Decorated bronze bowls and bowl fragments are reported from several third- to second-century BCE monu- mental tombs at Mleiha. A bowl with a reworked iconogra- phy combining Hellenistic elements (centaur, sea creature with curling tail) with Arabian elements (man with camel fighting a lion) as well as African fauna (elephant, rhino- ceros) was discovered in a late second-century BCE (PIR A) tomb context in area F (Overlaet, De Prez &amp; Pincé, in press). A related bowl from the same group of monumental tombs was discovered in a disturbed context (Mouton, Boucharlat &amp; Garczynski, 1989: 59, fig. 24; Overlaet et al., 2016: pl. 2). Several more decorated bowls and fragments were found associated to third- to first-century BCE tombs (PIR A/B) in other areas at Mleiha (area C, see Mouton, 2008: fig. 43.4; area FK, see Overlaet et al., in press: figs. 18–20). </a:t>
            </a:r>
            <a:endParaRPr sz="1000">
              <a:solidFill>
                <a:schemeClr val="dk1"/>
              </a:solidFill>
            </a:endParaRPr>
          </a:p>
          <a:p>
            <a:pPr marL="0" lvl="0" indent="0" algn="l" rtl="0">
              <a:spcBef>
                <a:spcPts val="0"/>
              </a:spcBef>
              <a:spcAft>
                <a:spcPts val="0"/>
              </a:spcAft>
              <a:buNone/>
            </a:pPr>
            <a:endParaRPr sz="1000">
              <a:solidFill>
                <a:schemeClr val="dk1"/>
              </a:solidFill>
            </a:endParaRPr>
          </a:p>
          <a:p>
            <a:pPr marL="0" lvl="0" indent="0" algn="l" rtl="0">
              <a:spcBef>
                <a:spcPts val="0"/>
              </a:spcBef>
              <a:spcAft>
                <a:spcPts val="0"/>
              </a:spcAft>
              <a:buClr>
                <a:schemeClr val="dk1"/>
              </a:buClr>
              <a:buSzPts val="1100"/>
              <a:buFont typeface="Arial"/>
              <a:buNone/>
            </a:pPr>
            <a:r>
              <a:rPr lang="en" sz="1000">
                <a:solidFill>
                  <a:schemeClr val="dk1"/>
                </a:solidFill>
              </a:rPr>
              <a:t>Overlaet and Yule, (2018), 182.</a:t>
            </a:r>
            <a:endParaRPr sz="1000">
              <a:solidFill>
                <a:schemeClr val="dk1"/>
              </a:solidFill>
            </a:endParaRPr>
          </a:p>
          <a:p>
            <a:pPr marL="0" lvl="0" indent="0" algn="l" rtl="0">
              <a:lnSpc>
                <a:spcPct val="115000"/>
              </a:lnSpc>
              <a:spcBef>
                <a:spcPts val="1200"/>
              </a:spcBef>
              <a:spcAft>
                <a:spcPts val="120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g1eb67faddc4_0_3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 name="Google Shape;150;g1eb67faddc4_0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g1ea851e4128_0_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6" name="Google Shape;156;g1ea851e4128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transition spd="med">
    <p:fade thruBlk="1"/>
  </p:transition>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1.xml"/><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11.xml"/><Relationship Id="rId5" Type="http://schemas.openxmlformats.org/officeDocument/2006/relationships/image" Target="../media/image11.jpg"/><Relationship Id="rId4" Type="http://schemas.openxmlformats.org/officeDocument/2006/relationships/image" Target="../media/image10.jp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1.xml"/><Relationship Id="rId5" Type="http://schemas.openxmlformats.org/officeDocument/2006/relationships/image" Target="../media/image14.jpg"/><Relationship Id="rId4" Type="http://schemas.openxmlformats.org/officeDocument/2006/relationships/image" Target="../media/image13.jpg"/></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7"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11.xml"/><Relationship Id="rId6" Type="http://schemas.openxmlformats.org/officeDocument/2006/relationships/image" Target="../media/image18.jpg"/><Relationship Id="rId5" Type="http://schemas.openxmlformats.org/officeDocument/2006/relationships/image" Target="../media/image17.jpg"/><Relationship Id="rId4" Type="http://schemas.openxmlformats.org/officeDocument/2006/relationships/image" Target="../media/image16.jpg"/></Relationships>
</file>

<file path=ppt/slides/_rels/slide9.xml.rels><?xml version="1.0" encoding="UTF-8" standalone="yes"?>
<Relationships xmlns="http://schemas.openxmlformats.org/package/2006/relationships"><Relationship Id="rId3" Type="http://schemas.openxmlformats.org/officeDocument/2006/relationships/image" Target="../media/image20.jpg"/><Relationship Id="rId7" Type="http://schemas.openxmlformats.org/officeDocument/2006/relationships/image" Target="../media/image23.jpg"/><Relationship Id="rId2" Type="http://schemas.openxmlformats.org/officeDocument/2006/relationships/notesSlide" Target="../notesSlides/notesSlide9.xml"/><Relationship Id="rId1" Type="http://schemas.openxmlformats.org/officeDocument/2006/relationships/slideLayout" Target="../slideLayouts/slideLayout11.xml"/><Relationship Id="rId6" Type="http://schemas.openxmlformats.org/officeDocument/2006/relationships/image" Target="../media/image7.jpg"/><Relationship Id="rId5" Type="http://schemas.openxmlformats.org/officeDocument/2006/relationships/image" Target="../media/image22.jpg"/><Relationship Id="rId4" Type="http://schemas.openxmlformats.org/officeDocument/2006/relationships/image" Target="../media/image21.jpg"/></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11.xml"/><Relationship Id="rId5" Type="http://schemas.openxmlformats.org/officeDocument/2006/relationships/image" Target="../media/image26.png"/><Relationship Id="rId4" Type="http://schemas.openxmlformats.org/officeDocument/2006/relationships/image" Target="../media/image25.png"/></Relationships>
</file>

<file path=ppt/slides/_rels/slide11.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hyperlink" Target="https://www.cngcoins.com/Coin.aspx?CoinID=222714" TargetMode="External"/><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1" y="0"/>
            <a:ext cx="7253700" cy="20526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
              <a:t>The Search for Ab’iel of ‘Arabaya’:</a:t>
            </a:r>
            <a:endParaRPr/>
          </a:p>
        </p:txBody>
      </p:sp>
      <p:sp>
        <p:nvSpPr>
          <p:cNvPr id="55" name="Google Shape;55;p13"/>
          <p:cNvSpPr txBox="1">
            <a:spLocks noGrp="1"/>
          </p:cNvSpPr>
          <p:nvPr>
            <p:ph type="subTitle" idx="1"/>
          </p:nvPr>
        </p:nvSpPr>
        <p:spPr>
          <a:xfrm>
            <a:off x="0" y="2208425"/>
            <a:ext cx="7253700" cy="792600"/>
          </a:xfrm>
          <a:prstGeom prst="rect">
            <a:avLst/>
          </a:prstGeom>
        </p:spPr>
        <p:txBody>
          <a:bodyPr spcFirstLastPara="1" wrap="square" lIns="91425" tIns="91425" rIns="91425" bIns="91425" anchor="t" anchorCtr="0">
            <a:normAutofit fontScale="77500" lnSpcReduction="10000"/>
          </a:bodyPr>
          <a:lstStyle/>
          <a:p>
            <a:pPr marL="0" lvl="0" indent="0" algn="ctr" rtl="0">
              <a:spcBef>
                <a:spcPts val="0"/>
              </a:spcBef>
              <a:spcAft>
                <a:spcPts val="0"/>
              </a:spcAft>
              <a:buNone/>
            </a:pPr>
            <a:r>
              <a:rPr lang="en"/>
              <a:t>Considering the Hellenistic coins of North Eastern Arabia and the regional connections in neo-Seleucid realms.</a:t>
            </a:r>
            <a:endParaRPr/>
          </a:p>
        </p:txBody>
      </p:sp>
      <p:pic>
        <p:nvPicPr>
          <p:cNvPr id="56" name="Google Shape;56;p13"/>
          <p:cNvPicPr preferRelativeResize="0"/>
          <p:nvPr/>
        </p:nvPicPr>
        <p:blipFill>
          <a:blip r:embed="rId3">
            <a:alphaModFix/>
          </a:blip>
          <a:stretch>
            <a:fillRect/>
          </a:stretch>
        </p:blipFill>
        <p:spPr>
          <a:xfrm>
            <a:off x="218350" y="3156850"/>
            <a:ext cx="2523543" cy="1870649"/>
          </a:xfrm>
          <a:prstGeom prst="rect">
            <a:avLst/>
          </a:prstGeom>
          <a:noFill/>
          <a:ln>
            <a:noFill/>
          </a:ln>
        </p:spPr>
      </p:pic>
      <p:pic>
        <p:nvPicPr>
          <p:cNvPr id="57" name="Google Shape;57;p13"/>
          <p:cNvPicPr preferRelativeResize="0"/>
          <p:nvPr/>
        </p:nvPicPr>
        <p:blipFill rotWithShape="1">
          <a:blip r:embed="rId4">
            <a:alphaModFix/>
          </a:blip>
          <a:srcRect l="27828" t="14741" r="31504"/>
          <a:stretch/>
        </p:blipFill>
        <p:spPr>
          <a:xfrm>
            <a:off x="7313497" y="0"/>
            <a:ext cx="1830502" cy="5143501"/>
          </a:xfrm>
          <a:prstGeom prst="rect">
            <a:avLst/>
          </a:prstGeom>
          <a:noFill/>
          <a:ln>
            <a:noFill/>
          </a:ln>
        </p:spPr>
      </p:pic>
      <p:pic>
        <p:nvPicPr>
          <p:cNvPr id="58" name="Google Shape;58;p13"/>
          <p:cNvPicPr preferRelativeResize="0"/>
          <p:nvPr/>
        </p:nvPicPr>
        <p:blipFill>
          <a:blip r:embed="rId5">
            <a:alphaModFix/>
          </a:blip>
          <a:stretch>
            <a:fillRect/>
          </a:stretch>
        </p:blipFill>
        <p:spPr>
          <a:xfrm>
            <a:off x="3394205" y="3173337"/>
            <a:ext cx="3266976" cy="1837674"/>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2"/>
        <p:cNvGrpSpPr/>
        <p:nvPr/>
      </p:nvGrpSpPr>
      <p:grpSpPr>
        <a:xfrm>
          <a:off x="0" y="0"/>
          <a:ext cx="0" cy="0"/>
          <a:chOff x="0" y="0"/>
          <a:chExt cx="0" cy="0"/>
        </a:xfrm>
      </p:grpSpPr>
      <p:sp>
        <p:nvSpPr>
          <p:cNvPr id="63" name="Google Shape;63;p14"/>
          <p:cNvSpPr txBox="1"/>
          <p:nvPr/>
        </p:nvSpPr>
        <p:spPr>
          <a:xfrm>
            <a:off x="4572000" y="229800"/>
            <a:ext cx="4267800" cy="4683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500" b="1">
                <a:solidFill>
                  <a:schemeClr val="dk2"/>
                </a:solidFill>
              </a:rPr>
              <a:t>Pliny 6.32.28 - Arabia</a:t>
            </a:r>
            <a:endParaRPr sz="1500" b="1">
              <a:solidFill>
                <a:schemeClr val="dk2"/>
              </a:solidFill>
            </a:endParaRPr>
          </a:p>
          <a:p>
            <a:pPr marL="0" lvl="0" indent="0" algn="l" rtl="0">
              <a:spcBef>
                <a:spcPts val="0"/>
              </a:spcBef>
              <a:spcAft>
                <a:spcPts val="0"/>
              </a:spcAft>
              <a:buNone/>
            </a:pPr>
            <a:endParaRPr sz="1700">
              <a:solidFill>
                <a:schemeClr val="dk2"/>
              </a:solidFill>
            </a:endParaRPr>
          </a:p>
          <a:p>
            <a:pPr marL="0" lvl="0" indent="0" algn="l" rtl="0">
              <a:spcBef>
                <a:spcPts val="0"/>
              </a:spcBef>
              <a:spcAft>
                <a:spcPts val="0"/>
              </a:spcAft>
              <a:buNone/>
            </a:pPr>
            <a:r>
              <a:rPr lang="en" sz="1100" i="1">
                <a:solidFill>
                  <a:schemeClr val="dk1"/>
                </a:solidFill>
                <a:latin typeface="Georgia"/>
                <a:ea typeface="Georgia"/>
                <a:cs typeface="Georgia"/>
                <a:sym typeface="Georgia"/>
              </a:rPr>
              <a:t>..and then the gulf of Gerra. Here we find the city of Gerra, five miles in circumference, with towers built of square blocks of salt. Fifty miles from the coast, lying in the interior, is the region of At- tene, and opposite to Gerra is the island of Tylos, as many miles distant from the shore;</a:t>
            </a:r>
            <a:r>
              <a:rPr lang="en" sz="1100" b="1" i="1">
                <a:solidFill>
                  <a:schemeClr val="dk1"/>
                </a:solidFill>
                <a:latin typeface="Georgia"/>
                <a:ea typeface="Georgia"/>
                <a:cs typeface="Georgia"/>
                <a:sym typeface="Georgia"/>
              </a:rPr>
              <a:t> it is famous for the vast number of its pearls</a:t>
            </a:r>
            <a:r>
              <a:rPr lang="en" sz="1100" i="1">
                <a:solidFill>
                  <a:schemeClr val="dk1"/>
                </a:solidFill>
                <a:latin typeface="Georgia"/>
                <a:ea typeface="Georgia"/>
                <a:cs typeface="Georgia"/>
                <a:sym typeface="Georgia"/>
              </a:rPr>
              <a:t>, and has a town of the same name; in its vicinity there is a smaller island, distant from a promontory on the larger one twelve miles and a half. They say that beyond this large islands may be seen, upon which no one has ever landed: the circumference of the smaller island is one hundred and twelve miles and a half; and it is more than that distance from the Persian coast, being accessible by only one narrow channel… </a:t>
            </a:r>
            <a:endParaRPr sz="1100" i="1">
              <a:solidFill>
                <a:schemeClr val="dk1"/>
              </a:solidFill>
              <a:latin typeface="Georgia"/>
              <a:ea typeface="Georgia"/>
              <a:cs typeface="Georgia"/>
              <a:sym typeface="Georgia"/>
            </a:endParaRPr>
          </a:p>
          <a:p>
            <a:pPr marL="0" lvl="0" indent="0" algn="l" rtl="0">
              <a:spcBef>
                <a:spcPts val="0"/>
              </a:spcBef>
              <a:spcAft>
                <a:spcPts val="0"/>
              </a:spcAft>
              <a:buNone/>
            </a:pPr>
            <a:endParaRPr sz="1100" i="1">
              <a:solidFill>
                <a:schemeClr val="dk1"/>
              </a:solidFill>
              <a:latin typeface="Georgia"/>
              <a:ea typeface="Georgia"/>
              <a:cs typeface="Georgia"/>
              <a:sym typeface="Georgia"/>
            </a:endParaRPr>
          </a:p>
          <a:p>
            <a:pPr marL="0" lvl="0" indent="0" algn="l" rtl="0">
              <a:spcBef>
                <a:spcPts val="0"/>
              </a:spcBef>
              <a:spcAft>
                <a:spcPts val="0"/>
              </a:spcAft>
              <a:buNone/>
            </a:pPr>
            <a:r>
              <a:rPr lang="en" sz="1100" i="1">
                <a:solidFill>
                  <a:schemeClr val="dk1"/>
                </a:solidFill>
                <a:latin typeface="Georgia"/>
                <a:ea typeface="Georgia"/>
                <a:cs typeface="Georgia"/>
                <a:sym typeface="Georgia"/>
              </a:rPr>
              <a:t>…We then come to the island of Asclie, and the nations of the Nocheti, the Zurazi, the Borgodi, the Catharrei, the Nomades, and then the river Cynos. Beyond this, the navigation is impracticable on that side, according to Juba, on account of the rocks; and he has omitted all mention of Batrasave,</a:t>
            </a:r>
            <a:r>
              <a:rPr lang="en" sz="1100" i="1" baseline="30000">
                <a:solidFill>
                  <a:schemeClr val="dk1"/>
                </a:solidFill>
                <a:latin typeface="Georgia"/>
                <a:ea typeface="Georgia"/>
                <a:cs typeface="Georgia"/>
                <a:sym typeface="Georgia"/>
              </a:rPr>
              <a:t> </a:t>
            </a:r>
            <a:r>
              <a:rPr lang="en" sz="1100" i="1">
                <a:solidFill>
                  <a:schemeClr val="dk1"/>
                </a:solidFill>
                <a:latin typeface="Georgia"/>
                <a:ea typeface="Georgia"/>
                <a:cs typeface="Georgia"/>
                <a:sym typeface="Georgia"/>
              </a:rPr>
              <a:t>a town of the Omani, and of the city of Omana, which former writers have made out to be a famous port of Carmania; as also of Homna and Attana, towns which at the present day, our merchants say, are by far the most famous ones in the Persian Sea.</a:t>
            </a:r>
            <a:endParaRPr sz="1100" i="1">
              <a:solidFill>
                <a:schemeClr val="dk1"/>
              </a:solidFill>
              <a:latin typeface="Georgia"/>
              <a:ea typeface="Georgia"/>
              <a:cs typeface="Georgia"/>
              <a:sym typeface="Georgia"/>
            </a:endParaRPr>
          </a:p>
        </p:txBody>
      </p:sp>
      <p:pic>
        <p:nvPicPr>
          <p:cNvPr id="64" name="Google Shape;64;p14" descr="Diagram&#10;&#10;Description automatically generated"/>
          <p:cNvPicPr preferRelativeResize="0"/>
          <p:nvPr/>
        </p:nvPicPr>
        <p:blipFill rotWithShape="1">
          <a:blip r:embed="rId3">
            <a:alphaModFix/>
          </a:blip>
          <a:srcRect/>
          <a:stretch/>
        </p:blipFill>
        <p:spPr>
          <a:xfrm>
            <a:off x="0" y="1031222"/>
            <a:ext cx="4571999" cy="3081065"/>
          </a:xfrm>
          <a:prstGeom prst="rect">
            <a:avLst/>
          </a:prstGeom>
          <a:noFill/>
          <a:ln w="9525" cap="flat" cmpd="sng">
            <a:solidFill>
              <a:srgbClr val="4472C4"/>
            </a:solidFill>
            <a:prstDash val="solid"/>
            <a:round/>
            <a:headEnd type="none" w="sm" len="sm"/>
            <a:tailEnd type="none" w="sm" len="sm"/>
          </a:ln>
        </p:spPr>
      </p:pic>
      <p:sp>
        <p:nvSpPr>
          <p:cNvPr id="65" name="Google Shape;65;p14"/>
          <p:cNvSpPr txBox="1"/>
          <p:nvPr/>
        </p:nvSpPr>
        <p:spPr>
          <a:xfrm>
            <a:off x="445750" y="4298100"/>
            <a:ext cx="3000000" cy="6156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a:solidFill>
                  <a:schemeClr val="dk1"/>
                </a:solidFill>
                <a:latin typeface="Calibri"/>
                <a:ea typeface="Calibri"/>
                <a:cs typeface="Calibri"/>
                <a:sym typeface="Calibri"/>
              </a:rPr>
              <a:t>Map of Regional Trade by 1</a:t>
            </a:r>
            <a:r>
              <a:rPr lang="en" baseline="30000">
                <a:solidFill>
                  <a:schemeClr val="dk1"/>
                </a:solidFill>
                <a:latin typeface="Calibri"/>
                <a:ea typeface="Calibri"/>
                <a:cs typeface="Calibri"/>
                <a:sym typeface="Calibri"/>
              </a:rPr>
              <a:t>st</a:t>
            </a:r>
            <a:r>
              <a:rPr lang="en">
                <a:solidFill>
                  <a:schemeClr val="dk1"/>
                </a:solidFill>
                <a:latin typeface="Calibri"/>
                <a:ea typeface="Calibri"/>
                <a:cs typeface="Calibri"/>
                <a:sym typeface="Calibri"/>
              </a:rPr>
              <a:t> Century CE, </a:t>
            </a:r>
            <a:r>
              <a:rPr lang="en" i="1">
                <a:solidFill>
                  <a:schemeClr val="dk1"/>
                </a:solidFill>
                <a:latin typeface="Calibri"/>
                <a:ea typeface="Calibri"/>
                <a:cs typeface="Calibri"/>
                <a:sym typeface="Calibri"/>
              </a:rPr>
              <a:t>Sharjah Archaeological Museum.</a:t>
            </a:r>
            <a:endParaRPr>
              <a:solidFill>
                <a:schemeClr val="dk1"/>
              </a:solidFill>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9"/>
        <p:cNvGrpSpPr/>
        <p:nvPr/>
      </p:nvGrpSpPr>
      <p:grpSpPr>
        <a:xfrm>
          <a:off x="0" y="0"/>
          <a:ext cx="0" cy="0"/>
          <a:chOff x="0" y="0"/>
          <a:chExt cx="0" cy="0"/>
        </a:xfrm>
      </p:grpSpPr>
      <p:pic>
        <p:nvPicPr>
          <p:cNvPr id="70" name="Google Shape;70;p15"/>
          <p:cNvPicPr preferRelativeResize="0"/>
          <p:nvPr/>
        </p:nvPicPr>
        <p:blipFill>
          <a:blip r:embed="rId3">
            <a:alphaModFix/>
          </a:blip>
          <a:stretch>
            <a:fillRect/>
          </a:stretch>
        </p:blipFill>
        <p:spPr>
          <a:xfrm>
            <a:off x="4856976" y="188663"/>
            <a:ext cx="4099301" cy="4766176"/>
          </a:xfrm>
          <a:prstGeom prst="rect">
            <a:avLst/>
          </a:prstGeom>
          <a:noFill/>
          <a:ln>
            <a:noFill/>
          </a:ln>
        </p:spPr>
      </p:pic>
      <p:sp>
        <p:nvSpPr>
          <p:cNvPr id="71" name="Google Shape;71;p15"/>
          <p:cNvSpPr txBox="1"/>
          <p:nvPr/>
        </p:nvSpPr>
        <p:spPr>
          <a:xfrm>
            <a:off x="146650" y="329375"/>
            <a:ext cx="4194900" cy="39567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200"/>
              </a:spcBef>
              <a:spcAft>
                <a:spcPts val="0"/>
              </a:spcAft>
              <a:buNone/>
            </a:pPr>
            <a:r>
              <a:rPr lang="en" sz="1100" b="1">
                <a:solidFill>
                  <a:schemeClr val="dk1"/>
                </a:solidFill>
                <a:latin typeface="Georgia"/>
                <a:ea typeface="Georgia"/>
                <a:cs typeface="Georgia"/>
                <a:sym typeface="Georgia"/>
              </a:rPr>
              <a:t>Polybius 13.9: Antiochus in Arabia, B.C. 205-204</a:t>
            </a:r>
            <a:endParaRPr sz="1100" b="1">
              <a:solidFill>
                <a:schemeClr val="dk1"/>
              </a:solidFill>
              <a:latin typeface="Georgia"/>
              <a:ea typeface="Georgia"/>
              <a:cs typeface="Georgia"/>
              <a:sym typeface="Georgia"/>
            </a:endParaRPr>
          </a:p>
          <a:p>
            <a:pPr marL="0" lvl="0" indent="0" algn="l" rtl="0">
              <a:lnSpc>
                <a:spcPct val="115000"/>
              </a:lnSpc>
              <a:spcBef>
                <a:spcPts val="1200"/>
              </a:spcBef>
              <a:spcAft>
                <a:spcPts val="0"/>
              </a:spcAft>
              <a:buNone/>
            </a:pPr>
            <a:endParaRPr sz="1100" b="1">
              <a:solidFill>
                <a:schemeClr val="dk1"/>
              </a:solidFill>
              <a:latin typeface="Georgia"/>
              <a:ea typeface="Georgia"/>
              <a:cs typeface="Georgia"/>
              <a:sym typeface="Georgia"/>
            </a:endParaRPr>
          </a:p>
          <a:p>
            <a:pPr marL="0" lvl="0" indent="0" algn="l" rtl="0">
              <a:lnSpc>
                <a:spcPct val="115000"/>
              </a:lnSpc>
              <a:spcBef>
                <a:spcPts val="200"/>
              </a:spcBef>
              <a:spcAft>
                <a:spcPts val="0"/>
              </a:spcAft>
              <a:buNone/>
            </a:pPr>
            <a:r>
              <a:rPr lang="en" sz="1100" i="1">
                <a:solidFill>
                  <a:schemeClr val="dk1"/>
                </a:solidFill>
                <a:latin typeface="Georgia"/>
                <a:ea typeface="Georgia"/>
                <a:cs typeface="Georgia"/>
                <a:sym typeface="Georgia"/>
              </a:rPr>
              <a:t>Labae, like Sabae, is a city of Chattenia, which is a territory of the Gerraei. . . . In other respects, Chattenia is a rugged country, but the wealth of the Gerraei who inhabit it has adorned it with villages and towers. It lies along the Arabian Sea, and Antiochus gave orders to spare it. . . .</a:t>
            </a:r>
            <a:endParaRPr sz="1100" i="1">
              <a:solidFill>
                <a:schemeClr val="dk1"/>
              </a:solidFill>
              <a:latin typeface="Georgia"/>
              <a:ea typeface="Georgia"/>
              <a:cs typeface="Georgia"/>
              <a:sym typeface="Georgia"/>
            </a:endParaRPr>
          </a:p>
          <a:p>
            <a:pPr marL="0" lvl="0" indent="0" algn="l" rtl="0">
              <a:lnSpc>
                <a:spcPct val="115000"/>
              </a:lnSpc>
              <a:spcBef>
                <a:spcPts val="1200"/>
              </a:spcBef>
              <a:spcAft>
                <a:spcPts val="0"/>
              </a:spcAft>
              <a:buNone/>
            </a:pPr>
            <a:r>
              <a:rPr lang="en" sz="1100" i="1">
                <a:solidFill>
                  <a:schemeClr val="dk1"/>
                </a:solidFill>
                <a:latin typeface="Georgia"/>
                <a:ea typeface="Georgia"/>
                <a:cs typeface="Georgia"/>
                <a:sym typeface="Georgia"/>
              </a:rPr>
              <a:t>In a letter to Antiochus the Gerraei demanded that he should not destroy what the gods had given them—perpetual peace and freedom; and this letter having been interpreted to him he granted the request. . . .</a:t>
            </a:r>
            <a:endParaRPr sz="1100" i="1">
              <a:solidFill>
                <a:schemeClr val="dk1"/>
              </a:solidFill>
              <a:latin typeface="Georgia"/>
              <a:ea typeface="Georgia"/>
              <a:cs typeface="Georgia"/>
              <a:sym typeface="Georgia"/>
            </a:endParaRPr>
          </a:p>
          <a:p>
            <a:pPr marL="0" lvl="0" indent="0" algn="l" rtl="0">
              <a:lnSpc>
                <a:spcPct val="115000"/>
              </a:lnSpc>
              <a:spcBef>
                <a:spcPts val="1200"/>
              </a:spcBef>
              <a:spcAft>
                <a:spcPts val="1200"/>
              </a:spcAft>
              <a:buNone/>
            </a:pPr>
            <a:r>
              <a:rPr lang="en" sz="1100" i="1">
                <a:solidFill>
                  <a:schemeClr val="dk1"/>
                </a:solidFill>
                <a:latin typeface="Georgia"/>
                <a:ea typeface="Georgia"/>
                <a:cs typeface="Georgia"/>
                <a:sym typeface="Georgia"/>
              </a:rPr>
              <a:t>Their freedom having been confirmed to the Gerraei, they presented King Antiochus at once with </a:t>
            </a:r>
            <a:r>
              <a:rPr lang="en" sz="1100" b="1" i="1">
                <a:solidFill>
                  <a:schemeClr val="dk1"/>
                </a:solidFill>
                <a:latin typeface="Georgia"/>
                <a:ea typeface="Georgia"/>
                <a:cs typeface="Georgia"/>
                <a:sym typeface="Georgia"/>
              </a:rPr>
              <a:t>five hundred talents of silver</a:t>
            </a:r>
            <a:r>
              <a:rPr lang="en" sz="1100" i="1">
                <a:solidFill>
                  <a:schemeClr val="dk1"/>
                </a:solidFill>
                <a:latin typeface="Georgia"/>
                <a:ea typeface="Georgia"/>
                <a:cs typeface="Georgia"/>
                <a:sym typeface="Georgia"/>
              </a:rPr>
              <a:t>, one thousand of frankincense, and two hundred of oil of cinnamon, called stacte, all of them spices of the country on the Arabian Sea. He then sailed to the island of Tylos, and thence to Seleucia. . . .</a:t>
            </a:r>
            <a:endParaRPr i="1"/>
          </a:p>
        </p:txBody>
      </p:sp>
      <p:sp>
        <p:nvSpPr>
          <p:cNvPr id="72" name="Google Shape;72;p15"/>
          <p:cNvSpPr txBox="1"/>
          <p:nvPr/>
        </p:nvSpPr>
        <p:spPr>
          <a:xfrm>
            <a:off x="6562500" y="4681800"/>
            <a:ext cx="2581500" cy="461700"/>
          </a:xfrm>
          <a:prstGeom prst="rect">
            <a:avLst/>
          </a:prstGeom>
          <a:solidFill>
            <a:schemeClr val="lt1"/>
          </a:solidFill>
          <a:ln>
            <a:noFill/>
          </a:ln>
        </p:spPr>
        <p:txBody>
          <a:bodyPr spcFirstLastPara="1" wrap="square" lIns="91425" tIns="91425" rIns="91425" bIns="91425" anchor="t" anchorCtr="0">
            <a:spAutoFit/>
          </a:bodyPr>
          <a:lstStyle/>
          <a:p>
            <a:pPr marL="0" marR="60371" lvl="0" indent="0" algn="l" rtl="0">
              <a:lnSpc>
                <a:spcPct val="83381"/>
              </a:lnSpc>
              <a:spcBef>
                <a:spcPts val="5286"/>
              </a:spcBef>
              <a:spcAft>
                <a:spcPts val="0"/>
              </a:spcAft>
              <a:buNone/>
            </a:pPr>
            <a:r>
              <a:rPr lang="en" sz="600">
                <a:solidFill>
                  <a:schemeClr val="dk1"/>
                </a:solidFill>
              </a:rPr>
              <a:t>Fig. 1 : Map of the Gulf with locations referred to in the Digital Cartography Map produced by C. Scott Walker Specialist, Harvard Map Collection. </a:t>
            </a:r>
            <a:endParaRPr sz="600">
              <a:solidFill>
                <a:schemeClr val="dk1"/>
              </a:solidFill>
            </a:endParaRPr>
          </a:p>
        </p:txBody>
      </p:sp>
      <p:sp>
        <p:nvSpPr>
          <p:cNvPr id="73" name="Google Shape;73;p15"/>
          <p:cNvSpPr/>
          <p:nvPr/>
        </p:nvSpPr>
        <p:spPr>
          <a:xfrm>
            <a:off x="6295875" y="2372150"/>
            <a:ext cx="2660400" cy="2325000"/>
          </a:xfrm>
          <a:prstGeom prst="ellipse">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4" name="Google Shape;74;p15"/>
          <p:cNvSpPr txBox="1"/>
          <p:nvPr/>
        </p:nvSpPr>
        <p:spPr>
          <a:xfrm>
            <a:off x="234675" y="4498100"/>
            <a:ext cx="3647400" cy="378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100"/>
              <a:t>500 Talents = 750,000 Tetradrachms. </a:t>
            </a:r>
            <a:endParaRPr sz="1100"/>
          </a:p>
          <a:p>
            <a:pPr marL="0" lvl="0" indent="0" algn="l" rtl="0">
              <a:spcBef>
                <a:spcPts val="0"/>
              </a:spcBef>
              <a:spcAft>
                <a:spcPts val="0"/>
              </a:spcAft>
              <a:buNone/>
            </a:pPr>
            <a:r>
              <a:rPr lang="en" sz="1100"/>
              <a:t>Potts (1990), 98.</a:t>
            </a:r>
            <a:endParaRPr sz="1100"/>
          </a:p>
        </p:txBody>
      </p:sp>
      <p:sp>
        <p:nvSpPr>
          <p:cNvPr id="75" name="Google Shape;75;p15"/>
          <p:cNvSpPr/>
          <p:nvPr/>
        </p:nvSpPr>
        <p:spPr>
          <a:xfrm rot="3164812">
            <a:off x="6698900" y="2242871"/>
            <a:ext cx="179404" cy="743717"/>
          </a:xfrm>
          <a:prstGeom prst="downArrow">
            <a:avLst>
              <a:gd name="adj1" fmla="val 50000"/>
              <a:gd name="adj2" fmla="val 45009"/>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6" name="Google Shape;76;p15"/>
          <p:cNvSpPr/>
          <p:nvPr/>
        </p:nvSpPr>
        <p:spPr>
          <a:xfrm rot="-4079096">
            <a:off x="6648864" y="2921696"/>
            <a:ext cx="179272" cy="553355"/>
          </a:xfrm>
          <a:prstGeom prst="downArrow">
            <a:avLst>
              <a:gd name="adj1" fmla="val 50000"/>
              <a:gd name="adj2" fmla="val 45009"/>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7" name="Google Shape;77;p15"/>
          <p:cNvSpPr/>
          <p:nvPr/>
        </p:nvSpPr>
        <p:spPr>
          <a:xfrm rot="9491915">
            <a:off x="6676612" y="1993450"/>
            <a:ext cx="179326" cy="1381351"/>
          </a:xfrm>
          <a:prstGeom prst="downArrow">
            <a:avLst>
              <a:gd name="adj1" fmla="val 50000"/>
              <a:gd name="adj2" fmla="val 45009"/>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8" name="Google Shape;78;p15"/>
          <p:cNvSpPr txBox="1"/>
          <p:nvPr/>
        </p:nvSpPr>
        <p:spPr>
          <a:xfrm>
            <a:off x="6562500" y="3485475"/>
            <a:ext cx="1006200" cy="461700"/>
          </a:xfrm>
          <a:prstGeom prst="rect">
            <a:avLst/>
          </a:prstGeom>
          <a:solidFill>
            <a:srgbClr val="FFFFFF"/>
          </a:solid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800">
                <a:solidFill>
                  <a:schemeClr val="dk2"/>
                </a:solidFill>
              </a:rPr>
              <a:t>Uqair?</a:t>
            </a:r>
            <a:endParaRPr sz="1800">
              <a:solidFill>
                <a:schemeClr val="dk2"/>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1">
                                            <p:txEl>
                                              <p:pRg st="0" end="0"/>
                                            </p:txEl>
                                          </p:spTgt>
                                        </p:tgtEl>
                                        <p:attrNameLst>
                                          <p:attrName>style.visibility</p:attrName>
                                        </p:attrNameLst>
                                      </p:cBhvr>
                                      <p:to>
                                        <p:strVal val="visible"/>
                                      </p:to>
                                    </p:set>
                                    <p:anim calcmode="lin" valueType="num">
                                      <p:cBhvr additive="base">
                                        <p:cTn id="7" dur="1000"/>
                                        <p:tgtEl>
                                          <p:spTgt spid="7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71">
                                            <p:txEl>
                                              <p:pRg st="1" end="1"/>
                                            </p:txEl>
                                          </p:spTgt>
                                        </p:tgtEl>
                                        <p:attrNameLst>
                                          <p:attrName>style.visibility</p:attrName>
                                        </p:attrNameLst>
                                      </p:cBhvr>
                                      <p:to>
                                        <p:strVal val="visible"/>
                                      </p:to>
                                    </p:set>
                                    <p:anim calcmode="lin" valueType="num">
                                      <p:cBhvr additive="base">
                                        <p:cTn id="12" dur="1000"/>
                                        <p:tgtEl>
                                          <p:spTgt spid="7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71">
                                            <p:txEl>
                                              <p:pRg st="2" end="2"/>
                                            </p:txEl>
                                          </p:spTgt>
                                        </p:tgtEl>
                                        <p:attrNameLst>
                                          <p:attrName>style.visibility</p:attrName>
                                        </p:attrNameLst>
                                      </p:cBhvr>
                                      <p:to>
                                        <p:strVal val="visible"/>
                                      </p:to>
                                    </p:set>
                                    <p:anim calcmode="lin" valueType="num">
                                      <p:cBhvr additive="base">
                                        <p:cTn id="17" dur="1000"/>
                                        <p:tgtEl>
                                          <p:spTgt spid="7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71">
                                            <p:txEl>
                                              <p:pRg st="3" end="3"/>
                                            </p:txEl>
                                          </p:spTgt>
                                        </p:tgtEl>
                                        <p:attrNameLst>
                                          <p:attrName>style.visibility</p:attrName>
                                        </p:attrNameLst>
                                      </p:cBhvr>
                                      <p:to>
                                        <p:strVal val="visible"/>
                                      </p:to>
                                    </p:set>
                                    <p:anim calcmode="lin" valueType="num">
                                      <p:cBhvr additive="base">
                                        <p:cTn id="22" dur="1000"/>
                                        <p:tgtEl>
                                          <p:spTgt spid="7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71">
                                            <p:txEl>
                                              <p:pRg st="4" end="4"/>
                                            </p:txEl>
                                          </p:spTgt>
                                        </p:tgtEl>
                                        <p:attrNameLst>
                                          <p:attrName>style.visibility</p:attrName>
                                        </p:attrNameLst>
                                      </p:cBhvr>
                                      <p:to>
                                        <p:strVal val="visible"/>
                                      </p:to>
                                    </p:set>
                                    <p:anim calcmode="lin" valueType="num">
                                      <p:cBhvr additive="base">
                                        <p:cTn id="27" dur="1000"/>
                                        <p:tgtEl>
                                          <p:spTgt spid="7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3"/>
                                        </p:tgtEl>
                                        <p:attrNameLst>
                                          <p:attrName>style.visibility</p:attrName>
                                        </p:attrNameLst>
                                      </p:cBhvr>
                                      <p:to>
                                        <p:strVal val="visible"/>
                                      </p:to>
                                    </p:set>
                                    <p:animEffect transition="in" filter="fade">
                                      <p:cBhvr>
                                        <p:cTn id="32" dur="1000"/>
                                        <p:tgtEl>
                                          <p:spTgt spid="73"/>
                                        </p:tgtEl>
                                      </p:cBhvr>
                                    </p:animEffect>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75"/>
                                        </p:tgtEl>
                                        <p:attrNameLst>
                                          <p:attrName>style.visibility</p:attrName>
                                        </p:attrNameLst>
                                      </p:cBhvr>
                                      <p:to>
                                        <p:strVal val="visible"/>
                                      </p:to>
                                    </p:set>
                                    <p:anim calcmode="lin" valueType="num">
                                      <p:cBhvr additive="base">
                                        <p:cTn id="37" dur="1000"/>
                                        <p:tgtEl>
                                          <p:spTgt spid="75"/>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76"/>
                                        </p:tgtEl>
                                        <p:attrNameLst>
                                          <p:attrName>style.visibility</p:attrName>
                                        </p:attrNameLst>
                                      </p:cBhvr>
                                      <p:to>
                                        <p:strVal val="visible"/>
                                      </p:to>
                                    </p:set>
                                    <p:anim calcmode="lin" valueType="num">
                                      <p:cBhvr additive="base">
                                        <p:cTn id="42" dur="1000"/>
                                        <p:tgtEl>
                                          <p:spTgt spid="76"/>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77"/>
                                        </p:tgtEl>
                                        <p:attrNameLst>
                                          <p:attrName>style.visibility</p:attrName>
                                        </p:attrNameLst>
                                      </p:cBhvr>
                                      <p:to>
                                        <p:strVal val="visible"/>
                                      </p:to>
                                    </p:set>
                                    <p:anim calcmode="lin" valueType="num">
                                      <p:cBhvr additive="base">
                                        <p:cTn id="47" dur="1000"/>
                                        <p:tgtEl>
                                          <p:spTgt spid="77"/>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nodeType="clickEffect">
                                  <p:stCondLst>
                                    <p:cond delay="0"/>
                                  </p:stCondLst>
                                  <p:childTnLst>
                                    <p:set>
                                      <p:cBhvr>
                                        <p:cTn id="51" dur="1" fill="hold">
                                          <p:stCondLst>
                                            <p:cond delay="0"/>
                                          </p:stCondLst>
                                        </p:cTn>
                                        <p:tgtEl>
                                          <p:spTgt spid="74"/>
                                        </p:tgtEl>
                                        <p:attrNameLst>
                                          <p:attrName>style.visibility</p:attrName>
                                        </p:attrNameLst>
                                      </p:cBhvr>
                                      <p:to>
                                        <p:strVal val="visible"/>
                                      </p:to>
                                    </p:se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nodeType="clickEffect">
                                  <p:stCondLst>
                                    <p:cond delay="0"/>
                                  </p:stCondLst>
                                  <p:childTnLst>
                                    <p:set>
                                      <p:cBhvr>
                                        <p:cTn id="55" dur="1" fill="hold">
                                          <p:stCondLst>
                                            <p:cond delay="0"/>
                                          </p:stCondLst>
                                        </p:cTn>
                                        <p:tgtEl>
                                          <p:spTgt spid="78"/>
                                        </p:tgtEl>
                                        <p:attrNameLst>
                                          <p:attrName>style.visibility</p:attrName>
                                        </p:attrNameLst>
                                      </p:cBhvr>
                                      <p:to>
                                        <p:strVal val="visible"/>
                                      </p:to>
                                    </p:set>
                                    <p:animEffect transition="in" filter="fade">
                                      <p:cBhvr>
                                        <p:cTn id="56" dur="1000"/>
                                        <p:tgtEl>
                                          <p:spTgt spid="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2"/>
        <p:cNvGrpSpPr/>
        <p:nvPr/>
      </p:nvGrpSpPr>
      <p:grpSpPr>
        <a:xfrm>
          <a:off x="0" y="0"/>
          <a:ext cx="0" cy="0"/>
          <a:chOff x="0" y="0"/>
          <a:chExt cx="0" cy="0"/>
        </a:xfrm>
      </p:grpSpPr>
      <p:pic>
        <p:nvPicPr>
          <p:cNvPr id="83" name="Google Shape;83;p16"/>
          <p:cNvPicPr preferRelativeResize="0"/>
          <p:nvPr/>
        </p:nvPicPr>
        <p:blipFill>
          <a:blip r:embed="rId3">
            <a:alphaModFix/>
          </a:blip>
          <a:stretch>
            <a:fillRect/>
          </a:stretch>
        </p:blipFill>
        <p:spPr>
          <a:xfrm>
            <a:off x="963300" y="152400"/>
            <a:ext cx="7983853" cy="4838699"/>
          </a:xfrm>
          <a:prstGeom prst="rect">
            <a:avLst/>
          </a:prstGeom>
          <a:noFill/>
          <a:ln>
            <a:noFill/>
          </a:ln>
        </p:spPr>
      </p:pic>
      <p:sp>
        <p:nvSpPr>
          <p:cNvPr id="84" name="Google Shape;84;p16"/>
          <p:cNvSpPr txBox="1"/>
          <p:nvPr/>
        </p:nvSpPr>
        <p:spPr>
          <a:xfrm>
            <a:off x="124250" y="149075"/>
            <a:ext cx="2037600" cy="310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000" b="1" u="sng"/>
              <a:t>Finding the Seat of Power</a:t>
            </a:r>
            <a:endParaRPr sz="2000" b="1" u="sng"/>
          </a:p>
        </p:txBody>
      </p:sp>
      <p:pic>
        <p:nvPicPr>
          <p:cNvPr id="85" name="Google Shape;85;p16"/>
          <p:cNvPicPr preferRelativeResize="0"/>
          <p:nvPr/>
        </p:nvPicPr>
        <p:blipFill rotWithShape="1">
          <a:blip r:embed="rId4">
            <a:alphaModFix/>
          </a:blip>
          <a:srcRect l="11596" t="17072" r="3449" b="32965"/>
          <a:stretch/>
        </p:blipFill>
        <p:spPr>
          <a:xfrm>
            <a:off x="0" y="1953225"/>
            <a:ext cx="2992225" cy="1324975"/>
          </a:xfrm>
          <a:prstGeom prst="rect">
            <a:avLst/>
          </a:prstGeom>
          <a:noFill/>
          <a:ln>
            <a:noFill/>
          </a:ln>
        </p:spPr>
      </p:pic>
      <p:sp>
        <p:nvSpPr>
          <p:cNvPr id="86" name="Google Shape;86;p16"/>
          <p:cNvSpPr/>
          <p:nvPr/>
        </p:nvSpPr>
        <p:spPr>
          <a:xfrm>
            <a:off x="0" y="2349500"/>
            <a:ext cx="760200" cy="698400"/>
          </a:xfrm>
          <a:prstGeom prst="flowChartConnector">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7" name="Google Shape;87;p16"/>
          <p:cNvSpPr txBox="1"/>
          <p:nvPr/>
        </p:nvSpPr>
        <p:spPr>
          <a:xfrm>
            <a:off x="6874300" y="655150"/>
            <a:ext cx="2004600" cy="3011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800">
                <a:solidFill>
                  <a:schemeClr val="dk2"/>
                </a:solidFill>
              </a:rPr>
              <a:t>Palm motif on coinage suggests continuity of importance with Durand stone coming from Dilmun, Kassite Period (1595 BCE-1155 BCE)</a:t>
            </a:r>
            <a:endParaRPr sz="1800">
              <a:solidFill>
                <a:schemeClr val="dk2"/>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5"/>
                                        </p:tgtEl>
                                        <p:attrNameLst>
                                          <p:attrName>style.visibility</p:attrName>
                                        </p:attrNameLst>
                                      </p:cBhvr>
                                      <p:to>
                                        <p:strVal val="visible"/>
                                      </p:to>
                                    </p:set>
                                    <p:anim calcmode="lin" valueType="num">
                                      <p:cBhvr additive="base">
                                        <p:cTn id="7" dur="1000"/>
                                        <p:tgtEl>
                                          <p:spTgt spid="85"/>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86"/>
                                        </p:tgtEl>
                                        <p:attrNameLst>
                                          <p:attrName>style.visibility</p:attrName>
                                        </p:attrNameLst>
                                      </p:cBhvr>
                                      <p:to>
                                        <p:strVal val="visible"/>
                                      </p:to>
                                    </p:set>
                                    <p:anim calcmode="lin" valueType="num">
                                      <p:cBhvr additive="base">
                                        <p:cTn id="12" dur="1000"/>
                                        <p:tgtEl>
                                          <p:spTgt spid="8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pic>
        <p:nvPicPr>
          <p:cNvPr id="92" name="Google Shape;92;p17"/>
          <p:cNvPicPr preferRelativeResize="0"/>
          <p:nvPr/>
        </p:nvPicPr>
        <p:blipFill rotWithShape="1">
          <a:blip r:embed="rId3">
            <a:alphaModFix/>
          </a:blip>
          <a:srcRect t="4716" r="901"/>
          <a:stretch/>
        </p:blipFill>
        <p:spPr>
          <a:xfrm>
            <a:off x="293200" y="380650"/>
            <a:ext cx="4778625" cy="4610451"/>
          </a:xfrm>
          <a:prstGeom prst="rect">
            <a:avLst/>
          </a:prstGeom>
          <a:noFill/>
          <a:ln>
            <a:noFill/>
          </a:ln>
        </p:spPr>
      </p:pic>
      <p:sp>
        <p:nvSpPr>
          <p:cNvPr id="93" name="Google Shape;93;p17"/>
          <p:cNvSpPr txBox="1"/>
          <p:nvPr/>
        </p:nvSpPr>
        <p:spPr>
          <a:xfrm>
            <a:off x="5221575" y="156150"/>
            <a:ext cx="3835800" cy="4743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b="1" u="sng"/>
              <a:t>How was </a:t>
            </a:r>
            <a:r>
              <a:rPr lang="en" b="1" i="1" u="sng"/>
              <a:t>Arabaya</a:t>
            </a:r>
            <a:r>
              <a:rPr lang="en" b="1" u="sng"/>
              <a:t> Administered under the Seleucids?</a:t>
            </a:r>
            <a:endParaRPr b="1" u="sng"/>
          </a:p>
          <a:p>
            <a:pPr marL="0" lvl="0" indent="0" algn="l" rtl="0">
              <a:spcBef>
                <a:spcPts val="0"/>
              </a:spcBef>
              <a:spcAft>
                <a:spcPts val="0"/>
              </a:spcAft>
              <a:buNone/>
            </a:pPr>
            <a:endParaRPr b="1" u="sng"/>
          </a:p>
          <a:p>
            <a:pPr marL="457200" lvl="0" indent="-317500" algn="l" rtl="0">
              <a:spcBef>
                <a:spcPts val="0"/>
              </a:spcBef>
              <a:spcAft>
                <a:spcPts val="0"/>
              </a:spcAft>
              <a:buSzPts val="1400"/>
              <a:buChar char="●"/>
            </a:pPr>
            <a:r>
              <a:rPr lang="en"/>
              <a:t>Abyatha ‘Arabian Alexanders’ hoards could provide insight into movements of Antiochus III following return from PG?</a:t>
            </a:r>
            <a:endParaRPr/>
          </a:p>
          <a:p>
            <a:pPr marL="457200" lvl="0" indent="-317500" algn="l" rtl="0">
              <a:spcBef>
                <a:spcPts val="0"/>
              </a:spcBef>
              <a:spcAft>
                <a:spcPts val="0"/>
              </a:spcAft>
              <a:buSzPts val="1400"/>
              <a:buChar char="●"/>
            </a:pPr>
            <a:r>
              <a:rPr lang="en"/>
              <a:t>Hoards buried away from issuance at Gerrha:</a:t>
            </a:r>
            <a:endParaRPr/>
          </a:p>
          <a:p>
            <a:pPr marL="457200" lvl="0" indent="0" algn="l" rtl="0">
              <a:spcBef>
                <a:spcPts val="0"/>
              </a:spcBef>
              <a:spcAft>
                <a:spcPts val="0"/>
              </a:spcAft>
              <a:buNone/>
            </a:pPr>
            <a:r>
              <a:rPr lang="en"/>
              <a:t>-Mektipini</a:t>
            </a:r>
            <a:endParaRPr/>
          </a:p>
          <a:p>
            <a:pPr marL="457200" lvl="0" indent="0" algn="l" rtl="0">
              <a:spcBef>
                <a:spcPts val="0"/>
              </a:spcBef>
              <a:spcAft>
                <a:spcPts val="0"/>
              </a:spcAft>
              <a:buNone/>
            </a:pPr>
            <a:r>
              <a:rPr lang="en"/>
              <a:t>-Gordion V</a:t>
            </a:r>
            <a:endParaRPr/>
          </a:p>
          <a:p>
            <a:pPr marL="457200" lvl="0" indent="0" algn="l" rtl="0">
              <a:spcBef>
                <a:spcPts val="0"/>
              </a:spcBef>
              <a:spcAft>
                <a:spcPts val="0"/>
              </a:spcAft>
              <a:buNone/>
            </a:pPr>
            <a:r>
              <a:rPr lang="en"/>
              <a:t>-Susa, Syria</a:t>
            </a:r>
            <a:endParaRPr/>
          </a:p>
          <a:p>
            <a:pPr marL="457200" lvl="0" indent="0" algn="l" rtl="0">
              <a:spcBef>
                <a:spcPts val="0"/>
              </a:spcBef>
              <a:spcAft>
                <a:spcPts val="0"/>
              </a:spcAft>
              <a:buNone/>
            </a:pPr>
            <a:r>
              <a:rPr lang="en"/>
              <a:t>-Falaika</a:t>
            </a:r>
            <a:endParaRPr/>
          </a:p>
          <a:p>
            <a:pPr marL="457200" lvl="0" indent="0" algn="l" rtl="0">
              <a:spcBef>
                <a:spcPts val="0"/>
              </a:spcBef>
              <a:spcAft>
                <a:spcPts val="0"/>
              </a:spcAft>
              <a:buNone/>
            </a:pPr>
            <a:r>
              <a:rPr lang="en"/>
              <a:t>-Thaj (Gerrha?)</a:t>
            </a:r>
            <a:endParaRPr/>
          </a:p>
          <a:p>
            <a:pPr marL="457200" lvl="0" indent="0" algn="l" rtl="0">
              <a:spcBef>
                <a:spcPts val="0"/>
              </a:spcBef>
              <a:spcAft>
                <a:spcPts val="0"/>
              </a:spcAft>
              <a:buNone/>
            </a:pPr>
            <a:r>
              <a:rPr lang="en"/>
              <a:t>-Jebel Kenzan</a:t>
            </a:r>
            <a:endParaRPr/>
          </a:p>
          <a:p>
            <a:pPr marL="457200" lvl="0" indent="0" algn="l" rtl="0">
              <a:spcBef>
                <a:spcPts val="0"/>
              </a:spcBef>
              <a:spcAft>
                <a:spcPts val="0"/>
              </a:spcAft>
              <a:buNone/>
            </a:pPr>
            <a:r>
              <a:rPr lang="en"/>
              <a:t>-Hofuf</a:t>
            </a:r>
            <a:endParaRPr/>
          </a:p>
          <a:p>
            <a:pPr marL="457200" lvl="0" indent="0" algn="l" rtl="0">
              <a:spcBef>
                <a:spcPts val="0"/>
              </a:spcBef>
              <a:spcAft>
                <a:spcPts val="0"/>
              </a:spcAft>
              <a:buNone/>
            </a:pPr>
            <a:r>
              <a:rPr lang="en"/>
              <a:t>-Mleiha.</a:t>
            </a:r>
            <a:endParaRPr/>
          </a:p>
          <a:p>
            <a:pPr marL="457200" lvl="0" indent="-317500" algn="l" rtl="0">
              <a:spcBef>
                <a:spcPts val="0"/>
              </a:spcBef>
              <a:spcAft>
                <a:spcPts val="0"/>
              </a:spcAft>
              <a:buSzPts val="1400"/>
              <a:buChar char="●"/>
            </a:pPr>
            <a:r>
              <a:rPr lang="en"/>
              <a:t>Is Ab’iel the precursor or successor to Abyatha?</a:t>
            </a:r>
            <a:endParaRPr/>
          </a:p>
          <a:p>
            <a:pPr marL="457200" lvl="0" indent="-317500" algn="l" rtl="0">
              <a:spcBef>
                <a:spcPts val="0"/>
              </a:spcBef>
              <a:spcAft>
                <a:spcPts val="0"/>
              </a:spcAft>
              <a:buSzPts val="1400"/>
              <a:buChar char="●"/>
            </a:pPr>
            <a:r>
              <a:rPr lang="en"/>
              <a:t>Is the associated seat of power focused in Gerrha or elsewhere?</a:t>
            </a:r>
            <a:endParaRPr/>
          </a:p>
        </p:txBody>
      </p:sp>
      <p:sp>
        <p:nvSpPr>
          <p:cNvPr id="94" name="Google Shape;94;p17"/>
          <p:cNvSpPr txBox="1"/>
          <p:nvPr/>
        </p:nvSpPr>
        <p:spPr>
          <a:xfrm>
            <a:off x="136650" y="4274850"/>
            <a:ext cx="1093200" cy="67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000"/>
              <a:t>Huth, Potts and Hoover (2002), Plate 18.</a:t>
            </a:r>
            <a:endParaRPr sz="10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3">
                                            <p:txEl>
                                              <p:pRg st="0" end="0"/>
                                            </p:txEl>
                                          </p:spTgt>
                                        </p:tgtEl>
                                        <p:attrNameLst>
                                          <p:attrName>style.visibility</p:attrName>
                                        </p:attrNameLst>
                                      </p:cBhvr>
                                      <p:to>
                                        <p:strVal val="visible"/>
                                      </p:to>
                                    </p:set>
                                    <p:anim calcmode="lin" valueType="num">
                                      <p:cBhvr additive="base">
                                        <p:cTn id="7" dur="1000"/>
                                        <p:tgtEl>
                                          <p:spTgt spid="9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93">
                                            <p:txEl>
                                              <p:pRg st="1" end="1"/>
                                            </p:txEl>
                                          </p:spTgt>
                                        </p:tgtEl>
                                        <p:attrNameLst>
                                          <p:attrName>style.visibility</p:attrName>
                                        </p:attrNameLst>
                                      </p:cBhvr>
                                      <p:to>
                                        <p:strVal val="visible"/>
                                      </p:to>
                                    </p:set>
                                    <p:anim calcmode="lin" valueType="num">
                                      <p:cBhvr additive="base">
                                        <p:cTn id="12" dur="1000"/>
                                        <p:tgtEl>
                                          <p:spTgt spid="9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93">
                                            <p:txEl>
                                              <p:pRg st="2" end="2"/>
                                            </p:txEl>
                                          </p:spTgt>
                                        </p:tgtEl>
                                        <p:attrNameLst>
                                          <p:attrName>style.visibility</p:attrName>
                                        </p:attrNameLst>
                                      </p:cBhvr>
                                      <p:to>
                                        <p:strVal val="visible"/>
                                      </p:to>
                                    </p:set>
                                    <p:anim calcmode="lin" valueType="num">
                                      <p:cBhvr additive="base">
                                        <p:cTn id="17" dur="1000"/>
                                        <p:tgtEl>
                                          <p:spTgt spid="9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93">
                                            <p:txEl>
                                              <p:pRg st="3" end="3"/>
                                            </p:txEl>
                                          </p:spTgt>
                                        </p:tgtEl>
                                        <p:attrNameLst>
                                          <p:attrName>style.visibility</p:attrName>
                                        </p:attrNameLst>
                                      </p:cBhvr>
                                      <p:to>
                                        <p:strVal val="visible"/>
                                      </p:to>
                                    </p:set>
                                    <p:anim calcmode="lin" valueType="num">
                                      <p:cBhvr additive="base">
                                        <p:cTn id="22" dur="1000"/>
                                        <p:tgtEl>
                                          <p:spTgt spid="9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93">
                                            <p:txEl>
                                              <p:pRg st="4" end="4"/>
                                            </p:txEl>
                                          </p:spTgt>
                                        </p:tgtEl>
                                        <p:attrNameLst>
                                          <p:attrName>style.visibility</p:attrName>
                                        </p:attrNameLst>
                                      </p:cBhvr>
                                      <p:to>
                                        <p:strVal val="visible"/>
                                      </p:to>
                                    </p:set>
                                    <p:anim calcmode="lin" valueType="num">
                                      <p:cBhvr additive="base">
                                        <p:cTn id="27" dur="1000"/>
                                        <p:tgtEl>
                                          <p:spTgt spid="9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93">
                                            <p:txEl>
                                              <p:pRg st="5" end="5"/>
                                            </p:txEl>
                                          </p:spTgt>
                                        </p:tgtEl>
                                        <p:attrNameLst>
                                          <p:attrName>style.visibility</p:attrName>
                                        </p:attrNameLst>
                                      </p:cBhvr>
                                      <p:to>
                                        <p:strVal val="visible"/>
                                      </p:to>
                                    </p:set>
                                    <p:anim calcmode="lin" valueType="num">
                                      <p:cBhvr additive="base">
                                        <p:cTn id="32" dur="1000"/>
                                        <p:tgtEl>
                                          <p:spTgt spid="9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93">
                                            <p:txEl>
                                              <p:pRg st="6" end="6"/>
                                            </p:txEl>
                                          </p:spTgt>
                                        </p:tgtEl>
                                        <p:attrNameLst>
                                          <p:attrName>style.visibility</p:attrName>
                                        </p:attrNameLst>
                                      </p:cBhvr>
                                      <p:to>
                                        <p:strVal val="visible"/>
                                      </p:to>
                                    </p:set>
                                    <p:anim calcmode="lin" valueType="num">
                                      <p:cBhvr additive="base">
                                        <p:cTn id="37" dur="1000"/>
                                        <p:tgtEl>
                                          <p:spTgt spid="9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93">
                                            <p:txEl>
                                              <p:pRg st="7" end="7"/>
                                            </p:txEl>
                                          </p:spTgt>
                                        </p:tgtEl>
                                        <p:attrNameLst>
                                          <p:attrName>style.visibility</p:attrName>
                                        </p:attrNameLst>
                                      </p:cBhvr>
                                      <p:to>
                                        <p:strVal val="visible"/>
                                      </p:to>
                                    </p:set>
                                    <p:anim calcmode="lin" valueType="num">
                                      <p:cBhvr additive="base">
                                        <p:cTn id="42" dur="1000"/>
                                        <p:tgtEl>
                                          <p:spTgt spid="9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93">
                                            <p:txEl>
                                              <p:pRg st="8" end="8"/>
                                            </p:txEl>
                                          </p:spTgt>
                                        </p:tgtEl>
                                        <p:attrNameLst>
                                          <p:attrName>style.visibility</p:attrName>
                                        </p:attrNameLst>
                                      </p:cBhvr>
                                      <p:to>
                                        <p:strVal val="visible"/>
                                      </p:to>
                                    </p:set>
                                    <p:anim calcmode="lin" valueType="num">
                                      <p:cBhvr additive="base">
                                        <p:cTn id="47" dur="1000"/>
                                        <p:tgtEl>
                                          <p:spTgt spid="9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nodeType="clickEffect">
                                  <p:stCondLst>
                                    <p:cond delay="0"/>
                                  </p:stCondLst>
                                  <p:childTnLst>
                                    <p:set>
                                      <p:cBhvr>
                                        <p:cTn id="51" dur="1" fill="hold">
                                          <p:stCondLst>
                                            <p:cond delay="0"/>
                                          </p:stCondLst>
                                        </p:cTn>
                                        <p:tgtEl>
                                          <p:spTgt spid="93">
                                            <p:txEl>
                                              <p:pRg st="9" end="9"/>
                                            </p:txEl>
                                          </p:spTgt>
                                        </p:tgtEl>
                                        <p:attrNameLst>
                                          <p:attrName>style.visibility</p:attrName>
                                        </p:attrNameLst>
                                      </p:cBhvr>
                                      <p:to>
                                        <p:strVal val="visible"/>
                                      </p:to>
                                    </p:set>
                                    <p:anim calcmode="lin" valueType="num">
                                      <p:cBhvr additive="base">
                                        <p:cTn id="52" dur="1000"/>
                                        <p:tgtEl>
                                          <p:spTgt spid="9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nodeType="clickEffect">
                                  <p:stCondLst>
                                    <p:cond delay="0"/>
                                  </p:stCondLst>
                                  <p:childTnLst>
                                    <p:set>
                                      <p:cBhvr>
                                        <p:cTn id="56" dur="1" fill="hold">
                                          <p:stCondLst>
                                            <p:cond delay="0"/>
                                          </p:stCondLst>
                                        </p:cTn>
                                        <p:tgtEl>
                                          <p:spTgt spid="93">
                                            <p:txEl>
                                              <p:pRg st="10" end="10"/>
                                            </p:txEl>
                                          </p:spTgt>
                                        </p:tgtEl>
                                        <p:attrNameLst>
                                          <p:attrName>style.visibility</p:attrName>
                                        </p:attrNameLst>
                                      </p:cBhvr>
                                      <p:to>
                                        <p:strVal val="visible"/>
                                      </p:to>
                                    </p:set>
                                    <p:anim calcmode="lin" valueType="num">
                                      <p:cBhvr additive="base">
                                        <p:cTn id="57" dur="1000"/>
                                        <p:tgtEl>
                                          <p:spTgt spid="9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2" presetClass="entr" presetSubtype="4" fill="hold" nodeType="clickEffect">
                                  <p:stCondLst>
                                    <p:cond delay="0"/>
                                  </p:stCondLst>
                                  <p:childTnLst>
                                    <p:set>
                                      <p:cBhvr>
                                        <p:cTn id="61" dur="1" fill="hold">
                                          <p:stCondLst>
                                            <p:cond delay="0"/>
                                          </p:stCondLst>
                                        </p:cTn>
                                        <p:tgtEl>
                                          <p:spTgt spid="93">
                                            <p:txEl>
                                              <p:pRg st="11" end="11"/>
                                            </p:txEl>
                                          </p:spTgt>
                                        </p:tgtEl>
                                        <p:attrNameLst>
                                          <p:attrName>style.visibility</p:attrName>
                                        </p:attrNameLst>
                                      </p:cBhvr>
                                      <p:to>
                                        <p:strVal val="visible"/>
                                      </p:to>
                                    </p:set>
                                    <p:anim calcmode="lin" valueType="num">
                                      <p:cBhvr additive="base">
                                        <p:cTn id="62" dur="1000"/>
                                        <p:tgtEl>
                                          <p:spTgt spid="93">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93">
                                            <p:txEl>
                                              <p:pRg st="12" end="12"/>
                                            </p:txEl>
                                          </p:spTgt>
                                        </p:tgtEl>
                                        <p:attrNameLst>
                                          <p:attrName>style.visibility</p:attrName>
                                        </p:attrNameLst>
                                      </p:cBhvr>
                                      <p:to>
                                        <p:strVal val="visible"/>
                                      </p:to>
                                    </p:set>
                                    <p:anim calcmode="lin" valueType="num">
                                      <p:cBhvr additive="base">
                                        <p:cTn id="67" dur="1000"/>
                                        <p:tgtEl>
                                          <p:spTgt spid="93">
                                            <p:txEl>
                                              <p:pRg st="12" end="12"/>
                                            </p:txEl>
                                          </p:spTgt>
                                        </p:tgtEl>
                                        <p:attrNameLst>
                                          <p:attrName>ppt_y</p:attrName>
                                        </p:attrNameLst>
                                      </p:cBhvr>
                                      <p:tavLst>
                                        <p:tav tm="0">
                                          <p:val>
                                            <p:strVal val="#ppt_y+1"/>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2" presetClass="entr" presetSubtype="4" fill="hold" nodeType="clickEffect">
                                  <p:stCondLst>
                                    <p:cond delay="0"/>
                                  </p:stCondLst>
                                  <p:childTnLst>
                                    <p:set>
                                      <p:cBhvr>
                                        <p:cTn id="71" dur="1" fill="hold">
                                          <p:stCondLst>
                                            <p:cond delay="0"/>
                                          </p:stCondLst>
                                        </p:cTn>
                                        <p:tgtEl>
                                          <p:spTgt spid="93">
                                            <p:txEl>
                                              <p:pRg st="13" end="13"/>
                                            </p:txEl>
                                          </p:spTgt>
                                        </p:tgtEl>
                                        <p:attrNameLst>
                                          <p:attrName>style.visibility</p:attrName>
                                        </p:attrNameLst>
                                      </p:cBhvr>
                                      <p:to>
                                        <p:strVal val="visible"/>
                                      </p:to>
                                    </p:set>
                                    <p:anim calcmode="lin" valueType="num">
                                      <p:cBhvr additive="base">
                                        <p:cTn id="72" dur="1000"/>
                                        <p:tgtEl>
                                          <p:spTgt spid="93">
                                            <p:txEl>
                                              <p:pRg st="13" end="1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18"/>
          <p:cNvSpPr txBox="1"/>
          <p:nvPr/>
        </p:nvSpPr>
        <p:spPr>
          <a:xfrm>
            <a:off x="64475" y="58675"/>
            <a:ext cx="8331300" cy="772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100" b="1" u="sng">
                <a:solidFill>
                  <a:schemeClr val="dk2"/>
                </a:solidFill>
              </a:rPr>
              <a:t>Ab’iel </a:t>
            </a:r>
            <a:r>
              <a:rPr lang="en" sz="2100" b="1" i="1" u="sng">
                <a:solidFill>
                  <a:schemeClr val="dk2"/>
                </a:solidFill>
              </a:rPr>
              <a:t>issues</a:t>
            </a:r>
            <a:endParaRPr sz="2100" b="1" i="1" u="sng">
              <a:solidFill>
                <a:schemeClr val="dk2"/>
              </a:solidFill>
            </a:endParaRPr>
          </a:p>
        </p:txBody>
      </p:sp>
      <p:pic>
        <p:nvPicPr>
          <p:cNvPr id="100" name="Google Shape;100;p18"/>
          <p:cNvPicPr preferRelativeResize="0"/>
          <p:nvPr/>
        </p:nvPicPr>
        <p:blipFill rotWithShape="1">
          <a:blip r:embed="rId3">
            <a:alphaModFix/>
          </a:blip>
          <a:srcRect l="31630" t="24060" r="10629" b="18461"/>
          <a:stretch/>
        </p:blipFill>
        <p:spPr>
          <a:xfrm>
            <a:off x="0" y="547550"/>
            <a:ext cx="3190799" cy="4218650"/>
          </a:xfrm>
          <a:prstGeom prst="rect">
            <a:avLst/>
          </a:prstGeom>
          <a:noFill/>
          <a:ln>
            <a:noFill/>
          </a:ln>
          <a:effectLst>
            <a:outerShdw blurRad="57150" dist="19050" dir="5400000" algn="bl" rotWithShape="0">
              <a:srgbClr val="000000">
                <a:alpha val="50000"/>
              </a:srgbClr>
            </a:outerShdw>
          </a:effectLst>
        </p:spPr>
      </p:pic>
      <p:sp>
        <p:nvSpPr>
          <p:cNvPr id="101" name="Google Shape;101;p18"/>
          <p:cNvSpPr txBox="1"/>
          <p:nvPr/>
        </p:nvSpPr>
        <p:spPr>
          <a:xfrm>
            <a:off x="3190800" y="58675"/>
            <a:ext cx="5823900" cy="1657800"/>
          </a:xfrm>
          <a:prstGeom prst="rect">
            <a:avLst/>
          </a:prstGeom>
          <a:noFill/>
          <a:ln>
            <a:noFill/>
          </a:ln>
        </p:spPr>
        <p:txBody>
          <a:bodyPr spcFirstLastPara="1" wrap="square" lIns="91425" tIns="91425" rIns="91425" bIns="91425" anchor="t" anchorCtr="0">
            <a:noAutofit/>
          </a:bodyPr>
          <a:lstStyle/>
          <a:p>
            <a:pPr marL="457200" lvl="0" indent="-323850" algn="l" rtl="0">
              <a:spcBef>
                <a:spcPts val="0"/>
              </a:spcBef>
              <a:spcAft>
                <a:spcPts val="0"/>
              </a:spcAft>
              <a:buClr>
                <a:schemeClr val="dk2"/>
              </a:buClr>
              <a:buSzPts val="1500"/>
              <a:buChar char="●"/>
            </a:pPr>
            <a:r>
              <a:rPr lang="en" sz="1500">
                <a:solidFill>
                  <a:schemeClr val="dk2"/>
                </a:solidFill>
              </a:rPr>
              <a:t>A majority of the Ab’iel issues come from the Mleiha site and Ed Dur.</a:t>
            </a:r>
            <a:endParaRPr sz="1500">
              <a:solidFill>
                <a:schemeClr val="dk2"/>
              </a:solidFill>
            </a:endParaRPr>
          </a:p>
          <a:p>
            <a:pPr marL="457200" lvl="0" indent="-323850" algn="l" rtl="0">
              <a:spcBef>
                <a:spcPts val="0"/>
              </a:spcBef>
              <a:spcAft>
                <a:spcPts val="0"/>
              </a:spcAft>
              <a:buClr>
                <a:schemeClr val="dk2"/>
              </a:buClr>
              <a:buSzPts val="1500"/>
              <a:buChar char="●"/>
            </a:pPr>
            <a:r>
              <a:rPr lang="en" sz="1500">
                <a:solidFill>
                  <a:schemeClr val="dk2"/>
                </a:solidFill>
              </a:rPr>
              <a:t>Suggested date of second half of 3rd to first decades of 2nd centuries BCE.</a:t>
            </a:r>
            <a:endParaRPr sz="1500">
              <a:solidFill>
                <a:schemeClr val="dk2"/>
              </a:solidFill>
            </a:endParaRPr>
          </a:p>
          <a:p>
            <a:pPr marL="457200" lvl="0" indent="-323850" algn="l" rtl="0">
              <a:spcBef>
                <a:spcPts val="0"/>
              </a:spcBef>
              <a:spcAft>
                <a:spcPts val="0"/>
              </a:spcAft>
              <a:buClr>
                <a:schemeClr val="dk2"/>
              </a:buClr>
              <a:buSzPts val="1500"/>
              <a:buChar char="●"/>
            </a:pPr>
            <a:r>
              <a:rPr lang="en" sz="1500">
                <a:solidFill>
                  <a:schemeClr val="dk2"/>
                </a:solidFill>
              </a:rPr>
              <a:t>Questions from Haerinck (2008, 69):</a:t>
            </a:r>
            <a:endParaRPr sz="1500">
              <a:solidFill>
                <a:schemeClr val="dk2"/>
              </a:solidFill>
            </a:endParaRPr>
          </a:p>
          <a:p>
            <a:pPr marL="457200" lvl="0" indent="0" algn="l" rtl="0">
              <a:spcBef>
                <a:spcPts val="0"/>
              </a:spcBef>
              <a:spcAft>
                <a:spcPts val="0"/>
              </a:spcAft>
              <a:buNone/>
            </a:pPr>
            <a:r>
              <a:rPr lang="en" sz="1500">
                <a:solidFill>
                  <a:schemeClr val="dk2"/>
                </a:solidFill>
              </a:rPr>
              <a:t>-</a:t>
            </a:r>
            <a:r>
              <a:rPr lang="en" sz="1500" i="1">
                <a:solidFill>
                  <a:schemeClr val="dk2"/>
                </a:solidFill>
              </a:rPr>
              <a:t>Why did Ab’iel mint these coins in SE Arabia and why were they needed?</a:t>
            </a:r>
            <a:endParaRPr sz="1500" i="1">
              <a:solidFill>
                <a:schemeClr val="dk2"/>
              </a:solidFill>
            </a:endParaRPr>
          </a:p>
        </p:txBody>
      </p:sp>
      <p:pic>
        <p:nvPicPr>
          <p:cNvPr id="102" name="Google Shape;102;p18"/>
          <p:cNvPicPr preferRelativeResize="0"/>
          <p:nvPr/>
        </p:nvPicPr>
        <p:blipFill rotWithShape="1">
          <a:blip r:embed="rId4">
            <a:alphaModFix/>
          </a:blip>
          <a:srcRect t="33451" r="33634" b="21252"/>
          <a:stretch/>
        </p:blipFill>
        <p:spPr>
          <a:xfrm>
            <a:off x="5770750" y="3410050"/>
            <a:ext cx="3373251" cy="1733451"/>
          </a:xfrm>
          <a:prstGeom prst="rect">
            <a:avLst/>
          </a:prstGeom>
          <a:noFill/>
          <a:ln>
            <a:noFill/>
          </a:ln>
        </p:spPr>
      </p:pic>
      <p:pic>
        <p:nvPicPr>
          <p:cNvPr id="103" name="Google Shape;103;p18"/>
          <p:cNvPicPr preferRelativeResize="0"/>
          <p:nvPr/>
        </p:nvPicPr>
        <p:blipFill rotWithShape="1">
          <a:blip r:embed="rId5">
            <a:alphaModFix/>
          </a:blip>
          <a:srcRect l="4192" t="33276" r="29042" b="25086"/>
          <a:stretch/>
        </p:blipFill>
        <p:spPr>
          <a:xfrm>
            <a:off x="3190800" y="1828000"/>
            <a:ext cx="3530516" cy="1657750"/>
          </a:xfrm>
          <a:prstGeom prst="rect">
            <a:avLst/>
          </a:prstGeom>
          <a:noFill/>
          <a:ln>
            <a:noFill/>
          </a:ln>
        </p:spPr>
      </p:pic>
      <p:sp>
        <p:nvSpPr>
          <p:cNvPr id="104" name="Google Shape;104;p18"/>
          <p:cNvSpPr txBox="1"/>
          <p:nvPr/>
        </p:nvSpPr>
        <p:spPr>
          <a:xfrm>
            <a:off x="184050" y="4026775"/>
            <a:ext cx="2822700" cy="620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500" i="1">
                <a:solidFill>
                  <a:srgbClr val="FFFFFF"/>
                </a:solidFill>
              </a:rPr>
              <a:t>Postcolonialism </a:t>
            </a:r>
            <a:r>
              <a:rPr lang="en" sz="1500">
                <a:solidFill>
                  <a:srgbClr val="FFFFFF"/>
                </a:solidFill>
              </a:rPr>
              <a:t>in Sharjah Museum?</a:t>
            </a:r>
            <a:endParaRPr sz="1500">
              <a:solidFill>
                <a:srgbClr val="FFFFFF"/>
              </a:solidFill>
            </a:endParaRPr>
          </a:p>
        </p:txBody>
      </p:sp>
      <p:sp>
        <p:nvSpPr>
          <p:cNvPr id="105" name="Google Shape;105;p18"/>
          <p:cNvSpPr txBox="1"/>
          <p:nvPr/>
        </p:nvSpPr>
        <p:spPr>
          <a:xfrm>
            <a:off x="6916900" y="2195000"/>
            <a:ext cx="1916700" cy="620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600" i="1">
                <a:solidFill>
                  <a:schemeClr val="dk2"/>
                </a:solidFill>
              </a:rPr>
              <a:t>Postseleucidism</a:t>
            </a:r>
            <a:r>
              <a:rPr lang="en" sz="1600">
                <a:solidFill>
                  <a:schemeClr val="dk2"/>
                </a:solidFill>
              </a:rPr>
              <a:t> at Mleiha following PG expansion?</a:t>
            </a:r>
            <a:endParaRPr sz="1600">
              <a:solidFill>
                <a:schemeClr val="dk2"/>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1">
                                            <p:txEl>
                                              <p:pRg st="0" end="0"/>
                                            </p:txEl>
                                          </p:spTgt>
                                        </p:tgtEl>
                                        <p:attrNameLst>
                                          <p:attrName>style.visibility</p:attrName>
                                        </p:attrNameLst>
                                      </p:cBhvr>
                                      <p:to>
                                        <p:strVal val="visible"/>
                                      </p:to>
                                    </p:set>
                                    <p:anim calcmode="lin" valueType="num">
                                      <p:cBhvr additive="base">
                                        <p:cTn id="7" dur="1000"/>
                                        <p:tgtEl>
                                          <p:spTgt spid="10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01">
                                            <p:txEl>
                                              <p:pRg st="1" end="1"/>
                                            </p:txEl>
                                          </p:spTgt>
                                        </p:tgtEl>
                                        <p:attrNameLst>
                                          <p:attrName>style.visibility</p:attrName>
                                        </p:attrNameLst>
                                      </p:cBhvr>
                                      <p:to>
                                        <p:strVal val="visible"/>
                                      </p:to>
                                    </p:set>
                                    <p:anim calcmode="lin" valueType="num">
                                      <p:cBhvr additive="base">
                                        <p:cTn id="12" dur="1000"/>
                                        <p:tgtEl>
                                          <p:spTgt spid="10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01">
                                            <p:txEl>
                                              <p:pRg st="2" end="2"/>
                                            </p:txEl>
                                          </p:spTgt>
                                        </p:tgtEl>
                                        <p:attrNameLst>
                                          <p:attrName>style.visibility</p:attrName>
                                        </p:attrNameLst>
                                      </p:cBhvr>
                                      <p:to>
                                        <p:strVal val="visible"/>
                                      </p:to>
                                    </p:set>
                                    <p:anim calcmode="lin" valueType="num">
                                      <p:cBhvr additive="base">
                                        <p:cTn id="17" dur="1000"/>
                                        <p:tgtEl>
                                          <p:spTgt spid="10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101">
                                            <p:txEl>
                                              <p:pRg st="3" end="3"/>
                                            </p:txEl>
                                          </p:spTgt>
                                        </p:tgtEl>
                                        <p:attrNameLst>
                                          <p:attrName>style.visibility</p:attrName>
                                        </p:attrNameLst>
                                      </p:cBhvr>
                                      <p:to>
                                        <p:strVal val="visible"/>
                                      </p:to>
                                    </p:set>
                                    <p:anim calcmode="lin" valueType="num">
                                      <p:cBhvr additive="base">
                                        <p:cTn id="22" dur="1000"/>
                                        <p:tgtEl>
                                          <p:spTgt spid="101">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19"/>
          <p:cNvSpPr txBox="1"/>
          <p:nvPr/>
        </p:nvSpPr>
        <p:spPr>
          <a:xfrm>
            <a:off x="123300" y="117525"/>
            <a:ext cx="8897400" cy="684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000" b="1" u="sng">
                <a:solidFill>
                  <a:schemeClr val="dk2"/>
                </a:solidFill>
              </a:rPr>
              <a:t>Is Mleiha a seat of Hellenistic power in the region?</a:t>
            </a:r>
            <a:endParaRPr sz="2000" b="1" u="sng">
              <a:solidFill>
                <a:schemeClr val="dk2"/>
              </a:solidFill>
            </a:endParaRPr>
          </a:p>
          <a:p>
            <a:pPr marL="0" lvl="0" indent="0" algn="l" rtl="0">
              <a:spcBef>
                <a:spcPts val="0"/>
              </a:spcBef>
              <a:spcAft>
                <a:spcPts val="0"/>
              </a:spcAft>
              <a:buNone/>
            </a:pPr>
            <a:endParaRPr sz="2000" b="1" u="sng">
              <a:solidFill>
                <a:schemeClr val="dk2"/>
              </a:solidFill>
            </a:endParaRPr>
          </a:p>
          <a:p>
            <a:pPr marL="457200" lvl="0" indent="-336550" algn="l" rtl="0">
              <a:spcBef>
                <a:spcPts val="0"/>
              </a:spcBef>
              <a:spcAft>
                <a:spcPts val="0"/>
              </a:spcAft>
              <a:buClr>
                <a:schemeClr val="dk2"/>
              </a:buClr>
              <a:buSzPts val="1700"/>
              <a:buChar char="●"/>
            </a:pPr>
            <a:r>
              <a:rPr lang="en" sz="1700">
                <a:solidFill>
                  <a:schemeClr val="dk2"/>
                </a:solidFill>
              </a:rPr>
              <a:t>Very developed Aramaic scripts from burial inscription at Mleiha has no connection to script on coinage according to Macdonald (2010,408).</a:t>
            </a:r>
            <a:endParaRPr sz="1700">
              <a:solidFill>
                <a:schemeClr val="dk2"/>
              </a:solidFill>
            </a:endParaRPr>
          </a:p>
          <a:p>
            <a:pPr marL="457200" lvl="0" indent="-336550" algn="l" rtl="0">
              <a:spcBef>
                <a:spcPts val="0"/>
              </a:spcBef>
              <a:spcAft>
                <a:spcPts val="0"/>
              </a:spcAft>
              <a:buClr>
                <a:schemeClr val="dk2"/>
              </a:buClr>
              <a:buSzPts val="1700"/>
              <a:buChar char="●"/>
            </a:pPr>
            <a:r>
              <a:rPr lang="en" sz="1700">
                <a:solidFill>
                  <a:schemeClr val="dk2"/>
                </a:solidFill>
              </a:rPr>
              <a:t>The well-established settlement at Gerrha provided centre for expansion following Anabasis of Antiochus. Whether Mleiha was established as a Hellenistic settlement following his visit to Gerrha could be a question for consideration.</a:t>
            </a:r>
            <a:endParaRPr sz="1700">
              <a:solidFill>
                <a:schemeClr val="dk2"/>
              </a:solidFill>
            </a:endParaRPr>
          </a:p>
        </p:txBody>
      </p:sp>
      <p:pic>
        <p:nvPicPr>
          <p:cNvPr id="111" name="Google Shape;111;p19"/>
          <p:cNvPicPr preferRelativeResize="0"/>
          <p:nvPr/>
        </p:nvPicPr>
        <p:blipFill>
          <a:blip r:embed="rId3">
            <a:alphaModFix/>
          </a:blip>
          <a:stretch>
            <a:fillRect/>
          </a:stretch>
        </p:blipFill>
        <p:spPr>
          <a:xfrm>
            <a:off x="103200" y="2981100"/>
            <a:ext cx="3336476" cy="1634875"/>
          </a:xfrm>
          <a:prstGeom prst="rect">
            <a:avLst/>
          </a:prstGeom>
          <a:noFill/>
          <a:ln>
            <a:noFill/>
          </a:ln>
        </p:spPr>
      </p:pic>
      <p:sp>
        <p:nvSpPr>
          <p:cNvPr id="112" name="Google Shape;112;p19"/>
          <p:cNvSpPr txBox="1"/>
          <p:nvPr/>
        </p:nvSpPr>
        <p:spPr>
          <a:xfrm>
            <a:off x="103174" y="4383700"/>
            <a:ext cx="3493200" cy="585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p>
          <a:p>
            <a:pPr marL="0" lvl="0" indent="0" algn="l" rtl="0">
              <a:spcBef>
                <a:spcPts val="0"/>
              </a:spcBef>
              <a:spcAft>
                <a:spcPts val="0"/>
              </a:spcAft>
              <a:buNone/>
            </a:pPr>
            <a:r>
              <a:rPr lang="en" sz="1200" b="1">
                <a:solidFill>
                  <a:srgbClr val="272727"/>
                </a:solidFill>
              </a:rPr>
              <a:t>ARABIA, Eastern. </a:t>
            </a:r>
            <a:r>
              <a:rPr lang="en" sz="1200" b="1" i="1">
                <a:solidFill>
                  <a:srgbClr val="272727"/>
                </a:solidFill>
              </a:rPr>
              <a:t>Gerrha</a:t>
            </a:r>
            <a:r>
              <a:rPr lang="en" sz="1200" b="1">
                <a:solidFill>
                  <a:srgbClr val="272727"/>
                </a:solidFill>
              </a:rPr>
              <a:t>. </a:t>
            </a:r>
            <a:r>
              <a:rPr lang="en" sz="1200">
                <a:solidFill>
                  <a:srgbClr val="272727"/>
                </a:solidFill>
                <a:highlight>
                  <a:srgbClr val="FFFFFF"/>
                </a:highlight>
              </a:rPr>
              <a:t>Circa 230-220 BC.</a:t>
            </a:r>
            <a:endParaRPr sz="1200"/>
          </a:p>
        </p:txBody>
      </p:sp>
      <p:pic>
        <p:nvPicPr>
          <p:cNvPr id="113" name="Google Shape;113;p19"/>
          <p:cNvPicPr preferRelativeResize="0"/>
          <p:nvPr/>
        </p:nvPicPr>
        <p:blipFill>
          <a:blip r:embed="rId4">
            <a:alphaModFix/>
          </a:blip>
          <a:stretch>
            <a:fillRect/>
          </a:stretch>
        </p:blipFill>
        <p:spPr>
          <a:xfrm>
            <a:off x="3715113" y="3094362"/>
            <a:ext cx="2988175" cy="1858849"/>
          </a:xfrm>
          <a:prstGeom prst="rect">
            <a:avLst/>
          </a:prstGeom>
          <a:noFill/>
          <a:ln>
            <a:noFill/>
          </a:ln>
        </p:spPr>
      </p:pic>
      <p:pic>
        <p:nvPicPr>
          <p:cNvPr id="114" name="Google Shape;114;p19"/>
          <p:cNvPicPr preferRelativeResize="0"/>
          <p:nvPr/>
        </p:nvPicPr>
        <p:blipFill>
          <a:blip r:embed="rId5">
            <a:alphaModFix/>
          </a:blip>
          <a:stretch>
            <a:fillRect/>
          </a:stretch>
        </p:blipFill>
        <p:spPr>
          <a:xfrm>
            <a:off x="6978751" y="3078863"/>
            <a:ext cx="2021780" cy="18898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20"/>
          <p:cNvSpPr txBox="1"/>
          <p:nvPr/>
        </p:nvSpPr>
        <p:spPr>
          <a:xfrm>
            <a:off x="0" y="53750"/>
            <a:ext cx="3769500" cy="1642800"/>
          </a:xfrm>
          <a:prstGeom prst="rect">
            <a:avLst/>
          </a:prstGeom>
          <a:noFill/>
          <a:ln>
            <a:noFill/>
          </a:ln>
        </p:spPr>
        <p:txBody>
          <a:bodyPr spcFirstLastPara="1" wrap="square" lIns="91425" tIns="91425" rIns="91425" bIns="91425" anchor="t" anchorCtr="0">
            <a:noAutofit/>
          </a:bodyPr>
          <a:lstStyle/>
          <a:p>
            <a:pPr marL="457200" lvl="0" indent="-311150" algn="l" rtl="0">
              <a:spcBef>
                <a:spcPts val="0"/>
              </a:spcBef>
              <a:spcAft>
                <a:spcPts val="0"/>
              </a:spcAft>
              <a:buClr>
                <a:schemeClr val="dk2"/>
              </a:buClr>
              <a:buSzPts val="1300"/>
              <a:buChar char="●"/>
            </a:pPr>
            <a:r>
              <a:rPr lang="en" sz="1300">
                <a:solidFill>
                  <a:schemeClr val="dk2"/>
                </a:solidFill>
              </a:rPr>
              <a:t>Does the introduction of seated Zeus match with the numismatic shift under Antiochus IV in preparation for his Egyptian campaigns and allowance of local minting, as suggested by Erickson (2014, 97-98)? </a:t>
            </a:r>
            <a:endParaRPr sz="1300">
              <a:solidFill>
                <a:schemeClr val="dk2"/>
              </a:solidFill>
            </a:endParaRPr>
          </a:p>
          <a:p>
            <a:pPr marL="457200" lvl="0" indent="-311150" algn="l" rtl="0">
              <a:spcBef>
                <a:spcPts val="0"/>
              </a:spcBef>
              <a:spcAft>
                <a:spcPts val="0"/>
              </a:spcAft>
              <a:buClr>
                <a:schemeClr val="dk2"/>
              </a:buClr>
              <a:buSzPts val="1300"/>
              <a:buChar char="●"/>
            </a:pPr>
            <a:r>
              <a:rPr lang="en" sz="1300">
                <a:solidFill>
                  <a:schemeClr val="dk2"/>
                </a:solidFill>
              </a:rPr>
              <a:t>Or is this replicating the Zeus Aetophororus coinage of Alexander and Seleukos I?</a:t>
            </a:r>
            <a:endParaRPr sz="1300">
              <a:solidFill>
                <a:schemeClr val="dk2"/>
              </a:solidFill>
            </a:endParaRPr>
          </a:p>
          <a:p>
            <a:pPr marL="457200" lvl="0" indent="-311150" algn="l" rtl="0">
              <a:spcBef>
                <a:spcPts val="0"/>
              </a:spcBef>
              <a:spcAft>
                <a:spcPts val="0"/>
              </a:spcAft>
              <a:buClr>
                <a:schemeClr val="dk2"/>
              </a:buClr>
              <a:buSzPts val="1300"/>
              <a:buChar char="●"/>
            </a:pPr>
            <a:r>
              <a:rPr lang="en" sz="1300">
                <a:solidFill>
                  <a:schemeClr val="dk2"/>
                </a:solidFill>
              </a:rPr>
              <a:t>Or is it the introductions following the first set of victories of Antiochus IV against the ptolemaic empire?</a:t>
            </a:r>
            <a:endParaRPr sz="1300">
              <a:solidFill>
                <a:schemeClr val="dk2"/>
              </a:solidFill>
            </a:endParaRPr>
          </a:p>
        </p:txBody>
      </p:sp>
      <p:pic>
        <p:nvPicPr>
          <p:cNvPr id="120" name="Google Shape;120;p20"/>
          <p:cNvPicPr preferRelativeResize="0"/>
          <p:nvPr/>
        </p:nvPicPr>
        <p:blipFill>
          <a:blip r:embed="rId3">
            <a:alphaModFix/>
          </a:blip>
          <a:stretch>
            <a:fillRect/>
          </a:stretch>
        </p:blipFill>
        <p:spPr>
          <a:xfrm>
            <a:off x="3872299" y="1926301"/>
            <a:ext cx="2635848" cy="1926301"/>
          </a:xfrm>
          <a:prstGeom prst="rect">
            <a:avLst/>
          </a:prstGeom>
          <a:noFill/>
          <a:ln>
            <a:noFill/>
          </a:ln>
        </p:spPr>
      </p:pic>
      <p:pic>
        <p:nvPicPr>
          <p:cNvPr id="121" name="Google Shape;121;p20"/>
          <p:cNvPicPr preferRelativeResize="0"/>
          <p:nvPr/>
        </p:nvPicPr>
        <p:blipFill>
          <a:blip r:embed="rId4">
            <a:alphaModFix/>
          </a:blip>
          <a:stretch>
            <a:fillRect/>
          </a:stretch>
        </p:blipFill>
        <p:spPr>
          <a:xfrm>
            <a:off x="3872299" y="1"/>
            <a:ext cx="2635848" cy="1926301"/>
          </a:xfrm>
          <a:prstGeom prst="rect">
            <a:avLst/>
          </a:prstGeom>
          <a:noFill/>
          <a:ln>
            <a:noFill/>
          </a:ln>
        </p:spPr>
      </p:pic>
      <p:pic>
        <p:nvPicPr>
          <p:cNvPr id="122" name="Google Shape;122;p20"/>
          <p:cNvPicPr preferRelativeResize="0"/>
          <p:nvPr/>
        </p:nvPicPr>
        <p:blipFill>
          <a:blip r:embed="rId5">
            <a:alphaModFix/>
          </a:blip>
          <a:stretch>
            <a:fillRect/>
          </a:stretch>
        </p:blipFill>
        <p:spPr>
          <a:xfrm>
            <a:off x="6508149" y="1926301"/>
            <a:ext cx="2635848" cy="1926301"/>
          </a:xfrm>
          <a:prstGeom prst="rect">
            <a:avLst/>
          </a:prstGeom>
          <a:noFill/>
          <a:ln>
            <a:noFill/>
          </a:ln>
        </p:spPr>
      </p:pic>
      <p:pic>
        <p:nvPicPr>
          <p:cNvPr id="123" name="Google Shape;123;p20"/>
          <p:cNvPicPr preferRelativeResize="0"/>
          <p:nvPr/>
        </p:nvPicPr>
        <p:blipFill>
          <a:blip r:embed="rId6">
            <a:alphaModFix/>
          </a:blip>
          <a:stretch>
            <a:fillRect/>
          </a:stretch>
        </p:blipFill>
        <p:spPr>
          <a:xfrm>
            <a:off x="6508149" y="1"/>
            <a:ext cx="2635848" cy="1926301"/>
          </a:xfrm>
          <a:prstGeom prst="rect">
            <a:avLst/>
          </a:prstGeom>
          <a:noFill/>
          <a:ln>
            <a:noFill/>
          </a:ln>
        </p:spPr>
      </p:pic>
      <p:sp>
        <p:nvSpPr>
          <p:cNvPr id="124" name="Google Shape;124;p20"/>
          <p:cNvSpPr txBox="1"/>
          <p:nvPr/>
        </p:nvSpPr>
        <p:spPr>
          <a:xfrm>
            <a:off x="4488350" y="4048300"/>
            <a:ext cx="3930900" cy="7725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800">
                <a:solidFill>
                  <a:schemeClr val="dk2"/>
                </a:solidFill>
              </a:rPr>
              <a:t>Seleukid Official Mint?</a:t>
            </a:r>
            <a:endParaRPr sz="1800">
              <a:solidFill>
                <a:schemeClr val="dk2"/>
              </a:solidFill>
            </a:endParaRPr>
          </a:p>
        </p:txBody>
      </p:sp>
      <p:pic>
        <p:nvPicPr>
          <p:cNvPr id="125" name="Google Shape;125;p20"/>
          <p:cNvPicPr preferRelativeResize="0"/>
          <p:nvPr/>
        </p:nvPicPr>
        <p:blipFill>
          <a:blip r:embed="rId7">
            <a:alphaModFix/>
          </a:blip>
          <a:stretch>
            <a:fillRect/>
          </a:stretch>
        </p:blipFill>
        <p:spPr>
          <a:xfrm>
            <a:off x="0" y="2571750"/>
            <a:ext cx="3872299" cy="257175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9">
                                            <p:txEl>
                                              <p:pRg st="0" end="0"/>
                                            </p:txEl>
                                          </p:spTgt>
                                        </p:tgtEl>
                                        <p:attrNameLst>
                                          <p:attrName>style.visibility</p:attrName>
                                        </p:attrNameLst>
                                      </p:cBhvr>
                                      <p:to>
                                        <p:strVal val="visible"/>
                                      </p:to>
                                    </p:set>
                                    <p:anim calcmode="lin" valueType="num">
                                      <p:cBhvr additive="base">
                                        <p:cTn id="7" dur="1000"/>
                                        <p:tgtEl>
                                          <p:spTgt spid="11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19">
                                            <p:txEl>
                                              <p:pRg st="1" end="1"/>
                                            </p:txEl>
                                          </p:spTgt>
                                        </p:tgtEl>
                                        <p:attrNameLst>
                                          <p:attrName>style.visibility</p:attrName>
                                        </p:attrNameLst>
                                      </p:cBhvr>
                                      <p:to>
                                        <p:strVal val="visible"/>
                                      </p:to>
                                    </p:set>
                                    <p:anim calcmode="lin" valueType="num">
                                      <p:cBhvr additive="base">
                                        <p:cTn id="12" dur="1000"/>
                                        <p:tgtEl>
                                          <p:spTgt spid="11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19">
                                            <p:txEl>
                                              <p:pRg st="2" end="2"/>
                                            </p:txEl>
                                          </p:spTgt>
                                        </p:tgtEl>
                                        <p:attrNameLst>
                                          <p:attrName>style.visibility</p:attrName>
                                        </p:attrNameLst>
                                      </p:cBhvr>
                                      <p:to>
                                        <p:strVal val="visible"/>
                                      </p:to>
                                    </p:set>
                                    <p:anim calcmode="lin" valueType="num">
                                      <p:cBhvr additive="base">
                                        <p:cTn id="17" dur="1000"/>
                                        <p:tgtEl>
                                          <p:spTgt spid="119">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21"/>
          <p:cNvSpPr txBox="1"/>
          <p:nvPr/>
        </p:nvSpPr>
        <p:spPr>
          <a:xfrm>
            <a:off x="127100" y="73350"/>
            <a:ext cx="3666900" cy="4586100"/>
          </a:xfrm>
          <a:prstGeom prst="rect">
            <a:avLst/>
          </a:prstGeom>
          <a:noFill/>
          <a:ln>
            <a:noFill/>
          </a:ln>
        </p:spPr>
        <p:txBody>
          <a:bodyPr spcFirstLastPara="1" wrap="square" lIns="91425" tIns="91425" rIns="91425" bIns="91425" anchor="t" anchorCtr="0">
            <a:noAutofit/>
          </a:bodyPr>
          <a:lstStyle/>
          <a:p>
            <a:pPr marL="457200" lvl="0" indent="-330200" algn="l" rtl="0">
              <a:spcBef>
                <a:spcPts val="0"/>
              </a:spcBef>
              <a:spcAft>
                <a:spcPts val="0"/>
              </a:spcAft>
              <a:buClr>
                <a:schemeClr val="dk2"/>
              </a:buClr>
              <a:buSzPts val="1600"/>
              <a:buChar char="●"/>
            </a:pPr>
            <a:r>
              <a:rPr lang="en" sz="1600">
                <a:solidFill>
                  <a:schemeClr val="dk2"/>
                </a:solidFill>
              </a:rPr>
              <a:t>Do we need to reassess the populace of NE Arabia following the conquests of Alexander?</a:t>
            </a:r>
            <a:endParaRPr sz="1600">
              <a:solidFill>
                <a:schemeClr val="dk2"/>
              </a:solidFill>
            </a:endParaRPr>
          </a:p>
          <a:p>
            <a:pPr marL="457200" lvl="0" indent="-330200" algn="l" rtl="0">
              <a:spcBef>
                <a:spcPts val="0"/>
              </a:spcBef>
              <a:spcAft>
                <a:spcPts val="0"/>
              </a:spcAft>
              <a:buClr>
                <a:schemeClr val="dk2"/>
              </a:buClr>
              <a:buSzPts val="1600"/>
              <a:buChar char="●"/>
            </a:pPr>
            <a:r>
              <a:rPr lang="en" sz="1600">
                <a:solidFill>
                  <a:schemeClr val="dk2"/>
                </a:solidFill>
              </a:rPr>
              <a:t>Does expansion match with Antiochus III’s Anabasis and his visit to Bahrain?</a:t>
            </a:r>
            <a:endParaRPr sz="1600">
              <a:solidFill>
                <a:schemeClr val="dk2"/>
              </a:solidFill>
            </a:endParaRPr>
          </a:p>
          <a:p>
            <a:pPr marL="457200" lvl="0" indent="-330200" algn="l" rtl="0">
              <a:spcBef>
                <a:spcPts val="0"/>
              </a:spcBef>
              <a:spcAft>
                <a:spcPts val="0"/>
              </a:spcAft>
              <a:buClr>
                <a:schemeClr val="dk2"/>
              </a:buClr>
              <a:buSzPts val="1600"/>
              <a:buChar char="●"/>
            </a:pPr>
            <a:r>
              <a:rPr lang="en" sz="1600">
                <a:solidFill>
                  <a:schemeClr val="dk2"/>
                </a:solidFill>
              </a:rPr>
              <a:t>Is the aftermath of Apamea the reason for the emergence of the seated Zeus coinage in line with new issues from Antiochus IV? </a:t>
            </a:r>
            <a:endParaRPr sz="1600">
              <a:solidFill>
                <a:schemeClr val="dk2"/>
              </a:solidFill>
            </a:endParaRPr>
          </a:p>
        </p:txBody>
      </p:sp>
      <p:pic>
        <p:nvPicPr>
          <p:cNvPr id="131" name="Google Shape;131;p21"/>
          <p:cNvPicPr preferRelativeResize="0"/>
          <p:nvPr/>
        </p:nvPicPr>
        <p:blipFill>
          <a:blip r:embed="rId3">
            <a:alphaModFix/>
          </a:blip>
          <a:stretch>
            <a:fillRect/>
          </a:stretch>
        </p:blipFill>
        <p:spPr>
          <a:xfrm>
            <a:off x="4039575" y="1926301"/>
            <a:ext cx="2482601" cy="1926301"/>
          </a:xfrm>
          <a:prstGeom prst="rect">
            <a:avLst/>
          </a:prstGeom>
          <a:noFill/>
          <a:ln>
            <a:noFill/>
          </a:ln>
        </p:spPr>
      </p:pic>
      <p:pic>
        <p:nvPicPr>
          <p:cNvPr id="132" name="Google Shape;132;p21"/>
          <p:cNvPicPr preferRelativeResize="0"/>
          <p:nvPr/>
        </p:nvPicPr>
        <p:blipFill>
          <a:blip r:embed="rId4">
            <a:alphaModFix/>
          </a:blip>
          <a:stretch>
            <a:fillRect/>
          </a:stretch>
        </p:blipFill>
        <p:spPr>
          <a:xfrm>
            <a:off x="6522174" y="1926288"/>
            <a:ext cx="2635848" cy="1926301"/>
          </a:xfrm>
          <a:prstGeom prst="rect">
            <a:avLst/>
          </a:prstGeom>
          <a:noFill/>
          <a:ln>
            <a:noFill/>
          </a:ln>
        </p:spPr>
      </p:pic>
      <p:pic>
        <p:nvPicPr>
          <p:cNvPr id="133" name="Google Shape;133;p21"/>
          <p:cNvPicPr preferRelativeResize="0"/>
          <p:nvPr/>
        </p:nvPicPr>
        <p:blipFill>
          <a:blip r:embed="rId5">
            <a:alphaModFix/>
          </a:blip>
          <a:stretch>
            <a:fillRect/>
          </a:stretch>
        </p:blipFill>
        <p:spPr>
          <a:xfrm>
            <a:off x="6508150" y="122250"/>
            <a:ext cx="2635848" cy="1804051"/>
          </a:xfrm>
          <a:prstGeom prst="rect">
            <a:avLst/>
          </a:prstGeom>
          <a:noFill/>
          <a:ln>
            <a:noFill/>
          </a:ln>
        </p:spPr>
      </p:pic>
      <p:pic>
        <p:nvPicPr>
          <p:cNvPr id="134" name="Google Shape;134;p21"/>
          <p:cNvPicPr preferRelativeResize="0"/>
          <p:nvPr/>
        </p:nvPicPr>
        <p:blipFill>
          <a:blip r:embed="rId6">
            <a:alphaModFix/>
          </a:blip>
          <a:stretch>
            <a:fillRect/>
          </a:stretch>
        </p:blipFill>
        <p:spPr>
          <a:xfrm>
            <a:off x="4039575" y="0"/>
            <a:ext cx="2482601" cy="1984600"/>
          </a:xfrm>
          <a:prstGeom prst="rect">
            <a:avLst/>
          </a:prstGeom>
          <a:noFill/>
          <a:ln>
            <a:noFill/>
          </a:ln>
        </p:spPr>
      </p:pic>
      <p:sp>
        <p:nvSpPr>
          <p:cNvPr id="135" name="Google Shape;135;p21"/>
          <p:cNvSpPr txBox="1"/>
          <p:nvPr/>
        </p:nvSpPr>
        <p:spPr>
          <a:xfrm>
            <a:off x="4488350" y="4048300"/>
            <a:ext cx="3930900" cy="7725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800">
                <a:solidFill>
                  <a:schemeClr val="dk2"/>
                </a:solidFill>
              </a:rPr>
              <a:t>Local Bootleg Mint?</a:t>
            </a:r>
            <a:endParaRPr sz="1800">
              <a:solidFill>
                <a:schemeClr val="dk2"/>
              </a:solidFill>
            </a:endParaRPr>
          </a:p>
          <a:p>
            <a:pPr marL="0" lvl="0" indent="0" algn="ctr" rtl="0">
              <a:spcBef>
                <a:spcPts val="0"/>
              </a:spcBef>
              <a:spcAft>
                <a:spcPts val="0"/>
              </a:spcAft>
              <a:buNone/>
            </a:pPr>
            <a:r>
              <a:rPr lang="en" sz="1800">
                <a:solidFill>
                  <a:schemeClr val="dk2"/>
                </a:solidFill>
              </a:rPr>
              <a:t>Royal vs. Municipal?</a:t>
            </a:r>
            <a:endParaRPr sz="1800">
              <a:solidFill>
                <a:schemeClr val="dk2"/>
              </a:solidFill>
            </a:endParaRPr>
          </a:p>
        </p:txBody>
      </p:sp>
      <p:pic>
        <p:nvPicPr>
          <p:cNvPr id="136" name="Google Shape;136;p21"/>
          <p:cNvPicPr preferRelativeResize="0"/>
          <p:nvPr/>
        </p:nvPicPr>
        <p:blipFill>
          <a:blip r:embed="rId7">
            <a:alphaModFix/>
          </a:blip>
          <a:stretch>
            <a:fillRect/>
          </a:stretch>
        </p:blipFill>
        <p:spPr>
          <a:xfrm>
            <a:off x="469375" y="2771450"/>
            <a:ext cx="3245773" cy="2372051"/>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0"/>
                                        </p:tgtEl>
                                        <p:attrNameLst>
                                          <p:attrName>style.visibility</p:attrName>
                                        </p:attrNameLst>
                                      </p:cBhvr>
                                      <p:to>
                                        <p:strVal val="visible"/>
                                      </p:to>
                                    </p:set>
                                    <p:anim calcmode="lin" valueType="num">
                                      <p:cBhvr additive="base">
                                        <p:cTn id="7" dur="1000"/>
                                        <p:tgtEl>
                                          <p:spTgt spid="13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22"/>
          <p:cNvSpPr txBox="1"/>
          <p:nvPr/>
        </p:nvSpPr>
        <p:spPr>
          <a:xfrm>
            <a:off x="0" y="0"/>
            <a:ext cx="9144000" cy="3849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300" i="1">
                <a:solidFill>
                  <a:schemeClr val="dk1"/>
                </a:solidFill>
              </a:rPr>
              <a:t>“ed-Dur is a site that only starts in the second half of the first century BCE”  Overlaet and Yule, (2018), 182., </a:t>
            </a:r>
            <a:r>
              <a:rPr lang="en" sz="1100">
                <a:solidFill>
                  <a:schemeClr val="dk1"/>
                </a:solidFill>
              </a:rPr>
              <a:t>		</a:t>
            </a:r>
            <a:endParaRPr sz="1100">
              <a:solidFill>
                <a:schemeClr val="dk1"/>
              </a:solidFill>
            </a:endParaRPr>
          </a:p>
        </p:txBody>
      </p:sp>
      <p:pic>
        <p:nvPicPr>
          <p:cNvPr id="142" name="Google Shape;142;p22"/>
          <p:cNvPicPr preferRelativeResize="0"/>
          <p:nvPr/>
        </p:nvPicPr>
        <p:blipFill>
          <a:blip r:embed="rId3">
            <a:alphaModFix/>
          </a:blip>
          <a:stretch>
            <a:fillRect/>
          </a:stretch>
        </p:blipFill>
        <p:spPr>
          <a:xfrm>
            <a:off x="90275" y="834100"/>
            <a:ext cx="2791461" cy="2905499"/>
          </a:xfrm>
          <a:prstGeom prst="rect">
            <a:avLst/>
          </a:prstGeom>
          <a:noFill/>
          <a:ln>
            <a:noFill/>
          </a:ln>
        </p:spPr>
      </p:pic>
      <p:pic>
        <p:nvPicPr>
          <p:cNvPr id="143" name="Google Shape;143;p22"/>
          <p:cNvPicPr preferRelativeResize="0"/>
          <p:nvPr/>
        </p:nvPicPr>
        <p:blipFill>
          <a:blip r:embed="rId4">
            <a:alphaModFix/>
          </a:blip>
          <a:stretch>
            <a:fillRect/>
          </a:stretch>
        </p:blipFill>
        <p:spPr>
          <a:xfrm>
            <a:off x="3143250" y="834100"/>
            <a:ext cx="5898049" cy="2433600"/>
          </a:xfrm>
          <a:prstGeom prst="rect">
            <a:avLst/>
          </a:prstGeom>
          <a:noFill/>
          <a:ln>
            <a:noFill/>
          </a:ln>
        </p:spPr>
      </p:pic>
      <p:pic>
        <p:nvPicPr>
          <p:cNvPr id="144" name="Google Shape;144;p22"/>
          <p:cNvPicPr preferRelativeResize="0"/>
          <p:nvPr/>
        </p:nvPicPr>
        <p:blipFill>
          <a:blip r:embed="rId5">
            <a:alphaModFix/>
          </a:blip>
          <a:stretch>
            <a:fillRect/>
          </a:stretch>
        </p:blipFill>
        <p:spPr>
          <a:xfrm>
            <a:off x="2369012" y="3260806"/>
            <a:ext cx="4405974" cy="1882700"/>
          </a:xfrm>
          <a:prstGeom prst="rect">
            <a:avLst/>
          </a:prstGeom>
          <a:noFill/>
          <a:ln>
            <a:noFill/>
          </a:ln>
        </p:spPr>
      </p:pic>
      <p:sp>
        <p:nvSpPr>
          <p:cNvPr id="145" name="Google Shape;145;p22"/>
          <p:cNvSpPr txBox="1"/>
          <p:nvPr/>
        </p:nvSpPr>
        <p:spPr>
          <a:xfrm>
            <a:off x="434825" y="472100"/>
            <a:ext cx="1826400" cy="5592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b="1"/>
              <a:t>ed-Dur</a:t>
            </a:r>
            <a:endParaRPr b="1"/>
          </a:p>
        </p:txBody>
      </p:sp>
      <p:sp>
        <p:nvSpPr>
          <p:cNvPr id="146" name="Google Shape;146;p22"/>
          <p:cNvSpPr txBox="1"/>
          <p:nvPr/>
        </p:nvSpPr>
        <p:spPr>
          <a:xfrm>
            <a:off x="6774975" y="3922550"/>
            <a:ext cx="1826400" cy="5592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b="1"/>
              <a:t>Sharjah</a:t>
            </a:r>
            <a:endParaRPr b="1"/>
          </a:p>
        </p:txBody>
      </p:sp>
      <p:sp>
        <p:nvSpPr>
          <p:cNvPr id="147" name="Google Shape;147;p22"/>
          <p:cNvSpPr txBox="1"/>
          <p:nvPr/>
        </p:nvSpPr>
        <p:spPr>
          <a:xfrm>
            <a:off x="6774975" y="472100"/>
            <a:ext cx="1826400" cy="5592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b="1"/>
              <a:t>Nimrud</a:t>
            </a:r>
            <a:endParaRPr b="1"/>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pic>
        <p:nvPicPr>
          <p:cNvPr id="152" name="Google Shape;152;p23"/>
          <p:cNvPicPr preferRelativeResize="0"/>
          <p:nvPr/>
        </p:nvPicPr>
        <p:blipFill rotWithShape="1">
          <a:blip r:embed="rId3">
            <a:alphaModFix/>
          </a:blip>
          <a:srcRect l="4489" t="6182"/>
          <a:stretch/>
        </p:blipFill>
        <p:spPr>
          <a:xfrm>
            <a:off x="1024863" y="2492850"/>
            <a:ext cx="7094277" cy="2650651"/>
          </a:xfrm>
          <a:prstGeom prst="rect">
            <a:avLst/>
          </a:prstGeom>
          <a:noFill/>
          <a:ln>
            <a:noFill/>
          </a:ln>
        </p:spPr>
      </p:pic>
      <p:sp>
        <p:nvSpPr>
          <p:cNvPr id="153" name="Google Shape;153;p23"/>
          <p:cNvSpPr txBox="1"/>
          <p:nvPr/>
        </p:nvSpPr>
        <p:spPr>
          <a:xfrm>
            <a:off x="208825" y="186825"/>
            <a:ext cx="8649300" cy="1505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b="1" u="sng">
                <a:solidFill>
                  <a:schemeClr val="dk2"/>
                </a:solidFill>
              </a:rPr>
              <a:t>Conclusions</a:t>
            </a:r>
            <a:endParaRPr b="1" u="sng">
              <a:solidFill>
                <a:schemeClr val="dk2"/>
              </a:solidFill>
            </a:endParaRPr>
          </a:p>
          <a:p>
            <a:pPr marL="0" lvl="0" indent="0" algn="l" rtl="0">
              <a:spcBef>
                <a:spcPts val="0"/>
              </a:spcBef>
              <a:spcAft>
                <a:spcPts val="0"/>
              </a:spcAft>
              <a:buNone/>
            </a:pPr>
            <a:endParaRPr b="1" u="sng">
              <a:solidFill>
                <a:schemeClr val="dk2"/>
              </a:solidFill>
            </a:endParaRPr>
          </a:p>
          <a:p>
            <a:pPr marL="457200" lvl="0" indent="-317500" algn="l" rtl="0">
              <a:spcBef>
                <a:spcPts val="0"/>
              </a:spcBef>
              <a:spcAft>
                <a:spcPts val="0"/>
              </a:spcAft>
              <a:buClr>
                <a:schemeClr val="dk2"/>
              </a:buClr>
              <a:buSzPts val="1400"/>
              <a:buChar char="●"/>
            </a:pPr>
            <a:r>
              <a:rPr lang="en">
                <a:solidFill>
                  <a:schemeClr val="dk2"/>
                </a:solidFill>
              </a:rPr>
              <a:t>The local conclusion is that Ab’iel issues were to demonstrate independence and to differentiate from other North Eastern Arabian Kingdoms. Is Ab’iel Alexander?</a:t>
            </a:r>
            <a:endParaRPr>
              <a:solidFill>
                <a:schemeClr val="dk2"/>
              </a:solidFill>
            </a:endParaRPr>
          </a:p>
          <a:p>
            <a:pPr marL="457200" lvl="0" indent="-317500" algn="l" rtl="0">
              <a:spcBef>
                <a:spcPts val="0"/>
              </a:spcBef>
              <a:spcAft>
                <a:spcPts val="0"/>
              </a:spcAft>
              <a:buClr>
                <a:schemeClr val="dk2"/>
              </a:buClr>
              <a:buSzPts val="1400"/>
              <a:buChar char="●"/>
            </a:pPr>
            <a:r>
              <a:rPr lang="en">
                <a:solidFill>
                  <a:schemeClr val="dk2"/>
                </a:solidFill>
              </a:rPr>
              <a:t>The ‘new inscription’ from Bahrain demonstrates the Characene administrative district of ‘Tylos and the Islands’ under the the Satrap Hyspaosines from 160 BCE. (Kosmin, 2013, 62).</a:t>
            </a:r>
            <a:endParaRPr>
              <a:solidFill>
                <a:schemeClr val="dk2"/>
              </a:solidFill>
            </a:endParaRPr>
          </a:p>
          <a:p>
            <a:pPr marL="457200" lvl="0" indent="-317500" algn="l" rtl="0">
              <a:spcBef>
                <a:spcPts val="0"/>
              </a:spcBef>
              <a:spcAft>
                <a:spcPts val="0"/>
              </a:spcAft>
              <a:buClr>
                <a:schemeClr val="dk2"/>
              </a:buClr>
              <a:buSzPts val="1400"/>
              <a:buChar char="●"/>
            </a:pPr>
            <a:r>
              <a:rPr lang="en">
                <a:solidFill>
                  <a:schemeClr val="dk2"/>
                </a:solidFill>
              </a:rPr>
              <a:t>The key question remains as to the extent of Seleucid control of the Persian Gulf and the islands and when this was established. Whether local rulers were independent of Seleucid control or were a part of the transregional network of trade from Seleucia-on-Tigris towards Barygaza, Socotra or beyond remains an intriguing point of consideration.</a:t>
            </a:r>
            <a:endParaRPr>
              <a:solidFill>
                <a:schemeClr val="dk2"/>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53">
                                            <p:txEl>
                                              <p:pRg st="0" end="0"/>
                                            </p:txEl>
                                          </p:spTgt>
                                        </p:tgtEl>
                                        <p:attrNameLst>
                                          <p:attrName>style.visibility</p:attrName>
                                        </p:attrNameLst>
                                      </p:cBhvr>
                                      <p:to>
                                        <p:strVal val="visible"/>
                                      </p:to>
                                    </p:set>
                                    <p:anim calcmode="lin" valueType="num">
                                      <p:cBhvr additive="base">
                                        <p:cTn id="7" dur="1000"/>
                                        <p:tgtEl>
                                          <p:spTgt spid="15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53">
                                            <p:txEl>
                                              <p:pRg st="1" end="1"/>
                                            </p:txEl>
                                          </p:spTgt>
                                        </p:tgtEl>
                                        <p:attrNameLst>
                                          <p:attrName>style.visibility</p:attrName>
                                        </p:attrNameLst>
                                      </p:cBhvr>
                                      <p:to>
                                        <p:strVal val="visible"/>
                                      </p:to>
                                    </p:set>
                                    <p:anim calcmode="lin" valueType="num">
                                      <p:cBhvr additive="base">
                                        <p:cTn id="12" dur="1000"/>
                                        <p:tgtEl>
                                          <p:spTgt spid="15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53">
                                            <p:txEl>
                                              <p:pRg st="2" end="2"/>
                                            </p:txEl>
                                          </p:spTgt>
                                        </p:tgtEl>
                                        <p:attrNameLst>
                                          <p:attrName>style.visibility</p:attrName>
                                        </p:attrNameLst>
                                      </p:cBhvr>
                                      <p:to>
                                        <p:strVal val="visible"/>
                                      </p:to>
                                    </p:set>
                                    <p:anim calcmode="lin" valueType="num">
                                      <p:cBhvr additive="base">
                                        <p:cTn id="17" dur="1000"/>
                                        <p:tgtEl>
                                          <p:spTgt spid="15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153">
                                            <p:txEl>
                                              <p:pRg st="3" end="3"/>
                                            </p:txEl>
                                          </p:spTgt>
                                        </p:tgtEl>
                                        <p:attrNameLst>
                                          <p:attrName>style.visibility</p:attrName>
                                        </p:attrNameLst>
                                      </p:cBhvr>
                                      <p:to>
                                        <p:strVal val="visible"/>
                                      </p:to>
                                    </p:set>
                                    <p:anim calcmode="lin" valueType="num">
                                      <p:cBhvr additive="base">
                                        <p:cTn id="22" dur="1000"/>
                                        <p:tgtEl>
                                          <p:spTgt spid="15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153">
                                            <p:txEl>
                                              <p:pRg st="4" end="4"/>
                                            </p:txEl>
                                          </p:spTgt>
                                        </p:tgtEl>
                                        <p:attrNameLst>
                                          <p:attrName>style.visibility</p:attrName>
                                        </p:attrNameLst>
                                      </p:cBhvr>
                                      <p:to>
                                        <p:strVal val="visible"/>
                                      </p:to>
                                    </p:set>
                                    <p:anim calcmode="lin" valueType="num">
                                      <p:cBhvr additive="base">
                                        <p:cTn id="27" dur="1000"/>
                                        <p:tgtEl>
                                          <p:spTgt spid="15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24"/>
          <p:cNvSpPr txBox="1"/>
          <p:nvPr/>
        </p:nvSpPr>
        <p:spPr>
          <a:xfrm>
            <a:off x="328050" y="75375"/>
            <a:ext cx="8487900" cy="4547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200" b="1" u="sng"/>
              <a:t>Bibliography</a:t>
            </a:r>
            <a:endParaRPr sz="1200" b="1" u="sng"/>
          </a:p>
          <a:p>
            <a:pPr marL="0" lvl="0" indent="0" algn="l" rtl="0">
              <a:spcBef>
                <a:spcPts val="0"/>
              </a:spcBef>
              <a:spcAft>
                <a:spcPts val="0"/>
              </a:spcAft>
              <a:buNone/>
            </a:pPr>
            <a:endParaRPr sz="1200" b="1" u="sng"/>
          </a:p>
          <a:p>
            <a:pPr marL="0" lvl="0" indent="0" algn="l" rtl="0">
              <a:spcBef>
                <a:spcPts val="0"/>
              </a:spcBef>
              <a:spcAft>
                <a:spcPts val="0"/>
              </a:spcAft>
              <a:buNone/>
            </a:pPr>
            <a:r>
              <a:rPr lang="en" sz="1200"/>
              <a:t>Erickson, Kyle, (2014), </a:t>
            </a:r>
            <a:r>
              <a:rPr lang="en" sz="1200">
                <a:solidFill>
                  <a:srgbClr val="111111"/>
                </a:solidFill>
                <a:highlight>
                  <a:srgbClr val="FFFFFF"/>
                </a:highlight>
                <a:latin typeface="Roboto"/>
                <a:ea typeface="Roboto"/>
                <a:cs typeface="Roboto"/>
                <a:sym typeface="Roboto"/>
              </a:rPr>
              <a:t>Zeus to Apollo and back again: shifts in Seleucid policy and iconography In book: 'Art in the Round': New Approaches to Ancient Coin Iconography, 97-108, </a:t>
            </a:r>
            <a:r>
              <a:rPr lang="en" sz="1200" i="1">
                <a:solidFill>
                  <a:srgbClr val="111111"/>
                </a:solidFill>
                <a:highlight>
                  <a:srgbClr val="FFFFFF"/>
                </a:highlight>
                <a:latin typeface="Roboto"/>
                <a:ea typeface="Roboto"/>
                <a:cs typeface="Roboto"/>
                <a:sym typeface="Roboto"/>
              </a:rPr>
              <a:t>Tübinger Archäologische Forschungen.</a:t>
            </a:r>
            <a:endParaRPr sz="1200">
              <a:solidFill>
                <a:srgbClr val="111111"/>
              </a:solidFill>
              <a:highlight>
                <a:srgbClr val="FFFFFF"/>
              </a:highlight>
              <a:latin typeface="Roboto"/>
              <a:ea typeface="Roboto"/>
              <a:cs typeface="Roboto"/>
              <a:sym typeface="Roboto"/>
            </a:endParaRPr>
          </a:p>
          <a:p>
            <a:pPr marL="0" lvl="0" indent="0" algn="l" rtl="0">
              <a:spcBef>
                <a:spcPts val="0"/>
              </a:spcBef>
              <a:spcAft>
                <a:spcPts val="0"/>
              </a:spcAft>
              <a:buNone/>
            </a:pPr>
            <a:r>
              <a:rPr lang="en" sz="1200" b="1" u="sng"/>
              <a:t>  </a:t>
            </a:r>
            <a:endParaRPr sz="1200" b="1" u="sng"/>
          </a:p>
          <a:p>
            <a:pPr marL="0" lvl="0" indent="0" algn="l" rtl="0">
              <a:spcBef>
                <a:spcPts val="0"/>
              </a:spcBef>
              <a:spcAft>
                <a:spcPts val="0"/>
              </a:spcAft>
              <a:buNone/>
            </a:pPr>
            <a:r>
              <a:rPr lang="en" sz="1200"/>
              <a:t>Haerinck, Ernie, (2008), Coins for Identity and Coins for Trade, Remarks on Late Pre-Islamic Numismatics in SE-Arabia (3rd. C. BCE - 3rd. C. AD), </a:t>
            </a:r>
            <a:r>
              <a:rPr lang="en" sz="1200" i="1"/>
              <a:t>Emirates Heritage, Volume Two: 64-80</a:t>
            </a:r>
            <a:r>
              <a:rPr lang="en" sz="1200"/>
              <a:t>.</a:t>
            </a:r>
            <a:endParaRPr sz="1200"/>
          </a:p>
          <a:p>
            <a:pPr marL="0" lvl="0" indent="0" algn="l" rtl="0">
              <a:spcBef>
                <a:spcPts val="0"/>
              </a:spcBef>
              <a:spcAft>
                <a:spcPts val="0"/>
              </a:spcAft>
              <a:buNone/>
            </a:pPr>
            <a:endParaRPr sz="1200"/>
          </a:p>
          <a:p>
            <a:pPr marL="0" lvl="0" indent="0" algn="l" rtl="0">
              <a:spcBef>
                <a:spcPts val="0"/>
              </a:spcBef>
              <a:spcAft>
                <a:spcPts val="0"/>
              </a:spcAft>
              <a:buNone/>
            </a:pPr>
            <a:r>
              <a:rPr lang="en" sz="1200"/>
              <a:t>Kosmin, Paul, (2013), Rethinking the Hellenistic Gulf: The New Greek Inscription from Bahrain, </a:t>
            </a:r>
            <a:r>
              <a:rPr lang="en" sz="1200" i="1"/>
              <a:t>Journal of Hellenic Studies, 133: 61-79</a:t>
            </a:r>
            <a:r>
              <a:rPr lang="en" sz="1200"/>
              <a:t>.</a:t>
            </a:r>
            <a:endParaRPr sz="1200"/>
          </a:p>
          <a:p>
            <a:pPr marL="0" lvl="0" indent="0" algn="l" rtl="0">
              <a:spcBef>
                <a:spcPts val="0"/>
              </a:spcBef>
              <a:spcAft>
                <a:spcPts val="0"/>
              </a:spcAft>
              <a:buNone/>
            </a:pPr>
            <a:endParaRPr sz="1200"/>
          </a:p>
          <a:p>
            <a:pPr marL="0" lvl="0" indent="0" algn="l" rtl="0">
              <a:spcBef>
                <a:spcPts val="0"/>
              </a:spcBef>
              <a:spcAft>
                <a:spcPts val="0"/>
              </a:spcAft>
              <a:buNone/>
            </a:pPr>
            <a:r>
              <a:rPr lang="en" sz="1200"/>
              <a:t>Macdonald, Michael, C.A, (2010), The ‘Abiel’ Coins of Eastern Arabia: A study of the Aramaic Legends, in Coinage of the Caravan Kingdoms, Studies in Arabian Monetization, The American Numismatic Society.</a:t>
            </a:r>
            <a:endParaRPr sz="1200"/>
          </a:p>
          <a:p>
            <a:pPr marL="0" lvl="0" indent="0" algn="l" rtl="0">
              <a:spcBef>
                <a:spcPts val="0"/>
              </a:spcBef>
              <a:spcAft>
                <a:spcPts val="0"/>
              </a:spcAft>
              <a:buNone/>
            </a:pPr>
            <a:endParaRPr sz="1200"/>
          </a:p>
          <a:p>
            <a:pPr marL="0" lvl="0" indent="0" algn="l" rtl="0">
              <a:spcBef>
                <a:spcPts val="0"/>
              </a:spcBef>
              <a:spcAft>
                <a:spcPts val="0"/>
              </a:spcAft>
              <a:buNone/>
            </a:pPr>
            <a:r>
              <a:rPr lang="en" sz="1200">
                <a:solidFill>
                  <a:schemeClr val="dk1"/>
                </a:solidFill>
              </a:rPr>
              <a:t>Potts, D.T, Huth, Martin and Hoover, Oliver, D,  (1990), Two Seleucid Notes, </a:t>
            </a:r>
            <a:r>
              <a:rPr lang="en" sz="1200" i="1">
                <a:solidFill>
                  <a:srgbClr val="343332"/>
                </a:solidFill>
              </a:rPr>
              <a:t>American Journal of Numismatics </a:t>
            </a:r>
            <a:r>
              <a:rPr lang="en" sz="1200">
                <a:solidFill>
                  <a:srgbClr val="343332"/>
                </a:solidFill>
              </a:rPr>
              <a:t>Vol. 14: 73-87.</a:t>
            </a:r>
            <a:endParaRPr sz="1200">
              <a:solidFill>
                <a:srgbClr val="343332"/>
              </a:solidFill>
            </a:endParaRPr>
          </a:p>
          <a:p>
            <a:pPr marL="0" lvl="0" indent="0" algn="l" rtl="0">
              <a:spcBef>
                <a:spcPts val="0"/>
              </a:spcBef>
              <a:spcAft>
                <a:spcPts val="0"/>
              </a:spcAft>
              <a:buNone/>
            </a:pPr>
            <a:endParaRPr sz="1200">
              <a:solidFill>
                <a:srgbClr val="343332"/>
              </a:solidFill>
            </a:endParaRPr>
          </a:p>
          <a:p>
            <a:pPr marL="0" lvl="0" indent="0" algn="l" rtl="0">
              <a:spcBef>
                <a:spcPts val="0"/>
              </a:spcBef>
              <a:spcAft>
                <a:spcPts val="0"/>
              </a:spcAft>
              <a:buClr>
                <a:schemeClr val="dk1"/>
              </a:buClr>
              <a:buSzPts val="1100"/>
              <a:buFont typeface="Arial"/>
              <a:buNone/>
            </a:pPr>
            <a:r>
              <a:rPr lang="en" sz="1200">
                <a:solidFill>
                  <a:srgbClr val="343332"/>
                </a:solidFill>
              </a:rPr>
              <a:t>Potts D.T., (1990), The Arabian Gulf in antiquity, vol 2: From Alexander the Great to the coming of Islam,  Oxford: Oxford University Press.</a:t>
            </a:r>
            <a:endParaRPr sz="1200">
              <a:solidFill>
                <a:srgbClr val="343332"/>
              </a:solidFill>
            </a:endParaRPr>
          </a:p>
          <a:p>
            <a:pPr marL="0" lvl="0" indent="0" algn="l" rtl="0">
              <a:spcBef>
                <a:spcPts val="0"/>
              </a:spcBef>
              <a:spcAft>
                <a:spcPts val="0"/>
              </a:spcAft>
              <a:buNone/>
            </a:pPr>
            <a:endParaRPr sz="1200" b="1" u="sng"/>
          </a:p>
          <a:p>
            <a:pPr marL="0" lvl="0" indent="0" algn="l" rtl="0">
              <a:spcBef>
                <a:spcPts val="0"/>
              </a:spcBef>
              <a:spcAft>
                <a:spcPts val="0"/>
              </a:spcAft>
              <a:buNone/>
            </a:pPr>
            <a:r>
              <a:rPr lang="en" sz="1200"/>
              <a:t>Potts, (2009), The Archaeology and Early History of the Persian Gulf in The Persian Gulf in History, </a:t>
            </a:r>
            <a:r>
              <a:rPr lang="en" sz="1200" i="1"/>
              <a:t>Palgrave Macmillan</a:t>
            </a:r>
            <a:r>
              <a:rPr lang="en" sz="1200"/>
              <a:t>.</a:t>
            </a:r>
            <a:endParaRPr sz="1200"/>
          </a:p>
          <a:p>
            <a:pPr marL="0" lvl="0" indent="0" algn="l" rtl="0">
              <a:spcBef>
                <a:spcPts val="0"/>
              </a:spcBef>
              <a:spcAft>
                <a:spcPts val="0"/>
              </a:spcAft>
              <a:buNone/>
            </a:pPr>
            <a:endParaRPr sz="1200"/>
          </a:p>
          <a:p>
            <a:pPr marL="0" lvl="0" indent="0" algn="l" rtl="0">
              <a:spcBef>
                <a:spcPts val="0"/>
              </a:spcBef>
              <a:spcAft>
                <a:spcPts val="0"/>
              </a:spcAft>
              <a:buNone/>
            </a:pPr>
            <a:r>
              <a:rPr lang="en" sz="1200"/>
              <a:t>Van Alfen, Peter, (2020), Pre-Islamic coins from eastern Arabia, recently acquired by the American Numismatic Society in Dinars and Dirhams, Brill. </a:t>
            </a:r>
            <a:endParaRPr sz="1200"/>
          </a:p>
          <a:p>
            <a:pPr marL="0" lvl="0" indent="0" algn="l" rtl="0">
              <a:spcBef>
                <a:spcPts val="0"/>
              </a:spcBef>
              <a:spcAft>
                <a:spcPts val="0"/>
              </a:spcAft>
              <a:buNone/>
            </a:pPr>
            <a:endParaRPr sz="1200"/>
          </a:p>
          <a:p>
            <a:pPr marL="0" lvl="0" indent="0" algn="l" rtl="0">
              <a:spcBef>
                <a:spcPts val="0"/>
              </a:spcBef>
              <a:spcAft>
                <a:spcPts val="0"/>
              </a:spcAft>
              <a:buClr>
                <a:schemeClr val="dk1"/>
              </a:buClr>
              <a:buSzPts val="1100"/>
              <a:buFont typeface="Arial"/>
              <a:buNone/>
            </a:pPr>
            <a:r>
              <a:rPr lang="en" sz="1200" u="sng">
                <a:solidFill>
                  <a:schemeClr val="hlink"/>
                </a:solidFill>
                <a:hlinkClick r:id="rId3"/>
              </a:rPr>
              <a:t>https://www.cngcoins.com/Coin.aspx?CoinID=222714</a:t>
            </a:r>
            <a:r>
              <a:rPr lang="en" sz="1200">
                <a:solidFill>
                  <a:srgbClr val="272727"/>
                </a:solidFill>
              </a:rPr>
              <a:t> Accessed 22-11-23.</a:t>
            </a:r>
            <a:endParaRPr sz="1200">
              <a:solidFill>
                <a:srgbClr val="272727"/>
              </a:solidFill>
            </a:endParaRPr>
          </a:p>
          <a:p>
            <a:pPr marL="0" lvl="0" indent="0" algn="l" rtl="0">
              <a:spcBef>
                <a:spcPts val="0"/>
              </a:spcBef>
              <a:spcAft>
                <a:spcPts val="0"/>
              </a:spcAft>
              <a:buNone/>
            </a:pPr>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3079</Words>
  <Application>Microsoft Macintosh PowerPoint</Application>
  <PresentationFormat>On-screen Show (16:9)</PresentationFormat>
  <Paragraphs>118</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Times New Roman</vt:lpstr>
      <vt:lpstr>Georgia</vt:lpstr>
      <vt:lpstr>Calibri</vt:lpstr>
      <vt:lpstr>Arial</vt:lpstr>
      <vt:lpstr>Roboto</vt:lpstr>
      <vt:lpstr>Simple Light</vt:lpstr>
      <vt:lpstr>The Search for Ab’iel of ‘Arabaya’: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Search for Ab’iel of ‘Arabaya’:</dc:title>
  <cp:lastModifiedBy>Jason Plummer</cp:lastModifiedBy>
  <cp:revision>1</cp:revision>
  <dcterms:modified xsi:type="dcterms:W3CDTF">2023-11-29T06:40:23Z</dcterms:modified>
</cp:coreProperties>
</file>