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62" r:id="rId5"/>
    <p:sldId id="259" r:id="rId6"/>
    <p:sldId id="261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42" y="56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0BE3686-9323-4781-A8BE-9BE28379FDEE}" type="datetimeFigureOut">
              <a:rPr lang="en-GB" smtClean="0"/>
              <a:pPr/>
              <a:t>09/08/2021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kids-first.com.au/what-is-dyspraxia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1.wp.com/www.dyspraxicfantastic.com/wp-content/uploads/Causes-of-Dyspraxia-1.2.gif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eadraffan/assistive-technology-strategies-for-those-with-learning-differences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yspraxicfantastic.com/post-16-the-aspects-of-dyspraxia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knowledgeuniverseonline.com/multiple-intelligence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hyperlink" Target="https://rowntreemontessori.com/news/learning-styles-intelligence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aGgqk2Z0&amp;id=5120AC57F761C6B73D22865CE4A5D1801CFD93AA&amp;thid=OIP.aGgqk2Z0GIZcIwN4G8xtVAHaHa&amp;mediaurl=https://www.primaryict.co.uk/p/pr7938-2-large.jpg&amp;cdnurl=https://th.bing.com/th/id/R.68682a93667418865c2303781bcc6d54?rik=qpP9HIDRpeRchg&amp;pid=ImgRaw&amp;exph=900&amp;expw=900&amp;q=support+materials+for+dyspraxia&amp;simid=608029998995962010&amp;ck=0C81FAD3B046A6FD405DDD10A3D8614A&amp;selectedIndex=82&amp;FORM=IRPRST&amp;ajaxhist=0&amp;ajaxserp=0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werstownet.com/helping-students-with-dyslexia-and-dyspraxia-in-national-school-workshop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ghspeedtraining.co.uk/hub/dyspraxia-symptoms-in-children/" TargetMode="External"/><Relationship Id="rId3" Type="http://schemas.openxmlformats.org/officeDocument/2006/relationships/hyperlink" Target="https://www.healthline.com/health/developmental-coordination-disorder" TargetMode="External"/><Relationship Id="rId7" Type="http://schemas.openxmlformats.org/officeDocument/2006/relationships/hyperlink" Target="https://patient.info/childrens-health/dyspraxia-developmental-co-ordination-disorder" TargetMode="External"/><Relationship Id="rId2" Type="http://schemas.openxmlformats.org/officeDocument/2006/relationships/hyperlink" Target="https://www.healthdirect.gov.au/dyspraxia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elearningcanchild.ca/dcd_workshop/cause.html" TargetMode="External"/><Relationship Id="rId11" Type="http://schemas.openxmlformats.org/officeDocument/2006/relationships/hyperlink" Target="https://www.frontiersin.org/articles/10.3389/fpsyg.2013.00950/full" TargetMode="External"/><Relationship Id="rId5" Type="http://schemas.openxmlformats.org/officeDocument/2006/relationships/hyperlink" Target="http://www.movementmattersuk.org/dcd-dyspraxia-adhd-spld/who-we-are.aspx" TargetMode="External"/><Relationship Id="rId10" Type="http://schemas.openxmlformats.org/officeDocument/2006/relationships/hyperlink" Target="https://www.learningdisabilities.org.uk/learning-disabilities/a-to-z/d/dyspraxia" TargetMode="External"/><Relationship Id="rId4" Type="http://schemas.openxmlformats.org/officeDocument/2006/relationships/hyperlink" Target="https://www.nhs.uk/conditions/developmental-coordination-disorder-dyspraxia/" TargetMode="External"/><Relationship Id="rId9" Type="http://schemas.openxmlformats.org/officeDocument/2006/relationships/hyperlink" Target="https://www.teachertoolkit.co.uk/2018/05/03/ability-group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5736" y="1412776"/>
            <a:ext cx="6172200" cy="2813698"/>
          </a:xfrm>
        </p:spPr>
        <p:txBody>
          <a:bodyPr>
            <a:normAutofit fontScale="90000"/>
          </a:bodyPr>
          <a:lstStyle/>
          <a:p>
            <a:r>
              <a:rPr lang="en-GB" dirty="0"/>
              <a:t>Describe and evaluate a multi-sensory resource to support an individual with Specific Learning Difficulties (</a:t>
            </a:r>
            <a:r>
              <a:rPr lang="en-GB" dirty="0" err="1"/>
              <a:t>SpLD</a:t>
            </a:r>
            <a:r>
              <a:rPr lang="en-GB" dirty="0"/>
              <a:t>).  Link to theory and policy.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Lisa-Marie Manning</a:t>
            </a:r>
          </a:p>
          <a:p>
            <a:r>
              <a:rPr lang="en-GB" dirty="0"/>
              <a:t>0901086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0"/>
            <a:ext cx="7467600" cy="140364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Developmental Coordination </a:t>
            </a:r>
            <a:br>
              <a:rPr lang="en-GB" dirty="0"/>
            </a:br>
            <a:r>
              <a:rPr lang="en-GB" dirty="0"/>
              <a:t>disorder</a:t>
            </a:r>
            <a:br>
              <a:rPr lang="en-GB" dirty="0"/>
            </a:br>
            <a:r>
              <a:rPr lang="en-GB" dirty="0"/>
              <a:t>Dyspraxia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700808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Dyspraxia is also known as Developmental Coordination Disorder (DCD) is a Specific Learning Difficulty.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88640"/>
            <a:ext cx="3600400" cy="2453776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292080" y="263691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Available at: </a:t>
            </a:r>
            <a:r>
              <a:rPr lang="en-GB" sz="1200" dirty="0">
                <a:hlinkClick r:id="rId3"/>
              </a:rPr>
              <a:t>What is Dyspraxia? - Kids First </a:t>
            </a:r>
            <a:r>
              <a:rPr lang="en-GB" sz="1200" dirty="0" err="1">
                <a:hlinkClick r:id="rId3"/>
              </a:rPr>
              <a:t>Childrens</a:t>
            </a:r>
            <a:r>
              <a:rPr lang="en-GB" sz="1200" dirty="0">
                <a:hlinkClick r:id="rId3"/>
              </a:rPr>
              <a:t> Services (kids-first.com.au)</a:t>
            </a:r>
            <a:endParaRPr lang="en-GB" sz="1200" dirty="0"/>
          </a:p>
          <a:p>
            <a:r>
              <a:rPr lang="en-GB" sz="1200" dirty="0"/>
              <a:t>Accessed  17/04/21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2780928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affects fine and/or gross motor skills and coordination in children and adults.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3717032"/>
            <a:ext cx="41044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DCD is a common disorder that affects motor coordination in 5-6% of children. A lot of which will continue to experience associated difficulties in adulthood.</a:t>
            </a:r>
          </a:p>
          <a:p>
            <a:r>
              <a:rPr lang="en-GB" dirty="0"/>
              <a:t>(Movement matters, 2012)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5536" y="5661248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DCD is not usually diagnosed until a child is at least 5 years old.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76056" y="4293096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“DCD is thought to be around 3 or 4 times more common in boys than girls“ (NHS, 2019).</a:t>
            </a:r>
          </a:p>
        </p:txBody>
      </p:sp>
    </p:spTree>
  </p:cSld>
  <p:clrMapOvr>
    <a:masterClrMapping/>
  </p:clrMapOvr>
  <p:transition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712" y="260648"/>
            <a:ext cx="3528392" cy="882352"/>
          </a:xfrm>
        </p:spPr>
        <p:txBody>
          <a:bodyPr anchor="ctr"/>
          <a:lstStyle/>
          <a:p>
            <a:pPr algn="ctr"/>
            <a:r>
              <a:rPr lang="en-GB" dirty="0"/>
              <a:t>Causes and cures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2492896"/>
            <a:ext cx="2736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Although the exact causes of DCD are not entirely known, it is thought to be a neurological condition. (Pollock, 2012).</a:t>
            </a:r>
          </a:p>
        </p:txBody>
      </p:sp>
      <p:pic>
        <p:nvPicPr>
          <p:cNvPr id="101378" name="Picture 2" descr="https://i1.wp.com/www.dyspraxicfantastic.com/wp-content/uploads/Causes-of-Dyspraxia-1.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196752"/>
            <a:ext cx="4988250" cy="302145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995936" y="4293096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Causes-of-Dyspraxia-1.2.gif (2625×1590) (wp.com)</a:t>
            </a:r>
            <a:r>
              <a:rPr lang="en-GB" sz="1400" dirty="0"/>
              <a:t> Accessed 17/04/21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3528" y="5445224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Whilst there are no cures for dyspraxia, there are some therapies that can help manage the difficulty.</a:t>
            </a:r>
          </a:p>
          <a:p>
            <a:r>
              <a:rPr lang="en-GB" dirty="0"/>
              <a:t>(Health Direct, 2019), notes dyspraxia can be managed and treated with a combination of regular, intensive therapies.</a:t>
            </a:r>
          </a:p>
          <a:p>
            <a:endParaRPr lang="en-GB" dirty="0"/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 morbidity</a:t>
            </a:r>
          </a:p>
        </p:txBody>
      </p:sp>
      <p:pic>
        <p:nvPicPr>
          <p:cNvPr id="3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1628800"/>
            <a:ext cx="3936437" cy="2952328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4283968" y="2852936"/>
            <a:ext cx="45365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It's rare for an individual to be affected by just a single learning difficulty. More often have two or more simultaneous conditions.</a:t>
            </a:r>
          </a:p>
          <a:p>
            <a:r>
              <a:rPr lang="en-GB" dirty="0"/>
              <a:t>(Foundation for people with learning disabilities, 2021)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427984" y="1700808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DCD can occur with other </a:t>
            </a:r>
            <a:r>
              <a:rPr lang="en-GB" dirty="0" err="1"/>
              <a:t>SpLDs</a:t>
            </a:r>
            <a:r>
              <a:rPr lang="en-GB" dirty="0"/>
              <a:t>. Although, these conditions are not linked. 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4581128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3"/>
              </a:rPr>
              <a:t>Assistive technology strategies for those with learning differences (slideshare.net)</a:t>
            </a:r>
            <a:endParaRPr lang="en-GB" sz="1400" dirty="0"/>
          </a:p>
          <a:p>
            <a:r>
              <a:rPr lang="en-GB" sz="1400" dirty="0"/>
              <a:t>Accessed 10/07/21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75856" y="4797152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suggests that 52% of children with dyslexia also have characteristics of dyspraxia and up to 50% of people with dyspraxia will also have ADHD.</a:t>
            </a:r>
          </a:p>
        </p:txBody>
      </p: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/>
          <a:lstStyle/>
          <a:p>
            <a:pPr algn="ctr"/>
            <a:r>
              <a:rPr lang="en-GB" dirty="0"/>
              <a:t>Types of Dyspraxia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412776"/>
            <a:ext cx="81369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are different types of dyspraxia, depending on what problems it presents in each child. 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dirty="0" err="1"/>
              <a:t>Oromotor</a:t>
            </a: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Ideational 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 Constructional .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dirty="0" err="1"/>
              <a:t>Ideomotor</a:t>
            </a:r>
            <a:r>
              <a:rPr lang="en-GB" dirty="0"/>
              <a:t> </a:t>
            </a:r>
          </a:p>
          <a:p>
            <a:r>
              <a:rPr lang="en-GB" dirty="0"/>
              <a:t>Focusing on the areas of difficulty may be helpful for therapists trying to find the best strategies to help.</a:t>
            </a:r>
          </a:p>
          <a:p>
            <a:r>
              <a:rPr lang="en-GB" dirty="0"/>
              <a:t>(</a:t>
            </a:r>
            <a:r>
              <a:rPr lang="en-GB" dirty="0" err="1"/>
              <a:t>Lowth</a:t>
            </a:r>
            <a:r>
              <a:rPr lang="en-GB" dirty="0"/>
              <a:t>, 2018)</a:t>
            </a:r>
          </a:p>
          <a:p>
            <a:endParaRPr lang="en-GB" dirty="0"/>
          </a:p>
        </p:txBody>
      </p:sp>
      <p:pic>
        <p:nvPicPr>
          <p:cNvPr id="102402" name="Picture 2" descr="http://i2.wp.com/dyspraxicfantastic.com/wp-content/uploads/2013/03/The-Aspects-of-Dyspraxia-brainstor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005064"/>
            <a:ext cx="4741063" cy="2636912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83568" y="5949280"/>
            <a:ext cx="33123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Available </a:t>
            </a:r>
            <a:r>
              <a:rPr lang="en-GB" sz="1400" dirty="0" err="1"/>
              <a:t>at:</a:t>
            </a:r>
            <a:r>
              <a:rPr lang="en-GB" sz="1400" dirty="0" err="1">
                <a:hlinkClick r:id="rId3"/>
              </a:rPr>
              <a:t>Post</a:t>
            </a:r>
            <a:r>
              <a:rPr lang="en-GB" sz="1400" dirty="0">
                <a:hlinkClick r:id="rId3"/>
              </a:rPr>
              <a:t> #16 ~ The Aspects of Dyspraxia » DyspraxicFantastic.com</a:t>
            </a:r>
            <a:r>
              <a:rPr lang="en-GB" sz="1400" dirty="0"/>
              <a:t> (Accessed :17/04/21)</a:t>
            </a:r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5832648" cy="580926"/>
          </a:xfrm>
        </p:spPr>
        <p:txBody>
          <a:bodyPr/>
          <a:lstStyle/>
          <a:p>
            <a:pPr algn="ctr"/>
            <a:r>
              <a:rPr lang="en-GB" dirty="0"/>
              <a:t>Multiple intelligences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4572000" y="5805264"/>
            <a:ext cx="32403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10 Best Ways to Teach Theory of Multiple Intelligence in a Classroom (knowledgeuniverseonline.com)</a:t>
            </a:r>
            <a:endParaRPr lang="en-GB" sz="1200" dirty="0"/>
          </a:p>
          <a:p>
            <a:r>
              <a:rPr lang="en-GB" sz="1200" dirty="0"/>
              <a:t>(Accessed 05/07/21).</a:t>
            </a:r>
          </a:p>
          <a:p>
            <a:endParaRPr lang="en-GB" sz="1200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764704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Gardner’s Theory of Multiple Intelligences (MI), 1983 suggests there are 8 different intelligences unique to each individual.</a:t>
            </a:r>
          </a:p>
        </p:txBody>
      </p:sp>
      <p:pic>
        <p:nvPicPr>
          <p:cNvPr id="1026" name="Picture 2" descr="Multiple Intelligences - Howard Gardner's 8 forms of intelligenc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0"/>
            <a:ext cx="3447306" cy="2582018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724128" y="249289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What Kind of Learner Are You? - </a:t>
            </a:r>
            <a:r>
              <a:rPr lang="en-GB" sz="1200" dirty="0" err="1">
                <a:hlinkClick r:id="rId4"/>
              </a:rPr>
              <a:t>Rowntree</a:t>
            </a:r>
            <a:r>
              <a:rPr lang="en-GB" sz="1200" dirty="0">
                <a:hlinkClick r:id="rId4"/>
              </a:rPr>
              <a:t> Montessori Schools</a:t>
            </a:r>
            <a:endParaRPr lang="en-GB" sz="1200" dirty="0"/>
          </a:p>
          <a:p>
            <a:r>
              <a:rPr lang="en-GB" sz="1200" dirty="0"/>
              <a:t>(Accessed: 05/07/21).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1560" y="1700808"/>
            <a:ext cx="345638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600" dirty="0"/>
              <a:t> Spatial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/>
              <a:t> Bodily/</a:t>
            </a:r>
            <a:r>
              <a:rPr lang="en-GB" sz="1600" dirty="0" err="1"/>
              <a:t>Kinesthetic</a:t>
            </a:r>
            <a:endParaRPr lang="en-GB" sz="1600" dirty="0"/>
          </a:p>
          <a:p>
            <a:pPr>
              <a:buFont typeface="Arial" pitchFamily="34" charset="0"/>
              <a:buChar char="•"/>
            </a:pPr>
            <a:r>
              <a:rPr lang="en-GB" sz="1600" dirty="0"/>
              <a:t> Musical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/>
              <a:t> Linguistic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/>
              <a:t> Mathematical/Logical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/>
              <a:t> Interpersonal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/>
              <a:t> Intrapersonal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/>
              <a:t> Naturalist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716016" y="3212976"/>
            <a:ext cx="39604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theory of multiple intelligences is popular with teachers. Majority of which make use of multiple intelligences in their teaching and work to incorporate Gardner’s theory into their classroom. (</a:t>
            </a:r>
            <a:r>
              <a:rPr lang="en-GB" dirty="0" err="1"/>
              <a:t>Cerruti</a:t>
            </a:r>
            <a:r>
              <a:rPr lang="en-GB" dirty="0"/>
              <a:t>, 2013)</a:t>
            </a:r>
          </a:p>
        </p:txBody>
      </p:sp>
      <p:pic>
        <p:nvPicPr>
          <p:cNvPr id="1028" name="Picture 4" descr="See the source imag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747252"/>
            <a:ext cx="4608512" cy="311074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an individual with dyspraxia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1844824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Children with dyspraxia can often display disruptive and challenging behaviour.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242088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 consider alternatives to writing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9552" y="2924944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 range of support materials </a:t>
            </a:r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204864"/>
            <a:ext cx="2431232" cy="2431232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6012160" y="4725144"/>
            <a:ext cx="26642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support materials for dyspraxia - Bing images</a:t>
            </a:r>
            <a:endParaRPr lang="en-GB" sz="1400" dirty="0"/>
          </a:p>
          <a:p>
            <a:r>
              <a:rPr lang="en-GB" sz="1400" dirty="0"/>
              <a:t>(Accessed  02/06/21).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9552" y="3356992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 extra help for activities that use motor skills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9552" y="4941168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Sitting children in ability groups can limit what they  achieve and have a detrimental effect on self confidence.</a:t>
            </a:r>
          </a:p>
          <a:p>
            <a:r>
              <a:rPr lang="en-GB" dirty="0"/>
              <a:t>(Burton, 2018)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71600" y="40050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(Collier, 2018)</a:t>
            </a:r>
          </a:p>
        </p:txBody>
      </p:sp>
    </p:spTree>
  </p:cSld>
  <p:clrMapOvr>
    <a:masterClrMapping/>
  </p:clrMapOvr>
  <p:transition>
    <p:pull dir="l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1556792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Dyspraxia is much more than difficulty relating to movement. It can present in different forms.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7584" y="3212976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There is little research on how to support children.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7584" y="371703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Multiple Intelligences and learning styles beneficial.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7624" y="4365104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Very likely to have another </a:t>
            </a:r>
            <a:r>
              <a:rPr lang="en-GB" dirty="0" err="1"/>
              <a:t>SpLD</a:t>
            </a:r>
            <a:r>
              <a:rPr lang="en-GB" dirty="0"/>
              <a:t>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3608" y="242088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Support is best provided when it is determined what type of DCD child has.</a:t>
            </a:r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97152"/>
            <a:ext cx="2505075" cy="1819276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2987824" y="5517232"/>
            <a:ext cx="453650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Helping students with Dyslexia and Dyspraxia in National School Workshop – </a:t>
            </a:r>
            <a:r>
              <a:rPr lang="en-GB" sz="1400" dirty="0" err="1">
                <a:hlinkClick r:id="rId3"/>
              </a:rPr>
              <a:t>Powerstown</a:t>
            </a:r>
            <a:r>
              <a:rPr lang="en-GB" sz="1400" dirty="0">
                <a:hlinkClick r:id="rId3"/>
              </a:rPr>
              <a:t> Educate Together National School, </a:t>
            </a:r>
            <a:r>
              <a:rPr lang="en-GB" sz="1400" dirty="0" err="1">
                <a:hlinkClick r:id="rId3"/>
              </a:rPr>
              <a:t>Tyrrelstown</a:t>
            </a:r>
            <a:r>
              <a:rPr lang="en-GB" sz="1400" dirty="0">
                <a:hlinkClick r:id="rId3"/>
              </a:rPr>
              <a:t>, Dublin 15 (powerstownet.com)</a:t>
            </a:r>
            <a:endParaRPr lang="en-GB" sz="1400" dirty="0"/>
          </a:p>
          <a:p>
            <a:r>
              <a:rPr lang="en-GB" sz="1400" dirty="0"/>
              <a:t>(Accessed: 14/07/21).</a:t>
            </a:r>
          </a:p>
        </p:txBody>
      </p:sp>
    </p:spTree>
  </p:cSld>
  <p:clrMapOvr>
    <a:masterClrMapping/>
  </p:clrMapOvr>
  <p:transition>
    <p:pull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7467600" cy="548680"/>
          </a:xfrm>
        </p:spPr>
        <p:txBody>
          <a:bodyPr>
            <a:normAutofit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620688"/>
            <a:ext cx="8352928" cy="64291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 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Health direct</a:t>
            </a:r>
            <a:r>
              <a:rPr lang="en-GB" sz="1200" i="1" dirty="0"/>
              <a:t> </a:t>
            </a:r>
            <a:r>
              <a:rPr lang="en-GB" sz="1200" dirty="0"/>
              <a:t>(2019) </a:t>
            </a:r>
            <a:r>
              <a:rPr lang="en-GB" sz="1200" i="1" dirty="0"/>
              <a:t>Dyspraxia.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2"/>
              </a:rPr>
              <a:t>Dyspraxia | </a:t>
            </a:r>
            <a:r>
              <a:rPr lang="en-GB" sz="1200" u="sng" dirty="0" err="1">
                <a:hlinkClick r:id="rId2"/>
              </a:rPr>
              <a:t>healthdirect</a:t>
            </a:r>
            <a:r>
              <a:rPr lang="en-GB" sz="1200" dirty="0"/>
              <a:t> (Accessed 17 April 2021).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Health line (2016) </a:t>
            </a:r>
            <a:r>
              <a:rPr lang="en-GB" sz="1200" i="1" dirty="0"/>
              <a:t>Developmental coordination disorder: Symptoms and causes.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3"/>
              </a:rPr>
              <a:t>Developmental Coordination Disorder: Symptoms and Causes (healthline.com)</a:t>
            </a:r>
            <a:r>
              <a:rPr lang="en-GB" sz="1200" dirty="0"/>
              <a:t> (Accessed 17th April 2021).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National Health Service</a:t>
            </a:r>
            <a:r>
              <a:rPr lang="en-GB" sz="1200" i="1" dirty="0"/>
              <a:t> </a:t>
            </a:r>
            <a:r>
              <a:rPr lang="en-GB" sz="1200" dirty="0"/>
              <a:t>(2019) </a:t>
            </a:r>
            <a:r>
              <a:rPr lang="en-GB" sz="1200" i="1" dirty="0"/>
              <a:t>Developmental co-ordination disorder.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4"/>
              </a:rPr>
              <a:t>Developmental co-ordination disorder (dyspraxia) in children - NHS (www.nhs.uk)</a:t>
            </a:r>
            <a:r>
              <a:rPr lang="en-GB" sz="1200" dirty="0"/>
              <a:t> (Accessed 17th April 2021).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Movement matters</a:t>
            </a:r>
            <a:r>
              <a:rPr lang="en-GB" sz="1200" i="1" dirty="0"/>
              <a:t> </a:t>
            </a:r>
            <a:r>
              <a:rPr lang="en-GB" sz="1200" dirty="0"/>
              <a:t>(2012) </a:t>
            </a:r>
            <a:r>
              <a:rPr lang="en-GB" sz="1200" i="1" dirty="0"/>
              <a:t>Who we are.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5"/>
              </a:rPr>
              <a:t>Movement Matters, Who We are (movementmattersuk.org)</a:t>
            </a:r>
            <a:r>
              <a:rPr lang="en-GB" sz="1200" dirty="0"/>
              <a:t> (Accessed 17th April 2021)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Pollock, N et al</a:t>
            </a:r>
            <a:r>
              <a:rPr lang="en-GB" sz="1200" i="1" dirty="0"/>
              <a:t> </a:t>
            </a:r>
            <a:r>
              <a:rPr lang="en-GB" sz="1200" dirty="0"/>
              <a:t>(2012) </a:t>
            </a:r>
            <a:r>
              <a:rPr lang="en-GB" sz="1200" i="1" dirty="0"/>
              <a:t>Developmental coordination disorder.</a:t>
            </a:r>
            <a:r>
              <a:rPr lang="en-GB" sz="1200" dirty="0"/>
              <a:t> Available at:</a:t>
            </a:r>
            <a:r>
              <a:rPr lang="en-GB" sz="1200" i="1" dirty="0"/>
              <a:t> </a:t>
            </a:r>
            <a:r>
              <a:rPr lang="en-GB" sz="1200" u="sng" dirty="0">
                <a:hlinkClick r:id="rId6"/>
              </a:rPr>
              <a:t>Developmental Coordination Disorder | Cause (elearningcanchild.ca)</a:t>
            </a:r>
            <a:r>
              <a:rPr lang="en-GB" sz="1200" dirty="0"/>
              <a:t> (Accessed 17th April 2021).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Lowth</a:t>
            </a:r>
            <a:r>
              <a:rPr lang="en-GB" sz="1200" dirty="0"/>
              <a:t>, M (2018) </a:t>
            </a:r>
            <a:r>
              <a:rPr lang="en-GB" sz="1200" i="1" dirty="0"/>
              <a:t>Dyspraxia (developmental co-ordination disorder).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7"/>
              </a:rPr>
              <a:t>Dyspraxia (Developmental Co-ordination Disorder) | Patient</a:t>
            </a:r>
            <a:r>
              <a:rPr lang="en-GB" sz="1200" dirty="0"/>
              <a:t> (Accessed 2nd June 2021).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Collier, E. (2018) </a:t>
            </a:r>
            <a:r>
              <a:rPr lang="en-GB" sz="1200" i="1" dirty="0"/>
              <a:t>Dyspraxia symptoms in children.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8"/>
              </a:rPr>
              <a:t>Dyspraxia Symptoms in Children | How to Help in the Classroom (highspeedtraining.co.uk)</a:t>
            </a:r>
            <a:r>
              <a:rPr lang="en-GB" sz="1200" dirty="0"/>
              <a:t> (Accessed 2nd June 2021).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Burton, N. (2018) </a:t>
            </a:r>
            <a:r>
              <a:rPr lang="en-GB" sz="1200" i="1" dirty="0"/>
              <a:t>Ability groups are damaging, ineffective and chaotic.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9"/>
              </a:rPr>
              <a:t>Ability Groups Are Damaging, Ineffective And Chaotic (teachertoolkit.co.uk)</a:t>
            </a:r>
            <a:r>
              <a:rPr lang="en-GB" sz="1200" dirty="0"/>
              <a:t> (Accessed 5th July 2021).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Learning Disabilities</a:t>
            </a:r>
            <a:r>
              <a:rPr lang="en-GB" sz="1200" i="1" dirty="0"/>
              <a:t> </a:t>
            </a:r>
            <a:r>
              <a:rPr lang="en-GB" sz="1200" dirty="0"/>
              <a:t>(2021) </a:t>
            </a:r>
            <a:r>
              <a:rPr lang="en-GB" sz="1200" i="1" dirty="0"/>
              <a:t>Foundation for people with learning disabilities.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10"/>
              </a:rPr>
              <a:t>Dyspraxia | Foundation for People with Learning Disabilities</a:t>
            </a:r>
            <a:r>
              <a:rPr lang="en-GB" sz="1200" dirty="0"/>
              <a:t> (Accessed 10th July 2021).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Cerruti</a:t>
            </a:r>
            <a:r>
              <a:rPr lang="en-GB" sz="1200" dirty="0"/>
              <a:t>, C. (2013) </a:t>
            </a:r>
            <a:r>
              <a:rPr lang="en-GB" sz="1200" i="1" dirty="0"/>
              <a:t>Building a functional multiple intelligences theory to advance educational </a:t>
            </a:r>
            <a:r>
              <a:rPr lang="en-GB" sz="1200" i="1" dirty="0" err="1"/>
              <a:t>neuroscience.</a:t>
            </a:r>
            <a:r>
              <a:rPr lang="en-GB" sz="1200" dirty="0" err="1"/>
              <a:t>Available</a:t>
            </a:r>
            <a:r>
              <a:rPr lang="en-GB" sz="1200" dirty="0"/>
              <a:t> at:</a:t>
            </a:r>
            <a:r>
              <a:rPr lang="en-GB" sz="1200" b="1" dirty="0"/>
              <a:t> </a:t>
            </a:r>
            <a:r>
              <a:rPr lang="en-GB" sz="1200" u="sng" dirty="0">
                <a:hlinkClick r:id="rId11"/>
              </a:rPr>
              <a:t>Frontiers | Building a functional multiple intelligences theory to advance educational neuroscience | Psychology (frontiersin.org)</a:t>
            </a:r>
            <a:r>
              <a:rPr lang="en-GB" sz="1200" b="1" dirty="0"/>
              <a:t> </a:t>
            </a:r>
            <a:r>
              <a:rPr lang="en-GB" sz="1200" dirty="0"/>
              <a:t>(Accessed 10th July 2021).</a:t>
            </a:r>
            <a:endParaRPr lang="en-GB" sz="1200" b="1" dirty="0"/>
          </a:p>
          <a:p>
            <a:pPr>
              <a:lnSpc>
                <a:spcPct val="150000"/>
              </a:lnSpc>
            </a:pPr>
            <a:endParaRPr lang="en-GB" sz="1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22333</TotalTime>
  <Words>1039</Words>
  <Application>Microsoft Office PowerPoint</Application>
  <PresentationFormat>On-screen Show (4:3)</PresentationFormat>
  <Paragraphs>82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Schoolbook</vt:lpstr>
      <vt:lpstr>Wingdings</vt:lpstr>
      <vt:lpstr>Wingdings 2</vt:lpstr>
      <vt:lpstr>Oriel</vt:lpstr>
      <vt:lpstr>Describe and evaluate a multi-sensory resource to support an individual with Specific Learning Difficulties (SpLD).  Link to theory and policy. </vt:lpstr>
      <vt:lpstr> Developmental Coordination  disorder Dyspraxia </vt:lpstr>
      <vt:lpstr>Causes and cures</vt:lpstr>
      <vt:lpstr>Co morbidity</vt:lpstr>
      <vt:lpstr>Types of Dyspraxia </vt:lpstr>
      <vt:lpstr>Multiple intelligences</vt:lpstr>
      <vt:lpstr>Supporting an individual with dyspraxia </vt:lpstr>
      <vt:lpstr>Conclusion</vt:lpstr>
      <vt:lpstr>Reference List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Describe and evaluate a multi-sensory resource to support an individual with Specific Learning Difficulties (SpLD).  Link to theory and policy.</dc:title>
  <dc:creator>Lisa-Marie Manning</dc:creator>
  <cp:lastModifiedBy>Heike Griffiths</cp:lastModifiedBy>
  <cp:revision>10</cp:revision>
  <dcterms:created xsi:type="dcterms:W3CDTF">2021-04-17T10:39:27Z</dcterms:created>
  <dcterms:modified xsi:type="dcterms:W3CDTF">2021-08-09T16:25:53Z</dcterms:modified>
</cp:coreProperties>
</file>